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3.xml" ContentType="application/vnd.openxmlformats-officedocument.theme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theme/theme4.xml" ContentType="application/vnd.openxmlformats-officedocument.theme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  <p:sldMasterId id="2147483649" r:id="rId2"/>
    <p:sldMasterId id="2147483650" r:id="rId3"/>
    <p:sldMasterId id="2147483651" r:id="rId4"/>
    <p:sldMasterId id="2147483652" r:id="rId5"/>
  </p:sldMasterIdLst>
  <p:notesMasterIdLst>
    <p:notesMasterId r:id="rId72"/>
  </p:notesMasterIdLst>
  <p:sldIdLst>
    <p:sldId id="256" r:id="rId6"/>
    <p:sldId id="609" r:id="rId7"/>
    <p:sldId id="613" r:id="rId8"/>
    <p:sldId id="610" r:id="rId9"/>
    <p:sldId id="611" r:id="rId10"/>
    <p:sldId id="262" r:id="rId11"/>
    <p:sldId id="445" r:id="rId12"/>
    <p:sldId id="449" r:id="rId13"/>
    <p:sldId id="450" r:id="rId14"/>
    <p:sldId id="567" r:id="rId15"/>
    <p:sldId id="447" r:id="rId16"/>
    <p:sldId id="588" r:id="rId17"/>
    <p:sldId id="453" r:id="rId18"/>
    <p:sldId id="604" r:id="rId19"/>
    <p:sldId id="457" r:id="rId20"/>
    <p:sldId id="458" r:id="rId21"/>
    <p:sldId id="471" r:id="rId22"/>
    <p:sldId id="472" r:id="rId23"/>
    <p:sldId id="595" r:id="rId24"/>
    <p:sldId id="477" r:id="rId25"/>
    <p:sldId id="479" r:id="rId26"/>
    <p:sldId id="480" r:id="rId27"/>
    <p:sldId id="614" r:id="rId28"/>
    <p:sldId id="482" r:id="rId29"/>
    <p:sldId id="612" r:id="rId30"/>
    <p:sldId id="493" r:id="rId31"/>
    <p:sldId id="494" r:id="rId32"/>
    <p:sldId id="495" r:id="rId33"/>
    <p:sldId id="496" r:id="rId34"/>
    <p:sldId id="498" r:id="rId35"/>
    <p:sldId id="503" r:id="rId36"/>
    <p:sldId id="505" r:id="rId37"/>
    <p:sldId id="506" r:id="rId38"/>
    <p:sldId id="507" r:id="rId39"/>
    <p:sldId id="508" r:id="rId40"/>
    <p:sldId id="509" r:id="rId41"/>
    <p:sldId id="510" r:id="rId42"/>
    <p:sldId id="511" r:id="rId43"/>
    <p:sldId id="580" r:id="rId44"/>
    <p:sldId id="514" r:id="rId45"/>
    <p:sldId id="515" r:id="rId46"/>
    <p:sldId id="516" r:id="rId47"/>
    <p:sldId id="603" r:id="rId48"/>
    <p:sldId id="519" r:id="rId49"/>
    <p:sldId id="559" r:id="rId50"/>
    <p:sldId id="277" r:id="rId51"/>
    <p:sldId id="278" r:id="rId52"/>
    <p:sldId id="459" r:id="rId53"/>
    <p:sldId id="269" r:id="rId54"/>
    <p:sldId id="452" r:id="rId55"/>
    <p:sldId id="469" r:id="rId56"/>
    <p:sldId id="466" r:id="rId57"/>
    <p:sldId id="456" r:id="rId58"/>
    <p:sldId id="455" r:id="rId59"/>
    <p:sldId id="484" r:id="rId60"/>
    <p:sldId id="476" r:id="rId61"/>
    <p:sldId id="578" r:id="rId62"/>
    <p:sldId id="490" r:id="rId63"/>
    <p:sldId id="605" r:id="rId64"/>
    <p:sldId id="491" r:id="rId65"/>
    <p:sldId id="501" r:id="rId66"/>
    <p:sldId id="500" r:id="rId67"/>
    <p:sldId id="522" r:id="rId68"/>
    <p:sldId id="601" r:id="rId69"/>
    <p:sldId id="582" r:id="rId70"/>
    <p:sldId id="583" r:id="rId71"/>
  </p:sldIdLst>
  <p:sldSz cx="10080625" cy="7559675"/>
  <p:notesSz cx="7772400" cy="10058400"/>
  <p:defaultTextStyle>
    <a:defPPr>
      <a:defRPr lang="en-GB"/>
    </a:defPPr>
    <a:lvl1pPr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charset="0"/>
      <a:defRPr kern="1200">
        <a:solidFill>
          <a:schemeClr val="tx1"/>
        </a:solidFill>
        <a:latin typeface="Arial" charset="0"/>
        <a:ea typeface="ＭＳ Ｐゴシック" charset="0"/>
        <a:cs typeface="DejaVu Sans" charset="0"/>
      </a:defRPr>
    </a:lvl1pPr>
    <a:lvl2pPr marL="742950" indent="-28575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charset="0"/>
      <a:defRPr kern="1200">
        <a:solidFill>
          <a:schemeClr val="tx1"/>
        </a:solidFill>
        <a:latin typeface="Arial" charset="0"/>
        <a:ea typeface="ＭＳ Ｐゴシック" charset="0"/>
        <a:cs typeface="DejaVu Sans" charset="0"/>
      </a:defRPr>
    </a:lvl2pPr>
    <a:lvl3pPr marL="1143000" indent="-22860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charset="0"/>
      <a:defRPr kern="1200">
        <a:solidFill>
          <a:schemeClr val="tx1"/>
        </a:solidFill>
        <a:latin typeface="Arial" charset="0"/>
        <a:ea typeface="ＭＳ Ｐゴシック" charset="0"/>
        <a:cs typeface="DejaVu Sans" charset="0"/>
      </a:defRPr>
    </a:lvl3pPr>
    <a:lvl4pPr marL="1600200" indent="-22860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charset="0"/>
      <a:defRPr kern="1200">
        <a:solidFill>
          <a:schemeClr val="tx1"/>
        </a:solidFill>
        <a:latin typeface="Arial" charset="0"/>
        <a:ea typeface="ＭＳ Ｐゴシック" charset="0"/>
        <a:cs typeface="DejaVu Sans" charset="0"/>
      </a:defRPr>
    </a:lvl4pPr>
    <a:lvl5pPr marL="2057400" indent="-22860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charset="0"/>
      <a:defRPr kern="1200">
        <a:solidFill>
          <a:schemeClr val="tx1"/>
        </a:solidFill>
        <a:latin typeface="Arial" charset="0"/>
        <a:ea typeface="ＭＳ Ｐゴシック" charset="0"/>
        <a:cs typeface="DejaVu Sans" charset="0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DejaVu Sans" charset="0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DejaVu Sans" charset="0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DejaVu Sans" charset="0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DejaVu Sans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showPr showNarration="1" useTimings="0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7521AE"/>
    <a:srgbClr val="96462A"/>
    <a:srgbClr val="FFAA1A"/>
    <a:srgbClr val="FF92FF"/>
    <a:srgbClr val="C74BFF"/>
    <a:srgbClr val="CDA427"/>
    <a:srgbClr val="48C64B"/>
    <a:srgbClr val="FFFEAC"/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364" autoAdjust="0"/>
    <p:restoredTop sz="95977" autoAdjust="0"/>
  </p:normalViewPr>
  <p:slideViewPr>
    <p:cSldViewPr>
      <p:cViewPr>
        <p:scale>
          <a:sx n="48" d="100"/>
          <a:sy n="48" d="100"/>
        </p:scale>
        <p:origin x="1668" y="38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0" y="-187"/>
    </p:cViewPr>
    <p:sldLst>
      <p:sld r:id="rId1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19" d="100"/>
        <a:sy n="119" d="100"/>
      </p:scale>
      <p:origin x="0" y="0"/>
    </p:cViewPr>
  </p:sorterViewPr>
  <p:notesViewPr>
    <p:cSldViewPr>
      <p:cViewPr varScale="1">
        <p:scale>
          <a:sx n="39" d="100"/>
          <a:sy n="39" d="100"/>
        </p:scale>
        <p:origin x="2834" y="5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9" Type="http://schemas.openxmlformats.org/officeDocument/2006/relationships/slide" Target="slides/slide34.xml"/><Relationship Id="rId21" Type="http://schemas.openxmlformats.org/officeDocument/2006/relationships/slide" Target="slides/slide16.xml"/><Relationship Id="rId34" Type="http://schemas.openxmlformats.org/officeDocument/2006/relationships/slide" Target="slides/slide29.xml"/><Relationship Id="rId42" Type="http://schemas.openxmlformats.org/officeDocument/2006/relationships/slide" Target="slides/slide37.xml"/><Relationship Id="rId47" Type="http://schemas.openxmlformats.org/officeDocument/2006/relationships/slide" Target="slides/slide42.xml"/><Relationship Id="rId50" Type="http://schemas.openxmlformats.org/officeDocument/2006/relationships/slide" Target="slides/slide45.xml"/><Relationship Id="rId55" Type="http://schemas.openxmlformats.org/officeDocument/2006/relationships/slide" Target="slides/slide50.xml"/><Relationship Id="rId63" Type="http://schemas.openxmlformats.org/officeDocument/2006/relationships/slide" Target="slides/slide58.xml"/><Relationship Id="rId68" Type="http://schemas.openxmlformats.org/officeDocument/2006/relationships/slide" Target="slides/slide63.xml"/><Relationship Id="rId76" Type="http://schemas.openxmlformats.org/officeDocument/2006/relationships/tableStyles" Target="tableStyles.xml"/><Relationship Id="rId7" Type="http://schemas.openxmlformats.org/officeDocument/2006/relationships/slide" Target="slides/slide2.xml"/><Relationship Id="rId71" Type="http://schemas.openxmlformats.org/officeDocument/2006/relationships/slide" Target="slides/slide66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9" Type="http://schemas.openxmlformats.org/officeDocument/2006/relationships/slide" Target="slides/slide24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slide" Target="slides/slide27.xml"/><Relationship Id="rId37" Type="http://schemas.openxmlformats.org/officeDocument/2006/relationships/slide" Target="slides/slide32.xml"/><Relationship Id="rId40" Type="http://schemas.openxmlformats.org/officeDocument/2006/relationships/slide" Target="slides/slide35.xml"/><Relationship Id="rId45" Type="http://schemas.openxmlformats.org/officeDocument/2006/relationships/slide" Target="slides/slide40.xml"/><Relationship Id="rId53" Type="http://schemas.openxmlformats.org/officeDocument/2006/relationships/slide" Target="slides/slide48.xml"/><Relationship Id="rId58" Type="http://schemas.openxmlformats.org/officeDocument/2006/relationships/slide" Target="slides/slide53.xml"/><Relationship Id="rId66" Type="http://schemas.openxmlformats.org/officeDocument/2006/relationships/slide" Target="slides/slide61.xml"/><Relationship Id="rId74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slide" Target="slides/slide31.xml"/><Relationship Id="rId49" Type="http://schemas.openxmlformats.org/officeDocument/2006/relationships/slide" Target="slides/slide44.xml"/><Relationship Id="rId57" Type="http://schemas.openxmlformats.org/officeDocument/2006/relationships/slide" Target="slides/slide52.xml"/><Relationship Id="rId61" Type="http://schemas.openxmlformats.org/officeDocument/2006/relationships/slide" Target="slides/slide56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slide" Target="slides/slide26.xml"/><Relationship Id="rId44" Type="http://schemas.openxmlformats.org/officeDocument/2006/relationships/slide" Target="slides/slide39.xml"/><Relationship Id="rId52" Type="http://schemas.openxmlformats.org/officeDocument/2006/relationships/slide" Target="slides/slide47.xml"/><Relationship Id="rId60" Type="http://schemas.openxmlformats.org/officeDocument/2006/relationships/slide" Target="slides/slide55.xml"/><Relationship Id="rId65" Type="http://schemas.openxmlformats.org/officeDocument/2006/relationships/slide" Target="slides/slide60.xml"/><Relationship Id="rId73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slide" Target="slides/slide30.xml"/><Relationship Id="rId43" Type="http://schemas.openxmlformats.org/officeDocument/2006/relationships/slide" Target="slides/slide38.xml"/><Relationship Id="rId48" Type="http://schemas.openxmlformats.org/officeDocument/2006/relationships/slide" Target="slides/slide43.xml"/><Relationship Id="rId56" Type="http://schemas.openxmlformats.org/officeDocument/2006/relationships/slide" Target="slides/slide51.xml"/><Relationship Id="rId64" Type="http://schemas.openxmlformats.org/officeDocument/2006/relationships/slide" Target="slides/slide59.xml"/><Relationship Id="rId69" Type="http://schemas.openxmlformats.org/officeDocument/2006/relationships/slide" Target="slides/slide64.xml"/><Relationship Id="rId8" Type="http://schemas.openxmlformats.org/officeDocument/2006/relationships/slide" Target="slides/slide3.xml"/><Relationship Id="rId51" Type="http://schemas.openxmlformats.org/officeDocument/2006/relationships/slide" Target="slides/slide46.xml"/><Relationship Id="rId72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slide" Target="slides/slide28.xml"/><Relationship Id="rId38" Type="http://schemas.openxmlformats.org/officeDocument/2006/relationships/slide" Target="slides/slide33.xml"/><Relationship Id="rId46" Type="http://schemas.openxmlformats.org/officeDocument/2006/relationships/slide" Target="slides/slide41.xml"/><Relationship Id="rId59" Type="http://schemas.openxmlformats.org/officeDocument/2006/relationships/slide" Target="slides/slide54.xml"/><Relationship Id="rId67" Type="http://schemas.openxmlformats.org/officeDocument/2006/relationships/slide" Target="slides/slide62.xml"/><Relationship Id="rId20" Type="http://schemas.openxmlformats.org/officeDocument/2006/relationships/slide" Target="slides/slide15.xml"/><Relationship Id="rId41" Type="http://schemas.openxmlformats.org/officeDocument/2006/relationships/slide" Target="slides/slide36.xml"/><Relationship Id="rId54" Type="http://schemas.openxmlformats.org/officeDocument/2006/relationships/slide" Target="slides/slide49.xml"/><Relationship Id="rId62" Type="http://schemas.openxmlformats.org/officeDocument/2006/relationships/slide" Target="slides/slide57.xml"/><Relationship Id="rId70" Type="http://schemas.openxmlformats.org/officeDocument/2006/relationships/slide" Target="slides/slide65.xml"/><Relationship Id="rId75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2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79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96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Rectangle 1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371600" y="763588"/>
            <a:ext cx="5027613" cy="3770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6146" name="Rectangle 2"/>
          <p:cNvSpPr>
            <a:spLocks noGrp="1" noChangeArrowheads="1"/>
          </p:cNvSpPr>
          <p:nvPr>
            <p:ph type="body"/>
          </p:nvPr>
        </p:nvSpPr>
        <p:spPr bwMode="auto">
          <a:xfrm>
            <a:off x="777875" y="4776788"/>
            <a:ext cx="6216650" cy="4524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hdr"/>
          </p:nvPr>
        </p:nvSpPr>
        <p:spPr bwMode="auto">
          <a:xfrm>
            <a:off x="0" y="0"/>
            <a:ext cx="3371850" cy="501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</a:tabLst>
              <a:defRPr sz="1400">
                <a:solidFill>
                  <a:srgbClr val="000000"/>
                </a:solidFill>
                <a:latin typeface="Times New Roman" charset="0"/>
              </a:defRPr>
            </a:lvl1pPr>
          </a:lstStyle>
          <a:p>
            <a:endParaRPr lang="en-US"/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dt"/>
          </p:nvPr>
        </p:nvSpPr>
        <p:spPr bwMode="auto">
          <a:xfrm>
            <a:off x="4398963" y="0"/>
            <a:ext cx="3371850" cy="501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</a:tabLst>
              <a:defRPr sz="1400">
                <a:solidFill>
                  <a:srgbClr val="000000"/>
                </a:solidFill>
                <a:latin typeface="Times New Roman" charset="0"/>
              </a:defRPr>
            </a:lvl1pPr>
          </a:lstStyle>
          <a:p>
            <a:endParaRPr lang="en-US"/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ftr"/>
          </p:nvPr>
        </p:nvSpPr>
        <p:spPr bwMode="auto">
          <a:xfrm>
            <a:off x="0" y="9555163"/>
            <a:ext cx="3371850" cy="501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</a:tabLst>
              <a:defRPr sz="1400">
                <a:solidFill>
                  <a:srgbClr val="000000"/>
                </a:solidFill>
                <a:latin typeface="Times New Roman" charset="0"/>
              </a:defRPr>
            </a:lvl1pPr>
          </a:lstStyle>
          <a:p>
            <a:endParaRPr lang="en-US"/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sldNum"/>
          </p:nvPr>
        </p:nvSpPr>
        <p:spPr bwMode="auto">
          <a:xfrm>
            <a:off x="4398963" y="9555163"/>
            <a:ext cx="3371850" cy="501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</a:tabLst>
              <a:defRPr sz="1400">
                <a:solidFill>
                  <a:srgbClr val="000000"/>
                </a:solidFill>
                <a:latin typeface="Times New Roman" charset="0"/>
              </a:defRPr>
            </a:lvl1pPr>
          </a:lstStyle>
          <a:p>
            <a:fld id="{3A7ED11B-DDEA-F04E-A431-426708B6DDA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698880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rgbClr val="000000"/>
        </a:solidFill>
        <a:latin typeface="Times New Roman" charset="0"/>
        <a:ea typeface="ＭＳ Ｐゴシック" charset="0"/>
        <a:cs typeface="+mn-cs"/>
      </a:defRPr>
    </a:lvl1pPr>
    <a:lvl2pPr marL="742950" indent="-28575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rgbClr val="000000"/>
        </a:solidFill>
        <a:latin typeface="Times New Roman" charset="0"/>
        <a:ea typeface="ＭＳ Ｐゴシック" charset="0"/>
        <a:cs typeface="+mn-cs"/>
      </a:defRPr>
    </a:lvl2pPr>
    <a:lvl3pPr marL="11430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rgbClr val="000000"/>
        </a:solidFill>
        <a:latin typeface="Times New Roman" charset="0"/>
        <a:ea typeface="ＭＳ Ｐゴシック" charset="0"/>
        <a:cs typeface="+mn-cs"/>
      </a:defRPr>
    </a:lvl3pPr>
    <a:lvl4pPr marL="16002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rgbClr val="000000"/>
        </a:solidFill>
        <a:latin typeface="Times New Roman" charset="0"/>
        <a:ea typeface="ＭＳ Ｐゴシック" charset="0"/>
        <a:cs typeface="+mn-cs"/>
      </a:defRPr>
    </a:lvl4pPr>
    <a:lvl5pPr marL="20574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rgbClr val="000000"/>
        </a:solidFill>
        <a:latin typeface="Times New Roman" charset="0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142417BA-F57A-F24B-99D9-86619F546BDB}" type="slidenum">
              <a:rPr lang="en-US"/>
              <a:pPr/>
              <a:t>1</a:t>
            </a:fld>
            <a:endParaRPr lang="en-US"/>
          </a:p>
        </p:txBody>
      </p:sp>
      <p:sp>
        <p:nvSpPr>
          <p:cNvPr id="109569" name="Text Box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371600" y="763588"/>
            <a:ext cx="5029200" cy="37719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109570" name="Text Box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77875" y="4776788"/>
            <a:ext cx="6218238" cy="4525962"/>
          </a:xfrm>
          <a:prstGeom prst="rect">
            <a:avLst/>
          </a:prstGeo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94401183-66CF-2E45-A1B2-FA5FF18A5213}" type="slidenum">
              <a:rPr lang="en-US"/>
              <a:pPr/>
              <a:t>31</a:t>
            </a:fld>
            <a:endParaRPr lang="en-US"/>
          </a:p>
        </p:txBody>
      </p:sp>
      <p:sp>
        <p:nvSpPr>
          <p:cNvPr id="94209" name="Text Box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371600" y="763588"/>
            <a:ext cx="5029200" cy="37719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94210" name="Text Box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77875" y="4776788"/>
            <a:ext cx="6218238" cy="4525962"/>
          </a:xfrm>
          <a:prstGeom prst="rect">
            <a:avLst/>
          </a:prstGeo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BF72240E-C725-6B4C-ACAC-AA7D1378CC86}" type="slidenum">
              <a:rPr lang="en-US"/>
              <a:pPr/>
              <a:t>32</a:t>
            </a:fld>
            <a:endParaRPr lang="en-US"/>
          </a:p>
        </p:txBody>
      </p:sp>
      <p:sp>
        <p:nvSpPr>
          <p:cNvPr id="96257" name="Text Box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371600" y="763588"/>
            <a:ext cx="5029200" cy="37719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96258" name="Text Box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1185863" y="4787900"/>
            <a:ext cx="5407025" cy="3825875"/>
          </a:xfrm>
          <a:prstGeom prst="rect">
            <a:avLst/>
          </a:prstGeo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D0AC9135-E8DF-3748-9CE1-A8E0B8BFEB70}" type="slidenum">
              <a:rPr lang="en-US"/>
              <a:pPr/>
              <a:t>33</a:t>
            </a:fld>
            <a:endParaRPr lang="en-US"/>
          </a:p>
        </p:txBody>
      </p:sp>
      <p:sp>
        <p:nvSpPr>
          <p:cNvPr id="97281" name="Text Box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371600" y="763588"/>
            <a:ext cx="5029200" cy="37719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97282" name="Text Box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1185863" y="4787900"/>
            <a:ext cx="5407025" cy="3825875"/>
          </a:xfrm>
          <a:prstGeom prst="rect">
            <a:avLst/>
          </a:prstGeo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461A625D-5B04-CF44-BC50-18C91A314AA2}" type="slidenum">
              <a:rPr lang="en-US"/>
              <a:pPr/>
              <a:t>34</a:t>
            </a:fld>
            <a:endParaRPr lang="en-US"/>
          </a:p>
        </p:txBody>
      </p:sp>
      <p:sp>
        <p:nvSpPr>
          <p:cNvPr id="98305" name="Text Box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371600" y="763588"/>
            <a:ext cx="5029200" cy="37719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98306" name="Text Box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1185863" y="4787900"/>
            <a:ext cx="5407025" cy="3825875"/>
          </a:xfrm>
          <a:prstGeom prst="rect">
            <a:avLst/>
          </a:prstGeo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F02DD83A-4B0C-3D41-BF08-86072B5C9996}" type="slidenum">
              <a:rPr lang="en-US"/>
              <a:pPr/>
              <a:t>35</a:t>
            </a:fld>
            <a:endParaRPr lang="en-US"/>
          </a:p>
        </p:txBody>
      </p:sp>
      <p:sp>
        <p:nvSpPr>
          <p:cNvPr id="99329" name="Text Box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371600" y="763588"/>
            <a:ext cx="5029200" cy="37719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99330" name="Text Box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1185863" y="4787900"/>
            <a:ext cx="5407025" cy="3825875"/>
          </a:xfrm>
          <a:prstGeom prst="rect">
            <a:avLst/>
          </a:prstGeo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3B11FB83-B667-4842-A21F-A4376586FB9E}" type="slidenum">
              <a:rPr lang="en-US"/>
              <a:pPr/>
              <a:t>36</a:t>
            </a:fld>
            <a:endParaRPr lang="en-US"/>
          </a:p>
        </p:txBody>
      </p:sp>
      <p:sp>
        <p:nvSpPr>
          <p:cNvPr id="100353" name="Text Box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371600" y="763588"/>
            <a:ext cx="5029200" cy="37719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100354" name="Text Box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1185863" y="4787900"/>
            <a:ext cx="5407025" cy="3825875"/>
          </a:xfrm>
          <a:prstGeom prst="rect">
            <a:avLst/>
          </a:prstGeo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38C3BB5F-EA14-C941-8068-566A2EE3779F}" type="slidenum">
              <a:rPr lang="en-US"/>
              <a:pPr/>
              <a:t>37</a:t>
            </a:fld>
            <a:endParaRPr lang="en-US"/>
          </a:p>
        </p:txBody>
      </p:sp>
      <p:sp>
        <p:nvSpPr>
          <p:cNvPr id="102401" name="Text Box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371600" y="763588"/>
            <a:ext cx="5029200" cy="37719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102402" name="Text Box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77875" y="4776788"/>
            <a:ext cx="6218238" cy="4525962"/>
          </a:xfrm>
          <a:prstGeom prst="rect">
            <a:avLst/>
          </a:prstGeo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C6F82A55-B61D-7B4E-B67C-78B68C7DAE75}" type="slidenum">
              <a:rPr lang="en-US"/>
              <a:pPr/>
              <a:t>38</a:t>
            </a:fld>
            <a:endParaRPr lang="en-US"/>
          </a:p>
        </p:txBody>
      </p:sp>
      <p:sp>
        <p:nvSpPr>
          <p:cNvPr id="104449" name="Text Box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371600" y="763588"/>
            <a:ext cx="5029200" cy="37719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104450" name="Text Box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77875" y="4776788"/>
            <a:ext cx="6218238" cy="4435475"/>
          </a:xfrm>
          <a:prstGeom prst="rect">
            <a:avLst/>
          </a:prstGeo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0BC691DB-34B6-6E44-A956-4F3B3EB7B5DB}" type="slidenum">
              <a:rPr lang="en-US"/>
              <a:pPr/>
              <a:t>39</a:t>
            </a:fld>
            <a:endParaRPr lang="en-US"/>
          </a:p>
        </p:txBody>
      </p:sp>
      <p:sp>
        <p:nvSpPr>
          <p:cNvPr id="110593" name="Text Box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371600" y="763588"/>
            <a:ext cx="5029200" cy="37719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110594" name="Text Box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77875" y="4776788"/>
            <a:ext cx="6218238" cy="4525962"/>
          </a:xfrm>
          <a:prstGeom prst="rect">
            <a:avLst/>
          </a:prstGeo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B9D7558B-FF11-054B-A6B9-AB961711851F}" type="slidenum">
              <a:rPr lang="en-US"/>
              <a:pPr/>
              <a:t>40</a:t>
            </a:fld>
            <a:endParaRPr lang="en-US"/>
          </a:p>
        </p:txBody>
      </p:sp>
      <p:sp>
        <p:nvSpPr>
          <p:cNvPr id="119809" name="Text Box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371600" y="763588"/>
            <a:ext cx="5029200" cy="37719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119810" name="Text Box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77875" y="4776788"/>
            <a:ext cx="6218238" cy="4525962"/>
          </a:xfrm>
          <a:prstGeom prst="rect">
            <a:avLst/>
          </a:prstGeo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70DB23C7-C9EE-8A4A-882E-3DCE14067037}" type="slidenum">
              <a:rPr lang="en-US"/>
              <a:pPr/>
              <a:t>6</a:t>
            </a:fld>
            <a:endParaRPr lang="en-US"/>
          </a:p>
        </p:txBody>
      </p:sp>
      <p:sp>
        <p:nvSpPr>
          <p:cNvPr id="152577" name="Text Box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371600" y="763588"/>
            <a:ext cx="5029200" cy="37719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152578" name="Text Box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77875" y="4776788"/>
            <a:ext cx="6218238" cy="4435475"/>
          </a:xfrm>
          <a:prstGeom prst="rect">
            <a:avLst/>
          </a:prstGeo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353E0693-ED53-6E44-91FE-A85E0E4F5DA6}" type="slidenum">
              <a:rPr lang="en-US"/>
              <a:pPr/>
              <a:t>41</a:t>
            </a:fld>
            <a:endParaRPr lang="en-US"/>
          </a:p>
        </p:txBody>
      </p:sp>
      <p:sp>
        <p:nvSpPr>
          <p:cNvPr id="123905" name="Text Box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371600" y="763588"/>
            <a:ext cx="5029200" cy="37719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123906" name="Text Box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77875" y="4776788"/>
            <a:ext cx="6218238" cy="4525962"/>
          </a:xfrm>
          <a:prstGeom prst="rect">
            <a:avLst/>
          </a:prstGeo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780C68D5-62C4-2F45-BF7D-56347AD65E02}" type="slidenum">
              <a:rPr lang="en-US"/>
              <a:pPr/>
              <a:t>44</a:t>
            </a:fld>
            <a:endParaRPr lang="en-US"/>
          </a:p>
        </p:txBody>
      </p:sp>
      <p:sp>
        <p:nvSpPr>
          <p:cNvPr id="133121" name="Text Box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371600" y="763588"/>
            <a:ext cx="5029200" cy="37719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133122" name="Text Box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77875" y="4776788"/>
            <a:ext cx="6218238" cy="4525962"/>
          </a:xfrm>
          <a:prstGeom prst="rect">
            <a:avLst/>
          </a:prstGeo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E3902EE7-553B-3B43-8F51-018631CF84AD}" type="slidenum">
              <a:rPr lang="en-US"/>
              <a:pPr/>
              <a:t>45</a:t>
            </a:fld>
            <a:endParaRPr lang="en-US"/>
          </a:p>
        </p:txBody>
      </p:sp>
      <p:sp>
        <p:nvSpPr>
          <p:cNvPr id="110593" name="Text Box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371600" y="763588"/>
            <a:ext cx="5029200" cy="37719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110594" name="Text Box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77875" y="4776788"/>
            <a:ext cx="6218238" cy="4525962"/>
          </a:xfrm>
          <a:prstGeom prst="rect">
            <a:avLst/>
          </a:prstGeo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E3902EE7-553B-3B43-8F51-018631CF84AD}" type="slidenum">
              <a:rPr lang="en-US"/>
              <a:pPr/>
              <a:t>46</a:t>
            </a:fld>
            <a:endParaRPr lang="en-US"/>
          </a:p>
        </p:txBody>
      </p:sp>
      <p:sp>
        <p:nvSpPr>
          <p:cNvPr id="110593" name="Text Box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371600" y="763588"/>
            <a:ext cx="5029200" cy="37719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110594" name="Text Box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77875" y="4776788"/>
            <a:ext cx="6218238" cy="4525962"/>
          </a:xfrm>
          <a:prstGeom prst="rect">
            <a:avLst/>
          </a:prstGeo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956D935F-248E-CB41-BF60-E7A2E542217C}" type="slidenum">
              <a:rPr lang="en-US"/>
              <a:pPr/>
              <a:t>47</a:t>
            </a:fld>
            <a:endParaRPr lang="en-US"/>
          </a:p>
        </p:txBody>
      </p:sp>
      <p:sp>
        <p:nvSpPr>
          <p:cNvPr id="153601" name="Text Box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589088" y="1006475"/>
            <a:ext cx="4592637" cy="3446463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153602" name="Text Box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1185863" y="4787900"/>
            <a:ext cx="5407025" cy="3825875"/>
          </a:xfrm>
          <a:prstGeom prst="rect">
            <a:avLst/>
          </a:prstGeo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7A80F7E7-6B81-5342-A4D0-C60BEC918FE9}" type="slidenum">
              <a:rPr lang="en-US"/>
              <a:pPr/>
              <a:t>49</a:t>
            </a:fld>
            <a:endParaRPr lang="en-US"/>
          </a:p>
        </p:txBody>
      </p:sp>
      <p:sp>
        <p:nvSpPr>
          <p:cNvPr id="162817" name="Text Box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589088" y="1006475"/>
            <a:ext cx="4592637" cy="3446463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162818" name="Text Box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1185863" y="4787900"/>
            <a:ext cx="5407025" cy="3825875"/>
          </a:xfrm>
          <a:prstGeom prst="rect">
            <a:avLst/>
          </a:prstGeo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78286481-CCBE-684F-8A61-0D7E9EB4D1B2}" type="slidenum">
              <a:rPr lang="en-US"/>
              <a:pPr/>
              <a:t>51</a:t>
            </a:fld>
            <a:endParaRPr lang="en-US"/>
          </a:p>
        </p:txBody>
      </p:sp>
      <p:sp>
        <p:nvSpPr>
          <p:cNvPr id="175105" name="Text Box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371600" y="763588"/>
            <a:ext cx="5029200" cy="37719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175106" name="Text Box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77875" y="4776788"/>
            <a:ext cx="6218238" cy="4435475"/>
          </a:xfrm>
          <a:prstGeom prst="rect">
            <a:avLst/>
          </a:prstGeo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78286481-CCBE-684F-8A61-0D7E9EB4D1B2}" type="slidenum">
              <a:rPr lang="en-US"/>
              <a:pPr/>
              <a:t>53</a:t>
            </a:fld>
            <a:endParaRPr lang="en-US"/>
          </a:p>
        </p:txBody>
      </p:sp>
      <p:sp>
        <p:nvSpPr>
          <p:cNvPr id="175105" name="Text Box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371600" y="763588"/>
            <a:ext cx="5029200" cy="37719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175106" name="Text Box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77875" y="4776788"/>
            <a:ext cx="6218238" cy="4435475"/>
          </a:xfrm>
          <a:prstGeom prst="rect">
            <a:avLst/>
          </a:prstGeo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78286481-CCBE-684F-8A61-0D7E9EB4D1B2}" type="slidenum">
              <a:rPr lang="en-US"/>
              <a:pPr/>
              <a:t>54</a:t>
            </a:fld>
            <a:endParaRPr lang="en-US"/>
          </a:p>
        </p:txBody>
      </p:sp>
      <p:sp>
        <p:nvSpPr>
          <p:cNvPr id="175105" name="Text Box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371600" y="763588"/>
            <a:ext cx="5029200" cy="37719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175106" name="Text Box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77875" y="4776788"/>
            <a:ext cx="6218238" cy="4435475"/>
          </a:xfrm>
          <a:prstGeom prst="rect">
            <a:avLst/>
          </a:prstGeo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E3902EE7-553B-3B43-8F51-018631CF84AD}" type="slidenum">
              <a:rPr lang="en-US"/>
              <a:pPr/>
              <a:t>55</a:t>
            </a:fld>
            <a:endParaRPr lang="en-US"/>
          </a:p>
        </p:txBody>
      </p:sp>
      <p:sp>
        <p:nvSpPr>
          <p:cNvPr id="110593" name="Text Box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371600" y="763588"/>
            <a:ext cx="5029200" cy="37719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110594" name="Text Box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77875" y="4776788"/>
            <a:ext cx="6218238" cy="4525962"/>
          </a:xfrm>
          <a:prstGeom prst="rect">
            <a:avLst/>
          </a:prstGeo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B45535ED-4D05-3D4C-9539-8A54AEEB9EF4}" type="slidenum">
              <a:rPr lang="en-US"/>
              <a:pPr/>
              <a:t>8</a:t>
            </a:fld>
            <a:endParaRPr lang="en-US"/>
          </a:p>
        </p:txBody>
      </p:sp>
      <p:sp>
        <p:nvSpPr>
          <p:cNvPr id="233473" name="Text Box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371600" y="763588"/>
            <a:ext cx="5029200" cy="37719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233474" name="Text Box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77875" y="4776788"/>
            <a:ext cx="6218238" cy="4435475"/>
          </a:xfrm>
          <a:prstGeom prst="rect">
            <a:avLst/>
          </a:prstGeo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E3902EE7-553B-3B43-8F51-018631CF84AD}" type="slidenum">
              <a:rPr lang="en-US"/>
              <a:pPr/>
              <a:t>61</a:t>
            </a:fld>
            <a:endParaRPr lang="en-US"/>
          </a:p>
        </p:txBody>
      </p:sp>
      <p:sp>
        <p:nvSpPr>
          <p:cNvPr id="110593" name="Text Box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371600" y="763588"/>
            <a:ext cx="5029200" cy="37719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110594" name="Text Box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77875" y="4776788"/>
            <a:ext cx="6218238" cy="4525962"/>
          </a:xfrm>
          <a:prstGeom prst="rect">
            <a:avLst/>
          </a:prstGeo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E3902EE7-553B-3B43-8F51-018631CF84AD}" type="slidenum">
              <a:rPr lang="en-US"/>
              <a:pPr/>
              <a:t>63</a:t>
            </a:fld>
            <a:endParaRPr lang="en-US"/>
          </a:p>
        </p:txBody>
      </p:sp>
      <p:sp>
        <p:nvSpPr>
          <p:cNvPr id="110593" name="Text Box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371600" y="763588"/>
            <a:ext cx="5029200" cy="37719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110594" name="Text Box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77875" y="4776788"/>
            <a:ext cx="6218238" cy="4525962"/>
          </a:xfrm>
          <a:prstGeom prst="rect">
            <a:avLst/>
          </a:prstGeo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5C3A1299-93EB-FA45-B904-785003E7C6B3}" type="slidenum">
              <a:rPr lang="en-US"/>
              <a:pPr/>
              <a:t>64</a:t>
            </a:fld>
            <a:endParaRPr lang="en-US"/>
          </a:p>
        </p:txBody>
      </p:sp>
      <p:sp>
        <p:nvSpPr>
          <p:cNvPr id="129025" name="Text Box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371600" y="763588"/>
            <a:ext cx="5029200" cy="37719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129026" name="Text Box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77875" y="4776788"/>
            <a:ext cx="6218238" cy="4435475"/>
          </a:xfrm>
          <a:prstGeom prst="rect">
            <a:avLst/>
          </a:prstGeo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780C68D5-62C4-2F45-BF7D-56347AD65E02}" type="slidenum">
              <a:rPr lang="en-US"/>
              <a:pPr/>
              <a:t>65</a:t>
            </a:fld>
            <a:endParaRPr lang="en-US"/>
          </a:p>
        </p:txBody>
      </p:sp>
      <p:sp>
        <p:nvSpPr>
          <p:cNvPr id="133121" name="Text Box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371600" y="763588"/>
            <a:ext cx="5029200" cy="37719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133122" name="Text Box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77875" y="4776788"/>
            <a:ext cx="6218238" cy="4525962"/>
          </a:xfrm>
          <a:prstGeom prst="rect">
            <a:avLst/>
          </a:prstGeo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B45535ED-4D05-3D4C-9539-8A54AEEB9EF4}" type="slidenum">
              <a:rPr lang="en-US"/>
              <a:pPr/>
              <a:t>9</a:t>
            </a:fld>
            <a:endParaRPr lang="en-US"/>
          </a:p>
        </p:txBody>
      </p:sp>
      <p:sp>
        <p:nvSpPr>
          <p:cNvPr id="233473" name="Text Box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371600" y="763588"/>
            <a:ext cx="5029200" cy="37719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233474" name="Text Box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77875" y="4776788"/>
            <a:ext cx="6218238" cy="4435475"/>
          </a:xfrm>
          <a:prstGeom prst="rect">
            <a:avLst/>
          </a:prstGeo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78286481-CCBE-684F-8A61-0D7E9EB4D1B2}" type="slidenum">
              <a:rPr lang="en-US"/>
              <a:pPr/>
              <a:t>13</a:t>
            </a:fld>
            <a:endParaRPr lang="en-US"/>
          </a:p>
        </p:txBody>
      </p:sp>
      <p:sp>
        <p:nvSpPr>
          <p:cNvPr id="175105" name="Text Box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371600" y="763588"/>
            <a:ext cx="5029200" cy="37719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175106" name="Text Box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77875" y="4776788"/>
            <a:ext cx="6218238" cy="4435475"/>
          </a:xfrm>
          <a:prstGeom prst="rect">
            <a:avLst/>
          </a:prstGeo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78286481-CCBE-684F-8A61-0D7E9EB4D1B2}" type="slidenum">
              <a:rPr lang="en-US"/>
              <a:pPr/>
              <a:t>14</a:t>
            </a:fld>
            <a:endParaRPr lang="en-US"/>
          </a:p>
        </p:txBody>
      </p:sp>
      <p:sp>
        <p:nvSpPr>
          <p:cNvPr id="175105" name="Text Box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371600" y="763588"/>
            <a:ext cx="5029200" cy="37719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175106" name="Text Box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77875" y="4776788"/>
            <a:ext cx="6218238" cy="4435475"/>
          </a:xfrm>
          <a:prstGeom prst="rect">
            <a:avLst/>
          </a:prstGeo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78286481-CCBE-684F-8A61-0D7E9EB4D1B2}" type="slidenum">
              <a:rPr lang="en-US"/>
              <a:pPr/>
              <a:t>16</a:t>
            </a:fld>
            <a:endParaRPr lang="en-US"/>
          </a:p>
        </p:txBody>
      </p:sp>
      <p:sp>
        <p:nvSpPr>
          <p:cNvPr id="175105" name="Text Box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371600" y="763588"/>
            <a:ext cx="5029200" cy="37719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175106" name="Text Box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77875" y="4776788"/>
            <a:ext cx="6218238" cy="4435475"/>
          </a:xfrm>
          <a:prstGeom prst="rect">
            <a:avLst/>
          </a:prstGeo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7A80F7E7-6B81-5342-A4D0-C60BEC918FE9}" type="slidenum">
              <a:rPr lang="en-US"/>
              <a:pPr/>
              <a:t>18</a:t>
            </a:fld>
            <a:endParaRPr lang="en-US"/>
          </a:p>
        </p:txBody>
      </p:sp>
      <p:sp>
        <p:nvSpPr>
          <p:cNvPr id="162817" name="Text Box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589088" y="1006475"/>
            <a:ext cx="4592637" cy="3446463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162818" name="Text Box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1185863" y="4787900"/>
            <a:ext cx="5407025" cy="3825875"/>
          </a:xfrm>
          <a:prstGeom prst="rect">
            <a:avLst/>
          </a:prstGeo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DAE3CA84-2DF3-084C-ABEB-7D04A0E2F40E}" type="slidenum">
              <a:rPr lang="en-US"/>
              <a:pPr/>
              <a:t>28</a:t>
            </a:fld>
            <a:endParaRPr lang="en-US"/>
          </a:p>
        </p:txBody>
      </p:sp>
      <p:sp>
        <p:nvSpPr>
          <p:cNvPr id="177153" name="Text Box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371600" y="763588"/>
            <a:ext cx="5029200" cy="37719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177154" name="Text Box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77875" y="4776788"/>
            <a:ext cx="6218238" cy="4435475"/>
          </a:xfrm>
          <a:prstGeom prst="rect">
            <a:avLst/>
          </a:prstGeo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5650" y="2347913"/>
            <a:ext cx="8569325" cy="16208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12888" y="4283075"/>
            <a:ext cx="7056437" cy="1931988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7D589023-15E2-AE47-ABBF-C1C81ACD1A8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62149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6438" y="5291138"/>
            <a:ext cx="6048375" cy="6254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76438" y="674688"/>
            <a:ext cx="6048375" cy="45370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76438" y="5916613"/>
            <a:ext cx="6048375" cy="88741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88D2D9D1-5D68-E248-B217-C54A212E230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47562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B54D3A54-D4FC-8443-8835-33EEE8EE101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816849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05675" y="301625"/>
            <a:ext cx="2266950" cy="58499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3238" y="301625"/>
            <a:ext cx="6650037" cy="58499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8A1E1CAF-E632-FC43-A7E2-312A1378D59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59496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238" y="301625"/>
            <a:ext cx="9069387" cy="12604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0"/>
          </p:nvPr>
        </p:nvSpPr>
        <p:spPr>
          <a:xfrm>
            <a:off x="503238" y="6886575"/>
            <a:ext cx="2346325" cy="519113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idx="11"/>
          </p:nvPr>
        </p:nvSpPr>
        <p:spPr>
          <a:xfrm>
            <a:off x="3446463" y="6886575"/>
            <a:ext cx="3194050" cy="519113"/>
          </a:xfr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2"/>
          </p:nvPr>
        </p:nvSpPr>
        <p:spPr>
          <a:xfrm>
            <a:off x="7226300" y="6886575"/>
            <a:ext cx="2346325" cy="519113"/>
          </a:xfrm>
        </p:spPr>
        <p:txBody>
          <a:bodyPr/>
          <a:lstStyle>
            <a:lvl1pPr>
              <a:defRPr/>
            </a:lvl1pPr>
          </a:lstStyle>
          <a:p>
            <a:fld id="{396AEB77-4CCA-1349-AAD1-6A2B9B9B3AC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657125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5650" y="2347913"/>
            <a:ext cx="8569325" cy="16208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12888" y="4283075"/>
            <a:ext cx="7056437" cy="1931988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382550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392569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6925" y="4857750"/>
            <a:ext cx="8567738" cy="15017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6925" y="3203575"/>
            <a:ext cx="8567738" cy="16541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7536215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" y="1436688"/>
            <a:ext cx="4924425" cy="5270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53025" y="1436688"/>
            <a:ext cx="4924425" cy="5270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673626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5" y="303213"/>
            <a:ext cx="9072563" cy="1258887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4825" y="1692275"/>
            <a:ext cx="4452938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4825" y="2397125"/>
            <a:ext cx="4452938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21275" y="1692275"/>
            <a:ext cx="4456113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21275" y="2397125"/>
            <a:ext cx="4456113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127165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30347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33D49ED2-6E0E-AA43-AD61-9E11D65C229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015119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6054703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5" y="301625"/>
            <a:ext cx="3316288" cy="12795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41763" y="301625"/>
            <a:ext cx="5635625" cy="6451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4825" y="1581150"/>
            <a:ext cx="3316288" cy="51720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19079974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6438" y="5291138"/>
            <a:ext cx="6048375" cy="6254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76438" y="674688"/>
            <a:ext cx="6048375" cy="45370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76438" y="5916613"/>
            <a:ext cx="6048375" cy="88741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72396715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123551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558088" y="0"/>
            <a:ext cx="2519362" cy="670718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0" y="0"/>
            <a:ext cx="7405688" cy="670718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21097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5650" y="2347913"/>
            <a:ext cx="8569325" cy="16208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12888" y="4283075"/>
            <a:ext cx="7056437" cy="1931988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Fabiola Gianotti, EPS, Cracow, 20-07-2009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062C7987-F195-E145-B4BB-4D51BD4BF5C4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195405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Fabiola Gianotti, EPS, Cracow, 20-07-2009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1088CE55-4FF6-D740-9D8E-01BF499CB4B6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920746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6925" y="4857750"/>
            <a:ext cx="8567738" cy="15017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6925" y="3203575"/>
            <a:ext cx="8567738" cy="16541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Fabiola Gianotti, EPS, Cracow, 20-07-2009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3BF0F370-D150-3D4A-85A2-9C849A1D1528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170015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3238" y="1763713"/>
            <a:ext cx="4459287" cy="44767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14925" y="1763713"/>
            <a:ext cx="4459288" cy="44767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Fabiola Gianotti, EPS, Cracow, 20-07-2009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F2487E40-6C4D-A54A-8C13-11DCA87DA8AA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000355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5" y="303213"/>
            <a:ext cx="9072563" cy="1258887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4825" y="1692275"/>
            <a:ext cx="4452938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4825" y="2397125"/>
            <a:ext cx="4452938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21275" y="1692275"/>
            <a:ext cx="4456113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21275" y="2397125"/>
            <a:ext cx="4456113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Fabiola Gianotti, EPS, Cracow, 20-07-2009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21D260DB-C39B-AE4D-B665-0B777CB8468B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39753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6" name="Date Placeholder 5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33D49ED2-6E0E-AA43-AD61-9E11D65C229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3511033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Fabiola Gianotti, EPS, Cracow, 20-07-2009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318D86DB-6510-E048-91B2-50DA5E11D9C2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248440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Fabiola Gianotti, EPS, Cracow, 20-07-2009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EECD8564-B561-4D4D-9C72-8DB60EB957B3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5031754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5" y="301625"/>
            <a:ext cx="3316288" cy="12795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41763" y="301625"/>
            <a:ext cx="5635625" cy="6451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4825" y="1581150"/>
            <a:ext cx="3316288" cy="51720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Fabiola Gianotti, EPS, Cracow, 20-07-2009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50D2AD49-3761-374F-8778-0226A37A704F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651175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6438" y="5291138"/>
            <a:ext cx="6048375" cy="6254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76438" y="674688"/>
            <a:ext cx="6048375" cy="45370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76438" y="5916613"/>
            <a:ext cx="6048375" cy="88741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Fabiola Gianotti, EPS, Cracow, 20-07-2009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83948F49-69CA-EE42-AFF8-2039CE8DE1E4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800702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Fabiola Gianotti, EPS, Cracow, 20-07-2009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19A8C15B-9B71-0041-ACFD-9E83E72F1E6E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7437744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07263" y="82550"/>
            <a:ext cx="2266950" cy="615791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3238" y="82550"/>
            <a:ext cx="6651625" cy="615791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Fabiola Gianotti, EPS, Cracow, 20-07-2009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8D22FF3D-880E-B540-8C14-A4A8FDE3142A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2073106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5650" y="2347913"/>
            <a:ext cx="8569325" cy="16208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12888" y="4283075"/>
            <a:ext cx="7056437" cy="1931988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892451DD-3109-6A42-AB94-6C2A8D1E62A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8704162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DF8562E3-6F8E-AE40-9FE4-62E36AF4722B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366624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6925" y="4857750"/>
            <a:ext cx="8567738" cy="15017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6925" y="3203575"/>
            <a:ext cx="8567738" cy="16541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F39E2D68-9DCA-8043-9649-E6591A66DE1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1697012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3238" y="1768475"/>
            <a:ext cx="4457700" cy="43830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13338" y="1768475"/>
            <a:ext cx="4459287" cy="43830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7C109802-F11A-0B4F-BE6D-55DF4C0189F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22012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6925" y="4857750"/>
            <a:ext cx="8567738" cy="15017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6925" y="3203575"/>
            <a:ext cx="8567738" cy="16541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33D49ED2-6E0E-AA43-AD61-9E11D65C229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2007810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5" y="303213"/>
            <a:ext cx="9072563" cy="1258887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4825" y="1692275"/>
            <a:ext cx="4452938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4825" y="2397125"/>
            <a:ext cx="4452938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21275" y="1692275"/>
            <a:ext cx="4456113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21275" y="2397125"/>
            <a:ext cx="4456113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9EDD6736-5591-C74F-B786-7517773943A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8196527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9663870C-75CC-1E4D-A0F9-531CFD4E5D0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111363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9DAD9E73-F762-2A44-90E4-00398025D3C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7331656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5" y="301625"/>
            <a:ext cx="3316288" cy="12795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41763" y="301625"/>
            <a:ext cx="5635625" cy="6451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4825" y="1581150"/>
            <a:ext cx="3316288" cy="51720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2452A850-106D-594E-AD9B-0480317A204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1719532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6438" y="5291138"/>
            <a:ext cx="6048375" cy="6254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76438" y="674688"/>
            <a:ext cx="6048375" cy="45370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76438" y="5916613"/>
            <a:ext cx="6048375" cy="88741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BAB70816-7253-9244-A9B3-35FD7EA3B10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4205549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BCF7746D-74F1-1346-83BD-76812F9A577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2486714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05675" y="166688"/>
            <a:ext cx="2266950" cy="59848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3238" y="166688"/>
            <a:ext cx="6650037" cy="59848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C519A5B2-2569-9A42-964A-06111B4EC05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5566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5650" y="2347913"/>
            <a:ext cx="8569325" cy="16208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12888" y="4283075"/>
            <a:ext cx="7056437" cy="1931988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81BF0A8A-8A64-1B4A-8B54-370859BF27D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891175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34BCFEFA-944A-4C41-BC8E-CA525385E19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5642142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6925" y="4857750"/>
            <a:ext cx="8567738" cy="15017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6925" y="3203575"/>
            <a:ext cx="8567738" cy="16541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7D704644-F76C-E14B-AAEF-70BC0424A82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57148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3238" y="1768475"/>
            <a:ext cx="4457700" cy="43830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13338" y="1768475"/>
            <a:ext cx="4459287" cy="43830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050B512B-2925-F94F-9BE7-1B734FED2ED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486522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3238" y="1768475"/>
            <a:ext cx="4457700" cy="43830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13338" y="1768475"/>
            <a:ext cx="4459287" cy="43830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E0419DB6-481E-D347-9F51-AE64F20F4EE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4330742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5" y="303213"/>
            <a:ext cx="9072563" cy="1258887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4825" y="1692275"/>
            <a:ext cx="4452938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4825" y="2397125"/>
            <a:ext cx="4452938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21275" y="1692275"/>
            <a:ext cx="4456113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21275" y="2397125"/>
            <a:ext cx="4456113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9A3977AE-B42E-4149-A342-3E175FCAB34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4122591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DAAFE0FF-188A-3948-A537-4F608ADC12C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1026347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CBB2B779-EC0B-2C41-B28F-093F92A7FDE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887761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5" y="301625"/>
            <a:ext cx="3316288" cy="12795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41763" y="301625"/>
            <a:ext cx="5635625" cy="6451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4825" y="1581150"/>
            <a:ext cx="3316288" cy="51720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FF3CE0E8-6146-C24F-BF59-014AAAFE01F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298909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6438" y="5291138"/>
            <a:ext cx="6048375" cy="6254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76438" y="674688"/>
            <a:ext cx="6048375" cy="45370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76438" y="5916613"/>
            <a:ext cx="6048375" cy="88741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D55E6876-5977-844A-9FED-61EDBD6D352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4650661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DEC76D39-BB6B-7747-9A67-AC647C8B653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0684685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05675" y="166688"/>
            <a:ext cx="2266950" cy="59848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3238" y="166688"/>
            <a:ext cx="6650037" cy="59848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38668A93-C375-9443-9498-6390189583F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11966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5" y="303213"/>
            <a:ext cx="9072563" cy="1258887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4825" y="1692275"/>
            <a:ext cx="4452938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4825" y="2397125"/>
            <a:ext cx="4452938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21275" y="1692275"/>
            <a:ext cx="4456113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21275" y="2397125"/>
            <a:ext cx="4456113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D30A125A-2E22-8945-90B1-CB17473107CB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40825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35955B91-7414-194C-B6C7-C1C2971253C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83152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B1765F6E-72A9-0D4A-AD0E-C7D570AADB5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06659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5" y="301625"/>
            <a:ext cx="3316288" cy="12795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41763" y="301625"/>
            <a:ext cx="5635625" cy="6451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4825" y="1581150"/>
            <a:ext cx="3316288" cy="51720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B7A4B1FE-49D0-9748-8370-24F96A03247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96791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Relationship Id="rId14" Type="http://schemas.openxmlformats.org/officeDocument/2006/relationships/image" Target="../media/image2.jpe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3.xml"/><Relationship Id="rId13" Type="http://schemas.openxmlformats.org/officeDocument/2006/relationships/image" Target="../media/image3.png"/><Relationship Id="rId3" Type="http://schemas.openxmlformats.org/officeDocument/2006/relationships/slideLayout" Target="../slideLayouts/slideLayout38.xml"/><Relationship Id="rId7" Type="http://schemas.openxmlformats.org/officeDocument/2006/relationships/slideLayout" Target="../slideLayouts/slideLayout42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7.xml"/><Relationship Id="rId1" Type="http://schemas.openxmlformats.org/officeDocument/2006/relationships/slideLayout" Target="../slideLayouts/slideLayout36.xml"/><Relationship Id="rId6" Type="http://schemas.openxmlformats.org/officeDocument/2006/relationships/slideLayout" Target="../slideLayouts/slideLayout41.xml"/><Relationship Id="rId11" Type="http://schemas.openxmlformats.org/officeDocument/2006/relationships/slideLayout" Target="../slideLayouts/slideLayout46.xml"/><Relationship Id="rId5" Type="http://schemas.openxmlformats.org/officeDocument/2006/relationships/slideLayout" Target="../slideLayouts/slideLayout40.xml"/><Relationship Id="rId10" Type="http://schemas.openxmlformats.org/officeDocument/2006/relationships/slideLayout" Target="../slideLayouts/slideLayout45.xml"/><Relationship Id="rId4" Type="http://schemas.openxmlformats.org/officeDocument/2006/relationships/slideLayout" Target="../slideLayouts/slideLayout39.xml"/><Relationship Id="rId9" Type="http://schemas.openxmlformats.org/officeDocument/2006/relationships/slideLayout" Target="../slideLayouts/slideLayout44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4.xml"/><Relationship Id="rId13" Type="http://schemas.openxmlformats.org/officeDocument/2006/relationships/image" Target="../media/image3.png"/><Relationship Id="rId3" Type="http://schemas.openxmlformats.org/officeDocument/2006/relationships/slideLayout" Target="../slideLayouts/slideLayout49.xml"/><Relationship Id="rId7" Type="http://schemas.openxmlformats.org/officeDocument/2006/relationships/slideLayout" Target="../slideLayouts/slideLayout53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8.xml"/><Relationship Id="rId1" Type="http://schemas.openxmlformats.org/officeDocument/2006/relationships/slideLayout" Target="../slideLayouts/slideLayout47.xml"/><Relationship Id="rId6" Type="http://schemas.openxmlformats.org/officeDocument/2006/relationships/slideLayout" Target="../slideLayouts/slideLayout52.xml"/><Relationship Id="rId11" Type="http://schemas.openxmlformats.org/officeDocument/2006/relationships/slideLayout" Target="../slideLayouts/slideLayout57.xml"/><Relationship Id="rId5" Type="http://schemas.openxmlformats.org/officeDocument/2006/relationships/slideLayout" Target="../slideLayouts/slideLayout51.xml"/><Relationship Id="rId10" Type="http://schemas.openxmlformats.org/officeDocument/2006/relationships/slideLayout" Target="../slideLayouts/slideLayout56.xml"/><Relationship Id="rId4" Type="http://schemas.openxmlformats.org/officeDocument/2006/relationships/slideLayout" Target="../slideLayouts/slideLayout50.xml"/><Relationship Id="rId9" Type="http://schemas.openxmlformats.org/officeDocument/2006/relationships/slideLayout" Target="../slideLayouts/slideLayout5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503238" y="301625"/>
            <a:ext cx="9069387" cy="1260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title text format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503238" y="1768475"/>
            <a:ext cx="9069387" cy="4383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28224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outline text format</a:t>
            </a:r>
          </a:p>
          <a:p>
            <a:pPr lvl="1"/>
            <a:r>
              <a:rPr lang="en-GB"/>
              <a:t>Second Outline Level</a:t>
            </a:r>
          </a:p>
          <a:p>
            <a:pPr lvl="2"/>
            <a:r>
              <a:rPr lang="en-GB"/>
              <a:t>Third Outline Level</a:t>
            </a:r>
          </a:p>
          <a:p>
            <a:pPr lvl="3"/>
            <a:r>
              <a:rPr lang="en-GB"/>
              <a:t>Fourth Outline Level</a:t>
            </a:r>
          </a:p>
          <a:p>
            <a:pPr lvl="4"/>
            <a:r>
              <a:rPr lang="en-GB"/>
              <a:t>Fifth Outline Level</a:t>
            </a:r>
          </a:p>
          <a:p>
            <a:pPr lvl="4"/>
            <a:r>
              <a:rPr lang="en-GB"/>
              <a:t>Sixth Outline Level</a:t>
            </a:r>
          </a:p>
          <a:p>
            <a:pPr lvl="4"/>
            <a:r>
              <a:rPr lang="en-GB"/>
              <a:t>Seventh Outline Level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503238" y="6886575"/>
            <a:ext cx="23463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</a:tabLst>
              <a:defRPr sz="1400">
                <a:solidFill>
                  <a:srgbClr val="000000"/>
                </a:solidFill>
                <a:latin typeface="Times New Roman" charset="0"/>
              </a:defRPr>
            </a:lvl1pPr>
          </a:lstStyle>
          <a:p>
            <a:endParaRPr lang="en-US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3446463" y="6886575"/>
            <a:ext cx="319405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 sz="1400">
                <a:solidFill>
                  <a:srgbClr val="000000"/>
                </a:solidFill>
                <a:latin typeface="Times New Roman" charset="0"/>
              </a:defRPr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7226300" y="6886575"/>
            <a:ext cx="23463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457200" algn="l"/>
                <a:tab pos="914400" algn="l"/>
                <a:tab pos="1371600" algn="l"/>
                <a:tab pos="1828800" algn="l"/>
                <a:tab pos="2286000" algn="l"/>
              </a:tabLst>
              <a:defRPr sz="1400">
                <a:solidFill>
                  <a:srgbClr val="000000"/>
                </a:solidFill>
                <a:latin typeface="Times New Roman" charset="0"/>
              </a:defRPr>
            </a:lvl1pPr>
          </a:lstStyle>
          <a:p>
            <a:fld id="{33D49ED2-6E0E-AA43-AD61-9E11D65C229A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1030" name="AutoShape 6"/>
          <p:cNvSpPr>
            <a:spLocks noChangeArrowheads="1"/>
          </p:cNvSpPr>
          <p:nvPr/>
        </p:nvSpPr>
        <p:spPr bwMode="auto">
          <a:xfrm>
            <a:off x="1588" y="0"/>
            <a:ext cx="10077450" cy="904875"/>
          </a:xfrm>
          <a:prstGeom prst="roundRect">
            <a:avLst>
              <a:gd name="adj" fmla="val 171"/>
            </a:avLst>
          </a:prstGeom>
          <a:gradFill rotWithShape="0">
            <a:gsLst>
              <a:gs pos="0">
                <a:srgbClr val="000080"/>
              </a:gs>
              <a:gs pos="100000">
                <a:srgbClr val="B2B2B2"/>
              </a:gs>
            </a:gsLst>
            <a:lin ang="18900000" scaled="1"/>
          </a:gra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31" name="Text Box 7"/>
          <p:cNvSpPr txBox="1">
            <a:spLocks noChangeArrowheads="1"/>
          </p:cNvSpPr>
          <p:nvPr userDrawn="1"/>
        </p:nvSpPr>
        <p:spPr bwMode="auto">
          <a:xfrm>
            <a:off x="1588" y="7236221"/>
            <a:ext cx="10077450" cy="360040"/>
          </a:xfrm>
          <a:prstGeom prst="rect">
            <a:avLst/>
          </a:prstGeom>
          <a:solidFill>
            <a:srgbClr val="000080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58230" rIns="90000" bIns="45000"/>
          <a:lstStyle>
            <a:lvl1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1pPr>
            <a:lvl2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2pPr>
            <a:lvl3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3pPr>
            <a:lvl4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4pPr>
            <a:lvl5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5pPr>
            <a:lvl6pPr marL="25146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6pPr>
            <a:lvl7pPr marL="29718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7pPr>
            <a:lvl8pPr marL="34290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8pPr>
            <a:lvl9pPr marL="38862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9pPr>
          </a:lstStyle>
          <a:p>
            <a:r>
              <a:rPr lang="en-US" sz="1500" dirty="0">
                <a:solidFill>
                  <a:srgbClr val="FFFFFF"/>
                </a:solidFill>
              </a:rPr>
              <a:t>   </a:t>
            </a:r>
            <a:r>
              <a:rPr lang="en-US" sz="1500" dirty="0" smtClean="0">
                <a:solidFill>
                  <a:srgbClr val="FFFFFF"/>
                </a:solidFill>
              </a:rPr>
              <a:t>Particle</a:t>
            </a:r>
            <a:r>
              <a:rPr lang="en-US" sz="1500" baseline="0" dirty="0" smtClean="0">
                <a:solidFill>
                  <a:srgbClr val="FFFFFF"/>
                </a:solidFill>
              </a:rPr>
              <a:t> Identification and Reconstruction I</a:t>
            </a:r>
            <a:r>
              <a:rPr lang="en-US" sz="1500" dirty="0" smtClean="0">
                <a:solidFill>
                  <a:srgbClr val="FFFFFF"/>
                </a:solidFill>
              </a:rPr>
              <a:t>                                R.</a:t>
            </a:r>
            <a:r>
              <a:rPr lang="en-US" sz="1500" baseline="0" dirty="0" smtClean="0">
                <a:solidFill>
                  <a:srgbClr val="FFFFFF"/>
                </a:solidFill>
              </a:rPr>
              <a:t> </a:t>
            </a:r>
            <a:r>
              <a:rPr lang="en-US" sz="1500" baseline="0" dirty="0" err="1" smtClean="0">
                <a:solidFill>
                  <a:srgbClr val="FFFFFF"/>
                </a:solidFill>
              </a:rPr>
              <a:t>Mazini</a:t>
            </a:r>
            <a:r>
              <a:rPr lang="en-US" sz="1500" baseline="0" dirty="0" smtClean="0">
                <a:solidFill>
                  <a:srgbClr val="FFFFFF"/>
                </a:solidFill>
              </a:rPr>
              <a:t>   Academia </a:t>
            </a:r>
            <a:r>
              <a:rPr lang="en-US" sz="1500" baseline="0" dirty="0" err="1" smtClean="0">
                <a:solidFill>
                  <a:srgbClr val="FFFFFF"/>
                </a:solidFill>
              </a:rPr>
              <a:t>Sinica</a:t>
            </a:r>
            <a:r>
              <a:rPr lang="en-US" sz="1500" dirty="0" smtClean="0">
                <a:solidFill>
                  <a:srgbClr val="FFFFFF"/>
                </a:solidFill>
              </a:rPr>
              <a:t>            </a:t>
            </a:r>
            <a:r>
              <a:rPr lang="en-US" sz="1500" baseline="0" dirty="0" smtClean="0">
                <a:solidFill>
                  <a:srgbClr val="FFFFFF"/>
                </a:solidFill>
              </a:rPr>
              <a:t>                 </a:t>
            </a:r>
            <a:fld id="{622929DE-D8E5-BD47-AFFF-8E6692F49DA5}" type="slidenum">
              <a:rPr lang="en-US" sz="1500" smtClean="0">
                <a:solidFill>
                  <a:srgbClr val="FFFFFF"/>
                </a:solidFill>
              </a:rPr>
              <a:pPr/>
              <a:t>‹#›</a:t>
            </a:fld>
            <a:endParaRPr lang="en-US" sz="1500" dirty="0">
              <a:solidFill>
                <a:srgbClr val="FFFFFF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54" r:id="rId2"/>
    <p:sldLayoutId id="2147483709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  <p:sldLayoutId id="2147483663" r:id="rId12"/>
    <p:sldLayoutId id="2147483708" r:id="rId13"/>
  </p:sldLayoutIdLst>
  <p:txStyles>
    <p:titleStyle>
      <a:lvl1pPr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FFFFFF"/>
          </a:solidFill>
          <a:latin typeface="+mj-lt"/>
          <a:ea typeface="+mj-ea"/>
          <a:cs typeface="+mj-cs"/>
        </a:defRPr>
      </a:lvl1pPr>
      <a:lvl2pPr marL="742950" indent="-28575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FFFFFF"/>
          </a:solidFill>
          <a:latin typeface="Arial" charset="0"/>
          <a:ea typeface="ＭＳ Ｐゴシック" charset="0"/>
          <a:cs typeface="DejaVu Sans" charset="0"/>
        </a:defRPr>
      </a:lvl2pPr>
      <a:lvl3pPr marL="11430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FFFFFF"/>
          </a:solidFill>
          <a:latin typeface="Arial" charset="0"/>
          <a:ea typeface="ＭＳ Ｐゴシック" charset="0"/>
          <a:cs typeface="DejaVu Sans" charset="0"/>
        </a:defRPr>
      </a:lvl3pPr>
      <a:lvl4pPr marL="16002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FFFFFF"/>
          </a:solidFill>
          <a:latin typeface="Arial" charset="0"/>
          <a:ea typeface="ＭＳ Ｐゴシック" charset="0"/>
          <a:cs typeface="DejaVu Sans" charset="0"/>
        </a:defRPr>
      </a:lvl4pPr>
      <a:lvl5pPr marL="20574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FFFFFF"/>
          </a:solidFill>
          <a:latin typeface="Arial" charset="0"/>
          <a:ea typeface="ＭＳ Ｐゴシック" charset="0"/>
          <a:cs typeface="DejaVu Sans" charset="0"/>
        </a:defRPr>
      </a:lvl5pPr>
      <a:lvl6pPr marL="25146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FFFFFF"/>
          </a:solidFill>
          <a:latin typeface="Arial" charset="0"/>
          <a:ea typeface="ＭＳ Ｐゴシック" charset="0"/>
          <a:cs typeface="DejaVu Sans" charset="0"/>
        </a:defRPr>
      </a:lvl6pPr>
      <a:lvl7pPr marL="29718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FFFFFF"/>
          </a:solidFill>
          <a:latin typeface="Arial" charset="0"/>
          <a:ea typeface="ＭＳ Ｐゴシック" charset="0"/>
          <a:cs typeface="DejaVu Sans" charset="0"/>
        </a:defRPr>
      </a:lvl7pPr>
      <a:lvl8pPr marL="34290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FFFFFF"/>
          </a:solidFill>
          <a:latin typeface="Arial" charset="0"/>
          <a:ea typeface="ＭＳ Ｐゴシック" charset="0"/>
          <a:cs typeface="DejaVu Sans" charset="0"/>
        </a:defRPr>
      </a:lvl8pPr>
      <a:lvl9pPr marL="38862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FFFFFF"/>
          </a:solidFill>
          <a:latin typeface="Arial" charset="0"/>
          <a:ea typeface="ＭＳ Ｐゴシック" charset="0"/>
          <a:cs typeface="DejaVu Sans" charset="0"/>
        </a:defRPr>
      </a:lvl9pPr>
    </p:titleStyle>
    <p:bodyStyle>
      <a:lvl1pPr marL="342900" indent="-342900" algn="l" defTabSz="457200" rtl="0" fontAlgn="base" hangingPunct="0">
        <a:lnSpc>
          <a:spcPct val="93000"/>
        </a:lnSpc>
        <a:spcBef>
          <a:spcPct val="0"/>
        </a:spcBef>
        <a:spcAft>
          <a:spcPts val="1413"/>
        </a:spcAft>
        <a:buClr>
          <a:srgbClr val="000000"/>
        </a:buClr>
        <a:buSzPct val="100000"/>
        <a:buFont typeface="Times New Roman" charset="0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57200" rtl="0" fontAlgn="base" hangingPunct="0">
        <a:lnSpc>
          <a:spcPct val="93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charset="0"/>
        <a:defRPr sz="24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57200" rtl="0" fontAlgn="base" hangingPunct="0">
        <a:lnSpc>
          <a:spcPct val="93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charset="0"/>
        <a:defRPr sz="24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57200" rtl="0" fontAlgn="base" hangingPunct="0">
        <a:lnSpc>
          <a:spcPct val="93000"/>
        </a:lnSpc>
        <a:spcBef>
          <a:spcPct val="0"/>
        </a:spcBef>
        <a:spcAft>
          <a:spcPts val="563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6pPr>
      <a:lvl7pPr marL="2971800" indent="-2286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7pPr>
      <a:lvl8pPr marL="3429000" indent="-2286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8pPr>
      <a:lvl9pPr marL="3886200" indent="-2286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AutoShape 1"/>
          <p:cNvSpPr>
            <a:spLocks noChangeArrowheads="1"/>
          </p:cNvSpPr>
          <p:nvPr/>
        </p:nvSpPr>
        <p:spPr bwMode="auto">
          <a:xfrm>
            <a:off x="-100013" y="0"/>
            <a:ext cx="10080626" cy="1176338"/>
          </a:xfrm>
          <a:prstGeom prst="roundRect">
            <a:avLst>
              <a:gd name="adj" fmla="val 134"/>
            </a:avLst>
          </a:prstGeom>
          <a:solidFill>
            <a:srgbClr val="FFFFFF"/>
          </a:solidFill>
          <a:ln w="9525" cap="flat">
            <a:solidFill>
              <a:srgbClr val="000000"/>
            </a:solidFill>
            <a:round/>
            <a:headEnd/>
            <a:tailEnd/>
          </a:ln>
          <a:effectLst>
            <a:outerShdw blurRad="63500" dist="152735" dir="2700000" algn="ctr" rotWithShape="0">
              <a:srgbClr val="808080"/>
            </a:outer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10077450" cy="12398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title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6200" y="1436688"/>
            <a:ext cx="10001250" cy="5270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21168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outline text format</a:t>
            </a:r>
          </a:p>
          <a:p>
            <a:pPr lvl="0"/>
            <a:r>
              <a:rPr lang="en-GB"/>
              <a:t>Second Outline Level  </a:t>
            </a:r>
          </a:p>
          <a:p>
            <a:pPr lvl="0"/>
            <a:r>
              <a:rPr lang="en-GB"/>
              <a:t>Third Outline Level</a:t>
            </a:r>
          </a:p>
          <a:p>
            <a:pPr lvl="0"/>
            <a:r>
              <a:rPr lang="en-GB"/>
              <a:t>Fourth Outline Level</a:t>
            </a:r>
          </a:p>
          <a:p>
            <a:pPr lvl="0"/>
            <a:r>
              <a:rPr lang="en-GB"/>
              <a:t>Fifth Outline Level</a:t>
            </a:r>
          </a:p>
          <a:p>
            <a:pPr lvl="0"/>
            <a:r>
              <a:rPr lang="en-GB"/>
              <a:t>Sixth Outline Level</a:t>
            </a:r>
          </a:p>
          <a:p>
            <a:pPr lvl="0"/>
            <a:r>
              <a:rPr lang="en-GB"/>
              <a:t>Seventh Outline Level</a:t>
            </a:r>
          </a:p>
          <a:p>
            <a:pPr lvl="0"/>
            <a:r>
              <a:rPr lang="en-GB"/>
              <a:t>Eighth Outline Level</a:t>
            </a:r>
          </a:p>
          <a:p>
            <a:pPr lvl="0"/>
            <a:r>
              <a:rPr lang="en-GB"/>
              <a:t>Ninth Outline Level</a:t>
            </a:r>
          </a:p>
        </p:txBody>
      </p:sp>
      <p:sp>
        <p:nvSpPr>
          <p:cNvPr id="2052" name="AutoShape 4"/>
          <p:cNvSpPr>
            <a:spLocks noChangeArrowheads="1"/>
          </p:cNvSpPr>
          <p:nvPr/>
        </p:nvSpPr>
        <p:spPr bwMode="auto">
          <a:xfrm>
            <a:off x="820738" y="6997700"/>
            <a:ext cx="3854450" cy="471488"/>
          </a:xfrm>
          <a:prstGeom prst="roundRect">
            <a:avLst>
              <a:gd name="adj" fmla="val 333"/>
            </a:avLst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12347" rIns="0" bIns="0" anchor="ctr"/>
          <a:lstStyle/>
          <a:p>
            <a: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</a:tabLst>
            </a:pPr>
            <a:r>
              <a:rPr lang="en-US" sz="1400">
                <a:solidFill>
                  <a:srgbClr val="800000"/>
                </a:solidFill>
              </a:rPr>
              <a:t>Giacinto Piacquadio</a:t>
            </a:r>
          </a:p>
          <a:p>
            <a: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</a:tabLst>
            </a:pPr>
            <a:r>
              <a:rPr lang="en-US" sz="1400">
                <a:solidFill>
                  <a:srgbClr val="800000"/>
                </a:solidFill>
              </a:rPr>
              <a:t>Freiburg University</a:t>
            </a:r>
          </a:p>
        </p:txBody>
      </p:sp>
      <p:sp>
        <p:nvSpPr>
          <p:cNvPr id="2053" name="AutoShape 5"/>
          <p:cNvSpPr>
            <a:spLocks noChangeArrowheads="1"/>
          </p:cNvSpPr>
          <p:nvPr/>
        </p:nvSpPr>
        <p:spPr bwMode="auto">
          <a:xfrm>
            <a:off x="5475288" y="6962775"/>
            <a:ext cx="4527550" cy="515938"/>
          </a:xfrm>
          <a:prstGeom prst="roundRect">
            <a:avLst>
              <a:gd name="adj" fmla="val 306"/>
            </a:avLst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12347" rIns="0" bIns="0" anchor="ctr"/>
          <a:lstStyle/>
          <a:p>
            <a:pPr algn="r"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</a:tabLst>
            </a:pPr>
            <a:r>
              <a:rPr lang="en-US" sz="1400" b="1">
                <a:solidFill>
                  <a:srgbClr val="800000"/>
                </a:solidFill>
              </a:rPr>
              <a:t>LHC-b Exotica Workshop 26 May 2009  /  Page </a:t>
            </a:r>
            <a:fld id="{86FCAB09-57C3-104B-9FD1-2E8D992F00F6}" type="slidenum">
              <a:rPr lang="en-US" sz="1400" b="1">
                <a:solidFill>
                  <a:srgbClr val="800000"/>
                </a:solidFill>
              </a:rPr>
              <a:pPr algn="r">
                <a:tabLst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</a:tabLst>
              </a:pPr>
              <a:t>‹#›</a:t>
            </a:fld>
            <a:endParaRPr lang="en-US" sz="1400" b="1">
              <a:solidFill>
                <a:srgbClr val="800000"/>
              </a:solidFill>
            </a:endParaRPr>
          </a:p>
          <a:p>
            <a:pPr algn="r"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</a:tabLst>
            </a:pPr>
            <a:r>
              <a:rPr lang="en-US" sz="1400" b="1">
                <a:solidFill>
                  <a:srgbClr val="800000"/>
                </a:solidFill>
              </a:rPr>
              <a:t> “Low mass Higgs Searches with the ATLAS Detector”</a:t>
            </a:r>
          </a:p>
        </p:txBody>
      </p:sp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810375"/>
            <a:ext cx="10080625" cy="79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25" y="6923088"/>
            <a:ext cx="546100" cy="596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</p:sldLayoutIdLst>
  <p:txStyles>
    <p:titleStyle>
      <a:lvl1pPr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400" b="1" i="1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400" b="1" i="1">
          <a:solidFill>
            <a:srgbClr val="000000"/>
          </a:solidFill>
          <a:latin typeface="Arial" charset="0"/>
          <a:ea typeface="ＭＳ Ｐゴシック" charset="0"/>
          <a:cs typeface="DejaVu Sans" charset="0"/>
        </a:defRPr>
      </a:lvl2pPr>
      <a:lvl3pPr marL="11430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400" b="1" i="1">
          <a:solidFill>
            <a:srgbClr val="000000"/>
          </a:solidFill>
          <a:latin typeface="Arial" charset="0"/>
          <a:ea typeface="ＭＳ Ｐゴシック" charset="0"/>
          <a:cs typeface="DejaVu Sans" charset="0"/>
        </a:defRPr>
      </a:lvl3pPr>
      <a:lvl4pPr marL="16002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400" b="1" i="1">
          <a:solidFill>
            <a:srgbClr val="000000"/>
          </a:solidFill>
          <a:latin typeface="Arial" charset="0"/>
          <a:ea typeface="ＭＳ Ｐゴシック" charset="0"/>
          <a:cs typeface="DejaVu Sans" charset="0"/>
        </a:defRPr>
      </a:lvl4pPr>
      <a:lvl5pPr marL="20574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400" b="1" i="1">
          <a:solidFill>
            <a:srgbClr val="000000"/>
          </a:solidFill>
          <a:latin typeface="Arial" charset="0"/>
          <a:ea typeface="ＭＳ Ｐゴシック" charset="0"/>
          <a:cs typeface="DejaVu Sans" charset="0"/>
        </a:defRPr>
      </a:lvl5pPr>
      <a:lvl6pPr marL="25146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400" b="1" i="1">
          <a:solidFill>
            <a:srgbClr val="000000"/>
          </a:solidFill>
          <a:latin typeface="Arial" charset="0"/>
          <a:ea typeface="ＭＳ Ｐゴシック" charset="0"/>
          <a:cs typeface="DejaVu Sans" charset="0"/>
        </a:defRPr>
      </a:lvl6pPr>
      <a:lvl7pPr marL="29718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400" b="1" i="1">
          <a:solidFill>
            <a:srgbClr val="000000"/>
          </a:solidFill>
          <a:latin typeface="Arial" charset="0"/>
          <a:ea typeface="ＭＳ Ｐゴシック" charset="0"/>
          <a:cs typeface="DejaVu Sans" charset="0"/>
        </a:defRPr>
      </a:lvl7pPr>
      <a:lvl8pPr marL="34290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400" b="1" i="1">
          <a:solidFill>
            <a:srgbClr val="000000"/>
          </a:solidFill>
          <a:latin typeface="Arial" charset="0"/>
          <a:ea typeface="ＭＳ Ｐゴシック" charset="0"/>
          <a:cs typeface="DejaVu Sans" charset="0"/>
        </a:defRPr>
      </a:lvl8pPr>
      <a:lvl9pPr marL="38862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400" b="1" i="1">
          <a:solidFill>
            <a:srgbClr val="000000"/>
          </a:solidFill>
          <a:latin typeface="Arial" charset="0"/>
          <a:ea typeface="ＭＳ Ｐゴシック" charset="0"/>
          <a:cs typeface="DejaVu Sans" charset="0"/>
        </a:defRPr>
      </a:lvl9pPr>
    </p:titleStyle>
    <p:bodyStyle>
      <a:lvl1pPr marL="342900" indent="-342900" algn="l" defTabSz="457200" rtl="0" fontAlgn="base" hangingPunct="0">
        <a:lnSpc>
          <a:spcPct val="93000"/>
        </a:lnSpc>
        <a:spcBef>
          <a:spcPct val="0"/>
        </a:spcBef>
        <a:spcAft>
          <a:spcPts val="1413"/>
        </a:spcAft>
        <a:buClr>
          <a:srgbClr val="000000"/>
        </a:buClr>
        <a:buSzPct val="100000"/>
        <a:buFont typeface="Times New Roman" charset="0"/>
        <a:defRPr sz="24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57200" rtl="0" fontAlgn="base" hangingPunct="0">
        <a:lnSpc>
          <a:spcPct val="93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charset="0"/>
        <a:defRPr sz="26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57200" rtl="0" fontAlgn="base" hangingPunct="0">
        <a:lnSpc>
          <a:spcPct val="93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charset="0"/>
        <a:defRPr sz="24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57200" rtl="0" fontAlgn="base" hangingPunct="0">
        <a:lnSpc>
          <a:spcPct val="93000"/>
        </a:lnSpc>
        <a:spcBef>
          <a:spcPct val="0"/>
        </a:spcBef>
        <a:spcAft>
          <a:spcPts val="563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6pPr>
      <a:lvl7pPr marL="2971800" indent="-2286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7pPr>
      <a:lvl8pPr marL="3429000" indent="-2286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8pPr>
      <a:lvl9pPr marL="3886200" indent="-2286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Line 1"/>
          <p:cNvSpPr>
            <a:spLocks noChangeShapeType="1"/>
          </p:cNvSpPr>
          <p:nvPr/>
        </p:nvSpPr>
        <p:spPr bwMode="auto">
          <a:xfrm>
            <a:off x="252413" y="7140575"/>
            <a:ext cx="9491662" cy="1588"/>
          </a:xfrm>
          <a:prstGeom prst="line">
            <a:avLst/>
          </a:prstGeom>
          <a:noFill/>
          <a:ln w="9360" cap="flat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74" name="Text Box 2"/>
          <p:cNvSpPr txBox="1">
            <a:spLocks noChangeArrowheads="1"/>
          </p:cNvSpPr>
          <p:nvPr/>
        </p:nvSpPr>
        <p:spPr bwMode="auto">
          <a:xfrm>
            <a:off x="269875" y="7186613"/>
            <a:ext cx="3598863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1pPr>
            <a:lvl2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2pPr>
            <a:lvl3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3pPr>
            <a:lvl4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4pPr>
            <a:lvl5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5pPr>
            <a:lvl6pPr marL="25146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6pPr>
            <a:lvl7pPr marL="29718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7pPr>
            <a:lvl8pPr marL="34290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8pPr>
            <a:lvl9pPr marL="38862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9pPr>
          </a:lstStyle>
          <a:p>
            <a:pPr>
              <a:lnSpc>
                <a:spcPct val="100000"/>
              </a:lnSpc>
              <a:buClrTx/>
              <a:buFontTx/>
              <a:buNone/>
            </a:pPr>
            <a:r>
              <a:rPr lang="en-US" sz="1200"/>
              <a:t>F.Gianotti, Physics at LHC, DESY, 7-6-2010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839788" y="82550"/>
            <a:ext cx="8566150" cy="1090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title text format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503238" y="1763713"/>
            <a:ext cx="9070975" cy="4476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outline text format</a:t>
            </a:r>
          </a:p>
          <a:p>
            <a:pPr lvl="1"/>
            <a:r>
              <a:rPr lang="en-GB"/>
              <a:t>Second Outline Level</a:t>
            </a:r>
          </a:p>
          <a:p>
            <a:pPr lvl="2"/>
            <a:r>
              <a:rPr lang="en-GB"/>
              <a:t>Third Outline Level</a:t>
            </a:r>
          </a:p>
          <a:p>
            <a:pPr lvl="3"/>
            <a:r>
              <a:rPr lang="en-GB"/>
              <a:t>Fourth Outline Level</a:t>
            </a:r>
          </a:p>
          <a:p>
            <a:pPr lvl="4"/>
            <a:r>
              <a:rPr lang="en-GB"/>
              <a:t>Fifth Outline Level</a:t>
            </a:r>
          </a:p>
          <a:p>
            <a:pPr lvl="4"/>
            <a:r>
              <a:rPr lang="en-GB"/>
              <a:t>Sixth Outline Level</a:t>
            </a:r>
          </a:p>
          <a:p>
            <a:pPr lvl="4"/>
            <a:r>
              <a:rPr lang="en-GB"/>
              <a:t>Seventh Outline Level</a:t>
            </a:r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/>
          </p:nvPr>
        </p:nvSpPr>
        <p:spPr bwMode="auto">
          <a:xfrm>
            <a:off x="168275" y="7223125"/>
            <a:ext cx="7642225" cy="504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buClrTx/>
              <a:buFontTx/>
              <a:buNone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</a:tabLst>
              <a:defRPr sz="2400">
                <a:solidFill>
                  <a:srgbClr val="000000"/>
                </a:solidFill>
                <a:latin typeface="+mn-lt"/>
              </a:defRPr>
            </a:lvl1pPr>
          </a:lstStyle>
          <a:p>
            <a:r>
              <a:rPr lang="en-US"/>
              <a:t>Fabiola Gianotti, EPS, Cracow, 20-07-2009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/>
          </p:nvPr>
        </p:nvSpPr>
        <p:spPr bwMode="auto">
          <a:xfrm>
            <a:off x="9155113" y="7223125"/>
            <a:ext cx="922337" cy="334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buClrTx/>
              <a:buFontTx/>
              <a:buNone/>
              <a:tabLst>
                <a:tab pos="457200" algn="l"/>
                <a:tab pos="914400" algn="l"/>
              </a:tabLst>
              <a:defRPr sz="1200">
                <a:solidFill>
                  <a:srgbClr val="000000"/>
                </a:solidFill>
                <a:latin typeface="+mn-lt"/>
              </a:defRPr>
            </a:lvl1pPr>
          </a:lstStyle>
          <a:p>
            <a:fld id="{E0123EF0-9E75-5F42-ABA2-2F845864FF3D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dt"/>
          </p:nvPr>
        </p:nvSpPr>
        <p:spPr bwMode="auto">
          <a:xfrm>
            <a:off x="503238" y="6886575"/>
            <a:ext cx="23463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</a:tabLst>
              <a:defRPr sz="1400">
                <a:solidFill>
                  <a:srgbClr val="000000"/>
                </a:solidFill>
                <a:latin typeface="+mn-lt"/>
              </a:defRPr>
            </a:lvl1pPr>
          </a:lstStyle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</p:sldLayoutIdLst>
  <p:hf sldNum="0" hdr="0" dt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200">
          <a:solidFill>
            <a:srgbClr val="FF0000"/>
          </a:solidFill>
          <a:latin typeface="+mj-lt"/>
          <a:ea typeface="+mj-ea"/>
          <a:cs typeface="+mj-cs"/>
        </a:defRPr>
      </a:lvl1pPr>
      <a:lvl2pPr marL="742950" indent="-28575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200">
          <a:solidFill>
            <a:srgbClr val="FF0000"/>
          </a:solidFill>
          <a:latin typeface="Comic Sans MS" charset="0"/>
          <a:ea typeface="ＭＳ Ｐゴシック" charset="0"/>
          <a:cs typeface="ＭＳ Ｐゴシック" charset="0"/>
        </a:defRPr>
      </a:lvl2pPr>
      <a:lvl3pPr marL="11430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200">
          <a:solidFill>
            <a:srgbClr val="FF0000"/>
          </a:solidFill>
          <a:latin typeface="Comic Sans MS" charset="0"/>
          <a:ea typeface="ＭＳ Ｐゴシック" charset="0"/>
          <a:cs typeface="ＭＳ Ｐゴシック" charset="0"/>
        </a:defRPr>
      </a:lvl3pPr>
      <a:lvl4pPr marL="16002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200">
          <a:solidFill>
            <a:srgbClr val="FF0000"/>
          </a:solidFill>
          <a:latin typeface="Comic Sans MS" charset="0"/>
          <a:ea typeface="ＭＳ Ｐゴシック" charset="0"/>
          <a:cs typeface="ＭＳ Ｐゴシック" charset="0"/>
        </a:defRPr>
      </a:lvl4pPr>
      <a:lvl5pPr marL="20574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200">
          <a:solidFill>
            <a:srgbClr val="FF0000"/>
          </a:solidFill>
          <a:latin typeface="Comic Sans MS" charset="0"/>
          <a:ea typeface="ＭＳ Ｐゴシック" charset="0"/>
          <a:cs typeface="ＭＳ Ｐゴシック" charset="0"/>
        </a:defRPr>
      </a:lvl5pPr>
      <a:lvl6pPr marL="25146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200">
          <a:solidFill>
            <a:srgbClr val="FF0000"/>
          </a:solidFill>
          <a:latin typeface="Comic Sans MS" charset="0"/>
          <a:ea typeface="ＭＳ Ｐゴシック" charset="0"/>
          <a:cs typeface="ＭＳ Ｐゴシック" charset="0"/>
        </a:defRPr>
      </a:lvl6pPr>
      <a:lvl7pPr marL="29718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200">
          <a:solidFill>
            <a:srgbClr val="FF0000"/>
          </a:solidFill>
          <a:latin typeface="Comic Sans MS" charset="0"/>
          <a:ea typeface="ＭＳ Ｐゴシック" charset="0"/>
          <a:cs typeface="ＭＳ Ｐゴシック" charset="0"/>
        </a:defRPr>
      </a:lvl7pPr>
      <a:lvl8pPr marL="34290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200">
          <a:solidFill>
            <a:srgbClr val="FF0000"/>
          </a:solidFill>
          <a:latin typeface="Comic Sans MS" charset="0"/>
          <a:ea typeface="ＭＳ Ｐゴシック" charset="0"/>
          <a:cs typeface="ＭＳ Ｐゴシック" charset="0"/>
        </a:defRPr>
      </a:lvl8pPr>
      <a:lvl9pPr marL="38862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200">
          <a:solidFill>
            <a:srgbClr val="FF0000"/>
          </a:solidFill>
          <a:latin typeface="Comic Sans MS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0" fontAlgn="base" hangingPunct="0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4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4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457200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6pPr>
      <a:lvl7pPr marL="2971800" indent="-228600" algn="l" defTabSz="457200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7pPr>
      <a:lvl8pPr marL="3429000" indent="-228600" algn="l" defTabSz="457200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8pPr>
      <a:lvl9pPr marL="3886200" indent="-228600" algn="l" defTabSz="457200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755650" y="166688"/>
            <a:ext cx="8566150" cy="587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title text format</a:t>
            </a:r>
          </a:p>
        </p:txBody>
      </p:sp>
      <p:sp>
        <p:nvSpPr>
          <p:cNvPr id="4098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503238" y="1768475"/>
            <a:ext cx="9069387" cy="4383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outline text format</a:t>
            </a:r>
          </a:p>
          <a:p>
            <a:pPr lvl="1"/>
            <a:r>
              <a:rPr lang="en-GB"/>
              <a:t>Second Outline Level</a:t>
            </a:r>
          </a:p>
          <a:p>
            <a:pPr lvl="2"/>
            <a:r>
              <a:rPr lang="en-GB"/>
              <a:t>Third Outline Level</a:t>
            </a:r>
          </a:p>
          <a:p>
            <a:pPr lvl="3"/>
            <a:r>
              <a:rPr lang="en-GB"/>
              <a:t>Fourth Outline Level</a:t>
            </a:r>
          </a:p>
          <a:p>
            <a:pPr lvl="4"/>
            <a:r>
              <a:rPr lang="en-GB"/>
              <a:t>Fifth Outline Level</a:t>
            </a:r>
          </a:p>
          <a:p>
            <a:pPr lvl="4"/>
            <a:r>
              <a:rPr lang="en-GB"/>
              <a:t>Sixth Outline Level</a:t>
            </a:r>
          </a:p>
          <a:p>
            <a:pPr lvl="4"/>
            <a:r>
              <a:rPr lang="en-GB"/>
              <a:t>Seventh Outline Level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503238" y="6886575"/>
            <a:ext cx="23463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</a:tabLst>
              <a:defRPr sz="1400">
                <a:solidFill>
                  <a:srgbClr val="000000"/>
                </a:solidFill>
                <a:latin typeface="Times New Roman" charset="0"/>
              </a:defRPr>
            </a:lvl1pPr>
          </a:lstStyle>
          <a:p>
            <a:endParaRPr lang="en-US"/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3446463" y="6886575"/>
            <a:ext cx="3192462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 sz="1400">
                <a:solidFill>
                  <a:srgbClr val="000000"/>
                </a:solidFill>
                <a:latin typeface="Times New Roman" charset="0"/>
              </a:defRPr>
            </a:lvl1pPr>
          </a:lstStyle>
          <a:p>
            <a:endParaRPr lang="en-US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7226300" y="6886575"/>
            <a:ext cx="23463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457200" algn="l"/>
                <a:tab pos="914400" algn="l"/>
                <a:tab pos="1371600" algn="l"/>
                <a:tab pos="1828800" algn="l"/>
                <a:tab pos="2286000" algn="l"/>
              </a:tabLst>
              <a:defRPr sz="1400">
                <a:solidFill>
                  <a:srgbClr val="000000"/>
                </a:solidFill>
                <a:latin typeface="Times New Roman" charset="0"/>
              </a:defRPr>
            </a:lvl1pPr>
          </a:lstStyle>
          <a:p>
            <a:fld id="{0223F663-F004-A94D-9ED7-D1A80D7B0092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</p:sldLayoutIdLst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400">
          <a:solidFill>
            <a:srgbClr val="22228B"/>
          </a:solidFill>
          <a:latin typeface="+mj-lt"/>
          <a:ea typeface="+mj-ea"/>
          <a:cs typeface="+mj-cs"/>
        </a:defRPr>
      </a:lvl1pPr>
      <a:lvl2pPr marL="742950" indent="-28575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400">
          <a:solidFill>
            <a:srgbClr val="22228B"/>
          </a:solidFill>
          <a:latin typeface="Arial" charset="0"/>
          <a:ea typeface="ＭＳ Ｐゴシック" charset="0"/>
          <a:cs typeface="ＭＳ Ｐゴシック" charset="0"/>
        </a:defRPr>
      </a:lvl2pPr>
      <a:lvl3pPr marL="11430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400">
          <a:solidFill>
            <a:srgbClr val="22228B"/>
          </a:solidFill>
          <a:latin typeface="Arial" charset="0"/>
          <a:ea typeface="ＭＳ Ｐゴシック" charset="0"/>
          <a:cs typeface="ＭＳ Ｐゴシック" charset="0"/>
        </a:defRPr>
      </a:lvl3pPr>
      <a:lvl4pPr marL="16002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400">
          <a:solidFill>
            <a:srgbClr val="22228B"/>
          </a:solidFill>
          <a:latin typeface="Arial" charset="0"/>
          <a:ea typeface="ＭＳ Ｐゴシック" charset="0"/>
          <a:cs typeface="ＭＳ Ｐゴシック" charset="0"/>
        </a:defRPr>
      </a:lvl4pPr>
      <a:lvl5pPr marL="20574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400">
          <a:solidFill>
            <a:srgbClr val="22228B"/>
          </a:solidFill>
          <a:latin typeface="Arial" charset="0"/>
          <a:ea typeface="ＭＳ Ｐゴシック" charset="0"/>
          <a:cs typeface="ＭＳ Ｐゴシック" charset="0"/>
        </a:defRPr>
      </a:lvl5pPr>
      <a:lvl6pPr marL="25146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400">
          <a:solidFill>
            <a:srgbClr val="22228B"/>
          </a:solidFill>
          <a:latin typeface="Arial" charset="0"/>
          <a:ea typeface="ＭＳ Ｐゴシック" charset="0"/>
          <a:cs typeface="ＭＳ Ｐゴシック" charset="0"/>
        </a:defRPr>
      </a:lvl6pPr>
      <a:lvl7pPr marL="29718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400">
          <a:solidFill>
            <a:srgbClr val="22228B"/>
          </a:solidFill>
          <a:latin typeface="Arial" charset="0"/>
          <a:ea typeface="ＭＳ Ｐゴシック" charset="0"/>
          <a:cs typeface="ＭＳ Ｐゴシック" charset="0"/>
        </a:defRPr>
      </a:lvl7pPr>
      <a:lvl8pPr marL="34290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400">
          <a:solidFill>
            <a:srgbClr val="22228B"/>
          </a:solidFill>
          <a:latin typeface="Arial" charset="0"/>
          <a:ea typeface="ＭＳ Ｐゴシック" charset="0"/>
          <a:cs typeface="ＭＳ Ｐゴシック" charset="0"/>
        </a:defRPr>
      </a:lvl8pPr>
      <a:lvl9pPr marL="38862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400">
          <a:solidFill>
            <a:srgbClr val="22228B"/>
          </a:solidFill>
          <a:latin typeface="Arial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0" fontAlgn="base" hangingPunct="0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4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4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457200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6pPr>
      <a:lvl7pPr marL="2971800" indent="-228600" algn="l" defTabSz="457200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7pPr>
      <a:lvl8pPr marL="3429000" indent="-228600" algn="l" defTabSz="457200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8pPr>
      <a:lvl9pPr marL="3886200" indent="-228600" algn="l" defTabSz="457200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755650" y="166688"/>
            <a:ext cx="8566150" cy="587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title text format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503238" y="1768475"/>
            <a:ext cx="9069387" cy="4383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outline text format</a:t>
            </a:r>
          </a:p>
          <a:p>
            <a:pPr lvl="1"/>
            <a:r>
              <a:rPr lang="en-GB"/>
              <a:t>Second Outline Level</a:t>
            </a:r>
          </a:p>
          <a:p>
            <a:pPr lvl="2"/>
            <a:r>
              <a:rPr lang="en-GB"/>
              <a:t>Third Outline Level</a:t>
            </a:r>
          </a:p>
          <a:p>
            <a:pPr lvl="3"/>
            <a:r>
              <a:rPr lang="en-GB"/>
              <a:t>Fourth Outline Level</a:t>
            </a:r>
          </a:p>
          <a:p>
            <a:pPr lvl="4"/>
            <a:r>
              <a:rPr lang="en-GB"/>
              <a:t>Fifth Outline Level</a:t>
            </a:r>
          </a:p>
          <a:p>
            <a:pPr lvl="4"/>
            <a:r>
              <a:rPr lang="en-GB"/>
              <a:t>Sixth Outline Level</a:t>
            </a:r>
          </a:p>
          <a:p>
            <a:pPr lvl="4"/>
            <a:r>
              <a:rPr lang="en-GB"/>
              <a:t>Seventh Outline Level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503238" y="6886575"/>
            <a:ext cx="23463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</a:tabLst>
              <a:defRPr sz="1400">
                <a:solidFill>
                  <a:srgbClr val="000000"/>
                </a:solidFill>
                <a:latin typeface="Times New Roman" charset="0"/>
              </a:defRPr>
            </a:lvl1pPr>
          </a:lstStyle>
          <a:p>
            <a:endParaRPr lang="en-US"/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3446463" y="6886575"/>
            <a:ext cx="3192462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 sz="1400">
                <a:solidFill>
                  <a:srgbClr val="000000"/>
                </a:solidFill>
                <a:latin typeface="Times New Roman" charset="0"/>
              </a:defRPr>
            </a:lvl1pPr>
          </a:lstStyle>
          <a:p>
            <a:endParaRPr lang="en-US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7226300" y="6886575"/>
            <a:ext cx="23463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457200" algn="l"/>
                <a:tab pos="914400" algn="l"/>
                <a:tab pos="1371600" algn="l"/>
                <a:tab pos="1828800" algn="l"/>
                <a:tab pos="2286000" algn="l"/>
              </a:tabLst>
              <a:defRPr sz="1400">
                <a:solidFill>
                  <a:srgbClr val="000000"/>
                </a:solidFill>
                <a:latin typeface="Times New Roman" charset="0"/>
              </a:defRPr>
            </a:lvl1pPr>
          </a:lstStyle>
          <a:p>
            <a:fld id="{0FACF473-CC3D-414A-81EC-514975C0075F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400">
          <a:solidFill>
            <a:srgbClr val="22228B"/>
          </a:solidFill>
          <a:latin typeface="+mj-lt"/>
          <a:ea typeface="+mj-ea"/>
          <a:cs typeface="+mj-cs"/>
        </a:defRPr>
      </a:lvl1pPr>
      <a:lvl2pPr marL="742950" indent="-28575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400">
          <a:solidFill>
            <a:srgbClr val="22228B"/>
          </a:solidFill>
          <a:latin typeface="Arial" charset="0"/>
          <a:ea typeface="ＭＳ Ｐゴシック" charset="0"/>
          <a:cs typeface="ＭＳ Ｐゴシック" charset="0"/>
        </a:defRPr>
      </a:lvl2pPr>
      <a:lvl3pPr marL="11430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400">
          <a:solidFill>
            <a:srgbClr val="22228B"/>
          </a:solidFill>
          <a:latin typeface="Arial" charset="0"/>
          <a:ea typeface="ＭＳ Ｐゴシック" charset="0"/>
          <a:cs typeface="ＭＳ Ｐゴシック" charset="0"/>
        </a:defRPr>
      </a:lvl3pPr>
      <a:lvl4pPr marL="16002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400">
          <a:solidFill>
            <a:srgbClr val="22228B"/>
          </a:solidFill>
          <a:latin typeface="Arial" charset="0"/>
          <a:ea typeface="ＭＳ Ｐゴシック" charset="0"/>
          <a:cs typeface="ＭＳ Ｐゴシック" charset="0"/>
        </a:defRPr>
      </a:lvl4pPr>
      <a:lvl5pPr marL="20574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400">
          <a:solidFill>
            <a:srgbClr val="22228B"/>
          </a:solidFill>
          <a:latin typeface="Arial" charset="0"/>
          <a:ea typeface="ＭＳ Ｐゴシック" charset="0"/>
          <a:cs typeface="ＭＳ Ｐゴシック" charset="0"/>
        </a:defRPr>
      </a:lvl5pPr>
      <a:lvl6pPr marL="25146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400">
          <a:solidFill>
            <a:srgbClr val="22228B"/>
          </a:solidFill>
          <a:latin typeface="Arial" charset="0"/>
          <a:ea typeface="ＭＳ Ｐゴシック" charset="0"/>
          <a:cs typeface="ＭＳ Ｐゴシック" charset="0"/>
        </a:defRPr>
      </a:lvl6pPr>
      <a:lvl7pPr marL="29718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400">
          <a:solidFill>
            <a:srgbClr val="22228B"/>
          </a:solidFill>
          <a:latin typeface="Arial" charset="0"/>
          <a:ea typeface="ＭＳ Ｐゴシック" charset="0"/>
          <a:cs typeface="ＭＳ Ｐゴシック" charset="0"/>
        </a:defRPr>
      </a:lvl7pPr>
      <a:lvl8pPr marL="34290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400">
          <a:solidFill>
            <a:srgbClr val="22228B"/>
          </a:solidFill>
          <a:latin typeface="Arial" charset="0"/>
          <a:ea typeface="ＭＳ Ｐゴシック" charset="0"/>
          <a:cs typeface="ＭＳ Ｐゴシック" charset="0"/>
        </a:defRPr>
      </a:lvl8pPr>
      <a:lvl9pPr marL="38862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400">
          <a:solidFill>
            <a:srgbClr val="22228B"/>
          </a:solidFill>
          <a:latin typeface="Arial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0" fontAlgn="base" hangingPunct="0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4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4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457200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6pPr>
      <a:lvl7pPr marL="2971800" indent="-228600" algn="l" defTabSz="457200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7pPr>
      <a:lvl8pPr marL="3429000" indent="-228600" algn="l" defTabSz="457200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8pPr>
      <a:lvl9pPr marL="3886200" indent="-228600" algn="l" defTabSz="457200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emf"/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8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1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5.png"/><Relationship Id="rId4" Type="http://schemas.openxmlformats.org/officeDocument/2006/relationships/image" Target="../media/image44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2.png"/><Relationship Id="rId5" Type="http://schemas.openxmlformats.org/officeDocument/2006/relationships/image" Target="../media/image51.png"/><Relationship Id="rId4" Type="http://schemas.openxmlformats.org/officeDocument/2006/relationships/image" Target="../media/image50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8.png"/><Relationship Id="rId4" Type="http://schemas.openxmlformats.org/officeDocument/2006/relationships/image" Target="../media/image57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7" Type="http://schemas.openxmlformats.org/officeDocument/2006/relationships/image" Target="../media/image70.png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9.png"/><Relationship Id="rId5" Type="http://schemas.openxmlformats.org/officeDocument/2006/relationships/image" Target="../media/image68.png"/><Relationship Id="rId4" Type="http://schemas.openxmlformats.org/officeDocument/2006/relationships/image" Target="../media/image67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73.png"/><Relationship Id="rId4" Type="http://schemas.openxmlformats.org/officeDocument/2006/relationships/image" Target="../media/image72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8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77.png"/><Relationship Id="rId5" Type="http://schemas.openxmlformats.org/officeDocument/2006/relationships/image" Target="../media/image76.png"/><Relationship Id="rId4" Type="http://schemas.openxmlformats.org/officeDocument/2006/relationships/image" Target="../media/image75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74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75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75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8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8" Type="http://schemas.openxmlformats.org/officeDocument/2006/relationships/image" Target="../media/image82.png"/><Relationship Id="rId3" Type="http://schemas.openxmlformats.org/officeDocument/2006/relationships/notesSlide" Target="../notesSlides/notesSlide18.xml"/><Relationship Id="rId7" Type="http://schemas.openxmlformats.org/officeDocument/2006/relationships/image" Target="../media/image81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79.emf"/><Relationship Id="rId5" Type="http://schemas.openxmlformats.org/officeDocument/2006/relationships/oleObject" Target="../embeddings/oleObject2.bin"/><Relationship Id="rId10" Type="http://schemas.openxmlformats.org/officeDocument/2006/relationships/image" Target="../media/image84.png"/><Relationship Id="rId4" Type="http://schemas.openxmlformats.org/officeDocument/2006/relationships/image" Target="../media/image80.png"/><Relationship Id="rId9" Type="http://schemas.openxmlformats.org/officeDocument/2006/relationships/image" Target="../media/image8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8.png"/><Relationship Id="rId5" Type="http://schemas.openxmlformats.org/officeDocument/2006/relationships/image" Target="../media/image87.png"/><Relationship Id="rId4" Type="http://schemas.openxmlformats.org/officeDocument/2006/relationships/image" Target="../media/image86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1.png"/><Relationship Id="rId5" Type="http://schemas.openxmlformats.org/officeDocument/2006/relationships/image" Target="../media/image90.png"/><Relationship Id="rId4" Type="http://schemas.openxmlformats.org/officeDocument/2006/relationships/image" Target="../media/image89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3.png"/><Relationship Id="rId2" Type="http://schemas.openxmlformats.org/officeDocument/2006/relationships/image" Target="../media/image9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4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3.png"/><Relationship Id="rId2" Type="http://schemas.openxmlformats.org/officeDocument/2006/relationships/image" Target="../media/image95.png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9.png"/><Relationship Id="rId3" Type="http://schemas.openxmlformats.org/officeDocument/2006/relationships/notesSlide" Target="../notesSlides/notesSlide21.xml"/><Relationship Id="rId7" Type="http://schemas.openxmlformats.org/officeDocument/2006/relationships/image" Target="../media/image98.png"/><Relationship Id="rId2" Type="http://schemas.openxmlformats.org/officeDocument/2006/relationships/slideLayout" Target="../slideLayouts/slideLayout5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97.png"/><Relationship Id="rId5" Type="http://schemas.openxmlformats.org/officeDocument/2006/relationships/image" Target="../media/image96.emf"/><Relationship Id="rId4" Type="http://schemas.openxmlformats.org/officeDocument/2006/relationships/oleObject" Target="../embeddings/oleObject3.bin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1.png"/><Relationship Id="rId2" Type="http://schemas.openxmlformats.org/officeDocument/2006/relationships/image" Target="../media/image100.png"/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2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5.png"/><Relationship Id="rId5" Type="http://schemas.openxmlformats.org/officeDocument/2006/relationships/image" Target="../media/image104.png"/><Relationship Id="rId4" Type="http://schemas.openxmlformats.org/officeDocument/2006/relationships/image" Target="../media/image103.png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6.emf"/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7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8.png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9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0.png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2.png"/><Relationship Id="rId2" Type="http://schemas.openxmlformats.org/officeDocument/2006/relationships/image" Target="../media/image1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3.png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4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5.png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7.png"/><Relationship Id="rId2" Type="http://schemas.openxmlformats.org/officeDocument/2006/relationships/image" Target="../media/image11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9.png"/><Relationship Id="rId4" Type="http://schemas.openxmlformats.org/officeDocument/2006/relationships/image" Target="../media/image118.png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0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1.png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3.png"/><Relationship Id="rId2" Type="http://schemas.openxmlformats.org/officeDocument/2006/relationships/image" Target="../media/image12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4.png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5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6.png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7.png"/><Relationship Id="rId7" Type="http://schemas.openxmlformats.org/officeDocument/2006/relationships/image" Target="../media/image131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30.png"/><Relationship Id="rId5" Type="http://schemas.openxmlformats.org/officeDocument/2006/relationships/image" Target="../media/image129.png"/><Relationship Id="rId4" Type="http://schemas.openxmlformats.org/officeDocument/2006/relationships/image" Target="../media/image128.png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3.png"/><Relationship Id="rId2" Type="http://schemas.openxmlformats.org/officeDocument/2006/relationships/image" Target="../media/image132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3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7" Type="http://schemas.openxmlformats.org/officeDocument/2006/relationships/image" Target="../media/image14.e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1.bin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 Box 2"/>
          <p:cNvSpPr txBox="1">
            <a:spLocks noChangeArrowheads="1"/>
          </p:cNvSpPr>
          <p:nvPr/>
        </p:nvSpPr>
        <p:spPr bwMode="auto">
          <a:xfrm>
            <a:off x="1552575" y="4829175"/>
            <a:ext cx="26988" cy="427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175" name="Text Box 7"/>
          <p:cNvSpPr txBox="1">
            <a:spLocks noChangeArrowheads="1"/>
          </p:cNvSpPr>
          <p:nvPr/>
        </p:nvSpPr>
        <p:spPr bwMode="auto">
          <a:xfrm>
            <a:off x="1799952" y="4139877"/>
            <a:ext cx="6620841" cy="2952328"/>
          </a:xfrm>
          <a:prstGeom prst="rect">
            <a:avLst/>
          </a:prstGeom>
          <a:solidFill>
            <a:srgbClr val="000080">
              <a:alpha val="70000"/>
            </a:srgb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0000" tIns="66168" rIns="90000" bIns="45000"/>
          <a:lstStyle>
            <a:lvl1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1pPr>
            <a:lvl2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2pPr>
            <a:lvl3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3pPr>
            <a:lvl4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4pPr>
            <a:lvl5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5pPr>
            <a:lvl6pPr marL="25146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6pPr>
            <a:lvl7pPr marL="29718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7pPr>
            <a:lvl8pPr marL="34290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8pPr>
            <a:lvl9pPr marL="38862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9pPr>
          </a:lstStyle>
          <a:p>
            <a:pPr algn="ctr"/>
            <a:r>
              <a:rPr lang="en-US" sz="2400" dirty="0" smtClean="0">
                <a:solidFill>
                  <a:srgbClr val="FFFFFF"/>
                </a:solidFill>
              </a:rPr>
              <a:t>Rachid </a:t>
            </a:r>
            <a:r>
              <a:rPr lang="en-US" sz="2400" dirty="0" err="1" smtClean="0">
                <a:solidFill>
                  <a:srgbClr val="FFFFFF"/>
                </a:solidFill>
              </a:rPr>
              <a:t>Mazini</a:t>
            </a:r>
            <a:endParaRPr lang="en-US" sz="2400" dirty="0">
              <a:solidFill>
                <a:srgbClr val="FFFFFF"/>
              </a:solidFill>
            </a:endParaRPr>
          </a:p>
          <a:p>
            <a:pPr algn="ctr"/>
            <a:r>
              <a:rPr lang="en-US" sz="2400" dirty="0" smtClean="0">
                <a:solidFill>
                  <a:srgbClr val="FFFFFF"/>
                </a:solidFill>
              </a:rPr>
              <a:t>Academia </a:t>
            </a:r>
            <a:r>
              <a:rPr lang="en-US" sz="2400" dirty="0" err="1" smtClean="0">
                <a:solidFill>
                  <a:srgbClr val="FFFFFF"/>
                </a:solidFill>
              </a:rPr>
              <a:t>Sinica</a:t>
            </a:r>
            <a:r>
              <a:rPr lang="en-US" sz="2400" dirty="0" smtClean="0">
                <a:solidFill>
                  <a:srgbClr val="FFFFFF"/>
                </a:solidFill>
              </a:rPr>
              <a:t>, Taiwan</a:t>
            </a:r>
            <a:endParaRPr lang="en-US" sz="2400" dirty="0">
              <a:solidFill>
                <a:srgbClr val="FFFFFF"/>
              </a:solidFill>
            </a:endParaRPr>
          </a:p>
          <a:p>
            <a:pPr algn="ctr"/>
            <a:r>
              <a:rPr lang="en-US" sz="2400" dirty="0" smtClean="0">
                <a:solidFill>
                  <a:srgbClr val="FFFFFF"/>
                </a:solidFill>
              </a:rPr>
              <a:t/>
            </a:r>
            <a:br>
              <a:rPr lang="en-US" sz="2400" dirty="0" smtClean="0">
                <a:solidFill>
                  <a:srgbClr val="FFFFFF"/>
                </a:solidFill>
              </a:rPr>
            </a:br>
            <a:r>
              <a:rPr lang="en-US" sz="2400" dirty="0" smtClean="0">
                <a:solidFill>
                  <a:srgbClr val="FFFFFF"/>
                </a:solidFill>
              </a:rPr>
              <a:t>First International High Energy Physics School </a:t>
            </a:r>
          </a:p>
          <a:p>
            <a:pPr algn="ctr"/>
            <a:r>
              <a:rPr lang="en-US" sz="2400" dirty="0" smtClean="0">
                <a:solidFill>
                  <a:srgbClr val="FFFFFF"/>
                </a:solidFill>
              </a:rPr>
              <a:t>and Workshop in Western China</a:t>
            </a:r>
            <a:br>
              <a:rPr lang="en-US" sz="2400" dirty="0" smtClean="0">
                <a:solidFill>
                  <a:srgbClr val="FFFFFF"/>
                </a:solidFill>
              </a:rPr>
            </a:br>
            <a:r>
              <a:rPr lang="en-US" sz="2400" dirty="0" smtClean="0">
                <a:solidFill>
                  <a:srgbClr val="FFFFFF"/>
                </a:solidFill>
              </a:rPr>
              <a:t>Lanzhou, China</a:t>
            </a:r>
          </a:p>
          <a:p>
            <a:pPr algn="ctr"/>
            <a:endParaRPr lang="en-US" sz="2400" dirty="0" smtClean="0">
              <a:solidFill>
                <a:srgbClr val="FFFFFF"/>
              </a:solidFill>
            </a:endParaRPr>
          </a:p>
          <a:p>
            <a:pPr algn="ctr"/>
            <a:r>
              <a:rPr lang="en-US" sz="2400" dirty="0" smtClean="0">
                <a:solidFill>
                  <a:srgbClr val="FFFFFF"/>
                </a:solidFill>
              </a:rPr>
              <a:t>1-10 August 2018</a:t>
            </a:r>
            <a:endParaRPr lang="en-US" sz="2400" dirty="0">
              <a:solidFill>
                <a:srgbClr val="FFFFFF"/>
              </a:solidFill>
            </a:endParaRPr>
          </a:p>
        </p:txBody>
      </p:sp>
      <p:sp>
        <p:nvSpPr>
          <p:cNvPr id="9" name="Rectangle 2"/>
          <p:cNvSpPr>
            <a:spLocks noGrp="1" noChangeArrowheads="1"/>
          </p:cNvSpPr>
          <p:nvPr>
            <p:ph type="title"/>
          </p:nvPr>
        </p:nvSpPr>
        <p:spPr>
          <a:xfrm>
            <a:off x="431800" y="2123653"/>
            <a:ext cx="9289032" cy="1224136"/>
          </a:xfrm>
          <a:ln/>
        </p:spPr>
        <p:txBody>
          <a:bodyPr tIns="38808"/>
          <a:lstStyle/>
          <a:p>
            <a: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</a:tabLst>
            </a:pPr>
            <a:r>
              <a:rPr lang="en-US" dirty="0" smtClean="0"/>
              <a:t>Particle Identification at the </a:t>
            </a:r>
            <a:r>
              <a:rPr lang="en-US" dirty="0" smtClean="0"/>
              <a:t>LHC</a:t>
            </a:r>
            <a:br>
              <a:rPr lang="en-US" dirty="0" smtClean="0"/>
            </a:br>
            <a:r>
              <a:rPr lang="en-US" dirty="0" smtClean="0"/>
              <a:t>II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91248" y="4553"/>
            <a:ext cx="1879352" cy="1879352"/>
          </a:xfrm>
          <a:prstGeom prst="rect">
            <a:avLst/>
          </a:prstGeom>
        </p:spPr>
      </p:pic>
    </p:spTree>
  </p:cSld>
  <p:clrMapOvr>
    <a:masterClrMapping/>
  </p:clrMapOvr>
  <p:transition spd="med" advTm="17456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238" y="301626"/>
            <a:ext cx="9069387" cy="453876"/>
          </a:xfrm>
        </p:spPr>
        <p:txBody>
          <a:bodyPr/>
          <a:lstStyle/>
          <a:p>
            <a:r>
              <a:rPr lang="en-US" dirty="0" smtClean="0"/>
              <a:t>H </a:t>
            </a:r>
            <a:r>
              <a:rPr lang="en-US" dirty="0" smtClean="0">
                <a:sym typeface="Wingdings"/>
              </a:rPr>
              <a:t> 4</a:t>
            </a:r>
            <a:r>
              <a:rPr lang="en-US" dirty="0" smtClean="0">
                <a:latin typeface="Symbol" charset="2"/>
                <a:cs typeface="Symbol" charset="2"/>
                <a:sym typeface="Wingdings"/>
              </a:rPr>
              <a:t>m</a:t>
            </a:r>
            <a:r>
              <a:rPr lang="en-US" dirty="0" smtClean="0">
                <a:sym typeface="Wingdings"/>
              </a:rPr>
              <a:t> Candidate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8071" y="929552"/>
            <a:ext cx="8928745" cy="63066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89319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335"/>
    </mc:Choice>
    <mc:Fallback xmlns="">
      <p:transition xmlns:p14="http://schemas.microsoft.com/office/powerpoint/2010/main" spd="slow" advTm="20335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238" y="301626"/>
            <a:ext cx="9069387" cy="453876"/>
          </a:xfrm>
        </p:spPr>
        <p:txBody>
          <a:bodyPr/>
          <a:lstStyle/>
          <a:p>
            <a:r>
              <a:rPr lang="en-US" dirty="0" smtClean="0"/>
              <a:t>Basic Principle</a:t>
            </a:r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768" y="1187550"/>
            <a:ext cx="9801327" cy="49963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511920" y="6300117"/>
            <a:ext cx="8280031" cy="8683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90"/>
                </a:solidFill>
              </a:rPr>
              <a:t>- Reconstruct track in inner tracking detector (ID; as any other charged particle)</a:t>
            </a:r>
            <a:br>
              <a:rPr lang="en-US" dirty="0" smtClean="0">
                <a:solidFill>
                  <a:srgbClr val="000090"/>
                </a:solidFill>
              </a:rPr>
            </a:br>
            <a:r>
              <a:rPr lang="en-US" dirty="0" smtClean="0">
                <a:solidFill>
                  <a:srgbClr val="000090"/>
                </a:solidFill>
              </a:rPr>
              <a:t>- Reconstruct track (or segments) in </a:t>
            </a:r>
            <a:r>
              <a:rPr lang="en-US" dirty="0" err="1" smtClean="0">
                <a:solidFill>
                  <a:srgbClr val="000090"/>
                </a:solidFill>
              </a:rPr>
              <a:t>muon</a:t>
            </a:r>
            <a:r>
              <a:rPr lang="en-US" dirty="0" smtClean="0">
                <a:solidFill>
                  <a:srgbClr val="000090"/>
                </a:solidFill>
              </a:rPr>
              <a:t> spectrometer (MS)</a:t>
            </a:r>
            <a:br>
              <a:rPr lang="en-US" dirty="0" smtClean="0">
                <a:solidFill>
                  <a:srgbClr val="000090"/>
                </a:solidFill>
              </a:rPr>
            </a:br>
            <a:r>
              <a:rPr lang="en-US" dirty="0" smtClean="0">
                <a:solidFill>
                  <a:srgbClr val="000090"/>
                </a:solidFill>
              </a:rPr>
              <a:t>- Match these and define different categories of reconstructed </a:t>
            </a:r>
            <a:r>
              <a:rPr lang="en-US" dirty="0" err="1" smtClean="0">
                <a:solidFill>
                  <a:srgbClr val="000090"/>
                </a:solidFill>
              </a:rPr>
              <a:t>muons</a:t>
            </a:r>
            <a:endParaRPr lang="en-US" dirty="0">
              <a:solidFill>
                <a:srgbClr val="000090"/>
              </a:solidFill>
            </a:endParaRPr>
          </a:p>
        </p:txBody>
      </p:sp>
      <p:sp>
        <p:nvSpPr>
          <p:cNvPr id="6" name="Oval 5"/>
          <p:cNvSpPr/>
          <p:nvPr/>
        </p:nvSpPr>
        <p:spPr bwMode="auto">
          <a:xfrm rot="21057206">
            <a:off x="1151880" y="3285720"/>
            <a:ext cx="1728192" cy="288032"/>
          </a:xfrm>
          <a:prstGeom prst="ellipse">
            <a:avLst/>
          </a:prstGeom>
          <a:noFill/>
          <a:ln w="44450" cap="flat" cmpd="sng" algn="ctr">
            <a:solidFill>
              <a:srgbClr val="FF00FF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effectLst/>
              <a:latin typeface="Arial" charset="0"/>
              <a:ea typeface="ＭＳ Ｐゴシック" charset="0"/>
              <a:cs typeface="DejaVu Sans" charset="0"/>
            </a:endParaRPr>
          </a:p>
        </p:txBody>
      </p:sp>
      <p:sp>
        <p:nvSpPr>
          <p:cNvPr id="7" name="Oval 6"/>
          <p:cNvSpPr/>
          <p:nvPr/>
        </p:nvSpPr>
        <p:spPr bwMode="auto">
          <a:xfrm rot="21161419">
            <a:off x="5140916" y="3148465"/>
            <a:ext cx="4909830" cy="826441"/>
          </a:xfrm>
          <a:prstGeom prst="ellipse">
            <a:avLst/>
          </a:prstGeom>
          <a:noFill/>
          <a:ln w="44450" cap="flat" cmpd="sng" algn="ctr">
            <a:solidFill>
              <a:srgbClr val="FF00FF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effectLst/>
              <a:latin typeface="Arial" charset="0"/>
              <a:ea typeface="ＭＳ Ｐゴシック" charset="0"/>
              <a:cs typeface="DejaVu San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982735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4469"/>
    </mc:Choice>
    <mc:Fallback xmlns="">
      <p:transition xmlns:p14="http://schemas.microsoft.com/office/powerpoint/2010/main" spd="slow" advTm="54469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238" y="251445"/>
            <a:ext cx="9069387" cy="525884"/>
          </a:xfrm>
        </p:spPr>
        <p:txBody>
          <a:bodyPr/>
          <a:lstStyle/>
          <a:p>
            <a:r>
              <a:rPr lang="en-US" dirty="0" err="1" smtClean="0"/>
              <a:t>Muon</a:t>
            </a:r>
            <a:r>
              <a:rPr lang="en-US" dirty="0" smtClean="0"/>
              <a:t> Reconstruction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80719" y="971525"/>
            <a:ext cx="9447155" cy="4129645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rtlCol="0">
            <a:spAutoFit/>
          </a:bodyPr>
          <a:lstStyle/>
          <a:p>
            <a:pPr marL="342900" indent="-342900">
              <a:buFont typeface="+mj-lt"/>
              <a:buAutoNum type="arabicParenR"/>
            </a:pPr>
            <a:r>
              <a:rPr lang="en-US" dirty="0" smtClean="0">
                <a:solidFill>
                  <a:srgbClr val="000090"/>
                </a:solidFill>
              </a:rPr>
              <a:t>Global combined </a:t>
            </a:r>
            <a:r>
              <a:rPr lang="en-US" dirty="0" err="1" smtClean="0">
                <a:solidFill>
                  <a:srgbClr val="000090"/>
                </a:solidFill>
              </a:rPr>
              <a:t>muons</a:t>
            </a:r>
            <a:r>
              <a:rPr lang="en-US" dirty="0" smtClean="0">
                <a:solidFill>
                  <a:srgbClr val="000090"/>
                </a:solidFill>
              </a:rPr>
              <a:t>:</a:t>
            </a:r>
            <a:r>
              <a:rPr lang="en-US" dirty="0">
                <a:solidFill>
                  <a:srgbClr val="000090"/>
                </a:solidFill>
              </a:rPr>
              <a:t/>
            </a:r>
            <a:br>
              <a:rPr lang="en-US" dirty="0">
                <a:solidFill>
                  <a:srgbClr val="000090"/>
                </a:solidFill>
              </a:rPr>
            </a:br>
            <a:r>
              <a:rPr lang="en-US" dirty="0" smtClean="0"/>
              <a:t>Match tracks fully reconstructed in the ID and the MS. Combined fit using all hits. </a:t>
            </a:r>
            <a:br>
              <a:rPr lang="en-US" dirty="0" smtClean="0"/>
            </a:br>
            <a:r>
              <a:rPr lang="en-US" dirty="0" smtClean="0">
                <a:solidFill>
                  <a:srgbClr val="800000"/>
                </a:solidFill>
                <a:sym typeface="Wingdings"/>
              </a:rPr>
              <a:t> </a:t>
            </a:r>
            <a:r>
              <a:rPr lang="en-US" i="1" dirty="0" smtClean="0">
                <a:solidFill>
                  <a:srgbClr val="800000"/>
                </a:solidFill>
                <a:sym typeface="Wingdings"/>
              </a:rPr>
              <a:t>Best</a:t>
            </a:r>
            <a:r>
              <a:rPr lang="en-US" dirty="0" smtClean="0">
                <a:solidFill>
                  <a:srgbClr val="800000"/>
                </a:solidFill>
                <a:sym typeface="Wingdings"/>
              </a:rPr>
              <a:t> class of </a:t>
            </a:r>
            <a:r>
              <a:rPr lang="en-US" dirty="0" err="1" smtClean="0">
                <a:solidFill>
                  <a:srgbClr val="800000"/>
                </a:solidFill>
                <a:sym typeface="Wingdings"/>
              </a:rPr>
              <a:t>muons</a:t>
            </a:r>
            <a:r>
              <a:rPr lang="en-US" dirty="0" smtClean="0"/>
              <a:t>  </a:t>
            </a:r>
            <a:br>
              <a:rPr lang="en-US" dirty="0" smtClean="0"/>
            </a:br>
            <a:endParaRPr lang="en-US" sz="1000" dirty="0" smtClean="0"/>
          </a:p>
          <a:p>
            <a:pPr marL="342900" indent="-342900">
              <a:buFont typeface="+mj-lt"/>
              <a:buAutoNum type="arabicParenR"/>
            </a:pPr>
            <a:r>
              <a:rPr lang="en-US" dirty="0" smtClean="0">
                <a:solidFill>
                  <a:srgbClr val="000090"/>
                </a:solidFill>
              </a:rPr>
              <a:t>ID track + MS segment:</a:t>
            </a:r>
            <a:br>
              <a:rPr lang="en-US" dirty="0" smtClean="0">
                <a:solidFill>
                  <a:srgbClr val="000090"/>
                </a:solidFill>
              </a:rPr>
            </a:br>
            <a:r>
              <a:rPr lang="en-US" dirty="0"/>
              <a:t>E</a:t>
            </a:r>
            <a:r>
              <a:rPr lang="en-US" dirty="0" smtClean="0"/>
              <a:t>xtrapolate fully reconstructed ID track to MS; add track segments reconstructed in MS</a:t>
            </a:r>
            <a:br>
              <a:rPr lang="en-US" dirty="0" smtClean="0"/>
            </a:br>
            <a:r>
              <a:rPr lang="en-US" dirty="0" smtClean="0">
                <a:solidFill>
                  <a:srgbClr val="800000"/>
                </a:solidFill>
                <a:sym typeface="Wingdings"/>
              </a:rPr>
              <a:t> Recover efficiency for </a:t>
            </a:r>
            <a:r>
              <a:rPr lang="en-US" dirty="0" err="1" smtClean="0">
                <a:solidFill>
                  <a:srgbClr val="800000"/>
                </a:solidFill>
                <a:sym typeface="Wingdings"/>
              </a:rPr>
              <a:t>muons</a:t>
            </a:r>
            <a:r>
              <a:rPr lang="en-US" dirty="0" smtClean="0">
                <a:solidFill>
                  <a:srgbClr val="800000"/>
                </a:solidFill>
                <a:sym typeface="Wingdings"/>
              </a:rPr>
              <a:t> with lower transverse momenta (</a:t>
            </a:r>
            <a:r>
              <a:rPr lang="en-US" dirty="0" err="1" smtClean="0">
                <a:solidFill>
                  <a:srgbClr val="800000"/>
                </a:solidFill>
                <a:sym typeface="Wingdings"/>
              </a:rPr>
              <a:t>p</a:t>
            </a:r>
            <a:r>
              <a:rPr lang="en-US" baseline="-25000" dirty="0" err="1" smtClean="0">
                <a:solidFill>
                  <a:srgbClr val="800000"/>
                </a:solidFill>
                <a:sym typeface="Wingdings"/>
              </a:rPr>
              <a:t>T</a:t>
            </a:r>
            <a:r>
              <a:rPr lang="en-US" dirty="0" smtClean="0">
                <a:solidFill>
                  <a:srgbClr val="800000"/>
                </a:solidFill>
                <a:sym typeface="Wingdings"/>
              </a:rPr>
              <a:t> ≤~ 5 </a:t>
            </a:r>
            <a:r>
              <a:rPr lang="en-US" dirty="0" err="1" smtClean="0">
                <a:solidFill>
                  <a:srgbClr val="800000"/>
                </a:solidFill>
                <a:sym typeface="Wingdings"/>
              </a:rPr>
              <a:t>GeV</a:t>
            </a:r>
            <a:r>
              <a:rPr lang="en-US" dirty="0" smtClean="0">
                <a:solidFill>
                  <a:srgbClr val="800000"/>
                </a:solidFill>
                <a:sym typeface="Wingdings"/>
              </a:rPr>
              <a:t>)</a:t>
            </a:r>
            <a:r>
              <a:rPr lang="en-US" dirty="0" smtClean="0">
                <a:solidFill>
                  <a:srgbClr val="800000"/>
                </a:solidFill>
              </a:rPr>
              <a:t> or areas</a:t>
            </a:r>
            <a:br>
              <a:rPr lang="en-US" dirty="0" smtClean="0">
                <a:solidFill>
                  <a:srgbClr val="800000"/>
                </a:solidFill>
              </a:rPr>
            </a:br>
            <a:r>
              <a:rPr lang="en-US" dirty="0" smtClean="0">
                <a:solidFill>
                  <a:srgbClr val="800000"/>
                </a:solidFill>
              </a:rPr>
              <a:t>     of reduced MS acceptance</a:t>
            </a:r>
            <a:r>
              <a:rPr lang="en-US" dirty="0" smtClean="0"/>
              <a:t>  </a:t>
            </a:r>
            <a:br>
              <a:rPr lang="en-US" dirty="0" smtClean="0"/>
            </a:br>
            <a:endParaRPr lang="en-US" dirty="0" smtClean="0"/>
          </a:p>
          <a:p>
            <a:pPr marL="342900" indent="-342900">
              <a:buFont typeface="+mj-lt"/>
              <a:buAutoNum type="arabicParenR"/>
            </a:pPr>
            <a:r>
              <a:rPr lang="en-US" sz="1600" dirty="0" smtClean="0">
                <a:solidFill>
                  <a:srgbClr val="000090"/>
                </a:solidFill>
              </a:rPr>
              <a:t>ID track + calorimeters (~ MIP), </a:t>
            </a:r>
            <a:br>
              <a:rPr lang="en-US" sz="1600" dirty="0" smtClean="0">
                <a:solidFill>
                  <a:srgbClr val="000090"/>
                </a:solidFill>
              </a:rPr>
            </a:br>
            <a:r>
              <a:rPr lang="en-US" sz="1600" dirty="0" smtClean="0">
                <a:solidFill>
                  <a:srgbClr val="000090"/>
                </a:solidFill>
              </a:rPr>
              <a:t>no MS requirements:</a:t>
            </a:r>
            <a:br>
              <a:rPr lang="en-US" sz="1600" dirty="0" smtClean="0">
                <a:solidFill>
                  <a:srgbClr val="000090"/>
                </a:solidFill>
              </a:rPr>
            </a:br>
            <a:r>
              <a:rPr lang="en-US" sz="1600" dirty="0" smtClean="0">
                <a:solidFill>
                  <a:srgbClr val="800000"/>
                </a:solidFill>
                <a:sym typeface="Wingdings"/>
              </a:rPr>
              <a:t> </a:t>
            </a:r>
            <a:r>
              <a:rPr lang="en-US" sz="1600" dirty="0">
                <a:solidFill>
                  <a:srgbClr val="800000"/>
                </a:solidFill>
                <a:sym typeface="Wingdings"/>
              </a:rPr>
              <a:t>R</a:t>
            </a:r>
            <a:r>
              <a:rPr lang="en-US" sz="1600" dirty="0" smtClean="0">
                <a:solidFill>
                  <a:srgbClr val="800000"/>
                </a:solidFill>
              </a:rPr>
              <a:t>ecover efficiency where MS only </a:t>
            </a:r>
            <a:br>
              <a:rPr lang="en-US" sz="1600" dirty="0" smtClean="0">
                <a:solidFill>
                  <a:srgbClr val="800000"/>
                </a:solidFill>
              </a:rPr>
            </a:br>
            <a:r>
              <a:rPr lang="en-US" sz="1600" dirty="0" smtClean="0">
                <a:solidFill>
                  <a:srgbClr val="800000"/>
                </a:solidFill>
              </a:rPr>
              <a:t>    partially instrumented  </a:t>
            </a:r>
            <a:br>
              <a:rPr lang="en-US" sz="1600" dirty="0" smtClean="0">
                <a:solidFill>
                  <a:srgbClr val="800000"/>
                </a:solidFill>
              </a:rPr>
            </a:br>
            <a:endParaRPr lang="en-US" sz="800" dirty="0" smtClean="0">
              <a:solidFill>
                <a:srgbClr val="800000"/>
              </a:solidFill>
            </a:endParaRPr>
          </a:p>
          <a:p>
            <a:pPr marL="342900" indent="-342900">
              <a:buFont typeface="+mj-lt"/>
              <a:buAutoNum type="arabicParenR"/>
            </a:pPr>
            <a:r>
              <a:rPr lang="en-US" sz="1600" dirty="0" smtClean="0">
                <a:solidFill>
                  <a:srgbClr val="000090"/>
                </a:solidFill>
              </a:rPr>
              <a:t>Track only in MS:</a:t>
            </a:r>
            <a:br>
              <a:rPr lang="en-US" sz="1600" dirty="0" smtClean="0">
                <a:solidFill>
                  <a:srgbClr val="000090"/>
                </a:solidFill>
              </a:rPr>
            </a:br>
            <a:r>
              <a:rPr lang="en-US" sz="1600" dirty="0" smtClean="0">
                <a:solidFill>
                  <a:srgbClr val="800000"/>
                </a:solidFill>
                <a:sym typeface="Wingdings"/>
              </a:rPr>
              <a:t> Extend acceptance beyond </a:t>
            </a:r>
            <a:br>
              <a:rPr lang="en-US" sz="1600" dirty="0" smtClean="0">
                <a:solidFill>
                  <a:srgbClr val="800000"/>
                </a:solidFill>
                <a:sym typeface="Wingdings"/>
              </a:rPr>
            </a:br>
            <a:r>
              <a:rPr lang="en-US" sz="1600" dirty="0" smtClean="0">
                <a:solidFill>
                  <a:srgbClr val="800000"/>
                </a:solidFill>
                <a:sym typeface="Wingdings"/>
              </a:rPr>
              <a:t>    ID acceptance</a:t>
            </a:r>
            <a:r>
              <a:rPr lang="en-US" sz="1600" dirty="0" smtClean="0">
                <a:solidFill>
                  <a:srgbClr val="000090"/>
                </a:solidFill>
                <a:sym typeface="Wingdings"/>
              </a:rPr>
              <a:t/>
            </a:r>
            <a:br>
              <a:rPr lang="en-US" sz="1600" dirty="0" smtClean="0">
                <a:solidFill>
                  <a:srgbClr val="000090"/>
                </a:solidFill>
                <a:sym typeface="Wingdings"/>
              </a:rPr>
            </a:br>
            <a:endParaRPr lang="en-US" sz="800" dirty="0" smtClean="0">
              <a:solidFill>
                <a:srgbClr val="000090"/>
              </a:solidFill>
              <a:sym typeface="Wingdings"/>
            </a:endParaRPr>
          </a:p>
        </p:txBody>
      </p:sp>
      <p:pic>
        <p:nvPicPr>
          <p:cNvPr id="6" name="Picture 5" descr="Screen Shot 2016-08-09 at 6.35.03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48224" y="2771725"/>
            <a:ext cx="5688632" cy="3270203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71760" y="6228109"/>
            <a:ext cx="9937104" cy="8683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Apply </a:t>
            </a:r>
            <a:r>
              <a:rPr lang="en-US" dirty="0" smtClean="0">
                <a:solidFill>
                  <a:srgbClr val="000090"/>
                </a:solidFill>
              </a:rPr>
              <a:t>identification criteria </a:t>
            </a:r>
            <a:r>
              <a:rPr lang="en-US" dirty="0" smtClean="0"/>
              <a:t>to suppress </a:t>
            </a:r>
            <a:r>
              <a:rPr lang="en-US" dirty="0" smtClean="0">
                <a:solidFill>
                  <a:srgbClr val="000090"/>
                </a:solidFill>
              </a:rPr>
              <a:t>background </a:t>
            </a:r>
            <a:r>
              <a:rPr lang="en-US" dirty="0" smtClean="0"/>
              <a:t>from e.g.</a:t>
            </a:r>
            <a:r>
              <a:rPr lang="en-US" dirty="0"/>
              <a:t> </a:t>
            </a:r>
            <a:r>
              <a:rPr lang="en-US" dirty="0">
                <a:solidFill>
                  <a:srgbClr val="000090"/>
                </a:solidFill>
              </a:rPr>
              <a:t>K</a:t>
            </a:r>
            <a:r>
              <a:rPr lang="en-US" baseline="30000" dirty="0">
                <a:solidFill>
                  <a:srgbClr val="000090"/>
                </a:solidFill>
              </a:rPr>
              <a:t>±</a:t>
            </a:r>
            <a:r>
              <a:rPr lang="en-US" dirty="0">
                <a:solidFill>
                  <a:srgbClr val="000090"/>
                </a:solidFill>
              </a:rPr>
              <a:t>/</a:t>
            </a:r>
            <a:r>
              <a:rPr lang="en-US" dirty="0">
                <a:solidFill>
                  <a:srgbClr val="000090"/>
                </a:solidFill>
                <a:latin typeface="Symbol" charset="2"/>
                <a:cs typeface="Symbol" charset="2"/>
              </a:rPr>
              <a:t>p</a:t>
            </a:r>
            <a:r>
              <a:rPr lang="en-US" baseline="30000" dirty="0">
                <a:solidFill>
                  <a:srgbClr val="000090"/>
                </a:solidFill>
              </a:rPr>
              <a:t>±</a:t>
            </a:r>
            <a:r>
              <a:rPr lang="en-US" dirty="0">
                <a:solidFill>
                  <a:srgbClr val="000090"/>
                </a:solidFill>
              </a:rPr>
              <a:t> </a:t>
            </a:r>
            <a:r>
              <a:rPr lang="en-US" dirty="0">
                <a:solidFill>
                  <a:srgbClr val="000090"/>
                </a:solidFill>
                <a:sym typeface="Wingdings"/>
              </a:rPr>
              <a:t> </a:t>
            </a:r>
            <a:r>
              <a:rPr lang="en-US" dirty="0" err="1">
                <a:solidFill>
                  <a:srgbClr val="000090"/>
                </a:solidFill>
                <a:latin typeface="Symbol" charset="2"/>
                <a:cs typeface="Symbol" charset="2"/>
                <a:sym typeface="Wingdings"/>
              </a:rPr>
              <a:t>mn</a:t>
            </a:r>
            <a:r>
              <a:rPr lang="en-US" dirty="0">
                <a:solidFill>
                  <a:srgbClr val="000090"/>
                </a:solidFill>
                <a:sym typeface="Wingdings"/>
              </a:rPr>
              <a:t> </a:t>
            </a:r>
            <a:r>
              <a:rPr lang="en-US" dirty="0">
                <a:solidFill>
                  <a:srgbClr val="000090"/>
                </a:solidFill>
              </a:rPr>
              <a:t>decays, </a:t>
            </a:r>
            <a:r>
              <a:rPr lang="en-US" i="1" dirty="0" smtClean="0">
                <a:solidFill>
                  <a:srgbClr val="000090"/>
                </a:solidFill>
              </a:rPr>
              <a:t>punch</a:t>
            </a:r>
            <a:r>
              <a:rPr lang="en-US" i="1" dirty="0">
                <a:solidFill>
                  <a:srgbClr val="000090"/>
                </a:solidFill>
              </a:rPr>
              <a:t>-</a:t>
            </a:r>
            <a:r>
              <a:rPr lang="en-US" i="1" dirty="0" smtClean="0">
                <a:solidFill>
                  <a:srgbClr val="000090"/>
                </a:solidFill>
              </a:rPr>
              <a:t>through</a:t>
            </a:r>
            <a:r>
              <a:rPr lang="en-US" i="1" dirty="0" smtClean="0"/>
              <a:t>.</a:t>
            </a:r>
            <a:br>
              <a:rPr lang="en-US" i="1" dirty="0" smtClean="0"/>
            </a:br>
            <a:r>
              <a:rPr lang="en-US" dirty="0" smtClean="0"/>
              <a:t>Define identification levels (e.g. </a:t>
            </a:r>
            <a:r>
              <a:rPr lang="en-US" i="1" dirty="0" smtClean="0"/>
              <a:t>tight, medium, loose</a:t>
            </a:r>
            <a:r>
              <a:rPr lang="en-US" dirty="0" smtClean="0"/>
              <a:t>) with different efficiencies and purities</a:t>
            </a:r>
            <a:br>
              <a:rPr lang="en-US" dirty="0" smtClean="0"/>
            </a:br>
            <a:r>
              <a:rPr lang="en-US" dirty="0" smtClean="0">
                <a:solidFill>
                  <a:srgbClr val="000090"/>
                </a:solidFill>
                <a:sym typeface="Wingdings"/>
              </a:rPr>
              <a:t> Analyses</a:t>
            </a:r>
            <a:r>
              <a:rPr lang="en-US" dirty="0" smtClean="0">
                <a:solidFill>
                  <a:srgbClr val="000090"/>
                </a:solidFill>
              </a:rPr>
              <a:t> to choose according to their needs </a:t>
            </a:r>
            <a:r>
              <a:rPr lang="en-US" dirty="0" smtClean="0">
                <a:solidFill>
                  <a:srgbClr val="000090"/>
                </a:solidFill>
                <a:sym typeface="Wingdings"/>
              </a:rPr>
              <a:t>(S/B; e.g</a:t>
            </a:r>
            <a:r>
              <a:rPr lang="en-US" dirty="0">
                <a:solidFill>
                  <a:srgbClr val="000090"/>
                </a:solidFill>
                <a:sym typeface="Wingdings"/>
              </a:rPr>
              <a:t>. H  4l needs high efficiency)</a:t>
            </a:r>
            <a:r>
              <a:rPr lang="en-US" dirty="0" smtClean="0">
                <a:solidFill>
                  <a:srgbClr val="000090"/>
                </a:solidFill>
                <a:sym typeface="Wingdings"/>
              </a:rPr>
              <a:t>.</a:t>
            </a:r>
            <a:endParaRPr lang="en-US" dirty="0">
              <a:solidFill>
                <a:srgbClr val="000090"/>
              </a:solidFill>
              <a:sym typeface="Wingdings"/>
            </a:endParaRPr>
          </a:p>
        </p:txBody>
      </p:sp>
    </p:spTree>
    <p:extLst>
      <p:ext uri="{BB962C8B-B14F-4D97-AF65-F5344CB8AC3E}">
        <p14:creationId xmlns:p14="http://schemas.microsoft.com/office/powerpoint/2010/main" val="35081585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55011"/>
    </mc:Choice>
    <mc:Fallback xmlns="">
      <p:transition xmlns:p14="http://schemas.microsoft.com/office/powerpoint/2010/main" spd="slow" advTm="155011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Screen Shot 2016-08-09 at 6.53.05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800" y="3851845"/>
            <a:ext cx="3395726" cy="3096344"/>
          </a:xfrm>
          <a:prstGeom prst="rect">
            <a:avLst/>
          </a:prstGeom>
        </p:spPr>
      </p:pic>
      <p:grpSp>
        <p:nvGrpSpPr>
          <p:cNvPr id="2" name="Group 1"/>
          <p:cNvGrpSpPr/>
          <p:nvPr/>
        </p:nvGrpSpPr>
        <p:grpSpPr>
          <a:xfrm>
            <a:off x="5040312" y="899517"/>
            <a:ext cx="4968552" cy="3359984"/>
            <a:chOff x="1583928" y="2061298"/>
            <a:chExt cx="7088833" cy="4793824"/>
          </a:xfrm>
        </p:grpSpPr>
        <p:pic>
          <p:nvPicPr>
            <p:cNvPr id="51202" name="Picture 2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83928" y="2061298"/>
              <a:ext cx="7088833" cy="479382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="" xmlns:a14="http://schemas.microsoft.com/office/drawing/2010/main" w="9525" cap="flat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pic>
        <p:sp>
          <p:nvSpPr>
            <p:cNvPr id="51204" name="Oval 4"/>
            <p:cNvSpPr>
              <a:spLocks noChangeArrowheads="1"/>
            </p:cNvSpPr>
            <p:nvPr/>
          </p:nvSpPr>
          <p:spPr bwMode="auto">
            <a:xfrm>
              <a:off x="6366293" y="3763969"/>
              <a:ext cx="686016" cy="1599528"/>
            </a:xfrm>
            <a:prstGeom prst="ellipse">
              <a:avLst/>
            </a:prstGeom>
            <a:noFill/>
            <a:ln w="36720" cap="flat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205" name="Oval 5"/>
            <p:cNvSpPr>
              <a:spLocks noChangeArrowheads="1"/>
            </p:cNvSpPr>
            <p:nvPr/>
          </p:nvSpPr>
          <p:spPr bwMode="auto">
            <a:xfrm>
              <a:off x="3816176" y="2405639"/>
              <a:ext cx="407904" cy="1410696"/>
            </a:xfrm>
            <a:prstGeom prst="ellipse">
              <a:avLst/>
            </a:prstGeom>
            <a:noFill/>
            <a:ln w="36720" cap="flat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51201" name="Rectangle 1"/>
          <p:cNvSpPr>
            <a:spLocks noGrp="1" noChangeArrowheads="1"/>
          </p:cNvSpPr>
          <p:nvPr>
            <p:ph type="title"/>
          </p:nvPr>
        </p:nvSpPr>
        <p:spPr>
          <a:xfrm>
            <a:off x="503397" y="53953"/>
            <a:ext cx="9072244" cy="779136"/>
          </a:xfrm>
          <a:ln/>
        </p:spPr>
        <p:txBody>
          <a:bodyPr/>
          <a:lstStyle/>
          <a:p>
            <a: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</a:tabLst>
            </a:pPr>
            <a:r>
              <a:rPr lang="en-US" dirty="0" smtClean="0">
                <a:cs typeface="Arial"/>
              </a:rPr>
              <a:t>Measuring Efficiencies in Data</a:t>
            </a:r>
            <a:endParaRPr lang="en-US" dirty="0"/>
          </a:p>
        </p:txBody>
      </p:sp>
      <p:sp>
        <p:nvSpPr>
          <p:cNvPr id="51203" name="Text Box 3"/>
          <p:cNvSpPr txBox="1">
            <a:spLocks noChangeArrowheads="1"/>
          </p:cNvSpPr>
          <p:nvPr/>
        </p:nvSpPr>
        <p:spPr bwMode="auto">
          <a:xfrm>
            <a:off x="71760" y="1115541"/>
            <a:ext cx="7012609" cy="24482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0000" tIns="45000" rIns="90000" bIns="45000"/>
          <a:lstStyle>
            <a:lvl1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1pPr>
            <a:lvl2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2pPr>
            <a:lvl3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3pPr>
            <a:lvl4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4pPr>
            <a:lvl5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5pPr>
            <a:lvl6pPr marL="25146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6pPr>
            <a:lvl7pPr marL="29718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7pPr>
            <a:lvl8pPr marL="34290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8pPr>
            <a:lvl9pPr marL="38862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9pPr>
          </a:lstStyle>
          <a:p>
            <a:r>
              <a:rPr lang="en-US" dirty="0" smtClean="0">
                <a:solidFill>
                  <a:schemeClr val="tx1"/>
                </a:solidFill>
                <a:latin typeface="Arial"/>
              </a:rPr>
              <a:t>Use resonance decays in a pair of </a:t>
            </a:r>
            <a:br>
              <a:rPr lang="en-US" dirty="0" smtClean="0">
                <a:solidFill>
                  <a:schemeClr val="tx1"/>
                </a:solidFill>
                <a:latin typeface="Arial"/>
              </a:rPr>
            </a:br>
            <a:r>
              <a:rPr lang="en-US" dirty="0" err="1" smtClean="0">
                <a:solidFill>
                  <a:schemeClr val="tx1"/>
                </a:solidFill>
                <a:latin typeface="Arial"/>
              </a:rPr>
              <a:t>muons</a:t>
            </a:r>
            <a:r>
              <a:rPr lang="en-US" dirty="0" smtClean="0">
                <a:solidFill>
                  <a:schemeClr val="tx1"/>
                </a:solidFill>
                <a:latin typeface="Arial"/>
              </a:rPr>
              <a:t>, e.g.</a:t>
            </a:r>
            <a:r>
              <a:rPr lang="en-US" dirty="0" smtClean="0">
                <a:solidFill>
                  <a:srgbClr val="000080"/>
                </a:solidFill>
                <a:latin typeface="Arial"/>
              </a:rPr>
              <a:t/>
            </a:r>
            <a:br>
              <a:rPr lang="en-US" dirty="0" smtClean="0">
                <a:solidFill>
                  <a:srgbClr val="000080"/>
                </a:solidFill>
                <a:latin typeface="Arial"/>
              </a:rPr>
            </a:br>
            <a:r>
              <a:rPr lang="en-US" dirty="0" smtClean="0">
                <a:solidFill>
                  <a:srgbClr val="000080"/>
                </a:solidFill>
                <a:latin typeface="Arial"/>
              </a:rPr>
              <a:t> </a:t>
            </a:r>
            <a:br>
              <a:rPr lang="en-US" dirty="0" smtClean="0">
                <a:solidFill>
                  <a:srgbClr val="000080"/>
                </a:solidFill>
                <a:latin typeface="Arial"/>
              </a:rPr>
            </a:br>
            <a:r>
              <a:rPr lang="en-US" dirty="0" smtClean="0">
                <a:solidFill>
                  <a:srgbClr val="000080"/>
                </a:solidFill>
                <a:latin typeface="Arial"/>
              </a:rPr>
              <a:t>  J/</a:t>
            </a:r>
            <a:r>
              <a:rPr lang="el-GR" dirty="0" smtClean="0">
                <a:solidFill>
                  <a:srgbClr val="000090"/>
                </a:solidFill>
                <a:latin typeface="+mn-lt"/>
              </a:rPr>
              <a:t>Ψ</a:t>
            </a:r>
            <a:r>
              <a:rPr lang="en-US" dirty="0" smtClean="0">
                <a:solidFill>
                  <a:srgbClr val="000080"/>
                </a:solidFill>
                <a:latin typeface="Arial"/>
              </a:rPr>
              <a:t> → </a:t>
            </a:r>
            <a:r>
              <a:rPr lang="en-US" dirty="0" err="1">
                <a:solidFill>
                  <a:srgbClr val="000080"/>
                </a:solidFill>
                <a:latin typeface="Arial"/>
                <a:cs typeface="Arial"/>
              </a:rPr>
              <a:t>μ</a:t>
            </a:r>
            <a:r>
              <a:rPr lang="en-US" baseline="33000" dirty="0" err="1">
                <a:solidFill>
                  <a:srgbClr val="000080"/>
                </a:solidFill>
                <a:latin typeface="Arial"/>
                <a:cs typeface="Arial"/>
              </a:rPr>
              <a:t>+</a:t>
            </a:r>
            <a:r>
              <a:rPr lang="en-US" dirty="0" err="1">
                <a:solidFill>
                  <a:srgbClr val="000080"/>
                </a:solidFill>
                <a:latin typeface="Arial"/>
                <a:cs typeface="Arial"/>
              </a:rPr>
              <a:t>μ</a:t>
            </a:r>
            <a:r>
              <a:rPr lang="en-US" baseline="33000" dirty="0">
                <a:solidFill>
                  <a:srgbClr val="000080"/>
                </a:solidFill>
                <a:latin typeface="Arial"/>
                <a:cs typeface="Arial"/>
              </a:rPr>
              <a:t>-</a:t>
            </a:r>
            <a:r>
              <a:rPr lang="en-US" dirty="0">
                <a:solidFill>
                  <a:srgbClr val="000080"/>
                </a:solidFill>
                <a:latin typeface="Arial"/>
              </a:rPr>
              <a:t>  </a:t>
            </a:r>
            <a:r>
              <a:rPr lang="en-US" dirty="0" smtClean="0">
                <a:solidFill>
                  <a:srgbClr val="000080"/>
                </a:solidFill>
                <a:latin typeface="Arial"/>
              </a:rPr>
              <a:t>(~ low </a:t>
            </a:r>
            <a:r>
              <a:rPr lang="en-US" dirty="0" err="1" smtClean="0">
                <a:solidFill>
                  <a:srgbClr val="000080"/>
                </a:solidFill>
                <a:latin typeface="Arial"/>
              </a:rPr>
              <a:t>p</a:t>
            </a:r>
            <a:r>
              <a:rPr lang="en-US" baseline="-25000" dirty="0" err="1" smtClean="0">
                <a:solidFill>
                  <a:srgbClr val="000080"/>
                </a:solidFill>
                <a:latin typeface="Arial"/>
              </a:rPr>
              <a:t>T</a:t>
            </a:r>
            <a:r>
              <a:rPr lang="en-US" dirty="0" smtClean="0">
                <a:solidFill>
                  <a:srgbClr val="000080"/>
                </a:solidFill>
                <a:latin typeface="Arial"/>
              </a:rPr>
              <a:t>) and </a:t>
            </a:r>
            <a:br>
              <a:rPr lang="en-US" dirty="0" smtClean="0">
                <a:solidFill>
                  <a:srgbClr val="000080"/>
                </a:solidFill>
                <a:latin typeface="Arial"/>
              </a:rPr>
            </a:br>
            <a:r>
              <a:rPr lang="en-US" dirty="0" smtClean="0">
                <a:solidFill>
                  <a:srgbClr val="000080"/>
                </a:solidFill>
                <a:latin typeface="Arial"/>
              </a:rPr>
              <a:t>  Z </a:t>
            </a:r>
            <a:r>
              <a:rPr lang="en-US" dirty="0">
                <a:solidFill>
                  <a:srgbClr val="000080"/>
                </a:solidFill>
                <a:latin typeface="Arial"/>
              </a:rPr>
              <a:t>→ </a:t>
            </a:r>
            <a:r>
              <a:rPr lang="en-US" dirty="0" err="1">
                <a:solidFill>
                  <a:srgbClr val="000080"/>
                </a:solidFill>
                <a:latin typeface="Arial"/>
                <a:cs typeface="Arial"/>
              </a:rPr>
              <a:t>μ</a:t>
            </a:r>
            <a:r>
              <a:rPr lang="en-US" baseline="33000" dirty="0" err="1">
                <a:solidFill>
                  <a:srgbClr val="000080"/>
                </a:solidFill>
                <a:latin typeface="Arial"/>
                <a:cs typeface="Arial"/>
              </a:rPr>
              <a:t>+</a:t>
            </a:r>
            <a:r>
              <a:rPr lang="en-US" dirty="0" err="1">
                <a:solidFill>
                  <a:srgbClr val="000080"/>
                </a:solidFill>
                <a:latin typeface="Arial"/>
                <a:cs typeface="Arial"/>
              </a:rPr>
              <a:t>μ</a:t>
            </a:r>
            <a:r>
              <a:rPr lang="en-US" baseline="33000" dirty="0" smtClean="0">
                <a:solidFill>
                  <a:srgbClr val="000080"/>
                </a:solidFill>
                <a:latin typeface="Arial"/>
                <a:cs typeface="Arial"/>
              </a:rPr>
              <a:t>-</a:t>
            </a:r>
            <a:r>
              <a:rPr lang="en-US" dirty="0" smtClean="0">
                <a:solidFill>
                  <a:srgbClr val="000080"/>
                </a:solidFill>
                <a:latin typeface="Arial"/>
                <a:cs typeface="Arial"/>
              </a:rPr>
              <a:t>     (medium-high </a:t>
            </a:r>
            <a:r>
              <a:rPr lang="en-US" dirty="0" err="1" smtClean="0">
                <a:solidFill>
                  <a:srgbClr val="000080"/>
                </a:solidFill>
                <a:latin typeface="Arial"/>
                <a:cs typeface="Arial"/>
              </a:rPr>
              <a:t>p</a:t>
            </a:r>
            <a:r>
              <a:rPr lang="en-US" baseline="-25000" dirty="0" err="1" smtClean="0">
                <a:solidFill>
                  <a:srgbClr val="000080"/>
                </a:solidFill>
                <a:latin typeface="Arial"/>
                <a:cs typeface="Arial"/>
              </a:rPr>
              <a:t>T</a:t>
            </a:r>
            <a:r>
              <a:rPr lang="en-US" dirty="0" smtClean="0">
                <a:solidFill>
                  <a:srgbClr val="000080"/>
                </a:solidFill>
                <a:latin typeface="Arial"/>
                <a:cs typeface="Arial"/>
              </a:rPr>
              <a:t>)</a:t>
            </a:r>
            <a:br>
              <a:rPr lang="en-US" dirty="0" smtClean="0">
                <a:solidFill>
                  <a:srgbClr val="000080"/>
                </a:solidFill>
                <a:latin typeface="Arial"/>
                <a:cs typeface="Arial"/>
              </a:rPr>
            </a:br>
            <a:r>
              <a:rPr lang="en-US" dirty="0" smtClean="0">
                <a:solidFill>
                  <a:srgbClr val="000080"/>
                </a:solidFill>
                <a:latin typeface="Arial"/>
                <a:cs typeface="Arial"/>
              </a:rPr>
              <a:t/>
            </a:r>
            <a:br>
              <a:rPr lang="en-US" dirty="0" smtClean="0">
                <a:solidFill>
                  <a:srgbClr val="000080"/>
                </a:solidFill>
                <a:latin typeface="Arial"/>
                <a:cs typeface="Arial"/>
              </a:rPr>
            </a:br>
            <a:r>
              <a:rPr lang="en-US" dirty="0" smtClean="0">
                <a:solidFill>
                  <a:srgbClr val="000080"/>
                </a:solidFill>
                <a:latin typeface="Arial"/>
                <a:cs typeface="Arial"/>
              </a:rPr>
              <a:t/>
            </a:r>
            <a:br>
              <a:rPr lang="en-US" dirty="0" smtClean="0">
                <a:solidFill>
                  <a:srgbClr val="000080"/>
                </a:solidFill>
                <a:latin typeface="Arial"/>
                <a:cs typeface="Arial"/>
              </a:rPr>
            </a:br>
            <a:r>
              <a:rPr lang="en-US" dirty="0" smtClean="0">
                <a:solidFill>
                  <a:srgbClr val="008000"/>
                </a:solidFill>
                <a:latin typeface="Arial"/>
                <a:cs typeface="Arial"/>
              </a:rPr>
              <a:t>Can be cleanly identified without making</a:t>
            </a:r>
            <a:br>
              <a:rPr lang="en-US" dirty="0" smtClean="0">
                <a:solidFill>
                  <a:srgbClr val="008000"/>
                </a:solidFill>
                <a:latin typeface="Arial"/>
                <a:cs typeface="Arial"/>
              </a:rPr>
            </a:br>
            <a:r>
              <a:rPr lang="en-US" dirty="0" smtClean="0">
                <a:solidFill>
                  <a:srgbClr val="008000"/>
                </a:solidFill>
                <a:latin typeface="Arial"/>
                <a:cs typeface="Arial"/>
              </a:rPr>
              <a:t>use of complete identification information!</a:t>
            </a:r>
            <a:endParaRPr lang="en-US" dirty="0">
              <a:solidFill>
                <a:srgbClr val="008000"/>
              </a:solidFill>
              <a:latin typeface="Arial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384128" y="4571925"/>
            <a:ext cx="6558206" cy="9828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800000"/>
                </a:solidFill>
              </a:rPr>
              <a:t>Tag-and-Probe Method: </a:t>
            </a:r>
            <a:br>
              <a:rPr lang="en-US" dirty="0" smtClean="0">
                <a:solidFill>
                  <a:srgbClr val="800000"/>
                </a:solidFill>
              </a:rPr>
            </a:br>
            <a:r>
              <a:rPr lang="en-US" sz="800" dirty="0" smtClean="0">
                <a:solidFill>
                  <a:srgbClr val="800000"/>
                </a:solidFill>
              </a:rPr>
              <a:t> </a:t>
            </a:r>
            <a:r>
              <a:rPr lang="en-US" dirty="0" smtClean="0">
                <a:solidFill>
                  <a:srgbClr val="800000"/>
                </a:solidFill>
              </a:rPr>
              <a:t/>
            </a:r>
            <a:br>
              <a:rPr lang="en-US" dirty="0" smtClean="0">
                <a:solidFill>
                  <a:srgbClr val="800000"/>
                </a:solidFill>
              </a:rPr>
            </a:br>
            <a:r>
              <a:rPr lang="en-US" dirty="0" smtClean="0">
                <a:solidFill>
                  <a:srgbClr val="000090"/>
                </a:solidFill>
              </a:rPr>
              <a:t>-</a:t>
            </a:r>
            <a:r>
              <a:rPr lang="en-US" dirty="0" smtClean="0">
                <a:solidFill>
                  <a:srgbClr val="800000"/>
                </a:solidFill>
              </a:rPr>
              <a:t> </a:t>
            </a:r>
            <a:r>
              <a:rPr lang="en-US" dirty="0" smtClean="0">
                <a:solidFill>
                  <a:srgbClr val="000090"/>
                </a:solidFill>
              </a:rPr>
              <a:t>identification of one </a:t>
            </a:r>
            <a:r>
              <a:rPr lang="en-US" dirty="0" smtClean="0">
                <a:solidFill>
                  <a:srgbClr val="000090"/>
                </a:solidFill>
                <a:latin typeface="Symbol" charset="2"/>
                <a:cs typeface="Symbol" charset="2"/>
              </a:rPr>
              <a:t>m</a:t>
            </a:r>
            <a:r>
              <a:rPr lang="en-US" dirty="0" smtClean="0">
                <a:solidFill>
                  <a:srgbClr val="000090"/>
                </a:solidFill>
              </a:rPr>
              <a:t>: </a:t>
            </a:r>
            <a:r>
              <a:rPr lang="en-US" i="1" dirty="0" smtClean="0">
                <a:solidFill>
                  <a:srgbClr val="FF0000"/>
                </a:solidFill>
              </a:rPr>
              <a:t>Tag</a:t>
            </a:r>
            <a:r>
              <a:rPr lang="en-US" dirty="0" smtClean="0">
                <a:solidFill>
                  <a:srgbClr val="FF0000"/>
                </a:solidFill>
              </a:rPr>
              <a:t/>
            </a:r>
            <a:br>
              <a:rPr lang="en-US" dirty="0" smtClean="0">
                <a:solidFill>
                  <a:srgbClr val="FF0000"/>
                </a:solidFill>
              </a:rPr>
            </a:br>
            <a:r>
              <a:rPr lang="en-US" dirty="0" smtClean="0">
                <a:solidFill>
                  <a:srgbClr val="000090"/>
                </a:solidFill>
              </a:rPr>
              <a:t>- study properties of other </a:t>
            </a:r>
            <a:r>
              <a:rPr lang="en-US" dirty="0" smtClean="0">
                <a:solidFill>
                  <a:srgbClr val="000090"/>
                </a:solidFill>
                <a:latin typeface="Symbol" charset="2"/>
                <a:cs typeface="Symbol" charset="2"/>
              </a:rPr>
              <a:t>m</a:t>
            </a:r>
            <a:r>
              <a:rPr lang="en-US" dirty="0" smtClean="0">
                <a:solidFill>
                  <a:srgbClr val="000090"/>
                </a:solidFill>
              </a:rPr>
              <a:t> not used for reconstruction: </a:t>
            </a:r>
            <a:r>
              <a:rPr lang="en-US" i="1" dirty="0" smtClean="0"/>
              <a:t>Probe</a:t>
            </a:r>
            <a:r>
              <a:rPr lang="en-US" dirty="0" smtClean="0">
                <a:solidFill>
                  <a:srgbClr val="000090"/>
                </a:solidFill>
              </a:rPr>
              <a:t>  </a:t>
            </a:r>
            <a:endParaRPr lang="en-US" dirty="0">
              <a:solidFill>
                <a:srgbClr val="00009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960192" y="5652045"/>
            <a:ext cx="5832648" cy="1383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- ask for a </a:t>
            </a:r>
            <a:r>
              <a:rPr lang="en-US" dirty="0" smtClean="0">
                <a:solidFill>
                  <a:srgbClr val="008000"/>
                </a:solidFill>
              </a:rPr>
              <a:t>reconstructed track as probe  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   </a:t>
            </a:r>
            <a:r>
              <a:rPr lang="en-US" dirty="0" smtClean="0">
                <a:sym typeface="Wingdings"/>
              </a:rPr>
              <a:t> test reconstruction and identification as </a:t>
            </a:r>
            <a:r>
              <a:rPr lang="en-US" dirty="0" err="1" smtClean="0">
                <a:sym typeface="Wingdings"/>
              </a:rPr>
              <a:t>muon</a:t>
            </a:r>
            <a:r>
              <a:rPr lang="en-US" dirty="0" smtClean="0">
                <a:sym typeface="Wingdings"/>
              </a:rPr>
              <a:t> </a:t>
            </a:r>
            <a:br>
              <a:rPr lang="en-US" dirty="0" smtClean="0">
                <a:sym typeface="Wingdings"/>
              </a:rPr>
            </a:br>
            <a:r>
              <a:rPr lang="en-US" dirty="0" smtClean="0">
                <a:sym typeface="Wingdings"/>
              </a:rPr>
              <a:t>        </a:t>
            </a:r>
            <a:r>
              <a:rPr lang="en-US" dirty="0" err="1" smtClean="0">
                <a:sym typeface="Wingdings"/>
              </a:rPr>
              <a:t>w.r.t</a:t>
            </a:r>
            <a:r>
              <a:rPr lang="en-US" dirty="0" smtClean="0">
                <a:sym typeface="Wingdings"/>
              </a:rPr>
              <a:t>. </a:t>
            </a:r>
            <a:r>
              <a:rPr lang="en-US" dirty="0">
                <a:sym typeface="Wingdings"/>
              </a:rPr>
              <a:t>t</a:t>
            </a:r>
            <a:r>
              <a:rPr lang="en-US" dirty="0" smtClean="0">
                <a:sym typeface="Wingdings"/>
              </a:rPr>
              <a:t>rack in a nearly unbiased way</a:t>
            </a:r>
            <a:br>
              <a:rPr lang="en-US" dirty="0" smtClean="0">
                <a:sym typeface="Wingdings"/>
              </a:rPr>
            </a:br>
            <a:r>
              <a:rPr lang="en-US" dirty="0" smtClean="0">
                <a:sym typeface="Wingdings"/>
              </a:rPr>
              <a:t/>
            </a:r>
            <a:br>
              <a:rPr lang="en-US" dirty="0" smtClean="0">
                <a:sym typeface="Wingdings"/>
              </a:rPr>
            </a:br>
            <a:r>
              <a:rPr lang="en-US" dirty="0" smtClean="0">
                <a:sym typeface="Wingdings"/>
              </a:rPr>
              <a:t>- ask for </a:t>
            </a:r>
            <a:r>
              <a:rPr lang="en-US" dirty="0" smtClean="0">
                <a:solidFill>
                  <a:srgbClr val="008000"/>
                </a:solidFill>
                <a:sym typeface="Wingdings"/>
              </a:rPr>
              <a:t>MS </a:t>
            </a:r>
            <a:r>
              <a:rPr lang="en-US" dirty="0" err="1" smtClean="0">
                <a:solidFill>
                  <a:srgbClr val="008000"/>
                </a:solidFill>
                <a:sym typeface="Wingdings"/>
              </a:rPr>
              <a:t>muon</a:t>
            </a:r>
            <a:r>
              <a:rPr lang="en-US" dirty="0" smtClean="0">
                <a:solidFill>
                  <a:srgbClr val="008000"/>
                </a:solidFill>
                <a:sym typeface="Wingdings"/>
              </a:rPr>
              <a:t> as probe </a:t>
            </a:r>
            <a:r>
              <a:rPr lang="en-US" dirty="0" smtClean="0">
                <a:sym typeface="Wingdings"/>
              </a:rPr>
              <a:t> test reconstruction in ID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3446528"/>
      </p:ext>
    </p:extLst>
  </p:cSld>
  <p:clrMapOvr>
    <a:masterClrMapping/>
  </p:clrMapOvr>
  <p:transition spd="med" advTm="100199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Screen Shot 2016-08-09 at 6.53.05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800" y="3851845"/>
            <a:ext cx="3395726" cy="3096344"/>
          </a:xfrm>
          <a:prstGeom prst="rect">
            <a:avLst/>
          </a:prstGeom>
        </p:spPr>
      </p:pic>
      <p:sp>
        <p:nvSpPr>
          <p:cNvPr id="51201" name="Rectangle 1"/>
          <p:cNvSpPr>
            <a:spLocks noGrp="1" noChangeArrowheads="1"/>
          </p:cNvSpPr>
          <p:nvPr>
            <p:ph type="title"/>
          </p:nvPr>
        </p:nvSpPr>
        <p:spPr>
          <a:xfrm>
            <a:off x="503397" y="53953"/>
            <a:ext cx="9072244" cy="779136"/>
          </a:xfrm>
          <a:ln/>
        </p:spPr>
        <p:txBody>
          <a:bodyPr/>
          <a:lstStyle/>
          <a:p>
            <a: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</a:tabLst>
            </a:pPr>
            <a:r>
              <a:rPr lang="en-US" dirty="0" smtClean="0">
                <a:cs typeface="Arial"/>
              </a:rPr>
              <a:t>Measuring Efficiencies in Data</a:t>
            </a:r>
            <a:endParaRPr lang="en-US" dirty="0"/>
          </a:p>
        </p:txBody>
      </p:sp>
      <p:sp>
        <p:nvSpPr>
          <p:cNvPr id="51203" name="Text Box 3"/>
          <p:cNvSpPr txBox="1">
            <a:spLocks noChangeArrowheads="1"/>
          </p:cNvSpPr>
          <p:nvPr/>
        </p:nvSpPr>
        <p:spPr bwMode="auto">
          <a:xfrm>
            <a:off x="71760" y="1115541"/>
            <a:ext cx="7012609" cy="24482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0000" tIns="45000" rIns="90000" bIns="45000"/>
          <a:lstStyle>
            <a:lvl1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1pPr>
            <a:lvl2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2pPr>
            <a:lvl3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3pPr>
            <a:lvl4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4pPr>
            <a:lvl5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5pPr>
            <a:lvl6pPr marL="25146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6pPr>
            <a:lvl7pPr marL="29718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7pPr>
            <a:lvl8pPr marL="34290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8pPr>
            <a:lvl9pPr marL="38862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9pPr>
          </a:lstStyle>
          <a:p>
            <a:r>
              <a:rPr lang="en-US" dirty="0" smtClean="0">
                <a:solidFill>
                  <a:schemeClr val="tx1"/>
                </a:solidFill>
                <a:latin typeface="Arial"/>
              </a:rPr>
              <a:t>Use resonance decays in a pair of </a:t>
            </a:r>
            <a:br>
              <a:rPr lang="en-US" dirty="0" smtClean="0">
                <a:solidFill>
                  <a:schemeClr val="tx1"/>
                </a:solidFill>
                <a:latin typeface="Arial"/>
              </a:rPr>
            </a:br>
            <a:r>
              <a:rPr lang="en-US" dirty="0" err="1" smtClean="0">
                <a:solidFill>
                  <a:schemeClr val="tx1"/>
                </a:solidFill>
                <a:latin typeface="Arial"/>
              </a:rPr>
              <a:t>muons</a:t>
            </a:r>
            <a:r>
              <a:rPr lang="en-US" dirty="0" smtClean="0">
                <a:solidFill>
                  <a:schemeClr val="tx1"/>
                </a:solidFill>
                <a:latin typeface="Arial"/>
              </a:rPr>
              <a:t>, e.g.</a:t>
            </a:r>
            <a:r>
              <a:rPr lang="en-US" dirty="0" smtClean="0">
                <a:solidFill>
                  <a:srgbClr val="000080"/>
                </a:solidFill>
                <a:latin typeface="Arial"/>
              </a:rPr>
              <a:t/>
            </a:r>
            <a:br>
              <a:rPr lang="en-US" dirty="0" smtClean="0">
                <a:solidFill>
                  <a:srgbClr val="000080"/>
                </a:solidFill>
                <a:latin typeface="Arial"/>
              </a:rPr>
            </a:br>
            <a:r>
              <a:rPr lang="en-US" dirty="0" smtClean="0">
                <a:solidFill>
                  <a:srgbClr val="000080"/>
                </a:solidFill>
                <a:latin typeface="Arial"/>
              </a:rPr>
              <a:t> </a:t>
            </a:r>
            <a:br>
              <a:rPr lang="en-US" dirty="0" smtClean="0">
                <a:solidFill>
                  <a:srgbClr val="000080"/>
                </a:solidFill>
                <a:latin typeface="Arial"/>
              </a:rPr>
            </a:br>
            <a:r>
              <a:rPr lang="en-US" dirty="0" smtClean="0">
                <a:solidFill>
                  <a:srgbClr val="000080"/>
                </a:solidFill>
                <a:latin typeface="Arial"/>
              </a:rPr>
              <a:t>  J/</a:t>
            </a:r>
            <a:r>
              <a:rPr lang="el-GR" dirty="0" smtClean="0">
                <a:solidFill>
                  <a:srgbClr val="000090"/>
                </a:solidFill>
                <a:latin typeface="+mn-lt"/>
              </a:rPr>
              <a:t>Ψ</a:t>
            </a:r>
            <a:r>
              <a:rPr lang="en-US" dirty="0" smtClean="0">
                <a:solidFill>
                  <a:srgbClr val="000080"/>
                </a:solidFill>
                <a:latin typeface="Arial"/>
              </a:rPr>
              <a:t> → </a:t>
            </a:r>
            <a:r>
              <a:rPr lang="en-US" dirty="0" err="1">
                <a:solidFill>
                  <a:srgbClr val="000080"/>
                </a:solidFill>
                <a:latin typeface="Arial"/>
                <a:cs typeface="Arial"/>
              </a:rPr>
              <a:t>μ</a:t>
            </a:r>
            <a:r>
              <a:rPr lang="en-US" baseline="33000" dirty="0" err="1">
                <a:solidFill>
                  <a:srgbClr val="000080"/>
                </a:solidFill>
                <a:latin typeface="Arial"/>
                <a:cs typeface="Arial"/>
              </a:rPr>
              <a:t>+</a:t>
            </a:r>
            <a:r>
              <a:rPr lang="en-US" dirty="0" err="1">
                <a:solidFill>
                  <a:srgbClr val="000080"/>
                </a:solidFill>
                <a:latin typeface="Arial"/>
                <a:cs typeface="Arial"/>
              </a:rPr>
              <a:t>μ</a:t>
            </a:r>
            <a:r>
              <a:rPr lang="en-US" baseline="33000" dirty="0">
                <a:solidFill>
                  <a:srgbClr val="000080"/>
                </a:solidFill>
                <a:latin typeface="Arial"/>
                <a:cs typeface="Arial"/>
              </a:rPr>
              <a:t>-</a:t>
            </a:r>
            <a:r>
              <a:rPr lang="en-US" dirty="0">
                <a:solidFill>
                  <a:srgbClr val="000080"/>
                </a:solidFill>
                <a:latin typeface="Arial"/>
              </a:rPr>
              <a:t>  </a:t>
            </a:r>
            <a:r>
              <a:rPr lang="en-US" dirty="0" smtClean="0">
                <a:solidFill>
                  <a:srgbClr val="000080"/>
                </a:solidFill>
                <a:latin typeface="Arial"/>
              </a:rPr>
              <a:t>(~ low </a:t>
            </a:r>
            <a:r>
              <a:rPr lang="en-US" dirty="0" err="1" smtClean="0">
                <a:solidFill>
                  <a:srgbClr val="000080"/>
                </a:solidFill>
                <a:latin typeface="Arial"/>
              </a:rPr>
              <a:t>p</a:t>
            </a:r>
            <a:r>
              <a:rPr lang="en-US" baseline="-25000" dirty="0" err="1" smtClean="0">
                <a:solidFill>
                  <a:srgbClr val="000080"/>
                </a:solidFill>
                <a:latin typeface="Arial"/>
              </a:rPr>
              <a:t>T</a:t>
            </a:r>
            <a:r>
              <a:rPr lang="en-US" dirty="0" smtClean="0">
                <a:solidFill>
                  <a:srgbClr val="000080"/>
                </a:solidFill>
                <a:latin typeface="Arial"/>
              </a:rPr>
              <a:t>) and </a:t>
            </a:r>
            <a:br>
              <a:rPr lang="en-US" dirty="0" smtClean="0">
                <a:solidFill>
                  <a:srgbClr val="000080"/>
                </a:solidFill>
                <a:latin typeface="Arial"/>
              </a:rPr>
            </a:br>
            <a:r>
              <a:rPr lang="en-US" dirty="0" smtClean="0">
                <a:solidFill>
                  <a:srgbClr val="000080"/>
                </a:solidFill>
                <a:latin typeface="Arial"/>
              </a:rPr>
              <a:t>  Z </a:t>
            </a:r>
            <a:r>
              <a:rPr lang="en-US" dirty="0">
                <a:solidFill>
                  <a:srgbClr val="000080"/>
                </a:solidFill>
                <a:latin typeface="Arial"/>
              </a:rPr>
              <a:t>→ </a:t>
            </a:r>
            <a:r>
              <a:rPr lang="en-US" dirty="0" err="1">
                <a:solidFill>
                  <a:srgbClr val="000080"/>
                </a:solidFill>
                <a:latin typeface="Arial"/>
                <a:cs typeface="Arial"/>
              </a:rPr>
              <a:t>μ</a:t>
            </a:r>
            <a:r>
              <a:rPr lang="en-US" baseline="33000" dirty="0" err="1">
                <a:solidFill>
                  <a:srgbClr val="000080"/>
                </a:solidFill>
                <a:latin typeface="Arial"/>
                <a:cs typeface="Arial"/>
              </a:rPr>
              <a:t>+</a:t>
            </a:r>
            <a:r>
              <a:rPr lang="en-US" dirty="0" err="1">
                <a:solidFill>
                  <a:srgbClr val="000080"/>
                </a:solidFill>
                <a:latin typeface="Arial"/>
                <a:cs typeface="Arial"/>
              </a:rPr>
              <a:t>μ</a:t>
            </a:r>
            <a:r>
              <a:rPr lang="en-US" baseline="33000" dirty="0" smtClean="0">
                <a:solidFill>
                  <a:srgbClr val="000080"/>
                </a:solidFill>
                <a:latin typeface="Arial"/>
                <a:cs typeface="Arial"/>
              </a:rPr>
              <a:t>-</a:t>
            </a:r>
            <a:r>
              <a:rPr lang="en-US" dirty="0" smtClean="0">
                <a:solidFill>
                  <a:srgbClr val="000080"/>
                </a:solidFill>
                <a:latin typeface="Arial"/>
                <a:cs typeface="Arial"/>
              </a:rPr>
              <a:t>     (medium-high </a:t>
            </a:r>
            <a:r>
              <a:rPr lang="en-US" dirty="0" err="1" smtClean="0">
                <a:solidFill>
                  <a:srgbClr val="000080"/>
                </a:solidFill>
                <a:latin typeface="Arial"/>
                <a:cs typeface="Arial"/>
              </a:rPr>
              <a:t>p</a:t>
            </a:r>
            <a:r>
              <a:rPr lang="en-US" baseline="-25000" dirty="0" err="1" smtClean="0">
                <a:solidFill>
                  <a:srgbClr val="000080"/>
                </a:solidFill>
                <a:latin typeface="Arial"/>
                <a:cs typeface="Arial"/>
              </a:rPr>
              <a:t>T</a:t>
            </a:r>
            <a:r>
              <a:rPr lang="en-US" dirty="0" smtClean="0">
                <a:solidFill>
                  <a:srgbClr val="000080"/>
                </a:solidFill>
                <a:latin typeface="Arial"/>
                <a:cs typeface="Arial"/>
              </a:rPr>
              <a:t>)</a:t>
            </a:r>
            <a:br>
              <a:rPr lang="en-US" dirty="0" smtClean="0">
                <a:solidFill>
                  <a:srgbClr val="000080"/>
                </a:solidFill>
                <a:latin typeface="Arial"/>
                <a:cs typeface="Arial"/>
              </a:rPr>
            </a:br>
            <a:r>
              <a:rPr lang="en-US" dirty="0" smtClean="0">
                <a:solidFill>
                  <a:srgbClr val="000080"/>
                </a:solidFill>
                <a:latin typeface="Arial"/>
                <a:cs typeface="Arial"/>
              </a:rPr>
              <a:t/>
            </a:r>
            <a:br>
              <a:rPr lang="en-US" dirty="0" smtClean="0">
                <a:solidFill>
                  <a:srgbClr val="000080"/>
                </a:solidFill>
                <a:latin typeface="Arial"/>
                <a:cs typeface="Arial"/>
              </a:rPr>
            </a:br>
            <a:r>
              <a:rPr lang="en-US" dirty="0" smtClean="0">
                <a:solidFill>
                  <a:srgbClr val="000080"/>
                </a:solidFill>
                <a:latin typeface="Arial"/>
                <a:cs typeface="Arial"/>
              </a:rPr>
              <a:t/>
            </a:r>
            <a:br>
              <a:rPr lang="en-US" dirty="0" smtClean="0">
                <a:solidFill>
                  <a:srgbClr val="000080"/>
                </a:solidFill>
                <a:latin typeface="Arial"/>
                <a:cs typeface="Arial"/>
              </a:rPr>
            </a:br>
            <a:r>
              <a:rPr lang="en-US" dirty="0" smtClean="0">
                <a:solidFill>
                  <a:srgbClr val="008000"/>
                </a:solidFill>
                <a:latin typeface="Arial"/>
                <a:cs typeface="Arial"/>
              </a:rPr>
              <a:t>Can be cleanly identified without making</a:t>
            </a:r>
            <a:br>
              <a:rPr lang="en-US" dirty="0" smtClean="0">
                <a:solidFill>
                  <a:srgbClr val="008000"/>
                </a:solidFill>
                <a:latin typeface="Arial"/>
                <a:cs typeface="Arial"/>
              </a:rPr>
            </a:br>
            <a:r>
              <a:rPr lang="en-US" dirty="0" smtClean="0">
                <a:solidFill>
                  <a:srgbClr val="008000"/>
                </a:solidFill>
                <a:latin typeface="Arial"/>
                <a:cs typeface="Arial"/>
              </a:rPr>
              <a:t>use of complete identification information!</a:t>
            </a:r>
            <a:endParaRPr lang="en-US" dirty="0">
              <a:solidFill>
                <a:srgbClr val="008000"/>
              </a:solidFill>
              <a:latin typeface="Arial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384128" y="4571925"/>
            <a:ext cx="6558206" cy="9828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800000"/>
                </a:solidFill>
              </a:rPr>
              <a:t>Tag-and-Probe Method: </a:t>
            </a:r>
            <a:br>
              <a:rPr lang="en-US" dirty="0" smtClean="0">
                <a:solidFill>
                  <a:srgbClr val="800000"/>
                </a:solidFill>
              </a:rPr>
            </a:br>
            <a:r>
              <a:rPr lang="en-US" sz="800" dirty="0" smtClean="0">
                <a:solidFill>
                  <a:srgbClr val="800000"/>
                </a:solidFill>
              </a:rPr>
              <a:t> </a:t>
            </a:r>
            <a:r>
              <a:rPr lang="en-US" dirty="0" smtClean="0">
                <a:solidFill>
                  <a:srgbClr val="800000"/>
                </a:solidFill>
              </a:rPr>
              <a:t/>
            </a:r>
            <a:br>
              <a:rPr lang="en-US" dirty="0" smtClean="0">
                <a:solidFill>
                  <a:srgbClr val="800000"/>
                </a:solidFill>
              </a:rPr>
            </a:br>
            <a:r>
              <a:rPr lang="en-US" dirty="0" smtClean="0">
                <a:solidFill>
                  <a:srgbClr val="000090"/>
                </a:solidFill>
              </a:rPr>
              <a:t>-</a:t>
            </a:r>
            <a:r>
              <a:rPr lang="en-US" dirty="0" smtClean="0">
                <a:solidFill>
                  <a:srgbClr val="800000"/>
                </a:solidFill>
              </a:rPr>
              <a:t> </a:t>
            </a:r>
            <a:r>
              <a:rPr lang="en-US" dirty="0" smtClean="0">
                <a:solidFill>
                  <a:srgbClr val="000090"/>
                </a:solidFill>
              </a:rPr>
              <a:t>identification of one </a:t>
            </a:r>
            <a:r>
              <a:rPr lang="en-US" dirty="0" smtClean="0">
                <a:solidFill>
                  <a:srgbClr val="000090"/>
                </a:solidFill>
                <a:latin typeface="Symbol" charset="2"/>
                <a:cs typeface="Symbol" charset="2"/>
              </a:rPr>
              <a:t>m</a:t>
            </a:r>
            <a:r>
              <a:rPr lang="en-US" dirty="0" smtClean="0">
                <a:solidFill>
                  <a:srgbClr val="000090"/>
                </a:solidFill>
              </a:rPr>
              <a:t>: </a:t>
            </a:r>
            <a:r>
              <a:rPr lang="en-US" i="1" dirty="0" smtClean="0">
                <a:solidFill>
                  <a:srgbClr val="FF0000"/>
                </a:solidFill>
              </a:rPr>
              <a:t>Tag</a:t>
            </a:r>
            <a:r>
              <a:rPr lang="en-US" dirty="0" smtClean="0">
                <a:solidFill>
                  <a:srgbClr val="FF0000"/>
                </a:solidFill>
              </a:rPr>
              <a:t/>
            </a:r>
            <a:br>
              <a:rPr lang="en-US" dirty="0" smtClean="0">
                <a:solidFill>
                  <a:srgbClr val="FF0000"/>
                </a:solidFill>
              </a:rPr>
            </a:br>
            <a:r>
              <a:rPr lang="en-US" dirty="0" smtClean="0">
                <a:solidFill>
                  <a:srgbClr val="000090"/>
                </a:solidFill>
              </a:rPr>
              <a:t>- study properties of other </a:t>
            </a:r>
            <a:r>
              <a:rPr lang="en-US" dirty="0" smtClean="0">
                <a:solidFill>
                  <a:srgbClr val="000090"/>
                </a:solidFill>
                <a:latin typeface="Symbol" charset="2"/>
                <a:cs typeface="Symbol" charset="2"/>
              </a:rPr>
              <a:t>m</a:t>
            </a:r>
            <a:r>
              <a:rPr lang="en-US" dirty="0" smtClean="0">
                <a:solidFill>
                  <a:srgbClr val="000090"/>
                </a:solidFill>
              </a:rPr>
              <a:t> not used for reconstruction: </a:t>
            </a:r>
            <a:r>
              <a:rPr lang="en-US" i="1" dirty="0" smtClean="0"/>
              <a:t>Probe</a:t>
            </a:r>
            <a:r>
              <a:rPr lang="en-US" dirty="0" smtClean="0">
                <a:solidFill>
                  <a:srgbClr val="000090"/>
                </a:solidFill>
              </a:rPr>
              <a:t>  </a:t>
            </a:r>
            <a:endParaRPr lang="en-US" dirty="0">
              <a:solidFill>
                <a:srgbClr val="000090"/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84328" y="899517"/>
            <a:ext cx="4392488" cy="3152151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5760392" y="4074735"/>
            <a:ext cx="3939838" cy="353174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90"/>
                </a:solidFill>
              </a:rPr>
              <a:t>Very high reconstruction efficiencies!</a:t>
            </a:r>
            <a:endParaRPr lang="en-US" dirty="0">
              <a:solidFill>
                <a:srgbClr val="00009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960192" y="5652045"/>
            <a:ext cx="5832648" cy="1383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- ask for a </a:t>
            </a:r>
            <a:r>
              <a:rPr lang="en-US" dirty="0" smtClean="0">
                <a:solidFill>
                  <a:srgbClr val="008000"/>
                </a:solidFill>
              </a:rPr>
              <a:t>reconstructed track as probe  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   </a:t>
            </a:r>
            <a:r>
              <a:rPr lang="en-US" dirty="0" smtClean="0">
                <a:sym typeface="Wingdings"/>
              </a:rPr>
              <a:t> test reconstruction and identification as </a:t>
            </a:r>
            <a:r>
              <a:rPr lang="en-US" dirty="0" err="1" smtClean="0">
                <a:sym typeface="Wingdings"/>
              </a:rPr>
              <a:t>muon</a:t>
            </a:r>
            <a:r>
              <a:rPr lang="en-US" dirty="0" smtClean="0">
                <a:sym typeface="Wingdings"/>
              </a:rPr>
              <a:t> </a:t>
            </a:r>
            <a:br>
              <a:rPr lang="en-US" dirty="0" smtClean="0">
                <a:sym typeface="Wingdings"/>
              </a:rPr>
            </a:br>
            <a:r>
              <a:rPr lang="en-US" dirty="0" smtClean="0">
                <a:sym typeface="Wingdings"/>
              </a:rPr>
              <a:t>        </a:t>
            </a:r>
            <a:r>
              <a:rPr lang="en-US" dirty="0" err="1" smtClean="0">
                <a:sym typeface="Wingdings"/>
              </a:rPr>
              <a:t>w.r.t</a:t>
            </a:r>
            <a:r>
              <a:rPr lang="en-US" dirty="0" smtClean="0">
                <a:sym typeface="Wingdings"/>
              </a:rPr>
              <a:t>. </a:t>
            </a:r>
            <a:r>
              <a:rPr lang="en-US" dirty="0">
                <a:sym typeface="Wingdings"/>
              </a:rPr>
              <a:t>t</a:t>
            </a:r>
            <a:r>
              <a:rPr lang="en-US" dirty="0" smtClean="0">
                <a:sym typeface="Wingdings"/>
              </a:rPr>
              <a:t>rack in a nearly unbiased way</a:t>
            </a:r>
            <a:br>
              <a:rPr lang="en-US" dirty="0" smtClean="0">
                <a:sym typeface="Wingdings"/>
              </a:rPr>
            </a:br>
            <a:r>
              <a:rPr lang="en-US" dirty="0" smtClean="0">
                <a:sym typeface="Wingdings"/>
              </a:rPr>
              <a:t/>
            </a:r>
            <a:br>
              <a:rPr lang="en-US" dirty="0" smtClean="0">
                <a:sym typeface="Wingdings"/>
              </a:rPr>
            </a:br>
            <a:r>
              <a:rPr lang="en-US" dirty="0" smtClean="0">
                <a:sym typeface="Wingdings"/>
              </a:rPr>
              <a:t>- ask for </a:t>
            </a:r>
            <a:r>
              <a:rPr lang="en-US" dirty="0" smtClean="0">
                <a:solidFill>
                  <a:srgbClr val="008000"/>
                </a:solidFill>
                <a:sym typeface="Wingdings"/>
              </a:rPr>
              <a:t>MS </a:t>
            </a:r>
            <a:r>
              <a:rPr lang="en-US" dirty="0" err="1" smtClean="0">
                <a:solidFill>
                  <a:srgbClr val="008000"/>
                </a:solidFill>
                <a:sym typeface="Wingdings"/>
              </a:rPr>
              <a:t>muon</a:t>
            </a:r>
            <a:r>
              <a:rPr lang="en-US" dirty="0" smtClean="0">
                <a:solidFill>
                  <a:srgbClr val="008000"/>
                </a:solidFill>
                <a:sym typeface="Wingdings"/>
              </a:rPr>
              <a:t> as probe </a:t>
            </a:r>
            <a:r>
              <a:rPr lang="en-US" dirty="0" smtClean="0">
                <a:sym typeface="Wingdings"/>
              </a:rPr>
              <a:t> test reconstruction in ID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2235633"/>
      </p:ext>
    </p:extLst>
  </p:cSld>
  <p:clrMapOvr>
    <a:masterClrMapping/>
  </p:clrMapOvr>
  <p:transition spd="med" advTm="46728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238" y="301626"/>
            <a:ext cx="9069387" cy="453876"/>
          </a:xfrm>
        </p:spPr>
        <p:txBody>
          <a:bodyPr/>
          <a:lstStyle/>
          <a:p>
            <a:r>
              <a:rPr lang="en-US" dirty="0" smtClean="0"/>
              <a:t>Momentum Resolution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7" r="51514"/>
          <a:stretch/>
        </p:blipFill>
        <p:spPr>
          <a:xfrm>
            <a:off x="359792" y="2092577"/>
            <a:ext cx="3744416" cy="509766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20232" y="2483693"/>
            <a:ext cx="5561199" cy="376364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439912" y="1115541"/>
            <a:ext cx="7148111" cy="8683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800000"/>
                </a:solidFill>
              </a:rPr>
              <a:t>CMS: </a:t>
            </a:r>
            <a:r>
              <a:rPr lang="en-US" dirty="0" smtClean="0">
                <a:solidFill>
                  <a:srgbClr val="000090"/>
                </a:solidFill>
              </a:rPr>
              <a:t>MS improves overall momentum resolution for </a:t>
            </a:r>
            <a:r>
              <a:rPr lang="en-US" dirty="0" err="1" smtClean="0">
                <a:solidFill>
                  <a:srgbClr val="000090"/>
                </a:solidFill>
              </a:rPr>
              <a:t>p</a:t>
            </a:r>
            <a:r>
              <a:rPr lang="en-US" baseline="-25000" dirty="0" err="1" smtClean="0">
                <a:solidFill>
                  <a:srgbClr val="000090"/>
                </a:solidFill>
              </a:rPr>
              <a:t>T</a:t>
            </a:r>
            <a:r>
              <a:rPr lang="en-US" dirty="0" smtClean="0">
                <a:solidFill>
                  <a:srgbClr val="000090"/>
                </a:solidFill>
              </a:rPr>
              <a:t> &gt; 200 </a:t>
            </a:r>
            <a:r>
              <a:rPr lang="en-US" dirty="0" err="1" smtClean="0">
                <a:solidFill>
                  <a:srgbClr val="000090"/>
                </a:solidFill>
              </a:rPr>
              <a:t>GeV</a:t>
            </a:r>
            <a:r>
              <a:rPr lang="en-US" dirty="0" smtClean="0">
                <a:solidFill>
                  <a:srgbClr val="000090"/>
                </a:solidFill>
              </a:rPr>
              <a:t/>
            </a:r>
            <a:br>
              <a:rPr lang="en-US" dirty="0" smtClean="0">
                <a:solidFill>
                  <a:srgbClr val="000090"/>
                </a:solidFill>
              </a:rPr>
            </a:br>
            <a:r>
              <a:rPr lang="en-US" dirty="0" smtClean="0">
                <a:solidFill>
                  <a:srgbClr val="000090"/>
                </a:solidFill>
              </a:rPr>
              <a:t/>
            </a:r>
            <a:br>
              <a:rPr lang="en-US" dirty="0" smtClean="0">
                <a:solidFill>
                  <a:srgbClr val="000090"/>
                </a:solidFill>
              </a:rPr>
            </a:br>
            <a:r>
              <a:rPr lang="en-US" dirty="0" smtClean="0">
                <a:solidFill>
                  <a:srgbClr val="800000"/>
                </a:solidFill>
              </a:rPr>
              <a:t>ATLAS: </a:t>
            </a:r>
            <a:r>
              <a:rPr lang="en-US" dirty="0" smtClean="0">
                <a:solidFill>
                  <a:srgbClr val="000090"/>
                </a:solidFill>
              </a:rPr>
              <a:t>excellent </a:t>
            </a:r>
            <a:r>
              <a:rPr lang="en-US" dirty="0" err="1" smtClean="0">
                <a:solidFill>
                  <a:srgbClr val="000090"/>
                </a:solidFill>
              </a:rPr>
              <a:t>p</a:t>
            </a:r>
            <a:r>
              <a:rPr lang="en-US" baseline="-25000" dirty="0" err="1" smtClean="0">
                <a:solidFill>
                  <a:srgbClr val="000090"/>
                </a:solidFill>
              </a:rPr>
              <a:t>T</a:t>
            </a:r>
            <a:r>
              <a:rPr lang="en-US" dirty="0" smtClean="0">
                <a:solidFill>
                  <a:srgbClr val="000090"/>
                </a:solidFill>
              </a:rPr>
              <a:t> determination from MS alone for </a:t>
            </a:r>
            <a:r>
              <a:rPr lang="en-US" dirty="0" err="1" smtClean="0">
                <a:solidFill>
                  <a:srgbClr val="000090"/>
                </a:solidFill>
              </a:rPr>
              <a:t>p</a:t>
            </a:r>
            <a:r>
              <a:rPr lang="en-US" baseline="-25000" dirty="0" err="1" smtClean="0">
                <a:solidFill>
                  <a:srgbClr val="000090"/>
                </a:solidFill>
              </a:rPr>
              <a:t>T</a:t>
            </a:r>
            <a:r>
              <a:rPr lang="en-US" dirty="0" smtClean="0">
                <a:solidFill>
                  <a:srgbClr val="000090"/>
                </a:solidFill>
              </a:rPr>
              <a:t> &gt; 100 </a:t>
            </a:r>
            <a:r>
              <a:rPr lang="en-US" dirty="0" err="1" smtClean="0">
                <a:solidFill>
                  <a:srgbClr val="000090"/>
                </a:solidFill>
              </a:rPr>
              <a:t>GeV</a:t>
            </a:r>
            <a:r>
              <a:rPr lang="en-US" dirty="0" smtClean="0">
                <a:solidFill>
                  <a:srgbClr val="000090"/>
                </a:solidFill>
              </a:rPr>
              <a:t> </a:t>
            </a:r>
            <a:endParaRPr lang="en-US" dirty="0">
              <a:solidFill>
                <a:srgbClr val="00009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37573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94195"/>
    </mc:Choice>
    <mc:Fallback xmlns="">
      <p:transition xmlns:p14="http://schemas.microsoft.com/office/powerpoint/2010/main" spd="slow" advTm="94195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5832400" y="1331565"/>
            <a:ext cx="3918211" cy="2952328"/>
            <a:chOff x="5832400" y="1763613"/>
            <a:chExt cx="3456384" cy="2487403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832400" y="1763613"/>
              <a:ext cx="3456384" cy="2487403"/>
            </a:xfrm>
            <a:prstGeom prst="rect">
              <a:avLst/>
            </a:prstGeom>
          </p:spPr>
        </p:pic>
        <p:sp>
          <p:nvSpPr>
            <p:cNvPr id="2" name="TextBox 1"/>
            <p:cNvSpPr txBox="1"/>
            <p:nvPr/>
          </p:nvSpPr>
          <p:spPr>
            <a:xfrm>
              <a:off x="6624488" y="2339677"/>
              <a:ext cx="2351124" cy="324191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en-US" sz="1600" dirty="0" smtClean="0">
                  <a:solidFill>
                    <a:srgbClr val="660066"/>
                  </a:solidFill>
                </a:rPr>
                <a:t>Mass: momentum scale</a:t>
              </a:r>
              <a:endParaRPr lang="en-US" sz="1600" dirty="0">
                <a:solidFill>
                  <a:srgbClr val="660066"/>
                </a:solidFill>
              </a:endParaRPr>
            </a:p>
          </p:txBody>
        </p:sp>
      </p:grpSp>
      <p:sp>
        <p:nvSpPr>
          <p:cNvPr id="51201" name="Rectangle 1"/>
          <p:cNvSpPr>
            <a:spLocks noGrp="1" noChangeArrowheads="1"/>
          </p:cNvSpPr>
          <p:nvPr>
            <p:ph type="title"/>
          </p:nvPr>
        </p:nvSpPr>
        <p:spPr>
          <a:xfrm>
            <a:off x="503397" y="53953"/>
            <a:ext cx="9072244" cy="779136"/>
          </a:xfrm>
          <a:ln/>
        </p:spPr>
        <p:txBody>
          <a:bodyPr/>
          <a:lstStyle/>
          <a:p>
            <a: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</a:tabLst>
            </a:pPr>
            <a:r>
              <a:rPr lang="en-US" dirty="0" smtClean="0">
                <a:cs typeface="Arial"/>
              </a:rPr>
              <a:t>Momentum Scale and Resolution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215776" y="971525"/>
            <a:ext cx="5400600" cy="16125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ym typeface="Wingdings"/>
              </a:rPr>
              <a:t>Data: </a:t>
            </a:r>
            <a:r>
              <a:rPr lang="en-US" dirty="0" smtClean="0">
                <a:solidFill>
                  <a:srgbClr val="000090"/>
                </a:solidFill>
                <a:sym typeface="Wingdings"/>
              </a:rPr>
              <a:t>Derive corrections from mass distributions of</a:t>
            </a:r>
            <a:br>
              <a:rPr lang="en-US" dirty="0" smtClean="0">
                <a:solidFill>
                  <a:srgbClr val="000090"/>
                </a:solidFill>
                <a:sym typeface="Wingdings"/>
              </a:rPr>
            </a:br>
            <a:r>
              <a:rPr lang="en-US" sz="800" dirty="0" smtClean="0">
                <a:solidFill>
                  <a:srgbClr val="000090"/>
                </a:solidFill>
                <a:sym typeface="Wingdings"/>
              </a:rPr>
              <a:t/>
            </a:r>
            <a:br>
              <a:rPr lang="en-US" sz="800" dirty="0" smtClean="0">
                <a:solidFill>
                  <a:srgbClr val="000090"/>
                </a:solidFill>
                <a:sym typeface="Wingdings"/>
              </a:rPr>
            </a:br>
            <a:r>
              <a:rPr lang="en-US" dirty="0" smtClean="0">
                <a:solidFill>
                  <a:srgbClr val="000090"/>
                </a:solidFill>
                <a:sym typeface="Wingdings"/>
              </a:rPr>
              <a:t> </a:t>
            </a:r>
            <a:r>
              <a:rPr lang="en-US" sz="800" dirty="0" smtClean="0">
                <a:solidFill>
                  <a:srgbClr val="000090"/>
                </a:solidFill>
                <a:sym typeface="Wingdings"/>
              </a:rPr>
              <a:t> </a:t>
            </a:r>
            <a:r>
              <a:rPr lang="en-US" dirty="0" smtClean="0">
                <a:solidFill>
                  <a:srgbClr val="000090"/>
                </a:solidFill>
                <a:sym typeface="Wingdings"/>
              </a:rPr>
              <a:t>     </a:t>
            </a:r>
            <a:r>
              <a:rPr lang="en-US" dirty="0">
                <a:solidFill>
                  <a:srgbClr val="800000"/>
                </a:solidFill>
                <a:latin typeface="Arial"/>
              </a:rPr>
              <a:t>J/</a:t>
            </a:r>
            <a:r>
              <a:rPr lang="el-GR" dirty="0">
                <a:solidFill>
                  <a:srgbClr val="800000"/>
                </a:solidFill>
              </a:rPr>
              <a:t>Ψ</a:t>
            </a:r>
            <a:r>
              <a:rPr lang="en-US" dirty="0">
                <a:solidFill>
                  <a:srgbClr val="800000"/>
                </a:solidFill>
                <a:latin typeface="Arial"/>
              </a:rPr>
              <a:t> → </a:t>
            </a:r>
            <a:r>
              <a:rPr lang="en-US" dirty="0" err="1">
                <a:solidFill>
                  <a:srgbClr val="800000"/>
                </a:solidFill>
                <a:latin typeface="Arial"/>
                <a:cs typeface="Arial"/>
              </a:rPr>
              <a:t>μ</a:t>
            </a:r>
            <a:r>
              <a:rPr lang="en-US" baseline="33000" dirty="0" err="1">
                <a:solidFill>
                  <a:srgbClr val="800000"/>
                </a:solidFill>
                <a:latin typeface="Arial"/>
                <a:cs typeface="Arial"/>
              </a:rPr>
              <a:t>+</a:t>
            </a:r>
            <a:r>
              <a:rPr lang="en-US" dirty="0" err="1">
                <a:solidFill>
                  <a:srgbClr val="800000"/>
                </a:solidFill>
                <a:latin typeface="Arial"/>
                <a:cs typeface="Arial"/>
              </a:rPr>
              <a:t>μ</a:t>
            </a:r>
            <a:r>
              <a:rPr lang="en-US" baseline="33000" dirty="0">
                <a:solidFill>
                  <a:srgbClr val="800000"/>
                </a:solidFill>
                <a:latin typeface="Arial"/>
                <a:cs typeface="Arial"/>
              </a:rPr>
              <a:t>-</a:t>
            </a:r>
            <a:r>
              <a:rPr lang="en-US" dirty="0">
                <a:solidFill>
                  <a:srgbClr val="800000"/>
                </a:solidFill>
                <a:latin typeface="Arial"/>
              </a:rPr>
              <a:t>  (~ low </a:t>
            </a:r>
            <a:r>
              <a:rPr lang="en-US" dirty="0" err="1">
                <a:solidFill>
                  <a:srgbClr val="800000"/>
                </a:solidFill>
                <a:latin typeface="Arial"/>
              </a:rPr>
              <a:t>p</a:t>
            </a:r>
            <a:r>
              <a:rPr lang="en-US" baseline="-25000" dirty="0" err="1">
                <a:solidFill>
                  <a:srgbClr val="800000"/>
                </a:solidFill>
                <a:latin typeface="Arial"/>
              </a:rPr>
              <a:t>T</a:t>
            </a:r>
            <a:r>
              <a:rPr lang="en-US" dirty="0">
                <a:solidFill>
                  <a:srgbClr val="800000"/>
                </a:solidFill>
                <a:latin typeface="Arial"/>
              </a:rPr>
              <a:t>) and </a:t>
            </a:r>
            <a:r>
              <a:rPr lang="en-US" dirty="0" smtClean="0">
                <a:solidFill>
                  <a:srgbClr val="800000"/>
                </a:solidFill>
                <a:latin typeface="Arial"/>
              </a:rPr>
              <a:t/>
            </a:r>
            <a:br>
              <a:rPr lang="en-US" dirty="0" smtClean="0">
                <a:solidFill>
                  <a:srgbClr val="800000"/>
                </a:solidFill>
                <a:latin typeface="Arial"/>
              </a:rPr>
            </a:br>
            <a:r>
              <a:rPr lang="en-US" dirty="0" smtClean="0">
                <a:solidFill>
                  <a:srgbClr val="800000"/>
                </a:solidFill>
                <a:latin typeface="Arial"/>
              </a:rPr>
              <a:t>        Z </a:t>
            </a:r>
            <a:r>
              <a:rPr lang="en-US" dirty="0">
                <a:solidFill>
                  <a:srgbClr val="800000"/>
                </a:solidFill>
                <a:latin typeface="Arial"/>
              </a:rPr>
              <a:t>→ </a:t>
            </a:r>
            <a:r>
              <a:rPr lang="en-US" dirty="0" err="1">
                <a:solidFill>
                  <a:srgbClr val="800000"/>
                </a:solidFill>
                <a:latin typeface="Arial"/>
                <a:cs typeface="Arial"/>
              </a:rPr>
              <a:t>μ</a:t>
            </a:r>
            <a:r>
              <a:rPr lang="en-US" baseline="33000" dirty="0" err="1">
                <a:solidFill>
                  <a:srgbClr val="800000"/>
                </a:solidFill>
                <a:latin typeface="Arial"/>
                <a:cs typeface="Arial"/>
              </a:rPr>
              <a:t>+</a:t>
            </a:r>
            <a:r>
              <a:rPr lang="en-US" dirty="0" err="1">
                <a:solidFill>
                  <a:srgbClr val="800000"/>
                </a:solidFill>
                <a:latin typeface="Arial"/>
                <a:cs typeface="Arial"/>
              </a:rPr>
              <a:t>μ</a:t>
            </a:r>
            <a:r>
              <a:rPr lang="en-US" baseline="33000" dirty="0" smtClean="0">
                <a:solidFill>
                  <a:srgbClr val="800000"/>
                </a:solidFill>
                <a:latin typeface="Arial"/>
                <a:cs typeface="Arial"/>
              </a:rPr>
              <a:t>- </a:t>
            </a:r>
            <a:r>
              <a:rPr lang="en-US" dirty="0" smtClean="0">
                <a:solidFill>
                  <a:srgbClr val="800000"/>
                </a:solidFill>
                <a:latin typeface="Arial"/>
                <a:cs typeface="Arial"/>
              </a:rPr>
              <a:t> decays</a:t>
            </a:r>
            <a:br>
              <a:rPr lang="en-US" dirty="0" smtClean="0">
                <a:solidFill>
                  <a:srgbClr val="800000"/>
                </a:solidFill>
                <a:latin typeface="Arial"/>
                <a:cs typeface="Arial"/>
              </a:rPr>
            </a:br>
            <a:r>
              <a:rPr lang="en-US" sz="800" dirty="0" smtClean="0">
                <a:solidFill>
                  <a:srgbClr val="800000"/>
                </a:solidFill>
                <a:latin typeface="Arial"/>
                <a:cs typeface="Arial"/>
              </a:rPr>
              <a:t/>
            </a:r>
            <a:br>
              <a:rPr lang="en-US" sz="800" dirty="0" smtClean="0">
                <a:solidFill>
                  <a:srgbClr val="800000"/>
                </a:solidFill>
                <a:latin typeface="Arial"/>
                <a:cs typeface="Arial"/>
              </a:rPr>
            </a:br>
            <a:r>
              <a:rPr lang="en-US" dirty="0" smtClean="0">
                <a:solidFill>
                  <a:srgbClr val="000090"/>
                </a:solidFill>
                <a:latin typeface="Arial"/>
                <a:cs typeface="Arial"/>
              </a:rPr>
              <a:t>    </a:t>
            </a:r>
            <a:r>
              <a:rPr lang="en-US" dirty="0" smtClean="0">
                <a:solidFill>
                  <a:srgbClr val="000090"/>
                </a:solidFill>
                <a:sym typeface="Wingdings"/>
              </a:rPr>
              <a:t>to </a:t>
            </a:r>
            <a:r>
              <a:rPr lang="en-US" dirty="0">
                <a:solidFill>
                  <a:srgbClr val="000090"/>
                </a:solidFill>
                <a:sym typeface="Wingdings"/>
              </a:rPr>
              <a:t>be applied to the </a:t>
            </a:r>
            <a:r>
              <a:rPr lang="en-US" dirty="0" smtClean="0">
                <a:solidFill>
                  <a:srgbClr val="000090"/>
                </a:solidFill>
                <a:sym typeface="Wingdings"/>
              </a:rPr>
              <a:t>simulation</a:t>
            </a:r>
            <a:r>
              <a:rPr lang="en-US" dirty="0" smtClean="0">
                <a:solidFill>
                  <a:srgbClr val="000090"/>
                </a:solidFill>
                <a:latin typeface="Arial"/>
                <a:cs typeface="Arial"/>
              </a:rPr>
              <a:t> </a:t>
            </a:r>
            <a:r>
              <a:rPr lang="en-US" dirty="0" smtClean="0">
                <a:latin typeface="Arial"/>
                <a:cs typeface="Arial"/>
              </a:rPr>
              <a:t>    </a:t>
            </a:r>
            <a:br>
              <a:rPr lang="en-US" dirty="0" smtClean="0">
                <a:latin typeface="Arial"/>
                <a:cs typeface="Arial"/>
              </a:rPr>
            </a:br>
            <a:r>
              <a:rPr lang="en-US" dirty="0" smtClean="0">
                <a:latin typeface="Arial"/>
                <a:cs typeface="Arial"/>
              </a:rPr>
              <a:t>   </a:t>
            </a: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(also: cosmic </a:t>
            </a:r>
            <a:r>
              <a:rPr lang="en-US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muons</a:t>
            </a: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 for very high </a:t>
            </a:r>
            <a:r>
              <a:rPr lang="en-US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p</a:t>
            </a:r>
            <a:r>
              <a:rPr lang="en-US" baseline="-250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T</a:t>
            </a: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)</a:t>
            </a:r>
            <a:endParaRPr 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4"/>
          <a:srcRect t="-1" b="9569"/>
          <a:stretch/>
        </p:blipFill>
        <p:spPr>
          <a:xfrm>
            <a:off x="719832" y="2699717"/>
            <a:ext cx="3888432" cy="3416400"/>
          </a:xfrm>
          <a:prstGeom prst="rect">
            <a:avLst/>
          </a:prstGeom>
        </p:spPr>
      </p:pic>
      <p:grpSp>
        <p:nvGrpSpPr>
          <p:cNvPr id="8" name="Group 7"/>
          <p:cNvGrpSpPr/>
          <p:nvPr/>
        </p:nvGrpSpPr>
        <p:grpSpPr>
          <a:xfrm>
            <a:off x="5832400" y="4355901"/>
            <a:ext cx="4032448" cy="2721600"/>
            <a:chOff x="5904408" y="4355901"/>
            <a:chExt cx="4032448" cy="2721600"/>
          </a:xfrm>
        </p:grpSpPr>
        <p:pic>
          <p:nvPicPr>
            <p:cNvPr id="13" name="Picture 12"/>
            <p:cNvPicPr>
              <a:picLocks noChangeAspect="1"/>
            </p:cNvPicPr>
            <p:nvPr/>
          </p:nvPicPr>
          <p:blipFill rotWithShape="1">
            <a:blip r:embed="rId5"/>
            <a:srcRect b="6216"/>
            <a:stretch/>
          </p:blipFill>
          <p:spPr>
            <a:xfrm>
              <a:off x="5904408" y="4355901"/>
              <a:ext cx="4032448" cy="2721600"/>
            </a:xfrm>
            <a:prstGeom prst="rect">
              <a:avLst/>
            </a:prstGeom>
          </p:spPr>
        </p:pic>
        <p:sp>
          <p:nvSpPr>
            <p:cNvPr id="9" name="TextBox 8"/>
            <p:cNvSpPr txBox="1"/>
            <p:nvPr/>
          </p:nvSpPr>
          <p:spPr>
            <a:xfrm>
              <a:off x="6725833" y="4953301"/>
              <a:ext cx="1917880" cy="573665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en-US" sz="1600" dirty="0" smtClean="0">
                  <a:solidFill>
                    <a:srgbClr val="660066"/>
                  </a:solidFill>
                </a:rPr>
                <a:t>Width: momentum </a:t>
              </a:r>
              <a:br>
                <a:rPr lang="en-US" sz="1600" dirty="0" smtClean="0">
                  <a:solidFill>
                    <a:srgbClr val="660066"/>
                  </a:solidFill>
                </a:rPr>
              </a:br>
              <a:r>
                <a:rPr lang="en-US" sz="1600" dirty="0" smtClean="0">
                  <a:solidFill>
                    <a:srgbClr val="660066"/>
                  </a:solidFill>
                </a:rPr>
                <a:t>           resolution</a:t>
              </a:r>
              <a:endParaRPr lang="en-US" sz="1600" dirty="0">
                <a:solidFill>
                  <a:srgbClr val="660066"/>
                </a:solidFill>
              </a:endParaRPr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503808" y="6516141"/>
            <a:ext cx="5034401" cy="61078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90"/>
                </a:solidFill>
              </a:rPr>
              <a:t>Knowledge crucial for precision measurements, </a:t>
            </a:r>
            <a:br>
              <a:rPr lang="en-US" dirty="0" smtClean="0">
                <a:solidFill>
                  <a:srgbClr val="000090"/>
                </a:solidFill>
              </a:rPr>
            </a:br>
            <a:r>
              <a:rPr lang="en-US" dirty="0" smtClean="0">
                <a:solidFill>
                  <a:srgbClr val="000090"/>
                </a:solidFill>
              </a:rPr>
              <a:t>e.g. Higgs boson mass in H </a:t>
            </a:r>
            <a:r>
              <a:rPr lang="en-US" dirty="0" smtClean="0">
                <a:solidFill>
                  <a:srgbClr val="000090"/>
                </a:solidFill>
                <a:sym typeface="Wingdings"/>
              </a:rPr>
              <a:t> ZZ*  4l !</a:t>
            </a:r>
            <a:endParaRPr lang="en-US" dirty="0">
              <a:solidFill>
                <a:srgbClr val="00009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161340"/>
      </p:ext>
    </p:extLst>
  </p:cSld>
  <p:clrMapOvr>
    <a:masterClrMapping/>
  </p:clrMapOvr>
  <p:transition spd="med" advTm="70734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Shot 2016-08-16 at 9.06.46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96496" y="4211885"/>
            <a:ext cx="2808312" cy="2596609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43768" y="971525"/>
            <a:ext cx="9433048" cy="21850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800000"/>
                </a:solidFill>
              </a:rPr>
              <a:t>Why reconstruct and identify electrons and photons?</a:t>
            </a:r>
            <a:br>
              <a:rPr lang="en-US" dirty="0" smtClean="0">
                <a:solidFill>
                  <a:srgbClr val="800000"/>
                </a:solidFill>
              </a:rPr>
            </a:br>
            <a:r>
              <a:rPr lang="en-US" dirty="0" smtClean="0">
                <a:solidFill>
                  <a:srgbClr val="800000"/>
                </a:solidFill>
              </a:rPr>
              <a:t/>
            </a:r>
            <a:br>
              <a:rPr lang="en-US" dirty="0" smtClean="0">
                <a:solidFill>
                  <a:srgbClr val="800000"/>
                </a:solidFill>
              </a:rPr>
            </a:br>
            <a:r>
              <a:rPr lang="en-US" dirty="0" smtClean="0">
                <a:solidFill>
                  <a:srgbClr val="800000"/>
                </a:solidFill>
              </a:rPr>
              <a:t> </a:t>
            </a:r>
            <a:r>
              <a:rPr lang="en-US" dirty="0"/>
              <a:t> - </a:t>
            </a:r>
            <a:r>
              <a:rPr lang="en-US" dirty="0" smtClean="0"/>
              <a:t>e (lepton), </a:t>
            </a:r>
            <a:r>
              <a:rPr lang="en-US" dirty="0" smtClean="0">
                <a:latin typeface="Symbol" charset="2"/>
                <a:cs typeface="Symbol" charset="2"/>
              </a:rPr>
              <a:t>g</a:t>
            </a:r>
            <a:r>
              <a:rPr lang="en-US" dirty="0" smtClean="0"/>
              <a:t> </a:t>
            </a:r>
            <a:r>
              <a:rPr lang="en-US" dirty="0" smtClean="0">
                <a:sym typeface="Wingdings"/>
              </a:rPr>
              <a:t></a:t>
            </a:r>
            <a:r>
              <a:rPr lang="en-US" dirty="0" smtClean="0"/>
              <a:t> </a:t>
            </a:r>
            <a:r>
              <a:rPr lang="en-US" dirty="0"/>
              <a:t>distinct signature at hadron collider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                        </a:t>
            </a:r>
            <a:r>
              <a:rPr lang="en-US" dirty="0" smtClean="0">
                <a:solidFill>
                  <a:srgbClr val="000090"/>
                </a:solidFill>
                <a:sym typeface="Wingdings"/>
              </a:rPr>
              <a:t> </a:t>
            </a:r>
            <a:r>
              <a:rPr lang="en-US" dirty="0">
                <a:solidFill>
                  <a:srgbClr val="000090"/>
                </a:solidFill>
                <a:sym typeface="Wingdings"/>
              </a:rPr>
              <a:t>get signal out of huge background, good S/</a:t>
            </a:r>
            <a:r>
              <a:rPr lang="en-US" dirty="0" smtClean="0">
                <a:solidFill>
                  <a:srgbClr val="000090"/>
                </a:solidFill>
                <a:sym typeface="Wingdings"/>
              </a:rPr>
              <a:t>B</a:t>
            </a:r>
            <a:br>
              <a:rPr lang="en-US" dirty="0" smtClean="0">
                <a:solidFill>
                  <a:srgbClr val="000090"/>
                </a:solidFill>
                <a:sym typeface="Wingdings"/>
              </a:rPr>
            </a:br>
            <a:r>
              <a:rPr lang="en-US" sz="1000" dirty="0" smtClean="0">
                <a:solidFill>
                  <a:srgbClr val="000090"/>
                </a:solidFill>
                <a:sym typeface="Wingdings"/>
              </a:rPr>
              <a:t> </a:t>
            </a:r>
          </a:p>
          <a:p>
            <a:r>
              <a:rPr lang="en-US" dirty="0" smtClean="0"/>
              <a:t>  </a:t>
            </a:r>
            <a:r>
              <a:rPr lang="en-US" dirty="0" smtClean="0">
                <a:solidFill>
                  <a:srgbClr val="800000"/>
                </a:solidFill>
              </a:rPr>
              <a:t>- photon is the </a:t>
            </a:r>
            <a:r>
              <a:rPr lang="en-US" dirty="0">
                <a:solidFill>
                  <a:srgbClr val="800000"/>
                </a:solidFill>
              </a:rPr>
              <a:t>only vector boson that can be directly detected!</a:t>
            </a:r>
          </a:p>
          <a:p>
            <a:r>
              <a:rPr lang="en-US" sz="1000" dirty="0" smtClean="0"/>
              <a:t> </a:t>
            </a:r>
            <a:r>
              <a:rPr lang="en-US" sz="1000" dirty="0"/>
              <a:t/>
            </a:r>
            <a:br>
              <a:rPr lang="en-US" sz="1000" dirty="0"/>
            </a:br>
            <a:r>
              <a:rPr lang="en-US" dirty="0" smtClean="0">
                <a:solidFill>
                  <a:srgbClr val="000090"/>
                </a:solidFill>
              </a:rPr>
              <a:t> </a:t>
            </a:r>
            <a:r>
              <a:rPr lang="en-US" dirty="0" smtClean="0"/>
              <a:t>- elementary, stable particles </a:t>
            </a:r>
            <a:r>
              <a:rPr lang="en-US" dirty="0" smtClean="0">
                <a:solidFill>
                  <a:srgbClr val="000090"/>
                </a:solidFill>
              </a:rPr>
              <a:t/>
            </a:r>
            <a:br>
              <a:rPr lang="en-US" dirty="0" smtClean="0">
                <a:solidFill>
                  <a:srgbClr val="000090"/>
                </a:solidFill>
              </a:rPr>
            </a:br>
            <a:r>
              <a:rPr lang="en-US" dirty="0" smtClean="0">
                <a:solidFill>
                  <a:srgbClr val="000090"/>
                </a:solidFill>
              </a:rPr>
              <a:t>   </a:t>
            </a:r>
            <a:r>
              <a:rPr lang="en-US" dirty="0" smtClean="0">
                <a:solidFill>
                  <a:srgbClr val="000090"/>
                </a:solidFill>
                <a:sym typeface="Wingdings"/>
              </a:rPr>
              <a:t> allows precise determination of kinematic properties</a:t>
            </a:r>
            <a:r>
              <a:rPr lang="en-US" dirty="0">
                <a:solidFill>
                  <a:srgbClr val="000090"/>
                </a:solidFill>
                <a:sym typeface="Wingdings"/>
              </a:rPr>
              <a:t> </a:t>
            </a:r>
            <a:r>
              <a:rPr lang="en-US" dirty="0" smtClean="0">
                <a:solidFill>
                  <a:srgbClr val="000090"/>
                </a:solidFill>
              </a:rPr>
              <a:t>(calorimeters: </a:t>
            </a:r>
            <a:r>
              <a:rPr lang="en-US" dirty="0" err="1" smtClean="0">
                <a:solidFill>
                  <a:srgbClr val="000090"/>
                </a:solidFill>
                <a:latin typeface="Symbol" charset="2"/>
                <a:cs typeface="Symbol" charset="2"/>
              </a:rPr>
              <a:t>s</a:t>
            </a:r>
            <a:r>
              <a:rPr lang="en-US" baseline="-25000" dirty="0" err="1" smtClean="0">
                <a:solidFill>
                  <a:srgbClr val="000090"/>
                </a:solidFill>
              </a:rPr>
              <a:t>E</a:t>
            </a:r>
            <a:r>
              <a:rPr lang="en-US" dirty="0" smtClean="0">
                <a:solidFill>
                  <a:srgbClr val="000090"/>
                </a:solidFill>
              </a:rPr>
              <a:t>/E ~ 1/√E !)</a:t>
            </a:r>
            <a:endParaRPr lang="en-US" dirty="0" smtClean="0">
              <a:solidFill>
                <a:srgbClr val="80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960192" y="3635821"/>
            <a:ext cx="2432276" cy="61078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800000"/>
                </a:solidFill>
              </a:rPr>
              <a:t>H → ZZ</a:t>
            </a:r>
            <a:r>
              <a:rPr lang="en-US" baseline="30000" dirty="0">
                <a:solidFill>
                  <a:srgbClr val="800000"/>
                </a:solidFill>
              </a:rPr>
              <a:t>*</a:t>
            </a:r>
            <a:r>
              <a:rPr lang="en-US" dirty="0">
                <a:solidFill>
                  <a:srgbClr val="800000"/>
                </a:solidFill>
              </a:rPr>
              <a:t> → </a:t>
            </a:r>
            <a:r>
              <a:rPr lang="de-DE" dirty="0" smtClean="0">
                <a:solidFill>
                  <a:srgbClr val="800000"/>
                </a:solidFill>
                <a:latin typeface="Comic Sans MS" charset="0"/>
                <a:cs typeface="Arial" charset="0"/>
              </a:rPr>
              <a:t>ℓℓℓℓ (4e)</a:t>
            </a:r>
            <a:r>
              <a:rPr lang="en-US" dirty="0" smtClean="0">
                <a:solidFill>
                  <a:srgbClr val="800000"/>
                </a:solidFill>
              </a:rPr>
              <a:t>: </a:t>
            </a:r>
            <a:br>
              <a:rPr lang="en-US" dirty="0" smtClean="0">
                <a:solidFill>
                  <a:srgbClr val="800000"/>
                </a:solidFill>
              </a:rPr>
            </a:br>
            <a:r>
              <a:rPr lang="en-US" dirty="0" smtClean="0">
                <a:solidFill>
                  <a:srgbClr val="800000"/>
                </a:solidFill>
              </a:rPr>
              <a:t>  </a:t>
            </a:r>
            <a:r>
              <a:rPr lang="en-US" i="1" dirty="0" smtClean="0">
                <a:solidFill>
                  <a:srgbClr val="CDA427"/>
                </a:solidFill>
              </a:rPr>
              <a:t>Golden</a:t>
            </a:r>
            <a:r>
              <a:rPr lang="en-US" dirty="0" smtClean="0"/>
              <a:t> </a:t>
            </a:r>
            <a:r>
              <a:rPr lang="en-US" dirty="0"/>
              <a:t>Channel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282231" y="6883047"/>
            <a:ext cx="8366593" cy="3531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ym typeface="Wingdings"/>
              </a:rPr>
              <a:t> </a:t>
            </a:r>
            <a:r>
              <a:rPr lang="en-US" dirty="0" smtClean="0"/>
              <a:t>Need excellent identification and energy resolution over a wide energy range!</a:t>
            </a:r>
            <a:endParaRPr lang="en-US" dirty="0"/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1801" y="3886138"/>
            <a:ext cx="2952327" cy="2918035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871960" y="3419797"/>
            <a:ext cx="889987" cy="3531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800000"/>
                </a:solidFill>
                <a:latin typeface="+mn-lt"/>
                <a:cs typeface="Symbol" charset="2"/>
              </a:rPr>
              <a:t>H </a:t>
            </a:r>
            <a:r>
              <a:rPr lang="en-US" dirty="0" smtClean="0">
                <a:solidFill>
                  <a:srgbClr val="800000"/>
                </a:solidFill>
                <a:latin typeface="+mn-lt"/>
                <a:cs typeface="Symbol" charset="2"/>
                <a:sym typeface="Wingdings"/>
              </a:rPr>
              <a:t></a:t>
            </a:r>
            <a:r>
              <a:rPr lang="en-US" dirty="0" smtClean="0">
                <a:solidFill>
                  <a:srgbClr val="800000"/>
                </a:solidFill>
                <a:latin typeface="Symbol" charset="2"/>
                <a:cs typeface="Symbol" charset="2"/>
                <a:sym typeface="Wingdings"/>
              </a:rPr>
              <a:t> </a:t>
            </a:r>
            <a:r>
              <a:rPr lang="en-US" dirty="0" err="1" smtClean="0">
                <a:solidFill>
                  <a:srgbClr val="800000"/>
                </a:solidFill>
                <a:latin typeface="Symbol" charset="2"/>
                <a:cs typeface="Symbol" charset="2"/>
                <a:sym typeface="Wingdings"/>
              </a:rPr>
              <a:t>gg</a:t>
            </a:r>
            <a:endParaRPr lang="en-US" dirty="0">
              <a:solidFill>
                <a:srgbClr val="800000"/>
              </a:solidFill>
              <a:latin typeface="Symbol" charset="2"/>
              <a:cs typeface="Symbol" charset="2"/>
            </a:endParaRPr>
          </a:p>
        </p:txBody>
      </p:sp>
      <p:sp>
        <p:nvSpPr>
          <p:cNvPr id="1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50813"/>
            <a:ext cx="9070975" cy="625475"/>
          </a:xfrm>
          <a:ln/>
        </p:spPr>
        <p:txBody>
          <a:bodyPr tIns="38808"/>
          <a:lstStyle/>
          <a:p>
            <a: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</a:tabLst>
            </a:pPr>
            <a:r>
              <a:rPr lang="en-US" dirty="0" smtClean="0"/>
              <a:t>Electron/Photon Reconstruction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72160" y="4211885"/>
            <a:ext cx="2738995" cy="262771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6433876" y="3491805"/>
            <a:ext cx="3430972" cy="61078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solidFill>
                  <a:srgbClr val="008000"/>
                </a:solidFill>
              </a:rPr>
              <a:t>Searches for heavy resonances</a:t>
            </a:r>
            <a:br>
              <a:rPr lang="en-US" dirty="0" smtClean="0">
                <a:solidFill>
                  <a:srgbClr val="008000"/>
                </a:solidFill>
              </a:rPr>
            </a:br>
            <a:r>
              <a:rPr lang="en-US" dirty="0" smtClean="0">
                <a:solidFill>
                  <a:srgbClr val="008000"/>
                </a:solidFill>
              </a:rPr>
              <a:t>of BSM physics, e.g. </a:t>
            </a:r>
            <a:r>
              <a:rPr lang="en-US" dirty="0" smtClean="0">
                <a:solidFill>
                  <a:srgbClr val="800000"/>
                </a:solidFill>
              </a:rPr>
              <a:t>Z’ </a:t>
            </a:r>
            <a:r>
              <a:rPr lang="en-US" dirty="0" smtClean="0">
                <a:solidFill>
                  <a:srgbClr val="800000"/>
                </a:solidFill>
                <a:sym typeface="Wingdings"/>
              </a:rPr>
              <a:t> </a:t>
            </a:r>
            <a:r>
              <a:rPr lang="en-US" dirty="0" err="1" smtClean="0">
                <a:solidFill>
                  <a:srgbClr val="800000"/>
                </a:solidFill>
                <a:latin typeface="+mn-lt"/>
                <a:cs typeface="Symbol" charset="2"/>
                <a:sym typeface="Wingdings"/>
              </a:rPr>
              <a:t>ee</a:t>
            </a:r>
            <a:endParaRPr lang="en-US" dirty="0">
              <a:solidFill>
                <a:srgbClr val="800000"/>
              </a:solidFill>
              <a:latin typeface="Symbol" charset="2"/>
              <a:cs typeface="Symbol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32156151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5709"/>
    </mc:Choice>
    <mc:Fallback xmlns="">
      <p:transition xmlns:p14="http://schemas.microsoft.com/office/powerpoint/2010/main" spd="slow" advTm="65709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1"/>
          <p:cNvSpPr>
            <a:spLocks noGrp="1" noChangeArrowheads="1"/>
          </p:cNvSpPr>
          <p:nvPr>
            <p:ph type="title"/>
          </p:nvPr>
        </p:nvSpPr>
        <p:spPr>
          <a:xfrm>
            <a:off x="0" y="1"/>
            <a:ext cx="10080625" cy="923537"/>
          </a:xfrm>
          <a:solidFill>
            <a:srgbClr val="FFFFFF">
              <a:alpha val="0"/>
            </a:srgbClr>
          </a:solidFill>
          <a:ln/>
        </p:spPr>
        <p:txBody>
          <a:bodyPr/>
          <a:lstStyle/>
          <a:p>
            <a: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</a:tabLst>
            </a:pPr>
            <a:r>
              <a:rPr lang="en-US" dirty="0" smtClean="0"/>
              <a:t>Reconstructing e, </a:t>
            </a:r>
            <a:r>
              <a:rPr lang="en-US" dirty="0" smtClean="0">
                <a:latin typeface="Symbol" charset="2"/>
                <a:cs typeface="Symbol" charset="2"/>
              </a:rPr>
              <a:t>g</a:t>
            </a:r>
            <a:endParaRPr lang="en-US" dirty="0">
              <a:latin typeface="Symbol" charset="2"/>
              <a:cs typeface="Symbol" charset="2"/>
            </a:endParaRPr>
          </a:p>
        </p:txBody>
      </p:sp>
      <p:pic>
        <p:nvPicPr>
          <p:cNvPr id="6" name="0803022_01.jp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-248" y="899517"/>
            <a:ext cx="7813851" cy="6336704"/>
          </a:xfrm>
          <a:prstGeom prst="rect">
            <a:avLst/>
          </a:prstGeom>
          <a:ln w="12700">
            <a:miter lim="400000"/>
          </a:ln>
        </p:spPr>
      </p:pic>
      <p:sp>
        <p:nvSpPr>
          <p:cNvPr id="2" name="TextBox 1"/>
          <p:cNvSpPr txBox="1"/>
          <p:nvPr/>
        </p:nvSpPr>
        <p:spPr>
          <a:xfrm>
            <a:off x="7128544" y="2555701"/>
            <a:ext cx="2736304" cy="3702091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090"/>
                </a:solidFill>
              </a:rPr>
              <a:t>Showers in the electromagnetic calorimeter</a:t>
            </a:r>
          </a:p>
          <a:p>
            <a:endParaRPr lang="en-US" dirty="0"/>
          </a:p>
          <a:p>
            <a:r>
              <a:rPr lang="en-US" dirty="0" smtClean="0"/>
              <a:t>Electron:  </a:t>
            </a:r>
            <a:r>
              <a:rPr lang="en-US" dirty="0" smtClean="0">
                <a:solidFill>
                  <a:srgbClr val="000090"/>
                </a:solidFill>
              </a:rPr>
              <a:t>e</a:t>
            </a:r>
            <a:br>
              <a:rPr lang="en-US" dirty="0" smtClean="0">
                <a:solidFill>
                  <a:srgbClr val="000090"/>
                </a:solidFill>
              </a:rPr>
            </a:br>
            <a:endParaRPr lang="en-US" dirty="0" smtClean="0">
              <a:solidFill>
                <a:srgbClr val="000090"/>
              </a:solidFill>
            </a:endParaRPr>
          </a:p>
          <a:p>
            <a:r>
              <a:rPr lang="en-US" dirty="0" smtClean="0">
                <a:solidFill>
                  <a:srgbClr val="000090"/>
                </a:solidFill>
              </a:rPr>
              <a:t>- </a:t>
            </a:r>
            <a:r>
              <a:rPr lang="en-US" dirty="0">
                <a:solidFill>
                  <a:srgbClr val="000090"/>
                </a:solidFill>
              </a:rPr>
              <a:t>c</a:t>
            </a:r>
            <a:r>
              <a:rPr lang="en-US" dirty="0" smtClean="0">
                <a:solidFill>
                  <a:srgbClr val="000090"/>
                </a:solidFill>
              </a:rPr>
              <a:t>harged particle in the   </a:t>
            </a:r>
            <a:br>
              <a:rPr lang="en-US" dirty="0" smtClean="0">
                <a:solidFill>
                  <a:srgbClr val="000090"/>
                </a:solidFill>
              </a:rPr>
            </a:br>
            <a:r>
              <a:rPr lang="en-US" dirty="0" smtClean="0">
                <a:solidFill>
                  <a:srgbClr val="000090"/>
                </a:solidFill>
              </a:rPr>
              <a:t>  tracker</a:t>
            </a:r>
            <a:br>
              <a:rPr lang="en-US" dirty="0" smtClean="0">
                <a:solidFill>
                  <a:srgbClr val="000090"/>
                </a:solidFill>
              </a:rPr>
            </a:br>
            <a:r>
              <a:rPr lang="en-US" dirty="0" smtClean="0">
                <a:solidFill>
                  <a:srgbClr val="000090"/>
                </a:solidFill>
              </a:rPr>
              <a:t/>
            </a:r>
            <a:br>
              <a:rPr lang="en-US" dirty="0" smtClean="0">
                <a:solidFill>
                  <a:srgbClr val="000090"/>
                </a:solidFill>
              </a:rPr>
            </a:br>
            <a:r>
              <a:rPr lang="en-US" dirty="0"/>
              <a:t>Photon:  </a:t>
            </a:r>
            <a:r>
              <a:rPr lang="en-US" dirty="0">
                <a:solidFill>
                  <a:srgbClr val="000090"/>
                </a:solidFill>
                <a:latin typeface="Symbol" charset="2"/>
                <a:cs typeface="Symbol" charset="2"/>
              </a:rPr>
              <a:t>g</a:t>
            </a:r>
            <a:br>
              <a:rPr lang="en-US" dirty="0">
                <a:solidFill>
                  <a:srgbClr val="000090"/>
                </a:solidFill>
                <a:latin typeface="Symbol" charset="2"/>
                <a:cs typeface="Symbol" charset="2"/>
              </a:rPr>
            </a:br>
            <a:endParaRPr lang="en-US" dirty="0">
              <a:solidFill>
                <a:srgbClr val="000090"/>
              </a:solidFill>
              <a:latin typeface="Symbol" charset="2"/>
              <a:cs typeface="Symbol" charset="2"/>
            </a:endParaRPr>
          </a:p>
          <a:p>
            <a:r>
              <a:rPr lang="en-US" dirty="0">
                <a:solidFill>
                  <a:srgbClr val="000090"/>
                </a:solidFill>
              </a:rPr>
              <a:t>- no charged particle in  </a:t>
            </a:r>
            <a:br>
              <a:rPr lang="en-US" dirty="0">
                <a:solidFill>
                  <a:srgbClr val="000090"/>
                </a:solidFill>
              </a:rPr>
            </a:br>
            <a:r>
              <a:rPr lang="en-US" dirty="0">
                <a:solidFill>
                  <a:srgbClr val="000090"/>
                </a:solidFill>
              </a:rPr>
              <a:t>   the tracker (ideally ….)</a:t>
            </a:r>
            <a:br>
              <a:rPr lang="en-US" dirty="0">
                <a:solidFill>
                  <a:srgbClr val="000090"/>
                </a:solidFill>
              </a:rPr>
            </a:br>
            <a:endParaRPr lang="en-US" dirty="0">
              <a:solidFill>
                <a:srgbClr val="000090"/>
              </a:solidFill>
            </a:endParaRPr>
          </a:p>
        </p:txBody>
      </p:sp>
      <p:sp>
        <p:nvSpPr>
          <p:cNvPr id="10" name="Oval 9"/>
          <p:cNvSpPr/>
          <p:nvPr/>
        </p:nvSpPr>
        <p:spPr bwMode="auto">
          <a:xfrm>
            <a:off x="1079872" y="6300117"/>
            <a:ext cx="936104" cy="504056"/>
          </a:xfrm>
          <a:prstGeom prst="ellipse">
            <a:avLst/>
          </a:prstGeom>
          <a:noFill/>
          <a:ln w="88900" cap="flat" cmpd="sng" algn="ctr">
            <a:solidFill>
              <a:srgbClr val="FFFF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effectLst/>
              <a:latin typeface="Arial" charset="0"/>
              <a:ea typeface="ＭＳ Ｐゴシック" charset="0"/>
              <a:cs typeface="DejaVu Sans" charset="0"/>
            </a:endParaRPr>
          </a:p>
        </p:txBody>
      </p:sp>
      <p:sp>
        <p:nvSpPr>
          <p:cNvPr id="13" name="Oval 12"/>
          <p:cNvSpPr/>
          <p:nvPr/>
        </p:nvSpPr>
        <p:spPr bwMode="auto">
          <a:xfrm>
            <a:off x="1223888" y="5940077"/>
            <a:ext cx="1512168" cy="288032"/>
          </a:xfrm>
          <a:prstGeom prst="ellipse">
            <a:avLst/>
          </a:prstGeom>
          <a:noFill/>
          <a:ln w="88900" cap="flat" cmpd="sng" algn="ctr">
            <a:solidFill>
              <a:srgbClr val="FFFF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effectLst/>
              <a:latin typeface="Arial" charset="0"/>
              <a:ea typeface="ＭＳ Ｐゴシック" charset="0"/>
              <a:cs typeface="DejaVu Sans" charset="0"/>
            </a:endParaRPr>
          </a:p>
        </p:txBody>
      </p:sp>
      <p:sp>
        <p:nvSpPr>
          <p:cNvPr id="7" name="Oval 6"/>
          <p:cNvSpPr/>
          <p:nvPr/>
        </p:nvSpPr>
        <p:spPr bwMode="auto">
          <a:xfrm rot="17474927">
            <a:off x="3909288" y="5043760"/>
            <a:ext cx="1336410" cy="473487"/>
          </a:xfrm>
          <a:prstGeom prst="ellipse">
            <a:avLst/>
          </a:prstGeom>
          <a:noFill/>
          <a:ln w="88900" cap="flat" cmpd="sng" algn="ctr">
            <a:solidFill>
              <a:srgbClr val="FF00FF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effectLst/>
              <a:latin typeface="Arial" charset="0"/>
              <a:ea typeface="ＭＳ Ｐゴシック" charset="0"/>
              <a:cs typeface="DejaVu Sans" charset="0"/>
            </a:endParaRPr>
          </a:p>
        </p:txBody>
      </p:sp>
      <p:sp>
        <p:nvSpPr>
          <p:cNvPr id="8" name="Oval 7"/>
          <p:cNvSpPr/>
          <p:nvPr/>
        </p:nvSpPr>
        <p:spPr bwMode="auto">
          <a:xfrm>
            <a:off x="503808" y="5219997"/>
            <a:ext cx="1440160" cy="720080"/>
          </a:xfrm>
          <a:prstGeom prst="ellipse">
            <a:avLst/>
          </a:prstGeom>
          <a:noFill/>
          <a:ln w="88900" cap="flat" cmpd="sng" algn="ctr">
            <a:solidFill>
              <a:srgbClr val="FFFF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effectLst/>
              <a:latin typeface="Arial" charset="0"/>
              <a:ea typeface="ＭＳ Ｐゴシック" charset="0"/>
              <a:cs typeface="DejaVu Sans" charset="0"/>
            </a:endParaRPr>
          </a:p>
        </p:txBody>
      </p:sp>
      <p:sp>
        <p:nvSpPr>
          <p:cNvPr id="9" name="Oval 8"/>
          <p:cNvSpPr/>
          <p:nvPr/>
        </p:nvSpPr>
        <p:spPr bwMode="auto">
          <a:xfrm rot="15455765">
            <a:off x="2839562" y="4920709"/>
            <a:ext cx="1242366" cy="473487"/>
          </a:xfrm>
          <a:prstGeom prst="ellipse">
            <a:avLst/>
          </a:prstGeom>
          <a:noFill/>
          <a:ln w="88900" cap="flat" cmpd="sng" algn="ctr">
            <a:solidFill>
              <a:srgbClr val="FF00FF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effectLst/>
              <a:latin typeface="Arial" charset="0"/>
              <a:ea typeface="ＭＳ Ｐゴシック" charset="0"/>
              <a:cs typeface="DejaVu Sans" charset="0"/>
            </a:endParaRPr>
          </a:p>
        </p:txBody>
      </p:sp>
      <p:cxnSp>
        <p:nvCxnSpPr>
          <p:cNvPr id="4" name="Straight Arrow Connector 3"/>
          <p:cNvCxnSpPr/>
          <p:nvPr/>
        </p:nvCxnSpPr>
        <p:spPr bwMode="auto">
          <a:xfrm flipV="1">
            <a:off x="2232000" y="6300117"/>
            <a:ext cx="1368152" cy="792088"/>
          </a:xfrm>
          <a:prstGeom prst="straightConnector1">
            <a:avLst/>
          </a:prstGeom>
          <a:solidFill>
            <a:srgbClr val="00B8FF"/>
          </a:solidFill>
          <a:ln w="50800" cap="flat" cmpd="sng" algn="ctr">
            <a:solidFill>
              <a:srgbClr val="FF00FF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12" name="Straight Arrow Connector 11"/>
          <p:cNvCxnSpPr/>
          <p:nvPr/>
        </p:nvCxnSpPr>
        <p:spPr bwMode="auto">
          <a:xfrm flipH="1" flipV="1">
            <a:off x="4104208" y="6300117"/>
            <a:ext cx="1080120" cy="792088"/>
          </a:xfrm>
          <a:prstGeom prst="straightConnector1">
            <a:avLst/>
          </a:prstGeom>
          <a:solidFill>
            <a:srgbClr val="00B8FF"/>
          </a:solidFill>
          <a:ln w="50800" cap="flat" cmpd="sng" algn="ctr">
            <a:solidFill>
              <a:srgbClr val="FF00FF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2073209546"/>
      </p:ext>
    </p:extLst>
  </p:cSld>
  <p:clrMapOvr>
    <a:masterClrMapping/>
  </p:clrMapOvr>
  <p:transition spd="med" advTm="25485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238" y="179437"/>
            <a:ext cx="9069387" cy="597892"/>
          </a:xfrm>
        </p:spPr>
        <p:txBody>
          <a:bodyPr/>
          <a:lstStyle/>
          <a:p>
            <a:r>
              <a:rPr lang="en-US" dirty="0" smtClean="0"/>
              <a:t>Tracker Material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5776" y="1475581"/>
            <a:ext cx="2880320" cy="275032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312120" y="1403573"/>
            <a:ext cx="6480720" cy="23854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 smtClean="0">
                <a:sym typeface="Wingdings"/>
              </a:rPr>
              <a:t> Bremsstrahlung of electrons: </a:t>
            </a:r>
            <a:r>
              <a:rPr lang="en-US" dirty="0" smtClean="0">
                <a:solidFill>
                  <a:srgbClr val="000090"/>
                </a:solidFill>
                <a:sym typeface="Wingdings"/>
              </a:rPr>
              <a:t>e.g. CMS: </a:t>
            </a:r>
            <a:br>
              <a:rPr lang="en-US" dirty="0" smtClean="0">
                <a:solidFill>
                  <a:srgbClr val="000090"/>
                </a:solidFill>
                <a:sym typeface="Wingdings"/>
              </a:rPr>
            </a:br>
            <a:r>
              <a:rPr lang="en-US" dirty="0" smtClean="0">
                <a:solidFill>
                  <a:srgbClr val="000090"/>
                </a:solidFill>
                <a:sym typeface="Wingdings"/>
              </a:rPr>
              <a:t> electrons radiate 33% of their energy at |</a:t>
            </a:r>
            <a:r>
              <a:rPr lang="en-US" dirty="0" smtClean="0">
                <a:solidFill>
                  <a:srgbClr val="000090"/>
                </a:solidFill>
                <a:latin typeface="Symbol" charset="2"/>
                <a:cs typeface="Symbol" charset="2"/>
                <a:sym typeface="Wingdings"/>
              </a:rPr>
              <a:t>h</a:t>
            </a:r>
            <a:r>
              <a:rPr lang="en-US" dirty="0" smtClean="0">
                <a:solidFill>
                  <a:srgbClr val="000090"/>
                </a:solidFill>
                <a:sym typeface="Wingdings"/>
              </a:rPr>
              <a:t>| = 0</a:t>
            </a:r>
            <a:br>
              <a:rPr lang="en-US" dirty="0" smtClean="0">
                <a:solidFill>
                  <a:srgbClr val="000090"/>
                </a:solidFill>
                <a:sym typeface="Wingdings"/>
              </a:rPr>
            </a:br>
            <a:r>
              <a:rPr lang="en-US" dirty="0" smtClean="0">
                <a:solidFill>
                  <a:srgbClr val="000090"/>
                </a:solidFill>
                <a:sym typeface="Wingdings"/>
              </a:rPr>
              <a:t> </a:t>
            </a:r>
            <a:r>
              <a:rPr lang="en-US" dirty="0">
                <a:solidFill>
                  <a:srgbClr val="000090"/>
                </a:solidFill>
                <a:sym typeface="Wingdings"/>
              </a:rPr>
              <a:t>  </a:t>
            </a:r>
            <a:r>
              <a:rPr lang="en-US" dirty="0" smtClean="0">
                <a:solidFill>
                  <a:srgbClr val="000090"/>
                </a:solidFill>
                <a:sym typeface="Wingdings"/>
              </a:rPr>
              <a:t>                         </a:t>
            </a:r>
            <a:r>
              <a:rPr lang="en-US" sz="1200" dirty="0" smtClean="0">
                <a:solidFill>
                  <a:srgbClr val="000090"/>
                </a:solidFill>
                <a:sym typeface="Wingdings"/>
              </a:rPr>
              <a:t> </a:t>
            </a:r>
            <a:r>
              <a:rPr lang="en-US" dirty="0" smtClean="0">
                <a:solidFill>
                  <a:srgbClr val="000090"/>
                </a:solidFill>
                <a:sym typeface="Wingdings"/>
              </a:rPr>
              <a:t>86</a:t>
            </a:r>
            <a:r>
              <a:rPr lang="en-US" dirty="0">
                <a:solidFill>
                  <a:srgbClr val="000090"/>
                </a:solidFill>
                <a:sym typeface="Wingdings"/>
              </a:rPr>
              <a:t>%  </a:t>
            </a:r>
            <a:r>
              <a:rPr lang="en-US" dirty="0" smtClean="0">
                <a:solidFill>
                  <a:srgbClr val="000090"/>
                </a:solidFill>
                <a:sym typeface="Wingdings"/>
              </a:rPr>
              <a:t>                           </a:t>
            </a:r>
            <a:r>
              <a:rPr lang="en-US" dirty="0">
                <a:solidFill>
                  <a:srgbClr val="000090"/>
                </a:solidFill>
                <a:sym typeface="Wingdings"/>
              </a:rPr>
              <a:t>|</a:t>
            </a:r>
            <a:r>
              <a:rPr lang="en-US" dirty="0">
                <a:solidFill>
                  <a:srgbClr val="000090"/>
                </a:solidFill>
                <a:latin typeface="Symbol" charset="2"/>
                <a:cs typeface="Symbol" charset="2"/>
                <a:sym typeface="Wingdings"/>
              </a:rPr>
              <a:t>h</a:t>
            </a:r>
            <a:r>
              <a:rPr lang="en-US" dirty="0">
                <a:solidFill>
                  <a:srgbClr val="000090"/>
                </a:solidFill>
                <a:sym typeface="Wingdings"/>
              </a:rPr>
              <a:t>| = </a:t>
            </a:r>
            <a:r>
              <a:rPr lang="en-US" dirty="0" smtClean="0">
                <a:solidFill>
                  <a:srgbClr val="000090"/>
                </a:solidFill>
                <a:sym typeface="Wingdings"/>
              </a:rPr>
              <a:t>1.4</a:t>
            </a:r>
            <a:r>
              <a:rPr lang="en-US" dirty="0">
                <a:solidFill>
                  <a:srgbClr val="000090"/>
                </a:solidFill>
                <a:sym typeface="Wingdings"/>
              </a:rPr>
              <a:t/>
            </a:r>
            <a:br>
              <a:rPr lang="en-US" dirty="0">
                <a:solidFill>
                  <a:srgbClr val="000090"/>
                </a:solidFill>
                <a:sym typeface="Wingdings"/>
              </a:rPr>
            </a:br>
            <a:r>
              <a:rPr lang="en-US" dirty="0">
                <a:solidFill>
                  <a:srgbClr val="000090"/>
                </a:solidFill>
                <a:sym typeface="Wingdings"/>
              </a:rPr>
              <a:t> </a:t>
            </a:r>
            <a:r>
              <a:rPr lang="en-US" dirty="0" smtClean="0">
                <a:solidFill>
                  <a:srgbClr val="000090"/>
                </a:solidFill>
                <a:sym typeface="Wingdings"/>
              </a:rPr>
              <a:t>before reaching the electromagnetic calorimeter!</a:t>
            </a:r>
            <a:br>
              <a:rPr lang="en-US" dirty="0" smtClean="0">
                <a:solidFill>
                  <a:srgbClr val="000090"/>
                </a:solidFill>
                <a:sym typeface="Wingdings"/>
              </a:rPr>
            </a:br>
            <a:r>
              <a:rPr lang="en-US" sz="800" dirty="0" smtClean="0">
                <a:solidFill>
                  <a:srgbClr val="000090"/>
                </a:solidFill>
                <a:sym typeface="Wingdings"/>
              </a:rPr>
              <a:t> </a:t>
            </a:r>
            <a:endParaRPr lang="en-US" dirty="0" smtClean="0">
              <a:solidFill>
                <a:srgbClr val="000090"/>
              </a:solidFill>
              <a:sym typeface="Wingdings"/>
            </a:endParaRP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sym typeface="Wingdings"/>
              </a:rPr>
              <a:t> Conversion of photons!</a:t>
            </a:r>
            <a:br>
              <a:rPr lang="en-US" dirty="0" smtClean="0">
                <a:sym typeface="Wingdings"/>
              </a:rPr>
            </a:br>
            <a:r>
              <a:rPr lang="en-US" sz="800" dirty="0" smtClean="0">
                <a:sym typeface="Wingdings"/>
              </a:rPr>
              <a:t> </a:t>
            </a:r>
            <a:endParaRPr lang="en-US" dirty="0" smtClean="0">
              <a:sym typeface="Wingdings"/>
            </a:endParaRPr>
          </a:p>
          <a:p>
            <a:r>
              <a:rPr lang="en-US" dirty="0" smtClean="0">
                <a:solidFill>
                  <a:srgbClr val="800000"/>
                </a:solidFill>
                <a:sym typeface="Wingdings"/>
              </a:rPr>
              <a:t> Often, not </a:t>
            </a:r>
            <a:r>
              <a:rPr lang="en-US" i="1" dirty="0" smtClean="0">
                <a:solidFill>
                  <a:srgbClr val="800000"/>
                </a:solidFill>
                <a:sym typeface="Wingdings"/>
              </a:rPr>
              <a:t>pure</a:t>
            </a:r>
            <a:r>
              <a:rPr lang="en-US" dirty="0" smtClean="0">
                <a:solidFill>
                  <a:srgbClr val="800000"/>
                </a:solidFill>
                <a:sym typeface="Wingdings"/>
              </a:rPr>
              <a:t> electrons ( </a:t>
            </a:r>
            <a:r>
              <a:rPr lang="en-US" dirty="0" err="1" smtClean="0">
                <a:solidFill>
                  <a:srgbClr val="800000"/>
                </a:solidFill>
                <a:sym typeface="Wingdings"/>
              </a:rPr>
              <a:t>e</a:t>
            </a:r>
            <a:r>
              <a:rPr lang="en-US" dirty="0" err="1" smtClean="0">
                <a:solidFill>
                  <a:srgbClr val="800000"/>
                </a:solidFill>
                <a:latin typeface="Symbol" charset="2"/>
                <a:cs typeface="Symbol" charset="2"/>
                <a:sym typeface="Wingdings"/>
              </a:rPr>
              <a:t>g</a:t>
            </a:r>
            <a:r>
              <a:rPr lang="en-US" dirty="0" smtClean="0">
                <a:solidFill>
                  <a:srgbClr val="800000"/>
                </a:solidFill>
                <a:sym typeface="Wingdings"/>
              </a:rPr>
              <a:t>) and photons ( </a:t>
            </a:r>
            <a:r>
              <a:rPr lang="en-US" dirty="0" err="1" smtClean="0">
                <a:solidFill>
                  <a:srgbClr val="800000"/>
                </a:solidFill>
                <a:sym typeface="Wingdings"/>
              </a:rPr>
              <a:t>ee</a:t>
            </a:r>
            <a:r>
              <a:rPr lang="en-US" dirty="0" smtClean="0">
                <a:solidFill>
                  <a:srgbClr val="800000"/>
                </a:solidFill>
                <a:sym typeface="Wingdings"/>
              </a:rPr>
              <a:t>) reach </a:t>
            </a:r>
            <a:br>
              <a:rPr lang="en-US" dirty="0" smtClean="0">
                <a:solidFill>
                  <a:srgbClr val="800000"/>
                </a:solidFill>
                <a:sym typeface="Wingdings"/>
              </a:rPr>
            </a:br>
            <a:r>
              <a:rPr lang="en-US" dirty="0" smtClean="0">
                <a:solidFill>
                  <a:srgbClr val="800000"/>
                </a:solidFill>
                <a:sym typeface="Wingdings"/>
              </a:rPr>
              <a:t>     the calorimeters</a:t>
            </a:r>
            <a:br>
              <a:rPr lang="en-US" dirty="0" smtClean="0">
                <a:solidFill>
                  <a:srgbClr val="800000"/>
                </a:solidFill>
                <a:sym typeface="Wingdings"/>
              </a:rPr>
            </a:br>
            <a:r>
              <a:rPr lang="en-US" sz="800" dirty="0" smtClean="0">
                <a:solidFill>
                  <a:srgbClr val="800000"/>
                </a:solidFill>
                <a:sym typeface="Wingdings"/>
              </a:rPr>
              <a:t> </a:t>
            </a:r>
            <a:r>
              <a:rPr lang="en-US" dirty="0" smtClean="0">
                <a:sym typeface="Wingdings"/>
              </a:rPr>
              <a:t> Take this into account in the reconstruction algorithms!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215776" y="978391"/>
            <a:ext cx="9649072" cy="353174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The reality is far from ideal:</a:t>
            </a:r>
            <a:r>
              <a:rPr lang="en-US" dirty="0"/>
              <a:t> </a:t>
            </a:r>
            <a:r>
              <a:rPr lang="en-US" dirty="0" smtClean="0">
                <a:solidFill>
                  <a:srgbClr val="FF0000"/>
                </a:solidFill>
              </a:rPr>
              <a:t>There is a huge amount of material in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smtClean="0">
                <a:solidFill>
                  <a:srgbClr val="FF0000"/>
                </a:solidFill>
              </a:rPr>
              <a:t>front of the calorimeters!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4849" y="4355901"/>
            <a:ext cx="2855263" cy="2717105"/>
          </a:xfrm>
          <a:prstGeom prst="rect">
            <a:avLst/>
          </a:prstGeom>
        </p:spPr>
      </p:pic>
      <p:grpSp>
        <p:nvGrpSpPr>
          <p:cNvPr id="17" name="Group 16"/>
          <p:cNvGrpSpPr/>
          <p:nvPr/>
        </p:nvGrpSpPr>
        <p:grpSpPr>
          <a:xfrm>
            <a:off x="4194053" y="3851845"/>
            <a:ext cx="5166739" cy="3384376"/>
            <a:chOff x="4176216" y="3923853"/>
            <a:chExt cx="5166739" cy="3384376"/>
          </a:xfrm>
        </p:grpSpPr>
        <p:grpSp>
          <p:nvGrpSpPr>
            <p:cNvPr id="9" name="Group 8"/>
            <p:cNvGrpSpPr/>
            <p:nvPr/>
          </p:nvGrpSpPr>
          <p:grpSpPr>
            <a:xfrm>
              <a:off x="4176216" y="3923853"/>
              <a:ext cx="5166739" cy="3384376"/>
              <a:chOff x="1295032" y="971525"/>
              <a:chExt cx="7915004" cy="5184576"/>
            </a:xfrm>
          </p:grpSpPr>
          <p:pic>
            <p:nvPicPr>
              <p:cNvPr id="12" name="Picture 11"/>
              <p:cNvPicPr>
                <a:picLocks noChangeAspect="1"/>
              </p:cNvPicPr>
              <p:nvPr/>
            </p:nvPicPr>
            <p:blipFill rotWithShape="1">
              <a:blip r:embed="rId4"/>
              <a:srcRect t="1" b="33341"/>
              <a:stretch/>
            </p:blipFill>
            <p:spPr>
              <a:xfrm>
                <a:off x="1295032" y="971525"/>
                <a:ext cx="7777728" cy="5184576"/>
              </a:xfrm>
              <a:prstGeom prst="rect">
                <a:avLst/>
              </a:prstGeom>
            </p:spPr>
          </p:pic>
          <p:sp>
            <p:nvSpPr>
              <p:cNvPr id="13" name="Oval 12"/>
              <p:cNvSpPr/>
              <p:nvPr/>
            </p:nvSpPr>
            <p:spPr bwMode="auto">
              <a:xfrm rot="1236461">
                <a:off x="1869831" y="2798302"/>
                <a:ext cx="1931716" cy="792088"/>
              </a:xfrm>
              <a:prstGeom prst="ellipse">
                <a:avLst/>
              </a:prstGeom>
              <a:noFill/>
              <a:ln w="50800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457200" rtl="0" eaLnBrk="1" fontAlgn="base" latinLnBrk="0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buNone/>
                  <a:tabLst/>
                </a:pPr>
                <a:endParaRPr kumimoji="0" lang="en-US" sz="1800" b="0" i="0" u="none" strike="noStrike" cap="none" normalizeH="0" baseline="0">
                  <a:ln>
                    <a:noFill/>
                  </a:ln>
                  <a:effectLst/>
                  <a:latin typeface="Arial" charset="0"/>
                  <a:ea typeface="ＭＳ Ｐゴシック" charset="0"/>
                  <a:cs typeface="DejaVu Sans" charset="0"/>
                </a:endParaRPr>
              </a:p>
            </p:txBody>
          </p:sp>
          <p:sp>
            <p:nvSpPr>
              <p:cNvPr id="14" name="Oval 13"/>
              <p:cNvSpPr/>
              <p:nvPr/>
            </p:nvSpPr>
            <p:spPr bwMode="auto">
              <a:xfrm rot="1101281">
                <a:off x="3891752" y="3415764"/>
                <a:ext cx="1931716" cy="792088"/>
              </a:xfrm>
              <a:prstGeom prst="ellipse">
                <a:avLst/>
              </a:prstGeom>
              <a:noFill/>
              <a:ln w="50800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457200" rtl="0" eaLnBrk="1" fontAlgn="base" latinLnBrk="0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buNone/>
                  <a:tabLst/>
                </a:pPr>
                <a:endParaRPr kumimoji="0" lang="en-US" sz="1800" b="0" i="0" u="none" strike="noStrike" cap="none" normalizeH="0" baseline="0">
                  <a:ln>
                    <a:noFill/>
                  </a:ln>
                  <a:effectLst/>
                  <a:latin typeface="Arial" charset="0"/>
                  <a:ea typeface="ＭＳ Ｐゴシック" charset="0"/>
                  <a:cs typeface="DejaVu Sans" charset="0"/>
                </a:endParaRPr>
              </a:p>
            </p:txBody>
          </p:sp>
          <p:sp>
            <p:nvSpPr>
              <p:cNvPr id="15" name="Oval 14"/>
              <p:cNvSpPr/>
              <p:nvPr/>
            </p:nvSpPr>
            <p:spPr bwMode="auto">
              <a:xfrm rot="902942">
                <a:off x="6532225" y="4113256"/>
                <a:ext cx="2677811" cy="829393"/>
              </a:xfrm>
              <a:prstGeom prst="ellipse">
                <a:avLst/>
              </a:prstGeom>
              <a:noFill/>
              <a:ln w="50800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457200" rtl="0" eaLnBrk="1" fontAlgn="base" latinLnBrk="0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buNone/>
                  <a:tabLst/>
                </a:pPr>
                <a:endParaRPr kumimoji="0" lang="en-US" sz="1800" b="0" i="0" u="none" strike="noStrike" cap="none" normalizeH="0" baseline="0">
                  <a:ln>
                    <a:noFill/>
                  </a:ln>
                  <a:effectLst/>
                  <a:latin typeface="Arial" charset="0"/>
                  <a:ea typeface="ＭＳ Ｐゴシック" charset="0"/>
                  <a:cs typeface="DejaVu Sans" charset="0"/>
                </a:endParaRPr>
              </a:p>
            </p:txBody>
          </p:sp>
        </p:grpSp>
        <p:sp>
          <p:nvSpPr>
            <p:cNvPr id="10" name="TextBox 9"/>
            <p:cNvSpPr txBox="1"/>
            <p:nvPr/>
          </p:nvSpPr>
          <p:spPr>
            <a:xfrm>
              <a:off x="4392240" y="5796061"/>
              <a:ext cx="1243399" cy="524374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500" dirty="0">
                  <a:solidFill>
                    <a:srgbClr val="FF0000"/>
                  </a:solidFill>
                </a:rPr>
                <a:t>u</a:t>
              </a:r>
              <a:r>
                <a:rPr lang="en-US" sz="1500" dirty="0" smtClean="0">
                  <a:solidFill>
                    <a:srgbClr val="FF0000"/>
                  </a:solidFill>
                </a:rPr>
                <a:t>nconverted</a:t>
              </a:r>
              <a:br>
                <a:rPr lang="en-US" sz="1500" dirty="0" smtClean="0">
                  <a:solidFill>
                    <a:srgbClr val="FF0000"/>
                  </a:solidFill>
                </a:rPr>
              </a:br>
              <a:r>
                <a:rPr lang="en-US" sz="1500" dirty="0" smtClean="0">
                  <a:solidFill>
                    <a:srgbClr val="FF0000"/>
                  </a:solidFill>
                </a:rPr>
                <a:t>photon</a:t>
              </a:r>
              <a:endParaRPr lang="en-US" sz="1500" dirty="0">
                <a:solidFill>
                  <a:srgbClr val="FF0000"/>
                </a:solidFill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6192440" y="6228109"/>
              <a:ext cx="1029436" cy="524374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500" dirty="0" smtClean="0">
                  <a:solidFill>
                    <a:srgbClr val="FF0000"/>
                  </a:solidFill>
                </a:rPr>
                <a:t>converted</a:t>
              </a:r>
              <a:br>
                <a:rPr lang="en-US" sz="1500" dirty="0" smtClean="0">
                  <a:solidFill>
                    <a:srgbClr val="FF0000"/>
                  </a:solidFill>
                </a:rPr>
              </a:br>
              <a:r>
                <a:rPr lang="en-US" sz="1500" dirty="0" smtClean="0">
                  <a:solidFill>
                    <a:srgbClr val="FF0000"/>
                  </a:solidFill>
                </a:rPr>
                <a:t>photon</a:t>
              </a:r>
              <a:endParaRPr lang="en-US" sz="1500" dirty="0">
                <a:solidFill>
                  <a:srgbClr val="FF0000"/>
                </a:solidFill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4968304" y="4067869"/>
              <a:ext cx="1944216" cy="353174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rgbClr val="000090"/>
                  </a:solidFill>
                </a:rPr>
                <a:t>H </a:t>
              </a:r>
              <a:r>
                <a:rPr lang="en-US" dirty="0" smtClean="0">
                  <a:solidFill>
                    <a:srgbClr val="000090"/>
                  </a:solidFill>
                  <a:sym typeface="Wingdings"/>
                </a:rPr>
                <a:t> </a:t>
              </a:r>
              <a:r>
                <a:rPr lang="en-US" dirty="0" err="1" smtClean="0">
                  <a:solidFill>
                    <a:srgbClr val="000090"/>
                  </a:solidFill>
                  <a:latin typeface="Symbol" charset="2"/>
                  <a:cs typeface="Symbol" charset="2"/>
                  <a:sym typeface="Wingdings"/>
                </a:rPr>
                <a:t>gg</a:t>
              </a:r>
              <a:r>
                <a:rPr lang="en-US" dirty="0" smtClean="0">
                  <a:solidFill>
                    <a:srgbClr val="000090"/>
                  </a:solidFill>
                  <a:sym typeface="Wingdings"/>
                </a:rPr>
                <a:t> candidate</a:t>
              </a:r>
              <a:endParaRPr lang="en-US" dirty="0">
                <a:solidFill>
                  <a:srgbClr val="00009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666992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3567"/>
    </mc:Choice>
    <mc:Fallback xmlns="">
      <p:transition xmlns:p14="http://schemas.microsoft.com/office/powerpoint/2010/main" spd="slow" advTm="73567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53274" y="839963"/>
            <a:ext cx="8879526" cy="3191863"/>
          </a:xfrm>
        </p:spPr>
        <p:txBody>
          <a:bodyPr/>
          <a:lstStyle/>
          <a:p>
            <a:pPr algn="r"/>
            <a:endParaRPr lang="en-US" dirty="0"/>
          </a:p>
          <a:p>
            <a:r>
              <a:rPr lang="en-US" sz="2400" dirty="0" smtClean="0">
                <a:solidFill>
                  <a:schemeClr val="accent2">
                    <a:lumMod val="75000"/>
                  </a:schemeClr>
                </a:solidFill>
              </a:rPr>
              <a:t>Tracks: charges, momentum, </a:t>
            </a:r>
            <a:r>
              <a:rPr lang="en-US" sz="2400" dirty="0" smtClean="0">
                <a:solidFill>
                  <a:schemeClr val="accent2">
                    <a:lumMod val="75000"/>
                  </a:schemeClr>
                </a:solidFill>
              </a:rPr>
              <a:t>special parameters, Time-of-flight…</a:t>
            </a:r>
          </a:p>
          <a:p>
            <a:endParaRPr lang="en-US" sz="2400" dirty="0">
              <a:solidFill>
                <a:schemeClr val="accent2">
                  <a:lumMod val="75000"/>
                </a:schemeClr>
              </a:solidFill>
            </a:endParaRPr>
          </a:p>
          <a:p>
            <a:endParaRPr lang="en-US" sz="2400" dirty="0" smtClean="0">
              <a:solidFill>
                <a:schemeClr val="accent2">
                  <a:lumMod val="75000"/>
                </a:schemeClr>
              </a:solidFill>
            </a:endParaRPr>
          </a:p>
          <a:p>
            <a:endParaRPr lang="en-US" sz="2400" dirty="0">
              <a:solidFill>
                <a:schemeClr val="accent2">
                  <a:lumMod val="75000"/>
                </a:schemeClr>
              </a:solidFill>
            </a:endParaRPr>
          </a:p>
          <a:p>
            <a:endParaRPr lang="en-US" sz="2400" dirty="0" smtClean="0">
              <a:solidFill>
                <a:schemeClr val="accent2">
                  <a:lumMod val="75000"/>
                </a:schemeClr>
              </a:solidFill>
            </a:endParaRPr>
          </a:p>
          <a:p>
            <a:r>
              <a:rPr lang="en-US" sz="2400" dirty="0" smtClean="0">
                <a:solidFill>
                  <a:schemeClr val="accent2">
                    <a:lumMod val="75000"/>
                  </a:schemeClr>
                </a:solidFill>
              </a:rPr>
              <a:t>Energy deposit in Ca</a:t>
            </a:r>
            <a:r>
              <a:rPr lang="en-US" sz="2400" dirty="0" smtClean="0">
                <a:solidFill>
                  <a:schemeClr val="accent2">
                    <a:lumMod val="75000"/>
                  </a:schemeClr>
                </a:solidFill>
              </a:rPr>
              <a:t>lorimeter</a:t>
            </a:r>
            <a:r>
              <a:rPr lang="en-US" sz="2400" dirty="0" smtClean="0">
                <a:solidFill>
                  <a:schemeClr val="accent2">
                    <a:lumMod val="75000"/>
                  </a:schemeClr>
                </a:solidFill>
              </a:rPr>
              <a:t>: clusters</a:t>
            </a:r>
            <a:endParaRPr lang="en-US" sz="28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2392" y="2195661"/>
            <a:ext cx="1367216" cy="172994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0259" y="2314333"/>
            <a:ext cx="1050951" cy="144581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2040" y="4598365"/>
            <a:ext cx="4237950" cy="2637856"/>
          </a:xfrm>
          <a:prstGeom prst="rect">
            <a:avLst/>
          </a:prstGeom>
        </p:spPr>
      </p:pic>
      <p:sp>
        <p:nvSpPr>
          <p:cNvPr id="8" name="Title 1"/>
          <p:cNvSpPr txBox="1">
            <a:spLocks/>
          </p:cNvSpPr>
          <p:nvPr/>
        </p:nvSpPr>
        <p:spPr bwMode="auto">
          <a:xfrm>
            <a:off x="14687" y="-1"/>
            <a:ext cx="10065938" cy="899517"/>
          </a:xfrm>
          <a:prstGeom prst="rect">
            <a:avLst/>
          </a:prstGeom>
          <a:noFill/>
          <a:ln w="76200"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ctr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4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marL="742950" indent="-285750" algn="ctr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4400">
                <a:solidFill>
                  <a:srgbClr val="FFFFFF"/>
                </a:solidFill>
                <a:latin typeface="Arial" charset="0"/>
                <a:ea typeface="ＭＳ Ｐゴシック" charset="0"/>
                <a:cs typeface="DejaVu Sans" charset="0"/>
              </a:defRPr>
            </a:lvl2pPr>
            <a:lvl3pPr marL="1143000" indent="-228600" algn="ctr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4400">
                <a:solidFill>
                  <a:srgbClr val="FFFFFF"/>
                </a:solidFill>
                <a:latin typeface="Arial" charset="0"/>
                <a:ea typeface="ＭＳ Ｐゴシック" charset="0"/>
                <a:cs typeface="DejaVu Sans" charset="0"/>
              </a:defRPr>
            </a:lvl3pPr>
            <a:lvl4pPr marL="1600200" indent="-228600" algn="ctr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4400">
                <a:solidFill>
                  <a:srgbClr val="FFFFFF"/>
                </a:solidFill>
                <a:latin typeface="Arial" charset="0"/>
                <a:ea typeface="ＭＳ Ｐゴシック" charset="0"/>
                <a:cs typeface="DejaVu Sans" charset="0"/>
              </a:defRPr>
            </a:lvl4pPr>
            <a:lvl5pPr marL="2057400" indent="-228600" algn="ctr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4400">
                <a:solidFill>
                  <a:srgbClr val="FFFFFF"/>
                </a:solidFill>
                <a:latin typeface="Arial" charset="0"/>
                <a:ea typeface="ＭＳ Ｐゴシック" charset="0"/>
                <a:cs typeface="DejaVu Sans" charset="0"/>
              </a:defRPr>
            </a:lvl5pPr>
            <a:lvl6pPr marL="2514600" indent="-228600" algn="ctr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4400">
                <a:solidFill>
                  <a:srgbClr val="FFFFFF"/>
                </a:solidFill>
                <a:latin typeface="Arial" charset="0"/>
                <a:ea typeface="ＭＳ Ｐゴシック" charset="0"/>
                <a:cs typeface="DejaVu Sans" charset="0"/>
              </a:defRPr>
            </a:lvl6pPr>
            <a:lvl7pPr marL="2971800" indent="-228600" algn="ctr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4400">
                <a:solidFill>
                  <a:srgbClr val="FFFFFF"/>
                </a:solidFill>
                <a:latin typeface="Arial" charset="0"/>
                <a:ea typeface="ＭＳ Ｐゴシック" charset="0"/>
                <a:cs typeface="DejaVu Sans" charset="0"/>
              </a:defRPr>
            </a:lvl7pPr>
            <a:lvl8pPr marL="3429000" indent="-228600" algn="ctr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4400">
                <a:solidFill>
                  <a:srgbClr val="FFFFFF"/>
                </a:solidFill>
                <a:latin typeface="Arial" charset="0"/>
                <a:ea typeface="ＭＳ Ｐゴシック" charset="0"/>
                <a:cs typeface="DejaVu Sans" charset="0"/>
              </a:defRPr>
            </a:lvl8pPr>
            <a:lvl9pPr marL="3886200" indent="-228600" algn="ctr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defRPr sz="4400">
                <a:solidFill>
                  <a:srgbClr val="FFFFFF"/>
                </a:solidFill>
                <a:latin typeface="Arial" charset="0"/>
                <a:ea typeface="ＭＳ Ｐゴシック" charset="0"/>
                <a:cs typeface="DejaVu Sans" charset="0"/>
              </a:defRPr>
            </a:lvl9pPr>
          </a:lstStyle>
          <a:p>
            <a:r>
              <a:rPr lang="en-US" kern="0" dirty="0" smtClean="0">
                <a:solidFill>
                  <a:schemeClr val="bg1"/>
                </a:solidFill>
              </a:rPr>
              <a:t>Detector measurements</a:t>
            </a:r>
            <a:endParaRPr lang="en-US" kern="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74611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/>
          <p:cNvPicPr>
            <a:picLocks noChangeAspect="1"/>
          </p:cNvPicPr>
          <p:nvPr/>
        </p:nvPicPr>
        <p:blipFill rotWithShape="1">
          <a:blip r:embed="rId2"/>
          <a:srcRect b="9045"/>
          <a:stretch/>
        </p:blipFill>
        <p:spPr>
          <a:xfrm>
            <a:off x="6552480" y="934554"/>
            <a:ext cx="2952328" cy="327733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7548" y="1043533"/>
            <a:ext cx="5076780" cy="1383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90"/>
                </a:solidFill>
              </a:rPr>
              <a:t>Potentially large, non-</a:t>
            </a:r>
            <a:r>
              <a:rPr lang="en-US" dirty="0">
                <a:solidFill>
                  <a:srgbClr val="000090"/>
                </a:solidFill>
              </a:rPr>
              <a:t>G</a:t>
            </a:r>
            <a:r>
              <a:rPr lang="en-US" dirty="0" smtClean="0">
                <a:solidFill>
                  <a:srgbClr val="000090"/>
                </a:solidFill>
              </a:rPr>
              <a:t>aussian energy </a:t>
            </a:r>
            <a:br>
              <a:rPr lang="en-US" dirty="0" smtClean="0">
                <a:solidFill>
                  <a:srgbClr val="000090"/>
                </a:solidFill>
              </a:rPr>
            </a:br>
            <a:r>
              <a:rPr lang="en-US" dirty="0" smtClean="0">
                <a:solidFill>
                  <a:srgbClr val="000090"/>
                </a:solidFill>
              </a:rPr>
              <a:t>loss through Bremsstrahlung</a:t>
            </a:r>
            <a:br>
              <a:rPr lang="en-US" dirty="0" smtClean="0">
                <a:solidFill>
                  <a:srgbClr val="000090"/>
                </a:solidFill>
              </a:rPr>
            </a:br>
            <a:r>
              <a:rPr lang="en-US" dirty="0" smtClean="0"/>
              <a:t> </a:t>
            </a:r>
            <a:r>
              <a:rPr lang="en-US" dirty="0" smtClean="0">
                <a:sym typeface="Wingdings"/>
              </a:rPr>
              <a:t> significant change of curvature: </a:t>
            </a:r>
            <a:br>
              <a:rPr lang="en-US" dirty="0" smtClean="0">
                <a:sym typeface="Wingdings"/>
              </a:rPr>
            </a:br>
            <a:r>
              <a:rPr lang="en-US" dirty="0" smtClean="0">
                <a:sym typeface="Wingdings"/>
              </a:rPr>
              <a:t>      loss of hits etc.</a:t>
            </a:r>
            <a:br>
              <a:rPr lang="en-US" dirty="0" smtClean="0">
                <a:sym typeface="Wingdings"/>
              </a:rPr>
            </a:br>
            <a:r>
              <a:rPr lang="en-US" dirty="0" smtClean="0">
                <a:sym typeface="Wingdings"/>
              </a:rPr>
              <a:t>  lower efficiency, degraded track parameters</a:t>
            </a:r>
            <a:endParaRPr lang="en-US" dirty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503238" y="179437"/>
            <a:ext cx="9069387" cy="597892"/>
          </a:xfrm>
        </p:spPr>
        <p:txBody>
          <a:bodyPr/>
          <a:lstStyle/>
          <a:p>
            <a:r>
              <a:rPr lang="en-US" sz="4000" dirty="0" smtClean="0"/>
              <a:t>Electron Tracking: Gaussian Sum Filter</a:t>
            </a:r>
            <a:endParaRPr lang="en-US" sz="40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20432" y="4707678"/>
            <a:ext cx="3888432" cy="2528543"/>
          </a:xfrm>
          <a:prstGeom prst="rect">
            <a:avLst/>
          </a:prstGeom>
        </p:spPr>
      </p:pic>
      <p:grpSp>
        <p:nvGrpSpPr>
          <p:cNvPr id="2" name="Group 1"/>
          <p:cNvGrpSpPr/>
          <p:nvPr/>
        </p:nvGrpSpPr>
        <p:grpSpPr>
          <a:xfrm>
            <a:off x="1295896" y="2699717"/>
            <a:ext cx="2808312" cy="2730303"/>
            <a:chOff x="1079872" y="2987749"/>
            <a:chExt cx="1872208" cy="1820202"/>
          </a:xfrm>
        </p:grpSpPr>
        <p:pic>
          <p:nvPicPr>
            <p:cNvPr id="8" name="Picture 7" descr="Screen Shot 2016-07-22 at 1.34.06 PM.pn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79872" y="2987749"/>
              <a:ext cx="1872208" cy="1804797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 bwMode="auto">
            <a:xfrm>
              <a:off x="2769567" y="4674765"/>
              <a:ext cx="137002" cy="133186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effectLst/>
                <a:latin typeface="Arial" charset="0"/>
                <a:ea typeface="ＭＳ Ｐゴシック" charset="0"/>
                <a:cs typeface="DejaVu Sans" charset="0"/>
              </a:endParaRPr>
            </a:p>
          </p:txBody>
        </p:sp>
      </p:grpSp>
      <p:sp>
        <p:nvSpPr>
          <p:cNvPr id="11" name="TextBox 10"/>
          <p:cNvSpPr txBox="1"/>
          <p:nvPr/>
        </p:nvSpPr>
        <p:spPr>
          <a:xfrm>
            <a:off x="143768" y="5708595"/>
            <a:ext cx="4623795" cy="1383610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800000"/>
                </a:solidFill>
                <a:sym typeface="Wingdings"/>
              </a:rPr>
              <a:t>Gaussian Sum Filter (GSF):</a:t>
            </a:r>
            <a:br>
              <a:rPr lang="en-US" b="1" dirty="0" smtClean="0">
                <a:solidFill>
                  <a:srgbClr val="800000"/>
                </a:solidFill>
                <a:sym typeface="Wingdings"/>
              </a:rPr>
            </a:br>
            <a:r>
              <a:rPr lang="en-US" sz="1000" b="1" dirty="0" smtClean="0">
                <a:solidFill>
                  <a:srgbClr val="800000"/>
                </a:solidFill>
                <a:sym typeface="Wingdings"/>
              </a:rPr>
              <a:t> </a:t>
            </a:r>
            <a:r>
              <a:rPr lang="en-US" b="1" dirty="0" smtClean="0">
                <a:solidFill>
                  <a:srgbClr val="800000"/>
                </a:solidFill>
                <a:sym typeface="Wingdings"/>
              </a:rPr>
              <a:t/>
            </a:r>
            <a:br>
              <a:rPr lang="en-US" b="1" dirty="0" smtClean="0">
                <a:solidFill>
                  <a:srgbClr val="800000"/>
                </a:solidFill>
                <a:sym typeface="Wingdings"/>
              </a:rPr>
            </a:br>
            <a:r>
              <a:rPr lang="en-US" dirty="0" smtClean="0">
                <a:solidFill>
                  <a:srgbClr val="000090"/>
                </a:solidFill>
                <a:sym typeface="Wingdings"/>
              </a:rPr>
              <a:t> - approximate Bethe-</a:t>
            </a:r>
            <a:r>
              <a:rPr lang="en-US" dirty="0" err="1" smtClean="0">
                <a:solidFill>
                  <a:srgbClr val="000090"/>
                </a:solidFill>
                <a:sym typeface="Wingdings"/>
              </a:rPr>
              <a:t>Heitler</a:t>
            </a:r>
            <a:r>
              <a:rPr lang="en-US" dirty="0" smtClean="0">
                <a:solidFill>
                  <a:srgbClr val="000090"/>
                </a:solidFill>
                <a:sym typeface="Wingdings"/>
              </a:rPr>
              <a:t> energy loss by </a:t>
            </a:r>
            <a:br>
              <a:rPr lang="en-US" dirty="0" smtClean="0">
                <a:solidFill>
                  <a:srgbClr val="000090"/>
                </a:solidFill>
                <a:sym typeface="Wingdings"/>
              </a:rPr>
            </a:br>
            <a:r>
              <a:rPr lang="en-US" dirty="0" smtClean="0">
                <a:solidFill>
                  <a:srgbClr val="000090"/>
                </a:solidFill>
                <a:sym typeface="Wingdings"/>
              </a:rPr>
              <a:t>   sum of Gaussians</a:t>
            </a:r>
            <a:br>
              <a:rPr lang="en-US" dirty="0" smtClean="0">
                <a:solidFill>
                  <a:srgbClr val="000090"/>
                </a:solidFill>
                <a:sym typeface="Wingdings"/>
              </a:rPr>
            </a:br>
            <a:r>
              <a:rPr lang="en-US" sz="800" dirty="0" smtClean="0">
                <a:solidFill>
                  <a:srgbClr val="000090"/>
                </a:solidFill>
                <a:sym typeface="Wingdings"/>
              </a:rPr>
              <a:t> </a:t>
            </a:r>
            <a:br>
              <a:rPr lang="en-US" sz="800" dirty="0" smtClean="0">
                <a:solidFill>
                  <a:srgbClr val="000090"/>
                </a:solidFill>
                <a:sym typeface="Wingdings"/>
              </a:rPr>
            </a:br>
            <a:r>
              <a:rPr lang="en-US" sz="800" dirty="0" smtClean="0">
                <a:solidFill>
                  <a:srgbClr val="000090"/>
                </a:solidFill>
                <a:sym typeface="Wingdings"/>
              </a:rPr>
              <a:t> </a:t>
            </a:r>
            <a:r>
              <a:rPr lang="en-US" dirty="0" smtClean="0">
                <a:solidFill>
                  <a:srgbClr val="000090"/>
                </a:solidFill>
                <a:sym typeface="Wingdings"/>
              </a:rPr>
              <a:t>- </a:t>
            </a:r>
            <a:r>
              <a:rPr lang="en-US" dirty="0">
                <a:solidFill>
                  <a:srgbClr val="000090"/>
                </a:solidFill>
                <a:sym typeface="Wingdings"/>
              </a:rPr>
              <a:t>r</a:t>
            </a:r>
            <a:r>
              <a:rPr lang="en-US" dirty="0" smtClean="0">
                <a:solidFill>
                  <a:srgbClr val="000090"/>
                </a:solidFill>
                <a:sym typeface="Wingdings"/>
              </a:rPr>
              <a:t>un several </a:t>
            </a:r>
            <a:r>
              <a:rPr lang="en-US" dirty="0" err="1" smtClean="0">
                <a:solidFill>
                  <a:srgbClr val="000090"/>
                </a:solidFill>
                <a:sym typeface="Wingdings"/>
              </a:rPr>
              <a:t>Kalman</a:t>
            </a:r>
            <a:r>
              <a:rPr lang="en-US" dirty="0" smtClean="0">
                <a:solidFill>
                  <a:srgbClr val="000090"/>
                </a:solidFill>
                <a:sym typeface="Wingdings"/>
              </a:rPr>
              <a:t> Filter in parallel</a:t>
            </a:r>
            <a:endParaRPr lang="en-US" dirty="0">
              <a:solidFill>
                <a:srgbClr val="000090"/>
              </a:solidFill>
            </a:endParaRPr>
          </a:p>
        </p:txBody>
      </p:sp>
      <p:cxnSp>
        <p:nvCxnSpPr>
          <p:cNvPr id="14" name="Straight Arrow Connector 13"/>
          <p:cNvCxnSpPr/>
          <p:nvPr/>
        </p:nvCxnSpPr>
        <p:spPr bwMode="auto">
          <a:xfrm>
            <a:off x="4968304" y="6228109"/>
            <a:ext cx="1008112" cy="0"/>
          </a:xfrm>
          <a:prstGeom prst="straightConnector1">
            <a:avLst/>
          </a:prstGeom>
          <a:solidFill>
            <a:srgbClr val="00B8FF"/>
          </a:solidFill>
          <a:ln w="66675" cap="flat" cmpd="sng" algn="ctr">
            <a:solidFill>
              <a:srgbClr val="00009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17" name="Straight Arrow Connector 16"/>
          <p:cNvCxnSpPr/>
          <p:nvPr/>
        </p:nvCxnSpPr>
        <p:spPr bwMode="auto">
          <a:xfrm flipV="1">
            <a:off x="8208664" y="4139877"/>
            <a:ext cx="0" cy="504056"/>
          </a:xfrm>
          <a:prstGeom prst="straightConnector1">
            <a:avLst/>
          </a:prstGeom>
          <a:solidFill>
            <a:srgbClr val="00B8FF"/>
          </a:solidFill>
          <a:ln w="66675" cap="flat" cmpd="sng" algn="ctr">
            <a:solidFill>
              <a:srgbClr val="00009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33006511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96032"/>
    </mc:Choice>
    <mc:Fallback xmlns="">
      <p:transition xmlns:p14="http://schemas.microsoft.com/office/powerpoint/2010/main" spd="slow" advTm="96032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1151879" y="3275781"/>
            <a:ext cx="3981783" cy="3820035"/>
            <a:chOff x="431800" y="3563812"/>
            <a:chExt cx="3168352" cy="3039647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31800" y="3563812"/>
              <a:ext cx="3168352" cy="3039647"/>
            </a:xfrm>
            <a:prstGeom prst="rect">
              <a:avLst/>
            </a:prstGeom>
          </p:spPr>
        </p:pic>
        <p:sp>
          <p:nvSpPr>
            <p:cNvPr id="8" name="TextBox 7"/>
            <p:cNvSpPr txBox="1"/>
            <p:nvPr/>
          </p:nvSpPr>
          <p:spPr>
            <a:xfrm>
              <a:off x="1871960" y="3923853"/>
              <a:ext cx="355837" cy="4401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 smtClean="0">
                  <a:solidFill>
                    <a:srgbClr val="000090"/>
                  </a:solidFill>
                </a:rPr>
                <a:t>e</a:t>
              </a:r>
              <a:endParaRPr lang="en-US" sz="2400" dirty="0">
                <a:solidFill>
                  <a:srgbClr val="000090"/>
                </a:solidFill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238" y="301626"/>
            <a:ext cx="9069387" cy="453876"/>
          </a:xfrm>
        </p:spPr>
        <p:txBody>
          <a:bodyPr/>
          <a:lstStyle/>
          <a:p>
            <a:r>
              <a:rPr lang="en-US" dirty="0" smtClean="0"/>
              <a:t>Energy/Momentum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143768" y="1043533"/>
            <a:ext cx="5981125" cy="212781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90"/>
                </a:solidFill>
              </a:rPr>
              <a:t>Photons: </a:t>
            </a:r>
            <a:r>
              <a:rPr lang="en-US" dirty="0" smtClean="0"/>
              <a:t>from calibrated and corrected (super)clusters; </a:t>
            </a:r>
            <a:br>
              <a:rPr lang="en-US" dirty="0" smtClean="0"/>
            </a:br>
            <a:r>
              <a:rPr lang="en-US" dirty="0" smtClean="0"/>
              <a:t>               apply MVA techniques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>
                <a:solidFill>
                  <a:srgbClr val="000090"/>
                </a:solidFill>
              </a:rPr>
              <a:t>Electrons: </a:t>
            </a:r>
            <a:br>
              <a:rPr lang="en-US" dirty="0" smtClean="0">
                <a:solidFill>
                  <a:srgbClr val="000090"/>
                </a:solidFill>
              </a:rPr>
            </a:br>
            <a:r>
              <a:rPr lang="en-US" sz="800" dirty="0" smtClean="0">
                <a:solidFill>
                  <a:srgbClr val="000090"/>
                </a:solidFill>
              </a:rPr>
              <a:t> </a:t>
            </a:r>
            <a:r>
              <a:rPr lang="en-US" sz="800" dirty="0" smtClean="0"/>
              <a:t/>
            </a:r>
            <a:br>
              <a:rPr lang="en-US" sz="800" dirty="0" smtClean="0"/>
            </a:br>
            <a:r>
              <a:rPr lang="en-US" dirty="0" smtClean="0"/>
              <a:t>   </a:t>
            </a:r>
            <a:r>
              <a:rPr lang="en-US" dirty="0" smtClean="0">
                <a:solidFill>
                  <a:srgbClr val="660066"/>
                </a:solidFill>
              </a:rPr>
              <a:t>ATLAS:</a:t>
            </a:r>
            <a:r>
              <a:rPr lang="en-US" dirty="0" smtClean="0"/>
              <a:t> energy of cluster, direction from track</a:t>
            </a:r>
            <a:br>
              <a:rPr lang="en-US" dirty="0" smtClean="0"/>
            </a:br>
            <a:r>
              <a:rPr lang="en-US" sz="800" dirty="0" smtClean="0"/>
              <a:t> </a:t>
            </a:r>
            <a:br>
              <a:rPr lang="en-US" sz="800" dirty="0" smtClean="0"/>
            </a:br>
            <a:r>
              <a:rPr lang="en-US" dirty="0" smtClean="0"/>
              <a:t>   </a:t>
            </a:r>
            <a:r>
              <a:rPr lang="en-US" dirty="0" smtClean="0">
                <a:solidFill>
                  <a:srgbClr val="660066"/>
                </a:solidFill>
              </a:rPr>
              <a:t>CMS:</a:t>
            </a:r>
            <a:r>
              <a:rPr lang="en-US" dirty="0" smtClean="0"/>
              <a:t>    combines cluster and tracker measurements </a:t>
            </a:r>
            <a:br>
              <a:rPr lang="en-US" dirty="0" smtClean="0"/>
            </a:br>
            <a:r>
              <a:rPr lang="en-US" dirty="0" smtClean="0"/>
              <a:t>                using MVA regression:</a:t>
            </a:r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48424" y="4338601"/>
            <a:ext cx="3888432" cy="2609588"/>
          </a:xfrm>
          <a:prstGeom prst="rect">
            <a:avLst/>
          </a:prstGeom>
        </p:spPr>
      </p:pic>
      <p:cxnSp>
        <p:nvCxnSpPr>
          <p:cNvPr id="5" name="Straight Arrow Connector 4"/>
          <p:cNvCxnSpPr>
            <a:stCxn id="6" idx="0"/>
          </p:cNvCxnSpPr>
          <p:nvPr/>
        </p:nvCxnSpPr>
        <p:spPr bwMode="auto">
          <a:xfrm flipV="1">
            <a:off x="766495" y="5580037"/>
            <a:ext cx="1177473" cy="792088"/>
          </a:xfrm>
          <a:prstGeom prst="straightConnector1">
            <a:avLst/>
          </a:prstGeom>
          <a:solidFill>
            <a:srgbClr val="00B8FF"/>
          </a:solidFill>
          <a:ln w="15875" cap="flat" cmpd="sng" algn="ctr">
            <a:solidFill>
              <a:srgbClr val="660066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6" name="TextBox 5"/>
          <p:cNvSpPr txBox="1"/>
          <p:nvPr/>
        </p:nvSpPr>
        <p:spPr>
          <a:xfrm>
            <a:off x="143768" y="6372125"/>
            <a:ext cx="1245453" cy="7821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 smtClean="0">
                <a:solidFill>
                  <a:srgbClr val="660066"/>
                </a:solidFill>
              </a:rPr>
              <a:t>Tracker </a:t>
            </a:r>
            <a:br>
              <a:rPr lang="en-US" sz="1600" dirty="0" smtClean="0">
                <a:solidFill>
                  <a:srgbClr val="660066"/>
                </a:solidFill>
              </a:rPr>
            </a:br>
            <a:r>
              <a:rPr lang="en-US" sz="1600" dirty="0" smtClean="0">
                <a:solidFill>
                  <a:srgbClr val="660066"/>
                </a:solidFill>
              </a:rPr>
              <a:t>contribution </a:t>
            </a:r>
          </a:p>
          <a:p>
            <a:pPr algn="ctr"/>
            <a:r>
              <a:rPr lang="en-US" sz="1600" dirty="0" smtClean="0">
                <a:solidFill>
                  <a:srgbClr val="660066"/>
                </a:solidFill>
              </a:rPr>
              <a:t>at low E</a:t>
            </a:r>
            <a:endParaRPr lang="en-US" sz="1600" dirty="0">
              <a:solidFill>
                <a:srgbClr val="660066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48424" y="1370145"/>
            <a:ext cx="3816424" cy="26257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57351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83254"/>
    </mc:Choice>
    <mc:Fallback xmlns="">
      <p:transition xmlns:p14="http://schemas.microsoft.com/office/powerpoint/2010/main" spd="slow" advTm="83254"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96296" y="4211885"/>
            <a:ext cx="2670394" cy="256191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238" y="301626"/>
            <a:ext cx="9069387" cy="453876"/>
          </a:xfrm>
        </p:spPr>
        <p:txBody>
          <a:bodyPr/>
          <a:lstStyle/>
          <a:p>
            <a:r>
              <a:rPr lang="en-US" dirty="0" smtClean="0"/>
              <a:t>Identification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143768" y="1043533"/>
            <a:ext cx="8224890" cy="57057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Apply criteria to efficiently suppress backgrounds from other processes/objects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>
                <a:solidFill>
                  <a:srgbClr val="000090"/>
                </a:solidFill>
              </a:rPr>
              <a:t>Main backgrounds (to </a:t>
            </a:r>
            <a:r>
              <a:rPr lang="en-US" i="1" dirty="0" smtClean="0">
                <a:solidFill>
                  <a:srgbClr val="000090"/>
                </a:solidFill>
              </a:rPr>
              <a:t>isolated</a:t>
            </a:r>
            <a:r>
              <a:rPr lang="en-US" dirty="0" smtClean="0">
                <a:solidFill>
                  <a:srgbClr val="000090"/>
                </a:solidFill>
              </a:rPr>
              <a:t> electrons/photons): </a:t>
            </a:r>
            <a:br>
              <a:rPr lang="en-US" dirty="0" smtClean="0">
                <a:solidFill>
                  <a:srgbClr val="000090"/>
                </a:solidFill>
              </a:rPr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   e: jets, (real!) electrons from </a:t>
            </a:r>
            <a:r>
              <a:rPr lang="en-US" dirty="0" smtClean="0">
                <a:latin typeface="Symbol" charset="2"/>
                <a:cs typeface="Symbol" charset="2"/>
              </a:rPr>
              <a:t>g</a:t>
            </a:r>
            <a:r>
              <a:rPr lang="en-US" dirty="0" smtClean="0"/>
              <a:t> conversions, </a:t>
            </a:r>
            <a:br>
              <a:rPr lang="en-US" dirty="0" smtClean="0"/>
            </a:br>
            <a:r>
              <a:rPr lang="en-US" dirty="0" smtClean="0"/>
              <a:t>       decays of hadrons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   </a:t>
            </a:r>
            <a:r>
              <a:rPr lang="en-US" dirty="0" smtClean="0">
                <a:latin typeface="Symbol" charset="2"/>
                <a:cs typeface="Symbol" charset="2"/>
              </a:rPr>
              <a:t>g</a:t>
            </a:r>
            <a:r>
              <a:rPr lang="en-US" dirty="0" smtClean="0"/>
              <a:t>: hadron decays into photons, mainly </a:t>
            </a:r>
            <a:br>
              <a:rPr lang="en-US" dirty="0" smtClean="0"/>
            </a:br>
            <a:r>
              <a:rPr lang="en-US" dirty="0" smtClean="0"/>
              <a:t>       </a:t>
            </a:r>
            <a:r>
              <a:rPr lang="en-US" dirty="0" smtClean="0">
                <a:latin typeface="Symbol" charset="2"/>
                <a:cs typeface="Symbol" charset="2"/>
              </a:rPr>
              <a:t>p</a:t>
            </a:r>
            <a:r>
              <a:rPr lang="en-US" baseline="30000" dirty="0" smtClean="0"/>
              <a:t>0</a:t>
            </a:r>
            <a:r>
              <a:rPr lang="en-US" dirty="0" smtClean="0"/>
              <a:t> </a:t>
            </a:r>
            <a:r>
              <a:rPr lang="en-US" dirty="0" smtClean="0">
                <a:sym typeface="Wingdings"/>
              </a:rPr>
              <a:t> </a:t>
            </a:r>
            <a:r>
              <a:rPr lang="en-US" dirty="0" err="1" smtClean="0">
                <a:latin typeface="Symbol" charset="2"/>
                <a:cs typeface="Symbol" charset="2"/>
                <a:sym typeface="Wingdings"/>
              </a:rPr>
              <a:t>gg</a:t>
            </a:r>
            <a:r>
              <a:rPr lang="en-US" dirty="0" smtClean="0">
                <a:latin typeface="Symbol" charset="2"/>
                <a:cs typeface="Symbol" charset="2"/>
                <a:sym typeface="Wingdings"/>
              </a:rPr>
              <a:t>,</a:t>
            </a:r>
            <a:r>
              <a:rPr lang="en-US" dirty="0" smtClean="0">
                <a:sym typeface="Wingdings"/>
              </a:rPr>
              <a:t> with </a:t>
            </a:r>
            <a:r>
              <a:rPr lang="en-US" i="1" dirty="0" smtClean="0">
                <a:sym typeface="Wingdings"/>
              </a:rPr>
              <a:t>hard fragmentation</a:t>
            </a:r>
            <a:r>
              <a:rPr lang="en-US" dirty="0" smtClean="0">
                <a:sym typeface="Wingdings"/>
              </a:rPr>
              <a:t> </a:t>
            </a:r>
            <a:br>
              <a:rPr lang="en-US" dirty="0" smtClean="0">
                <a:sym typeface="Wingdings"/>
              </a:rPr>
            </a:br>
            <a:r>
              <a:rPr lang="en-US" dirty="0" smtClean="0">
                <a:sym typeface="Wingdings"/>
              </a:rPr>
              <a:t/>
            </a:r>
            <a:br>
              <a:rPr lang="en-US" dirty="0" smtClean="0">
                <a:sym typeface="Wingdings"/>
              </a:rPr>
            </a:br>
            <a:r>
              <a:rPr lang="en-US" dirty="0" smtClean="0">
                <a:sym typeface="Wingdings"/>
              </a:rPr>
              <a:t/>
            </a:r>
            <a:br>
              <a:rPr lang="en-US" dirty="0" smtClean="0">
                <a:sym typeface="Wingdings"/>
              </a:rPr>
            </a:br>
            <a:r>
              <a:rPr lang="en-US" dirty="0" smtClean="0">
                <a:sym typeface="Wingdings"/>
              </a:rPr>
              <a:t/>
            </a:r>
            <a:br>
              <a:rPr lang="en-US" dirty="0" smtClean="0">
                <a:sym typeface="Wingdings"/>
              </a:rPr>
            </a:br>
            <a:r>
              <a:rPr lang="en-US" dirty="0" smtClean="0">
                <a:solidFill>
                  <a:srgbClr val="000090"/>
                </a:solidFill>
                <a:sym typeface="Wingdings"/>
              </a:rPr>
              <a:t>General Method:</a:t>
            </a:r>
            <a:br>
              <a:rPr lang="en-US" dirty="0" smtClean="0">
                <a:solidFill>
                  <a:srgbClr val="000090"/>
                </a:solidFill>
                <a:sym typeface="Wingdings"/>
              </a:rPr>
            </a:br>
            <a:r>
              <a:rPr lang="en-US" sz="800" dirty="0" smtClean="0">
                <a:solidFill>
                  <a:srgbClr val="000090"/>
                </a:solidFill>
                <a:sym typeface="Wingdings"/>
              </a:rPr>
              <a:t> </a:t>
            </a:r>
            <a:r>
              <a:rPr lang="en-US" sz="800" dirty="0" smtClean="0">
                <a:sym typeface="Wingdings"/>
              </a:rPr>
              <a:t/>
            </a:r>
            <a:br>
              <a:rPr lang="en-US" sz="800" dirty="0" smtClean="0">
                <a:sym typeface="Wingdings"/>
              </a:rPr>
            </a:br>
            <a:r>
              <a:rPr lang="en-US" dirty="0" smtClean="0">
                <a:sym typeface="Wingdings"/>
              </a:rPr>
              <a:t> exploit variables discriminating between e/</a:t>
            </a:r>
            <a:r>
              <a:rPr lang="en-US" dirty="0" smtClean="0">
                <a:latin typeface="Symbol" charset="2"/>
                <a:cs typeface="Symbol" charset="2"/>
                <a:sym typeface="Wingdings"/>
              </a:rPr>
              <a:t>g</a:t>
            </a:r>
            <a:r>
              <a:rPr lang="en-US" dirty="0" smtClean="0">
                <a:sym typeface="Wingdings"/>
              </a:rPr>
              <a:t> </a:t>
            </a:r>
            <a:br>
              <a:rPr lang="en-US" dirty="0" smtClean="0">
                <a:sym typeface="Wingdings"/>
              </a:rPr>
            </a:br>
            <a:r>
              <a:rPr lang="en-US" dirty="0" smtClean="0">
                <a:sym typeface="Wingdings"/>
              </a:rPr>
              <a:t> and background </a:t>
            </a:r>
            <a:r>
              <a:rPr lang="en-US" dirty="0">
                <a:sym typeface="Wingdings"/>
              </a:rPr>
              <a:t>(</a:t>
            </a:r>
            <a:r>
              <a:rPr lang="en-US" dirty="0" smtClean="0">
                <a:sym typeface="Wingdings"/>
              </a:rPr>
              <a:t>sequential cuts or MVA):</a:t>
            </a:r>
            <a:br>
              <a:rPr lang="en-US" dirty="0" smtClean="0">
                <a:sym typeface="Wingdings"/>
              </a:rPr>
            </a:br>
            <a:r>
              <a:rPr lang="en-US" sz="800" dirty="0" smtClean="0">
                <a:sym typeface="Wingdings"/>
              </a:rPr>
              <a:t> </a:t>
            </a:r>
            <a:br>
              <a:rPr lang="en-US" sz="800" dirty="0" smtClean="0">
                <a:sym typeface="Wingdings"/>
              </a:rPr>
            </a:br>
            <a:r>
              <a:rPr lang="en-US" dirty="0" smtClean="0">
                <a:sym typeface="Wingdings"/>
              </a:rPr>
              <a:t>   </a:t>
            </a:r>
            <a:r>
              <a:rPr lang="en-US" dirty="0" smtClean="0">
                <a:solidFill>
                  <a:srgbClr val="008000"/>
                </a:solidFill>
                <a:sym typeface="Wingdings"/>
              </a:rPr>
              <a:t>- shower shape variables in the calorimeter, </a:t>
            </a:r>
            <a:br>
              <a:rPr lang="en-US" dirty="0" smtClean="0">
                <a:solidFill>
                  <a:srgbClr val="008000"/>
                </a:solidFill>
                <a:sym typeface="Wingdings"/>
              </a:rPr>
            </a:br>
            <a:r>
              <a:rPr lang="en-US" dirty="0" smtClean="0">
                <a:solidFill>
                  <a:srgbClr val="008000"/>
                </a:solidFill>
                <a:sym typeface="Wingdings"/>
              </a:rPr>
              <a:t>     </a:t>
            </a:r>
            <a:r>
              <a:rPr lang="en-US" dirty="0" err="1" smtClean="0">
                <a:solidFill>
                  <a:srgbClr val="008000"/>
                </a:solidFill>
                <a:sym typeface="Wingdings"/>
              </a:rPr>
              <a:t>hadronic</a:t>
            </a:r>
            <a:r>
              <a:rPr lang="en-US" dirty="0" smtClean="0">
                <a:solidFill>
                  <a:srgbClr val="008000"/>
                </a:solidFill>
                <a:sym typeface="Wingdings"/>
              </a:rPr>
              <a:t> leakage, …..</a:t>
            </a:r>
            <a:br>
              <a:rPr lang="en-US" dirty="0" smtClean="0">
                <a:solidFill>
                  <a:srgbClr val="008000"/>
                </a:solidFill>
                <a:sym typeface="Wingdings"/>
              </a:rPr>
            </a:br>
            <a:r>
              <a:rPr lang="en-US" sz="800" dirty="0" smtClean="0">
                <a:solidFill>
                  <a:srgbClr val="008000"/>
                </a:solidFill>
                <a:sym typeface="Wingdings"/>
              </a:rPr>
              <a:t> </a:t>
            </a:r>
          </a:p>
          <a:p>
            <a:r>
              <a:rPr lang="en-US" dirty="0">
                <a:solidFill>
                  <a:srgbClr val="008000"/>
                </a:solidFill>
                <a:sym typeface="Wingdings"/>
              </a:rPr>
              <a:t> </a:t>
            </a:r>
            <a:r>
              <a:rPr lang="en-US" dirty="0" smtClean="0">
                <a:solidFill>
                  <a:srgbClr val="008000"/>
                </a:solidFill>
                <a:sym typeface="Wingdings"/>
              </a:rPr>
              <a:t>  - variables for matching tracks and clusters</a:t>
            </a:r>
            <a:br>
              <a:rPr lang="en-US" dirty="0" smtClean="0">
                <a:solidFill>
                  <a:srgbClr val="008000"/>
                </a:solidFill>
                <a:sym typeface="Wingdings"/>
              </a:rPr>
            </a:br>
            <a:endParaRPr lang="en-US" sz="800" dirty="0">
              <a:solidFill>
                <a:srgbClr val="008000"/>
              </a:solidFill>
              <a:sym typeface="Wingdings"/>
            </a:endParaRPr>
          </a:p>
          <a:p>
            <a:r>
              <a:rPr lang="en-US" dirty="0" smtClean="0">
                <a:solidFill>
                  <a:srgbClr val="008000"/>
                </a:solidFill>
                <a:sym typeface="Wingdings"/>
              </a:rPr>
              <a:t>   - track properties</a:t>
            </a:r>
            <a:br>
              <a:rPr lang="en-US" dirty="0" smtClean="0">
                <a:solidFill>
                  <a:srgbClr val="008000"/>
                </a:solidFill>
                <a:sym typeface="Wingdings"/>
              </a:rPr>
            </a:br>
            <a:r>
              <a:rPr lang="en-US" dirty="0" smtClean="0">
                <a:solidFill>
                  <a:srgbClr val="008000"/>
                </a:solidFill>
                <a:sym typeface="Wingdings"/>
              </a:rPr>
              <a:t>      </a:t>
            </a: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sym typeface="Wingdings"/>
              </a:rPr>
              <a:t>(ATLAS: Transition radiation </a:t>
            </a:r>
            <a:r>
              <a:rPr 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  <a:sym typeface="Wingdings"/>
              </a:rPr>
              <a:t> Backup)</a:t>
            </a:r>
            <a:endParaRPr lang="en-US" sz="16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5688384" y="1691605"/>
            <a:ext cx="1872208" cy="1886207"/>
            <a:chOff x="5544368" y="4995901"/>
            <a:chExt cx="1651904" cy="1664256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544368" y="5003973"/>
              <a:ext cx="1651904" cy="1656184"/>
            </a:xfrm>
            <a:prstGeom prst="rect">
              <a:avLst/>
            </a:prstGeom>
          </p:spPr>
        </p:pic>
        <p:sp>
          <p:nvSpPr>
            <p:cNvPr id="5" name="TextBox 4"/>
            <p:cNvSpPr txBox="1"/>
            <p:nvPr/>
          </p:nvSpPr>
          <p:spPr>
            <a:xfrm>
              <a:off x="6673325" y="4995901"/>
              <a:ext cx="311203" cy="4401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b="1" dirty="0" smtClean="0">
                  <a:solidFill>
                    <a:srgbClr val="800000"/>
                  </a:solidFill>
                  <a:latin typeface="Symbol" charset="2"/>
                  <a:cs typeface="Symbol" charset="2"/>
                </a:rPr>
                <a:t>g</a:t>
              </a:r>
              <a:endParaRPr lang="en-US" sz="2400" b="1" dirty="0">
                <a:solidFill>
                  <a:srgbClr val="800000"/>
                </a:solidFill>
                <a:latin typeface="Symbol" charset="2"/>
                <a:cs typeface="Symbol" charset="2"/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7992640" y="1691605"/>
            <a:ext cx="1872208" cy="1877071"/>
            <a:chOff x="7632040" y="5003973"/>
            <a:chExt cx="1718619" cy="1723083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632040" y="5003973"/>
              <a:ext cx="1718619" cy="1723083"/>
            </a:xfrm>
            <a:prstGeom prst="rect">
              <a:avLst/>
            </a:prstGeom>
          </p:spPr>
        </p:pic>
        <p:sp>
          <p:nvSpPr>
            <p:cNvPr id="6" name="TextBox 5"/>
            <p:cNvSpPr txBox="1"/>
            <p:nvPr/>
          </p:nvSpPr>
          <p:spPr>
            <a:xfrm>
              <a:off x="8052548" y="5003973"/>
              <a:ext cx="1172116" cy="4401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b="1" dirty="0" smtClean="0">
                  <a:solidFill>
                    <a:srgbClr val="800000"/>
                  </a:solidFill>
                  <a:latin typeface="Symbol" charset="2"/>
                  <a:cs typeface="Symbol" charset="2"/>
                </a:rPr>
                <a:t>p</a:t>
              </a:r>
              <a:r>
                <a:rPr lang="en-US" sz="2400" b="1" baseline="30000" dirty="0" smtClean="0">
                  <a:solidFill>
                    <a:srgbClr val="800000"/>
                  </a:solidFill>
                  <a:latin typeface="Symbol" charset="2"/>
                  <a:cs typeface="Symbol" charset="2"/>
                </a:rPr>
                <a:t>0</a:t>
              </a:r>
              <a:r>
                <a:rPr lang="en-US" sz="2400" b="1" dirty="0" smtClean="0">
                  <a:solidFill>
                    <a:srgbClr val="800000"/>
                  </a:solidFill>
                  <a:latin typeface="Symbol" charset="2"/>
                  <a:cs typeface="Symbol" charset="2"/>
                </a:rPr>
                <a:t> </a:t>
              </a:r>
              <a:r>
                <a:rPr lang="en-US" sz="2400" b="1" dirty="0" smtClean="0">
                  <a:solidFill>
                    <a:srgbClr val="800000"/>
                  </a:solidFill>
                  <a:latin typeface="+mn-lt"/>
                  <a:cs typeface="Symbol" charset="2"/>
                  <a:sym typeface="Wingdings"/>
                </a:rPr>
                <a:t></a:t>
              </a:r>
              <a:r>
                <a:rPr lang="en-US" sz="2400" b="1" dirty="0" smtClean="0">
                  <a:solidFill>
                    <a:srgbClr val="800000"/>
                  </a:solidFill>
                  <a:latin typeface="Symbol" charset="2"/>
                  <a:cs typeface="Symbol" charset="2"/>
                  <a:sym typeface="Wingdings"/>
                </a:rPr>
                <a:t> </a:t>
              </a:r>
              <a:r>
                <a:rPr lang="en-US" sz="2400" b="1" dirty="0" err="1" smtClean="0">
                  <a:solidFill>
                    <a:srgbClr val="800000"/>
                  </a:solidFill>
                  <a:latin typeface="Symbol" charset="2"/>
                  <a:cs typeface="Symbol" charset="2"/>
                </a:rPr>
                <a:t>gg</a:t>
              </a:r>
              <a:endParaRPr lang="en-US" sz="2400" b="1" dirty="0">
                <a:solidFill>
                  <a:srgbClr val="800000"/>
                </a:solidFill>
                <a:latin typeface="Symbol" charset="2"/>
                <a:cs typeface="Symbol" charset="2"/>
              </a:endParaRPr>
            </a:p>
          </p:txBody>
        </p:sp>
      </p:grpSp>
      <p:sp>
        <p:nvSpPr>
          <p:cNvPr id="11" name="TextBox 10"/>
          <p:cNvSpPr txBox="1"/>
          <p:nvPr/>
        </p:nvSpPr>
        <p:spPr>
          <a:xfrm>
            <a:off x="5256336" y="6768014"/>
            <a:ext cx="2272846" cy="3241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srgbClr val="000090"/>
                </a:solidFill>
              </a:rPr>
              <a:t>~ lateral shower width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704608" y="6683044"/>
            <a:ext cx="2351926" cy="5531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>
                <a:solidFill>
                  <a:srgbClr val="000090"/>
                </a:solidFill>
              </a:rPr>
              <a:t>e</a:t>
            </a:r>
            <a:r>
              <a:rPr lang="en-US" sz="1600" dirty="0" smtClean="0">
                <a:solidFill>
                  <a:srgbClr val="000090"/>
                </a:solidFill>
              </a:rPr>
              <a:t>nergy of </a:t>
            </a:r>
            <a:r>
              <a:rPr lang="en-US" sz="1600" dirty="0" err="1" smtClean="0">
                <a:solidFill>
                  <a:srgbClr val="000090"/>
                </a:solidFill>
              </a:rPr>
              <a:t>supercluster</a:t>
            </a:r>
            <a:r>
              <a:rPr lang="en-US" sz="1600" dirty="0" smtClean="0">
                <a:solidFill>
                  <a:srgbClr val="000090"/>
                </a:solidFill>
              </a:rPr>
              <a:t/>
            </a:r>
            <a:br>
              <a:rPr lang="en-US" sz="1600" dirty="0" smtClean="0">
                <a:solidFill>
                  <a:srgbClr val="000090"/>
                </a:solidFill>
              </a:rPr>
            </a:br>
            <a:r>
              <a:rPr lang="en-US" sz="1600" dirty="0" smtClean="0">
                <a:solidFill>
                  <a:srgbClr val="000090"/>
                </a:solidFill>
              </a:rPr>
              <a:t>and momentum of track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416576" y="4211885"/>
            <a:ext cx="2626993" cy="2520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7391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82406"/>
    </mc:Choice>
    <mc:Fallback xmlns="">
      <p:transition xmlns:p14="http://schemas.microsoft.com/office/powerpoint/2010/main" spd="slow" advTm="82406"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0738" name="Rectangle 2"/>
          <p:cNvSpPr>
            <a:spLocks noGrp="1" noChangeArrowheads="1"/>
          </p:cNvSpPr>
          <p:nvPr>
            <p:ph type="title"/>
          </p:nvPr>
        </p:nvSpPr>
        <p:spPr>
          <a:xfrm>
            <a:off x="503238" y="285723"/>
            <a:ext cx="9069387" cy="454342"/>
          </a:xfrm>
        </p:spPr>
        <p:txBody>
          <a:bodyPr/>
          <a:lstStyle/>
          <a:p>
            <a:r>
              <a:rPr lang="de-DE" dirty="0"/>
              <a:t>e/jet and </a:t>
            </a:r>
            <a:r>
              <a:rPr lang="de-DE" dirty="0">
                <a:sym typeface="Symbol" pitchFamily="18" charset="2"/>
              </a:rPr>
              <a:t>/jet separation</a:t>
            </a:r>
          </a:p>
        </p:txBody>
      </p:sp>
      <p:sp>
        <p:nvSpPr>
          <p:cNvPr id="1140739" name="Rectangle 3"/>
          <p:cNvSpPr>
            <a:spLocks noGrp="1" noChangeArrowheads="1"/>
          </p:cNvSpPr>
          <p:nvPr>
            <p:ph idx="1"/>
          </p:nvPr>
        </p:nvSpPr>
        <p:spPr>
          <a:xfrm>
            <a:off x="420510" y="1043533"/>
            <a:ext cx="5493014" cy="5700155"/>
          </a:xfrm>
        </p:spPr>
        <p:txBody>
          <a:bodyPr/>
          <a:lstStyle/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sz="2400" dirty="0">
                <a:sym typeface="Symbol" pitchFamily="18" charset="2"/>
              </a:rPr>
              <a:t>Leakage into 1</a:t>
            </a:r>
            <a:r>
              <a:rPr lang="en-US" sz="2400" baseline="30000" dirty="0">
                <a:sym typeface="Symbol" pitchFamily="18" charset="2"/>
              </a:rPr>
              <a:t>st</a:t>
            </a:r>
            <a:r>
              <a:rPr lang="en-US" sz="2400" dirty="0">
                <a:sym typeface="Symbol" pitchFamily="18" charset="2"/>
              </a:rPr>
              <a:t> layer of </a:t>
            </a:r>
            <a:r>
              <a:rPr lang="en-US" sz="2400" dirty="0" smtClean="0">
                <a:sym typeface="Symbol" pitchFamily="18" charset="2"/>
              </a:rPr>
              <a:t>hadronic calorimeter</a:t>
            </a:r>
            <a:endParaRPr lang="de-DE" sz="2400" dirty="0"/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de-DE" sz="2400" dirty="0"/>
              <a:t>Analyse shape of the cluster in the different layers of the EM calo </a:t>
            </a:r>
            <a:endParaRPr lang="de-DE" sz="2000" dirty="0" smtClean="0"/>
          </a:p>
          <a:p>
            <a:pPr marL="857250" lvl="1" indent="-457200">
              <a:buFont typeface="Wingdings" panose="05000000000000000000" pitchFamily="2" charset="2"/>
              <a:buChar char="Ø"/>
            </a:pPr>
            <a:r>
              <a:rPr lang="de-DE" dirty="0" smtClean="0">
                <a:solidFill>
                  <a:srgbClr val="002060"/>
                </a:solidFill>
              </a:rPr>
              <a:t>“</a:t>
            </a:r>
            <a:r>
              <a:rPr lang="de-DE" dirty="0">
                <a:solidFill>
                  <a:srgbClr val="002060"/>
                </a:solidFill>
              </a:rPr>
              <a:t>narrow“ e/</a:t>
            </a:r>
            <a:r>
              <a:rPr lang="de-DE" dirty="0">
                <a:solidFill>
                  <a:srgbClr val="002060"/>
                </a:solidFill>
                <a:sym typeface="Symbol" pitchFamily="18" charset="2"/>
              </a:rPr>
              <a:t></a:t>
            </a:r>
            <a:r>
              <a:rPr lang="de-DE" dirty="0">
                <a:solidFill>
                  <a:srgbClr val="002060"/>
                </a:solidFill>
              </a:rPr>
              <a:t> shape vs “broad“ one from mainly jets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de-DE" sz="2400" dirty="0"/>
              <a:t>Look for sub-structures within one cluster</a:t>
            </a:r>
          </a:p>
          <a:p>
            <a:pPr marL="914400" lvl="1" indent="-457200">
              <a:buFont typeface="Wingdings" panose="05000000000000000000" pitchFamily="2" charset="2"/>
              <a:buChar char="Ø"/>
            </a:pPr>
            <a:r>
              <a:rPr lang="de-DE" dirty="0">
                <a:solidFill>
                  <a:srgbClr val="002060"/>
                </a:solidFill>
              </a:rPr>
              <a:t>Preshower in CMS, 1</a:t>
            </a:r>
            <a:r>
              <a:rPr lang="de-DE" baseline="30000" dirty="0">
                <a:solidFill>
                  <a:srgbClr val="002060"/>
                </a:solidFill>
              </a:rPr>
              <a:t>st</a:t>
            </a:r>
            <a:r>
              <a:rPr lang="de-DE" dirty="0">
                <a:solidFill>
                  <a:srgbClr val="002060"/>
                </a:solidFill>
              </a:rPr>
              <a:t> EM layer with very fine granularity in ATLAS</a:t>
            </a:r>
          </a:p>
          <a:p>
            <a:pPr marL="914400" lvl="1" indent="-457200">
              <a:buFont typeface="Wingdings" panose="05000000000000000000" pitchFamily="2" charset="2"/>
              <a:buChar char="Ø"/>
            </a:pPr>
            <a:r>
              <a:rPr lang="de-DE" dirty="0">
                <a:solidFill>
                  <a:srgbClr val="002060"/>
                </a:solidFill>
              </a:rPr>
              <a:t>Very useful for </a:t>
            </a:r>
            <a:r>
              <a:rPr lang="de-DE" dirty="0">
                <a:solidFill>
                  <a:srgbClr val="002060"/>
                </a:solidFill>
                <a:sym typeface="Symbol" pitchFamily="18" charset="2"/>
              </a:rPr>
              <a:t></a:t>
            </a:r>
            <a:r>
              <a:rPr lang="de-DE" baseline="30000" dirty="0">
                <a:solidFill>
                  <a:srgbClr val="002060"/>
                </a:solidFill>
                <a:sym typeface="Symbol" pitchFamily="18" charset="2"/>
              </a:rPr>
              <a:t>0</a:t>
            </a:r>
            <a:r>
              <a:rPr lang="de-DE" dirty="0">
                <a:solidFill>
                  <a:srgbClr val="002060"/>
                </a:solidFill>
                <a:sym typeface="Symbol" pitchFamily="18" charset="2"/>
              </a:rPr>
              <a:t> /  separation, 2 photons from </a:t>
            </a:r>
            <a:r>
              <a:rPr lang="de-DE" baseline="30000" dirty="0">
                <a:solidFill>
                  <a:srgbClr val="002060"/>
                </a:solidFill>
                <a:sym typeface="Symbol" pitchFamily="18" charset="2"/>
              </a:rPr>
              <a:t>0</a:t>
            </a:r>
            <a:r>
              <a:rPr lang="de-DE" dirty="0">
                <a:solidFill>
                  <a:srgbClr val="002060"/>
                </a:solidFill>
                <a:sym typeface="Symbol" pitchFamily="18" charset="2"/>
              </a:rPr>
              <a:t> tend to end up in the same cluster at LHC energies</a:t>
            </a:r>
          </a:p>
        </p:txBody>
      </p:sp>
      <p:pic>
        <p:nvPicPr>
          <p:cNvPr id="1140740" name="Picture 4" descr="T2CaloGraph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29063" y="4535805"/>
            <a:ext cx="4451809" cy="23571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40742" name="Picture 6" descr="ret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80276" y="1595931"/>
            <a:ext cx="3611845" cy="2855877"/>
          </a:xfrm>
          <a:prstGeom prst="rect">
            <a:avLst/>
          </a:prstGeom>
          <a:noFill/>
        </p:spPr>
      </p:pic>
      <p:sp>
        <p:nvSpPr>
          <p:cNvPr id="1140744" name="Text Box 8"/>
          <p:cNvSpPr txBox="1">
            <a:spLocks noChangeArrowheads="1"/>
          </p:cNvSpPr>
          <p:nvPr/>
        </p:nvSpPr>
        <p:spPr bwMode="auto">
          <a:xfrm>
            <a:off x="7056225" y="3051869"/>
            <a:ext cx="1091953" cy="3763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de-DE" sz="1984" b="1"/>
              <a:t>jet</a:t>
            </a:r>
          </a:p>
        </p:txBody>
      </p:sp>
      <p:sp>
        <p:nvSpPr>
          <p:cNvPr id="1140745" name="Line 9"/>
          <p:cNvSpPr>
            <a:spLocks noChangeShapeType="1"/>
          </p:cNvSpPr>
          <p:nvPr/>
        </p:nvSpPr>
        <p:spPr bwMode="auto">
          <a:xfrm>
            <a:off x="7397462" y="3435103"/>
            <a:ext cx="577475" cy="384983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1140746" name="Text Box 10"/>
          <p:cNvSpPr txBox="1">
            <a:spLocks noChangeArrowheads="1"/>
          </p:cNvSpPr>
          <p:nvPr/>
        </p:nvSpPr>
        <p:spPr bwMode="auto">
          <a:xfrm>
            <a:off x="6636243" y="1749925"/>
            <a:ext cx="1483936" cy="6603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de-DE" sz="1984" b="1"/>
              <a:t>Electron or photon</a:t>
            </a:r>
            <a:endParaRPr lang="de-DE" sz="1984" b="1">
              <a:sym typeface="Symbol" pitchFamily="18" charset="2"/>
            </a:endParaRPr>
          </a:p>
        </p:txBody>
      </p:sp>
      <p:sp>
        <p:nvSpPr>
          <p:cNvPr id="1140747" name="Line 11"/>
          <p:cNvSpPr>
            <a:spLocks noChangeShapeType="1"/>
          </p:cNvSpPr>
          <p:nvPr/>
        </p:nvSpPr>
        <p:spPr bwMode="auto">
          <a:xfrm>
            <a:off x="8046683" y="2056162"/>
            <a:ext cx="505729" cy="306236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1140748" name="Line 12"/>
          <p:cNvSpPr>
            <a:spLocks noChangeShapeType="1"/>
          </p:cNvSpPr>
          <p:nvPr/>
        </p:nvSpPr>
        <p:spPr bwMode="auto">
          <a:xfrm flipV="1">
            <a:off x="8373920" y="1672928"/>
            <a:ext cx="17499" cy="2299401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1140749" name="Text Box 13"/>
          <p:cNvSpPr txBox="1">
            <a:spLocks noChangeArrowheads="1"/>
          </p:cNvSpPr>
          <p:nvPr/>
        </p:nvSpPr>
        <p:spPr bwMode="auto">
          <a:xfrm>
            <a:off x="8697655" y="1840921"/>
            <a:ext cx="794466" cy="3763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de-DE" sz="1984" b="1"/>
              <a:t>cut</a:t>
            </a:r>
            <a:endParaRPr lang="de-DE" sz="1984" b="1">
              <a:sym typeface="Symbol" pitchFamily="18" charset="2"/>
            </a:endParaRPr>
          </a:p>
        </p:txBody>
      </p:sp>
      <p:sp>
        <p:nvSpPr>
          <p:cNvPr id="1140750" name="Line 14"/>
          <p:cNvSpPr>
            <a:spLocks noChangeShapeType="1"/>
          </p:cNvSpPr>
          <p:nvPr/>
        </p:nvSpPr>
        <p:spPr bwMode="auto">
          <a:xfrm flipH="1" flipV="1">
            <a:off x="8480664" y="1825172"/>
            <a:ext cx="288738" cy="23099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1140752" name="Text Box 16"/>
          <p:cNvSpPr txBox="1">
            <a:spLocks noChangeArrowheads="1"/>
          </p:cNvSpPr>
          <p:nvPr/>
        </p:nvSpPr>
        <p:spPr bwMode="auto">
          <a:xfrm>
            <a:off x="6241015" y="959288"/>
            <a:ext cx="3695841" cy="6603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de-DE" sz="1984" dirty="0"/>
              <a:t>Transverse shower shape in 2</a:t>
            </a:r>
            <a:r>
              <a:rPr lang="de-DE" sz="1984" baseline="30000" dirty="0"/>
              <a:t>nd</a:t>
            </a:r>
            <a:r>
              <a:rPr lang="de-DE" sz="1984" dirty="0"/>
              <a:t> EM layer (ATLAS)</a:t>
            </a:r>
          </a:p>
        </p:txBody>
      </p:sp>
      <p:sp>
        <p:nvSpPr>
          <p:cNvPr id="1140754" name="Text Box 18"/>
          <p:cNvSpPr txBox="1">
            <a:spLocks noChangeArrowheads="1"/>
          </p:cNvSpPr>
          <p:nvPr/>
        </p:nvSpPr>
        <p:spPr bwMode="auto">
          <a:xfrm>
            <a:off x="6300258" y="6635715"/>
            <a:ext cx="1511935" cy="3763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de-DE" sz="1984"/>
              <a:t>ATLAS</a:t>
            </a:r>
          </a:p>
        </p:txBody>
      </p:sp>
    </p:spTree>
    <p:extLst>
      <p:ext uri="{BB962C8B-B14F-4D97-AF65-F5344CB8AC3E}">
        <p14:creationId xmlns:p14="http://schemas.microsoft.com/office/powerpoint/2010/main" val="42378552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238" y="301626"/>
            <a:ext cx="9069387" cy="453876"/>
          </a:xfrm>
        </p:spPr>
        <p:txBody>
          <a:bodyPr/>
          <a:lstStyle/>
          <a:p>
            <a:r>
              <a:rPr lang="en-US" dirty="0" smtClean="0"/>
              <a:t>Measurements in Data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1260046" y="971525"/>
            <a:ext cx="7164642" cy="1383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Mainly based on </a:t>
            </a:r>
            <a:r>
              <a:rPr lang="en-US" dirty="0" smtClean="0">
                <a:solidFill>
                  <a:srgbClr val="800000"/>
                </a:solidFill>
              </a:rPr>
              <a:t>Tag-and-Probe Method </a:t>
            </a:r>
            <a:r>
              <a:rPr lang="en-US" dirty="0" smtClean="0"/>
              <a:t>in </a:t>
            </a:r>
            <a:r>
              <a:rPr lang="en-US" dirty="0" smtClean="0">
                <a:solidFill>
                  <a:srgbClr val="800000"/>
                </a:solidFill>
              </a:rPr>
              <a:t>Z </a:t>
            </a:r>
            <a:r>
              <a:rPr lang="en-US" dirty="0" smtClean="0">
                <a:solidFill>
                  <a:srgbClr val="800000"/>
                </a:solidFill>
                <a:sym typeface="Wingdings"/>
              </a:rPr>
              <a:t> </a:t>
            </a:r>
            <a:r>
              <a:rPr lang="en-US" dirty="0" err="1" smtClean="0">
                <a:solidFill>
                  <a:srgbClr val="800000"/>
                </a:solidFill>
                <a:sym typeface="Wingdings"/>
              </a:rPr>
              <a:t>ee</a:t>
            </a:r>
            <a:r>
              <a:rPr lang="en-US" dirty="0" smtClean="0">
                <a:solidFill>
                  <a:srgbClr val="800000"/>
                </a:solidFill>
                <a:sym typeface="Wingdings"/>
              </a:rPr>
              <a:t> (and J/</a:t>
            </a:r>
            <a:r>
              <a:rPr lang="el-GR" dirty="0">
                <a:solidFill>
                  <a:srgbClr val="800000"/>
                </a:solidFill>
              </a:rPr>
              <a:t>Ψ</a:t>
            </a:r>
            <a:r>
              <a:rPr lang="en-US" dirty="0" smtClean="0">
                <a:solidFill>
                  <a:srgbClr val="800000"/>
                </a:solidFill>
                <a:sym typeface="Wingdings"/>
              </a:rPr>
              <a:t>  </a:t>
            </a:r>
            <a:r>
              <a:rPr lang="en-US" dirty="0" err="1" smtClean="0">
                <a:solidFill>
                  <a:srgbClr val="800000"/>
                </a:solidFill>
                <a:sym typeface="Wingdings"/>
              </a:rPr>
              <a:t>ee</a:t>
            </a:r>
            <a:r>
              <a:rPr lang="en-US" dirty="0" smtClean="0">
                <a:solidFill>
                  <a:srgbClr val="800000"/>
                </a:solidFill>
                <a:sym typeface="Wingdings"/>
              </a:rPr>
              <a:t>)</a:t>
            </a:r>
            <a:br>
              <a:rPr lang="en-US" dirty="0" smtClean="0">
                <a:solidFill>
                  <a:srgbClr val="800000"/>
                </a:solidFill>
                <a:sym typeface="Wingdings"/>
              </a:rPr>
            </a:br>
            <a:r>
              <a:rPr lang="en-US" dirty="0" smtClean="0">
                <a:sym typeface="Wingdings"/>
              </a:rPr>
              <a:t>(for photons also e.g. </a:t>
            </a:r>
            <a:r>
              <a:rPr lang="en-US" dirty="0" err="1" smtClean="0">
                <a:sym typeface="Wingdings"/>
              </a:rPr>
              <a:t>radiative</a:t>
            </a:r>
            <a:r>
              <a:rPr lang="en-US" dirty="0" smtClean="0">
                <a:sym typeface="Wingdings"/>
              </a:rPr>
              <a:t> decays Z  </a:t>
            </a:r>
            <a:r>
              <a:rPr lang="en-US" dirty="0" err="1" smtClean="0">
                <a:sym typeface="Wingdings"/>
              </a:rPr>
              <a:t>ll</a:t>
            </a:r>
            <a:r>
              <a:rPr lang="en-US" dirty="0" err="1" smtClean="0">
                <a:latin typeface="Symbol" charset="2"/>
                <a:cs typeface="Symbol" charset="2"/>
                <a:sym typeface="Wingdings"/>
              </a:rPr>
              <a:t>g</a:t>
            </a:r>
            <a:r>
              <a:rPr lang="en-US" dirty="0" smtClean="0">
                <a:sym typeface="Wingdings"/>
              </a:rPr>
              <a:t>). Decompose into e.g.</a:t>
            </a:r>
            <a:br>
              <a:rPr lang="en-US" dirty="0" smtClean="0">
                <a:sym typeface="Wingdings"/>
              </a:rPr>
            </a:br>
            <a:r>
              <a:rPr lang="en-US" dirty="0" smtClean="0">
                <a:sym typeface="Wingdings"/>
              </a:rPr>
              <a:t/>
            </a:r>
            <a:br>
              <a:rPr lang="en-US" dirty="0" smtClean="0">
                <a:sym typeface="Wingdings"/>
              </a:rPr>
            </a:br>
            <a:r>
              <a:rPr lang="en-US" dirty="0" smtClean="0">
                <a:sym typeface="Wingdings"/>
              </a:rPr>
              <a:t/>
            </a:r>
            <a:br>
              <a:rPr lang="en-US" dirty="0" smtClean="0">
                <a:sym typeface="Wingdings"/>
              </a:rPr>
            </a:br>
            <a:endParaRPr lang="en-US" dirty="0"/>
          </a:p>
        </p:txBody>
      </p:sp>
      <p:pic>
        <p:nvPicPr>
          <p:cNvPr id="4" name="Picture 3" descr="Screen Shot 2016-08-02 at 5.17.33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3968" y="1691605"/>
            <a:ext cx="6120680" cy="27268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3848" y="2195661"/>
            <a:ext cx="3240360" cy="227806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88384" y="2195661"/>
            <a:ext cx="3240360" cy="231526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912520" y="4643933"/>
            <a:ext cx="2827829" cy="2458732"/>
          </a:xfrm>
          <a:prstGeom prst="rect">
            <a:avLst/>
          </a:prstGeom>
        </p:spPr>
      </p:pic>
      <p:cxnSp>
        <p:nvCxnSpPr>
          <p:cNvPr id="9" name="Straight Arrow Connector 8"/>
          <p:cNvCxnSpPr/>
          <p:nvPr/>
        </p:nvCxnSpPr>
        <p:spPr bwMode="auto">
          <a:xfrm>
            <a:off x="4248224" y="3131765"/>
            <a:ext cx="1224136" cy="0"/>
          </a:xfrm>
          <a:prstGeom prst="straightConnector1">
            <a:avLst/>
          </a:prstGeom>
          <a:solidFill>
            <a:srgbClr val="00B8FF"/>
          </a:solidFill>
          <a:ln w="44450" cap="flat" cmpd="sng" algn="ctr">
            <a:solidFill>
              <a:srgbClr val="00009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10" name="TextBox 9"/>
          <p:cNvSpPr txBox="1"/>
          <p:nvPr/>
        </p:nvSpPr>
        <p:spPr>
          <a:xfrm>
            <a:off x="5544368" y="6084093"/>
            <a:ext cx="1480731" cy="8683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solidFill>
                  <a:srgbClr val="008000"/>
                </a:solidFill>
              </a:rPr>
              <a:t>Identification</a:t>
            </a:r>
            <a:br>
              <a:rPr lang="en-US" dirty="0" smtClean="0">
                <a:solidFill>
                  <a:srgbClr val="008000"/>
                </a:solidFill>
              </a:rPr>
            </a:br>
            <a:r>
              <a:rPr lang="en-US" dirty="0" smtClean="0">
                <a:solidFill>
                  <a:srgbClr val="008000"/>
                </a:solidFill>
              </a:rPr>
              <a:t>efficiency </a:t>
            </a:r>
            <a:br>
              <a:rPr lang="en-US" dirty="0" smtClean="0">
                <a:solidFill>
                  <a:srgbClr val="008000"/>
                </a:solidFill>
              </a:rPr>
            </a:br>
            <a:r>
              <a:rPr lang="en-US" dirty="0" smtClean="0">
                <a:solidFill>
                  <a:srgbClr val="008000"/>
                </a:solidFill>
              </a:rPr>
              <a:t>vs. pileup:</a:t>
            </a:r>
            <a:endParaRPr lang="en-US" dirty="0">
              <a:solidFill>
                <a:srgbClr val="008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33220" y="5075981"/>
            <a:ext cx="2096022" cy="1641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solidFill>
                  <a:srgbClr val="008000"/>
                </a:solidFill>
              </a:rPr>
              <a:t>Combined </a:t>
            </a:r>
            <a:br>
              <a:rPr lang="en-US" dirty="0" smtClean="0">
                <a:solidFill>
                  <a:srgbClr val="008000"/>
                </a:solidFill>
              </a:rPr>
            </a:br>
            <a:r>
              <a:rPr lang="en-US" dirty="0" smtClean="0">
                <a:solidFill>
                  <a:srgbClr val="008000"/>
                </a:solidFill>
              </a:rPr>
              <a:t>reconstruction</a:t>
            </a:r>
            <a:br>
              <a:rPr lang="en-US" dirty="0" smtClean="0">
                <a:solidFill>
                  <a:srgbClr val="008000"/>
                </a:solidFill>
              </a:rPr>
            </a:br>
            <a:r>
              <a:rPr lang="en-US" dirty="0" smtClean="0">
                <a:solidFill>
                  <a:srgbClr val="008000"/>
                </a:solidFill>
              </a:rPr>
              <a:t>and identification</a:t>
            </a:r>
            <a:br>
              <a:rPr lang="en-US" dirty="0" smtClean="0">
                <a:solidFill>
                  <a:srgbClr val="008000"/>
                </a:solidFill>
              </a:rPr>
            </a:br>
            <a:r>
              <a:rPr lang="en-US" dirty="0" smtClean="0">
                <a:solidFill>
                  <a:srgbClr val="008000"/>
                </a:solidFill>
              </a:rPr>
              <a:t>efficiency</a:t>
            </a:r>
          </a:p>
          <a:p>
            <a:pPr algn="ctr"/>
            <a:r>
              <a:rPr lang="en-US" dirty="0" smtClean="0">
                <a:solidFill>
                  <a:srgbClr val="008000"/>
                </a:solidFill>
              </a:rPr>
              <a:t>(</a:t>
            </a:r>
            <a:r>
              <a:rPr lang="en-US" dirty="0" err="1" smtClean="0">
                <a:solidFill>
                  <a:srgbClr val="008000"/>
                </a:solidFill>
              </a:rPr>
              <a:t>wrt</a:t>
            </a:r>
            <a:r>
              <a:rPr lang="en-US" dirty="0" smtClean="0">
                <a:solidFill>
                  <a:srgbClr val="008000"/>
                </a:solidFill>
              </a:rPr>
              <a:t>. reconstructed</a:t>
            </a:r>
            <a:br>
              <a:rPr lang="en-US" dirty="0" smtClean="0">
                <a:solidFill>
                  <a:srgbClr val="008000"/>
                </a:solidFill>
              </a:rPr>
            </a:br>
            <a:r>
              <a:rPr lang="en-US" dirty="0" err="1" smtClean="0">
                <a:solidFill>
                  <a:srgbClr val="008000"/>
                </a:solidFill>
              </a:rPr>
              <a:t>em</a:t>
            </a:r>
            <a:r>
              <a:rPr lang="en-US" dirty="0" smtClean="0">
                <a:solidFill>
                  <a:srgbClr val="008000"/>
                </a:solidFill>
              </a:rPr>
              <a:t> clusters):</a:t>
            </a:r>
            <a:endParaRPr lang="en-US" dirty="0">
              <a:solidFill>
                <a:srgbClr val="008000"/>
              </a:solidFill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376016" y="4571925"/>
            <a:ext cx="2899837" cy="25213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85870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9908"/>
    </mc:Choice>
    <mc:Fallback xmlns="">
      <p:transition xmlns:p14="http://schemas.microsoft.com/office/powerpoint/2010/main" spd="slow" advTm="69908"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238" y="301626"/>
            <a:ext cx="9069387" cy="453876"/>
          </a:xfrm>
        </p:spPr>
        <p:txBody>
          <a:bodyPr/>
          <a:lstStyle/>
          <a:p>
            <a:r>
              <a:rPr lang="en-US" dirty="0" smtClean="0"/>
              <a:t>Importance of energy resolution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3238" y="971525"/>
            <a:ext cx="9069387" cy="4383088"/>
          </a:xfrm>
        </p:spPr>
        <p:txBody>
          <a:bodyPr/>
          <a:lstStyle/>
          <a:p>
            <a:pPr>
              <a:lnSpc>
                <a:spcPct val="100000"/>
              </a:lnSpc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1984" dirty="0"/>
              <a:t>H</a:t>
            </a:r>
            <a:r>
              <a:rPr lang="en-US" sz="1984" dirty="0">
                <a:sym typeface="Symbol"/>
              </a:rPr>
              <a:t></a:t>
            </a:r>
            <a:r>
              <a:rPr lang="en-US" sz="1984" dirty="0">
                <a:sym typeface="Symbol"/>
              </a:rPr>
              <a:t> </a:t>
            </a:r>
            <a:r>
              <a:rPr lang="en-US" sz="1984" dirty="0">
                <a:sym typeface="Symbol"/>
              </a:rPr>
              <a:t>T</a:t>
            </a:r>
            <a:r>
              <a:rPr lang="en-US" sz="1984" dirty="0"/>
              <a:t>oy example: Signal peak on exponential background.</a:t>
            </a:r>
          </a:p>
          <a:p>
            <a:pPr>
              <a:lnSpc>
                <a:spcPct val="100000"/>
              </a:lnSpc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1984" dirty="0"/>
              <a:t>2 different signal resolutions. Same number of signal events in each peak</a:t>
            </a:r>
          </a:p>
          <a:p>
            <a:pPr>
              <a:lnSpc>
                <a:spcPct val="100000"/>
              </a:lnSpc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1984" dirty="0"/>
              <a:t>Would discover the left hand signal much quicker!</a:t>
            </a:r>
          </a:p>
        </p:txBody>
      </p:sp>
      <p:grpSp>
        <p:nvGrpSpPr>
          <p:cNvPr id="7" name="Group 10"/>
          <p:cNvGrpSpPr/>
          <p:nvPr/>
        </p:nvGrpSpPr>
        <p:grpSpPr>
          <a:xfrm>
            <a:off x="529" y="2123653"/>
            <a:ext cx="10023291" cy="4233270"/>
            <a:chOff x="13492" y="1788550"/>
            <a:chExt cx="9092948" cy="3840348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3492" y="2311145"/>
              <a:ext cx="4605510" cy="3080407"/>
            </a:xfrm>
            <a:prstGeom prst="rect">
              <a:avLst/>
            </a:prstGeom>
          </p:spPr>
        </p:pic>
        <p:sp>
          <p:nvSpPr>
            <p:cNvPr id="9" name="TextBox 8"/>
            <p:cNvSpPr txBox="1"/>
            <p:nvPr/>
          </p:nvSpPr>
          <p:spPr>
            <a:xfrm>
              <a:off x="207020" y="1788550"/>
              <a:ext cx="4117174" cy="55120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spcBef>
                  <a:spcPts val="0"/>
                </a:spcBef>
              </a:pPr>
              <a:r>
                <a:rPr lang="en-US" dirty="0"/>
                <a:t>Mass resolution 1 </a:t>
              </a:r>
              <a:r>
                <a:rPr lang="en-US" dirty="0" err="1"/>
                <a:t>GeV</a:t>
              </a:r>
              <a:endParaRPr lang="en-US" dirty="0"/>
            </a:p>
            <a:p>
              <a:pPr>
                <a:spcBef>
                  <a:spcPts val="0"/>
                </a:spcBef>
              </a:pPr>
              <a:r>
                <a:rPr lang="en-US" dirty="0"/>
                <a:t>Signal over background in cut range ~10%</a:t>
              </a:r>
              <a:endParaRPr lang="en-US" dirty="0"/>
            </a:p>
          </p:txBody>
        </p:sp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481459" y="2311146"/>
              <a:ext cx="4624981" cy="3156854"/>
            </a:xfrm>
            <a:prstGeom prst="rect">
              <a:avLst/>
            </a:prstGeom>
          </p:spPr>
        </p:pic>
        <p:sp>
          <p:nvSpPr>
            <p:cNvPr id="12" name="TextBox 11"/>
            <p:cNvSpPr txBox="1"/>
            <p:nvPr/>
          </p:nvSpPr>
          <p:spPr>
            <a:xfrm>
              <a:off x="3420203" y="5316067"/>
              <a:ext cx="1125854" cy="3128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764" dirty="0"/>
                <a:t>Mγγ [</a:t>
              </a:r>
              <a:r>
                <a:rPr lang="en-US" sz="1764" dirty="0" err="1"/>
                <a:t>GeV</a:t>
              </a:r>
              <a:r>
                <a:rPr lang="en-US" sz="1764" dirty="0"/>
                <a:t>]</a:t>
              </a:r>
              <a:endParaRPr lang="en-US" sz="1764" dirty="0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4830738" y="1817161"/>
              <a:ext cx="4000837" cy="55120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spcBef>
                  <a:spcPts val="0"/>
                </a:spcBef>
              </a:pPr>
              <a:r>
                <a:rPr lang="en-US" dirty="0"/>
                <a:t>Mass resolution 2 </a:t>
              </a:r>
              <a:r>
                <a:rPr lang="en-US" dirty="0" err="1"/>
                <a:t>GeV</a:t>
              </a:r>
              <a:endParaRPr lang="en-US" dirty="0"/>
            </a:p>
            <a:p>
              <a:pPr>
                <a:spcBef>
                  <a:spcPts val="0"/>
                </a:spcBef>
              </a:pPr>
              <a:r>
                <a:rPr lang="en-US" dirty="0"/>
                <a:t>Signal over background in cut range ~5%</a:t>
              </a:r>
              <a:endParaRPr lang="en-US" dirty="0"/>
            </a:p>
          </p:txBody>
        </p:sp>
      </p:grpSp>
      <p:sp>
        <p:nvSpPr>
          <p:cNvPr id="14" name="TextBox 13"/>
          <p:cNvSpPr txBox="1"/>
          <p:nvPr/>
        </p:nvSpPr>
        <p:spPr>
          <a:xfrm>
            <a:off x="8734098" y="6047740"/>
            <a:ext cx="1241045" cy="34483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764" dirty="0"/>
              <a:t>Mγγ [</a:t>
            </a:r>
            <a:r>
              <a:rPr lang="en-US" sz="1764" dirty="0" err="1"/>
              <a:t>GeV</a:t>
            </a:r>
            <a:r>
              <a:rPr lang="en-US" sz="1764" dirty="0"/>
              <a:t>]</a:t>
            </a:r>
            <a:endParaRPr lang="en-US" sz="1764" dirty="0"/>
          </a:p>
        </p:txBody>
      </p:sp>
      <p:sp>
        <p:nvSpPr>
          <p:cNvPr id="15" name="Rectangle 14"/>
          <p:cNvSpPr/>
          <p:nvPr/>
        </p:nvSpPr>
        <p:spPr>
          <a:xfrm>
            <a:off x="359792" y="6316226"/>
            <a:ext cx="9491592" cy="9442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</a:pPr>
            <a:r>
              <a:rPr lang="en-US" sz="1984" dirty="0">
                <a:solidFill>
                  <a:srgbClr val="FF0000"/>
                </a:solidFill>
              </a:rPr>
              <a:t>Very important to build the detector to give you the best resolution.</a:t>
            </a:r>
          </a:p>
          <a:p>
            <a:pPr>
              <a:spcBef>
                <a:spcPts val="0"/>
              </a:spcBef>
            </a:pPr>
            <a:r>
              <a:rPr lang="en-US" sz="1984" dirty="0">
                <a:solidFill>
                  <a:srgbClr val="FF0000"/>
                </a:solidFill>
              </a:rPr>
              <a:t>But also to optimize the reconstruction algorithms and calibrations to give the best resolution possible for that detector.</a:t>
            </a:r>
            <a:endParaRPr lang="en-US" sz="1984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27896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59792" y="971525"/>
            <a:ext cx="9302547" cy="42173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90"/>
                </a:solidFill>
              </a:rPr>
              <a:t>Motivation:</a:t>
            </a:r>
            <a:br>
              <a:rPr lang="en-US" dirty="0" smtClean="0">
                <a:solidFill>
                  <a:srgbClr val="000090"/>
                </a:solidFill>
              </a:rPr>
            </a:br>
            <a:endParaRPr lang="en-US" dirty="0" smtClean="0">
              <a:solidFill>
                <a:srgbClr val="000090"/>
              </a:solidFill>
            </a:endParaRP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The </a:t>
            </a:r>
            <a:r>
              <a:rPr lang="en-US" dirty="0" smtClean="0">
                <a:latin typeface="Symbol" charset="2"/>
                <a:cs typeface="Symbol" charset="2"/>
              </a:rPr>
              <a:t>t</a:t>
            </a:r>
            <a:r>
              <a:rPr lang="en-US" dirty="0" smtClean="0"/>
              <a:t> lepton is the heaviest lepton </a:t>
            </a:r>
            <a:br>
              <a:rPr lang="en-US" dirty="0" smtClean="0"/>
            </a:br>
            <a:r>
              <a:rPr lang="en-US" dirty="0" smtClean="0">
                <a:sym typeface="Wingdings"/>
              </a:rPr>
              <a:t> well suited to probe Yukawa couplings </a:t>
            </a:r>
            <a:br>
              <a:rPr lang="en-US" dirty="0" smtClean="0">
                <a:sym typeface="Wingdings"/>
              </a:rPr>
            </a:br>
            <a:r>
              <a:rPr lang="en-US" dirty="0" smtClean="0">
                <a:sym typeface="Wingdings"/>
              </a:rPr>
              <a:t>     to fermions (leptons) </a:t>
            </a:r>
            <a:br>
              <a:rPr lang="en-US" dirty="0" smtClean="0">
                <a:sym typeface="Wingdings"/>
              </a:rPr>
            </a:br>
            <a:r>
              <a:rPr lang="en-US" dirty="0" smtClean="0">
                <a:sym typeface="Wingdings"/>
              </a:rPr>
              <a:t/>
            </a:r>
            <a:br>
              <a:rPr lang="en-US" dirty="0" smtClean="0">
                <a:sym typeface="Wingdings"/>
              </a:rPr>
            </a:br>
            <a:r>
              <a:rPr lang="en-US" dirty="0" smtClean="0">
                <a:sym typeface="Wingdings"/>
              </a:rPr>
              <a:t/>
            </a:r>
            <a:br>
              <a:rPr lang="en-US" dirty="0" smtClean="0">
                <a:sym typeface="Wingdings"/>
              </a:rPr>
            </a:br>
            <a:r>
              <a:rPr lang="en-US" dirty="0" smtClean="0">
                <a:sym typeface="Wingdings"/>
              </a:rPr>
              <a:t/>
            </a:r>
            <a:br>
              <a:rPr lang="en-US" dirty="0" smtClean="0">
                <a:sym typeface="Wingdings"/>
              </a:rPr>
            </a:br>
            <a:r>
              <a:rPr lang="en-US" dirty="0" smtClean="0">
                <a:sym typeface="Wingdings"/>
              </a:rPr>
              <a:t/>
            </a:r>
            <a:br>
              <a:rPr lang="en-US" dirty="0" smtClean="0">
                <a:sym typeface="Wingdings"/>
              </a:rPr>
            </a:br>
            <a:r>
              <a:rPr lang="en-US" dirty="0" smtClean="0">
                <a:sym typeface="Wingdings"/>
              </a:rPr>
              <a:t/>
            </a:r>
            <a:br>
              <a:rPr lang="en-US" dirty="0" smtClean="0">
                <a:sym typeface="Wingdings"/>
              </a:rPr>
            </a:br>
            <a:r>
              <a:rPr lang="en-US" dirty="0" smtClean="0">
                <a:sym typeface="Wingdings"/>
              </a:rPr>
              <a:t/>
            </a:r>
            <a:br>
              <a:rPr lang="en-US" dirty="0" smtClean="0">
                <a:sym typeface="Wingdings"/>
              </a:rPr>
            </a:br>
            <a:r>
              <a:rPr lang="en-US" dirty="0" smtClean="0">
                <a:sym typeface="Wingdings"/>
              </a:rPr>
              <a:t/>
            </a:r>
            <a:br>
              <a:rPr lang="en-US" dirty="0" smtClean="0">
                <a:sym typeface="Wingdings"/>
              </a:rPr>
            </a:br>
            <a:r>
              <a:rPr lang="en-US" dirty="0" smtClean="0">
                <a:sym typeface="Wingdings"/>
              </a:rPr>
              <a:t/>
            </a:r>
            <a:br>
              <a:rPr lang="en-US" dirty="0" smtClean="0">
                <a:sym typeface="Wingdings"/>
              </a:rPr>
            </a:br>
            <a:endParaRPr lang="en-US" dirty="0" smtClean="0">
              <a:sym typeface="Wingdings"/>
            </a:endParaRP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sym typeface="Wingdings"/>
              </a:rPr>
              <a:t>It’s a 3</a:t>
            </a:r>
            <a:r>
              <a:rPr lang="en-US" baseline="30000" dirty="0" smtClean="0">
                <a:sym typeface="Wingdings"/>
              </a:rPr>
              <a:t>rd</a:t>
            </a:r>
            <a:r>
              <a:rPr lang="en-US" dirty="0" smtClean="0">
                <a:sym typeface="Wingdings"/>
              </a:rPr>
              <a:t> generation lepton  of specific interest in some models of physics beyond the </a:t>
            </a:r>
            <a:br>
              <a:rPr lang="en-US" dirty="0" smtClean="0">
                <a:sym typeface="Wingdings"/>
              </a:rPr>
            </a:br>
            <a:r>
              <a:rPr lang="en-US" dirty="0" smtClean="0">
                <a:sym typeface="Wingdings"/>
              </a:rPr>
              <a:t>                                               Standard Model</a:t>
            </a:r>
            <a:endParaRPr lang="en-US" dirty="0"/>
          </a:p>
        </p:txBody>
      </p:sp>
      <p:pic>
        <p:nvPicPr>
          <p:cNvPr id="5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76416" y="1547589"/>
            <a:ext cx="2736304" cy="26300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grpSp>
        <p:nvGrpSpPr>
          <p:cNvPr id="14" name="Group 13"/>
          <p:cNvGrpSpPr/>
          <p:nvPr/>
        </p:nvGrpSpPr>
        <p:grpSpPr>
          <a:xfrm>
            <a:off x="1655936" y="2555701"/>
            <a:ext cx="2735385" cy="1368152"/>
            <a:chOff x="838447" y="2483693"/>
            <a:chExt cx="2303482" cy="1152128"/>
          </a:xfrm>
        </p:grpSpPr>
        <p:pic>
          <p:nvPicPr>
            <p:cNvPr id="7" name="Picture 9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38447" y="2483693"/>
              <a:ext cx="1318866" cy="115212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="" xmlns:a14="http://schemas.microsoft.com/office/drawing/2010/main" w="9525" cap="flat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pic>
        <p:cxnSp>
          <p:nvCxnSpPr>
            <p:cNvPr id="9" name="Straight Arrow Connector 8"/>
            <p:cNvCxnSpPr/>
            <p:nvPr/>
          </p:nvCxnSpPr>
          <p:spPr bwMode="auto">
            <a:xfrm flipV="1">
              <a:off x="2134591" y="2915741"/>
              <a:ext cx="432048" cy="144016"/>
            </a:xfrm>
            <a:prstGeom prst="straightConnector1">
              <a:avLst/>
            </a:prstGeom>
            <a:solidFill>
              <a:srgbClr val="00B8FF"/>
            </a:solidFill>
            <a:ln w="190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10" name="Straight Arrow Connector 9"/>
            <p:cNvCxnSpPr/>
            <p:nvPr/>
          </p:nvCxnSpPr>
          <p:spPr bwMode="auto">
            <a:xfrm flipV="1">
              <a:off x="2566639" y="2763341"/>
              <a:ext cx="351656" cy="152400"/>
            </a:xfrm>
            <a:prstGeom prst="straightConnector1">
              <a:avLst/>
            </a:prstGeom>
            <a:solidFill>
              <a:srgbClr val="00B8FF"/>
            </a:solidFill>
            <a:ln w="190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11" name="Straight Arrow Connector 10"/>
            <p:cNvCxnSpPr/>
            <p:nvPr/>
          </p:nvCxnSpPr>
          <p:spPr bwMode="auto">
            <a:xfrm>
              <a:off x="2134591" y="3059757"/>
              <a:ext cx="423664" cy="207640"/>
            </a:xfrm>
            <a:prstGeom prst="straightConnector1">
              <a:avLst/>
            </a:prstGeom>
            <a:solidFill>
              <a:srgbClr val="00B8FF"/>
            </a:solidFill>
            <a:ln w="190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12" name="Straight Arrow Connector 11"/>
            <p:cNvCxnSpPr/>
            <p:nvPr/>
          </p:nvCxnSpPr>
          <p:spPr bwMode="auto">
            <a:xfrm>
              <a:off x="2558255" y="3267397"/>
              <a:ext cx="296416" cy="152400"/>
            </a:xfrm>
            <a:prstGeom prst="straightConnector1">
              <a:avLst/>
            </a:prstGeom>
            <a:solidFill>
              <a:srgbClr val="00B8FF"/>
            </a:solidFill>
            <a:ln w="190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sp>
          <p:nvSpPr>
            <p:cNvPr id="13" name="TextBox 12"/>
            <p:cNvSpPr txBox="1"/>
            <p:nvPr/>
          </p:nvSpPr>
          <p:spPr>
            <a:xfrm>
              <a:off x="2854671" y="2695421"/>
              <a:ext cx="287258" cy="86839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FF0000"/>
                  </a:solidFill>
                  <a:latin typeface="Symbol" charset="2"/>
                  <a:cs typeface="Symbol" charset="2"/>
                </a:rPr>
                <a:t>t</a:t>
              </a:r>
            </a:p>
            <a:p>
              <a:endParaRPr lang="en-US" dirty="0" smtClean="0">
                <a:solidFill>
                  <a:srgbClr val="FF0000"/>
                </a:solidFill>
                <a:latin typeface="Symbol" charset="2"/>
                <a:cs typeface="Symbol" charset="2"/>
              </a:endParaRPr>
            </a:p>
            <a:p>
              <a:r>
                <a:rPr lang="en-US" dirty="0">
                  <a:solidFill>
                    <a:srgbClr val="FF0000"/>
                  </a:solidFill>
                  <a:latin typeface="Symbol" charset="2"/>
                  <a:cs typeface="Symbol" charset="2"/>
                </a:rPr>
                <a:t>t</a:t>
              </a:r>
            </a:p>
          </p:txBody>
        </p:sp>
      </p:grpSp>
      <p:pic>
        <p:nvPicPr>
          <p:cNvPr id="16" name="Picture 1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5856" y="5075981"/>
            <a:ext cx="2431831" cy="1996604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760392" y="5003973"/>
            <a:ext cx="3236033" cy="2197690"/>
          </a:xfrm>
          <a:prstGeom prst="rect">
            <a:avLst/>
          </a:prstGeom>
        </p:spPr>
      </p:pic>
      <p:sp>
        <p:nvSpPr>
          <p:cNvPr id="15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50813"/>
            <a:ext cx="9070975" cy="625475"/>
          </a:xfrm>
          <a:ln/>
        </p:spPr>
        <p:txBody>
          <a:bodyPr tIns="38808"/>
          <a:lstStyle/>
          <a:p>
            <a: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</a:tabLst>
            </a:pPr>
            <a:r>
              <a:rPr lang="en-US" dirty="0" smtClean="0"/>
              <a:t>Tau Reconstruction</a:t>
            </a:r>
            <a:endParaRPr lang="en-US" dirty="0"/>
          </a:p>
        </p:txBody>
      </p:sp>
      <p:sp>
        <p:nvSpPr>
          <p:cNvPr id="6" name="Oval 5"/>
          <p:cNvSpPr/>
          <p:nvPr/>
        </p:nvSpPr>
        <p:spPr bwMode="auto">
          <a:xfrm>
            <a:off x="2808064" y="5075981"/>
            <a:ext cx="648072" cy="504056"/>
          </a:xfrm>
          <a:prstGeom prst="ellipse">
            <a:avLst/>
          </a:prstGeom>
          <a:noFill/>
          <a:ln w="1905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effectLst/>
              <a:latin typeface="Arial" charset="0"/>
              <a:ea typeface="ＭＳ Ｐゴシック" charset="0"/>
              <a:cs typeface="DejaVu Sans" charset="0"/>
            </a:endParaRPr>
          </a:p>
        </p:txBody>
      </p:sp>
      <p:sp>
        <p:nvSpPr>
          <p:cNvPr id="18" name="Oval 17"/>
          <p:cNvSpPr/>
          <p:nvPr/>
        </p:nvSpPr>
        <p:spPr bwMode="auto">
          <a:xfrm>
            <a:off x="2808064" y="6588149"/>
            <a:ext cx="648072" cy="504056"/>
          </a:xfrm>
          <a:prstGeom prst="ellipse">
            <a:avLst/>
          </a:prstGeom>
          <a:noFill/>
          <a:ln w="1905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effectLst/>
              <a:latin typeface="Arial" charset="0"/>
              <a:ea typeface="ＭＳ Ｐゴシック" charset="0"/>
              <a:cs typeface="DejaVu San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12995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4430"/>
    </mc:Choice>
    <mc:Fallback xmlns="">
      <p:transition xmlns:p14="http://schemas.microsoft.com/office/powerpoint/2010/main" spd="slow" advTm="54430"/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238" y="179437"/>
            <a:ext cx="9069387" cy="597892"/>
          </a:xfrm>
        </p:spPr>
        <p:txBody>
          <a:bodyPr/>
          <a:lstStyle/>
          <a:p>
            <a:r>
              <a:rPr lang="en-US" dirty="0" smtClean="0"/>
              <a:t>Properties of </a:t>
            </a:r>
            <a:r>
              <a:rPr lang="en-US" dirty="0" smtClean="0">
                <a:latin typeface="Symbol" charset="2"/>
                <a:cs typeface="Symbol" charset="2"/>
              </a:rPr>
              <a:t>t</a:t>
            </a:r>
            <a:r>
              <a:rPr lang="en-US" dirty="0" smtClean="0"/>
              <a:t> Leptons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143768" y="1115541"/>
            <a:ext cx="6340197" cy="34444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 smtClean="0"/>
              <a:t>The heaviest lepton: </a:t>
            </a:r>
            <a:r>
              <a:rPr lang="en-US" dirty="0" err="1" smtClean="0">
                <a:solidFill>
                  <a:srgbClr val="000090"/>
                </a:solidFill>
              </a:rPr>
              <a:t>m</a:t>
            </a:r>
            <a:r>
              <a:rPr lang="en-US" baseline="-25000" dirty="0" err="1" smtClean="0">
                <a:solidFill>
                  <a:srgbClr val="000090"/>
                </a:solidFill>
                <a:latin typeface="Symbol" charset="2"/>
                <a:cs typeface="Symbol" charset="2"/>
              </a:rPr>
              <a:t>t</a:t>
            </a:r>
            <a:r>
              <a:rPr lang="en-US" dirty="0" smtClean="0">
                <a:solidFill>
                  <a:srgbClr val="000090"/>
                </a:solidFill>
              </a:rPr>
              <a:t> = 1.78 </a:t>
            </a:r>
            <a:r>
              <a:rPr lang="en-US" dirty="0" err="1" smtClean="0">
                <a:solidFill>
                  <a:srgbClr val="000090"/>
                </a:solidFill>
              </a:rPr>
              <a:t>GeV</a:t>
            </a:r>
            <a:r>
              <a:rPr lang="en-US" dirty="0" smtClean="0">
                <a:solidFill>
                  <a:srgbClr val="000090"/>
                </a:solidFill>
              </a:rPr>
              <a:t>; unstable: </a:t>
            </a:r>
            <a:r>
              <a:rPr lang="en-US" dirty="0" err="1" smtClean="0">
                <a:solidFill>
                  <a:srgbClr val="000090"/>
                </a:solidFill>
              </a:rPr>
              <a:t>c</a:t>
            </a:r>
            <a:r>
              <a:rPr lang="en-US" dirty="0" err="1" smtClean="0">
                <a:solidFill>
                  <a:srgbClr val="000090"/>
                </a:solidFill>
                <a:latin typeface="Symbol" charset="2"/>
                <a:cs typeface="Symbol" charset="2"/>
              </a:rPr>
              <a:t>t</a:t>
            </a:r>
            <a:r>
              <a:rPr lang="en-US" dirty="0" smtClean="0">
                <a:solidFill>
                  <a:srgbClr val="000090"/>
                </a:solidFill>
              </a:rPr>
              <a:t> ~ 87 </a:t>
            </a:r>
            <a:r>
              <a:rPr lang="en-US" dirty="0" smtClean="0">
                <a:solidFill>
                  <a:srgbClr val="000090"/>
                </a:solidFill>
                <a:latin typeface="Symbol" charset="2"/>
                <a:cs typeface="Symbol" charset="2"/>
              </a:rPr>
              <a:t>m</a:t>
            </a:r>
            <a:r>
              <a:rPr lang="en-US" dirty="0" smtClean="0">
                <a:solidFill>
                  <a:srgbClr val="000090"/>
                </a:solidFill>
              </a:rPr>
              <a:t>m</a:t>
            </a:r>
            <a:br>
              <a:rPr lang="en-US" dirty="0" smtClean="0">
                <a:solidFill>
                  <a:srgbClr val="000090"/>
                </a:solidFill>
              </a:rPr>
            </a:br>
            <a:endParaRPr lang="en-US" dirty="0" smtClean="0">
              <a:solidFill>
                <a:srgbClr val="000090"/>
              </a:solidFill>
            </a:endParaRP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Decays into </a:t>
            </a:r>
            <a:r>
              <a:rPr lang="en-US" dirty="0" smtClean="0">
                <a:solidFill>
                  <a:srgbClr val="660066"/>
                </a:solidFill>
              </a:rPr>
              <a:t>leptons</a:t>
            </a:r>
            <a:r>
              <a:rPr lang="en-US" dirty="0" smtClean="0"/>
              <a:t>: 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or </a:t>
            </a:r>
            <a:r>
              <a:rPr lang="en-US" dirty="0" smtClean="0">
                <a:solidFill>
                  <a:srgbClr val="FF00FF"/>
                </a:solidFill>
              </a:rPr>
              <a:t>hadrons</a:t>
            </a:r>
            <a:r>
              <a:rPr lang="en-US" dirty="0" smtClean="0"/>
              <a:t> with either one or three </a:t>
            </a:r>
            <a:br>
              <a:rPr lang="en-US" dirty="0" smtClean="0"/>
            </a:br>
            <a:r>
              <a:rPr lang="en-US" dirty="0" smtClean="0"/>
              <a:t>charged particles (mainly </a:t>
            </a:r>
            <a:r>
              <a:rPr lang="en-US" dirty="0" smtClean="0">
                <a:latin typeface="Symbol" charset="2"/>
                <a:cs typeface="Symbol" charset="2"/>
              </a:rPr>
              <a:t>p</a:t>
            </a:r>
            <a:r>
              <a:rPr lang="en-US" baseline="30000" dirty="0" smtClean="0"/>
              <a:t>±</a:t>
            </a:r>
            <a:r>
              <a:rPr lang="en-US" dirty="0" smtClean="0"/>
              <a:t>) in the </a:t>
            </a:r>
            <a:br>
              <a:rPr lang="en-US" dirty="0" smtClean="0"/>
            </a:br>
            <a:r>
              <a:rPr lang="en-US" dirty="0" smtClean="0"/>
              <a:t>final state: </a:t>
            </a:r>
            <a:r>
              <a:rPr lang="en-US" i="1" dirty="0" smtClean="0">
                <a:solidFill>
                  <a:srgbClr val="008000"/>
                </a:solidFill>
              </a:rPr>
              <a:t>one-prong / </a:t>
            </a:r>
            <a:r>
              <a:rPr lang="en-US" i="1" dirty="0" smtClean="0">
                <a:solidFill>
                  <a:srgbClr val="0000FF"/>
                </a:solidFill>
              </a:rPr>
              <a:t>three-prong</a:t>
            </a:r>
            <a:r>
              <a:rPr lang="en-US" dirty="0" smtClean="0">
                <a:solidFill>
                  <a:srgbClr val="0000FF"/>
                </a:solidFill>
              </a:rPr>
              <a:t> decays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grpSp>
        <p:nvGrpSpPr>
          <p:cNvPr id="15" name="Group 14"/>
          <p:cNvGrpSpPr/>
          <p:nvPr/>
        </p:nvGrpSpPr>
        <p:grpSpPr>
          <a:xfrm>
            <a:off x="1079872" y="1967684"/>
            <a:ext cx="2736304" cy="1380105"/>
            <a:chOff x="3312120" y="1907629"/>
            <a:chExt cx="2736304" cy="1380105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312120" y="1907629"/>
              <a:ext cx="2664296" cy="1380105"/>
            </a:xfrm>
            <a:prstGeom prst="rect">
              <a:avLst/>
            </a:prstGeom>
          </p:spPr>
        </p:pic>
        <p:sp>
          <p:nvSpPr>
            <p:cNvPr id="8" name="Rectangle 7"/>
            <p:cNvSpPr/>
            <p:nvPr/>
          </p:nvSpPr>
          <p:spPr bwMode="auto">
            <a:xfrm>
              <a:off x="5688384" y="2627709"/>
              <a:ext cx="360040" cy="648072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effectLst/>
                <a:latin typeface="Arial" charset="0"/>
                <a:ea typeface="ＭＳ Ｐゴシック" charset="0"/>
                <a:cs typeface="DejaVu Sans" charset="0"/>
              </a:endParaRPr>
            </a:p>
          </p:txBody>
        </p:sp>
      </p:grpSp>
      <p:sp>
        <p:nvSpPr>
          <p:cNvPr id="18" name="TextBox 17"/>
          <p:cNvSpPr txBox="1"/>
          <p:nvPr/>
        </p:nvSpPr>
        <p:spPr>
          <a:xfrm>
            <a:off x="153235" y="5940077"/>
            <a:ext cx="9949283" cy="61078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90"/>
                </a:solidFill>
              </a:rPr>
              <a:t>For decays into leptons, the corresponding reconstruction and identification algorithms are used</a:t>
            </a:r>
            <a:br>
              <a:rPr lang="en-US" dirty="0" smtClean="0">
                <a:solidFill>
                  <a:srgbClr val="000090"/>
                </a:solidFill>
              </a:rPr>
            </a:br>
            <a:r>
              <a:rPr lang="en-US" dirty="0" smtClean="0">
                <a:solidFill>
                  <a:srgbClr val="000090"/>
                </a:solidFill>
              </a:rPr>
              <a:t>(and triggers! </a:t>
            </a:r>
            <a:r>
              <a:rPr lang="en-US" dirty="0" smtClean="0">
                <a:solidFill>
                  <a:srgbClr val="000090"/>
                </a:solidFill>
                <a:sym typeface="Wingdings"/>
              </a:rPr>
              <a:t> no time to discuss this here)</a:t>
            </a:r>
            <a:r>
              <a:rPr lang="en-US" dirty="0" smtClean="0">
                <a:solidFill>
                  <a:srgbClr val="000090"/>
                </a:solidFill>
              </a:rPr>
              <a:t>.</a:t>
            </a:r>
            <a:endParaRPr lang="en-US" dirty="0">
              <a:solidFill>
                <a:srgbClr val="800000"/>
              </a:solidFill>
            </a:endParaRPr>
          </a:p>
        </p:txBody>
      </p:sp>
      <p:grpSp>
        <p:nvGrpSpPr>
          <p:cNvPr id="24" name="Group 23"/>
          <p:cNvGrpSpPr/>
          <p:nvPr/>
        </p:nvGrpSpPr>
        <p:grpSpPr>
          <a:xfrm>
            <a:off x="1151880" y="4423613"/>
            <a:ext cx="2736304" cy="1444456"/>
            <a:chOff x="1223888" y="4499917"/>
            <a:chExt cx="2736304" cy="1444456"/>
          </a:xfrm>
        </p:grpSpPr>
        <p:pic>
          <p:nvPicPr>
            <p:cNvPr id="21" name="Picture 20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223888" y="4499917"/>
              <a:ext cx="2664296" cy="1380105"/>
            </a:xfrm>
            <a:prstGeom prst="rect">
              <a:avLst/>
            </a:prstGeom>
          </p:spPr>
        </p:pic>
        <p:sp>
          <p:nvSpPr>
            <p:cNvPr id="22" name="Rectangle 21"/>
            <p:cNvSpPr/>
            <p:nvPr/>
          </p:nvSpPr>
          <p:spPr bwMode="auto">
            <a:xfrm>
              <a:off x="3096096" y="5219997"/>
              <a:ext cx="864096" cy="648072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effectLst/>
                <a:latin typeface="Arial" charset="0"/>
                <a:ea typeface="ＭＳ Ｐゴシック" charset="0"/>
                <a:cs typeface="DejaVu Sans" charset="0"/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3096096" y="5075981"/>
              <a:ext cx="313044" cy="86839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d</a:t>
              </a:r>
              <a:endParaRPr lang="en-US" dirty="0" smtClean="0"/>
            </a:p>
            <a:p>
              <a:r>
                <a:rPr lang="en-US" dirty="0" smtClean="0"/>
                <a:t>_</a:t>
              </a:r>
            </a:p>
            <a:p>
              <a:r>
                <a:rPr lang="en-US" dirty="0"/>
                <a:t>u</a:t>
              </a:r>
            </a:p>
          </p:txBody>
        </p:sp>
      </p:grpSp>
      <p:grpSp>
        <p:nvGrpSpPr>
          <p:cNvPr id="31" name="Group 30"/>
          <p:cNvGrpSpPr/>
          <p:nvPr/>
        </p:nvGrpSpPr>
        <p:grpSpPr>
          <a:xfrm>
            <a:off x="5112320" y="1547589"/>
            <a:ext cx="4720971" cy="3168352"/>
            <a:chOff x="5112320" y="1907629"/>
            <a:chExt cx="4720971" cy="3168352"/>
          </a:xfrm>
        </p:grpSpPr>
        <p:pic>
          <p:nvPicPr>
            <p:cNvPr id="25" name="Picture 24" descr="Screen Shot 2016-07-27 at 3.18.22 PM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112320" y="1907629"/>
              <a:ext cx="4720971" cy="3168352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 bwMode="auto">
            <a:xfrm>
              <a:off x="5184328" y="2267669"/>
              <a:ext cx="4536504" cy="576064"/>
            </a:xfrm>
            <a:prstGeom prst="rect">
              <a:avLst/>
            </a:prstGeom>
            <a:noFill/>
            <a:ln w="25400" cap="flat" cmpd="sng" algn="ctr">
              <a:solidFill>
                <a:srgbClr val="660066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effectLst/>
                <a:latin typeface="Arial" charset="0"/>
                <a:ea typeface="ＭＳ Ｐゴシック" charset="0"/>
                <a:cs typeface="DejaVu Sans" charset="0"/>
              </a:endParaRPr>
            </a:p>
          </p:txBody>
        </p:sp>
        <p:sp>
          <p:nvSpPr>
            <p:cNvPr id="27" name="Rectangle 26"/>
            <p:cNvSpPr/>
            <p:nvPr/>
          </p:nvSpPr>
          <p:spPr bwMode="auto">
            <a:xfrm>
              <a:off x="5184328" y="2915741"/>
              <a:ext cx="4536504" cy="1800200"/>
            </a:xfrm>
            <a:prstGeom prst="rect">
              <a:avLst/>
            </a:prstGeom>
            <a:noFill/>
            <a:ln w="25400" cap="flat" cmpd="sng" algn="ctr">
              <a:solidFill>
                <a:srgbClr val="FF00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effectLst/>
                <a:latin typeface="Arial" charset="0"/>
                <a:ea typeface="ＭＳ Ｐゴシック" charset="0"/>
                <a:cs typeface="DejaVu Sans" charset="0"/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6563588" y="2843733"/>
              <a:ext cx="1141020" cy="8748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rgbClr val="008000"/>
                  </a:solidFill>
                </a:rPr>
                <a:t>}</a:t>
              </a:r>
              <a:r>
                <a:rPr lang="en-US" dirty="0" smtClean="0">
                  <a:solidFill>
                    <a:srgbClr val="008000"/>
                  </a:solidFill>
                </a:rPr>
                <a:t> ~ 50%</a:t>
              </a:r>
              <a:endParaRPr lang="en-US" dirty="0">
                <a:solidFill>
                  <a:srgbClr val="008000"/>
                </a:solidFill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6839574" y="3683922"/>
              <a:ext cx="1081058" cy="67197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4000" dirty="0" smtClean="0">
                  <a:solidFill>
                    <a:srgbClr val="0000FF"/>
                  </a:solidFill>
                </a:rPr>
                <a:t>}</a:t>
              </a:r>
              <a:r>
                <a:rPr lang="en-US" dirty="0" smtClean="0">
                  <a:solidFill>
                    <a:srgbClr val="0000FF"/>
                  </a:solidFill>
                </a:rPr>
                <a:t> ~ 15%</a:t>
              </a:r>
              <a:endParaRPr lang="en-US" dirty="0">
                <a:solidFill>
                  <a:srgbClr val="0000FF"/>
                </a:solidFill>
              </a:endParaRP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6408464" y="2229719"/>
              <a:ext cx="1063926" cy="61401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600" dirty="0" smtClean="0">
                  <a:solidFill>
                    <a:srgbClr val="660066"/>
                  </a:solidFill>
                </a:rPr>
                <a:t>}</a:t>
              </a:r>
              <a:r>
                <a:rPr lang="en-US" dirty="0" smtClean="0">
                  <a:solidFill>
                    <a:srgbClr val="660066"/>
                  </a:solidFill>
                </a:rPr>
                <a:t> ~ 35%</a:t>
              </a:r>
              <a:endParaRPr lang="en-US" dirty="0">
                <a:solidFill>
                  <a:srgbClr val="660066"/>
                </a:solidFill>
              </a:endParaRPr>
            </a:p>
          </p:txBody>
        </p:sp>
      </p:grpSp>
      <p:sp>
        <p:nvSpPr>
          <p:cNvPr id="32" name="TextBox 31"/>
          <p:cNvSpPr txBox="1"/>
          <p:nvPr/>
        </p:nvSpPr>
        <p:spPr>
          <a:xfrm>
            <a:off x="5689265" y="4787949"/>
            <a:ext cx="3815543" cy="1126001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90"/>
                </a:solidFill>
              </a:rPr>
              <a:t>Final states for pairwise production:</a:t>
            </a:r>
            <a:br>
              <a:rPr lang="en-US" dirty="0" smtClean="0">
                <a:solidFill>
                  <a:srgbClr val="000090"/>
                </a:solidFill>
              </a:rPr>
            </a:br>
            <a:r>
              <a:rPr lang="en-US" dirty="0" smtClean="0">
                <a:solidFill>
                  <a:srgbClr val="800000"/>
                </a:solidFill>
              </a:rPr>
              <a:t>    </a:t>
            </a:r>
            <a:r>
              <a:rPr lang="en-US" dirty="0" smtClean="0">
                <a:solidFill>
                  <a:srgbClr val="FF0000"/>
                </a:solidFill>
                <a:latin typeface="Symbol" charset="2"/>
                <a:cs typeface="Symbol" charset="2"/>
              </a:rPr>
              <a:t>t</a:t>
            </a:r>
            <a:r>
              <a:rPr lang="en-US" baseline="-25000" dirty="0" smtClean="0">
                <a:solidFill>
                  <a:srgbClr val="FF0000"/>
                </a:solidFill>
              </a:rPr>
              <a:t>had</a:t>
            </a:r>
            <a:r>
              <a:rPr lang="en-US" dirty="0" smtClean="0">
                <a:solidFill>
                  <a:srgbClr val="FF0000"/>
                </a:solidFill>
                <a:latin typeface="Symbol" charset="2"/>
                <a:cs typeface="Symbol" charset="2"/>
              </a:rPr>
              <a:t>t</a:t>
            </a:r>
            <a:r>
              <a:rPr lang="en-US" baseline="-25000" dirty="0" smtClean="0">
                <a:solidFill>
                  <a:srgbClr val="FF0000"/>
                </a:solidFill>
              </a:rPr>
              <a:t>had</a:t>
            </a:r>
            <a:r>
              <a:rPr lang="en-US" dirty="0" smtClean="0">
                <a:solidFill>
                  <a:srgbClr val="FF0000"/>
                </a:solidFill>
              </a:rPr>
              <a:t> ~ 42%</a:t>
            </a:r>
            <a:r>
              <a:rPr lang="en-US" dirty="0" smtClean="0">
                <a:solidFill>
                  <a:srgbClr val="800000"/>
                </a:solidFill>
              </a:rPr>
              <a:t/>
            </a:r>
            <a:br>
              <a:rPr lang="en-US" dirty="0" smtClean="0">
                <a:solidFill>
                  <a:srgbClr val="800000"/>
                </a:solidFill>
              </a:rPr>
            </a:br>
            <a:r>
              <a:rPr lang="en-US" dirty="0" smtClean="0">
                <a:solidFill>
                  <a:srgbClr val="800000"/>
                </a:solidFill>
              </a:rPr>
              <a:t>    </a:t>
            </a:r>
            <a:r>
              <a:rPr lang="en-US" dirty="0" err="1" smtClean="0">
                <a:solidFill>
                  <a:srgbClr val="660066"/>
                </a:solidFill>
                <a:latin typeface="Symbol" charset="2"/>
                <a:cs typeface="Symbol" charset="2"/>
              </a:rPr>
              <a:t>t</a:t>
            </a:r>
            <a:r>
              <a:rPr lang="en-US" baseline="-25000" dirty="0" err="1" smtClean="0">
                <a:solidFill>
                  <a:srgbClr val="660066"/>
                </a:solidFill>
              </a:rPr>
              <a:t>lep</a:t>
            </a:r>
            <a:r>
              <a:rPr lang="en-US" dirty="0" err="1" smtClean="0">
                <a:solidFill>
                  <a:srgbClr val="660066"/>
                </a:solidFill>
                <a:latin typeface="Symbol" charset="2"/>
                <a:cs typeface="Symbol" charset="2"/>
              </a:rPr>
              <a:t>t</a:t>
            </a:r>
            <a:r>
              <a:rPr lang="en-US" baseline="-25000" dirty="0" err="1" smtClean="0">
                <a:solidFill>
                  <a:srgbClr val="660066"/>
                </a:solidFill>
              </a:rPr>
              <a:t>lep</a:t>
            </a:r>
            <a:r>
              <a:rPr lang="en-US" baseline="-25000" dirty="0" smtClean="0">
                <a:solidFill>
                  <a:srgbClr val="660066"/>
                </a:solidFill>
              </a:rPr>
              <a:t> </a:t>
            </a:r>
            <a:r>
              <a:rPr lang="en-US" dirty="0" smtClean="0">
                <a:solidFill>
                  <a:srgbClr val="660066"/>
                </a:solidFill>
              </a:rPr>
              <a:t>  ~ 12%</a:t>
            </a:r>
            <a:r>
              <a:rPr lang="en-US" dirty="0" smtClean="0">
                <a:solidFill>
                  <a:srgbClr val="800000"/>
                </a:solidFill>
              </a:rPr>
              <a:t/>
            </a:r>
            <a:br>
              <a:rPr lang="en-US" dirty="0" smtClean="0">
                <a:solidFill>
                  <a:srgbClr val="800000"/>
                </a:solidFill>
              </a:rPr>
            </a:br>
            <a:r>
              <a:rPr lang="en-US" dirty="0" smtClean="0">
                <a:solidFill>
                  <a:srgbClr val="800000"/>
                </a:solidFill>
              </a:rPr>
              <a:t>    </a:t>
            </a:r>
            <a:r>
              <a:rPr lang="en-US" dirty="0" err="1" smtClean="0">
                <a:solidFill>
                  <a:srgbClr val="FF0000"/>
                </a:solidFill>
                <a:latin typeface="Symbol" charset="2"/>
                <a:cs typeface="Symbol" charset="2"/>
              </a:rPr>
              <a:t>t</a:t>
            </a:r>
            <a:r>
              <a:rPr lang="en-US" baseline="-25000" dirty="0" err="1" smtClean="0">
                <a:solidFill>
                  <a:srgbClr val="FF0000"/>
                </a:solidFill>
              </a:rPr>
              <a:t>lep</a:t>
            </a:r>
            <a:r>
              <a:rPr lang="en-US" dirty="0" err="1" smtClean="0">
                <a:solidFill>
                  <a:srgbClr val="FF0000"/>
                </a:solidFill>
                <a:latin typeface="Symbol" charset="2"/>
                <a:cs typeface="Symbol" charset="2"/>
              </a:rPr>
              <a:t>t</a:t>
            </a:r>
            <a:r>
              <a:rPr lang="en-US" baseline="-25000" dirty="0" err="1" smtClean="0">
                <a:solidFill>
                  <a:srgbClr val="FF0000"/>
                </a:solidFill>
              </a:rPr>
              <a:t>had</a:t>
            </a:r>
            <a:r>
              <a:rPr lang="en-US" baseline="-25000" dirty="0" smtClean="0">
                <a:solidFill>
                  <a:srgbClr val="FF0000"/>
                </a:solidFill>
              </a:rPr>
              <a:t> </a:t>
            </a:r>
            <a:r>
              <a:rPr lang="en-US" dirty="0" smtClean="0">
                <a:solidFill>
                  <a:srgbClr val="FF0000"/>
                </a:solidFill>
              </a:rPr>
              <a:t>  ~ 46%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38574" y="6588149"/>
            <a:ext cx="8024966" cy="610783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solidFill>
                  <a:srgbClr val="800000"/>
                </a:solidFill>
              </a:rPr>
              <a:t>In the following, the reconstruction and identification of </a:t>
            </a:r>
            <a:r>
              <a:rPr lang="en-US" dirty="0" err="1" smtClean="0">
                <a:solidFill>
                  <a:srgbClr val="800000"/>
                </a:solidFill>
              </a:rPr>
              <a:t>hadronically</a:t>
            </a:r>
            <a:r>
              <a:rPr lang="en-US" dirty="0" smtClean="0">
                <a:solidFill>
                  <a:srgbClr val="800000"/>
                </a:solidFill>
              </a:rPr>
              <a:t> decaying</a:t>
            </a:r>
            <a:br>
              <a:rPr lang="en-US" dirty="0" smtClean="0">
                <a:solidFill>
                  <a:srgbClr val="800000"/>
                </a:solidFill>
              </a:rPr>
            </a:br>
            <a:r>
              <a:rPr lang="en-US" dirty="0" smtClean="0">
                <a:solidFill>
                  <a:srgbClr val="800000"/>
                </a:solidFill>
                <a:latin typeface="Symbol" charset="2"/>
                <a:cs typeface="Symbol" charset="2"/>
              </a:rPr>
              <a:t>t</a:t>
            </a:r>
            <a:r>
              <a:rPr lang="en-US" dirty="0" smtClean="0">
                <a:solidFill>
                  <a:srgbClr val="800000"/>
                </a:solidFill>
              </a:rPr>
              <a:t> leptons is discussed. </a:t>
            </a:r>
            <a:endParaRPr lang="en-US" dirty="0">
              <a:solidFill>
                <a:srgbClr val="8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4936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7588"/>
    </mc:Choice>
    <mc:Fallback xmlns="">
      <p:transition xmlns:p14="http://schemas.microsoft.com/office/powerpoint/2010/main" spd="slow" advTm="77588"/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4057" y="937763"/>
            <a:ext cx="9144767" cy="6298458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503238" y="179437"/>
            <a:ext cx="9069387" cy="597892"/>
          </a:xfrm>
        </p:spPr>
        <p:txBody>
          <a:bodyPr/>
          <a:lstStyle/>
          <a:p>
            <a:r>
              <a:rPr lang="en-US" dirty="0" smtClean="0">
                <a:latin typeface="+mn-lt"/>
                <a:cs typeface="Symbol" charset="2"/>
              </a:rPr>
              <a:t>H </a:t>
            </a:r>
            <a:r>
              <a:rPr lang="en-US" dirty="0" smtClean="0">
                <a:latin typeface="+mn-lt"/>
                <a:cs typeface="Symbol" charset="2"/>
                <a:sym typeface="Wingdings"/>
              </a:rPr>
              <a:t> </a:t>
            </a:r>
            <a:r>
              <a:rPr lang="en-US" dirty="0" err="1" smtClean="0">
                <a:latin typeface="Symbol" charset="2"/>
                <a:cs typeface="Symbol" charset="2"/>
              </a:rPr>
              <a:t>tt</a:t>
            </a:r>
            <a:r>
              <a:rPr lang="en-US" dirty="0" smtClean="0"/>
              <a:t> Candidate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3350911"/>
      </p:ext>
    </p:extLst>
  </p:cSld>
  <p:clrMapOvr>
    <a:masterClrMapping/>
  </p:clrMapOvr>
  <p:transition spd="med" advTm="23823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238" y="179437"/>
            <a:ext cx="9069387" cy="597892"/>
          </a:xfrm>
        </p:spPr>
        <p:txBody>
          <a:bodyPr/>
          <a:lstStyle/>
          <a:p>
            <a:r>
              <a:rPr lang="en-US" dirty="0" smtClean="0">
                <a:latin typeface="Symbol" charset="2"/>
                <a:cs typeface="Symbol" charset="2"/>
              </a:rPr>
              <a:t>t</a:t>
            </a:r>
            <a:r>
              <a:rPr lang="en-US" dirty="0" smtClean="0"/>
              <a:t> Reconstruction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59792" y="971525"/>
            <a:ext cx="8895208" cy="61078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Hadronically</a:t>
            </a:r>
            <a:r>
              <a:rPr lang="en-US" dirty="0" smtClean="0"/>
              <a:t> decaying </a:t>
            </a:r>
            <a:r>
              <a:rPr lang="en-US" dirty="0" smtClean="0">
                <a:latin typeface="Symbol" charset="2"/>
                <a:cs typeface="Symbol" charset="2"/>
              </a:rPr>
              <a:t>t</a:t>
            </a:r>
            <a:r>
              <a:rPr lang="en-US" dirty="0" smtClean="0"/>
              <a:t> leptons look like </a:t>
            </a:r>
            <a:r>
              <a:rPr lang="en-US" dirty="0" smtClean="0">
                <a:solidFill>
                  <a:srgbClr val="800000"/>
                </a:solidFill>
              </a:rPr>
              <a:t>very narrow jets </a:t>
            </a:r>
            <a:r>
              <a:rPr lang="en-US" dirty="0" smtClean="0"/>
              <a:t>(large fraction of the energy </a:t>
            </a:r>
            <a:br>
              <a:rPr lang="en-US" dirty="0" smtClean="0"/>
            </a:br>
            <a:r>
              <a:rPr lang="en-US" dirty="0" smtClean="0"/>
              <a:t>contained within a small cone) </a:t>
            </a:r>
            <a:r>
              <a:rPr lang="en-US" dirty="0" smtClean="0">
                <a:solidFill>
                  <a:srgbClr val="800000"/>
                </a:solidFill>
              </a:rPr>
              <a:t>with either 1 or 3 charged particles.</a:t>
            </a:r>
            <a:endParaRPr lang="en-US" dirty="0" smtClean="0"/>
          </a:p>
        </p:txBody>
      </p:sp>
      <p:pic>
        <p:nvPicPr>
          <p:cNvPr id="3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0436" y="1547590"/>
            <a:ext cx="2587668" cy="25202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9" name="Straight Arrow Connector 8"/>
          <p:cNvCxnSpPr/>
          <p:nvPr/>
        </p:nvCxnSpPr>
        <p:spPr bwMode="auto">
          <a:xfrm flipH="1">
            <a:off x="2664048" y="1979637"/>
            <a:ext cx="1872208" cy="360040"/>
          </a:xfrm>
          <a:prstGeom prst="straightConnector1">
            <a:avLst/>
          </a:prstGeom>
          <a:solidFill>
            <a:srgbClr val="00B8FF"/>
          </a:solidFill>
          <a:ln w="31750" cap="flat" cmpd="sng" algn="ctr">
            <a:solidFill>
              <a:srgbClr val="259EE4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34" name="Straight Arrow Connector 33"/>
          <p:cNvCxnSpPr/>
          <p:nvPr/>
        </p:nvCxnSpPr>
        <p:spPr bwMode="auto">
          <a:xfrm flipH="1">
            <a:off x="2880072" y="2411685"/>
            <a:ext cx="1656184" cy="288032"/>
          </a:xfrm>
          <a:prstGeom prst="straightConnector1">
            <a:avLst/>
          </a:prstGeom>
          <a:solidFill>
            <a:srgbClr val="00B8FF"/>
          </a:solidFill>
          <a:ln w="31750" cap="flat" cmpd="sng" algn="ctr">
            <a:solidFill>
              <a:schemeClr val="accent1">
                <a:lumMod val="75000"/>
              </a:schemeClr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11" name="TextBox 10"/>
          <p:cNvSpPr txBox="1"/>
          <p:nvPr/>
        </p:nvSpPr>
        <p:spPr>
          <a:xfrm>
            <a:off x="4536256" y="1763613"/>
            <a:ext cx="3174554" cy="8683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259EE4"/>
                </a:solidFill>
              </a:rPr>
              <a:t>Signal cone </a:t>
            </a:r>
            <a:r>
              <a:rPr lang="en-US" dirty="0" smtClean="0">
                <a:solidFill>
                  <a:srgbClr val="259EE4"/>
                </a:solidFill>
                <a:latin typeface="Symbol" charset="2"/>
                <a:cs typeface="Symbol" charset="2"/>
              </a:rPr>
              <a:t>D</a:t>
            </a:r>
            <a:r>
              <a:rPr lang="en-US" dirty="0" smtClean="0">
                <a:solidFill>
                  <a:srgbClr val="259EE4"/>
                </a:solidFill>
              </a:rPr>
              <a:t>R ~ 0.2</a:t>
            </a:r>
            <a:br>
              <a:rPr lang="en-US" dirty="0" smtClean="0">
                <a:solidFill>
                  <a:srgbClr val="259EE4"/>
                </a:solidFill>
              </a:rPr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Isolation cone 0.2 &lt; 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  <a:latin typeface="Symbol" charset="2"/>
                <a:cs typeface="Symbol" charset="2"/>
              </a:rPr>
              <a:t>D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R &lt; 0.4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808064" y="3059757"/>
            <a:ext cx="7128792" cy="982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028700" lvl="1">
              <a:buFont typeface="Wingdings" charset="0"/>
              <a:buChar char="à"/>
            </a:pPr>
            <a:r>
              <a:rPr lang="en-US" dirty="0" smtClean="0">
                <a:solidFill>
                  <a:srgbClr val="800000"/>
                </a:solidFill>
                <a:latin typeface="Symbol" charset="2"/>
                <a:cs typeface="Symbol" charset="2"/>
                <a:sym typeface="Wingdings"/>
              </a:rPr>
              <a:t>t</a:t>
            </a:r>
            <a:r>
              <a:rPr lang="en-US" dirty="0" smtClean="0">
                <a:solidFill>
                  <a:srgbClr val="800000"/>
                </a:solidFill>
                <a:sym typeface="Wingdings"/>
              </a:rPr>
              <a:t> reconstruction seeded by reconstructed jets</a:t>
            </a:r>
            <a:br>
              <a:rPr lang="en-US" dirty="0" smtClean="0">
                <a:solidFill>
                  <a:srgbClr val="800000"/>
                </a:solidFill>
                <a:sym typeface="Wingdings"/>
              </a:rPr>
            </a:br>
            <a:r>
              <a:rPr lang="en-US" sz="800" dirty="0" smtClean="0">
                <a:solidFill>
                  <a:srgbClr val="800000"/>
                </a:solidFill>
                <a:sym typeface="Wingdings"/>
              </a:rPr>
              <a:t>  </a:t>
            </a:r>
          </a:p>
          <a:p>
            <a:r>
              <a:rPr lang="en-US" dirty="0">
                <a:solidFill>
                  <a:srgbClr val="000090"/>
                </a:solidFill>
                <a:sym typeface="Wingdings"/>
              </a:rPr>
              <a:t> </a:t>
            </a:r>
            <a:r>
              <a:rPr lang="en-US" dirty="0" smtClean="0">
                <a:solidFill>
                  <a:srgbClr val="000090"/>
                </a:solidFill>
                <a:sym typeface="Wingdings"/>
              </a:rPr>
              <a:t>  + attempt to reconstruct </a:t>
            </a:r>
            <a:r>
              <a:rPr lang="en-US" dirty="0" smtClean="0">
                <a:solidFill>
                  <a:srgbClr val="000090"/>
                </a:solidFill>
                <a:latin typeface="Symbol" charset="2"/>
                <a:cs typeface="Symbol" charset="2"/>
                <a:sym typeface="Wingdings"/>
              </a:rPr>
              <a:t>p</a:t>
            </a:r>
            <a:r>
              <a:rPr lang="en-US" baseline="30000" dirty="0" smtClean="0">
                <a:solidFill>
                  <a:srgbClr val="000090"/>
                </a:solidFill>
                <a:sym typeface="Wingdings"/>
              </a:rPr>
              <a:t>0</a:t>
            </a:r>
            <a:r>
              <a:rPr lang="en-US" dirty="0" smtClean="0">
                <a:solidFill>
                  <a:srgbClr val="000090"/>
                </a:solidFill>
                <a:sym typeface="Wingdings"/>
              </a:rPr>
              <a:t> to exploit knowledge of decay topology</a:t>
            </a:r>
            <a:br>
              <a:rPr lang="en-US" dirty="0" smtClean="0">
                <a:solidFill>
                  <a:srgbClr val="000090"/>
                </a:solidFill>
                <a:sym typeface="Wingdings"/>
              </a:rPr>
            </a:br>
            <a:r>
              <a:rPr lang="en-US" dirty="0">
                <a:solidFill>
                  <a:srgbClr val="000090"/>
                </a:solidFill>
                <a:sym typeface="Wingdings"/>
              </a:rPr>
              <a:t> </a:t>
            </a:r>
            <a:r>
              <a:rPr lang="en-US" dirty="0" smtClean="0">
                <a:solidFill>
                  <a:srgbClr val="000090"/>
                </a:solidFill>
                <a:sym typeface="Wingdings"/>
              </a:rPr>
              <a:t>  + associate tracks to </a:t>
            </a:r>
            <a:r>
              <a:rPr lang="en-US" dirty="0" smtClean="0">
                <a:solidFill>
                  <a:srgbClr val="000090"/>
                </a:solidFill>
                <a:latin typeface="Symbol" charset="2"/>
                <a:cs typeface="Symbol" charset="2"/>
                <a:sym typeface="Wingdings"/>
              </a:rPr>
              <a:t>t</a:t>
            </a:r>
            <a:r>
              <a:rPr lang="en-US" dirty="0" smtClean="0">
                <a:solidFill>
                  <a:srgbClr val="000090"/>
                </a:solidFill>
                <a:sym typeface="Wingdings"/>
              </a:rPr>
              <a:t> candidates (multiplicity, lifetime information)</a:t>
            </a:r>
            <a:endParaRPr lang="en-US" dirty="0">
              <a:solidFill>
                <a:srgbClr val="00009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59792" y="4787949"/>
            <a:ext cx="1493555" cy="112600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Identification</a:t>
            </a:r>
            <a:br>
              <a:rPr lang="en-US" dirty="0" smtClean="0"/>
            </a:br>
            <a:r>
              <a:rPr lang="en-US" dirty="0" smtClean="0"/>
              <a:t>variables to</a:t>
            </a:r>
            <a:br>
              <a:rPr lang="en-US" dirty="0" smtClean="0"/>
            </a:br>
            <a:r>
              <a:rPr lang="en-US" dirty="0" smtClean="0"/>
              <a:t>discriminate</a:t>
            </a:r>
            <a:br>
              <a:rPr lang="en-US" dirty="0" smtClean="0"/>
            </a:br>
            <a:r>
              <a:rPr lang="en-US" dirty="0" smtClean="0"/>
              <a:t>against jets:</a:t>
            </a:r>
            <a:endParaRPr lang="en-US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87984" y="4427909"/>
            <a:ext cx="3744168" cy="2443502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2159992" y="6637270"/>
            <a:ext cx="3292388" cy="5531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 smtClean="0">
                <a:solidFill>
                  <a:srgbClr val="000090"/>
                </a:solidFill>
              </a:rPr>
              <a:t>Fraction of energy within </a:t>
            </a:r>
            <a:r>
              <a:rPr lang="en-US" sz="1600" dirty="0" smtClean="0">
                <a:solidFill>
                  <a:srgbClr val="000090"/>
                </a:solidFill>
                <a:latin typeface="Symbol" charset="2"/>
                <a:cs typeface="Symbol" charset="2"/>
              </a:rPr>
              <a:t>D</a:t>
            </a:r>
            <a:r>
              <a:rPr lang="en-US" sz="1600" dirty="0" smtClean="0">
                <a:solidFill>
                  <a:srgbClr val="000090"/>
                </a:solidFill>
              </a:rPr>
              <a:t>R &lt; 0.1</a:t>
            </a:r>
            <a:br>
              <a:rPr lang="en-US" sz="1600" dirty="0" smtClean="0">
                <a:solidFill>
                  <a:srgbClr val="000090"/>
                </a:solidFill>
              </a:rPr>
            </a:br>
            <a:r>
              <a:rPr lang="en-US" sz="1600" dirty="0" err="1" smtClean="0">
                <a:solidFill>
                  <a:srgbClr val="000090"/>
                </a:solidFill>
              </a:rPr>
              <a:t>w.r.t</a:t>
            </a:r>
            <a:r>
              <a:rPr lang="en-US" sz="1600" dirty="0" smtClean="0">
                <a:solidFill>
                  <a:srgbClr val="000090"/>
                </a:solidFill>
              </a:rPr>
              <a:t>. energy within </a:t>
            </a:r>
            <a:r>
              <a:rPr lang="en-US" sz="1600" dirty="0" smtClean="0">
                <a:solidFill>
                  <a:srgbClr val="000090"/>
                </a:solidFill>
                <a:latin typeface="Symbol" charset="2"/>
                <a:cs typeface="Symbol" charset="2"/>
              </a:rPr>
              <a:t>D</a:t>
            </a:r>
            <a:r>
              <a:rPr lang="en-US" sz="1600" dirty="0" smtClean="0">
                <a:solidFill>
                  <a:srgbClr val="000090"/>
                </a:solidFill>
              </a:rPr>
              <a:t>R </a:t>
            </a:r>
            <a:r>
              <a:rPr lang="en-US" sz="1600" dirty="0">
                <a:solidFill>
                  <a:srgbClr val="000090"/>
                </a:solidFill>
              </a:rPr>
              <a:t>&lt; </a:t>
            </a:r>
            <a:r>
              <a:rPr lang="en-US" sz="1600" dirty="0" smtClean="0">
                <a:solidFill>
                  <a:srgbClr val="000090"/>
                </a:solidFill>
              </a:rPr>
              <a:t>0.2</a:t>
            </a:r>
            <a:endParaRPr lang="en-US" sz="1600" dirty="0">
              <a:solidFill>
                <a:srgbClr val="000090"/>
              </a:solidFill>
            </a:endParaRP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20432" y="4499917"/>
            <a:ext cx="3528392" cy="2295516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7037254" y="6588149"/>
            <a:ext cx="1963498" cy="5531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 smtClean="0">
                <a:solidFill>
                  <a:srgbClr val="000090"/>
                </a:solidFill>
              </a:rPr>
              <a:t>Number of tracks in </a:t>
            </a:r>
            <a:br>
              <a:rPr lang="en-US" sz="1600" dirty="0" smtClean="0">
                <a:solidFill>
                  <a:srgbClr val="000090"/>
                </a:solidFill>
              </a:rPr>
            </a:br>
            <a:r>
              <a:rPr lang="en-US" sz="1600" dirty="0" smtClean="0">
                <a:solidFill>
                  <a:srgbClr val="000090"/>
                </a:solidFill>
              </a:rPr>
              <a:t>isolation cone</a:t>
            </a:r>
            <a:endParaRPr lang="en-US" sz="1600" dirty="0">
              <a:solidFill>
                <a:srgbClr val="00009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70089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8539"/>
    </mc:Choice>
    <mc:Fallback xmlns="">
      <p:transition xmlns:p14="http://schemas.microsoft.com/office/powerpoint/2010/main" spd="slow" advTm="78539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2242" name="Rectangle 2"/>
          <p:cNvSpPr>
            <a:spLocks noGrp="1" noChangeArrowheads="1"/>
          </p:cNvSpPr>
          <p:nvPr>
            <p:ph type="title"/>
          </p:nvPr>
        </p:nvSpPr>
        <p:spPr>
          <a:xfrm>
            <a:off x="503238" y="251445"/>
            <a:ext cx="9069387" cy="597892"/>
          </a:xfrm>
        </p:spPr>
        <p:txBody>
          <a:bodyPr/>
          <a:lstStyle/>
          <a:p>
            <a:r>
              <a:rPr lang="de-DE" dirty="0" smtClean="0"/>
              <a:t>What de we nead to Identify?</a:t>
            </a:r>
            <a:endParaRPr lang="de-DE" dirty="0"/>
          </a:p>
        </p:txBody>
      </p:sp>
      <p:sp>
        <p:nvSpPr>
          <p:cNvPr id="1162243" name="Rectangle 3"/>
          <p:cNvSpPr>
            <a:spLocks noGrp="1" noChangeArrowheads="1"/>
          </p:cNvSpPr>
          <p:nvPr>
            <p:ph idx="1"/>
          </p:nvPr>
        </p:nvSpPr>
        <p:spPr>
          <a:xfrm>
            <a:off x="503238" y="1115541"/>
            <a:ext cx="9069387" cy="5688632"/>
          </a:xfrm>
        </p:spPr>
        <p:txBody>
          <a:bodyPr/>
          <a:lstStyle/>
          <a:p>
            <a:pPr marL="457200" indent="-457200">
              <a:lnSpc>
                <a:spcPct val="80000"/>
              </a:lnSpc>
              <a:buFont typeface="Wingdings" panose="05000000000000000000" pitchFamily="2" charset="2"/>
              <a:buChar char="Ø"/>
            </a:pPr>
            <a:r>
              <a:rPr lang="de-DE" sz="2800" dirty="0"/>
              <a:t>... </a:t>
            </a:r>
            <a:r>
              <a:rPr lang="de-DE" sz="2800" dirty="0" smtClean="0"/>
              <a:t>All particles </a:t>
            </a:r>
            <a:r>
              <a:rPr lang="de-DE" sz="2800" dirty="0"/>
              <a:t>and decays produced in the collisions</a:t>
            </a:r>
          </a:p>
          <a:p>
            <a:pPr>
              <a:lnSpc>
                <a:spcPct val="80000"/>
              </a:lnSpc>
              <a:buFont typeface="Wingdings" panose="05000000000000000000" pitchFamily="2" charset="2"/>
              <a:buChar char="Ø"/>
            </a:pPr>
            <a:r>
              <a:rPr lang="de-DE" sz="2800" dirty="0"/>
              <a:t>Some important physics channels at the LHC with </a:t>
            </a:r>
            <a:endParaRPr lang="de-DE" sz="2800" dirty="0"/>
          </a:p>
          <a:p>
            <a:pPr lvl="1">
              <a:lnSpc>
                <a:spcPct val="80000"/>
              </a:lnSpc>
              <a:buClr>
                <a:schemeClr val="accent6"/>
              </a:buClr>
              <a:buFont typeface="Wingdings" panose="05000000000000000000" pitchFamily="2" charset="2"/>
              <a:buChar char="Ø"/>
            </a:pPr>
            <a:r>
              <a:rPr lang="de-DE" dirty="0" smtClean="0">
                <a:solidFill>
                  <a:schemeClr val="accent2">
                    <a:lumMod val="75000"/>
                  </a:schemeClr>
                </a:solidFill>
              </a:rPr>
              <a:t>Electrons </a:t>
            </a:r>
            <a:r>
              <a:rPr lang="de-DE" dirty="0">
                <a:solidFill>
                  <a:schemeClr val="accent2">
                    <a:lumMod val="75000"/>
                  </a:schemeClr>
                </a:solidFill>
              </a:rPr>
              <a:t>and muons (“easy“ to identify)</a:t>
            </a:r>
            <a:r>
              <a:rPr lang="de-DE" dirty="0"/>
              <a:t> </a:t>
            </a:r>
            <a:endParaRPr lang="de-DE" dirty="0"/>
          </a:p>
          <a:p>
            <a:pPr lvl="2">
              <a:lnSpc>
                <a:spcPct val="80000"/>
              </a:lnSpc>
              <a:buClr>
                <a:srgbClr val="7521AE"/>
              </a:buClr>
              <a:buFont typeface="Wingdings" panose="05000000000000000000" pitchFamily="2" charset="2"/>
              <a:buChar char="Ø"/>
            </a:pPr>
            <a:r>
              <a:rPr lang="de-DE" sz="2000" dirty="0" smtClean="0">
                <a:solidFill>
                  <a:srgbClr val="7521AE"/>
                </a:solidFill>
              </a:rPr>
              <a:t>Many </a:t>
            </a:r>
            <a:r>
              <a:rPr lang="de-DE" sz="2000" dirty="0">
                <a:solidFill>
                  <a:srgbClr val="7521AE"/>
                </a:solidFill>
              </a:rPr>
              <a:t>Standard model measurements such as W/Z, top, di-bosons </a:t>
            </a:r>
            <a:r>
              <a:rPr lang="de-DE" sz="2000" dirty="0" smtClean="0">
                <a:solidFill>
                  <a:srgbClr val="7521AE"/>
                </a:solidFill>
              </a:rPr>
              <a:t>...</a:t>
            </a:r>
          </a:p>
          <a:p>
            <a:pPr lvl="2">
              <a:lnSpc>
                <a:spcPct val="80000"/>
              </a:lnSpc>
              <a:buClr>
                <a:srgbClr val="7521AE"/>
              </a:buClr>
              <a:buFont typeface="Wingdings" panose="05000000000000000000" pitchFamily="2" charset="2"/>
              <a:buChar char="Ø"/>
            </a:pPr>
            <a:r>
              <a:rPr lang="de-DE" sz="2000" dirty="0" smtClean="0">
                <a:solidFill>
                  <a:srgbClr val="7521AE"/>
                </a:solidFill>
              </a:rPr>
              <a:t>Searches </a:t>
            </a:r>
            <a:r>
              <a:rPr lang="de-DE" sz="2000" dirty="0">
                <a:solidFill>
                  <a:srgbClr val="7521AE"/>
                </a:solidFill>
              </a:rPr>
              <a:t>for Higgs, Susy, exotics, e.g. </a:t>
            </a:r>
            <a:r>
              <a:rPr lang="de-DE" sz="2000" dirty="0">
                <a:solidFill>
                  <a:srgbClr val="7521AE"/>
                </a:solidFill>
              </a:rPr>
              <a:t>H</a:t>
            </a:r>
            <a:r>
              <a:rPr lang="de-DE" sz="2000" dirty="0">
                <a:solidFill>
                  <a:srgbClr val="7521AE"/>
                </a:solidFill>
                <a:sym typeface="Symbol" pitchFamily="18" charset="2"/>
              </a:rPr>
              <a:t>4l, Z‘2l</a:t>
            </a:r>
            <a:r>
              <a:rPr lang="de-DE" sz="2000" dirty="0">
                <a:solidFill>
                  <a:srgbClr val="7521AE"/>
                </a:solidFill>
              </a:rPr>
              <a:t> </a:t>
            </a:r>
          </a:p>
          <a:p>
            <a:pPr marL="800100" lvl="1" indent="-342900">
              <a:lnSpc>
                <a:spcPct val="80000"/>
              </a:lnSpc>
              <a:buClr>
                <a:schemeClr val="accent6"/>
              </a:buClr>
              <a:buFont typeface="Wingdings" panose="05000000000000000000" pitchFamily="2" charset="2"/>
              <a:buChar char="Ø"/>
            </a:pPr>
            <a:r>
              <a:rPr lang="de-DE" dirty="0">
                <a:solidFill>
                  <a:schemeClr val="accent2">
                    <a:lumMod val="75000"/>
                  </a:schemeClr>
                </a:solidFill>
              </a:rPr>
              <a:t>Photons </a:t>
            </a:r>
            <a:endParaRPr lang="de-DE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marL="1200150" lvl="2" indent="-342900">
              <a:lnSpc>
                <a:spcPct val="80000"/>
              </a:lnSpc>
              <a:buClr>
                <a:srgbClr val="7521AE"/>
              </a:buClr>
              <a:buFont typeface="Wingdings" panose="05000000000000000000" pitchFamily="2" charset="2"/>
              <a:buChar char="Ø"/>
            </a:pPr>
            <a:r>
              <a:rPr lang="de-DE" sz="2000" dirty="0" smtClean="0">
                <a:solidFill>
                  <a:srgbClr val="7521AE"/>
                </a:solidFill>
              </a:rPr>
              <a:t>Direct </a:t>
            </a:r>
            <a:r>
              <a:rPr lang="de-DE" sz="2000" dirty="0">
                <a:solidFill>
                  <a:srgbClr val="7521AE"/>
                </a:solidFill>
              </a:rPr>
              <a:t>photons, H</a:t>
            </a:r>
            <a:r>
              <a:rPr lang="de-DE" sz="2000" dirty="0">
                <a:solidFill>
                  <a:srgbClr val="7521AE"/>
                </a:solidFill>
                <a:sym typeface="Symbol" pitchFamily="18" charset="2"/>
              </a:rPr>
              <a:t>, G ...</a:t>
            </a:r>
          </a:p>
          <a:p>
            <a:pPr marL="800100" lvl="1" indent="-342900">
              <a:lnSpc>
                <a:spcPct val="80000"/>
              </a:lnSpc>
              <a:buClr>
                <a:schemeClr val="accent6"/>
              </a:buClr>
              <a:buFont typeface="Wingdings" panose="05000000000000000000" pitchFamily="2" charset="2"/>
              <a:buChar char="Ø"/>
            </a:pPr>
            <a:r>
              <a:rPr lang="de-DE" dirty="0" smtClean="0">
                <a:solidFill>
                  <a:schemeClr val="accent2">
                    <a:lumMod val="75000"/>
                  </a:schemeClr>
                </a:solidFill>
              </a:rPr>
              <a:t>Taus</a:t>
            </a:r>
          </a:p>
          <a:p>
            <a:pPr marL="1200150" lvl="2" indent="-342900">
              <a:lnSpc>
                <a:spcPct val="80000"/>
              </a:lnSpc>
              <a:buFont typeface="Wingdings" panose="05000000000000000000" pitchFamily="2" charset="2"/>
              <a:buChar char="Ø"/>
            </a:pPr>
            <a:r>
              <a:rPr lang="de-DE" sz="2000" dirty="0" smtClean="0">
                <a:solidFill>
                  <a:srgbClr val="7521AE"/>
                </a:solidFill>
              </a:rPr>
              <a:t>Z </a:t>
            </a:r>
            <a:r>
              <a:rPr lang="de-DE" sz="2000" dirty="0">
                <a:solidFill>
                  <a:srgbClr val="7521AE"/>
                </a:solidFill>
                <a:sym typeface="Symbol" pitchFamily="18" charset="2"/>
              </a:rPr>
              <a:t></a:t>
            </a:r>
            <a:r>
              <a:rPr lang="de-DE" sz="2000" dirty="0">
                <a:solidFill>
                  <a:srgbClr val="7521AE"/>
                </a:solidFill>
              </a:rPr>
              <a:t>, H</a:t>
            </a:r>
            <a:r>
              <a:rPr lang="de-DE" sz="2000" dirty="0">
                <a:solidFill>
                  <a:srgbClr val="7521AE"/>
                </a:solidFill>
                <a:sym typeface="Symbol" pitchFamily="18" charset="2"/>
              </a:rPr>
              <a:t> , </a:t>
            </a:r>
            <a:r>
              <a:rPr lang="de-DE" sz="2000" dirty="0">
                <a:solidFill>
                  <a:srgbClr val="7521AE"/>
                </a:solidFill>
              </a:rPr>
              <a:t>A</a:t>
            </a:r>
            <a:r>
              <a:rPr lang="de-DE" sz="2000" dirty="0">
                <a:solidFill>
                  <a:srgbClr val="7521AE"/>
                </a:solidFill>
                <a:sym typeface="Symbol" pitchFamily="18" charset="2"/>
              </a:rPr>
              <a:t></a:t>
            </a:r>
          </a:p>
          <a:p>
            <a:pPr marL="800100" lvl="1" indent="-342900">
              <a:lnSpc>
                <a:spcPct val="80000"/>
              </a:lnSpc>
              <a:buClr>
                <a:schemeClr val="accent6"/>
              </a:buClr>
              <a:buFont typeface="Wingdings" panose="05000000000000000000" pitchFamily="2" charset="2"/>
              <a:buChar char="Ø"/>
            </a:pPr>
            <a:r>
              <a:rPr lang="de-DE" sz="2000" dirty="0">
                <a:solidFill>
                  <a:schemeClr val="accent2">
                    <a:lumMod val="75000"/>
                  </a:schemeClr>
                </a:solidFill>
                <a:sym typeface="Symbol" pitchFamily="18" charset="2"/>
              </a:rPr>
              <a:t>Jets </a:t>
            </a:r>
            <a:endParaRPr lang="de-DE" sz="2000" dirty="0" smtClean="0">
              <a:solidFill>
                <a:schemeClr val="accent2">
                  <a:lumMod val="75000"/>
                </a:schemeClr>
              </a:solidFill>
              <a:sym typeface="Symbol" pitchFamily="18" charset="2"/>
            </a:endParaRPr>
          </a:p>
          <a:p>
            <a:pPr marL="1200150" lvl="2" indent="-342900">
              <a:lnSpc>
                <a:spcPct val="80000"/>
              </a:lnSpc>
              <a:buClr>
                <a:srgbClr val="7521AE"/>
              </a:buClr>
              <a:buFont typeface="Wingdings" panose="05000000000000000000" pitchFamily="2" charset="2"/>
              <a:buChar char="Ø"/>
            </a:pPr>
            <a:r>
              <a:rPr lang="de-DE" sz="2000" dirty="0" smtClean="0">
                <a:solidFill>
                  <a:srgbClr val="7521AE"/>
                </a:solidFill>
                <a:sym typeface="Symbol" pitchFamily="18" charset="2"/>
              </a:rPr>
              <a:t>Jet </a:t>
            </a:r>
            <a:r>
              <a:rPr lang="de-DE" sz="2000" dirty="0">
                <a:solidFill>
                  <a:srgbClr val="7521AE"/>
                </a:solidFill>
                <a:sym typeface="Symbol" pitchFamily="18" charset="2"/>
              </a:rPr>
              <a:t>cross-section, jet multiplicies, many Susy channels</a:t>
            </a:r>
          </a:p>
          <a:p>
            <a:pPr marL="800100" lvl="1" indent="-342900">
              <a:lnSpc>
                <a:spcPct val="80000"/>
              </a:lnSpc>
              <a:buClr>
                <a:schemeClr val="accent6"/>
              </a:buClr>
              <a:buFont typeface="Wingdings" panose="05000000000000000000" pitchFamily="2" charset="2"/>
              <a:buChar char="Ø"/>
            </a:pPr>
            <a:r>
              <a:rPr lang="de-DE" dirty="0" smtClean="0">
                <a:solidFill>
                  <a:schemeClr val="accent2">
                    <a:lumMod val="75000"/>
                  </a:schemeClr>
                </a:solidFill>
                <a:sym typeface="Symbol" pitchFamily="18" charset="2"/>
              </a:rPr>
              <a:t>Missing  transverse momentum</a:t>
            </a:r>
          </a:p>
          <a:p>
            <a:pPr marL="1200150" lvl="2" indent="-342900">
              <a:lnSpc>
                <a:spcPct val="100000"/>
              </a:lnSpc>
              <a:buClr>
                <a:srgbClr val="7521AE"/>
              </a:buClr>
              <a:buFont typeface="Wingdings" panose="05000000000000000000" pitchFamily="2" charset="2"/>
              <a:buChar char="Ø"/>
            </a:pPr>
            <a:r>
              <a:rPr lang="de-DE" sz="2000" dirty="0" smtClean="0">
                <a:solidFill>
                  <a:srgbClr val="7521AE"/>
                </a:solidFill>
                <a:sym typeface="Symbol" pitchFamily="18" charset="2"/>
              </a:rPr>
              <a:t>W</a:t>
            </a:r>
            <a:r>
              <a:rPr lang="de-DE" sz="2000" dirty="0">
                <a:solidFill>
                  <a:srgbClr val="7521AE"/>
                </a:solidFill>
                <a:sym typeface="Symbol" pitchFamily="18" charset="2"/>
              </a:rPr>
              <a:t>l</a:t>
            </a:r>
            <a:r>
              <a:rPr lang="de-DE" sz="2000" dirty="0">
                <a:solidFill>
                  <a:srgbClr val="7521AE"/>
                </a:solidFill>
                <a:sym typeface="Symbol" pitchFamily="18" charset="2"/>
              </a:rPr>
              <a:t> precision measurements, </a:t>
            </a:r>
            <a:r>
              <a:rPr lang="de-DE" sz="2000" dirty="0">
                <a:solidFill>
                  <a:srgbClr val="7521AE"/>
                </a:solidFill>
                <a:sym typeface="Symbol" pitchFamily="18" charset="2"/>
              </a:rPr>
              <a:t>many Susy </a:t>
            </a:r>
            <a:r>
              <a:rPr lang="de-DE" sz="2000" dirty="0">
                <a:solidFill>
                  <a:srgbClr val="7521AE"/>
                </a:solidFill>
                <a:sym typeface="Symbol" pitchFamily="18" charset="2"/>
              </a:rPr>
              <a:t>channels, indirect Dark Matter searches, Extra dimensions...</a:t>
            </a:r>
            <a:endParaRPr lang="de-DE" sz="2000" dirty="0">
              <a:solidFill>
                <a:srgbClr val="7521AE"/>
              </a:solidFill>
              <a:sym typeface="Symbol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29013046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6552479" y="3851845"/>
            <a:ext cx="3321909" cy="3096344"/>
            <a:chOff x="791840" y="4067869"/>
            <a:chExt cx="3167402" cy="2952328"/>
          </a:xfrm>
        </p:grpSpPr>
        <p:pic>
          <p:nvPicPr>
            <p:cNvPr id="20" name="Picture 19"/>
            <p:cNvPicPr>
              <a:picLocks noChangeAspect="1"/>
            </p:cNvPicPr>
            <p:nvPr/>
          </p:nvPicPr>
          <p:blipFill rotWithShape="1">
            <a:blip r:embed="rId2"/>
            <a:srcRect t="-3" b="36469"/>
            <a:stretch/>
          </p:blipFill>
          <p:spPr>
            <a:xfrm>
              <a:off x="791840" y="4067869"/>
              <a:ext cx="3167402" cy="2520280"/>
            </a:xfrm>
            <a:prstGeom prst="rect">
              <a:avLst/>
            </a:prstGeom>
          </p:spPr>
        </p:pic>
        <p:pic>
          <p:nvPicPr>
            <p:cNvPr id="21" name="Picture 20" descr="Screen Shot 2016-08-08 at 8.41.04 PM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67904" y="6508703"/>
              <a:ext cx="2318775" cy="511494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238" y="179437"/>
            <a:ext cx="9069387" cy="597892"/>
          </a:xfrm>
        </p:spPr>
        <p:txBody>
          <a:bodyPr/>
          <a:lstStyle/>
          <a:p>
            <a:r>
              <a:rPr lang="en-US" dirty="0" smtClean="0">
                <a:latin typeface="Symbol" charset="2"/>
                <a:cs typeface="Symbol" charset="2"/>
              </a:rPr>
              <a:t>t</a:t>
            </a:r>
            <a:r>
              <a:rPr lang="en-US" dirty="0" smtClean="0"/>
              <a:t> Reconstruction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71760" y="971525"/>
            <a:ext cx="4747777" cy="61078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MultiVariate</a:t>
            </a:r>
            <a:r>
              <a:rPr lang="en-US" dirty="0" smtClean="0"/>
              <a:t> Analysis for optimal combination</a:t>
            </a:r>
            <a:br>
              <a:rPr lang="en-US" dirty="0" smtClean="0"/>
            </a:br>
            <a:r>
              <a:rPr lang="en-US" dirty="0" smtClean="0"/>
              <a:t>of variables:</a:t>
            </a:r>
            <a:endParaRPr lang="en-US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11920" y="1331565"/>
            <a:ext cx="2840254" cy="2324663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616376" y="899517"/>
            <a:ext cx="4464496" cy="2913599"/>
          </a:xfrm>
          <a:prstGeom prst="rect">
            <a:avLst/>
          </a:prstGeom>
        </p:spPr>
      </p:pic>
      <p:cxnSp>
        <p:nvCxnSpPr>
          <p:cNvPr id="15" name="Straight Arrow Connector 14"/>
          <p:cNvCxnSpPr/>
          <p:nvPr/>
        </p:nvCxnSpPr>
        <p:spPr bwMode="auto">
          <a:xfrm>
            <a:off x="4464248" y="2411685"/>
            <a:ext cx="1224136" cy="0"/>
          </a:xfrm>
          <a:prstGeom prst="straightConnector1">
            <a:avLst/>
          </a:prstGeom>
          <a:solidFill>
            <a:srgbClr val="00B8FF"/>
          </a:solidFill>
          <a:ln w="25400" cap="flat" cmpd="sng" algn="ctr">
            <a:solidFill>
              <a:srgbClr val="00009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16" name="TextBox 15"/>
          <p:cNvSpPr txBox="1"/>
          <p:nvPr/>
        </p:nvSpPr>
        <p:spPr>
          <a:xfrm>
            <a:off x="215635" y="4074735"/>
            <a:ext cx="5544757" cy="3531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90"/>
                </a:solidFill>
              </a:rPr>
              <a:t>Calibration in data using Z </a:t>
            </a:r>
            <a:r>
              <a:rPr lang="en-US" dirty="0" smtClean="0">
                <a:solidFill>
                  <a:srgbClr val="000090"/>
                </a:solidFill>
                <a:sym typeface="Wingdings"/>
              </a:rPr>
              <a:t> </a:t>
            </a:r>
            <a:r>
              <a:rPr lang="en-US" dirty="0" err="1" smtClean="0">
                <a:solidFill>
                  <a:srgbClr val="000090"/>
                </a:solidFill>
                <a:latin typeface="Symbol" charset="2"/>
                <a:cs typeface="Symbol" charset="2"/>
                <a:sym typeface="Wingdings"/>
              </a:rPr>
              <a:t>tt</a:t>
            </a:r>
            <a:r>
              <a:rPr lang="en-US" dirty="0" smtClean="0">
                <a:solidFill>
                  <a:srgbClr val="000090"/>
                </a:solidFill>
                <a:sym typeface="Wingdings"/>
              </a:rPr>
              <a:t> </a:t>
            </a:r>
            <a:r>
              <a:rPr lang="en-US" i="1" dirty="0" smtClean="0">
                <a:solidFill>
                  <a:srgbClr val="000090"/>
                </a:solidFill>
                <a:sym typeface="Wingdings"/>
              </a:rPr>
              <a:t>Tag-and-Probe ……</a:t>
            </a:r>
            <a:endParaRPr lang="en-US" dirty="0">
              <a:solidFill>
                <a:srgbClr val="000090"/>
              </a:solidFill>
            </a:endParaRP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541695" y="4499917"/>
            <a:ext cx="3722753" cy="2520280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6257150" y="6625438"/>
            <a:ext cx="2455570" cy="61078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90"/>
                </a:solidFill>
                <a:sym typeface="Wingdings"/>
              </a:rPr>
              <a:t>…. and e.g. </a:t>
            </a:r>
            <a:r>
              <a:rPr lang="en-US" dirty="0" err="1" smtClean="0">
                <a:solidFill>
                  <a:srgbClr val="000090"/>
                </a:solidFill>
                <a:sym typeface="Wingdings"/>
              </a:rPr>
              <a:t>W+jet</a:t>
            </a:r>
            <a:r>
              <a:rPr lang="en-US" dirty="0">
                <a:solidFill>
                  <a:srgbClr val="000090"/>
                </a:solidFill>
                <a:sym typeface="Wingdings"/>
              </a:rPr>
              <a:t/>
            </a:r>
            <a:br>
              <a:rPr lang="en-US" dirty="0">
                <a:solidFill>
                  <a:srgbClr val="000090"/>
                </a:solidFill>
                <a:sym typeface="Wingdings"/>
              </a:rPr>
            </a:br>
            <a:r>
              <a:rPr lang="en-US" dirty="0" smtClean="0">
                <a:solidFill>
                  <a:srgbClr val="000090"/>
                </a:solidFill>
                <a:sym typeface="Wingdings"/>
              </a:rPr>
              <a:t>events for BG studies.</a:t>
            </a:r>
            <a:endParaRPr lang="en-US" dirty="0">
              <a:solidFill>
                <a:srgbClr val="000090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1760" y="4530307"/>
            <a:ext cx="2520280" cy="24178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75975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80199"/>
    </mc:Choice>
    <mc:Fallback xmlns="">
      <p:transition xmlns:p14="http://schemas.microsoft.com/office/powerpoint/2010/main" spd="slow" advTm="80199"/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ext Box 1"/>
          <p:cNvSpPr txBox="1">
            <a:spLocks noChangeArrowheads="1"/>
          </p:cNvSpPr>
          <p:nvPr/>
        </p:nvSpPr>
        <p:spPr bwMode="auto">
          <a:xfrm>
            <a:off x="0" y="1"/>
            <a:ext cx="10080625" cy="923537"/>
          </a:xfrm>
          <a:prstGeom prst="rect">
            <a:avLst/>
          </a:prstGeom>
          <a:solidFill>
            <a:srgbClr val="FFFFFF">
              <a:alpha val="0"/>
            </a:srgbClr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1pPr>
            <a:lvl2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2pPr>
            <a:lvl3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3pPr>
            <a:lvl4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4pPr>
            <a:lvl5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5pPr>
            <a:lvl6pPr marL="25146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6pPr>
            <a:lvl7pPr marL="29718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7pPr>
            <a:lvl8pPr marL="34290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8pPr>
            <a:lvl9pPr marL="38862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9pPr>
          </a:lstStyle>
          <a:p>
            <a:pPr algn="ctr"/>
            <a:r>
              <a:rPr lang="en-US" sz="4400" dirty="0" smtClean="0">
                <a:solidFill>
                  <a:srgbClr val="FFFFFF"/>
                </a:solidFill>
                <a:latin typeface="+mj-lt"/>
              </a:rPr>
              <a:t>Identification of b-Quark Jets: </a:t>
            </a:r>
            <a:r>
              <a:rPr lang="en-US" sz="4400" i="1" dirty="0" smtClean="0">
                <a:solidFill>
                  <a:srgbClr val="FFFFFF"/>
                </a:solidFill>
                <a:latin typeface="+mj-lt"/>
              </a:rPr>
              <a:t>B-Tagging</a:t>
            </a:r>
            <a:endParaRPr lang="en-US" sz="4400" i="1" dirty="0">
              <a:solidFill>
                <a:srgbClr val="FFFFFF"/>
              </a:solidFill>
              <a:latin typeface="+mj-lt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143768" y="1331565"/>
            <a:ext cx="3528392" cy="2751770"/>
            <a:chOff x="575816" y="956437"/>
            <a:chExt cx="4056865" cy="3163923"/>
          </a:xfrm>
        </p:grpSpPr>
        <p:grpSp>
          <p:nvGrpSpPr>
            <p:cNvPr id="13" name="Group 12"/>
            <p:cNvGrpSpPr/>
            <p:nvPr/>
          </p:nvGrpSpPr>
          <p:grpSpPr>
            <a:xfrm>
              <a:off x="575816" y="956437"/>
              <a:ext cx="4056865" cy="3163923"/>
              <a:chOff x="4752280" y="1068918"/>
              <a:chExt cx="4860970" cy="3791039"/>
            </a:xfrm>
          </p:grpSpPr>
          <p:grpSp>
            <p:nvGrpSpPr>
              <p:cNvPr id="14" name="Group 13"/>
              <p:cNvGrpSpPr/>
              <p:nvPr/>
            </p:nvGrpSpPr>
            <p:grpSpPr>
              <a:xfrm>
                <a:off x="4752280" y="1259557"/>
                <a:ext cx="4639171" cy="3600400"/>
                <a:chOff x="4752280" y="1259557"/>
                <a:chExt cx="4639171" cy="3600400"/>
              </a:xfrm>
            </p:grpSpPr>
            <p:pic>
              <p:nvPicPr>
                <p:cNvPr id="16" name="Picture 15" descr="Screen Shot 2016-02-16 at 11.44.53 AM.png"/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4752280" y="1259557"/>
                  <a:ext cx="4639171" cy="3600400"/>
                </a:xfrm>
                <a:prstGeom prst="rect">
                  <a:avLst/>
                </a:prstGeom>
              </p:spPr>
            </p:pic>
            <p:sp>
              <p:nvSpPr>
                <p:cNvPr id="17" name="Line 24"/>
                <p:cNvSpPr>
                  <a:spLocks noChangeShapeType="1"/>
                </p:cNvSpPr>
                <p:nvPr/>
              </p:nvSpPr>
              <p:spPr bwMode="auto">
                <a:xfrm flipV="1">
                  <a:off x="6747200" y="1269353"/>
                  <a:ext cx="0" cy="3165138"/>
                </a:xfrm>
                <a:prstGeom prst="line">
                  <a:avLst/>
                </a:prstGeom>
                <a:noFill/>
                <a:ln w="18000" cap="flat">
                  <a:solidFill>
                    <a:srgbClr val="800000"/>
                  </a:solidFill>
                  <a:prstDash val="sysDot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US">
                    <a:latin typeface="+mn-lt"/>
                  </a:endParaRPr>
                </a:p>
              </p:txBody>
            </p:sp>
          </p:grpSp>
          <p:sp>
            <p:nvSpPr>
              <p:cNvPr id="15" name="TextBox 14"/>
              <p:cNvSpPr txBox="1"/>
              <p:nvPr/>
            </p:nvSpPr>
            <p:spPr>
              <a:xfrm rot="16200000">
                <a:off x="8076461" y="2251985"/>
                <a:ext cx="2719855" cy="35372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n-US" sz="1400" dirty="0" smtClean="0">
                    <a:latin typeface="+mn-lt"/>
                  </a:rPr>
                  <a:t>LHC HIGGS XS WG 2013</a:t>
                </a:r>
                <a:endParaRPr lang="en-US" sz="1400" dirty="0">
                  <a:latin typeface="+mn-lt"/>
                </a:endParaRPr>
              </a:p>
            </p:txBody>
          </p:sp>
        </p:grpSp>
        <p:sp>
          <p:nvSpPr>
            <p:cNvPr id="21515" name="Oval 11"/>
            <p:cNvSpPr>
              <a:spLocks noChangeArrowheads="1"/>
            </p:cNvSpPr>
            <p:nvPr/>
          </p:nvSpPr>
          <p:spPr bwMode="auto">
            <a:xfrm>
              <a:off x="1918672" y="1292709"/>
              <a:ext cx="457344" cy="326888"/>
            </a:xfrm>
            <a:prstGeom prst="ellipse">
              <a:avLst/>
            </a:prstGeom>
            <a:noFill/>
            <a:ln w="36720" cap="flat">
              <a:solidFill>
                <a:srgbClr val="8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+mn-lt"/>
              </a:endParaRPr>
            </a:p>
          </p:txBody>
        </p:sp>
      </p:grpSp>
      <p:sp>
        <p:nvSpPr>
          <p:cNvPr id="19" name="Text Box 19"/>
          <p:cNvSpPr txBox="1">
            <a:spLocks noChangeArrowheads="1"/>
          </p:cNvSpPr>
          <p:nvPr/>
        </p:nvSpPr>
        <p:spPr bwMode="auto">
          <a:xfrm>
            <a:off x="431800" y="4146354"/>
            <a:ext cx="2952328" cy="936104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/>
          <a:extLst/>
        </p:spPr>
        <p:txBody>
          <a:bodyPr wrap="none" lIns="90000" tIns="53820" rIns="90000" bIns="45000"/>
          <a:lstStyle>
            <a:lvl1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1pPr>
            <a:lvl2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2pPr>
            <a:lvl3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3pPr>
            <a:lvl4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4pPr>
            <a:lvl5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5pPr>
            <a:lvl6pPr marL="25146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6pPr>
            <a:lvl7pPr marL="29718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7pPr>
            <a:lvl8pPr marL="34290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8pPr>
            <a:lvl9pPr marL="38862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ejaVu Sans" charset="0"/>
              </a:defRPr>
            </a:lvl9pPr>
          </a:lstStyle>
          <a:p>
            <a:r>
              <a:rPr lang="en-US" dirty="0" smtClean="0">
                <a:latin typeface="+mn-lt"/>
              </a:rPr>
              <a:t>  Higgs:</a:t>
            </a:r>
            <a:br>
              <a:rPr lang="en-US" dirty="0" smtClean="0">
                <a:latin typeface="+mn-lt"/>
              </a:rPr>
            </a:br>
            <a:r>
              <a:rPr lang="en-US" dirty="0" smtClean="0">
                <a:latin typeface="+mn-lt"/>
              </a:rPr>
              <a:t>   SM: for </a:t>
            </a:r>
            <a:r>
              <a:rPr lang="en-US" dirty="0" err="1" smtClean="0">
                <a:latin typeface="+mn-lt"/>
              </a:rPr>
              <a:t>m</a:t>
            </a:r>
            <a:r>
              <a:rPr lang="en-US" baseline="-25000" dirty="0" err="1" smtClean="0">
                <a:latin typeface="+mn-lt"/>
              </a:rPr>
              <a:t>H</a:t>
            </a:r>
            <a:r>
              <a:rPr lang="en-US" baseline="-25000" dirty="0" smtClean="0">
                <a:latin typeface="+mn-lt"/>
              </a:rPr>
              <a:t> </a:t>
            </a:r>
            <a:r>
              <a:rPr lang="en-US" dirty="0" smtClean="0">
                <a:latin typeface="+mn-lt"/>
              </a:rPr>
              <a:t>≈ 125 </a:t>
            </a:r>
            <a:r>
              <a:rPr lang="en-US" dirty="0" err="1" smtClean="0">
                <a:latin typeface="+mn-lt"/>
              </a:rPr>
              <a:t>GeV</a:t>
            </a:r>
            <a:r>
              <a:rPr lang="en-US" dirty="0" smtClean="0">
                <a:latin typeface="+mn-lt"/>
              </a:rPr>
              <a:t>: </a:t>
            </a:r>
          </a:p>
          <a:p>
            <a:r>
              <a:rPr lang="en-US" dirty="0">
                <a:solidFill>
                  <a:srgbClr val="008000"/>
                </a:solidFill>
                <a:latin typeface="+mn-lt"/>
              </a:rPr>
              <a:t> </a:t>
            </a:r>
            <a:r>
              <a:rPr lang="en-US" dirty="0" smtClean="0">
                <a:solidFill>
                  <a:srgbClr val="008000"/>
                </a:solidFill>
                <a:latin typeface="+mn-lt"/>
              </a:rPr>
              <a:t>   BR</a:t>
            </a:r>
            <a:r>
              <a:rPr lang="en-US" dirty="0">
                <a:solidFill>
                  <a:srgbClr val="008000"/>
                </a:solidFill>
                <a:latin typeface="+mn-lt"/>
              </a:rPr>
              <a:t>(H → </a:t>
            </a:r>
            <a:r>
              <a:rPr lang="en-US" dirty="0" smtClean="0">
                <a:solidFill>
                  <a:srgbClr val="008000"/>
                </a:solidFill>
                <a:latin typeface="+mn-lt"/>
              </a:rPr>
              <a:t>bb) </a:t>
            </a:r>
            <a:r>
              <a:rPr lang="en-US" dirty="0" smtClean="0">
                <a:solidFill>
                  <a:srgbClr val="008000"/>
                </a:solidFill>
                <a:latin typeface="+mn-lt"/>
                <a:cs typeface="Arial" charset="0"/>
              </a:rPr>
              <a:t>≈</a:t>
            </a:r>
            <a:r>
              <a:rPr lang="en-US" dirty="0">
                <a:solidFill>
                  <a:srgbClr val="008000"/>
                </a:solidFill>
                <a:latin typeface="+mn-lt"/>
                <a:cs typeface="Arial" charset="0"/>
              </a:rPr>
              <a:t> </a:t>
            </a:r>
            <a:r>
              <a:rPr lang="en-US" dirty="0" smtClean="0">
                <a:solidFill>
                  <a:srgbClr val="008000"/>
                </a:solidFill>
                <a:latin typeface="+mn-lt"/>
              </a:rPr>
              <a:t>57.5%</a:t>
            </a:r>
            <a:endParaRPr lang="en-US" dirty="0">
              <a:solidFill>
                <a:srgbClr val="008000"/>
              </a:solidFill>
              <a:latin typeface="+mn-lt"/>
            </a:endParaRPr>
          </a:p>
        </p:txBody>
      </p:sp>
      <p:grpSp>
        <p:nvGrpSpPr>
          <p:cNvPr id="20" name="Group 19"/>
          <p:cNvGrpSpPr/>
          <p:nvPr/>
        </p:nvGrpSpPr>
        <p:grpSpPr>
          <a:xfrm>
            <a:off x="3816176" y="2632118"/>
            <a:ext cx="2808312" cy="2875911"/>
            <a:chOff x="4136741" y="1369438"/>
            <a:chExt cx="5181644" cy="5306371"/>
          </a:xfrm>
        </p:grpSpPr>
        <p:pic>
          <p:nvPicPr>
            <p:cNvPr id="21" name="Picture 2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36741" y="1369438"/>
              <a:ext cx="5181644" cy="530637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="" xmlns:a14="http://schemas.microsoft.com/office/drawing/2010/main" w="9525" cap="flat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pic>
        <p:sp>
          <p:nvSpPr>
            <p:cNvPr id="22" name="Oval 5"/>
            <p:cNvSpPr>
              <a:spLocks noChangeArrowheads="1"/>
            </p:cNvSpPr>
            <p:nvPr/>
          </p:nvSpPr>
          <p:spPr bwMode="auto">
            <a:xfrm>
              <a:off x="6563206" y="5198467"/>
              <a:ext cx="1629288" cy="766441"/>
            </a:xfrm>
            <a:prstGeom prst="ellipse">
              <a:avLst/>
            </a:prstGeom>
            <a:noFill/>
            <a:ln w="36720" cap="flat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" name="Oval 6"/>
            <p:cNvSpPr>
              <a:spLocks noChangeArrowheads="1"/>
            </p:cNvSpPr>
            <p:nvPr/>
          </p:nvSpPr>
          <p:spPr bwMode="auto">
            <a:xfrm>
              <a:off x="6634665" y="1745517"/>
              <a:ext cx="1629288" cy="766441"/>
            </a:xfrm>
            <a:prstGeom prst="ellipse">
              <a:avLst/>
            </a:prstGeom>
            <a:noFill/>
            <a:ln w="36720" cap="flat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3" name="TextBox 2"/>
          <p:cNvSpPr txBox="1"/>
          <p:nvPr/>
        </p:nvSpPr>
        <p:spPr>
          <a:xfrm>
            <a:off x="3965681" y="1172091"/>
            <a:ext cx="2874831" cy="1383610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Top quarks:</a:t>
            </a:r>
            <a:r>
              <a:rPr lang="en-US" dirty="0"/>
              <a:t> </a:t>
            </a:r>
            <a:endParaRPr lang="en-US" dirty="0" smtClean="0"/>
          </a:p>
          <a:p>
            <a:r>
              <a:rPr lang="en-US" dirty="0" smtClean="0"/>
              <a:t>V</a:t>
            </a:r>
            <a:r>
              <a:rPr lang="en-US" baseline="-25000" dirty="0" smtClean="0"/>
              <a:t>tb</a:t>
            </a:r>
            <a:r>
              <a:rPr lang="en-US" dirty="0" smtClean="0"/>
              <a:t> </a:t>
            </a:r>
            <a:r>
              <a:rPr lang="en-US" dirty="0">
                <a:cs typeface="Arial" charset="0"/>
              </a:rPr>
              <a:t>≈</a:t>
            </a:r>
            <a:r>
              <a:rPr lang="en-US" dirty="0" smtClean="0"/>
              <a:t> 1 </a:t>
            </a:r>
            <a:r>
              <a:rPr lang="en-US" dirty="0" smtClean="0">
                <a:solidFill>
                  <a:srgbClr val="800000"/>
                </a:solidFill>
                <a:sym typeface="Wingdings"/>
              </a:rPr>
              <a:t> BR(</a:t>
            </a:r>
            <a:r>
              <a:rPr lang="en-US" dirty="0" err="1" smtClean="0">
                <a:solidFill>
                  <a:srgbClr val="800000"/>
                </a:solidFill>
                <a:sym typeface="Wingdings"/>
              </a:rPr>
              <a:t>tbW</a:t>
            </a:r>
            <a:r>
              <a:rPr lang="en-US" dirty="0" smtClean="0">
                <a:solidFill>
                  <a:srgbClr val="800000"/>
                </a:solidFill>
                <a:sym typeface="Wingdings"/>
              </a:rPr>
              <a:t>) </a:t>
            </a:r>
            <a:r>
              <a:rPr lang="en-US" dirty="0" smtClean="0">
                <a:solidFill>
                  <a:srgbClr val="800000"/>
                </a:solidFill>
                <a:cs typeface="Arial" charset="0"/>
              </a:rPr>
              <a:t>≈ 1</a:t>
            </a:r>
            <a:br>
              <a:rPr lang="en-US" dirty="0" smtClean="0">
                <a:solidFill>
                  <a:srgbClr val="800000"/>
                </a:solidFill>
                <a:cs typeface="Arial" charset="0"/>
              </a:rPr>
            </a:br>
            <a:r>
              <a:rPr lang="en-US" dirty="0" smtClean="0">
                <a:solidFill>
                  <a:srgbClr val="800000"/>
                </a:solidFill>
                <a:cs typeface="Arial" charset="0"/>
              </a:rPr>
              <a:t/>
            </a:r>
            <a:br>
              <a:rPr lang="en-US" dirty="0" smtClean="0">
                <a:solidFill>
                  <a:srgbClr val="800000"/>
                </a:solidFill>
                <a:cs typeface="Arial" charset="0"/>
              </a:rPr>
            </a:br>
            <a:r>
              <a:rPr lang="en-US" dirty="0" smtClean="0">
                <a:solidFill>
                  <a:srgbClr val="660066"/>
                </a:solidFill>
                <a:cs typeface="Arial" charset="0"/>
              </a:rPr>
              <a:t>(also to veto top where it’s</a:t>
            </a:r>
            <a:br>
              <a:rPr lang="en-US" dirty="0" smtClean="0">
                <a:solidFill>
                  <a:srgbClr val="660066"/>
                </a:solidFill>
                <a:cs typeface="Arial" charset="0"/>
              </a:rPr>
            </a:br>
            <a:r>
              <a:rPr lang="en-US" dirty="0" smtClean="0">
                <a:solidFill>
                  <a:srgbClr val="660066"/>
                </a:solidFill>
                <a:cs typeface="Arial" charset="0"/>
              </a:rPr>
              <a:t> a background</a:t>
            </a:r>
            <a:r>
              <a:rPr lang="en-US" dirty="0">
                <a:solidFill>
                  <a:srgbClr val="660066"/>
                </a:solidFill>
                <a:cs typeface="Arial" charset="0"/>
              </a:rPr>
              <a:t>)</a:t>
            </a:r>
            <a:endParaRPr lang="en-US" dirty="0">
              <a:solidFill>
                <a:srgbClr val="660066"/>
              </a:solidFill>
            </a:endParaRPr>
          </a:p>
        </p:txBody>
      </p:sp>
      <p:grpSp>
        <p:nvGrpSpPr>
          <p:cNvPr id="26" name="Group 25"/>
          <p:cNvGrpSpPr/>
          <p:nvPr/>
        </p:nvGrpSpPr>
        <p:grpSpPr>
          <a:xfrm>
            <a:off x="7272560" y="2648861"/>
            <a:ext cx="2376264" cy="2208059"/>
            <a:chOff x="719832" y="2699717"/>
            <a:chExt cx="1239894" cy="1152128"/>
          </a:xfrm>
        </p:grpSpPr>
        <p:pic>
          <p:nvPicPr>
            <p:cNvPr id="27" name="Picture 26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719832" y="2771725"/>
              <a:ext cx="1239894" cy="1008112"/>
            </a:xfrm>
            <a:prstGeom prst="rect">
              <a:avLst/>
            </a:prstGeom>
          </p:spPr>
        </p:pic>
        <p:sp>
          <p:nvSpPr>
            <p:cNvPr id="28" name="TextBox 27"/>
            <p:cNvSpPr txBox="1"/>
            <p:nvPr/>
          </p:nvSpPr>
          <p:spPr>
            <a:xfrm>
              <a:off x="1779294" y="2915741"/>
              <a:ext cx="164674" cy="25173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100" dirty="0" smtClean="0"/>
                <a:t>t</a:t>
              </a:r>
              <a:endParaRPr lang="en-US" sz="1100" dirty="0"/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1655936" y="2699717"/>
              <a:ext cx="164674" cy="25173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100" dirty="0" smtClean="0"/>
                <a:t>t</a:t>
              </a:r>
              <a:endParaRPr lang="en-US" sz="1100" dirty="0"/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1779294" y="3419797"/>
              <a:ext cx="164674" cy="25173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100" dirty="0" smtClean="0"/>
                <a:t>t</a:t>
              </a:r>
              <a:endParaRPr lang="en-US" sz="1100" dirty="0"/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1655936" y="3600109"/>
              <a:ext cx="164674" cy="25173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100" dirty="0" smtClean="0"/>
                <a:t>t</a:t>
              </a:r>
              <a:endParaRPr lang="en-US" sz="1100" dirty="0"/>
            </a:p>
          </p:txBody>
        </p:sp>
      </p:grpSp>
      <p:sp>
        <p:nvSpPr>
          <p:cNvPr id="4" name="TextBox 3"/>
          <p:cNvSpPr txBox="1"/>
          <p:nvPr/>
        </p:nvSpPr>
        <p:spPr>
          <a:xfrm>
            <a:off x="1929668" y="6444133"/>
            <a:ext cx="6186309" cy="610783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solidFill>
                  <a:srgbClr val="800000"/>
                </a:solidFill>
              </a:rPr>
              <a:t>B</a:t>
            </a:r>
            <a:r>
              <a:rPr lang="en-US" dirty="0" smtClean="0">
                <a:solidFill>
                  <a:srgbClr val="800000"/>
                </a:solidFill>
              </a:rPr>
              <a:t>ecause of their properties, the underlying quark </a:t>
            </a:r>
            <a:r>
              <a:rPr lang="en-US" dirty="0" err="1" smtClean="0">
                <a:solidFill>
                  <a:srgbClr val="800000"/>
                </a:solidFill>
              </a:rPr>
              <a:t>flavour</a:t>
            </a:r>
            <a:r>
              <a:rPr lang="en-US" dirty="0" smtClean="0">
                <a:solidFill>
                  <a:srgbClr val="800000"/>
                </a:solidFill>
              </a:rPr>
              <a:t> of </a:t>
            </a:r>
            <a:br>
              <a:rPr lang="en-US" dirty="0" smtClean="0">
                <a:solidFill>
                  <a:srgbClr val="800000"/>
                </a:solidFill>
              </a:rPr>
            </a:br>
            <a:r>
              <a:rPr lang="en-US" dirty="0" smtClean="0">
                <a:solidFill>
                  <a:srgbClr val="800000"/>
                </a:solidFill>
              </a:rPr>
              <a:t>jets can be best identified for b jets!</a:t>
            </a:r>
            <a:endParaRPr lang="en-US" dirty="0">
              <a:solidFill>
                <a:srgbClr val="800000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6984528" y="4715941"/>
            <a:ext cx="3024336" cy="1240135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SUSY: </a:t>
            </a:r>
          </a:p>
          <a:p>
            <a:r>
              <a:rPr lang="en-US" sz="1600" dirty="0"/>
              <a:t> </a:t>
            </a:r>
            <a:r>
              <a:rPr lang="en-US" sz="1600" dirty="0" smtClean="0"/>
              <a:t>many topologies with b-quark</a:t>
            </a:r>
            <a:br>
              <a:rPr lang="en-US" sz="1600" dirty="0" smtClean="0"/>
            </a:br>
            <a:r>
              <a:rPr lang="en-US" sz="1600" dirty="0" smtClean="0"/>
              <a:t> final states (e.g. 3</a:t>
            </a:r>
            <a:r>
              <a:rPr lang="en-US" sz="1600" baseline="30000" dirty="0" smtClean="0"/>
              <a:t>rd</a:t>
            </a:r>
            <a:r>
              <a:rPr lang="en-US" sz="1600" dirty="0" smtClean="0"/>
              <a:t> generation</a:t>
            </a:r>
            <a:br>
              <a:rPr lang="en-US" sz="1600" dirty="0" smtClean="0"/>
            </a:br>
            <a:r>
              <a:rPr lang="en-US" sz="1600" dirty="0" smtClean="0"/>
              <a:t> </a:t>
            </a:r>
            <a:r>
              <a:rPr lang="en-US" sz="1600" dirty="0" err="1" smtClean="0"/>
              <a:t>sbottom</a:t>
            </a:r>
            <a:r>
              <a:rPr lang="en-US" sz="1600" dirty="0" smtClean="0"/>
              <a:t>/stop quarks may be  </a:t>
            </a:r>
            <a:br>
              <a:rPr lang="en-US" sz="1600" dirty="0" smtClean="0"/>
            </a:br>
            <a:r>
              <a:rPr lang="en-US" sz="1600" dirty="0" smtClean="0"/>
              <a:t> light)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624663146"/>
      </p:ext>
    </p:extLst>
  </p:cSld>
  <p:clrMapOvr>
    <a:masterClrMapping/>
  </p:clrMapOvr>
  <p:transition spd="med" advTm="71382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Text Box 1"/>
          <p:cNvSpPr txBox="1">
            <a:spLocks noChangeArrowheads="1"/>
          </p:cNvSpPr>
          <p:nvPr/>
        </p:nvSpPr>
        <p:spPr bwMode="auto">
          <a:xfrm>
            <a:off x="3931889" y="3533879"/>
            <a:ext cx="517688" cy="4792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0000" tIns="45000" rIns="90000" bIns="45000"/>
          <a:lstStyle>
            <a:lvl1pPr>
              <a:tabLst>
                <a:tab pos="4572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1pPr>
            <a:lvl2pPr>
              <a:tabLst>
                <a:tab pos="4572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2pPr>
            <a:lvl3pPr>
              <a:tabLst>
                <a:tab pos="4572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3pPr>
            <a:lvl4pPr>
              <a:tabLst>
                <a:tab pos="4572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4pPr>
            <a:lvl5pPr>
              <a:tabLst>
                <a:tab pos="4572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5pPr>
            <a:lvl6pPr marL="25146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6pPr>
            <a:lvl7pPr marL="29718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7pPr>
            <a:lvl8pPr marL="34290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8pPr>
            <a:lvl9pPr marL="38862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9pPr>
          </a:lstStyle>
          <a:p>
            <a:r>
              <a:rPr lang="en-US" sz="2200" b="1" dirty="0">
                <a:solidFill>
                  <a:srgbClr val="000080"/>
                </a:solidFill>
                <a:latin typeface="Arial"/>
              </a:rPr>
              <a:t>PV</a:t>
            </a:r>
          </a:p>
        </p:txBody>
      </p:sp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7424" y="864825"/>
            <a:ext cx="5964529" cy="4641488"/>
          </a:xfrm>
          <a:prstGeom prst="rect">
            <a:avLst/>
          </a:prstGeom>
          <a:noFill/>
          <a:effectLst/>
          <a:extLst>
            <a:ext uri="{909E8E84-426E-40dd-AFC4-6F175D3DCCD1}">
              <a14:hiddenFill xmlns=""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23555" name="Line 3"/>
          <p:cNvSpPr>
            <a:spLocks noChangeShapeType="1"/>
          </p:cNvSpPr>
          <p:nvPr/>
        </p:nvSpPr>
        <p:spPr bwMode="auto">
          <a:xfrm flipV="1">
            <a:off x="4640137" y="1501145"/>
            <a:ext cx="4417816" cy="2223154"/>
          </a:xfrm>
          <a:prstGeom prst="line">
            <a:avLst/>
          </a:prstGeom>
          <a:noFill/>
          <a:ln w="9525" cap="flat">
            <a:solidFill>
              <a:srgbClr val="000080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3556" name="Line 4"/>
          <p:cNvSpPr>
            <a:spLocks noChangeShapeType="1"/>
          </p:cNvSpPr>
          <p:nvPr/>
        </p:nvSpPr>
        <p:spPr bwMode="auto">
          <a:xfrm>
            <a:off x="4640137" y="3722711"/>
            <a:ext cx="4875160" cy="65061"/>
          </a:xfrm>
          <a:prstGeom prst="line">
            <a:avLst/>
          </a:prstGeom>
          <a:noFill/>
          <a:ln w="9525" cap="flat">
            <a:solidFill>
              <a:srgbClr val="000080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3557" name="Text Box 5"/>
          <p:cNvSpPr txBox="1">
            <a:spLocks noChangeArrowheads="1"/>
          </p:cNvSpPr>
          <p:nvPr/>
        </p:nvSpPr>
        <p:spPr bwMode="auto">
          <a:xfrm>
            <a:off x="5939121" y="2043842"/>
            <a:ext cx="654256" cy="4792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0000" tIns="45000" rIns="90000" bIns="45000"/>
          <a:lstStyle>
            <a:lvl1pPr>
              <a:tabLst>
                <a:tab pos="4572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1pPr>
            <a:lvl2pPr>
              <a:tabLst>
                <a:tab pos="4572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2pPr>
            <a:lvl3pPr>
              <a:tabLst>
                <a:tab pos="4572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3pPr>
            <a:lvl4pPr>
              <a:tabLst>
                <a:tab pos="4572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4pPr>
            <a:lvl5pPr>
              <a:tabLst>
                <a:tab pos="4572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5pPr>
            <a:lvl6pPr marL="25146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6pPr>
            <a:lvl7pPr marL="29718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7pPr>
            <a:lvl8pPr marL="34290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8pPr>
            <a:lvl9pPr marL="38862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9pPr>
          </a:lstStyle>
          <a:p>
            <a:r>
              <a:rPr lang="en-US" sz="2200" b="1" dirty="0">
                <a:solidFill>
                  <a:srgbClr val="808080"/>
                </a:solidFill>
                <a:latin typeface="Arial"/>
              </a:rPr>
              <a:t>Jet</a:t>
            </a:r>
          </a:p>
        </p:txBody>
      </p:sp>
      <p:sp>
        <p:nvSpPr>
          <p:cNvPr id="23558" name="Line 6"/>
          <p:cNvSpPr>
            <a:spLocks noChangeShapeType="1"/>
          </p:cNvSpPr>
          <p:nvPr/>
        </p:nvSpPr>
        <p:spPr bwMode="auto">
          <a:xfrm flipV="1">
            <a:off x="4735417" y="2486569"/>
            <a:ext cx="2772648" cy="1204406"/>
          </a:xfrm>
          <a:prstGeom prst="line">
            <a:avLst/>
          </a:prstGeom>
          <a:noFill/>
          <a:ln w="9525" cap="flat">
            <a:solidFill>
              <a:srgbClr val="000080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3559" name="Line 7"/>
          <p:cNvSpPr>
            <a:spLocks noChangeShapeType="1"/>
          </p:cNvSpPr>
          <p:nvPr/>
        </p:nvSpPr>
        <p:spPr bwMode="auto">
          <a:xfrm flipV="1">
            <a:off x="4724301" y="3654478"/>
            <a:ext cx="3279220" cy="30149"/>
          </a:xfrm>
          <a:prstGeom prst="line">
            <a:avLst/>
          </a:prstGeom>
          <a:noFill/>
          <a:ln w="9525" cap="flat">
            <a:solidFill>
              <a:srgbClr val="000080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3560" name="Line 8"/>
          <p:cNvSpPr>
            <a:spLocks noChangeShapeType="1"/>
          </p:cNvSpPr>
          <p:nvPr/>
        </p:nvSpPr>
        <p:spPr bwMode="auto">
          <a:xfrm flipV="1">
            <a:off x="4735416" y="2645252"/>
            <a:ext cx="2999733" cy="1045723"/>
          </a:xfrm>
          <a:prstGeom prst="line">
            <a:avLst/>
          </a:prstGeom>
          <a:noFill/>
          <a:ln w="9525" cap="flat">
            <a:solidFill>
              <a:srgbClr val="000080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3561" name="Text Box 9"/>
          <p:cNvSpPr txBox="1">
            <a:spLocks noChangeArrowheads="1"/>
          </p:cNvSpPr>
          <p:nvPr/>
        </p:nvSpPr>
        <p:spPr bwMode="auto">
          <a:xfrm>
            <a:off x="3887425" y="1047310"/>
            <a:ext cx="2024701" cy="11425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0000" tIns="45000" rIns="90000" bIns="45000"/>
          <a:lstStyle>
            <a:lvl1pPr>
              <a:tabLst>
                <a:tab pos="457200" algn="l"/>
                <a:tab pos="914400" algn="l"/>
                <a:tab pos="1371600" algn="l"/>
                <a:tab pos="18288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1pPr>
            <a:lvl2pPr>
              <a:tabLst>
                <a:tab pos="457200" algn="l"/>
                <a:tab pos="914400" algn="l"/>
                <a:tab pos="1371600" algn="l"/>
                <a:tab pos="18288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2pPr>
            <a:lvl3pPr>
              <a:tabLst>
                <a:tab pos="457200" algn="l"/>
                <a:tab pos="914400" algn="l"/>
                <a:tab pos="1371600" algn="l"/>
                <a:tab pos="18288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3pPr>
            <a:lvl4pPr>
              <a:tabLst>
                <a:tab pos="457200" algn="l"/>
                <a:tab pos="914400" algn="l"/>
                <a:tab pos="1371600" algn="l"/>
                <a:tab pos="18288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4pPr>
            <a:lvl5pPr>
              <a:tabLst>
                <a:tab pos="457200" algn="l"/>
                <a:tab pos="914400" algn="l"/>
                <a:tab pos="1371600" algn="l"/>
                <a:tab pos="18288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5pPr>
            <a:lvl6pPr marL="25146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6pPr>
            <a:lvl7pPr marL="29718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7pPr>
            <a:lvl8pPr marL="34290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8pPr>
            <a:lvl9pPr marL="38862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9pPr>
          </a:lstStyle>
          <a:p>
            <a:r>
              <a:rPr lang="en-US" dirty="0">
                <a:latin typeface="Arial"/>
              </a:rPr>
              <a:t>    b-quark </a:t>
            </a:r>
          </a:p>
          <a:p>
            <a:r>
              <a:rPr lang="en-US" dirty="0">
                <a:latin typeface="Arial"/>
              </a:rPr>
              <a:t>→ Fragmentation</a:t>
            </a:r>
          </a:p>
          <a:p>
            <a:r>
              <a:rPr lang="en-US" dirty="0">
                <a:latin typeface="Arial"/>
              </a:rPr>
              <a:t>→ Jet </a:t>
            </a:r>
          </a:p>
        </p:txBody>
      </p:sp>
      <p:sp>
        <p:nvSpPr>
          <p:cNvPr id="23562" name="Text Box 10"/>
          <p:cNvSpPr txBox="1">
            <a:spLocks noChangeArrowheads="1"/>
          </p:cNvSpPr>
          <p:nvPr/>
        </p:nvSpPr>
        <p:spPr bwMode="auto">
          <a:xfrm>
            <a:off x="736832" y="58713"/>
            <a:ext cx="8606961" cy="7791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1pPr>
            <a:lvl2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2pPr>
            <a:lvl3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3pPr>
            <a:lvl4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4pPr>
            <a:lvl5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5pPr>
            <a:lvl6pPr marL="25146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6pPr>
            <a:lvl7pPr marL="29718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7pPr>
            <a:lvl8pPr marL="34290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8pPr>
            <a:lvl9pPr marL="38862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9pPr>
          </a:lstStyle>
          <a:p>
            <a:pPr algn="ctr"/>
            <a:r>
              <a:rPr lang="en-US" sz="4400" dirty="0">
                <a:solidFill>
                  <a:srgbClr val="FFFFFF"/>
                </a:solidFill>
                <a:latin typeface="Arial"/>
              </a:rPr>
              <a:t>B-Tagging</a:t>
            </a:r>
          </a:p>
        </p:txBody>
      </p:sp>
    </p:spTree>
    <p:extLst>
      <p:ext uri="{BB962C8B-B14F-4D97-AF65-F5344CB8AC3E}">
        <p14:creationId xmlns:p14="http://schemas.microsoft.com/office/powerpoint/2010/main" val="3994419702"/>
      </p:ext>
    </p:extLst>
  </p:cSld>
  <p:clrMapOvr>
    <a:masterClrMapping/>
  </p:clrMapOvr>
  <p:transition spd="med" advTm="381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Text Box 1"/>
          <p:cNvSpPr txBox="1">
            <a:spLocks noChangeArrowheads="1"/>
          </p:cNvSpPr>
          <p:nvPr/>
        </p:nvSpPr>
        <p:spPr bwMode="auto">
          <a:xfrm>
            <a:off x="736832" y="57126"/>
            <a:ext cx="8606961" cy="7791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1pPr>
            <a:lvl2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2pPr>
            <a:lvl3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3pPr>
            <a:lvl4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4pPr>
            <a:lvl5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5pPr>
            <a:lvl6pPr marL="25146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6pPr>
            <a:lvl7pPr marL="29718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7pPr>
            <a:lvl8pPr marL="34290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8pPr>
            <a:lvl9pPr marL="38862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9pPr>
          </a:lstStyle>
          <a:p>
            <a:pPr algn="ctr"/>
            <a:r>
              <a:rPr lang="en-US" sz="4400" dirty="0">
                <a:solidFill>
                  <a:srgbClr val="FFFFFF"/>
                </a:solidFill>
                <a:latin typeface="Arial"/>
              </a:rPr>
              <a:t>B-Tagging</a:t>
            </a:r>
          </a:p>
        </p:txBody>
      </p:sp>
      <p:grpSp>
        <p:nvGrpSpPr>
          <p:cNvPr id="24578" name="Group 2"/>
          <p:cNvGrpSpPr>
            <a:grpSpLocks/>
          </p:cNvGrpSpPr>
          <p:nvPr/>
        </p:nvGrpSpPr>
        <p:grpSpPr bwMode="auto">
          <a:xfrm>
            <a:off x="3887425" y="864825"/>
            <a:ext cx="5962941" cy="4639901"/>
            <a:chOff x="2448" y="545"/>
            <a:chExt cx="3755" cy="2924"/>
          </a:xfrm>
        </p:grpSpPr>
        <p:sp>
          <p:nvSpPr>
            <p:cNvPr id="24579" name="Text Box 3"/>
            <p:cNvSpPr txBox="1">
              <a:spLocks noChangeArrowheads="1"/>
            </p:cNvSpPr>
            <p:nvPr/>
          </p:nvSpPr>
          <p:spPr bwMode="auto">
            <a:xfrm>
              <a:off x="2476" y="2227"/>
              <a:ext cx="325" cy="30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 cap="flat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90000" tIns="45000" rIns="90000" bIns="45000"/>
            <a:lstStyle>
              <a:lvl1pPr>
                <a:tabLst>
                  <a:tab pos="457200" algn="l"/>
                </a:tabLst>
                <a:defRPr>
                  <a:solidFill>
                    <a:srgbClr val="000000"/>
                  </a:solidFill>
                  <a:latin typeface="Comic Sans MS" charset="0"/>
                  <a:ea typeface="ＭＳ Ｐゴシック" charset="0"/>
                  <a:cs typeface="DejaVu Sans" charset="0"/>
                </a:defRPr>
              </a:lvl1pPr>
              <a:lvl2pPr>
                <a:tabLst>
                  <a:tab pos="457200" algn="l"/>
                </a:tabLst>
                <a:defRPr>
                  <a:solidFill>
                    <a:srgbClr val="000000"/>
                  </a:solidFill>
                  <a:latin typeface="Comic Sans MS" charset="0"/>
                  <a:ea typeface="ＭＳ Ｐゴシック" charset="0"/>
                  <a:cs typeface="DejaVu Sans" charset="0"/>
                </a:defRPr>
              </a:lvl2pPr>
              <a:lvl3pPr>
                <a:tabLst>
                  <a:tab pos="457200" algn="l"/>
                </a:tabLst>
                <a:defRPr>
                  <a:solidFill>
                    <a:srgbClr val="000000"/>
                  </a:solidFill>
                  <a:latin typeface="Comic Sans MS" charset="0"/>
                  <a:ea typeface="ＭＳ Ｐゴシック" charset="0"/>
                  <a:cs typeface="DejaVu Sans" charset="0"/>
                </a:defRPr>
              </a:lvl3pPr>
              <a:lvl4pPr>
                <a:tabLst>
                  <a:tab pos="457200" algn="l"/>
                </a:tabLst>
                <a:defRPr>
                  <a:solidFill>
                    <a:srgbClr val="000000"/>
                  </a:solidFill>
                  <a:latin typeface="Comic Sans MS" charset="0"/>
                  <a:ea typeface="ＭＳ Ｐゴシック" charset="0"/>
                  <a:cs typeface="DejaVu Sans" charset="0"/>
                </a:defRPr>
              </a:lvl4pPr>
              <a:lvl5pPr>
                <a:tabLst>
                  <a:tab pos="457200" algn="l"/>
                </a:tabLst>
                <a:defRPr>
                  <a:solidFill>
                    <a:srgbClr val="000000"/>
                  </a:solidFill>
                  <a:latin typeface="Comic Sans MS" charset="0"/>
                  <a:ea typeface="ＭＳ Ｐゴシック" charset="0"/>
                  <a:cs typeface="DejaVu Sans" charset="0"/>
                </a:defRPr>
              </a:lvl5pPr>
              <a:lvl6pPr marL="2514600" indent="-228600" fontAlgn="base" hangingPunct="0">
                <a:lnSpc>
                  <a:spcPct val="116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457200" algn="l"/>
                </a:tabLst>
                <a:defRPr>
                  <a:solidFill>
                    <a:srgbClr val="000000"/>
                  </a:solidFill>
                  <a:latin typeface="Comic Sans MS" charset="0"/>
                  <a:ea typeface="ＭＳ Ｐゴシック" charset="0"/>
                  <a:cs typeface="DejaVu Sans" charset="0"/>
                </a:defRPr>
              </a:lvl6pPr>
              <a:lvl7pPr marL="2971800" indent="-228600" fontAlgn="base" hangingPunct="0">
                <a:lnSpc>
                  <a:spcPct val="116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457200" algn="l"/>
                </a:tabLst>
                <a:defRPr>
                  <a:solidFill>
                    <a:srgbClr val="000000"/>
                  </a:solidFill>
                  <a:latin typeface="Comic Sans MS" charset="0"/>
                  <a:ea typeface="ＭＳ Ｐゴシック" charset="0"/>
                  <a:cs typeface="DejaVu Sans" charset="0"/>
                </a:defRPr>
              </a:lvl7pPr>
              <a:lvl8pPr marL="3429000" indent="-228600" fontAlgn="base" hangingPunct="0">
                <a:lnSpc>
                  <a:spcPct val="116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457200" algn="l"/>
                </a:tabLst>
                <a:defRPr>
                  <a:solidFill>
                    <a:srgbClr val="000000"/>
                  </a:solidFill>
                  <a:latin typeface="Comic Sans MS" charset="0"/>
                  <a:ea typeface="ＭＳ Ｐゴシック" charset="0"/>
                  <a:cs typeface="DejaVu Sans" charset="0"/>
                </a:defRPr>
              </a:lvl8pPr>
              <a:lvl9pPr marL="3886200" indent="-228600" fontAlgn="base" hangingPunct="0">
                <a:lnSpc>
                  <a:spcPct val="116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457200" algn="l"/>
                </a:tabLst>
                <a:defRPr>
                  <a:solidFill>
                    <a:srgbClr val="000000"/>
                  </a:solidFill>
                  <a:latin typeface="Comic Sans MS" charset="0"/>
                  <a:ea typeface="ＭＳ Ｐゴシック" charset="0"/>
                  <a:cs typeface="DejaVu Sans" charset="0"/>
                </a:defRPr>
              </a:lvl9pPr>
            </a:lstStyle>
            <a:p>
              <a:r>
                <a:rPr lang="en-US" sz="2200" b="1" dirty="0">
                  <a:solidFill>
                    <a:srgbClr val="000080"/>
                  </a:solidFill>
                  <a:latin typeface="Arial"/>
                </a:rPr>
                <a:t>PV</a:t>
              </a:r>
            </a:p>
          </p:txBody>
        </p:sp>
        <p:pic>
          <p:nvPicPr>
            <p:cNvPr id="24580" name="Picture 4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48" y="545"/>
              <a:ext cx="3755" cy="2924"/>
            </a:xfrm>
            <a:prstGeom prst="rect">
              <a:avLst/>
            </a:prstGeom>
            <a:noFill/>
            <a:effectLst/>
            <a:extLst>
              <a:ext uri="{909E8E84-426E-40dd-AFC4-6F175D3DCCD1}">
                <a14:hiddenFill xmlns=""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pic>
        <p:sp>
          <p:nvSpPr>
            <p:cNvPr id="24581" name="Line 5"/>
            <p:cNvSpPr>
              <a:spLocks noChangeShapeType="1"/>
            </p:cNvSpPr>
            <p:nvPr/>
          </p:nvSpPr>
          <p:spPr bwMode="auto">
            <a:xfrm flipV="1">
              <a:off x="2922" y="946"/>
              <a:ext cx="2781" cy="1400"/>
            </a:xfrm>
            <a:prstGeom prst="line">
              <a:avLst/>
            </a:prstGeom>
            <a:noFill/>
            <a:ln w="9525" cap="flat">
              <a:solidFill>
                <a:srgbClr val="000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4582" name="Line 6"/>
            <p:cNvSpPr>
              <a:spLocks noChangeShapeType="1"/>
            </p:cNvSpPr>
            <p:nvPr/>
          </p:nvSpPr>
          <p:spPr bwMode="auto">
            <a:xfrm>
              <a:off x="2922" y="2346"/>
              <a:ext cx="3069" cy="40"/>
            </a:xfrm>
            <a:prstGeom prst="line">
              <a:avLst/>
            </a:prstGeom>
            <a:noFill/>
            <a:ln w="9525" cap="flat">
              <a:solidFill>
                <a:srgbClr val="000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4583" name="Text Box 7"/>
            <p:cNvSpPr txBox="1">
              <a:spLocks noChangeArrowheads="1"/>
            </p:cNvSpPr>
            <p:nvPr/>
          </p:nvSpPr>
          <p:spPr bwMode="auto">
            <a:xfrm>
              <a:off x="3740" y="1288"/>
              <a:ext cx="411" cy="30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 cap="flat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90000" tIns="45000" rIns="90000" bIns="45000"/>
            <a:lstStyle>
              <a:lvl1pPr>
                <a:tabLst>
                  <a:tab pos="457200" algn="l"/>
                </a:tabLst>
                <a:defRPr>
                  <a:solidFill>
                    <a:srgbClr val="000000"/>
                  </a:solidFill>
                  <a:latin typeface="Comic Sans MS" charset="0"/>
                  <a:ea typeface="ＭＳ Ｐゴシック" charset="0"/>
                  <a:cs typeface="DejaVu Sans" charset="0"/>
                </a:defRPr>
              </a:lvl1pPr>
              <a:lvl2pPr>
                <a:tabLst>
                  <a:tab pos="457200" algn="l"/>
                </a:tabLst>
                <a:defRPr>
                  <a:solidFill>
                    <a:srgbClr val="000000"/>
                  </a:solidFill>
                  <a:latin typeface="Comic Sans MS" charset="0"/>
                  <a:ea typeface="ＭＳ Ｐゴシック" charset="0"/>
                  <a:cs typeface="DejaVu Sans" charset="0"/>
                </a:defRPr>
              </a:lvl2pPr>
              <a:lvl3pPr>
                <a:tabLst>
                  <a:tab pos="457200" algn="l"/>
                </a:tabLst>
                <a:defRPr>
                  <a:solidFill>
                    <a:srgbClr val="000000"/>
                  </a:solidFill>
                  <a:latin typeface="Comic Sans MS" charset="0"/>
                  <a:ea typeface="ＭＳ Ｐゴシック" charset="0"/>
                  <a:cs typeface="DejaVu Sans" charset="0"/>
                </a:defRPr>
              </a:lvl3pPr>
              <a:lvl4pPr>
                <a:tabLst>
                  <a:tab pos="457200" algn="l"/>
                </a:tabLst>
                <a:defRPr>
                  <a:solidFill>
                    <a:srgbClr val="000000"/>
                  </a:solidFill>
                  <a:latin typeface="Comic Sans MS" charset="0"/>
                  <a:ea typeface="ＭＳ Ｐゴシック" charset="0"/>
                  <a:cs typeface="DejaVu Sans" charset="0"/>
                </a:defRPr>
              </a:lvl4pPr>
              <a:lvl5pPr>
                <a:tabLst>
                  <a:tab pos="457200" algn="l"/>
                </a:tabLst>
                <a:defRPr>
                  <a:solidFill>
                    <a:srgbClr val="000000"/>
                  </a:solidFill>
                  <a:latin typeface="Comic Sans MS" charset="0"/>
                  <a:ea typeface="ＭＳ Ｐゴシック" charset="0"/>
                  <a:cs typeface="DejaVu Sans" charset="0"/>
                </a:defRPr>
              </a:lvl5pPr>
              <a:lvl6pPr marL="2514600" indent="-228600" fontAlgn="base" hangingPunct="0">
                <a:lnSpc>
                  <a:spcPct val="116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457200" algn="l"/>
                </a:tabLst>
                <a:defRPr>
                  <a:solidFill>
                    <a:srgbClr val="000000"/>
                  </a:solidFill>
                  <a:latin typeface="Comic Sans MS" charset="0"/>
                  <a:ea typeface="ＭＳ Ｐゴシック" charset="0"/>
                  <a:cs typeface="DejaVu Sans" charset="0"/>
                </a:defRPr>
              </a:lvl6pPr>
              <a:lvl7pPr marL="2971800" indent="-228600" fontAlgn="base" hangingPunct="0">
                <a:lnSpc>
                  <a:spcPct val="116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457200" algn="l"/>
                </a:tabLst>
                <a:defRPr>
                  <a:solidFill>
                    <a:srgbClr val="000000"/>
                  </a:solidFill>
                  <a:latin typeface="Comic Sans MS" charset="0"/>
                  <a:ea typeface="ＭＳ Ｐゴシック" charset="0"/>
                  <a:cs typeface="DejaVu Sans" charset="0"/>
                </a:defRPr>
              </a:lvl7pPr>
              <a:lvl8pPr marL="3429000" indent="-228600" fontAlgn="base" hangingPunct="0">
                <a:lnSpc>
                  <a:spcPct val="116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457200" algn="l"/>
                </a:tabLst>
                <a:defRPr>
                  <a:solidFill>
                    <a:srgbClr val="000000"/>
                  </a:solidFill>
                  <a:latin typeface="Comic Sans MS" charset="0"/>
                  <a:ea typeface="ＭＳ Ｐゴシック" charset="0"/>
                  <a:cs typeface="DejaVu Sans" charset="0"/>
                </a:defRPr>
              </a:lvl8pPr>
              <a:lvl9pPr marL="3886200" indent="-228600" fontAlgn="base" hangingPunct="0">
                <a:lnSpc>
                  <a:spcPct val="116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457200" algn="l"/>
                </a:tabLst>
                <a:defRPr>
                  <a:solidFill>
                    <a:srgbClr val="000000"/>
                  </a:solidFill>
                  <a:latin typeface="Comic Sans MS" charset="0"/>
                  <a:ea typeface="ＭＳ Ｐゴシック" charset="0"/>
                  <a:cs typeface="DejaVu Sans" charset="0"/>
                </a:defRPr>
              </a:lvl9pPr>
            </a:lstStyle>
            <a:p>
              <a:r>
                <a:rPr lang="en-US" sz="2200" b="1" dirty="0">
                  <a:solidFill>
                    <a:srgbClr val="808080"/>
                  </a:solidFill>
                  <a:latin typeface="Arial"/>
                </a:rPr>
                <a:t>Jet</a:t>
              </a:r>
            </a:p>
          </p:txBody>
        </p:sp>
        <p:sp>
          <p:nvSpPr>
            <p:cNvPr id="24584" name="Line 8"/>
            <p:cNvSpPr>
              <a:spLocks noChangeShapeType="1"/>
            </p:cNvSpPr>
            <p:nvPr/>
          </p:nvSpPr>
          <p:spPr bwMode="auto">
            <a:xfrm flipV="1">
              <a:off x="3866" y="1385"/>
              <a:ext cx="1745" cy="758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4585" name="Line 9"/>
            <p:cNvSpPr>
              <a:spLocks noChangeShapeType="1"/>
            </p:cNvSpPr>
            <p:nvPr/>
          </p:nvSpPr>
          <p:spPr bwMode="auto">
            <a:xfrm>
              <a:off x="3859" y="2139"/>
              <a:ext cx="2101" cy="16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4586" name="Line 10"/>
            <p:cNvSpPr>
              <a:spLocks noChangeShapeType="1"/>
            </p:cNvSpPr>
            <p:nvPr/>
          </p:nvSpPr>
          <p:spPr bwMode="auto">
            <a:xfrm flipV="1">
              <a:off x="3866" y="1485"/>
              <a:ext cx="1888" cy="658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4587" name="Text Box 11"/>
          <p:cNvSpPr txBox="1">
            <a:spLocks noChangeArrowheads="1"/>
          </p:cNvSpPr>
          <p:nvPr/>
        </p:nvSpPr>
        <p:spPr bwMode="auto">
          <a:xfrm rot="20100000">
            <a:off x="6147150" y="2642079"/>
            <a:ext cx="1362504" cy="445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0000" tIns="45000" rIns="90000" bIns="45000"/>
          <a:lstStyle>
            <a:lvl1pPr>
              <a:tabLst>
                <a:tab pos="457200" algn="l"/>
                <a:tab pos="9144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1pPr>
            <a:lvl2pPr>
              <a:tabLst>
                <a:tab pos="457200" algn="l"/>
                <a:tab pos="9144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2pPr>
            <a:lvl3pPr>
              <a:tabLst>
                <a:tab pos="457200" algn="l"/>
                <a:tab pos="9144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3pPr>
            <a:lvl4pPr>
              <a:tabLst>
                <a:tab pos="457200" algn="l"/>
                <a:tab pos="9144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4pPr>
            <a:lvl5pPr>
              <a:tabLst>
                <a:tab pos="457200" algn="l"/>
                <a:tab pos="9144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5pPr>
            <a:lvl6pPr marL="25146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6pPr>
            <a:lvl7pPr marL="29718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7pPr>
            <a:lvl8pPr marL="34290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8pPr>
            <a:lvl9pPr marL="38862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9pPr>
          </a:lstStyle>
          <a:p>
            <a:r>
              <a:rPr lang="en-US" sz="2000" b="1" dirty="0">
                <a:solidFill>
                  <a:srgbClr val="800000"/>
                </a:solidFill>
                <a:latin typeface="Arial"/>
              </a:rPr>
              <a:t>b-Hadron</a:t>
            </a:r>
          </a:p>
        </p:txBody>
      </p:sp>
      <p:sp>
        <p:nvSpPr>
          <p:cNvPr id="24588" name="Text Box 12"/>
          <p:cNvSpPr txBox="1">
            <a:spLocks noChangeArrowheads="1"/>
          </p:cNvSpPr>
          <p:nvPr/>
        </p:nvSpPr>
        <p:spPr bwMode="auto">
          <a:xfrm>
            <a:off x="3887425" y="1043533"/>
            <a:ext cx="2092984" cy="11425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0000" tIns="45000" rIns="90000" bIns="45000"/>
          <a:lstStyle>
            <a:lvl1pPr>
              <a:tabLst>
                <a:tab pos="457200" algn="l"/>
                <a:tab pos="914400" algn="l"/>
                <a:tab pos="1371600" algn="l"/>
                <a:tab pos="18288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1pPr>
            <a:lvl2pPr>
              <a:tabLst>
                <a:tab pos="457200" algn="l"/>
                <a:tab pos="914400" algn="l"/>
                <a:tab pos="1371600" algn="l"/>
                <a:tab pos="18288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2pPr>
            <a:lvl3pPr>
              <a:tabLst>
                <a:tab pos="457200" algn="l"/>
                <a:tab pos="914400" algn="l"/>
                <a:tab pos="1371600" algn="l"/>
                <a:tab pos="18288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3pPr>
            <a:lvl4pPr>
              <a:tabLst>
                <a:tab pos="457200" algn="l"/>
                <a:tab pos="914400" algn="l"/>
                <a:tab pos="1371600" algn="l"/>
                <a:tab pos="18288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4pPr>
            <a:lvl5pPr>
              <a:tabLst>
                <a:tab pos="457200" algn="l"/>
                <a:tab pos="914400" algn="l"/>
                <a:tab pos="1371600" algn="l"/>
                <a:tab pos="18288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5pPr>
            <a:lvl6pPr marL="25146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6pPr>
            <a:lvl7pPr marL="29718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7pPr>
            <a:lvl8pPr marL="34290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8pPr>
            <a:lvl9pPr marL="38862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9pPr>
          </a:lstStyle>
          <a:p>
            <a:r>
              <a:rPr lang="en-US" dirty="0">
                <a:latin typeface="Arial"/>
              </a:rPr>
              <a:t>    b-quark </a:t>
            </a:r>
          </a:p>
          <a:p>
            <a:r>
              <a:rPr lang="en-US" dirty="0">
                <a:latin typeface="Arial"/>
              </a:rPr>
              <a:t>→ </a:t>
            </a:r>
            <a:r>
              <a:rPr lang="en-US" dirty="0" smtClean="0">
                <a:latin typeface="Arial"/>
              </a:rPr>
              <a:t>Fragmentation</a:t>
            </a:r>
            <a:br>
              <a:rPr lang="en-US" dirty="0" smtClean="0">
                <a:latin typeface="Arial"/>
              </a:rPr>
            </a:br>
            <a:r>
              <a:rPr lang="en-US" dirty="0" smtClean="0">
                <a:latin typeface="Arial"/>
              </a:rPr>
              <a:t>→ Jet</a:t>
            </a:r>
            <a:br>
              <a:rPr lang="en-US" dirty="0" smtClean="0">
                <a:latin typeface="Arial"/>
              </a:rPr>
            </a:br>
            <a:endParaRPr lang="en-US" dirty="0">
              <a:latin typeface="Arial"/>
            </a:endParaRPr>
          </a:p>
          <a:p>
            <a:r>
              <a:rPr lang="en-US" dirty="0">
                <a:solidFill>
                  <a:srgbClr val="800000"/>
                </a:solidFill>
                <a:latin typeface="Arial"/>
              </a:rPr>
              <a:t>→ b-</a:t>
            </a:r>
            <a:r>
              <a:rPr lang="en-US" dirty="0" smtClean="0">
                <a:solidFill>
                  <a:srgbClr val="800000"/>
                </a:solidFill>
                <a:latin typeface="Arial"/>
              </a:rPr>
              <a:t>hadron:</a:t>
            </a:r>
            <a:br>
              <a:rPr lang="en-US" dirty="0" smtClean="0">
                <a:solidFill>
                  <a:srgbClr val="800000"/>
                </a:solidFill>
                <a:latin typeface="Arial"/>
              </a:rPr>
            </a:br>
            <a:r>
              <a:rPr lang="en-US" dirty="0" smtClean="0">
                <a:solidFill>
                  <a:srgbClr val="800000"/>
                </a:solidFill>
                <a:latin typeface="Arial"/>
              </a:rPr>
              <a:t>     weak decay</a:t>
            </a:r>
            <a:endParaRPr lang="en-US" dirty="0">
              <a:solidFill>
                <a:srgbClr val="800000"/>
              </a:solidFill>
              <a:latin typeface="Arial"/>
            </a:endParaRPr>
          </a:p>
        </p:txBody>
      </p:sp>
      <p:sp>
        <p:nvSpPr>
          <p:cNvPr id="24589" name="Text Box 13"/>
          <p:cNvSpPr txBox="1">
            <a:spLocks noChangeArrowheads="1"/>
          </p:cNvSpPr>
          <p:nvPr/>
        </p:nvSpPr>
        <p:spPr bwMode="auto">
          <a:xfrm>
            <a:off x="6623549" y="5027089"/>
            <a:ext cx="249316" cy="7267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0000" tIns="45000" rIns="90000" bIns="45000"/>
          <a:lstStyle/>
          <a:p>
            <a:r>
              <a:rPr lang="en-US">
                <a:solidFill>
                  <a:srgbClr val="000000"/>
                </a:solidFill>
              </a:rPr>
              <a:t> </a:t>
            </a:r>
          </a:p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24590" name="Text Box 14"/>
          <p:cNvSpPr txBox="1">
            <a:spLocks noChangeArrowheads="1"/>
          </p:cNvSpPr>
          <p:nvPr/>
        </p:nvSpPr>
        <p:spPr bwMode="auto">
          <a:xfrm>
            <a:off x="709837" y="5252420"/>
            <a:ext cx="1534008" cy="4094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0000" tIns="45000" rIns="90000" bIns="45000"/>
          <a:lstStyle>
            <a:lvl1pPr>
              <a:tabLst>
                <a:tab pos="457200" algn="l"/>
                <a:tab pos="914400" algn="l"/>
                <a:tab pos="13716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1pPr>
            <a:lvl2pPr>
              <a:tabLst>
                <a:tab pos="457200" algn="l"/>
                <a:tab pos="914400" algn="l"/>
                <a:tab pos="13716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2pPr>
            <a:lvl3pPr>
              <a:tabLst>
                <a:tab pos="457200" algn="l"/>
                <a:tab pos="914400" algn="l"/>
                <a:tab pos="13716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3pPr>
            <a:lvl4pPr>
              <a:tabLst>
                <a:tab pos="457200" algn="l"/>
                <a:tab pos="914400" algn="l"/>
                <a:tab pos="13716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4pPr>
            <a:lvl5pPr>
              <a:tabLst>
                <a:tab pos="457200" algn="l"/>
                <a:tab pos="914400" algn="l"/>
                <a:tab pos="13716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5pPr>
            <a:lvl6pPr marL="25146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6pPr>
            <a:lvl7pPr marL="29718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7pPr>
            <a:lvl8pPr marL="34290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8pPr>
            <a:lvl9pPr marL="38862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9pPr>
          </a:lstStyle>
          <a:p>
            <a:r>
              <a:rPr lang="en-US" dirty="0">
                <a:latin typeface="Arial"/>
              </a:rPr>
              <a:t>Weak decay:</a:t>
            </a:r>
          </a:p>
        </p:txBody>
      </p:sp>
      <p:sp>
        <p:nvSpPr>
          <p:cNvPr id="24591" name="Text Box 15"/>
          <p:cNvSpPr txBox="1">
            <a:spLocks noChangeArrowheads="1"/>
          </p:cNvSpPr>
          <p:nvPr/>
        </p:nvSpPr>
        <p:spPr bwMode="auto">
          <a:xfrm>
            <a:off x="219144" y="3131765"/>
            <a:ext cx="3444373" cy="1844243"/>
          </a:xfrm>
          <a:prstGeom prst="rect">
            <a:avLst/>
          </a:prstGeom>
          <a:solidFill>
            <a:srgbClr val="E6E6FF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0000" tIns="45000" rIns="90000" bIns="45000"/>
          <a:lstStyle>
            <a:lvl1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1pPr>
            <a:lvl2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2pPr>
            <a:lvl3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3pPr>
            <a:lvl4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4pPr>
            <a:lvl5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5pPr>
            <a:lvl6pPr marL="25146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6pPr>
            <a:lvl7pPr marL="29718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7pPr>
            <a:lvl8pPr marL="34290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8pPr>
            <a:lvl9pPr marL="38862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9pPr>
          </a:lstStyle>
          <a:p>
            <a:r>
              <a:rPr lang="en-US" dirty="0">
                <a:solidFill>
                  <a:srgbClr val="800000"/>
                </a:solidFill>
                <a:latin typeface="Arial"/>
                <a:cs typeface="Arial"/>
              </a:rPr>
              <a:t>m(B) ≈ 5 </a:t>
            </a:r>
            <a:r>
              <a:rPr lang="en-US" dirty="0" err="1">
                <a:solidFill>
                  <a:srgbClr val="800000"/>
                </a:solidFill>
                <a:latin typeface="Arial"/>
                <a:cs typeface="Arial"/>
              </a:rPr>
              <a:t>GeV</a:t>
            </a:r>
            <a:r>
              <a:rPr lang="en-US" dirty="0">
                <a:solidFill>
                  <a:srgbClr val="800000"/>
                </a:solidFill>
                <a:latin typeface="Arial"/>
                <a:cs typeface="Arial"/>
              </a:rPr>
              <a:t>; </a:t>
            </a:r>
            <a:r>
              <a:rPr lang="en-US" dirty="0" err="1">
                <a:solidFill>
                  <a:srgbClr val="800000"/>
                </a:solidFill>
                <a:latin typeface="Times New Roman" charset="0"/>
                <a:cs typeface="Arial"/>
              </a:rPr>
              <a:t>τ</a:t>
            </a:r>
            <a:r>
              <a:rPr lang="en-US" dirty="0">
                <a:solidFill>
                  <a:srgbClr val="800000"/>
                </a:solidFill>
                <a:latin typeface="Arial"/>
                <a:cs typeface="Arial"/>
              </a:rPr>
              <a:t> ≈ 1.5 </a:t>
            </a:r>
            <a:r>
              <a:rPr lang="en-US" dirty="0" err="1">
                <a:solidFill>
                  <a:srgbClr val="800000"/>
                </a:solidFill>
                <a:latin typeface="Arial"/>
                <a:cs typeface="Arial"/>
              </a:rPr>
              <a:t>ps</a:t>
            </a:r>
            <a:r>
              <a:rPr lang="en-US" dirty="0">
                <a:solidFill>
                  <a:srgbClr val="800000"/>
                </a:solidFill>
                <a:latin typeface="Arial"/>
                <a:cs typeface="Arial"/>
              </a:rPr>
              <a:t> </a:t>
            </a:r>
          </a:p>
          <a:p>
            <a:r>
              <a:rPr lang="en-US" dirty="0" smtClean="0">
                <a:solidFill>
                  <a:srgbClr val="000090"/>
                </a:solidFill>
                <a:latin typeface="Arial"/>
                <a:cs typeface="Arial"/>
              </a:rPr>
              <a:t>e.g. </a:t>
            </a:r>
            <a:r>
              <a:rPr lang="en-US" dirty="0">
                <a:solidFill>
                  <a:srgbClr val="000090"/>
                </a:solidFill>
                <a:latin typeface="Arial"/>
                <a:cs typeface="Arial"/>
              </a:rPr>
              <a:t>E(B)=  50 </a:t>
            </a:r>
            <a:r>
              <a:rPr lang="en-US" dirty="0" err="1">
                <a:solidFill>
                  <a:srgbClr val="000090"/>
                </a:solidFill>
                <a:latin typeface="Arial"/>
                <a:cs typeface="Arial"/>
              </a:rPr>
              <a:t>GeV</a:t>
            </a:r>
            <a:r>
              <a:rPr lang="en-US" dirty="0">
                <a:solidFill>
                  <a:srgbClr val="000090"/>
                </a:solidFill>
                <a:latin typeface="Arial"/>
                <a:cs typeface="Arial"/>
              </a:rPr>
              <a:t> </a:t>
            </a:r>
          </a:p>
          <a:p>
            <a:r>
              <a:rPr lang="en-US" dirty="0">
                <a:solidFill>
                  <a:srgbClr val="000090"/>
                </a:solidFill>
                <a:latin typeface="Arial"/>
                <a:cs typeface="Arial"/>
              </a:rPr>
              <a:t>      → &lt;l&gt; </a:t>
            </a:r>
            <a:r>
              <a:rPr lang="en-US" dirty="0" smtClean="0">
                <a:solidFill>
                  <a:srgbClr val="000090"/>
                </a:solidFill>
                <a:latin typeface="Arial"/>
                <a:cs typeface="Arial"/>
              </a:rPr>
              <a:t>= &lt;</a:t>
            </a:r>
            <a:r>
              <a:rPr lang="en-US" dirty="0" err="1" smtClean="0">
                <a:solidFill>
                  <a:srgbClr val="000090"/>
                </a:solidFill>
                <a:latin typeface="Symbol" charset="2"/>
                <a:cs typeface="Symbol" charset="2"/>
              </a:rPr>
              <a:t>bg</a:t>
            </a:r>
            <a:r>
              <a:rPr lang="en-US" dirty="0" err="1" smtClean="0">
                <a:solidFill>
                  <a:srgbClr val="000090"/>
                </a:solidFill>
                <a:latin typeface="Arial"/>
                <a:cs typeface="Arial"/>
              </a:rPr>
              <a:t>c</a:t>
            </a:r>
            <a:r>
              <a:rPr lang="en-US" dirty="0" err="1" smtClean="0">
                <a:solidFill>
                  <a:srgbClr val="000090"/>
                </a:solidFill>
                <a:latin typeface="Symbol" charset="2"/>
                <a:cs typeface="Symbol" charset="2"/>
              </a:rPr>
              <a:t>t</a:t>
            </a:r>
            <a:r>
              <a:rPr lang="en-US" dirty="0" smtClean="0">
                <a:solidFill>
                  <a:srgbClr val="000090"/>
                </a:solidFill>
                <a:latin typeface="Arial"/>
                <a:cs typeface="Arial"/>
              </a:rPr>
              <a:t>&gt; ≈ </a:t>
            </a:r>
            <a:r>
              <a:rPr lang="en-US" dirty="0">
                <a:solidFill>
                  <a:srgbClr val="000090"/>
                </a:solidFill>
                <a:latin typeface="Arial"/>
                <a:cs typeface="Arial"/>
              </a:rPr>
              <a:t>5 mm</a:t>
            </a:r>
          </a:p>
          <a:p>
            <a:endParaRPr lang="en-US" sz="1000" dirty="0">
              <a:solidFill>
                <a:srgbClr val="800000"/>
              </a:solidFill>
              <a:latin typeface="Arial"/>
              <a:cs typeface="Arial"/>
            </a:endParaRPr>
          </a:p>
          <a:p>
            <a:pPr>
              <a:buSzPct val="49000"/>
              <a:buFont typeface="Times New Roman" charset="0"/>
              <a:buBlip>
                <a:blip r:embed="rId4"/>
              </a:buBlip>
            </a:pPr>
            <a:r>
              <a:rPr lang="en-US" dirty="0">
                <a:solidFill>
                  <a:srgbClr val="800000"/>
                </a:solidFill>
                <a:latin typeface="Arial"/>
                <a:cs typeface="Arial"/>
              </a:rPr>
              <a:t> Secondary decay vertex with</a:t>
            </a:r>
            <a:br>
              <a:rPr lang="en-US" dirty="0">
                <a:solidFill>
                  <a:srgbClr val="800000"/>
                </a:solidFill>
                <a:latin typeface="Arial"/>
                <a:cs typeface="Arial"/>
              </a:rPr>
            </a:br>
            <a:r>
              <a:rPr lang="en-US" dirty="0">
                <a:solidFill>
                  <a:srgbClr val="800000"/>
                </a:solidFill>
                <a:latin typeface="Arial"/>
                <a:cs typeface="Arial"/>
              </a:rPr>
              <a:t>  high </a:t>
            </a:r>
            <a:r>
              <a:rPr lang="en-US" dirty="0" smtClean="0">
                <a:solidFill>
                  <a:srgbClr val="800000"/>
                </a:solidFill>
                <a:latin typeface="Arial"/>
                <a:cs typeface="Arial"/>
              </a:rPr>
              <a:t>mass of associated tracks,</a:t>
            </a:r>
            <a:br>
              <a:rPr lang="en-US" dirty="0" smtClean="0">
                <a:solidFill>
                  <a:srgbClr val="800000"/>
                </a:solidFill>
                <a:latin typeface="Arial"/>
                <a:cs typeface="Arial"/>
              </a:rPr>
            </a:br>
            <a:r>
              <a:rPr lang="en-US" dirty="0" smtClean="0">
                <a:solidFill>
                  <a:srgbClr val="800000"/>
                </a:solidFill>
                <a:latin typeface="Arial"/>
                <a:cs typeface="Arial"/>
              </a:rPr>
              <a:t>  multiplicity and</a:t>
            </a:r>
            <a:r>
              <a:rPr lang="en-US" dirty="0">
                <a:solidFill>
                  <a:srgbClr val="800000"/>
                </a:solidFill>
                <a:latin typeface="Arial"/>
                <a:cs typeface="Arial"/>
              </a:rPr>
              <a:t> </a:t>
            </a:r>
            <a:r>
              <a:rPr lang="en-US" dirty="0" smtClean="0">
                <a:solidFill>
                  <a:srgbClr val="800000"/>
                </a:solidFill>
                <a:latin typeface="Arial"/>
                <a:cs typeface="Arial"/>
              </a:rPr>
              <a:t>energy </a:t>
            </a:r>
            <a:r>
              <a:rPr lang="en-US" dirty="0">
                <a:solidFill>
                  <a:srgbClr val="800000"/>
                </a:solidFill>
                <a:latin typeface="Arial"/>
                <a:cs typeface="Arial"/>
              </a:rPr>
              <a:t>fraction</a:t>
            </a:r>
          </a:p>
        </p:txBody>
      </p:sp>
      <p:grpSp>
        <p:nvGrpSpPr>
          <p:cNvPr id="24592" name="Group 16"/>
          <p:cNvGrpSpPr>
            <a:grpSpLocks/>
          </p:cNvGrpSpPr>
          <p:nvPr/>
        </p:nvGrpSpPr>
        <p:grpSpPr bwMode="auto">
          <a:xfrm>
            <a:off x="306484" y="5327001"/>
            <a:ext cx="5246753" cy="1537641"/>
            <a:chOff x="193" y="3357"/>
            <a:chExt cx="3304" cy="969"/>
          </a:xfrm>
        </p:grpSpPr>
        <p:sp>
          <p:nvSpPr>
            <p:cNvPr id="24593" name="Line 17"/>
            <p:cNvSpPr>
              <a:spLocks noChangeShapeType="1"/>
            </p:cNvSpPr>
            <p:nvPr/>
          </p:nvSpPr>
          <p:spPr bwMode="auto">
            <a:xfrm>
              <a:off x="409" y="3750"/>
              <a:ext cx="1439" cy="0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4594" name="Line 18"/>
            <p:cNvSpPr>
              <a:spLocks noChangeShapeType="1"/>
            </p:cNvSpPr>
            <p:nvPr/>
          </p:nvSpPr>
          <p:spPr bwMode="auto">
            <a:xfrm>
              <a:off x="409" y="4217"/>
              <a:ext cx="2887" cy="0"/>
            </a:xfrm>
            <a:prstGeom prst="line">
              <a:avLst/>
            </a:prstGeom>
            <a:noFill/>
            <a:ln w="9525" cap="flat">
              <a:solidFill>
                <a:srgbClr val="808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4595" name="Line 19"/>
            <p:cNvSpPr>
              <a:spLocks noChangeShapeType="1"/>
            </p:cNvSpPr>
            <p:nvPr/>
          </p:nvSpPr>
          <p:spPr bwMode="auto">
            <a:xfrm>
              <a:off x="1861" y="3750"/>
              <a:ext cx="1439" cy="0"/>
            </a:xfrm>
            <a:prstGeom prst="line">
              <a:avLst/>
            </a:prstGeom>
            <a:noFill/>
            <a:ln w="9525" cap="flat">
              <a:solidFill>
                <a:srgbClr val="008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4596" name="Line 20"/>
            <p:cNvSpPr>
              <a:spLocks noChangeShapeType="1"/>
            </p:cNvSpPr>
            <p:nvPr/>
          </p:nvSpPr>
          <p:spPr bwMode="auto">
            <a:xfrm flipV="1">
              <a:off x="1835" y="3500"/>
              <a:ext cx="1030" cy="244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4597" name="Text Box 21"/>
            <p:cNvSpPr txBox="1">
              <a:spLocks noChangeArrowheads="1"/>
            </p:cNvSpPr>
            <p:nvPr/>
          </p:nvSpPr>
          <p:spPr bwMode="auto">
            <a:xfrm>
              <a:off x="217" y="3593"/>
              <a:ext cx="208" cy="28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 cap="flat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90000" tIns="45000" rIns="90000" bIns="45000"/>
            <a:lstStyle/>
            <a:p>
              <a:r>
                <a:rPr lang="en-US" sz="2000">
                  <a:solidFill>
                    <a:srgbClr val="800000"/>
                  </a:solidFill>
                </a:rPr>
                <a:t>b</a:t>
              </a:r>
            </a:p>
          </p:txBody>
        </p:sp>
        <p:sp>
          <p:nvSpPr>
            <p:cNvPr id="24598" name="Text Box 22"/>
            <p:cNvSpPr txBox="1">
              <a:spLocks noChangeArrowheads="1"/>
            </p:cNvSpPr>
            <p:nvPr/>
          </p:nvSpPr>
          <p:spPr bwMode="auto">
            <a:xfrm>
              <a:off x="1964" y="3388"/>
              <a:ext cx="323" cy="28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 cap="flat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90000" tIns="45000" rIns="90000" bIns="45000"/>
            <a:lstStyle>
              <a:lvl1pPr>
                <a:tabLst>
                  <a:tab pos="457200" algn="l"/>
                </a:tabLst>
                <a:defRPr>
                  <a:solidFill>
                    <a:srgbClr val="000000"/>
                  </a:solidFill>
                  <a:latin typeface="Comic Sans MS" charset="0"/>
                  <a:ea typeface="ＭＳ Ｐゴシック" charset="0"/>
                  <a:cs typeface="DejaVu Sans" charset="0"/>
                </a:defRPr>
              </a:lvl1pPr>
              <a:lvl2pPr>
                <a:tabLst>
                  <a:tab pos="457200" algn="l"/>
                </a:tabLst>
                <a:defRPr>
                  <a:solidFill>
                    <a:srgbClr val="000000"/>
                  </a:solidFill>
                  <a:latin typeface="Comic Sans MS" charset="0"/>
                  <a:ea typeface="ＭＳ Ｐゴシック" charset="0"/>
                  <a:cs typeface="DejaVu Sans" charset="0"/>
                </a:defRPr>
              </a:lvl2pPr>
              <a:lvl3pPr>
                <a:tabLst>
                  <a:tab pos="457200" algn="l"/>
                </a:tabLst>
                <a:defRPr>
                  <a:solidFill>
                    <a:srgbClr val="000000"/>
                  </a:solidFill>
                  <a:latin typeface="Comic Sans MS" charset="0"/>
                  <a:ea typeface="ＭＳ Ｐゴシック" charset="0"/>
                  <a:cs typeface="DejaVu Sans" charset="0"/>
                </a:defRPr>
              </a:lvl3pPr>
              <a:lvl4pPr>
                <a:tabLst>
                  <a:tab pos="457200" algn="l"/>
                </a:tabLst>
                <a:defRPr>
                  <a:solidFill>
                    <a:srgbClr val="000000"/>
                  </a:solidFill>
                  <a:latin typeface="Comic Sans MS" charset="0"/>
                  <a:ea typeface="ＭＳ Ｐゴシック" charset="0"/>
                  <a:cs typeface="DejaVu Sans" charset="0"/>
                </a:defRPr>
              </a:lvl4pPr>
              <a:lvl5pPr>
                <a:tabLst>
                  <a:tab pos="457200" algn="l"/>
                </a:tabLst>
                <a:defRPr>
                  <a:solidFill>
                    <a:srgbClr val="000000"/>
                  </a:solidFill>
                  <a:latin typeface="Comic Sans MS" charset="0"/>
                  <a:ea typeface="ＭＳ Ｐゴシック" charset="0"/>
                  <a:cs typeface="DejaVu Sans" charset="0"/>
                </a:defRPr>
              </a:lvl5pPr>
              <a:lvl6pPr marL="2514600" indent="-228600" fontAlgn="base" hangingPunct="0">
                <a:lnSpc>
                  <a:spcPct val="116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457200" algn="l"/>
                </a:tabLst>
                <a:defRPr>
                  <a:solidFill>
                    <a:srgbClr val="000000"/>
                  </a:solidFill>
                  <a:latin typeface="Comic Sans MS" charset="0"/>
                  <a:ea typeface="ＭＳ Ｐゴシック" charset="0"/>
                  <a:cs typeface="DejaVu Sans" charset="0"/>
                </a:defRPr>
              </a:lvl6pPr>
              <a:lvl7pPr marL="2971800" indent="-228600" fontAlgn="base" hangingPunct="0">
                <a:lnSpc>
                  <a:spcPct val="116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457200" algn="l"/>
                </a:tabLst>
                <a:defRPr>
                  <a:solidFill>
                    <a:srgbClr val="000000"/>
                  </a:solidFill>
                  <a:latin typeface="Comic Sans MS" charset="0"/>
                  <a:ea typeface="ＭＳ Ｐゴシック" charset="0"/>
                  <a:cs typeface="DejaVu Sans" charset="0"/>
                </a:defRPr>
              </a:lvl7pPr>
              <a:lvl8pPr marL="3429000" indent="-228600" fontAlgn="base" hangingPunct="0">
                <a:lnSpc>
                  <a:spcPct val="116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457200" algn="l"/>
                </a:tabLst>
                <a:defRPr>
                  <a:solidFill>
                    <a:srgbClr val="000000"/>
                  </a:solidFill>
                  <a:latin typeface="Comic Sans MS" charset="0"/>
                  <a:ea typeface="ＭＳ Ｐゴシック" charset="0"/>
                  <a:cs typeface="DejaVu Sans" charset="0"/>
                </a:defRPr>
              </a:lvl8pPr>
              <a:lvl9pPr marL="3886200" indent="-228600" fontAlgn="base" hangingPunct="0">
                <a:lnSpc>
                  <a:spcPct val="116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457200" algn="l"/>
                </a:tabLst>
                <a:defRPr>
                  <a:solidFill>
                    <a:srgbClr val="000000"/>
                  </a:solidFill>
                  <a:latin typeface="Comic Sans MS" charset="0"/>
                  <a:ea typeface="ＭＳ Ｐゴシック" charset="0"/>
                  <a:cs typeface="DejaVu Sans" charset="0"/>
                </a:defRPr>
              </a:lvl9pPr>
            </a:lstStyle>
            <a:p>
              <a:r>
                <a:rPr lang="en-US" sz="2000" dirty="0">
                  <a:latin typeface="Arial"/>
                </a:rPr>
                <a:t>W</a:t>
              </a:r>
              <a:r>
                <a:rPr lang="en-US" sz="2000" baseline="33000" dirty="0">
                  <a:latin typeface="Arial"/>
                </a:rPr>
                <a:t>+</a:t>
              </a:r>
            </a:p>
          </p:txBody>
        </p:sp>
        <p:sp>
          <p:nvSpPr>
            <p:cNvPr id="24599" name="Text Box 23"/>
            <p:cNvSpPr txBox="1">
              <a:spLocks noChangeArrowheads="1"/>
            </p:cNvSpPr>
            <p:nvPr/>
          </p:nvSpPr>
          <p:spPr bwMode="auto">
            <a:xfrm>
              <a:off x="217" y="4046"/>
              <a:ext cx="207" cy="28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 cap="flat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90000" tIns="45000" rIns="90000" bIns="45000"/>
            <a:lstStyle/>
            <a:p>
              <a:r>
                <a:rPr lang="en-US" sz="2000">
                  <a:solidFill>
                    <a:srgbClr val="808080"/>
                  </a:solidFill>
                </a:rPr>
                <a:t>d</a:t>
              </a:r>
            </a:p>
          </p:txBody>
        </p:sp>
        <p:sp>
          <p:nvSpPr>
            <p:cNvPr id="24600" name="Text Box 24"/>
            <p:cNvSpPr txBox="1">
              <a:spLocks noChangeArrowheads="1"/>
            </p:cNvSpPr>
            <p:nvPr/>
          </p:nvSpPr>
          <p:spPr bwMode="auto">
            <a:xfrm>
              <a:off x="3279" y="3593"/>
              <a:ext cx="195" cy="28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 cap="flat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90000" tIns="45000" rIns="90000" bIns="45000"/>
            <a:lstStyle/>
            <a:p>
              <a:r>
                <a:rPr lang="en-US" sz="2000">
                  <a:solidFill>
                    <a:srgbClr val="008000"/>
                  </a:solidFill>
                </a:rPr>
                <a:t>c</a:t>
              </a:r>
            </a:p>
          </p:txBody>
        </p:sp>
        <p:sp>
          <p:nvSpPr>
            <p:cNvPr id="24601" name="Line 25"/>
            <p:cNvSpPr>
              <a:spLocks noChangeShapeType="1"/>
            </p:cNvSpPr>
            <p:nvPr/>
          </p:nvSpPr>
          <p:spPr bwMode="auto">
            <a:xfrm flipV="1">
              <a:off x="2865" y="3356"/>
              <a:ext cx="431" cy="145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4602" name="Line 26"/>
            <p:cNvSpPr>
              <a:spLocks noChangeShapeType="1"/>
            </p:cNvSpPr>
            <p:nvPr/>
          </p:nvSpPr>
          <p:spPr bwMode="auto">
            <a:xfrm>
              <a:off x="2865" y="3502"/>
              <a:ext cx="431" cy="0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4603" name="Text Box 27"/>
            <p:cNvSpPr txBox="1">
              <a:spLocks noChangeArrowheads="1"/>
            </p:cNvSpPr>
            <p:nvPr/>
          </p:nvSpPr>
          <p:spPr bwMode="auto">
            <a:xfrm>
              <a:off x="3256" y="3483"/>
              <a:ext cx="240" cy="34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 cap="flat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90000" tIns="45000" rIns="90000" bIns="45000"/>
            <a:lstStyle/>
            <a:p>
              <a:r>
                <a:rPr lang="en-US" sz="2600" b="1">
                  <a:solidFill>
                    <a:srgbClr val="008000"/>
                  </a:solidFill>
                </a:rPr>
                <a:t>-</a:t>
              </a:r>
            </a:p>
          </p:txBody>
        </p:sp>
        <p:sp>
          <p:nvSpPr>
            <p:cNvPr id="24604" name="Text Box 28"/>
            <p:cNvSpPr txBox="1">
              <a:spLocks noChangeArrowheads="1"/>
            </p:cNvSpPr>
            <p:nvPr/>
          </p:nvSpPr>
          <p:spPr bwMode="auto">
            <a:xfrm>
              <a:off x="193" y="3419"/>
              <a:ext cx="240" cy="34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 cap="flat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90000" tIns="45000" rIns="90000" bIns="45000"/>
            <a:lstStyle/>
            <a:p>
              <a:r>
                <a:rPr lang="en-US" sz="2600" b="1">
                  <a:solidFill>
                    <a:srgbClr val="800000"/>
                  </a:solidFill>
                </a:rPr>
                <a:t>-</a:t>
              </a:r>
            </a:p>
          </p:txBody>
        </p:sp>
        <p:sp>
          <p:nvSpPr>
            <p:cNvPr id="24605" name="Text Box 29"/>
            <p:cNvSpPr txBox="1">
              <a:spLocks noChangeArrowheads="1"/>
            </p:cNvSpPr>
            <p:nvPr/>
          </p:nvSpPr>
          <p:spPr bwMode="auto">
            <a:xfrm>
              <a:off x="3256" y="4047"/>
              <a:ext cx="207" cy="28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 cap="flat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90000" tIns="45000" rIns="90000" bIns="45000"/>
            <a:lstStyle/>
            <a:p>
              <a:r>
                <a:rPr lang="en-US" sz="2000">
                  <a:solidFill>
                    <a:srgbClr val="808080"/>
                  </a:solidFill>
                </a:rPr>
                <a:t>d</a:t>
              </a: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215776" y="971525"/>
            <a:ext cx="3456384" cy="2016224"/>
            <a:chOff x="215776" y="3131765"/>
            <a:chExt cx="3456384" cy="2016224"/>
          </a:xfrm>
        </p:grpSpPr>
        <p:pic>
          <p:nvPicPr>
            <p:cNvPr id="31" name="Picture 30" descr="Screen Shot 2016-08-05 at 5.45.12 PM.png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2259" y="3563813"/>
              <a:ext cx="1049661" cy="1512168"/>
            </a:xfrm>
            <a:prstGeom prst="rect">
              <a:avLst/>
            </a:prstGeom>
          </p:spPr>
        </p:pic>
        <p:pic>
          <p:nvPicPr>
            <p:cNvPr id="32" name="Picture 31" descr="Screen Shot 2016-08-05 at 5.45.26 PM.png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015976" y="3563813"/>
              <a:ext cx="1440160" cy="1094522"/>
            </a:xfrm>
            <a:prstGeom prst="rect">
              <a:avLst/>
            </a:prstGeom>
          </p:spPr>
        </p:pic>
        <p:sp>
          <p:nvSpPr>
            <p:cNvPr id="2" name="TextBox 1"/>
            <p:cNvSpPr txBox="1"/>
            <p:nvPr/>
          </p:nvSpPr>
          <p:spPr>
            <a:xfrm>
              <a:off x="431800" y="3203773"/>
              <a:ext cx="1108296" cy="32419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/>
                <a:t>B-mesons</a:t>
              </a:r>
              <a:endParaRPr lang="en-US" sz="1600" dirty="0"/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2015976" y="3203773"/>
              <a:ext cx="1097075" cy="32419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/>
                <a:t>b</a:t>
              </a:r>
              <a:r>
                <a:rPr lang="en-US" sz="1600" dirty="0" smtClean="0"/>
                <a:t>-baryons</a:t>
              </a:r>
              <a:endParaRPr lang="en-US" sz="1600" dirty="0"/>
            </a:p>
          </p:txBody>
        </p:sp>
        <p:sp>
          <p:nvSpPr>
            <p:cNvPr id="3" name="Rectangle 2"/>
            <p:cNvSpPr/>
            <p:nvPr/>
          </p:nvSpPr>
          <p:spPr bwMode="auto">
            <a:xfrm>
              <a:off x="215776" y="3131765"/>
              <a:ext cx="3456384" cy="2016224"/>
            </a:xfrm>
            <a:prstGeom prst="rect">
              <a:avLst/>
            </a:prstGeom>
            <a:noFill/>
            <a:ln w="19050" cap="flat" cmpd="sng" algn="ctr">
              <a:solidFill>
                <a:srgbClr val="8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effectLst/>
                <a:latin typeface="Arial" charset="0"/>
                <a:ea typeface="ＭＳ Ｐゴシック" charset="0"/>
                <a:cs typeface="DejaVu Sans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53379678"/>
      </p:ext>
    </p:extLst>
  </p:cSld>
  <p:clrMapOvr>
    <a:masterClrMapping/>
  </p:clrMapOvr>
  <p:transition spd="med" advTm="53108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Text Box 1"/>
          <p:cNvSpPr txBox="1">
            <a:spLocks noChangeArrowheads="1"/>
          </p:cNvSpPr>
          <p:nvPr/>
        </p:nvSpPr>
        <p:spPr bwMode="auto">
          <a:xfrm>
            <a:off x="736832" y="57126"/>
            <a:ext cx="8606961" cy="7791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1pPr>
            <a:lvl2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2pPr>
            <a:lvl3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3pPr>
            <a:lvl4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4pPr>
            <a:lvl5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5pPr>
            <a:lvl6pPr marL="25146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6pPr>
            <a:lvl7pPr marL="29718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7pPr>
            <a:lvl8pPr marL="34290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8pPr>
            <a:lvl9pPr marL="38862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9pPr>
          </a:lstStyle>
          <a:p>
            <a:pPr algn="ctr"/>
            <a:r>
              <a:rPr lang="en-US" sz="4400" dirty="0">
                <a:solidFill>
                  <a:srgbClr val="FFFFFF"/>
                </a:solidFill>
                <a:latin typeface="Arial"/>
              </a:rPr>
              <a:t>B-Tagging</a:t>
            </a:r>
          </a:p>
        </p:txBody>
      </p:sp>
      <p:sp>
        <p:nvSpPr>
          <p:cNvPr id="25602" name="Text Box 2"/>
          <p:cNvSpPr txBox="1">
            <a:spLocks noChangeArrowheads="1"/>
          </p:cNvSpPr>
          <p:nvPr/>
        </p:nvSpPr>
        <p:spPr bwMode="auto">
          <a:xfrm>
            <a:off x="219144" y="1215516"/>
            <a:ext cx="3444373" cy="2420306"/>
          </a:xfrm>
          <a:prstGeom prst="rect">
            <a:avLst/>
          </a:prstGeom>
          <a:solidFill>
            <a:srgbClr val="E6E6FF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0000" tIns="45000" rIns="90000" bIns="45000"/>
          <a:lstStyle>
            <a:lvl1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1pPr>
            <a:lvl2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2pPr>
            <a:lvl3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3pPr>
            <a:lvl4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4pPr>
            <a:lvl5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5pPr>
            <a:lvl6pPr marL="25146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6pPr>
            <a:lvl7pPr marL="29718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7pPr>
            <a:lvl8pPr marL="34290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8pPr>
            <a:lvl9pPr marL="38862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9pPr>
          </a:lstStyle>
          <a:p>
            <a:r>
              <a:rPr lang="en-US" dirty="0">
                <a:solidFill>
                  <a:srgbClr val="800000"/>
                </a:solidFill>
                <a:latin typeface="Arial"/>
                <a:cs typeface="Arial"/>
              </a:rPr>
              <a:t>m(B) ≈ 5 </a:t>
            </a:r>
            <a:r>
              <a:rPr lang="en-US" dirty="0" err="1">
                <a:solidFill>
                  <a:srgbClr val="800000"/>
                </a:solidFill>
                <a:latin typeface="Arial"/>
                <a:cs typeface="Arial"/>
              </a:rPr>
              <a:t>GeV</a:t>
            </a:r>
            <a:r>
              <a:rPr lang="en-US" dirty="0">
                <a:solidFill>
                  <a:srgbClr val="800000"/>
                </a:solidFill>
                <a:latin typeface="Arial"/>
                <a:cs typeface="Arial"/>
              </a:rPr>
              <a:t>; </a:t>
            </a:r>
            <a:r>
              <a:rPr lang="en-US" dirty="0" err="1">
                <a:solidFill>
                  <a:srgbClr val="800000"/>
                </a:solidFill>
                <a:latin typeface="Times New Roman" charset="0"/>
                <a:cs typeface="Arial"/>
              </a:rPr>
              <a:t>τ</a:t>
            </a:r>
            <a:r>
              <a:rPr lang="en-US" dirty="0">
                <a:solidFill>
                  <a:srgbClr val="800000"/>
                </a:solidFill>
                <a:latin typeface="Arial"/>
                <a:cs typeface="Arial"/>
              </a:rPr>
              <a:t> ≈ 1.5 </a:t>
            </a:r>
            <a:r>
              <a:rPr lang="en-US" dirty="0" err="1">
                <a:solidFill>
                  <a:srgbClr val="800000"/>
                </a:solidFill>
                <a:latin typeface="Arial"/>
                <a:cs typeface="Arial"/>
              </a:rPr>
              <a:t>ps</a:t>
            </a:r>
            <a:r>
              <a:rPr lang="en-US" dirty="0">
                <a:solidFill>
                  <a:srgbClr val="800000"/>
                </a:solidFill>
                <a:latin typeface="Arial"/>
                <a:cs typeface="Arial"/>
              </a:rPr>
              <a:t> </a:t>
            </a:r>
          </a:p>
          <a:p>
            <a:r>
              <a:rPr lang="en-US" dirty="0">
                <a:solidFill>
                  <a:srgbClr val="000090"/>
                </a:solidFill>
                <a:latin typeface="Arial"/>
                <a:cs typeface="Arial"/>
              </a:rPr>
              <a:t>e.g. E(B)=  50 </a:t>
            </a:r>
            <a:r>
              <a:rPr lang="en-US" dirty="0" err="1">
                <a:solidFill>
                  <a:srgbClr val="000090"/>
                </a:solidFill>
                <a:latin typeface="Arial"/>
                <a:cs typeface="Arial"/>
              </a:rPr>
              <a:t>GeV</a:t>
            </a:r>
            <a:r>
              <a:rPr lang="en-US" dirty="0">
                <a:solidFill>
                  <a:srgbClr val="000090"/>
                </a:solidFill>
                <a:latin typeface="Arial"/>
                <a:cs typeface="Arial"/>
              </a:rPr>
              <a:t> </a:t>
            </a:r>
          </a:p>
          <a:p>
            <a:r>
              <a:rPr lang="en-US" dirty="0">
                <a:solidFill>
                  <a:srgbClr val="000090"/>
                </a:solidFill>
                <a:latin typeface="Arial"/>
                <a:cs typeface="Arial"/>
              </a:rPr>
              <a:t>      → &lt;l&gt; = &lt;</a:t>
            </a:r>
            <a:r>
              <a:rPr lang="en-US" dirty="0" err="1">
                <a:solidFill>
                  <a:srgbClr val="000090"/>
                </a:solidFill>
                <a:latin typeface="Symbol" charset="2"/>
                <a:cs typeface="Symbol" charset="2"/>
              </a:rPr>
              <a:t>bg</a:t>
            </a:r>
            <a:r>
              <a:rPr lang="en-US" dirty="0" err="1">
                <a:solidFill>
                  <a:srgbClr val="000090"/>
                </a:solidFill>
                <a:latin typeface="Arial"/>
                <a:cs typeface="Arial"/>
              </a:rPr>
              <a:t>c</a:t>
            </a:r>
            <a:r>
              <a:rPr lang="en-US" dirty="0" err="1">
                <a:solidFill>
                  <a:srgbClr val="000090"/>
                </a:solidFill>
                <a:latin typeface="Symbol" charset="2"/>
                <a:cs typeface="Symbol" charset="2"/>
              </a:rPr>
              <a:t>t</a:t>
            </a:r>
            <a:r>
              <a:rPr lang="en-US" dirty="0">
                <a:solidFill>
                  <a:srgbClr val="000090"/>
                </a:solidFill>
                <a:latin typeface="Arial"/>
                <a:cs typeface="Arial"/>
              </a:rPr>
              <a:t>&gt; ≈ 5 mm</a:t>
            </a:r>
          </a:p>
          <a:p>
            <a:endParaRPr lang="en-US" sz="1000" dirty="0">
              <a:solidFill>
                <a:srgbClr val="800000"/>
              </a:solidFill>
              <a:latin typeface="Arial"/>
              <a:cs typeface="Arial"/>
            </a:endParaRPr>
          </a:p>
          <a:p>
            <a:pPr>
              <a:buSzPct val="49000"/>
              <a:buFont typeface="Times New Roman" charset="0"/>
              <a:buBlip>
                <a:blip r:embed="rId3"/>
              </a:buBlip>
            </a:pPr>
            <a:r>
              <a:rPr lang="en-US" dirty="0">
                <a:solidFill>
                  <a:srgbClr val="800000"/>
                </a:solidFill>
                <a:latin typeface="Arial"/>
                <a:cs typeface="Arial"/>
              </a:rPr>
              <a:t> </a:t>
            </a:r>
            <a:r>
              <a:rPr lang="en-US" dirty="0">
                <a:solidFill>
                  <a:srgbClr val="4C4C4C"/>
                </a:solidFill>
                <a:latin typeface="Arial"/>
                <a:cs typeface="Arial"/>
              </a:rPr>
              <a:t>Secondary decay vertex with</a:t>
            </a:r>
            <a:br>
              <a:rPr lang="en-US" dirty="0">
                <a:solidFill>
                  <a:srgbClr val="4C4C4C"/>
                </a:solidFill>
                <a:latin typeface="Arial"/>
                <a:cs typeface="Arial"/>
              </a:rPr>
            </a:br>
            <a:r>
              <a:rPr lang="en-US" dirty="0">
                <a:solidFill>
                  <a:srgbClr val="4C4C4C"/>
                </a:solidFill>
                <a:latin typeface="Arial"/>
                <a:cs typeface="Arial"/>
              </a:rPr>
              <a:t>  high </a:t>
            </a:r>
            <a:r>
              <a:rPr lang="en-US" dirty="0" smtClean="0">
                <a:solidFill>
                  <a:srgbClr val="4C4C4C"/>
                </a:solidFill>
                <a:latin typeface="Arial"/>
                <a:cs typeface="Arial"/>
              </a:rPr>
              <a:t>mass of associated tracks,</a:t>
            </a:r>
            <a:br>
              <a:rPr lang="en-US" dirty="0" smtClean="0">
                <a:solidFill>
                  <a:srgbClr val="4C4C4C"/>
                </a:solidFill>
                <a:latin typeface="Arial"/>
                <a:cs typeface="Arial"/>
              </a:rPr>
            </a:br>
            <a:r>
              <a:rPr lang="en-US" dirty="0" smtClean="0">
                <a:solidFill>
                  <a:srgbClr val="4C4C4C"/>
                </a:solidFill>
                <a:latin typeface="Arial"/>
                <a:cs typeface="Arial"/>
              </a:rPr>
              <a:t>  multiplicity and</a:t>
            </a:r>
            <a:r>
              <a:rPr lang="en-US" dirty="0">
                <a:solidFill>
                  <a:srgbClr val="4C4C4C"/>
                </a:solidFill>
                <a:latin typeface="Arial"/>
                <a:cs typeface="Arial"/>
              </a:rPr>
              <a:t> </a:t>
            </a:r>
            <a:r>
              <a:rPr lang="en-US" dirty="0" smtClean="0">
                <a:solidFill>
                  <a:srgbClr val="4C4C4C"/>
                </a:solidFill>
                <a:latin typeface="Arial"/>
                <a:cs typeface="Arial"/>
              </a:rPr>
              <a:t>energy </a:t>
            </a:r>
            <a:r>
              <a:rPr lang="en-US" dirty="0">
                <a:solidFill>
                  <a:srgbClr val="4C4C4C"/>
                </a:solidFill>
                <a:latin typeface="Arial"/>
                <a:cs typeface="Arial"/>
              </a:rPr>
              <a:t>fraction</a:t>
            </a:r>
          </a:p>
          <a:p>
            <a:pPr>
              <a:buSzPct val="49000"/>
              <a:buFont typeface="Times New Roman" charset="0"/>
              <a:buBlip>
                <a:blip r:embed="rId3"/>
              </a:buBlip>
            </a:pPr>
            <a:r>
              <a:rPr lang="en-US" dirty="0">
                <a:solidFill>
                  <a:srgbClr val="800000"/>
                </a:solidFill>
                <a:latin typeface="Arial"/>
                <a:cs typeface="Arial"/>
              </a:rPr>
              <a:t> Tracks with large </a:t>
            </a:r>
            <a:br>
              <a:rPr lang="en-US" dirty="0">
                <a:solidFill>
                  <a:srgbClr val="800000"/>
                </a:solidFill>
                <a:latin typeface="Arial"/>
                <a:cs typeface="Arial"/>
              </a:rPr>
            </a:br>
            <a:r>
              <a:rPr lang="en-US" dirty="0">
                <a:solidFill>
                  <a:srgbClr val="800000"/>
                </a:solidFill>
                <a:latin typeface="Arial"/>
                <a:cs typeface="Arial"/>
              </a:rPr>
              <a:t>  </a:t>
            </a:r>
            <a:r>
              <a:rPr lang="en-US" i="1" dirty="0">
                <a:solidFill>
                  <a:srgbClr val="800000"/>
                </a:solidFill>
                <a:latin typeface="Arial"/>
                <a:cs typeface="Arial"/>
              </a:rPr>
              <a:t>Impact-Parameter</a:t>
            </a:r>
            <a:r>
              <a:rPr lang="en-US" dirty="0">
                <a:solidFill>
                  <a:srgbClr val="800000"/>
                </a:solidFill>
                <a:latin typeface="Arial"/>
                <a:cs typeface="Arial"/>
              </a:rPr>
              <a:t>  </a:t>
            </a:r>
            <a:r>
              <a:rPr lang="en-US" dirty="0">
                <a:solidFill>
                  <a:srgbClr val="FF0000"/>
                </a:solidFill>
                <a:latin typeface="Arial"/>
                <a:cs typeface="Arial"/>
              </a:rPr>
              <a:t>IP</a:t>
            </a:r>
          </a:p>
        </p:txBody>
      </p:sp>
      <p:sp>
        <p:nvSpPr>
          <p:cNvPr id="25603" name="Text Box 3"/>
          <p:cNvSpPr txBox="1">
            <a:spLocks noChangeArrowheads="1"/>
          </p:cNvSpPr>
          <p:nvPr/>
        </p:nvSpPr>
        <p:spPr bwMode="auto">
          <a:xfrm>
            <a:off x="709837" y="5252420"/>
            <a:ext cx="1534008" cy="4094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0000" tIns="45000" rIns="90000" bIns="45000"/>
          <a:lstStyle>
            <a:lvl1pPr>
              <a:tabLst>
                <a:tab pos="457200" algn="l"/>
                <a:tab pos="914400" algn="l"/>
                <a:tab pos="13716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1pPr>
            <a:lvl2pPr>
              <a:tabLst>
                <a:tab pos="457200" algn="l"/>
                <a:tab pos="914400" algn="l"/>
                <a:tab pos="13716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2pPr>
            <a:lvl3pPr>
              <a:tabLst>
                <a:tab pos="457200" algn="l"/>
                <a:tab pos="914400" algn="l"/>
                <a:tab pos="13716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3pPr>
            <a:lvl4pPr>
              <a:tabLst>
                <a:tab pos="457200" algn="l"/>
                <a:tab pos="914400" algn="l"/>
                <a:tab pos="13716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4pPr>
            <a:lvl5pPr>
              <a:tabLst>
                <a:tab pos="457200" algn="l"/>
                <a:tab pos="914400" algn="l"/>
                <a:tab pos="13716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5pPr>
            <a:lvl6pPr marL="25146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6pPr>
            <a:lvl7pPr marL="29718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7pPr>
            <a:lvl8pPr marL="34290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8pPr>
            <a:lvl9pPr marL="38862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9pPr>
          </a:lstStyle>
          <a:p>
            <a:r>
              <a:rPr lang="en-US" dirty="0">
                <a:latin typeface="Arial"/>
              </a:rPr>
              <a:t>Weak decay:</a:t>
            </a:r>
          </a:p>
        </p:txBody>
      </p:sp>
      <p:grpSp>
        <p:nvGrpSpPr>
          <p:cNvPr id="25604" name="Group 4"/>
          <p:cNvGrpSpPr>
            <a:grpSpLocks/>
          </p:cNvGrpSpPr>
          <p:nvPr/>
        </p:nvGrpSpPr>
        <p:grpSpPr bwMode="auto">
          <a:xfrm>
            <a:off x="306484" y="5327001"/>
            <a:ext cx="5246753" cy="1537641"/>
            <a:chOff x="193" y="3357"/>
            <a:chExt cx="3304" cy="969"/>
          </a:xfrm>
        </p:grpSpPr>
        <p:sp>
          <p:nvSpPr>
            <p:cNvPr id="25605" name="Line 5"/>
            <p:cNvSpPr>
              <a:spLocks noChangeShapeType="1"/>
            </p:cNvSpPr>
            <p:nvPr/>
          </p:nvSpPr>
          <p:spPr bwMode="auto">
            <a:xfrm>
              <a:off x="409" y="3750"/>
              <a:ext cx="1439" cy="0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5606" name="Line 6"/>
            <p:cNvSpPr>
              <a:spLocks noChangeShapeType="1"/>
            </p:cNvSpPr>
            <p:nvPr/>
          </p:nvSpPr>
          <p:spPr bwMode="auto">
            <a:xfrm>
              <a:off x="409" y="4217"/>
              <a:ext cx="2887" cy="0"/>
            </a:xfrm>
            <a:prstGeom prst="line">
              <a:avLst/>
            </a:prstGeom>
            <a:noFill/>
            <a:ln w="9525" cap="flat">
              <a:solidFill>
                <a:srgbClr val="808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5607" name="Line 7"/>
            <p:cNvSpPr>
              <a:spLocks noChangeShapeType="1"/>
            </p:cNvSpPr>
            <p:nvPr/>
          </p:nvSpPr>
          <p:spPr bwMode="auto">
            <a:xfrm>
              <a:off x="1861" y="3750"/>
              <a:ext cx="1439" cy="0"/>
            </a:xfrm>
            <a:prstGeom prst="line">
              <a:avLst/>
            </a:prstGeom>
            <a:noFill/>
            <a:ln w="9525" cap="flat">
              <a:solidFill>
                <a:srgbClr val="008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5608" name="Line 8"/>
            <p:cNvSpPr>
              <a:spLocks noChangeShapeType="1"/>
            </p:cNvSpPr>
            <p:nvPr/>
          </p:nvSpPr>
          <p:spPr bwMode="auto">
            <a:xfrm flipV="1">
              <a:off x="1835" y="3500"/>
              <a:ext cx="1030" cy="244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5609" name="Text Box 9"/>
            <p:cNvSpPr txBox="1">
              <a:spLocks noChangeArrowheads="1"/>
            </p:cNvSpPr>
            <p:nvPr/>
          </p:nvSpPr>
          <p:spPr bwMode="auto">
            <a:xfrm>
              <a:off x="217" y="3593"/>
              <a:ext cx="208" cy="28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 cap="flat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90000" tIns="45000" rIns="90000" bIns="45000"/>
            <a:lstStyle/>
            <a:p>
              <a:r>
                <a:rPr lang="en-US" sz="2000">
                  <a:solidFill>
                    <a:srgbClr val="800000"/>
                  </a:solidFill>
                </a:rPr>
                <a:t>b</a:t>
              </a:r>
            </a:p>
          </p:txBody>
        </p:sp>
        <p:sp>
          <p:nvSpPr>
            <p:cNvPr id="25610" name="Text Box 10"/>
            <p:cNvSpPr txBox="1">
              <a:spLocks noChangeArrowheads="1"/>
            </p:cNvSpPr>
            <p:nvPr/>
          </p:nvSpPr>
          <p:spPr bwMode="auto">
            <a:xfrm>
              <a:off x="1964" y="3388"/>
              <a:ext cx="323" cy="28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 cap="flat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90000" tIns="45000" rIns="90000" bIns="45000"/>
            <a:lstStyle>
              <a:lvl1pPr>
                <a:tabLst>
                  <a:tab pos="457200" algn="l"/>
                </a:tabLst>
                <a:defRPr>
                  <a:solidFill>
                    <a:srgbClr val="000000"/>
                  </a:solidFill>
                  <a:latin typeface="Comic Sans MS" charset="0"/>
                  <a:ea typeface="ＭＳ Ｐゴシック" charset="0"/>
                  <a:cs typeface="DejaVu Sans" charset="0"/>
                </a:defRPr>
              </a:lvl1pPr>
              <a:lvl2pPr>
                <a:tabLst>
                  <a:tab pos="457200" algn="l"/>
                </a:tabLst>
                <a:defRPr>
                  <a:solidFill>
                    <a:srgbClr val="000000"/>
                  </a:solidFill>
                  <a:latin typeface="Comic Sans MS" charset="0"/>
                  <a:ea typeface="ＭＳ Ｐゴシック" charset="0"/>
                  <a:cs typeface="DejaVu Sans" charset="0"/>
                </a:defRPr>
              </a:lvl2pPr>
              <a:lvl3pPr>
                <a:tabLst>
                  <a:tab pos="457200" algn="l"/>
                </a:tabLst>
                <a:defRPr>
                  <a:solidFill>
                    <a:srgbClr val="000000"/>
                  </a:solidFill>
                  <a:latin typeface="Comic Sans MS" charset="0"/>
                  <a:ea typeface="ＭＳ Ｐゴシック" charset="0"/>
                  <a:cs typeface="DejaVu Sans" charset="0"/>
                </a:defRPr>
              </a:lvl3pPr>
              <a:lvl4pPr>
                <a:tabLst>
                  <a:tab pos="457200" algn="l"/>
                </a:tabLst>
                <a:defRPr>
                  <a:solidFill>
                    <a:srgbClr val="000000"/>
                  </a:solidFill>
                  <a:latin typeface="Comic Sans MS" charset="0"/>
                  <a:ea typeface="ＭＳ Ｐゴシック" charset="0"/>
                  <a:cs typeface="DejaVu Sans" charset="0"/>
                </a:defRPr>
              </a:lvl4pPr>
              <a:lvl5pPr>
                <a:tabLst>
                  <a:tab pos="457200" algn="l"/>
                </a:tabLst>
                <a:defRPr>
                  <a:solidFill>
                    <a:srgbClr val="000000"/>
                  </a:solidFill>
                  <a:latin typeface="Comic Sans MS" charset="0"/>
                  <a:ea typeface="ＭＳ Ｐゴシック" charset="0"/>
                  <a:cs typeface="DejaVu Sans" charset="0"/>
                </a:defRPr>
              </a:lvl5pPr>
              <a:lvl6pPr marL="2514600" indent="-228600" fontAlgn="base" hangingPunct="0">
                <a:lnSpc>
                  <a:spcPct val="116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457200" algn="l"/>
                </a:tabLst>
                <a:defRPr>
                  <a:solidFill>
                    <a:srgbClr val="000000"/>
                  </a:solidFill>
                  <a:latin typeface="Comic Sans MS" charset="0"/>
                  <a:ea typeface="ＭＳ Ｐゴシック" charset="0"/>
                  <a:cs typeface="DejaVu Sans" charset="0"/>
                </a:defRPr>
              </a:lvl6pPr>
              <a:lvl7pPr marL="2971800" indent="-228600" fontAlgn="base" hangingPunct="0">
                <a:lnSpc>
                  <a:spcPct val="116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457200" algn="l"/>
                </a:tabLst>
                <a:defRPr>
                  <a:solidFill>
                    <a:srgbClr val="000000"/>
                  </a:solidFill>
                  <a:latin typeface="Comic Sans MS" charset="0"/>
                  <a:ea typeface="ＭＳ Ｐゴシック" charset="0"/>
                  <a:cs typeface="DejaVu Sans" charset="0"/>
                </a:defRPr>
              </a:lvl7pPr>
              <a:lvl8pPr marL="3429000" indent="-228600" fontAlgn="base" hangingPunct="0">
                <a:lnSpc>
                  <a:spcPct val="116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457200" algn="l"/>
                </a:tabLst>
                <a:defRPr>
                  <a:solidFill>
                    <a:srgbClr val="000000"/>
                  </a:solidFill>
                  <a:latin typeface="Comic Sans MS" charset="0"/>
                  <a:ea typeface="ＭＳ Ｐゴシック" charset="0"/>
                  <a:cs typeface="DejaVu Sans" charset="0"/>
                </a:defRPr>
              </a:lvl8pPr>
              <a:lvl9pPr marL="3886200" indent="-228600" fontAlgn="base" hangingPunct="0">
                <a:lnSpc>
                  <a:spcPct val="116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457200" algn="l"/>
                </a:tabLst>
                <a:defRPr>
                  <a:solidFill>
                    <a:srgbClr val="000000"/>
                  </a:solidFill>
                  <a:latin typeface="Comic Sans MS" charset="0"/>
                  <a:ea typeface="ＭＳ Ｐゴシック" charset="0"/>
                  <a:cs typeface="DejaVu Sans" charset="0"/>
                </a:defRPr>
              </a:lvl9pPr>
            </a:lstStyle>
            <a:p>
              <a:r>
                <a:rPr lang="en-US" sz="2000" dirty="0">
                  <a:latin typeface="Arial"/>
                </a:rPr>
                <a:t>W</a:t>
              </a:r>
              <a:r>
                <a:rPr lang="en-US" sz="2000" baseline="33000" dirty="0">
                  <a:latin typeface="Arial"/>
                </a:rPr>
                <a:t>+</a:t>
              </a:r>
            </a:p>
          </p:txBody>
        </p:sp>
        <p:sp>
          <p:nvSpPr>
            <p:cNvPr id="25611" name="Text Box 11"/>
            <p:cNvSpPr txBox="1">
              <a:spLocks noChangeArrowheads="1"/>
            </p:cNvSpPr>
            <p:nvPr/>
          </p:nvSpPr>
          <p:spPr bwMode="auto">
            <a:xfrm>
              <a:off x="217" y="4046"/>
              <a:ext cx="207" cy="28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 cap="flat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90000" tIns="45000" rIns="90000" bIns="45000"/>
            <a:lstStyle/>
            <a:p>
              <a:r>
                <a:rPr lang="en-US" sz="2000">
                  <a:solidFill>
                    <a:srgbClr val="808080"/>
                  </a:solidFill>
                </a:rPr>
                <a:t>d</a:t>
              </a:r>
            </a:p>
          </p:txBody>
        </p:sp>
        <p:sp>
          <p:nvSpPr>
            <p:cNvPr id="25612" name="Text Box 12"/>
            <p:cNvSpPr txBox="1">
              <a:spLocks noChangeArrowheads="1"/>
            </p:cNvSpPr>
            <p:nvPr/>
          </p:nvSpPr>
          <p:spPr bwMode="auto">
            <a:xfrm>
              <a:off x="3279" y="3593"/>
              <a:ext cx="195" cy="28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 cap="flat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90000" tIns="45000" rIns="90000" bIns="45000"/>
            <a:lstStyle/>
            <a:p>
              <a:r>
                <a:rPr lang="en-US" sz="2000">
                  <a:solidFill>
                    <a:srgbClr val="008000"/>
                  </a:solidFill>
                </a:rPr>
                <a:t>c</a:t>
              </a:r>
            </a:p>
          </p:txBody>
        </p:sp>
        <p:sp>
          <p:nvSpPr>
            <p:cNvPr id="25613" name="Line 13"/>
            <p:cNvSpPr>
              <a:spLocks noChangeShapeType="1"/>
            </p:cNvSpPr>
            <p:nvPr/>
          </p:nvSpPr>
          <p:spPr bwMode="auto">
            <a:xfrm flipV="1">
              <a:off x="2865" y="3356"/>
              <a:ext cx="431" cy="145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5614" name="Line 14"/>
            <p:cNvSpPr>
              <a:spLocks noChangeShapeType="1"/>
            </p:cNvSpPr>
            <p:nvPr/>
          </p:nvSpPr>
          <p:spPr bwMode="auto">
            <a:xfrm>
              <a:off x="2865" y="3502"/>
              <a:ext cx="431" cy="0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5615" name="Text Box 15"/>
            <p:cNvSpPr txBox="1">
              <a:spLocks noChangeArrowheads="1"/>
            </p:cNvSpPr>
            <p:nvPr/>
          </p:nvSpPr>
          <p:spPr bwMode="auto">
            <a:xfrm>
              <a:off x="3256" y="3483"/>
              <a:ext cx="240" cy="34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 cap="flat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90000" tIns="45000" rIns="90000" bIns="45000"/>
            <a:lstStyle/>
            <a:p>
              <a:r>
                <a:rPr lang="en-US" sz="2600" b="1">
                  <a:solidFill>
                    <a:srgbClr val="008000"/>
                  </a:solidFill>
                </a:rPr>
                <a:t>-</a:t>
              </a:r>
            </a:p>
          </p:txBody>
        </p:sp>
        <p:sp>
          <p:nvSpPr>
            <p:cNvPr id="25616" name="Text Box 16"/>
            <p:cNvSpPr txBox="1">
              <a:spLocks noChangeArrowheads="1"/>
            </p:cNvSpPr>
            <p:nvPr/>
          </p:nvSpPr>
          <p:spPr bwMode="auto">
            <a:xfrm>
              <a:off x="193" y="3419"/>
              <a:ext cx="240" cy="34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 cap="flat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90000" tIns="45000" rIns="90000" bIns="45000"/>
            <a:lstStyle/>
            <a:p>
              <a:r>
                <a:rPr lang="en-US" sz="2600" b="1">
                  <a:solidFill>
                    <a:srgbClr val="800000"/>
                  </a:solidFill>
                </a:rPr>
                <a:t>-</a:t>
              </a:r>
            </a:p>
          </p:txBody>
        </p:sp>
        <p:sp>
          <p:nvSpPr>
            <p:cNvPr id="25617" name="Text Box 17"/>
            <p:cNvSpPr txBox="1">
              <a:spLocks noChangeArrowheads="1"/>
            </p:cNvSpPr>
            <p:nvPr/>
          </p:nvSpPr>
          <p:spPr bwMode="auto">
            <a:xfrm>
              <a:off x="3256" y="4047"/>
              <a:ext cx="207" cy="28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 cap="flat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90000" tIns="45000" rIns="90000" bIns="45000"/>
            <a:lstStyle/>
            <a:p>
              <a:r>
                <a:rPr lang="en-US" sz="2000">
                  <a:solidFill>
                    <a:srgbClr val="808080"/>
                  </a:solidFill>
                </a:rPr>
                <a:t>d</a:t>
              </a:r>
            </a:p>
          </p:txBody>
        </p:sp>
      </p:grpSp>
      <p:grpSp>
        <p:nvGrpSpPr>
          <p:cNvPr id="25618" name="Group 18"/>
          <p:cNvGrpSpPr>
            <a:grpSpLocks/>
          </p:cNvGrpSpPr>
          <p:nvPr/>
        </p:nvGrpSpPr>
        <p:grpSpPr bwMode="auto">
          <a:xfrm>
            <a:off x="3887425" y="864825"/>
            <a:ext cx="5962941" cy="4639901"/>
            <a:chOff x="2448" y="545"/>
            <a:chExt cx="3755" cy="2924"/>
          </a:xfrm>
        </p:grpSpPr>
        <p:grpSp>
          <p:nvGrpSpPr>
            <p:cNvPr id="25619" name="Group 19"/>
            <p:cNvGrpSpPr>
              <a:grpSpLocks/>
            </p:cNvGrpSpPr>
            <p:nvPr/>
          </p:nvGrpSpPr>
          <p:grpSpPr bwMode="auto">
            <a:xfrm>
              <a:off x="2448" y="545"/>
              <a:ext cx="3755" cy="2924"/>
              <a:chOff x="2448" y="545"/>
              <a:chExt cx="3755" cy="2924"/>
            </a:xfrm>
          </p:grpSpPr>
          <p:sp>
            <p:nvSpPr>
              <p:cNvPr id="25620" name="Text Box 20"/>
              <p:cNvSpPr txBox="1">
                <a:spLocks noChangeArrowheads="1"/>
              </p:cNvSpPr>
              <p:nvPr/>
            </p:nvSpPr>
            <p:spPr bwMode="auto">
              <a:xfrm>
                <a:off x="2476" y="2227"/>
                <a:ext cx="325" cy="30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 cap="flat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lIns="90000" tIns="45000" rIns="90000" bIns="45000"/>
              <a:lstStyle>
                <a:lvl1pPr>
                  <a:tabLst>
                    <a:tab pos="457200" algn="l"/>
                  </a:tabLst>
                  <a:defRPr>
                    <a:solidFill>
                      <a:srgbClr val="000000"/>
                    </a:solidFill>
                    <a:latin typeface="Comic Sans MS" charset="0"/>
                    <a:ea typeface="ＭＳ Ｐゴシック" charset="0"/>
                    <a:cs typeface="DejaVu Sans" charset="0"/>
                  </a:defRPr>
                </a:lvl1pPr>
                <a:lvl2pPr>
                  <a:tabLst>
                    <a:tab pos="457200" algn="l"/>
                  </a:tabLst>
                  <a:defRPr>
                    <a:solidFill>
                      <a:srgbClr val="000000"/>
                    </a:solidFill>
                    <a:latin typeface="Comic Sans MS" charset="0"/>
                    <a:ea typeface="ＭＳ Ｐゴシック" charset="0"/>
                    <a:cs typeface="DejaVu Sans" charset="0"/>
                  </a:defRPr>
                </a:lvl2pPr>
                <a:lvl3pPr>
                  <a:tabLst>
                    <a:tab pos="457200" algn="l"/>
                  </a:tabLst>
                  <a:defRPr>
                    <a:solidFill>
                      <a:srgbClr val="000000"/>
                    </a:solidFill>
                    <a:latin typeface="Comic Sans MS" charset="0"/>
                    <a:ea typeface="ＭＳ Ｐゴシック" charset="0"/>
                    <a:cs typeface="DejaVu Sans" charset="0"/>
                  </a:defRPr>
                </a:lvl3pPr>
                <a:lvl4pPr>
                  <a:tabLst>
                    <a:tab pos="457200" algn="l"/>
                  </a:tabLst>
                  <a:defRPr>
                    <a:solidFill>
                      <a:srgbClr val="000000"/>
                    </a:solidFill>
                    <a:latin typeface="Comic Sans MS" charset="0"/>
                    <a:ea typeface="ＭＳ Ｐゴシック" charset="0"/>
                    <a:cs typeface="DejaVu Sans" charset="0"/>
                  </a:defRPr>
                </a:lvl4pPr>
                <a:lvl5pPr>
                  <a:tabLst>
                    <a:tab pos="457200" algn="l"/>
                  </a:tabLst>
                  <a:defRPr>
                    <a:solidFill>
                      <a:srgbClr val="000000"/>
                    </a:solidFill>
                    <a:latin typeface="Comic Sans MS" charset="0"/>
                    <a:ea typeface="ＭＳ Ｐゴシック" charset="0"/>
                    <a:cs typeface="DejaVu Sans" charset="0"/>
                  </a:defRPr>
                </a:lvl5pPr>
                <a:lvl6pPr marL="2514600" indent="-228600" fontAlgn="base" hangingPunct="0">
                  <a:lnSpc>
                    <a:spcPct val="116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457200" algn="l"/>
                  </a:tabLst>
                  <a:defRPr>
                    <a:solidFill>
                      <a:srgbClr val="000000"/>
                    </a:solidFill>
                    <a:latin typeface="Comic Sans MS" charset="0"/>
                    <a:ea typeface="ＭＳ Ｐゴシック" charset="0"/>
                    <a:cs typeface="DejaVu Sans" charset="0"/>
                  </a:defRPr>
                </a:lvl6pPr>
                <a:lvl7pPr marL="2971800" indent="-228600" fontAlgn="base" hangingPunct="0">
                  <a:lnSpc>
                    <a:spcPct val="116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457200" algn="l"/>
                  </a:tabLst>
                  <a:defRPr>
                    <a:solidFill>
                      <a:srgbClr val="000000"/>
                    </a:solidFill>
                    <a:latin typeface="Comic Sans MS" charset="0"/>
                    <a:ea typeface="ＭＳ Ｐゴシック" charset="0"/>
                    <a:cs typeface="DejaVu Sans" charset="0"/>
                  </a:defRPr>
                </a:lvl7pPr>
                <a:lvl8pPr marL="3429000" indent="-228600" fontAlgn="base" hangingPunct="0">
                  <a:lnSpc>
                    <a:spcPct val="116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457200" algn="l"/>
                  </a:tabLst>
                  <a:defRPr>
                    <a:solidFill>
                      <a:srgbClr val="000000"/>
                    </a:solidFill>
                    <a:latin typeface="Comic Sans MS" charset="0"/>
                    <a:ea typeface="ＭＳ Ｐゴシック" charset="0"/>
                    <a:cs typeface="DejaVu Sans" charset="0"/>
                  </a:defRPr>
                </a:lvl8pPr>
                <a:lvl9pPr marL="3886200" indent="-228600" fontAlgn="base" hangingPunct="0">
                  <a:lnSpc>
                    <a:spcPct val="116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457200" algn="l"/>
                  </a:tabLst>
                  <a:defRPr>
                    <a:solidFill>
                      <a:srgbClr val="000000"/>
                    </a:solidFill>
                    <a:latin typeface="Comic Sans MS" charset="0"/>
                    <a:ea typeface="ＭＳ Ｐゴシック" charset="0"/>
                    <a:cs typeface="DejaVu Sans" charset="0"/>
                  </a:defRPr>
                </a:lvl9pPr>
              </a:lstStyle>
              <a:p>
                <a:r>
                  <a:rPr lang="en-US" sz="2200" b="1" dirty="0">
                    <a:solidFill>
                      <a:srgbClr val="000080"/>
                    </a:solidFill>
                    <a:latin typeface="Arial"/>
                  </a:rPr>
                  <a:t>PV</a:t>
                </a:r>
              </a:p>
            </p:txBody>
          </p:sp>
          <p:pic>
            <p:nvPicPr>
              <p:cNvPr id="25621" name="Picture 21"/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448" y="545"/>
                <a:ext cx="3755" cy="2924"/>
              </a:xfrm>
              <a:prstGeom prst="rect">
                <a:avLst/>
              </a:prstGeom>
              <a:noFill/>
              <a:effectLst/>
              <a:extLst>
                <a:ext uri="{909E8E84-426E-40dd-AFC4-6F175D3DCCD1}">
                  <a14:hiddenFill xmlns="" xmlns:a14="http://schemas.microsoft.com/office/drawing/2010/main">
                    <a:blipFill dpi="0" rotWithShape="0">
                      <a:blip/>
                      <a:srcRect/>
                      <a:stretch>
                        <a:fillRect/>
                      </a:stretch>
                    </a:blipFill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</p:pic>
          <p:sp>
            <p:nvSpPr>
              <p:cNvPr id="25622" name="Line 22"/>
              <p:cNvSpPr>
                <a:spLocks noChangeShapeType="1"/>
              </p:cNvSpPr>
              <p:nvPr/>
            </p:nvSpPr>
            <p:spPr bwMode="auto">
              <a:xfrm flipV="1">
                <a:off x="2922" y="946"/>
                <a:ext cx="2781" cy="1400"/>
              </a:xfrm>
              <a:prstGeom prst="line">
                <a:avLst/>
              </a:prstGeom>
              <a:noFill/>
              <a:ln w="9525" cap="flat">
                <a:solidFill>
                  <a:srgbClr val="00008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623" name="Line 23"/>
              <p:cNvSpPr>
                <a:spLocks noChangeShapeType="1"/>
              </p:cNvSpPr>
              <p:nvPr/>
            </p:nvSpPr>
            <p:spPr bwMode="auto">
              <a:xfrm>
                <a:off x="2922" y="2346"/>
                <a:ext cx="3069" cy="40"/>
              </a:xfrm>
              <a:prstGeom prst="line">
                <a:avLst/>
              </a:prstGeom>
              <a:noFill/>
              <a:ln w="9525" cap="flat">
                <a:solidFill>
                  <a:srgbClr val="00008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624" name="Text Box 24"/>
              <p:cNvSpPr txBox="1">
                <a:spLocks noChangeArrowheads="1"/>
              </p:cNvSpPr>
              <p:nvPr/>
            </p:nvSpPr>
            <p:spPr bwMode="auto">
              <a:xfrm>
                <a:off x="3740" y="1288"/>
                <a:ext cx="411" cy="30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 cap="flat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lIns="90000" tIns="45000" rIns="90000" bIns="45000"/>
              <a:lstStyle>
                <a:lvl1pPr>
                  <a:tabLst>
                    <a:tab pos="457200" algn="l"/>
                  </a:tabLst>
                  <a:defRPr>
                    <a:solidFill>
                      <a:srgbClr val="000000"/>
                    </a:solidFill>
                    <a:latin typeface="Comic Sans MS" charset="0"/>
                    <a:ea typeface="ＭＳ Ｐゴシック" charset="0"/>
                    <a:cs typeface="DejaVu Sans" charset="0"/>
                  </a:defRPr>
                </a:lvl1pPr>
                <a:lvl2pPr>
                  <a:tabLst>
                    <a:tab pos="457200" algn="l"/>
                  </a:tabLst>
                  <a:defRPr>
                    <a:solidFill>
                      <a:srgbClr val="000000"/>
                    </a:solidFill>
                    <a:latin typeface="Comic Sans MS" charset="0"/>
                    <a:ea typeface="ＭＳ Ｐゴシック" charset="0"/>
                    <a:cs typeface="DejaVu Sans" charset="0"/>
                  </a:defRPr>
                </a:lvl2pPr>
                <a:lvl3pPr>
                  <a:tabLst>
                    <a:tab pos="457200" algn="l"/>
                  </a:tabLst>
                  <a:defRPr>
                    <a:solidFill>
                      <a:srgbClr val="000000"/>
                    </a:solidFill>
                    <a:latin typeface="Comic Sans MS" charset="0"/>
                    <a:ea typeface="ＭＳ Ｐゴシック" charset="0"/>
                    <a:cs typeface="DejaVu Sans" charset="0"/>
                  </a:defRPr>
                </a:lvl3pPr>
                <a:lvl4pPr>
                  <a:tabLst>
                    <a:tab pos="457200" algn="l"/>
                  </a:tabLst>
                  <a:defRPr>
                    <a:solidFill>
                      <a:srgbClr val="000000"/>
                    </a:solidFill>
                    <a:latin typeface="Comic Sans MS" charset="0"/>
                    <a:ea typeface="ＭＳ Ｐゴシック" charset="0"/>
                    <a:cs typeface="DejaVu Sans" charset="0"/>
                  </a:defRPr>
                </a:lvl4pPr>
                <a:lvl5pPr>
                  <a:tabLst>
                    <a:tab pos="457200" algn="l"/>
                  </a:tabLst>
                  <a:defRPr>
                    <a:solidFill>
                      <a:srgbClr val="000000"/>
                    </a:solidFill>
                    <a:latin typeface="Comic Sans MS" charset="0"/>
                    <a:ea typeface="ＭＳ Ｐゴシック" charset="0"/>
                    <a:cs typeface="DejaVu Sans" charset="0"/>
                  </a:defRPr>
                </a:lvl5pPr>
                <a:lvl6pPr marL="2514600" indent="-228600" fontAlgn="base" hangingPunct="0">
                  <a:lnSpc>
                    <a:spcPct val="116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457200" algn="l"/>
                  </a:tabLst>
                  <a:defRPr>
                    <a:solidFill>
                      <a:srgbClr val="000000"/>
                    </a:solidFill>
                    <a:latin typeface="Comic Sans MS" charset="0"/>
                    <a:ea typeface="ＭＳ Ｐゴシック" charset="0"/>
                    <a:cs typeface="DejaVu Sans" charset="0"/>
                  </a:defRPr>
                </a:lvl6pPr>
                <a:lvl7pPr marL="2971800" indent="-228600" fontAlgn="base" hangingPunct="0">
                  <a:lnSpc>
                    <a:spcPct val="116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457200" algn="l"/>
                  </a:tabLst>
                  <a:defRPr>
                    <a:solidFill>
                      <a:srgbClr val="000000"/>
                    </a:solidFill>
                    <a:latin typeface="Comic Sans MS" charset="0"/>
                    <a:ea typeface="ＭＳ Ｐゴシック" charset="0"/>
                    <a:cs typeface="DejaVu Sans" charset="0"/>
                  </a:defRPr>
                </a:lvl7pPr>
                <a:lvl8pPr marL="3429000" indent="-228600" fontAlgn="base" hangingPunct="0">
                  <a:lnSpc>
                    <a:spcPct val="116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457200" algn="l"/>
                  </a:tabLst>
                  <a:defRPr>
                    <a:solidFill>
                      <a:srgbClr val="000000"/>
                    </a:solidFill>
                    <a:latin typeface="Comic Sans MS" charset="0"/>
                    <a:ea typeface="ＭＳ Ｐゴシック" charset="0"/>
                    <a:cs typeface="DejaVu Sans" charset="0"/>
                  </a:defRPr>
                </a:lvl8pPr>
                <a:lvl9pPr marL="3886200" indent="-228600" fontAlgn="base" hangingPunct="0">
                  <a:lnSpc>
                    <a:spcPct val="116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457200" algn="l"/>
                  </a:tabLst>
                  <a:defRPr>
                    <a:solidFill>
                      <a:srgbClr val="000000"/>
                    </a:solidFill>
                    <a:latin typeface="Comic Sans MS" charset="0"/>
                    <a:ea typeface="ＭＳ Ｐゴシック" charset="0"/>
                    <a:cs typeface="DejaVu Sans" charset="0"/>
                  </a:defRPr>
                </a:lvl9pPr>
              </a:lstStyle>
              <a:p>
                <a:r>
                  <a:rPr lang="en-US" sz="2200" b="1" dirty="0">
                    <a:solidFill>
                      <a:srgbClr val="808080"/>
                    </a:solidFill>
                    <a:latin typeface="Arial"/>
                  </a:rPr>
                  <a:t>Jet</a:t>
                </a:r>
              </a:p>
            </p:txBody>
          </p:sp>
          <p:sp>
            <p:nvSpPr>
              <p:cNvPr id="25625" name="Line 25"/>
              <p:cNvSpPr>
                <a:spLocks noChangeShapeType="1"/>
              </p:cNvSpPr>
              <p:nvPr/>
            </p:nvSpPr>
            <p:spPr bwMode="auto">
              <a:xfrm flipV="1">
                <a:off x="3866" y="1385"/>
                <a:ext cx="1745" cy="758"/>
              </a:xfrm>
              <a:prstGeom prst="line">
                <a:avLst/>
              </a:prstGeom>
              <a:noFill/>
              <a:ln w="9525" cap="flat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626" name="Line 26"/>
              <p:cNvSpPr>
                <a:spLocks noChangeShapeType="1"/>
              </p:cNvSpPr>
              <p:nvPr/>
            </p:nvSpPr>
            <p:spPr bwMode="auto">
              <a:xfrm>
                <a:off x="3859" y="2139"/>
                <a:ext cx="2101" cy="16"/>
              </a:xfrm>
              <a:prstGeom prst="line">
                <a:avLst/>
              </a:prstGeom>
              <a:noFill/>
              <a:ln w="9525" cap="flat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627" name="Line 27"/>
              <p:cNvSpPr>
                <a:spLocks noChangeShapeType="1"/>
              </p:cNvSpPr>
              <p:nvPr/>
            </p:nvSpPr>
            <p:spPr bwMode="auto">
              <a:xfrm flipV="1">
                <a:off x="3866" y="1485"/>
                <a:ext cx="1888" cy="658"/>
              </a:xfrm>
              <a:prstGeom prst="line">
                <a:avLst/>
              </a:prstGeom>
              <a:noFill/>
              <a:ln w="9525" cap="flat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25628" name="Group 28"/>
            <p:cNvGrpSpPr>
              <a:grpSpLocks/>
            </p:cNvGrpSpPr>
            <p:nvPr/>
          </p:nvGrpSpPr>
          <p:grpSpPr bwMode="auto">
            <a:xfrm>
              <a:off x="2833" y="2134"/>
              <a:ext cx="1013" cy="431"/>
              <a:chOff x="2833" y="2134"/>
              <a:chExt cx="1013" cy="431"/>
            </a:xfrm>
          </p:grpSpPr>
          <p:sp>
            <p:nvSpPr>
              <p:cNvPr id="25629" name="Line 29"/>
              <p:cNvSpPr>
                <a:spLocks noChangeShapeType="1"/>
              </p:cNvSpPr>
              <p:nvPr/>
            </p:nvSpPr>
            <p:spPr bwMode="auto">
              <a:xfrm flipV="1">
                <a:off x="2897" y="2156"/>
                <a:ext cx="949" cy="410"/>
              </a:xfrm>
              <a:prstGeom prst="line">
                <a:avLst/>
              </a:prstGeom>
              <a:noFill/>
              <a:ln w="9525" cap="flat">
                <a:solidFill>
                  <a:srgbClr val="000000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630" name="Line 30"/>
              <p:cNvSpPr>
                <a:spLocks noChangeShapeType="1"/>
              </p:cNvSpPr>
              <p:nvPr/>
            </p:nvSpPr>
            <p:spPr bwMode="auto">
              <a:xfrm flipV="1">
                <a:off x="2863" y="2143"/>
                <a:ext cx="973" cy="341"/>
              </a:xfrm>
              <a:prstGeom prst="line">
                <a:avLst/>
              </a:prstGeom>
              <a:noFill/>
              <a:ln w="9525" cap="flat">
                <a:solidFill>
                  <a:srgbClr val="000000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631" name="Line 31"/>
              <p:cNvSpPr>
                <a:spLocks noChangeShapeType="1"/>
              </p:cNvSpPr>
              <p:nvPr/>
            </p:nvSpPr>
            <p:spPr bwMode="auto">
              <a:xfrm>
                <a:off x="2833" y="2140"/>
                <a:ext cx="1007" cy="5"/>
              </a:xfrm>
              <a:prstGeom prst="line">
                <a:avLst/>
              </a:prstGeom>
              <a:noFill/>
              <a:ln w="9525" cap="flat">
                <a:solidFill>
                  <a:srgbClr val="000000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632" name="Line 32"/>
              <p:cNvSpPr>
                <a:spLocks noChangeShapeType="1"/>
              </p:cNvSpPr>
              <p:nvPr/>
            </p:nvSpPr>
            <p:spPr bwMode="auto">
              <a:xfrm flipH="1">
                <a:off x="2921" y="2134"/>
                <a:ext cx="6" cy="206"/>
              </a:xfrm>
              <a:prstGeom prst="line">
                <a:avLst/>
              </a:prstGeom>
              <a:noFill/>
              <a:ln w="9525" cap="flat">
                <a:solidFill>
                  <a:srgbClr val="FF0000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25633" name="Text Box 33"/>
            <p:cNvSpPr txBox="1">
              <a:spLocks noChangeArrowheads="1"/>
            </p:cNvSpPr>
            <p:nvPr/>
          </p:nvSpPr>
          <p:spPr bwMode="auto">
            <a:xfrm rot="20100000">
              <a:off x="3871" y="1665"/>
              <a:ext cx="857" cy="28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 cap="flat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90000" tIns="45000" rIns="90000" bIns="45000"/>
            <a:lstStyle>
              <a:lvl1pPr>
                <a:tabLst>
                  <a:tab pos="457200" algn="l"/>
                  <a:tab pos="914400" algn="l"/>
                </a:tabLst>
                <a:defRPr>
                  <a:solidFill>
                    <a:srgbClr val="000000"/>
                  </a:solidFill>
                  <a:latin typeface="Comic Sans MS" charset="0"/>
                  <a:ea typeface="ＭＳ Ｐゴシック" charset="0"/>
                  <a:cs typeface="DejaVu Sans" charset="0"/>
                </a:defRPr>
              </a:lvl1pPr>
              <a:lvl2pPr>
                <a:tabLst>
                  <a:tab pos="457200" algn="l"/>
                  <a:tab pos="914400" algn="l"/>
                </a:tabLst>
                <a:defRPr>
                  <a:solidFill>
                    <a:srgbClr val="000000"/>
                  </a:solidFill>
                  <a:latin typeface="Comic Sans MS" charset="0"/>
                  <a:ea typeface="ＭＳ Ｐゴシック" charset="0"/>
                  <a:cs typeface="DejaVu Sans" charset="0"/>
                </a:defRPr>
              </a:lvl2pPr>
              <a:lvl3pPr>
                <a:tabLst>
                  <a:tab pos="457200" algn="l"/>
                  <a:tab pos="914400" algn="l"/>
                </a:tabLst>
                <a:defRPr>
                  <a:solidFill>
                    <a:srgbClr val="000000"/>
                  </a:solidFill>
                  <a:latin typeface="Comic Sans MS" charset="0"/>
                  <a:ea typeface="ＭＳ Ｐゴシック" charset="0"/>
                  <a:cs typeface="DejaVu Sans" charset="0"/>
                </a:defRPr>
              </a:lvl3pPr>
              <a:lvl4pPr>
                <a:tabLst>
                  <a:tab pos="457200" algn="l"/>
                  <a:tab pos="914400" algn="l"/>
                </a:tabLst>
                <a:defRPr>
                  <a:solidFill>
                    <a:srgbClr val="000000"/>
                  </a:solidFill>
                  <a:latin typeface="Comic Sans MS" charset="0"/>
                  <a:ea typeface="ＭＳ Ｐゴシック" charset="0"/>
                  <a:cs typeface="DejaVu Sans" charset="0"/>
                </a:defRPr>
              </a:lvl4pPr>
              <a:lvl5pPr>
                <a:tabLst>
                  <a:tab pos="457200" algn="l"/>
                  <a:tab pos="914400" algn="l"/>
                </a:tabLst>
                <a:defRPr>
                  <a:solidFill>
                    <a:srgbClr val="000000"/>
                  </a:solidFill>
                  <a:latin typeface="Comic Sans MS" charset="0"/>
                  <a:ea typeface="ＭＳ Ｐゴシック" charset="0"/>
                  <a:cs typeface="DejaVu Sans" charset="0"/>
                </a:defRPr>
              </a:lvl5pPr>
              <a:lvl6pPr marL="2514600" indent="-228600" fontAlgn="base" hangingPunct="0">
                <a:lnSpc>
                  <a:spcPct val="116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457200" algn="l"/>
                  <a:tab pos="914400" algn="l"/>
                </a:tabLst>
                <a:defRPr>
                  <a:solidFill>
                    <a:srgbClr val="000000"/>
                  </a:solidFill>
                  <a:latin typeface="Comic Sans MS" charset="0"/>
                  <a:ea typeface="ＭＳ Ｐゴシック" charset="0"/>
                  <a:cs typeface="DejaVu Sans" charset="0"/>
                </a:defRPr>
              </a:lvl6pPr>
              <a:lvl7pPr marL="2971800" indent="-228600" fontAlgn="base" hangingPunct="0">
                <a:lnSpc>
                  <a:spcPct val="116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457200" algn="l"/>
                  <a:tab pos="914400" algn="l"/>
                </a:tabLst>
                <a:defRPr>
                  <a:solidFill>
                    <a:srgbClr val="000000"/>
                  </a:solidFill>
                  <a:latin typeface="Comic Sans MS" charset="0"/>
                  <a:ea typeface="ＭＳ Ｐゴシック" charset="0"/>
                  <a:cs typeface="DejaVu Sans" charset="0"/>
                </a:defRPr>
              </a:lvl7pPr>
              <a:lvl8pPr marL="3429000" indent="-228600" fontAlgn="base" hangingPunct="0">
                <a:lnSpc>
                  <a:spcPct val="116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457200" algn="l"/>
                  <a:tab pos="914400" algn="l"/>
                </a:tabLst>
                <a:defRPr>
                  <a:solidFill>
                    <a:srgbClr val="000000"/>
                  </a:solidFill>
                  <a:latin typeface="Comic Sans MS" charset="0"/>
                  <a:ea typeface="ＭＳ Ｐゴシック" charset="0"/>
                  <a:cs typeface="DejaVu Sans" charset="0"/>
                </a:defRPr>
              </a:lvl8pPr>
              <a:lvl9pPr marL="3886200" indent="-228600" fontAlgn="base" hangingPunct="0">
                <a:lnSpc>
                  <a:spcPct val="116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457200" algn="l"/>
                  <a:tab pos="914400" algn="l"/>
                </a:tabLst>
                <a:defRPr>
                  <a:solidFill>
                    <a:srgbClr val="000000"/>
                  </a:solidFill>
                  <a:latin typeface="Comic Sans MS" charset="0"/>
                  <a:ea typeface="ＭＳ Ｐゴシック" charset="0"/>
                  <a:cs typeface="DejaVu Sans" charset="0"/>
                </a:defRPr>
              </a:lvl9pPr>
            </a:lstStyle>
            <a:p>
              <a:r>
                <a:rPr lang="en-US" sz="2000" b="1" dirty="0">
                  <a:solidFill>
                    <a:srgbClr val="800000"/>
                  </a:solidFill>
                  <a:latin typeface="Arial"/>
                </a:rPr>
                <a:t>b-Hadron</a:t>
              </a:r>
            </a:p>
          </p:txBody>
        </p:sp>
        <p:sp>
          <p:nvSpPr>
            <p:cNvPr id="25634" name="Line 34"/>
            <p:cNvSpPr>
              <a:spLocks noChangeShapeType="1"/>
            </p:cNvSpPr>
            <p:nvPr/>
          </p:nvSpPr>
          <p:spPr bwMode="auto">
            <a:xfrm>
              <a:off x="2615" y="1993"/>
              <a:ext cx="287" cy="287"/>
            </a:xfrm>
            <a:prstGeom prst="line">
              <a:avLst/>
            </a:prstGeom>
            <a:noFill/>
            <a:ln w="9525" cap="flat">
              <a:solidFill>
                <a:srgbClr val="FF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5635" name="Text Box 35"/>
            <p:cNvSpPr txBox="1">
              <a:spLocks noChangeArrowheads="1"/>
            </p:cNvSpPr>
            <p:nvPr/>
          </p:nvSpPr>
          <p:spPr bwMode="auto">
            <a:xfrm>
              <a:off x="2469" y="1728"/>
              <a:ext cx="266" cy="25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 cap="flat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90000" tIns="45000" rIns="90000" bIns="45000"/>
            <a:lstStyle/>
            <a:p>
              <a:r>
                <a:rPr lang="en-US">
                  <a:solidFill>
                    <a:srgbClr val="FF0000"/>
                  </a:solidFill>
                </a:rPr>
                <a:t>IP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674074583"/>
      </p:ext>
    </p:extLst>
  </p:cSld>
  <p:clrMapOvr>
    <a:masterClrMapping/>
  </p:clrMapOvr>
  <p:transition spd="med" advTm="10822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Text Box 1"/>
          <p:cNvSpPr txBox="1">
            <a:spLocks noChangeArrowheads="1"/>
          </p:cNvSpPr>
          <p:nvPr/>
        </p:nvSpPr>
        <p:spPr bwMode="auto">
          <a:xfrm>
            <a:off x="736832" y="57126"/>
            <a:ext cx="8606961" cy="7791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1pPr>
            <a:lvl2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2pPr>
            <a:lvl3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3pPr>
            <a:lvl4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4pPr>
            <a:lvl5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5pPr>
            <a:lvl6pPr marL="25146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6pPr>
            <a:lvl7pPr marL="29718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7pPr>
            <a:lvl8pPr marL="34290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8pPr>
            <a:lvl9pPr marL="38862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9pPr>
          </a:lstStyle>
          <a:p>
            <a:pPr algn="ctr"/>
            <a:r>
              <a:rPr lang="en-US" sz="4400" dirty="0">
                <a:solidFill>
                  <a:srgbClr val="FFFFFF"/>
                </a:solidFill>
                <a:latin typeface="Arial"/>
              </a:rPr>
              <a:t>B-Tagging</a:t>
            </a:r>
          </a:p>
        </p:txBody>
      </p:sp>
      <p:grpSp>
        <p:nvGrpSpPr>
          <p:cNvPr id="26626" name="Group 2"/>
          <p:cNvGrpSpPr>
            <a:grpSpLocks/>
          </p:cNvGrpSpPr>
          <p:nvPr/>
        </p:nvGrpSpPr>
        <p:grpSpPr bwMode="auto">
          <a:xfrm>
            <a:off x="3887425" y="864825"/>
            <a:ext cx="5962941" cy="4639901"/>
            <a:chOff x="2448" y="545"/>
            <a:chExt cx="3755" cy="2924"/>
          </a:xfrm>
        </p:grpSpPr>
        <p:grpSp>
          <p:nvGrpSpPr>
            <p:cNvPr id="26627" name="Group 3"/>
            <p:cNvGrpSpPr>
              <a:grpSpLocks/>
            </p:cNvGrpSpPr>
            <p:nvPr/>
          </p:nvGrpSpPr>
          <p:grpSpPr bwMode="auto">
            <a:xfrm>
              <a:off x="2448" y="545"/>
              <a:ext cx="3755" cy="2924"/>
              <a:chOff x="2448" y="545"/>
              <a:chExt cx="3755" cy="2924"/>
            </a:xfrm>
          </p:grpSpPr>
          <p:sp>
            <p:nvSpPr>
              <p:cNvPr id="26628" name="Text Box 4"/>
              <p:cNvSpPr txBox="1">
                <a:spLocks noChangeArrowheads="1"/>
              </p:cNvSpPr>
              <p:nvPr/>
            </p:nvSpPr>
            <p:spPr bwMode="auto">
              <a:xfrm>
                <a:off x="2476" y="2227"/>
                <a:ext cx="325" cy="30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 cap="flat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lIns="90000" tIns="45000" rIns="90000" bIns="45000"/>
              <a:lstStyle>
                <a:lvl1pPr>
                  <a:tabLst>
                    <a:tab pos="457200" algn="l"/>
                  </a:tabLst>
                  <a:defRPr>
                    <a:solidFill>
                      <a:srgbClr val="000000"/>
                    </a:solidFill>
                    <a:latin typeface="Comic Sans MS" charset="0"/>
                    <a:ea typeface="ＭＳ Ｐゴシック" charset="0"/>
                    <a:cs typeface="DejaVu Sans" charset="0"/>
                  </a:defRPr>
                </a:lvl1pPr>
                <a:lvl2pPr>
                  <a:tabLst>
                    <a:tab pos="457200" algn="l"/>
                  </a:tabLst>
                  <a:defRPr>
                    <a:solidFill>
                      <a:srgbClr val="000000"/>
                    </a:solidFill>
                    <a:latin typeface="Comic Sans MS" charset="0"/>
                    <a:ea typeface="ＭＳ Ｐゴシック" charset="0"/>
                    <a:cs typeface="DejaVu Sans" charset="0"/>
                  </a:defRPr>
                </a:lvl2pPr>
                <a:lvl3pPr>
                  <a:tabLst>
                    <a:tab pos="457200" algn="l"/>
                  </a:tabLst>
                  <a:defRPr>
                    <a:solidFill>
                      <a:srgbClr val="000000"/>
                    </a:solidFill>
                    <a:latin typeface="Comic Sans MS" charset="0"/>
                    <a:ea typeface="ＭＳ Ｐゴシック" charset="0"/>
                    <a:cs typeface="DejaVu Sans" charset="0"/>
                  </a:defRPr>
                </a:lvl3pPr>
                <a:lvl4pPr>
                  <a:tabLst>
                    <a:tab pos="457200" algn="l"/>
                  </a:tabLst>
                  <a:defRPr>
                    <a:solidFill>
                      <a:srgbClr val="000000"/>
                    </a:solidFill>
                    <a:latin typeface="Comic Sans MS" charset="0"/>
                    <a:ea typeface="ＭＳ Ｐゴシック" charset="0"/>
                    <a:cs typeface="DejaVu Sans" charset="0"/>
                  </a:defRPr>
                </a:lvl4pPr>
                <a:lvl5pPr>
                  <a:tabLst>
                    <a:tab pos="457200" algn="l"/>
                  </a:tabLst>
                  <a:defRPr>
                    <a:solidFill>
                      <a:srgbClr val="000000"/>
                    </a:solidFill>
                    <a:latin typeface="Comic Sans MS" charset="0"/>
                    <a:ea typeface="ＭＳ Ｐゴシック" charset="0"/>
                    <a:cs typeface="DejaVu Sans" charset="0"/>
                  </a:defRPr>
                </a:lvl5pPr>
                <a:lvl6pPr marL="2514600" indent="-228600" fontAlgn="base" hangingPunct="0">
                  <a:lnSpc>
                    <a:spcPct val="116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457200" algn="l"/>
                  </a:tabLst>
                  <a:defRPr>
                    <a:solidFill>
                      <a:srgbClr val="000000"/>
                    </a:solidFill>
                    <a:latin typeface="Comic Sans MS" charset="0"/>
                    <a:ea typeface="ＭＳ Ｐゴシック" charset="0"/>
                    <a:cs typeface="DejaVu Sans" charset="0"/>
                  </a:defRPr>
                </a:lvl6pPr>
                <a:lvl7pPr marL="2971800" indent="-228600" fontAlgn="base" hangingPunct="0">
                  <a:lnSpc>
                    <a:spcPct val="116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457200" algn="l"/>
                  </a:tabLst>
                  <a:defRPr>
                    <a:solidFill>
                      <a:srgbClr val="000000"/>
                    </a:solidFill>
                    <a:latin typeface="Comic Sans MS" charset="0"/>
                    <a:ea typeface="ＭＳ Ｐゴシック" charset="0"/>
                    <a:cs typeface="DejaVu Sans" charset="0"/>
                  </a:defRPr>
                </a:lvl7pPr>
                <a:lvl8pPr marL="3429000" indent="-228600" fontAlgn="base" hangingPunct="0">
                  <a:lnSpc>
                    <a:spcPct val="116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457200" algn="l"/>
                  </a:tabLst>
                  <a:defRPr>
                    <a:solidFill>
                      <a:srgbClr val="000000"/>
                    </a:solidFill>
                    <a:latin typeface="Comic Sans MS" charset="0"/>
                    <a:ea typeface="ＭＳ Ｐゴシック" charset="0"/>
                    <a:cs typeface="DejaVu Sans" charset="0"/>
                  </a:defRPr>
                </a:lvl8pPr>
                <a:lvl9pPr marL="3886200" indent="-228600" fontAlgn="base" hangingPunct="0">
                  <a:lnSpc>
                    <a:spcPct val="116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457200" algn="l"/>
                  </a:tabLst>
                  <a:defRPr>
                    <a:solidFill>
                      <a:srgbClr val="000000"/>
                    </a:solidFill>
                    <a:latin typeface="Comic Sans MS" charset="0"/>
                    <a:ea typeface="ＭＳ Ｐゴシック" charset="0"/>
                    <a:cs typeface="DejaVu Sans" charset="0"/>
                  </a:defRPr>
                </a:lvl9pPr>
              </a:lstStyle>
              <a:p>
                <a:r>
                  <a:rPr lang="en-US" sz="2200" b="1" dirty="0">
                    <a:solidFill>
                      <a:srgbClr val="000080"/>
                    </a:solidFill>
                    <a:latin typeface="Arial"/>
                  </a:rPr>
                  <a:t>PV</a:t>
                </a:r>
              </a:p>
            </p:txBody>
          </p:sp>
          <p:pic>
            <p:nvPicPr>
              <p:cNvPr id="26629" name="Picture 5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448" y="545"/>
                <a:ext cx="3755" cy="2924"/>
              </a:xfrm>
              <a:prstGeom prst="rect">
                <a:avLst/>
              </a:prstGeom>
              <a:noFill/>
              <a:effectLst/>
              <a:extLst>
                <a:ext uri="{909E8E84-426E-40dd-AFC4-6F175D3DCCD1}">
                  <a14:hiddenFill xmlns="" xmlns:a14="http://schemas.microsoft.com/office/drawing/2010/main">
                    <a:blipFill dpi="0" rotWithShape="0">
                      <a:blip/>
                      <a:srcRect/>
                      <a:stretch>
                        <a:fillRect/>
                      </a:stretch>
                    </a:blipFill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</p:pic>
          <p:sp>
            <p:nvSpPr>
              <p:cNvPr id="26630" name="Line 6"/>
              <p:cNvSpPr>
                <a:spLocks noChangeShapeType="1"/>
              </p:cNvSpPr>
              <p:nvPr/>
            </p:nvSpPr>
            <p:spPr bwMode="auto">
              <a:xfrm flipV="1">
                <a:off x="2922" y="946"/>
                <a:ext cx="2781" cy="1400"/>
              </a:xfrm>
              <a:prstGeom prst="line">
                <a:avLst/>
              </a:prstGeom>
              <a:noFill/>
              <a:ln w="9525" cap="flat">
                <a:solidFill>
                  <a:srgbClr val="00008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631" name="Line 7"/>
              <p:cNvSpPr>
                <a:spLocks noChangeShapeType="1"/>
              </p:cNvSpPr>
              <p:nvPr/>
            </p:nvSpPr>
            <p:spPr bwMode="auto">
              <a:xfrm>
                <a:off x="2922" y="2346"/>
                <a:ext cx="3069" cy="40"/>
              </a:xfrm>
              <a:prstGeom prst="line">
                <a:avLst/>
              </a:prstGeom>
              <a:noFill/>
              <a:ln w="9525" cap="flat">
                <a:solidFill>
                  <a:srgbClr val="00008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632" name="Text Box 8"/>
              <p:cNvSpPr txBox="1">
                <a:spLocks noChangeArrowheads="1"/>
              </p:cNvSpPr>
              <p:nvPr/>
            </p:nvSpPr>
            <p:spPr bwMode="auto">
              <a:xfrm>
                <a:off x="3740" y="1288"/>
                <a:ext cx="411" cy="30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 cap="flat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lIns="90000" tIns="45000" rIns="90000" bIns="45000"/>
              <a:lstStyle>
                <a:lvl1pPr>
                  <a:tabLst>
                    <a:tab pos="457200" algn="l"/>
                  </a:tabLst>
                  <a:defRPr>
                    <a:solidFill>
                      <a:srgbClr val="000000"/>
                    </a:solidFill>
                    <a:latin typeface="Comic Sans MS" charset="0"/>
                    <a:ea typeface="ＭＳ Ｐゴシック" charset="0"/>
                    <a:cs typeface="DejaVu Sans" charset="0"/>
                  </a:defRPr>
                </a:lvl1pPr>
                <a:lvl2pPr>
                  <a:tabLst>
                    <a:tab pos="457200" algn="l"/>
                  </a:tabLst>
                  <a:defRPr>
                    <a:solidFill>
                      <a:srgbClr val="000000"/>
                    </a:solidFill>
                    <a:latin typeface="Comic Sans MS" charset="0"/>
                    <a:ea typeface="ＭＳ Ｐゴシック" charset="0"/>
                    <a:cs typeface="DejaVu Sans" charset="0"/>
                  </a:defRPr>
                </a:lvl2pPr>
                <a:lvl3pPr>
                  <a:tabLst>
                    <a:tab pos="457200" algn="l"/>
                  </a:tabLst>
                  <a:defRPr>
                    <a:solidFill>
                      <a:srgbClr val="000000"/>
                    </a:solidFill>
                    <a:latin typeface="Comic Sans MS" charset="0"/>
                    <a:ea typeface="ＭＳ Ｐゴシック" charset="0"/>
                    <a:cs typeface="DejaVu Sans" charset="0"/>
                  </a:defRPr>
                </a:lvl3pPr>
                <a:lvl4pPr>
                  <a:tabLst>
                    <a:tab pos="457200" algn="l"/>
                  </a:tabLst>
                  <a:defRPr>
                    <a:solidFill>
                      <a:srgbClr val="000000"/>
                    </a:solidFill>
                    <a:latin typeface="Comic Sans MS" charset="0"/>
                    <a:ea typeface="ＭＳ Ｐゴシック" charset="0"/>
                    <a:cs typeface="DejaVu Sans" charset="0"/>
                  </a:defRPr>
                </a:lvl4pPr>
                <a:lvl5pPr>
                  <a:tabLst>
                    <a:tab pos="457200" algn="l"/>
                  </a:tabLst>
                  <a:defRPr>
                    <a:solidFill>
                      <a:srgbClr val="000000"/>
                    </a:solidFill>
                    <a:latin typeface="Comic Sans MS" charset="0"/>
                    <a:ea typeface="ＭＳ Ｐゴシック" charset="0"/>
                    <a:cs typeface="DejaVu Sans" charset="0"/>
                  </a:defRPr>
                </a:lvl5pPr>
                <a:lvl6pPr marL="2514600" indent="-228600" fontAlgn="base" hangingPunct="0">
                  <a:lnSpc>
                    <a:spcPct val="116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457200" algn="l"/>
                  </a:tabLst>
                  <a:defRPr>
                    <a:solidFill>
                      <a:srgbClr val="000000"/>
                    </a:solidFill>
                    <a:latin typeface="Comic Sans MS" charset="0"/>
                    <a:ea typeface="ＭＳ Ｐゴシック" charset="0"/>
                    <a:cs typeface="DejaVu Sans" charset="0"/>
                  </a:defRPr>
                </a:lvl6pPr>
                <a:lvl7pPr marL="2971800" indent="-228600" fontAlgn="base" hangingPunct="0">
                  <a:lnSpc>
                    <a:spcPct val="116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457200" algn="l"/>
                  </a:tabLst>
                  <a:defRPr>
                    <a:solidFill>
                      <a:srgbClr val="000000"/>
                    </a:solidFill>
                    <a:latin typeface="Comic Sans MS" charset="0"/>
                    <a:ea typeface="ＭＳ Ｐゴシック" charset="0"/>
                    <a:cs typeface="DejaVu Sans" charset="0"/>
                  </a:defRPr>
                </a:lvl7pPr>
                <a:lvl8pPr marL="3429000" indent="-228600" fontAlgn="base" hangingPunct="0">
                  <a:lnSpc>
                    <a:spcPct val="116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457200" algn="l"/>
                  </a:tabLst>
                  <a:defRPr>
                    <a:solidFill>
                      <a:srgbClr val="000000"/>
                    </a:solidFill>
                    <a:latin typeface="Comic Sans MS" charset="0"/>
                    <a:ea typeface="ＭＳ Ｐゴシック" charset="0"/>
                    <a:cs typeface="DejaVu Sans" charset="0"/>
                  </a:defRPr>
                </a:lvl8pPr>
                <a:lvl9pPr marL="3886200" indent="-228600" fontAlgn="base" hangingPunct="0">
                  <a:lnSpc>
                    <a:spcPct val="116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457200" algn="l"/>
                  </a:tabLst>
                  <a:defRPr>
                    <a:solidFill>
                      <a:srgbClr val="000000"/>
                    </a:solidFill>
                    <a:latin typeface="Comic Sans MS" charset="0"/>
                    <a:ea typeface="ＭＳ Ｐゴシック" charset="0"/>
                    <a:cs typeface="DejaVu Sans" charset="0"/>
                  </a:defRPr>
                </a:lvl9pPr>
              </a:lstStyle>
              <a:p>
                <a:r>
                  <a:rPr lang="en-US" sz="2200" b="1" dirty="0">
                    <a:solidFill>
                      <a:srgbClr val="808080"/>
                    </a:solidFill>
                    <a:latin typeface="Arial"/>
                  </a:rPr>
                  <a:t>Jet</a:t>
                </a:r>
              </a:p>
            </p:txBody>
          </p:sp>
          <p:sp>
            <p:nvSpPr>
              <p:cNvPr id="26633" name="Line 9"/>
              <p:cNvSpPr>
                <a:spLocks noChangeShapeType="1"/>
              </p:cNvSpPr>
              <p:nvPr/>
            </p:nvSpPr>
            <p:spPr bwMode="auto">
              <a:xfrm flipV="1">
                <a:off x="3866" y="1385"/>
                <a:ext cx="1745" cy="758"/>
              </a:xfrm>
              <a:prstGeom prst="line">
                <a:avLst/>
              </a:prstGeom>
              <a:noFill/>
              <a:ln w="9525" cap="flat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634" name="Line 10"/>
              <p:cNvSpPr>
                <a:spLocks noChangeShapeType="1"/>
              </p:cNvSpPr>
              <p:nvPr/>
            </p:nvSpPr>
            <p:spPr bwMode="auto">
              <a:xfrm>
                <a:off x="3859" y="2139"/>
                <a:ext cx="2101" cy="16"/>
              </a:xfrm>
              <a:prstGeom prst="line">
                <a:avLst/>
              </a:prstGeom>
              <a:noFill/>
              <a:ln w="9525" cap="flat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635" name="Line 11"/>
              <p:cNvSpPr>
                <a:spLocks noChangeShapeType="1"/>
              </p:cNvSpPr>
              <p:nvPr/>
            </p:nvSpPr>
            <p:spPr bwMode="auto">
              <a:xfrm flipV="1">
                <a:off x="3866" y="1485"/>
                <a:ext cx="1888" cy="658"/>
              </a:xfrm>
              <a:prstGeom prst="line">
                <a:avLst/>
              </a:prstGeom>
              <a:noFill/>
              <a:ln w="9525" cap="flat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26636" name="Group 12"/>
            <p:cNvGrpSpPr>
              <a:grpSpLocks/>
            </p:cNvGrpSpPr>
            <p:nvPr/>
          </p:nvGrpSpPr>
          <p:grpSpPr bwMode="auto">
            <a:xfrm>
              <a:off x="2833" y="2134"/>
              <a:ext cx="1013" cy="431"/>
              <a:chOff x="2833" y="2134"/>
              <a:chExt cx="1013" cy="431"/>
            </a:xfrm>
          </p:grpSpPr>
          <p:sp>
            <p:nvSpPr>
              <p:cNvPr id="26637" name="Line 13"/>
              <p:cNvSpPr>
                <a:spLocks noChangeShapeType="1"/>
              </p:cNvSpPr>
              <p:nvPr/>
            </p:nvSpPr>
            <p:spPr bwMode="auto">
              <a:xfrm flipV="1">
                <a:off x="2897" y="2156"/>
                <a:ext cx="949" cy="410"/>
              </a:xfrm>
              <a:prstGeom prst="line">
                <a:avLst/>
              </a:prstGeom>
              <a:noFill/>
              <a:ln w="9525" cap="flat">
                <a:solidFill>
                  <a:srgbClr val="000000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638" name="Line 14"/>
              <p:cNvSpPr>
                <a:spLocks noChangeShapeType="1"/>
              </p:cNvSpPr>
              <p:nvPr/>
            </p:nvSpPr>
            <p:spPr bwMode="auto">
              <a:xfrm flipV="1">
                <a:off x="2863" y="2143"/>
                <a:ext cx="973" cy="341"/>
              </a:xfrm>
              <a:prstGeom prst="line">
                <a:avLst/>
              </a:prstGeom>
              <a:noFill/>
              <a:ln w="9525" cap="flat">
                <a:solidFill>
                  <a:srgbClr val="000000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639" name="Line 15"/>
              <p:cNvSpPr>
                <a:spLocks noChangeShapeType="1"/>
              </p:cNvSpPr>
              <p:nvPr/>
            </p:nvSpPr>
            <p:spPr bwMode="auto">
              <a:xfrm>
                <a:off x="2833" y="2140"/>
                <a:ext cx="1007" cy="5"/>
              </a:xfrm>
              <a:prstGeom prst="line">
                <a:avLst/>
              </a:prstGeom>
              <a:noFill/>
              <a:ln w="9525" cap="flat">
                <a:solidFill>
                  <a:srgbClr val="000000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640" name="Line 16"/>
              <p:cNvSpPr>
                <a:spLocks noChangeShapeType="1"/>
              </p:cNvSpPr>
              <p:nvPr/>
            </p:nvSpPr>
            <p:spPr bwMode="auto">
              <a:xfrm flipH="1">
                <a:off x="2921" y="2134"/>
                <a:ext cx="6" cy="206"/>
              </a:xfrm>
              <a:prstGeom prst="line">
                <a:avLst/>
              </a:prstGeom>
              <a:noFill/>
              <a:ln w="9525" cap="flat">
                <a:solidFill>
                  <a:srgbClr val="FF0000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26641" name="Group 17"/>
            <p:cNvGrpSpPr>
              <a:grpSpLocks/>
            </p:cNvGrpSpPr>
            <p:nvPr/>
          </p:nvGrpSpPr>
          <p:grpSpPr bwMode="auto">
            <a:xfrm>
              <a:off x="2891" y="1728"/>
              <a:ext cx="3112" cy="651"/>
              <a:chOff x="2891" y="1728"/>
              <a:chExt cx="3112" cy="651"/>
            </a:xfrm>
          </p:grpSpPr>
          <p:sp>
            <p:nvSpPr>
              <p:cNvPr id="26642" name="Line 18"/>
              <p:cNvSpPr>
                <a:spLocks noChangeShapeType="1"/>
              </p:cNvSpPr>
              <p:nvPr/>
            </p:nvSpPr>
            <p:spPr bwMode="auto">
              <a:xfrm flipV="1">
                <a:off x="4419" y="1727"/>
                <a:ext cx="1583" cy="334"/>
              </a:xfrm>
              <a:prstGeom prst="line">
                <a:avLst/>
              </a:prstGeom>
              <a:noFill/>
              <a:ln w="9525" cap="flat">
                <a:solidFill>
                  <a:srgbClr val="008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643" name="Line 19"/>
              <p:cNvSpPr>
                <a:spLocks noChangeShapeType="1"/>
              </p:cNvSpPr>
              <p:nvPr/>
            </p:nvSpPr>
            <p:spPr bwMode="auto">
              <a:xfrm flipV="1">
                <a:off x="4420" y="1922"/>
                <a:ext cx="1571" cy="139"/>
              </a:xfrm>
              <a:prstGeom prst="line">
                <a:avLst/>
              </a:prstGeom>
              <a:noFill/>
              <a:ln w="9525" cap="flat">
                <a:solidFill>
                  <a:srgbClr val="008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644" name="Line 20"/>
              <p:cNvSpPr>
                <a:spLocks noChangeShapeType="1"/>
              </p:cNvSpPr>
              <p:nvPr/>
            </p:nvSpPr>
            <p:spPr bwMode="auto">
              <a:xfrm flipV="1">
                <a:off x="3016" y="2057"/>
                <a:ext cx="1410" cy="125"/>
              </a:xfrm>
              <a:prstGeom prst="line">
                <a:avLst/>
              </a:prstGeom>
              <a:noFill/>
              <a:ln w="9525" cap="flat">
                <a:solidFill>
                  <a:srgbClr val="008000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6645" name="Line 21"/>
              <p:cNvSpPr>
                <a:spLocks noChangeShapeType="1"/>
              </p:cNvSpPr>
              <p:nvPr/>
            </p:nvSpPr>
            <p:spPr bwMode="auto">
              <a:xfrm flipV="1">
                <a:off x="2891" y="2066"/>
                <a:ext cx="1479" cy="314"/>
              </a:xfrm>
              <a:prstGeom prst="line">
                <a:avLst/>
              </a:prstGeom>
              <a:noFill/>
              <a:ln w="9525" cap="flat">
                <a:solidFill>
                  <a:srgbClr val="008000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26646" name="Text Box 22"/>
            <p:cNvSpPr txBox="1">
              <a:spLocks noChangeArrowheads="1"/>
            </p:cNvSpPr>
            <p:nvPr/>
          </p:nvSpPr>
          <p:spPr bwMode="auto">
            <a:xfrm rot="20100000">
              <a:off x="3871" y="1665"/>
              <a:ext cx="857" cy="28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 cap="flat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90000" tIns="45000" rIns="90000" bIns="45000"/>
            <a:lstStyle>
              <a:lvl1pPr>
                <a:tabLst>
                  <a:tab pos="457200" algn="l"/>
                  <a:tab pos="914400" algn="l"/>
                </a:tabLst>
                <a:defRPr>
                  <a:solidFill>
                    <a:srgbClr val="000000"/>
                  </a:solidFill>
                  <a:latin typeface="Comic Sans MS" charset="0"/>
                  <a:ea typeface="ＭＳ Ｐゴシック" charset="0"/>
                  <a:cs typeface="DejaVu Sans" charset="0"/>
                </a:defRPr>
              </a:lvl1pPr>
              <a:lvl2pPr>
                <a:tabLst>
                  <a:tab pos="457200" algn="l"/>
                  <a:tab pos="914400" algn="l"/>
                </a:tabLst>
                <a:defRPr>
                  <a:solidFill>
                    <a:srgbClr val="000000"/>
                  </a:solidFill>
                  <a:latin typeface="Comic Sans MS" charset="0"/>
                  <a:ea typeface="ＭＳ Ｐゴシック" charset="0"/>
                  <a:cs typeface="DejaVu Sans" charset="0"/>
                </a:defRPr>
              </a:lvl2pPr>
              <a:lvl3pPr>
                <a:tabLst>
                  <a:tab pos="457200" algn="l"/>
                  <a:tab pos="914400" algn="l"/>
                </a:tabLst>
                <a:defRPr>
                  <a:solidFill>
                    <a:srgbClr val="000000"/>
                  </a:solidFill>
                  <a:latin typeface="Comic Sans MS" charset="0"/>
                  <a:ea typeface="ＭＳ Ｐゴシック" charset="0"/>
                  <a:cs typeface="DejaVu Sans" charset="0"/>
                </a:defRPr>
              </a:lvl3pPr>
              <a:lvl4pPr>
                <a:tabLst>
                  <a:tab pos="457200" algn="l"/>
                  <a:tab pos="914400" algn="l"/>
                </a:tabLst>
                <a:defRPr>
                  <a:solidFill>
                    <a:srgbClr val="000000"/>
                  </a:solidFill>
                  <a:latin typeface="Comic Sans MS" charset="0"/>
                  <a:ea typeface="ＭＳ Ｐゴシック" charset="0"/>
                  <a:cs typeface="DejaVu Sans" charset="0"/>
                </a:defRPr>
              </a:lvl4pPr>
              <a:lvl5pPr>
                <a:tabLst>
                  <a:tab pos="457200" algn="l"/>
                  <a:tab pos="914400" algn="l"/>
                </a:tabLst>
                <a:defRPr>
                  <a:solidFill>
                    <a:srgbClr val="000000"/>
                  </a:solidFill>
                  <a:latin typeface="Comic Sans MS" charset="0"/>
                  <a:ea typeface="ＭＳ Ｐゴシック" charset="0"/>
                  <a:cs typeface="DejaVu Sans" charset="0"/>
                </a:defRPr>
              </a:lvl5pPr>
              <a:lvl6pPr marL="2514600" indent="-228600" fontAlgn="base" hangingPunct="0">
                <a:lnSpc>
                  <a:spcPct val="116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457200" algn="l"/>
                  <a:tab pos="914400" algn="l"/>
                </a:tabLst>
                <a:defRPr>
                  <a:solidFill>
                    <a:srgbClr val="000000"/>
                  </a:solidFill>
                  <a:latin typeface="Comic Sans MS" charset="0"/>
                  <a:ea typeface="ＭＳ Ｐゴシック" charset="0"/>
                  <a:cs typeface="DejaVu Sans" charset="0"/>
                </a:defRPr>
              </a:lvl6pPr>
              <a:lvl7pPr marL="2971800" indent="-228600" fontAlgn="base" hangingPunct="0">
                <a:lnSpc>
                  <a:spcPct val="116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457200" algn="l"/>
                  <a:tab pos="914400" algn="l"/>
                </a:tabLst>
                <a:defRPr>
                  <a:solidFill>
                    <a:srgbClr val="000000"/>
                  </a:solidFill>
                  <a:latin typeface="Comic Sans MS" charset="0"/>
                  <a:ea typeface="ＭＳ Ｐゴシック" charset="0"/>
                  <a:cs typeface="DejaVu Sans" charset="0"/>
                </a:defRPr>
              </a:lvl7pPr>
              <a:lvl8pPr marL="3429000" indent="-228600" fontAlgn="base" hangingPunct="0">
                <a:lnSpc>
                  <a:spcPct val="116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457200" algn="l"/>
                  <a:tab pos="914400" algn="l"/>
                </a:tabLst>
                <a:defRPr>
                  <a:solidFill>
                    <a:srgbClr val="000000"/>
                  </a:solidFill>
                  <a:latin typeface="Comic Sans MS" charset="0"/>
                  <a:ea typeface="ＭＳ Ｐゴシック" charset="0"/>
                  <a:cs typeface="DejaVu Sans" charset="0"/>
                </a:defRPr>
              </a:lvl8pPr>
              <a:lvl9pPr marL="3886200" indent="-228600" fontAlgn="base" hangingPunct="0">
                <a:lnSpc>
                  <a:spcPct val="116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457200" algn="l"/>
                  <a:tab pos="914400" algn="l"/>
                </a:tabLst>
                <a:defRPr>
                  <a:solidFill>
                    <a:srgbClr val="000000"/>
                  </a:solidFill>
                  <a:latin typeface="Comic Sans MS" charset="0"/>
                  <a:ea typeface="ＭＳ Ｐゴシック" charset="0"/>
                  <a:cs typeface="DejaVu Sans" charset="0"/>
                </a:defRPr>
              </a:lvl9pPr>
            </a:lstStyle>
            <a:p>
              <a:r>
                <a:rPr lang="en-US" sz="2000" b="1" dirty="0">
                  <a:solidFill>
                    <a:srgbClr val="800000"/>
                  </a:solidFill>
                  <a:latin typeface="Arial"/>
                </a:rPr>
                <a:t>b-Hadron</a:t>
              </a:r>
            </a:p>
          </p:txBody>
        </p:sp>
        <p:sp>
          <p:nvSpPr>
            <p:cNvPr id="26647" name="Text Box 23"/>
            <p:cNvSpPr txBox="1">
              <a:spLocks noChangeArrowheads="1"/>
            </p:cNvSpPr>
            <p:nvPr/>
          </p:nvSpPr>
          <p:spPr bwMode="auto">
            <a:xfrm rot="20880000">
              <a:off x="5073" y="1600"/>
              <a:ext cx="843" cy="28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 cap="flat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90000" tIns="45000" rIns="90000" bIns="45000"/>
            <a:lstStyle>
              <a:lvl1pPr>
                <a:tabLst>
                  <a:tab pos="457200" algn="l"/>
                  <a:tab pos="914400" algn="l"/>
                </a:tabLst>
                <a:defRPr>
                  <a:solidFill>
                    <a:srgbClr val="000000"/>
                  </a:solidFill>
                  <a:latin typeface="Comic Sans MS" charset="0"/>
                  <a:ea typeface="ＭＳ Ｐゴシック" charset="0"/>
                  <a:cs typeface="DejaVu Sans" charset="0"/>
                </a:defRPr>
              </a:lvl1pPr>
              <a:lvl2pPr>
                <a:tabLst>
                  <a:tab pos="457200" algn="l"/>
                  <a:tab pos="914400" algn="l"/>
                </a:tabLst>
                <a:defRPr>
                  <a:solidFill>
                    <a:srgbClr val="000000"/>
                  </a:solidFill>
                  <a:latin typeface="Comic Sans MS" charset="0"/>
                  <a:ea typeface="ＭＳ Ｐゴシック" charset="0"/>
                  <a:cs typeface="DejaVu Sans" charset="0"/>
                </a:defRPr>
              </a:lvl2pPr>
              <a:lvl3pPr>
                <a:tabLst>
                  <a:tab pos="457200" algn="l"/>
                  <a:tab pos="914400" algn="l"/>
                </a:tabLst>
                <a:defRPr>
                  <a:solidFill>
                    <a:srgbClr val="000000"/>
                  </a:solidFill>
                  <a:latin typeface="Comic Sans MS" charset="0"/>
                  <a:ea typeface="ＭＳ Ｐゴシック" charset="0"/>
                  <a:cs typeface="DejaVu Sans" charset="0"/>
                </a:defRPr>
              </a:lvl3pPr>
              <a:lvl4pPr>
                <a:tabLst>
                  <a:tab pos="457200" algn="l"/>
                  <a:tab pos="914400" algn="l"/>
                </a:tabLst>
                <a:defRPr>
                  <a:solidFill>
                    <a:srgbClr val="000000"/>
                  </a:solidFill>
                  <a:latin typeface="Comic Sans MS" charset="0"/>
                  <a:ea typeface="ＭＳ Ｐゴシック" charset="0"/>
                  <a:cs typeface="DejaVu Sans" charset="0"/>
                </a:defRPr>
              </a:lvl4pPr>
              <a:lvl5pPr>
                <a:tabLst>
                  <a:tab pos="457200" algn="l"/>
                  <a:tab pos="914400" algn="l"/>
                </a:tabLst>
                <a:defRPr>
                  <a:solidFill>
                    <a:srgbClr val="000000"/>
                  </a:solidFill>
                  <a:latin typeface="Comic Sans MS" charset="0"/>
                  <a:ea typeface="ＭＳ Ｐゴシック" charset="0"/>
                  <a:cs typeface="DejaVu Sans" charset="0"/>
                </a:defRPr>
              </a:lvl5pPr>
              <a:lvl6pPr marL="2514600" indent="-228600" fontAlgn="base" hangingPunct="0">
                <a:lnSpc>
                  <a:spcPct val="116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457200" algn="l"/>
                  <a:tab pos="914400" algn="l"/>
                </a:tabLst>
                <a:defRPr>
                  <a:solidFill>
                    <a:srgbClr val="000000"/>
                  </a:solidFill>
                  <a:latin typeface="Comic Sans MS" charset="0"/>
                  <a:ea typeface="ＭＳ Ｐゴシック" charset="0"/>
                  <a:cs typeface="DejaVu Sans" charset="0"/>
                </a:defRPr>
              </a:lvl6pPr>
              <a:lvl7pPr marL="2971800" indent="-228600" fontAlgn="base" hangingPunct="0">
                <a:lnSpc>
                  <a:spcPct val="116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457200" algn="l"/>
                  <a:tab pos="914400" algn="l"/>
                </a:tabLst>
                <a:defRPr>
                  <a:solidFill>
                    <a:srgbClr val="000000"/>
                  </a:solidFill>
                  <a:latin typeface="Comic Sans MS" charset="0"/>
                  <a:ea typeface="ＭＳ Ｐゴシック" charset="0"/>
                  <a:cs typeface="DejaVu Sans" charset="0"/>
                </a:defRPr>
              </a:lvl7pPr>
              <a:lvl8pPr marL="3429000" indent="-228600" fontAlgn="base" hangingPunct="0">
                <a:lnSpc>
                  <a:spcPct val="116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457200" algn="l"/>
                  <a:tab pos="914400" algn="l"/>
                </a:tabLst>
                <a:defRPr>
                  <a:solidFill>
                    <a:srgbClr val="000000"/>
                  </a:solidFill>
                  <a:latin typeface="Comic Sans MS" charset="0"/>
                  <a:ea typeface="ＭＳ Ｐゴシック" charset="0"/>
                  <a:cs typeface="DejaVu Sans" charset="0"/>
                </a:defRPr>
              </a:lvl8pPr>
              <a:lvl9pPr marL="3886200" indent="-228600" fontAlgn="base" hangingPunct="0">
                <a:lnSpc>
                  <a:spcPct val="116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457200" algn="l"/>
                  <a:tab pos="914400" algn="l"/>
                </a:tabLst>
                <a:defRPr>
                  <a:solidFill>
                    <a:srgbClr val="000000"/>
                  </a:solidFill>
                  <a:latin typeface="Comic Sans MS" charset="0"/>
                  <a:ea typeface="ＭＳ Ｐゴシック" charset="0"/>
                  <a:cs typeface="DejaVu Sans" charset="0"/>
                </a:defRPr>
              </a:lvl9pPr>
            </a:lstStyle>
            <a:p>
              <a:r>
                <a:rPr lang="en-US" sz="2000" b="1" dirty="0">
                  <a:solidFill>
                    <a:srgbClr val="008000"/>
                  </a:solidFill>
                  <a:latin typeface="Arial"/>
                </a:rPr>
                <a:t>c-Hadron</a:t>
              </a:r>
            </a:p>
          </p:txBody>
        </p:sp>
      </p:grpSp>
      <p:sp>
        <p:nvSpPr>
          <p:cNvPr id="26648" name="Text Box 24"/>
          <p:cNvSpPr txBox="1">
            <a:spLocks noChangeArrowheads="1"/>
          </p:cNvSpPr>
          <p:nvPr/>
        </p:nvSpPr>
        <p:spPr bwMode="auto">
          <a:xfrm>
            <a:off x="219144" y="1215516"/>
            <a:ext cx="3444373" cy="2852354"/>
          </a:xfrm>
          <a:prstGeom prst="rect">
            <a:avLst/>
          </a:prstGeom>
          <a:solidFill>
            <a:srgbClr val="E6E6FF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0000" tIns="45000" rIns="90000" bIns="45000"/>
          <a:lstStyle>
            <a:lvl1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1pPr>
            <a:lvl2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2pPr>
            <a:lvl3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3pPr>
            <a:lvl4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4pPr>
            <a:lvl5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5pPr>
            <a:lvl6pPr marL="25146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6pPr>
            <a:lvl7pPr marL="29718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7pPr>
            <a:lvl8pPr marL="34290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8pPr>
            <a:lvl9pPr marL="38862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9pPr>
          </a:lstStyle>
          <a:p>
            <a:r>
              <a:rPr lang="en-US" dirty="0">
                <a:solidFill>
                  <a:srgbClr val="800000"/>
                </a:solidFill>
                <a:latin typeface="Arial"/>
                <a:cs typeface="Arial"/>
              </a:rPr>
              <a:t>m(B) ≈ 5 </a:t>
            </a:r>
            <a:r>
              <a:rPr lang="en-US" dirty="0" err="1">
                <a:solidFill>
                  <a:srgbClr val="800000"/>
                </a:solidFill>
                <a:latin typeface="Arial"/>
                <a:cs typeface="Arial"/>
              </a:rPr>
              <a:t>GeV</a:t>
            </a:r>
            <a:r>
              <a:rPr lang="en-US" dirty="0">
                <a:solidFill>
                  <a:srgbClr val="800000"/>
                </a:solidFill>
                <a:latin typeface="Arial"/>
                <a:cs typeface="Arial"/>
              </a:rPr>
              <a:t>; </a:t>
            </a:r>
            <a:r>
              <a:rPr lang="en-US" dirty="0" err="1">
                <a:solidFill>
                  <a:srgbClr val="800000"/>
                </a:solidFill>
                <a:latin typeface="Times New Roman" charset="0"/>
                <a:cs typeface="Arial"/>
              </a:rPr>
              <a:t>τ</a:t>
            </a:r>
            <a:r>
              <a:rPr lang="en-US" dirty="0">
                <a:solidFill>
                  <a:srgbClr val="800000"/>
                </a:solidFill>
                <a:latin typeface="Arial"/>
                <a:cs typeface="Arial"/>
              </a:rPr>
              <a:t> ≈ 1.5 </a:t>
            </a:r>
            <a:r>
              <a:rPr lang="en-US" dirty="0" err="1">
                <a:solidFill>
                  <a:srgbClr val="800000"/>
                </a:solidFill>
                <a:latin typeface="Arial"/>
                <a:cs typeface="Arial"/>
              </a:rPr>
              <a:t>ps</a:t>
            </a:r>
            <a:r>
              <a:rPr lang="en-US" dirty="0">
                <a:solidFill>
                  <a:srgbClr val="800000"/>
                </a:solidFill>
                <a:latin typeface="Arial"/>
                <a:cs typeface="Arial"/>
              </a:rPr>
              <a:t> </a:t>
            </a:r>
          </a:p>
          <a:p>
            <a:r>
              <a:rPr lang="en-US" dirty="0">
                <a:solidFill>
                  <a:srgbClr val="000090"/>
                </a:solidFill>
                <a:latin typeface="Arial"/>
                <a:cs typeface="Arial"/>
              </a:rPr>
              <a:t>e.g. E(B)=  50 </a:t>
            </a:r>
            <a:r>
              <a:rPr lang="en-US" dirty="0" err="1">
                <a:solidFill>
                  <a:srgbClr val="000090"/>
                </a:solidFill>
                <a:latin typeface="Arial"/>
                <a:cs typeface="Arial"/>
              </a:rPr>
              <a:t>GeV</a:t>
            </a:r>
            <a:r>
              <a:rPr lang="en-US" dirty="0">
                <a:solidFill>
                  <a:srgbClr val="000090"/>
                </a:solidFill>
                <a:latin typeface="Arial"/>
                <a:cs typeface="Arial"/>
              </a:rPr>
              <a:t> </a:t>
            </a:r>
          </a:p>
          <a:p>
            <a:r>
              <a:rPr lang="en-US" dirty="0">
                <a:solidFill>
                  <a:srgbClr val="000090"/>
                </a:solidFill>
                <a:latin typeface="Arial"/>
                <a:cs typeface="Arial"/>
              </a:rPr>
              <a:t>      → &lt;l&gt; = &lt;</a:t>
            </a:r>
            <a:r>
              <a:rPr lang="en-US" dirty="0" err="1">
                <a:solidFill>
                  <a:srgbClr val="000090"/>
                </a:solidFill>
                <a:latin typeface="Symbol" charset="2"/>
                <a:cs typeface="Symbol" charset="2"/>
              </a:rPr>
              <a:t>bg</a:t>
            </a:r>
            <a:r>
              <a:rPr lang="en-US" dirty="0" err="1">
                <a:solidFill>
                  <a:srgbClr val="000090"/>
                </a:solidFill>
                <a:latin typeface="Arial"/>
                <a:cs typeface="Arial"/>
              </a:rPr>
              <a:t>c</a:t>
            </a:r>
            <a:r>
              <a:rPr lang="en-US" dirty="0" err="1">
                <a:solidFill>
                  <a:srgbClr val="000090"/>
                </a:solidFill>
                <a:latin typeface="Symbol" charset="2"/>
                <a:cs typeface="Symbol" charset="2"/>
              </a:rPr>
              <a:t>t</a:t>
            </a:r>
            <a:r>
              <a:rPr lang="en-US" dirty="0">
                <a:solidFill>
                  <a:srgbClr val="000090"/>
                </a:solidFill>
                <a:latin typeface="Arial"/>
                <a:cs typeface="Arial"/>
              </a:rPr>
              <a:t>&gt; ≈ 5 mm</a:t>
            </a:r>
          </a:p>
          <a:p>
            <a:endParaRPr lang="en-US" sz="1000" dirty="0">
              <a:solidFill>
                <a:srgbClr val="800000"/>
              </a:solidFill>
              <a:latin typeface="Arial"/>
              <a:cs typeface="Arial"/>
            </a:endParaRPr>
          </a:p>
          <a:p>
            <a:pPr>
              <a:buSzPct val="49000"/>
              <a:buFont typeface="Times New Roman" charset="0"/>
              <a:buBlip>
                <a:blip r:embed="rId4"/>
              </a:buBlip>
            </a:pPr>
            <a:r>
              <a:rPr lang="en-US" dirty="0">
                <a:solidFill>
                  <a:srgbClr val="800000"/>
                </a:solidFill>
                <a:latin typeface="Arial"/>
                <a:cs typeface="Arial"/>
              </a:rPr>
              <a:t> </a:t>
            </a:r>
            <a:r>
              <a:rPr lang="en-US" dirty="0">
                <a:solidFill>
                  <a:srgbClr val="4C4C4C"/>
                </a:solidFill>
                <a:latin typeface="Arial"/>
                <a:cs typeface="Arial"/>
              </a:rPr>
              <a:t>Secondary decay vertex with</a:t>
            </a:r>
            <a:br>
              <a:rPr lang="en-US" dirty="0">
                <a:solidFill>
                  <a:srgbClr val="4C4C4C"/>
                </a:solidFill>
                <a:latin typeface="Arial"/>
                <a:cs typeface="Arial"/>
              </a:rPr>
            </a:br>
            <a:r>
              <a:rPr lang="en-US" dirty="0">
                <a:solidFill>
                  <a:srgbClr val="4C4C4C"/>
                </a:solidFill>
                <a:latin typeface="Arial"/>
                <a:cs typeface="Arial"/>
              </a:rPr>
              <a:t>  high </a:t>
            </a:r>
            <a:r>
              <a:rPr lang="en-US" dirty="0" smtClean="0">
                <a:solidFill>
                  <a:srgbClr val="4C4C4C"/>
                </a:solidFill>
                <a:latin typeface="Arial"/>
                <a:cs typeface="Arial"/>
              </a:rPr>
              <a:t>mass of associated tracks,</a:t>
            </a:r>
            <a:br>
              <a:rPr lang="en-US" dirty="0" smtClean="0">
                <a:solidFill>
                  <a:srgbClr val="4C4C4C"/>
                </a:solidFill>
                <a:latin typeface="Arial"/>
                <a:cs typeface="Arial"/>
              </a:rPr>
            </a:br>
            <a:r>
              <a:rPr lang="en-US" dirty="0" smtClean="0">
                <a:solidFill>
                  <a:srgbClr val="4C4C4C"/>
                </a:solidFill>
                <a:latin typeface="Arial"/>
                <a:cs typeface="Arial"/>
              </a:rPr>
              <a:t>  multiplicity and</a:t>
            </a:r>
            <a:r>
              <a:rPr lang="en-US" dirty="0">
                <a:solidFill>
                  <a:srgbClr val="4C4C4C"/>
                </a:solidFill>
                <a:latin typeface="Arial"/>
                <a:cs typeface="Arial"/>
              </a:rPr>
              <a:t> </a:t>
            </a:r>
            <a:r>
              <a:rPr lang="en-US" dirty="0" smtClean="0">
                <a:solidFill>
                  <a:srgbClr val="4C4C4C"/>
                </a:solidFill>
                <a:latin typeface="Arial"/>
                <a:cs typeface="Arial"/>
              </a:rPr>
              <a:t>energy </a:t>
            </a:r>
            <a:r>
              <a:rPr lang="en-US" dirty="0">
                <a:solidFill>
                  <a:srgbClr val="4C4C4C"/>
                </a:solidFill>
                <a:latin typeface="Arial"/>
                <a:cs typeface="Arial"/>
              </a:rPr>
              <a:t>fraction</a:t>
            </a:r>
          </a:p>
          <a:p>
            <a:pPr>
              <a:buSzPct val="49000"/>
              <a:buFont typeface="Times New Roman" charset="0"/>
              <a:buBlip>
                <a:blip r:embed="rId4"/>
              </a:buBlip>
            </a:pPr>
            <a:r>
              <a:rPr lang="en-US" dirty="0">
                <a:solidFill>
                  <a:srgbClr val="800000"/>
                </a:solidFill>
                <a:latin typeface="Arial"/>
                <a:cs typeface="Arial"/>
              </a:rPr>
              <a:t> </a:t>
            </a:r>
            <a:r>
              <a:rPr lang="en-US" dirty="0">
                <a:solidFill>
                  <a:srgbClr val="333333"/>
                </a:solidFill>
                <a:latin typeface="Arial"/>
                <a:cs typeface="Arial"/>
              </a:rPr>
              <a:t>Tracks with large </a:t>
            </a:r>
            <a:r>
              <a:rPr lang="en-US" i="1" dirty="0">
                <a:solidFill>
                  <a:srgbClr val="333333"/>
                </a:solidFill>
                <a:latin typeface="Arial"/>
                <a:cs typeface="Arial"/>
              </a:rPr>
              <a:t/>
            </a:r>
            <a:br>
              <a:rPr lang="en-US" i="1" dirty="0">
                <a:solidFill>
                  <a:srgbClr val="333333"/>
                </a:solidFill>
                <a:latin typeface="Arial"/>
                <a:cs typeface="Arial"/>
              </a:rPr>
            </a:br>
            <a:r>
              <a:rPr lang="en-US" i="1" dirty="0">
                <a:solidFill>
                  <a:srgbClr val="333333"/>
                </a:solidFill>
                <a:latin typeface="Arial"/>
                <a:cs typeface="Arial"/>
              </a:rPr>
              <a:t>  Impact-Parameter</a:t>
            </a:r>
            <a:r>
              <a:rPr lang="en-US" dirty="0">
                <a:solidFill>
                  <a:srgbClr val="333333"/>
                </a:solidFill>
                <a:latin typeface="Arial"/>
                <a:cs typeface="Arial"/>
              </a:rPr>
              <a:t>  IP</a:t>
            </a:r>
          </a:p>
          <a:p>
            <a:pPr>
              <a:buSzPct val="49000"/>
              <a:buFont typeface="Times New Roman" charset="0"/>
              <a:buBlip>
                <a:blip r:embed="rId4"/>
              </a:buBlip>
            </a:pPr>
            <a:r>
              <a:rPr lang="en-US" dirty="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lang="en-US" dirty="0">
                <a:solidFill>
                  <a:srgbClr val="008000"/>
                </a:solidFill>
                <a:latin typeface="Arial"/>
                <a:cs typeface="Arial"/>
              </a:rPr>
              <a:t>Tertiary c-hadron </a:t>
            </a:r>
            <a:br>
              <a:rPr lang="en-US" dirty="0">
                <a:solidFill>
                  <a:srgbClr val="008000"/>
                </a:solidFill>
                <a:latin typeface="Arial"/>
                <a:cs typeface="Arial"/>
              </a:rPr>
            </a:br>
            <a:r>
              <a:rPr lang="en-US" dirty="0">
                <a:solidFill>
                  <a:srgbClr val="008000"/>
                </a:solidFill>
                <a:latin typeface="Arial"/>
                <a:cs typeface="Arial"/>
              </a:rPr>
              <a:t>  decay vertex</a:t>
            </a:r>
            <a:r>
              <a:rPr lang="en-US" dirty="0">
                <a:solidFill>
                  <a:srgbClr val="333333"/>
                </a:solidFill>
                <a:latin typeface="Arial"/>
                <a:cs typeface="Arial"/>
              </a:rPr>
              <a:t> </a:t>
            </a:r>
          </a:p>
        </p:txBody>
      </p:sp>
      <p:grpSp>
        <p:nvGrpSpPr>
          <p:cNvPr id="26649" name="Group 25"/>
          <p:cNvGrpSpPr>
            <a:grpSpLocks/>
          </p:cNvGrpSpPr>
          <p:nvPr/>
        </p:nvGrpSpPr>
        <p:grpSpPr bwMode="auto">
          <a:xfrm>
            <a:off x="306484" y="5252419"/>
            <a:ext cx="7406433" cy="1829620"/>
            <a:chOff x="193" y="3310"/>
            <a:chExt cx="4664" cy="1153"/>
          </a:xfrm>
        </p:grpSpPr>
        <p:sp>
          <p:nvSpPr>
            <p:cNvPr id="26650" name="Text Box 26"/>
            <p:cNvSpPr txBox="1">
              <a:spLocks noChangeArrowheads="1"/>
            </p:cNvSpPr>
            <p:nvPr/>
          </p:nvSpPr>
          <p:spPr bwMode="auto">
            <a:xfrm>
              <a:off x="447" y="3310"/>
              <a:ext cx="965" cy="25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 cap="flat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90000" tIns="45000" rIns="90000" bIns="45000"/>
            <a:lstStyle>
              <a:lvl1pPr>
                <a:tabLst>
                  <a:tab pos="457200" algn="l"/>
                  <a:tab pos="914400" algn="l"/>
                  <a:tab pos="1371600" algn="l"/>
                </a:tabLst>
                <a:defRPr>
                  <a:solidFill>
                    <a:srgbClr val="000000"/>
                  </a:solidFill>
                  <a:latin typeface="Comic Sans MS" charset="0"/>
                  <a:ea typeface="ＭＳ Ｐゴシック" charset="0"/>
                  <a:cs typeface="DejaVu Sans" charset="0"/>
                </a:defRPr>
              </a:lvl1pPr>
              <a:lvl2pPr>
                <a:tabLst>
                  <a:tab pos="457200" algn="l"/>
                  <a:tab pos="914400" algn="l"/>
                  <a:tab pos="1371600" algn="l"/>
                </a:tabLst>
                <a:defRPr>
                  <a:solidFill>
                    <a:srgbClr val="000000"/>
                  </a:solidFill>
                  <a:latin typeface="Comic Sans MS" charset="0"/>
                  <a:ea typeface="ＭＳ Ｐゴシック" charset="0"/>
                  <a:cs typeface="DejaVu Sans" charset="0"/>
                </a:defRPr>
              </a:lvl2pPr>
              <a:lvl3pPr>
                <a:tabLst>
                  <a:tab pos="457200" algn="l"/>
                  <a:tab pos="914400" algn="l"/>
                  <a:tab pos="1371600" algn="l"/>
                </a:tabLst>
                <a:defRPr>
                  <a:solidFill>
                    <a:srgbClr val="000000"/>
                  </a:solidFill>
                  <a:latin typeface="Comic Sans MS" charset="0"/>
                  <a:ea typeface="ＭＳ Ｐゴシック" charset="0"/>
                  <a:cs typeface="DejaVu Sans" charset="0"/>
                </a:defRPr>
              </a:lvl3pPr>
              <a:lvl4pPr>
                <a:tabLst>
                  <a:tab pos="457200" algn="l"/>
                  <a:tab pos="914400" algn="l"/>
                  <a:tab pos="1371600" algn="l"/>
                </a:tabLst>
                <a:defRPr>
                  <a:solidFill>
                    <a:srgbClr val="000000"/>
                  </a:solidFill>
                  <a:latin typeface="Comic Sans MS" charset="0"/>
                  <a:ea typeface="ＭＳ Ｐゴシック" charset="0"/>
                  <a:cs typeface="DejaVu Sans" charset="0"/>
                </a:defRPr>
              </a:lvl4pPr>
              <a:lvl5pPr>
                <a:tabLst>
                  <a:tab pos="457200" algn="l"/>
                  <a:tab pos="914400" algn="l"/>
                  <a:tab pos="1371600" algn="l"/>
                </a:tabLst>
                <a:defRPr>
                  <a:solidFill>
                    <a:srgbClr val="000000"/>
                  </a:solidFill>
                  <a:latin typeface="Comic Sans MS" charset="0"/>
                  <a:ea typeface="ＭＳ Ｐゴシック" charset="0"/>
                  <a:cs typeface="DejaVu Sans" charset="0"/>
                </a:defRPr>
              </a:lvl5pPr>
              <a:lvl6pPr marL="2514600" indent="-228600" fontAlgn="base" hangingPunct="0">
                <a:lnSpc>
                  <a:spcPct val="116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457200" algn="l"/>
                  <a:tab pos="914400" algn="l"/>
                  <a:tab pos="1371600" algn="l"/>
                </a:tabLst>
                <a:defRPr>
                  <a:solidFill>
                    <a:srgbClr val="000000"/>
                  </a:solidFill>
                  <a:latin typeface="Comic Sans MS" charset="0"/>
                  <a:ea typeface="ＭＳ Ｐゴシック" charset="0"/>
                  <a:cs typeface="DejaVu Sans" charset="0"/>
                </a:defRPr>
              </a:lvl6pPr>
              <a:lvl7pPr marL="2971800" indent="-228600" fontAlgn="base" hangingPunct="0">
                <a:lnSpc>
                  <a:spcPct val="116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457200" algn="l"/>
                  <a:tab pos="914400" algn="l"/>
                  <a:tab pos="1371600" algn="l"/>
                </a:tabLst>
                <a:defRPr>
                  <a:solidFill>
                    <a:srgbClr val="000000"/>
                  </a:solidFill>
                  <a:latin typeface="Comic Sans MS" charset="0"/>
                  <a:ea typeface="ＭＳ Ｐゴシック" charset="0"/>
                  <a:cs typeface="DejaVu Sans" charset="0"/>
                </a:defRPr>
              </a:lvl7pPr>
              <a:lvl8pPr marL="3429000" indent="-228600" fontAlgn="base" hangingPunct="0">
                <a:lnSpc>
                  <a:spcPct val="116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457200" algn="l"/>
                  <a:tab pos="914400" algn="l"/>
                  <a:tab pos="1371600" algn="l"/>
                </a:tabLst>
                <a:defRPr>
                  <a:solidFill>
                    <a:srgbClr val="000000"/>
                  </a:solidFill>
                  <a:latin typeface="Comic Sans MS" charset="0"/>
                  <a:ea typeface="ＭＳ Ｐゴシック" charset="0"/>
                  <a:cs typeface="DejaVu Sans" charset="0"/>
                </a:defRPr>
              </a:lvl8pPr>
              <a:lvl9pPr marL="3886200" indent="-228600" fontAlgn="base" hangingPunct="0">
                <a:lnSpc>
                  <a:spcPct val="116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457200" algn="l"/>
                  <a:tab pos="914400" algn="l"/>
                  <a:tab pos="1371600" algn="l"/>
                </a:tabLst>
                <a:defRPr>
                  <a:solidFill>
                    <a:srgbClr val="000000"/>
                  </a:solidFill>
                  <a:latin typeface="Comic Sans MS" charset="0"/>
                  <a:ea typeface="ＭＳ Ｐゴシック" charset="0"/>
                  <a:cs typeface="DejaVu Sans" charset="0"/>
                </a:defRPr>
              </a:lvl9pPr>
            </a:lstStyle>
            <a:p>
              <a:r>
                <a:rPr lang="en-US" dirty="0">
                  <a:latin typeface="Arial"/>
                </a:rPr>
                <a:t>Weak decay:</a:t>
              </a:r>
            </a:p>
          </p:txBody>
        </p:sp>
        <p:sp>
          <p:nvSpPr>
            <p:cNvPr id="26651" name="Line 27"/>
            <p:cNvSpPr>
              <a:spLocks noChangeShapeType="1"/>
            </p:cNvSpPr>
            <p:nvPr/>
          </p:nvSpPr>
          <p:spPr bwMode="auto">
            <a:xfrm>
              <a:off x="409" y="3750"/>
              <a:ext cx="1439" cy="0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6652" name="Line 28"/>
            <p:cNvSpPr>
              <a:spLocks noChangeShapeType="1"/>
            </p:cNvSpPr>
            <p:nvPr/>
          </p:nvSpPr>
          <p:spPr bwMode="auto">
            <a:xfrm>
              <a:off x="409" y="4217"/>
              <a:ext cx="4377" cy="0"/>
            </a:xfrm>
            <a:prstGeom prst="line">
              <a:avLst/>
            </a:prstGeom>
            <a:noFill/>
            <a:ln w="9525" cap="flat">
              <a:solidFill>
                <a:srgbClr val="808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6653" name="Line 29"/>
            <p:cNvSpPr>
              <a:spLocks noChangeShapeType="1"/>
            </p:cNvSpPr>
            <p:nvPr/>
          </p:nvSpPr>
          <p:spPr bwMode="auto">
            <a:xfrm>
              <a:off x="1883" y="3750"/>
              <a:ext cx="1497" cy="0"/>
            </a:xfrm>
            <a:prstGeom prst="line">
              <a:avLst/>
            </a:prstGeom>
            <a:noFill/>
            <a:ln w="9525" cap="flat">
              <a:solidFill>
                <a:srgbClr val="008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6654" name="Line 30"/>
            <p:cNvSpPr>
              <a:spLocks noChangeShapeType="1"/>
            </p:cNvSpPr>
            <p:nvPr/>
          </p:nvSpPr>
          <p:spPr bwMode="auto">
            <a:xfrm flipV="1">
              <a:off x="1857" y="3500"/>
              <a:ext cx="1030" cy="244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6655" name="Text Box 31"/>
            <p:cNvSpPr txBox="1">
              <a:spLocks noChangeArrowheads="1"/>
            </p:cNvSpPr>
            <p:nvPr/>
          </p:nvSpPr>
          <p:spPr bwMode="auto">
            <a:xfrm>
              <a:off x="217" y="3593"/>
              <a:ext cx="208" cy="28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 cap="flat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90000" tIns="45000" rIns="90000" bIns="45000"/>
            <a:lstStyle/>
            <a:p>
              <a:r>
                <a:rPr lang="en-US" sz="2000">
                  <a:solidFill>
                    <a:srgbClr val="800000"/>
                  </a:solidFill>
                </a:rPr>
                <a:t>b</a:t>
              </a:r>
            </a:p>
          </p:txBody>
        </p:sp>
        <p:sp>
          <p:nvSpPr>
            <p:cNvPr id="26656" name="Text Box 32"/>
            <p:cNvSpPr txBox="1">
              <a:spLocks noChangeArrowheads="1"/>
            </p:cNvSpPr>
            <p:nvPr/>
          </p:nvSpPr>
          <p:spPr bwMode="auto">
            <a:xfrm>
              <a:off x="1986" y="3388"/>
              <a:ext cx="323" cy="28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 cap="flat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90000" tIns="45000" rIns="90000" bIns="45000"/>
            <a:lstStyle>
              <a:lvl1pPr>
                <a:tabLst>
                  <a:tab pos="457200" algn="l"/>
                </a:tabLst>
                <a:defRPr>
                  <a:solidFill>
                    <a:srgbClr val="000000"/>
                  </a:solidFill>
                  <a:latin typeface="Comic Sans MS" charset="0"/>
                  <a:ea typeface="ＭＳ Ｐゴシック" charset="0"/>
                  <a:cs typeface="DejaVu Sans" charset="0"/>
                </a:defRPr>
              </a:lvl1pPr>
              <a:lvl2pPr>
                <a:tabLst>
                  <a:tab pos="457200" algn="l"/>
                </a:tabLst>
                <a:defRPr>
                  <a:solidFill>
                    <a:srgbClr val="000000"/>
                  </a:solidFill>
                  <a:latin typeface="Comic Sans MS" charset="0"/>
                  <a:ea typeface="ＭＳ Ｐゴシック" charset="0"/>
                  <a:cs typeface="DejaVu Sans" charset="0"/>
                </a:defRPr>
              </a:lvl2pPr>
              <a:lvl3pPr>
                <a:tabLst>
                  <a:tab pos="457200" algn="l"/>
                </a:tabLst>
                <a:defRPr>
                  <a:solidFill>
                    <a:srgbClr val="000000"/>
                  </a:solidFill>
                  <a:latin typeface="Comic Sans MS" charset="0"/>
                  <a:ea typeface="ＭＳ Ｐゴシック" charset="0"/>
                  <a:cs typeface="DejaVu Sans" charset="0"/>
                </a:defRPr>
              </a:lvl3pPr>
              <a:lvl4pPr>
                <a:tabLst>
                  <a:tab pos="457200" algn="l"/>
                </a:tabLst>
                <a:defRPr>
                  <a:solidFill>
                    <a:srgbClr val="000000"/>
                  </a:solidFill>
                  <a:latin typeface="Comic Sans MS" charset="0"/>
                  <a:ea typeface="ＭＳ Ｐゴシック" charset="0"/>
                  <a:cs typeface="DejaVu Sans" charset="0"/>
                </a:defRPr>
              </a:lvl4pPr>
              <a:lvl5pPr>
                <a:tabLst>
                  <a:tab pos="457200" algn="l"/>
                </a:tabLst>
                <a:defRPr>
                  <a:solidFill>
                    <a:srgbClr val="000000"/>
                  </a:solidFill>
                  <a:latin typeface="Comic Sans MS" charset="0"/>
                  <a:ea typeface="ＭＳ Ｐゴシック" charset="0"/>
                  <a:cs typeface="DejaVu Sans" charset="0"/>
                </a:defRPr>
              </a:lvl5pPr>
              <a:lvl6pPr marL="2514600" indent="-228600" fontAlgn="base" hangingPunct="0">
                <a:lnSpc>
                  <a:spcPct val="116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457200" algn="l"/>
                </a:tabLst>
                <a:defRPr>
                  <a:solidFill>
                    <a:srgbClr val="000000"/>
                  </a:solidFill>
                  <a:latin typeface="Comic Sans MS" charset="0"/>
                  <a:ea typeface="ＭＳ Ｐゴシック" charset="0"/>
                  <a:cs typeface="DejaVu Sans" charset="0"/>
                </a:defRPr>
              </a:lvl6pPr>
              <a:lvl7pPr marL="2971800" indent="-228600" fontAlgn="base" hangingPunct="0">
                <a:lnSpc>
                  <a:spcPct val="116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457200" algn="l"/>
                </a:tabLst>
                <a:defRPr>
                  <a:solidFill>
                    <a:srgbClr val="000000"/>
                  </a:solidFill>
                  <a:latin typeface="Comic Sans MS" charset="0"/>
                  <a:ea typeface="ＭＳ Ｐゴシック" charset="0"/>
                  <a:cs typeface="DejaVu Sans" charset="0"/>
                </a:defRPr>
              </a:lvl7pPr>
              <a:lvl8pPr marL="3429000" indent="-228600" fontAlgn="base" hangingPunct="0">
                <a:lnSpc>
                  <a:spcPct val="116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457200" algn="l"/>
                </a:tabLst>
                <a:defRPr>
                  <a:solidFill>
                    <a:srgbClr val="000000"/>
                  </a:solidFill>
                  <a:latin typeface="Comic Sans MS" charset="0"/>
                  <a:ea typeface="ＭＳ Ｐゴシック" charset="0"/>
                  <a:cs typeface="DejaVu Sans" charset="0"/>
                </a:defRPr>
              </a:lvl8pPr>
              <a:lvl9pPr marL="3886200" indent="-228600" fontAlgn="base" hangingPunct="0">
                <a:lnSpc>
                  <a:spcPct val="116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457200" algn="l"/>
                </a:tabLst>
                <a:defRPr>
                  <a:solidFill>
                    <a:srgbClr val="000000"/>
                  </a:solidFill>
                  <a:latin typeface="Comic Sans MS" charset="0"/>
                  <a:ea typeface="ＭＳ Ｐゴシック" charset="0"/>
                  <a:cs typeface="DejaVu Sans" charset="0"/>
                </a:defRPr>
              </a:lvl9pPr>
            </a:lstStyle>
            <a:p>
              <a:r>
                <a:rPr lang="en-US" sz="2000" dirty="0">
                  <a:latin typeface="Arial"/>
                </a:rPr>
                <a:t>W</a:t>
              </a:r>
              <a:r>
                <a:rPr lang="en-US" sz="2000" baseline="33000" dirty="0">
                  <a:latin typeface="Arial"/>
                </a:rPr>
                <a:t>+</a:t>
              </a:r>
            </a:p>
          </p:txBody>
        </p:sp>
        <p:sp>
          <p:nvSpPr>
            <p:cNvPr id="26657" name="Text Box 33"/>
            <p:cNvSpPr txBox="1">
              <a:spLocks noChangeArrowheads="1"/>
            </p:cNvSpPr>
            <p:nvPr/>
          </p:nvSpPr>
          <p:spPr bwMode="auto">
            <a:xfrm>
              <a:off x="217" y="4046"/>
              <a:ext cx="207" cy="28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 cap="flat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90000" tIns="45000" rIns="90000" bIns="45000"/>
            <a:lstStyle/>
            <a:p>
              <a:r>
                <a:rPr lang="en-US" sz="2000">
                  <a:solidFill>
                    <a:srgbClr val="808080"/>
                  </a:solidFill>
                </a:rPr>
                <a:t>d</a:t>
              </a:r>
            </a:p>
          </p:txBody>
        </p:sp>
        <p:sp>
          <p:nvSpPr>
            <p:cNvPr id="26658" name="Text Box 34"/>
            <p:cNvSpPr txBox="1">
              <a:spLocks noChangeArrowheads="1"/>
            </p:cNvSpPr>
            <p:nvPr/>
          </p:nvSpPr>
          <p:spPr bwMode="auto">
            <a:xfrm>
              <a:off x="3075" y="3729"/>
              <a:ext cx="195" cy="28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 cap="flat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90000" tIns="45000" rIns="90000" bIns="45000"/>
            <a:lstStyle/>
            <a:p>
              <a:r>
                <a:rPr lang="en-US" sz="2000">
                  <a:solidFill>
                    <a:srgbClr val="008000"/>
                  </a:solidFill>
                </a:rPr>
                <a:t>c</a:t>
              </a:r>
            </a:p>
          </p:txBody>
        </p:sp>
        <p:sp>
          <p:nvSpPr>
            <p:cNvPr id="26659" name="Line 35"/>
            <p:cNvSpPr>
              <a:spLocks noChangeShapeType="1"/>
            </p:cNvSpPr>
            <p:nvPr/>
          </p:nvSpPr>
          <p:spPr bwMode="auto">
            <a:xfrm flipV="1">
              <a:off x="2888" y="3356"/>
              <a:ext cx="431" cy="145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6660" name="Line 36"/>
            <p:cNvSpPr>
              <a:spLocks noChangeShapeType="1"/>
            </p:cNvSpPr>
            <p:nvPr/>
          </p:nvSpPr>
          <p:spPr bwMode="auto">
            <a:xfrm>
              <a:off x="2888" y="3502"/>
              <a:ext cx="431" cy="0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6661" name="Text Box 37"/>
            <p:cNvSpPr txBox="1">
              <a:spLocks noChangeArrowheads="1"/>
            </p:cNvSpPr>
            <p:nvPr/>
          </p:nvSpPr>
          <p:spPr bwMode="auto">
            <a:xfrm>
              <a:off x="3052" y="3619"/>
              <a:ext cx="240" cy="34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 cap="flat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90000" tIns="45000" rIns="90000" bIns="45000"/>
            <a:lstStyle/>
            <a:p>
              <a:r>
                <a:rPr lang="en-US" sz="2600" b="1">
                  <a:solidFill>
                    <a:srgbClr val="008000"/>
                  </a:solidFill>
                </a:rPr>
                <a:t>-</a:t>
              </a:r>
            </a:p>
          </p:txBody>
        </p:sp>
        <p:sp>
          <p:nvSpPr>
            <p:cNvPr id="26662" name="Text Box 38"/>
            <p:cNvSpPr txBox="1">
              <a:spLocks noChangeArrowheads="1"/>
            </p:cNvSpPr>
            <p:nvPr/>
          </p:nvSpPr>
          <p:spPr bwMode="auto">
            <a:xfrm>
              <a:off x="193" y="3419"/>
              <a:ext cx="240" cy="34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 cap="flat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90000" tIns="45000" rIns="90000" bIns="45000"/>
            <a:lstStyle/>
            <a:p>
              <a:r>
                <a:rPr lang="en-US" sz="2600" b="1">
                  <a:solidFill>
                    <a:srgbClr val="800000"/>
                  </a:solidFill>
                </a:rPr>
                <a:t>-</a:t>
              </a:r>
            </a:p>
          </p:txBody>
        </p:sp>
        <p:sp>
          <p:nvSpPr>
            <p:cNvPr id="26663" name="Text Box 39"/>
            <p:cNvSpPr txBox="1">
              <a:spLocks noChangeArrowheads="1"/>
            </p:cNvSpPr>
            <p:nvPr/>
          </p:nvSpPr>
          <p:spPr bwMode="auto">
            <a:xfrm>
              <a:off x="3052" y="4183"/>
              <a:ext cx="207" cy="28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 cap="flat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90000" tIns="45000" rIns="90000" bIns="45000"/>
            <a:lstStyle/>
            <a:p>
              <a:r>
                <a:rPr lang="en-US" sz="2000">
                  <a:solidFill>
                    <a:srgbClr val="808080"/>
                  </a:solidFill>
                </a:rPr>
                <a:t>d</a:t>
              </a:r>
            </a:p>
          </p:txBody>
        </p:sp>
        <p:sp>
          <p:nvSpPr>
            <p:cNvPr id="26664" name="Line 40"/>
            <p:cNvSpPr>
              <a:spLocks noChangeShapeType="1"/>
            </p:cNvSpPr>
            <p:nvPr/>
          </p:nvSpPr>
          <p:spPr bwMode="auto">
            <a:xfrm flipV="1">
              <a:off x="3354" y="3500"/>
              <a:ext cx="1030" cy="244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6665" name="Text Box 41"/>
            <p:cNvSpPr txBox="1">
              <a:spLocks noChangeArrowheads="1"/>
            </p:cNvSpPr>
            <p:nvPr/>
          </p:nvSpPr>
          <p:spPr bwMode="auto">
            <a:xfrm>
              <a:off x="3483" y="3388"/>
              <a:ext cx="317" cy="28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 cap="flat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90000" tIns="45000" rIns="90000" bIns="45000"/>
            <a:lstStyle>
              <a:lvl1pPr>
                <a:tabLst>
                  <a:tab pos="457200" algn="l"/>
                </a:tabLst>
                <a:defRPr>
                  <a:solidFill>
                    <a:srgbClr val="000000"/>
                  </a:solidFill>
                  <a:latin typeface="Comic Sans MS" charset="0"/>
                  <a:ea typeface="ＭＳ Ｐゴシック" charset="0"/>
                  <a:cs typeface="DejaVu Sans" charset="0"/>
                </a:defRPr>
              </a:lvl1pPr>
              <a:lvl2pPr>
                <a:tabLst>
                  <a:tab pos="457200" algn="l"/>
                </a:tabLst>
                <a:defRPr>
                  <a:solidFill>
                    <a:srgbClr val="000000"/>
                  </a:solidFill>
                  <a:latin typeface="Comic Sans MS" charset="0"/>
                  <a:ea typeface="ＭＳ Ｐゴシック" charset="0"/>
                  <a:cs typeface="DejaVu Sans" charset="0"/>
                </a:defRPr>
              </a:lvl2pPr>
              <a:lvl3pPr>
                <a:tabLst>
                  <a:tab pos="457200" algn="l"/>
                </a:tabLst>
                <a:defRPr>
                  <a:solidFill>
                    <a:srgbClr val="000000"/>
                  </a:solidFill>
                  <a:latin typeface="Comic Sans MS" charset="0"/>
                  <a:ea typeface="ＭＳ Ｐゴシック" charset="0"/>
                  <a:cs typeface="DejaVu Sans" charset="0"/>
                </a:defRPr>
              </a:lvl3pPr>
              <a:lvl4pPr>
                <a:tabLst>
                  <a:tab pos="457200" algn="l"/>
                </a:tabLst>
                <a:defRPr>
                  <a:solidFill>
                    <a:srgbClr val="000000"/>
                  </a:solidFill>
                  <a:latin typeface="Comic Sans MS" charset="0"/>
                  <a:ea typeface="ＭＳ Ｐゴシック" charset="0"/>
                  <a:cs typeface="DejaVu Sans" charset="0"/>
                </a:defRPr>
              </a:lvl4pPr>
              <a:lvl5pPr>
                <a:tabLst>
                  <a:tab pos="457200" algn="l"/>
                </a:tabLst>
                <a:defRPr>
                  <a:solidFill>
                    <a:srgbClr val="000000"/>
                  </a:solidFill>
                  <a:latin typeface="Comic Sans MS" charset="0"/>
                  <a:ea typeface="ＭＳ Ｐゴシック" charset="0"/>
                  <a:cs typeface="DejaVu Sans" charset="0"/>
                </a:defRPr>
              </a:lvl5pPr>
              <a:lvl6pPr marL="2514600" indent="-228600" fontAlgn="base" hangingPunct="0">
                <a:lnSpc>
                  <a:spcPct val="116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457200" algn="l"/>
                </a:tabLst>
                <a:defRPr>
                  <a:solidFill>
                    <a:srgbClr val="000000"/>
                  </a:solidFill>
                  <a:latin typeface="Comic Sans MS" charset="0"/>
                  <a:ea typeface="ＭＳ Ｐゴシック" charset="0"/>
                  <a:cs typeface="DejaVu Sans" charset="0"/>
                </a:defRPr>
              </a:lvl6pPr>
              <a:lvl7pPr marL="2971800" indent="-228600" fontAlgn="base" hangingPunct="0">
                <a:lnSpc>
                  <a:spcPct val="116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457200" algn="l"/>
                </a:tabLst>
                <a:defRPr>
                  <a:solidFill>
                    <a:srgbClr val="000000"/>
                  </a:solidFill>
                  <a:latin typeface="Comic Sans MS" charset="0"/>
                  <a:ea typeface="ＭＳ Ｐゴシック" charset="0"/>
                  <a:cs typeface="DejaVu Sans" charset="0"/>
                </a:defRPr>
              </a:lvl7pPr>
              <a:lvl8pPr marL="3429000" indent="-228600" fontAlgn="base" hangingPunct="0">
                <a:lnSpc>
                  <a:spcPct val="116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457200" algn="l"/>
                </a:tabLst>
                <a:defRPr>
                  <a:solidFill>
                    <a:srgbClr val="000000"/>
                  </a:solidFill>
                  <a:latin typeface="Comic Sans MS" charset="0"/>
                  <a:ea typeface="ＭＳ Ｐゴシック" charset="0"/>
                  <a:cs typeface="DejaVu Sans" charset="0"/>
                </a:defRPr>
              </a:lvl8pPr>
              <a:lvl9pPr marL="3886200" indent="-228600" fontAlgn="base" hangingPunct="0">
                <a:lnSpc>
                  <a:spcPct val="116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457200" algn="l"/>
                </a:tabLst>
                <a:defRPr>
                  <a:solidFill>
                    <a:srgbClr val="000000"/>
                  </a:solidFill>
                  <a:latin typeface="Comic Sans MS" charset="0"/>
                  <a:ea typeface="ＭＳ Ｐゴシック" charset="0"/>
                  <a:cs typeface="DejaVu Sans" charset="0"/>
                </a:defRPr>
              </a:lvl9pPr>
            </a:lstStyle>
            <a:p>
              <a:r>
                <a:rPr lang="en-US" sz="2000" dirty="0">
                  <a:latin typeface="Arial"/>
                </a:rPr>
                <a:t>W</a:t>
              </a:r>
              <a:r>
                <a:rPr lang="en-US" sz="2000" baseline="33000" dirty="0">
                  <a:latin typeface="Arial"/>
                </a:rPr>
                <a:t>-</a:t>
              </a:r>
            </a:p>
          </p:txBody>
        </p:sp>
        <p:sp>
          <p:nvSpPr>
            <p:cNvPr id="26666" name="Line 42"/>
            <p:cNvSpPr>
              <a:spLocks noChangeShapeType="1"/>
            </p:cNvSpPr>
            <p:nvPr/>
          </p:nvSpPr>
          <p:spPr bwMode="auto">
            <a:xfrm flipV="1">
              <a:off x="4385" y="3357"/>
              <a:ext cx="431" cy="145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6667" name="Line 43"/>
            <p:cNvSpPr>
              <a:spLocks noChangeShapeType="1"/>
            </p:cNvSpPr>
            <p:nvPr/>
          </p:nvSpPr>
          <p:spPr bwMode="auto">
            <a:xfrm>
              <a:off x="4385" y="3502"/>
              <a:ext cx="431" cy="0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6668" name="Line 44"/>
            <p:cNvSpPr>
              <a:spLocks noChangeShapeType="1"/>
            </p:cNvSpPr>
            <p:nvPr/>
          </p:nvSpPr>
          <p:spPr bwMode="auto">
            <a:xfrm>
              <a:off x="3380" y="3750"/>
              <a:ext cx="1439" cy="0"/>
            </a:xfrm>
            <a:prstGeom prst="line">
              <a:avLst/>
            </a:prstGeom>
            <a:noFill/>
            <a:ln w="9525" cap="flat">
              <a:solidFill>
                <a:srgbClr val="800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6669" name="Text Box 45"/>
            <p:cNvSpPr txBox="1">
              <a:spLocks noChangeArrowheads="1"/>
            </p:cNvSpPr>
            <p:nvPr/>
          </p:nvSpPr>
          <p:spPr bwMode="auto">
            <a:xfrm>
              <a:off x="4640" y="3729"/>
              <a:ext cx="191" cy="28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 cap="flat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90000" tIns="45000" rIns="90000" bIns="45000"/>
            <a:lstStyle/>
            <a:p>
              <a:r>
                <a:rPr lang="en-US" sz="2000">
                  <a:solidFill>
                    <a:srgbClr val="800080"/>
                  </a:solidFill>
                </a:rPr>
                <a:t>s</a:t>
              </a:r>
            </a:p>
          </p:txBody>
        </p:sp>
        <p:sp>
          <p:nvSpPr>
            <p:cNvPr id="26670" name="Text Box 46"/>
            <p:cNvSpPr txBox="1">
              <a:spLocks noChangeArrowheads="1"/>
            </p:cNvSpPr>
            <p:nvPr/>
          </p:nvSpPr>
          <p:spPr bwMode="auto">
            <a:xfrm>
              <a:off x="4617" y="3620"/>
              <a:ext cx="240" cy="34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 cap="flat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90000" tIns="45000" rIns="90000" bIns="45000"/>
            <a:lstStyle/>
            <a:p>
              <a:r>
                <a:rPr lang="en-US" sz="2600" b="1">
                  <a:solidFill>
                    <a:srgbClr val="800080"/>
                  </a:solidFill>
                </a:rPr>
                <a:t>-</a:t>
              </a:r>
            </a:p>
          </p:txBody>
        </p:sp>
        <p:sp>
          <p:nvSpPr>
            <p:cNvPr id="26671" name="Text Box 47"/>
            <p:cNvSpPr txBox="1">
              <a:spLocks noChangeArrowheads="1"/>
            </p:cNvSpPr>
            <p:nvPr/>
          </p:nvSpPr>
          <p:spPr bwMode="auto">
            <a:xfrm>
              <a:off x="4617" y="4183"/>
              <a:ext cx="207" cy="28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 cap="flat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90000" tIns="45000" rIns="90000" bIns="45000"/>
            <a:lstStyle/>
            <a:p>
              <a:r>
                <a:rPr lang="en-US" sz="2000">
                  <a:solidFill>
                    <a:srgbClr val="808080"/>
                  </a:solidFill>
                </a:rPr>
                <a:t>d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226438184"/>
      </p:ext>
    </p:extLst>
  </p:cSld>
  <p:clrMapOvr>
    <a:masterClrMapping/>
  </p:clrMapOvr>
  <p:transition spd="med" advTm="20098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Text Box 1"/>
          <p:cNvSpPr txBox="1">
            <a:spLocks noChangeArrowheads="1"/>
          </p:cNvSpPr>
          <p:nvPr/>
        </p:nvSpPr>
        <p:spPr bwMode="auto">
          <a:xfrm>
            <a:off x="736832" y="57126"/>
            <a:ext cx="8606961" cy="7791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1pPr>
            <a:lvl2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2pPr>
            <a:lvl3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3pPr>
            <a:lvl4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4pPr>
            <a:lvl5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5pPr>
            <a:lvl6pPr marL="25146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6pPr>
            <a:lvl7pPr marL="29718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7pPr>
            <a:lvl8pPr marL="34290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8pPr>
            <a:lvl9pPr marL="38862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9pPr>
          </a:lstStyle>
          <a:p>
            <a:pPr algn="ctr"/>
            <a:r>
              <a:rPr lang="en-US" sz="4400" dirty="0">
                <a:solidFill>
                  <a:srgbClr val="FFFFFF"/>
                </a:solidFill>
                <a:latin typeface="Arial"/>
              </a:rPr>
              <a:t>B-Tagging</a:t>
            </a:r>
          </a:p>
        </p:txBody>
      </p:sp>
      <p:grpSp>
        <p:nvGrpSpPr>
          <p:cNvPr id="27650" name="Group 2"/>
          <p:cNvGrpSpPr>
            <a:grpSpLocks/>
          </p:cNvGrpSpPr>
          <p:nvPr/>
        </p:nvGrpSpPr>
        <p:grpSpPr bwMode="auto">
          <a:xfrm>
            <a:off x="3887425" y="864825"/>
            <a:ext cx="5962941" cy="4639901"/>
            <a:chOff x="2448" y="545"/>
            <a:chExt cx="3755" cy="2924"/>
          </a:xfrm>
        </p:grpSpPr>
        <p:sp>
          <p:nvSpPr>
            <p:cNvPr id="27651" name="Text Box 3"/>
            <p:cNvSpPr txBox="1">
              <a:spLocks noChangeArrowheads="1"/>
            </p:cNvSpPr>
            <p:nvPr/>
          </p:nvSpPr>
          <p:spPr bwMode="auto">
            <a:xfrm>
              <a:off x="2476" y="2227"/>
              <a:ext cx="325" cy="30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 cap="flat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90000" tIns="45000" rIns="90000" bIns="45000"/>
            <a:lstStyle>
              <a:lvl1pPr>
                <a:tabLst>
                  <a:tab pos="457200" algn="l"/>
                </a:tabLst>
                <a:defRPr>
                  <a:solidFill>
                    <a:srgbClr val="000000"/>
                  </a:solidFill>
                  <a:latin typeface="Comic Sans MS" charset="0"/>
                  <a:ea typeface="ＭＳ Ｐゴシック" charset="0"/>
                  <a:cs typeface="DejaVu Sans" charset="0"/>
                </a:defRPr>
              </a:lvl1pPr>
              <a:lvl2pPr>
                <a:tabLst>
                  <a:tab pos="457200" algn="l"/>
                </a:tabLst>
                <a:defRPr>
                  <a:solidFill>
                    <a:srgbClr val="000000"/>
                  </a:solidFill>
                  <a:latin typeface="Comic Sans MS" charset="0"/>
                  <a:ea typeface="ＭＳ Ｐゴシック" charset="0"/>
                  <a:cs typeface="DejaVu Sans" charset="0"/>
                </a:defRPr>
              </a:lvl2pPr>
              <a:lvl3pPr>
                <a:tabLst>
                  <a:tab pos="457200" algn="l"/>
                </a:tabLst>
                <a:defRPr>
                  <a:solidFill>
                    <a:srgbClr val="000000"/>
                  </a:solidFill>
                  <a:latin typeface="Comic Sans MS" charset="0"/>
                  <a:ea typeface="ＭＳ Ｐゴシック" charset="0"/>
                  <a:cs typeface="DejaVu Sans" charset="0"/>
                </a:defRPr>
              </a:lvl3pPr>
              <a:lvl4pPr>
                <a:tabLst>
                  <a:tab pos="457200" algn="l"/>
                </a:tabLst>
                <a:defRPr>
                  <a:solidFill>
                    <a:srgbClr val="000000"/>
                  </a:solidFill>
                  <a:latin typeface="Comic Sans MS" charset="0"/>
                  <a:ea typeface="ＭＳ Ｐゴシック" charset="0"/>
                  <a:cs typeface="DejaVu Sans" charset="0"/>
                </a:defRPr>
              </a:lvl4pPr>
              <a:lvl5pPr>
                <a:tabLst>
                  <a:tab pos="457200" algn="l"/>
                </a:tabLst>
                <a:defRPr>
                  <a:solidFill>
                    <a:srgbClr val="000000"/>
                  </a:solidFill>
                  <a:latin typeface="Comic Sans MS" charset="0"/>
                  <a:ea typeface="ＭＳ Ｐゴシック" charset="0"/>
                  <a:cs typeface="DejaVu Sans" charset="0"/>
                </a:defRPr>
              </a:lvl5pPr>
              <a:lvl6pPr marL="2514600" indent="-228600" fontAlgn="base" hangingPunct="0">
                <a:lnSpc>
                  <a:spcPct val="116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457200" algn="l"/>
                </a:tabLst>
                <a:defRPr>
                  <a:solidFill>
                    <a:srgbClr val="000000"/>
                  </a:solidFill>
                  <a:latin typeface="Comic Sans MS" charset="0"/>
                  <a:ea typeface="ＭＳ Ｐゴシック" charset="0"/>
                  <a:cs typeface="DejaVu Sans" charset="0"/>
                </a:defRPr>
              </a:lvl6pPr>
              <a:lvl7pPr marL="2971800" indent="-228600" fontAlgn="base" hangingPunct="0">
                <a:lnSpc>
                  <a:spcPct val="116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457200" algn="l"/>
                </a:tabLst>
                <a:defRPr>
                  <a:solidFill>
                    <a:srgbClr val="000000"/>
                  </a:solidFill>
                  <a:latin typeface="Comic Sans MS" charset="0"/>
                  <a:ea typeface="ＭＳ Ｐゴシック" charset="0"/>
                  <a:cs typeface="DejaVu Sans" charset="0"/>
                </a:defRPr>
              </a:lvl7pPr>
              <a:lvl8pPr marL="3429000" indent="-228600" fontAlgn="base" hangingPunct="0">
                <a:lnSpc>
                  <a:spcPct val="116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457200" algn="l"/>
                </a:tabLst>
                <a:defRPr>
                  <a:solidFill>
                    <a:srgbClr val="000000"/>
                  </a:solidFill>
                  <a:latin typeface="Comic Sans MS" charset="0"/>
                  <a:ea typeface="ＭＳ Ｐゴシック" charset="0"/>
                  <a:cs typeface="DejaVu Sans" charset="0"/>
                </a:defRPr>
              </a:lvl8pPr>
              <a:lvl9pPr marL="3886200" indent="-228600" fontAlgn="base" hangingPunct="0">
                <a:lnSpc>
                  <a:spcPct val="116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457200" algn="l"/>
                </a:tabLst>
                <a:defRPr>
                  <a:solidFill>
                    <a:srgbClr val="000000"/>
                  </a:solidFill>
                  <a:latin typeface="Comic Sans MS" charset="0"/>
                  <a:ea typeface="ＭＳ Ｐゴシック" charset="0"/>
                  <a:cs typeface="DejaVu Sans" charset="0"/>
                </a:defRPr>
              </a:lvl9pPr>
            </a:lstStyle>
            <a:p>
              <a:r>
                <a:rPr lang="en-US" sz="2200" b="1" dirty="0">
                  <a:solidFill>
                    <a:srgbClr val="000080"/>
                  </a:solidFill>
                  <a:latin typeface="Arial"/>
                </a:rPr>
                <a:t>PV</a:t>
              </a:r>
            </a:p>
          </p:txBody>
        </p:sp>
        <p:pic>
          <p:nvPicPr>
            <p:cNvPr id="27652" name="Picture 4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48" y="545"/>
              <a:ext cx="3755" cy="2924"/>
            </a:xfrm>
            <a:prstGeom prst="rect">
              <a:avLst/>
            </a:prstGeom>
            <a:noFill/>
            <a:effectLst/>
            <a:extLst>
              <a:ext uri="{909E8E84-426E-40dd-AFC4-6F175D3DCCD1}">
                <a14:hiddenFill xmlns=""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pic>
        <p:sp>
          <p:nvSpPr>
            <p:cNvPr id="27653" name="Line 5"/>
            <p:cNvSpPr>
              <a:spLocks noChangeShapeType="1"/>
            </p:cNvSpPr>
            <p:nvPr/>
          </p:nvSpPr>
          <p:spPr bwMode="auto">
            <a:xfrm flipV="1">
              <a:off x="2922" y="946"/>
              <a:ext cx="2781" cy="1400"/>
            </a:xfrm>
            <a:prstGeom prst="line">
              <a:avLst/>
            </a:prstGeom>
            <a:noFill/>
            <a:ln w="9525" cap="flat">
              <a:solidFill>
                <a:srgbClr val="000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7654" name="Line 6"/>
            <p:cNvSpPr>
              <a:spLocks noChangeShapeType="1"/>
            </p:cNvSpPr>
            <p:nvPr/>
          </p:nvSpPr>
          <p:spPr bwMode="auto">
            <a:xfrm>
              <a:off x="2922" y="2346"/>
              <a:ext cx="3069" cy="40"/>
            </a:xfrm>
            <a:prstGeom prst="line">
              <a:avLst/>
            </a:prstGeom>
            <a:noFill/>
            <a:ln w="9525" cap="flat">
              <a:solidFill>
                <a:srgbClr val="000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7655" name="Text Box 7"/>
            <p:cNvSpPr txBox="1">
              <a:spLocks noChangeArrowheads="1"/>
            </p:cNvSpPr>
            <p:nvPr/>
          </p:nvSpPr>
          <p:spPr bwMode="auto">
            <a:xfrm>
              <a:off x="3740" y="1288"/>
              <a:ext cx="411" cy="30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 cap="flat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90000" tIns="45000" rIns="90000" bIns="45000"/>
            <a:lstStyle>
              <a:lvl1pPr>
                <a:tabLst>
                  <a:tab pos="457200" algn="l"/>
                </a:tabLst>
                <a:defRPr>
                  <a:solidFill>
                    <a:srgbClr val="000000"/>
                  </a:solidFill>
                  <a:latin typeface="Comic Sans MS" charset="0"/>
                  <a:ea typeface="ＭＳ Ｐゴシック" charset="0"/>
                  <a:cs typeface="DejaVu Sans" charset="0"/>
                </a:defRPr>
              </a:lvl1pPr>
              <a:lvl2pPr>
                <a:tabLst>
                  <a:tab pos="457200" algn="l"/>
                </a:tabLst>
                <a:defRPr>
                  <a:solidFill>
                    <a:srgbClr val="000000"/>
                  </a:solidFill>
                  <a:latin typeface="Comic Sans MS" charset="0"/>
                  <a:ea typeface="ＭＳ Ｐゴシック" charset="0"/>
                  <a:cs typeface="DejaVu Sans" charset="0"/>
                </a:defRPr>
              </a:lvl2pPr>
              <a:lvl3pPr>
                <a:tabLst>
                  <a:tab pos="457200" algn="l"/>
                </a:tabLst>
                <a:defRPr>
                  <a:solidFill>
                    <a:srgbClr val="000000"/>
                  </a:solidFill>
                  <a:latin typeface="Comic Sans MS" charset="0"/>
                  <a:ea typeface="ＭＳ Ｐゴシック" charset="0"/>
                  <a:cs typeface="DejaVu Sans" charset="0"/>
                </a:defRPr>
              </a:lvl3pPr>
              <a:lvl4pPr>
                <a:tabLst>
                  <a:tab pos="457200" algn="l"/>
                </a:tabLst>
                <a:defRPr>
                  <a:solidFill>
                    <a:srgbClr val="000000"/>
                  </a:solidFill>
                  <a:latin typeface="Comic Sans MS" charset="0"/>
                  <a:ea typeface="ＭＳ Ｐゴシック" charset="0"/>
                  <a:cs typeface="DejaVu Sans" charset="0"/>
                </a:defRPr>
              </a:lvl4pPr>
              <a:lvl5pPr>
                <a:tabLst>
                  <a:tab pos="457200" algn="l"/>
                </a:tabLst>
                <a:defRPr>
                  <a:solidFill>
                    <a:srgbClr val="000000"/>
                  </a:solidFill>
                  <a:latin typeface="Comic Sans MS" charset="0"/>
                  <a:ea typeface="ＭＳ Ｐゴシック" charset="0"/>
                  <a:cs typeface="DejaVu Sans" charset="0"/>
                </a:defRPr>
              </a:lvl5pPr>
              <a:lvl6pPr marL="2514600" indent="-228600" fontAlgn="base" hangingPunct="0">
                <a:lnSpc>
                  <a:spcPct val="116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457200" algn="l"/>
                </a:tabLst>
                <a:defRPr>
                  <a:solidFill>
                    <a:srgbClr val="000000"/>
                  </a:solidFill>
                  <a:latin typeface="Comic Sans MS" charset="0"/>
                  <a:ea typeface="ＭＳ Ｐゴシック" charset="0"/>
                  <a:cs typeface="DejaVu Sans" charset="0"/>
                </a:defRPr>
              </a:lvl6pPr>
              <a:lvl7pPr marL="2971800" indent="-228600" fontAlgn="base" hangingPunct="0">
                <a:lnSpc>
                  <a:spcPct val="116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457200" algn="l"/>
                </a:tabLst>
                <a:defRPr>
                  <a:solidFill>
                    <a:srgbClr val="000000"/>
                  </a:solidFill>
                  <a:latin typeface="Comic Sans MS" charset="0"/>
                  <a:ea typeface="ＭＳ Ｐゴシック" charset="0"/>
                  <a:cs typeface="DejaVu Sans" charset="0"/>
                </a:defRPr>
              </a:lvl7pPr>
              <a:lvl8pPr marL="3429000" indent="-228600" fontAlgn="base" hangingPunct="0">
                <a:lnSpc>
                  <a:spcPct val="116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457200" algn="l"/>
                </a:tabLst>
                <a:defRPr>
                  <a:solidFill>
                    <a:srgbClr val="000000"/>
                  </a:solidFill>
                  <a:latin typeface="Comic Sans MS" charset="0"/>
                  <a:ea typeface="ＭＳ Ｐゴシック" charset="0"/>
                  <a:cs typeface="DejaVu Sans" charset="0"/>
                </a:defRPr>
              </a:lvl8pPr>
              <a:lvl9pPr marL="3886200" indent="-228600" fontAlgn="base" hangingPunct="0">
                <a:lnSpc>
                  <a:spcPct val="116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457200" algn="l"/>
                </a:tabLst>
                <a:defRPr>
                  <a:solidFill>
                    <a:srgbClr val="000000"/>
                  </a:solidFill>
                  <a:latin typeface="Comic Sans MS" charset="0"/>
                  <a:ea typeface="ＭＳ Ｐゴシック" charset="0"/>
                  <a:cs typeface="DejaVu Sans" charset="0"/>
                </a:defRPr>
              </a:lvl9pPr>
            </a:lstStyle>
            <a:p>
              <a:r>
                <a:rPr lang="en-US" sz="2200" b="1" dirty="0">
                  <a:solidFill>
                    <a:srgbClr val="808080"/>
                  </a:solidFill>
                  <a:latin typeface="Arial"/>
                </a:rPr>
                <a:t>Jet</a:t>
              </a:r>
            </a:p>
          </p:txBody>
        </p:sp>
        <p:sp>
          <p:nvSpPr>
            <p:cNvPr id="27656" name="Line 8"/>
            <p:cNvSpPr>
              <a:spLocks noChangeShapeType="1"/>
            </p:cNvSpPr>
            <p:nvPr/>
          </p:nvSpPr>
          <p:spPr bwMode="auto">
            <a:xfrm flipV="1">
              <a:off x="3866" y="1385"/>
              <a:ext cx="1745" cy="758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7657" name="Line 9"/>
            <p:cNvSpPr>
              <a:spLocks noChangeShapeType="1"/>
            </p:cNvSpPr>
            <p:nvPr/>
          </p:nvSpPr>
          <p:spPr bwMode="auto">
            <a:xfrm>
              <a:off x="3859" y="2139"/>
              <a:ext cx="2101" cy="16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7658" name="Line 10"/>
            <p:cNvSpPr>
              <a:spLocks noChangeShapeType="1"/>
            </p:cNvSpPr>
            <p:nvPr/>
          </p:nvSpPr>
          <p:spPr bwMode="auto">
            <a:xfrm flipV="1">
              <a:off x="3866" y="1485"/>
              <a:ext cx="1888" cy="658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27659" name="Group 11"/>
          <p:cNvGrpSpPr>
            <a:grpSpLocks/>
          </p:cNvGrpSpPr>
          <p:nvPr/>
        </p:nvGrpSpPr>
        <p:grpSpPr bwMode="auto">
          <a:xfrm>
            <a:off x="4498805" y="3386303"/>
            <a:ext cx="1608644" cy="683926"/>
            <a:chOff x="2833" y="2134"/>
            <a:chExt cx="1013" cy="431"/>
          </a:xfrm>
        </p:grpSpPr>
        <p:sp>
          <p:nvSpPr>
            <p:cNvPr id="27660" name="Line 12"/>
            <p:cNvSpPr>
              <a:spLocks noChangeShapeType="1"/>
            </p:cNvSpPr>
            <p:nvPr/>
          </p:nvSpPr>
          <p:spPr bwMode="auto">
            <a:xfrm flipV="1">
              <a:off x="2897" y="2156"/>
              <a:ext cx="949" cy="410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7661" name="Line 13"/>
            <p:cNvSpPr>
              <a:spLocks noChangeShapeType="1"/>
            </p:cNvSpPr>
            <p:nvPr/>
          </p:nvSpPr>
          <p:spPr bwMode="auto">
            <a:xfrm flipV="1">
              <a:off x="2863" y="2143"/>
              <a:ext cx="973" cy="341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7662" name="Line 14"/>
            <p:cNvSpPr>
              <a:spLocks noChangeShapeType="1"/>
            </p:cNvSpPr>
            <p:nvPr/>
          </p:nvSpPr>
          <p:spPr bwMode="auto">
            <a:xfrm>
              <a:off x="2833" y="2140"/>
              <a:ext cx="1007" cy="5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7663" name="Line 15"/>
            <p:cNvSpPr>
              <a:spLocks noChangeShapeType="1"/>
            </p:cNvSpPr>
            <p:nvPr/>
          </p:nvSpPr>
          <p:spPr bwMode="auto">
            <a:xfrm flipH="1">
              <a:off x="2921" y="2134"/>
              <a:ext cx="6" cy="206"/>
            </a:xfrm>
            <a:prstGeom prst="line">
              <a:avLst/>
            </a:prstGeom>
            <a:noFill/>
            <a:ln w="9525" cap="flat">
              <a:solidFill>
                <a:srgbClr val="FF00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7664" name="Line 16"/>
          <p:cNvSpPr>
            <a:spLocks noChangeShapeType="1"/>
          </p:cNvSpPr>
          <p:nvPr/>
        </p:nvSpPr>
        <p:spPr bwMode="auto">
          <a:xfrm flipV="1">
            <a:off x="6174145" y="3197470"/>
            <a:ext cx="3430080" cy="195180"/>
          </a:xfrm>
          <a:prstGeom prst="line">
            <a:avLst/>
          </a:prstGeom>
          <a:noFill/>
          <a:ln w="9525" cap="flat">
            <a:solidFill>
              <a:srgbClr val="FF00FF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7665" name="Text Box 17"/>
          <p:cNvSpPr txBox="1">
            <a:spLocks noChangeArrowheads="1"/>
          </p:cNvSpPr>
          <p:nvPr/>
        </p:nvSpPr>
        <p:spPr bwMode="auto">
          <a:xfrm>
            <a:off x="9015077" y="2670642"/>
            <a:ext cx="595500" cy="4792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0000" tIns="45000" rIns="90000" bIns="45000"/>
          <a:lstStyle>
            <a:lvl1pPr>
              <a:tabLst>
                <a:tab pos="4572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1pPr>
            <a:lvl2pPr>
              <a:tabLst>
                <a:tab pos="4572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2pPr>
            <a:lvl3pPr>
              <a:tabLst>
                <a:tab pos="4572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3pPr>
            <a:lvl4pPr>
              <a:tabLst>
                <a:tab pos="4572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4pPr>
            <a:lvl5pPr>
              <a:tabLst>
                <a:tab pos="4572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5pPr>
            <a:lvl6pPr marL="25146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6pPr>
            <a:lvl7pPr marL="29718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7pPr>
            <a:lvl8pPr marL="34290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8pPr>
            <a:lvl9pPr marL="38862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9pPr>
          </a:lstStyle>
          <a:p>
            <a:r>
              <a:rPr lang="en-US" sz="2200" b="1" dirty="0" err="1">
                <a:solidFill>
                  <a:srgbClr val="FF00FF"/>
                </a:solidFill>
                <a:latin typeface="Arial"/>
                <a:cs typeface="Arial"/>
              </a:rPr>
              <a:t>μ</a:t>
            </a:r>
            <a:r>
              <a:rPr lang="en-US" sz="2200" b="1" dirty="0" err="1">
                <a:solidFill>
                  <a:srgbClr val="FF00FF"/>
                </a:solidFill>
                <a:latin typeface="Arial"/>
              </a:rPr>
              <a:t>,e</a:t>
            </a:r>
            <a:endParaRPr lang="en-US" sz="2200" b="1" dirty="0">
              <a:solidFill>
                <a:srgbClr val="FF00FF"/>
              </a:solidFill>
              <a:latin typeface="Arial"/>
            </a:endParaRPr>
          </a:p>
        </p:txBody>
      </p:sp>
      <p:sp>
        <p:nvSpPr>
          <p:cNvPr id="27666" name="Text Box 18"/>
          <p:cNvSpPr txBox="1">
            <a:spLocks noChangeArrowheads="1"/>
          </p:cNvSpPr>
          <p:nvPr/>
        </p:nvSpPr>
        <p:spPr bwMode="auto">
          <a:xfrm rot="20100000">
            <a:off x="6147150" y="2642079"/>
            <a:ext cx="1362504" cy="445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0000" tIns="45000" rIns="90000" bIns="45000"/>
          <a:lstStyle>
            <a:lvl1pPr>
              <a:tabLst>
                <a:tab pos="457200" algn="l"/>
                <a:tab pos="9144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1pPr>
            <a:lvl2pPr>
              <a:tabLst>
                <a:tab pos="457200" algn="l"/>
                <a:tab pos="9144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2pPr>
            <a:lvl3pPr>
              <a:tabLst>
                <a:tab pos="457200" algn="l"/>
                <a:tab pos="9144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3pPr>
            <a:lvl4pPr>
              <a:tabLst>
                <a:tab pos="457200" algn="l"/>
                <a:tab pos="9144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4pPr>
            <a:lvl5pPr>
              <a:tabLst>
                <a:tab pos="457200" algn="l"/>
                <a:tab pos="9144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5pPr>
            <a:lvl6pPr marL="25146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6pPr>
            <a:lvl7pPr marL="29718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7pPr>
            <a:lvl8pPr marL="34290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8pPr>
            <a:lvl9pPr marL="38862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9pPr>
          </a:lstStyle>
          <a:p>
            <a:r>
              <a:rPr lang="en-US" sz="2000" b="1" dirty="0">
                <a:solidFill>
                  <a:srgbClr val="800000"/>
                </a:solidFill>
                <a:latin typeface="Arial"/>
              </a:rPr>
              <a:t>b-Hadron</a:t>
            </a:r>
          </a:p>
        </p:txBody>
      </p:sp>
      <p:sp>
        <p:nvSpPr>
          <p:cNvPr id="27667" name="Text Box 19"/>
          <p:cNvSpPr txBox="1">
            <a:spLocks noChangeArrowheads="1"/>
          </p:cNvSpPr>
          <p:nvPr/>
        </p:nvSpPr>
        <p:spPr bwMode="auto">
          <a:xfrm>
            <a:off x="220733" y="1215514"/>
            <a:ext cx="3444372" cy="3428419"/>
          </a:xfrm>
          <a:prstGeom prst="rect">
            <a:avLst/>
          </a:prstGeom>
          <a:solidFill>
            <a:srgbClr val="E6E6FF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0000" tIns="45000" rIns="90000" bIns="45000"/>
          <a:lstStyle>
            <a:lvl1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1pPr>
            <a:lvl2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2pPr>
            <a:lvl3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3pPr>
            <a:lvl4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4pPr>
            <a:lvl5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5pPr>
            <a:lvl6pPr marL="25146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6pPr>
            <a:lvl7pPr marL="29718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7pPr>
            <a:lvl8pPr marL="34290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8pPr>
            <a:lvl9pPr marL="38862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9pPr>
          </a:lstStyle>
          <a:p>
            <a:r>
              <a:rPr lang="en-US" dirty="0">
                <a:solidFill>
                  <a:srgbClr val="800000"/>
                </a:solidFill>
                <a:latin typeface="Arial"/>
                <a:cs typeface="Arial"/>
              </a:rPr>
              <a:t>m(B) ≈ 5 </a:t>
            </a:r>
            <a:r>
              <a:rPr lang="en-US" dirty="0" err="1">
                <a:solidFill>
                  <a:srgbClr val="800000"/>
                </a:solidFill>
                <a:latin typeface="Arial"/>
                <a:cs typeface="Arial"/>
              </a:rPr>
              <a:t>GeV</a:t>
            </a:r>
            <a:r>
              <a:rPr lang="en-US" dirty="0">
                <a:solidFill>
                  <a:srgbClr val="800000"/>
                </a:solidFill>
                <a:latin typeface="Arial"/>
                <a:cs typeface="Arial"/>
              </a:rPr>
              <a:t>; </a:t>
            </a:r>
            <a:r>
              <a:rPr lang="en-US" dirty="0" err="1">
                <a:solidFill>
                  <a:srgbClr val="800000"/>
                </a:solidFill>
                <a:latin typeface="Times New Roman" charset="0"/>
                <a:cs typeface="Arial"/>
              </a:rPr>
              <a:t>τ</a:t>
            </a:r>
            <a:r>
              <a:rPr lang="en-US" dirty="0">
                <a:solidFill>
                  <a:srgbClr val="800000"/>
                </a:solidFill>
                <a:latin typeface="Arial"/>
                <a:cs typeface="Arial"/>
              </a:rPr>
              <a:t> ≈ 1.5 </a:t>
            </a:r>
            <a:r>
              <a:rPr lang="en-US" dirty="0" err="1">
                <a:solidFill>
                  <a:srgbClr val="800000"/>
                </a:solidFill>
                <a:latin typeface="Arial"/>
                <a:cs typeface="Arial"/>
              </a:rPr>
              <a:t>ps</a:t>
            </a:r>
            <a:r>
              <a:rPr lang="en-US" dirty="0">
                <a:solidFill>
                  <a:srgbClr val="800000"/>
                </a:solidFill>
                <a:latin typeface="Arial"/>
                <a:cs typeface="Arial"/>
              </a:rPr>
              <a:t> </a:t>
            </a:r>
          </a:p>
          <a:p>
            <a:r>
              <a:rPr lang="en-US" dirty="0">
                <a:solidFill>
                  <a:srgbClr val="000090"/>
                </a:solidFill>
                <a:latin typeface="Arial"/>
                <a:cs typeface="Arial"/>
              </a:rPr>
              <a:t>e.g. E(B)=  50 </a:t>
            </a:r>
            <a:r>
              <a:rPr lang="en-US" dirty="0" err="1">
                <a:solidFill>
                  <a:srgbClr val="000090"/>
                </a:solidFill>
                <a:latin typeface="Arial"/>
                <a:cs typeface="Arial"/>
              </a:rPr>
              <a:t>GeV</a:t>
            </a:r>
            <a:r>
              <a:rPr lang="en-US" dirty="0">
                <a:solidFill>
                  <a:srgbClr val="000090"/>
                </a:solidFill>
                <a:latin typeface="Arial"/>
                <a:cs typeface="Arial"/>
              </a:rPr>
              <a:t> </a:t>
            </a:r>
          </a:p>
          <a:p>
            <a:r>
              <a:rPr lang="en-US" dirty="0">
                <a:solidFill>
                  <a:srgbClr val="000090"/>
                </a:solidFill>
                <a:latin typeface="Arial"/>
                <a:cs typeface="Arial"/>
              </a:rPr>
              <a:t>      → &lt;l&gt; = &lt;</a:t>
            </a:r>
            <a:r>
              <a:rPr lang="en-US" dirty="0" err="1">
                <a:solidFill>
                  <a:srgbClr val="000090"/>
                </a:solidFill>
                <a:latin typeface="Symbol" charset="2"/>
                <a:cs typeface="Symbol" charset="2"/>
              </a:rPr>
              <a:t>bg</a:t>
            </a:r>
            <a:r>
              <a:rPr lang="en-US" dirty="0" err="1">
                <a:solidFill>
                  <a:srgbClr val="000090"/>
                </a:solidFill>
                <a:latin typeface="Arial"/>
                <a:cs typeface="Arial"/>
              </a:rPr>
              <a:t>c</a:t>
            </a:r>
            <a:r>
              <a:rPr lang="en-US" dirty="0" err="1">
                <a:solidFill>
                  <a:srgbClr val="000090"/>
                </a:solidFill>
                <a:latin typeface="Symbol" charset="2"/>
                <a:cs typeface="Symbol" charset="2"/>
              </a:rPr>
              <a:t>t</a:t>
            </a:r>
            <a:r>
              <a:rPr lang="en-US" dirty="0">
                <a:solidFill>
                  <a:srgbClr val="000090"/>
                </a:solidFill>
                <a:latin typeface="Arial"/>
                <a:cs typeface="Arial"/>
              </a:rPr>
              <a:t>&gt; ≈ 5 </a:t>
            </a:r>
            <a:r>
              <a:rPr lang="en-US" dirty="0" smtClean="0">
                <a:solidFill>
                  <a:srgbClr val="000090"/>
                </a:solidFill>
                <a:latin typeface="Arial"/>
                <a:cs typeface="Arial"/>
              </a:rPr>
              <a:t>mm</a:t>
            </a:r>
            <a:endParaRPr lang="en-US" dirty="0">
              <a:solidFill>
                <a:srgbClr val="800000"/>
              </a:solidFill>
              <a:latin typeface="Arial"/>
              <a:cs typeface="Arial"/>
            </a:endParaRPr>
          </a:p>
          <a:p>
            <a:endParaRPr lang="en-US" sz="1000" dirty="0">
              <a:solidFill>
                <a:srgbClr val="800000"/>
              </a:solidFill>
              <a:latin typeface="Arial"/>
              <a:cs typeface="Arial"/>
            </a:endParaRPr>
          </a:p>
          <a:p>
            <a:pPr>
              <a:buSzPct val="49000"/>
              <a:buFont typeface="Times New Roman" charset="0"/>
              <a:buBlip>
                <a:blip r:embed="rId4"/>
              </a:buBlip>
            </a:pPr>
            <a:r>
              <a:rPr lang="en-US" dirty="0">
                <a:solidFill>
                  <a:srgbClr val="800000"/>
                </a:solidFill>
                <a:latin typeface="Arial"/>
                <a:cs typeface="Arial"/>
              </a:rPr>
              <a:t> </a:t>
            </a:r>
            <a:r>
              <a:rPr lang="en-US" dirty="0">
                <a:solidFill>
                  <a:srgbClr val="4C4C4C"/>
                </a:solidFill>
                <a:latin typeface="Arial"/>
                <a:cs typeface="Arial"/>
              </a:rPr>
              <a:t>Secondary decay vertex with</a:t>
            </a:r>
            <a:br>
              <a:rPr lang="en-US" dirty="0">
                <a:solidFill>
                  <a:srgbClr val="4C4C4C"/>
                </a:solidFill>
                <a:latin typeface="Arial"/>
                <a:cs typeface="Arial"/>
              </a:rPr>
            </a:br>
            <a:r>
              <a:rPr lang="en-US" dirty="0">
                <a:solidFill>
                  <a:srgbClr val="4C4C4C"/>
                </a:solidFill>
                <a:latin typeface="Arial"/>
                <a:cs typeface="Arial"/>
              </a:rPr>
              <a:t>  high </a:t>
            </a:r>
            <a:r>
              <a:rPr lang="en-US" dirty="0" smtClean="0">
                <a:solidFill>
                  <a:srgbClr val="4C4C4C"/>
                </a:solidFill>
                <a:latin typeface="Arial"/>
                <a:cs typeface="Arial"/>
              </a:rPr>
              <a:t>mass of associated tracks,</a:t>
            </a:r>
            <a:br>
              <a:rPr lang="en-US" dirty="0" smtClean="0">
                <a:solidFill>
                  <a:srgbClr val="4C4C4C"/>
                </a:solidFill>
                <a:latin typeface="Arial"/>
                <a:cs typeface="Arial"/>
              </a:rPr>
            </a:br>
            <a:r>
              <a:rPr lang="en-US" dirty="0" smtClean="0">
                <a:solidFill>
                  <a:srgbClr val="4C4C4C"/>
                </a:solidFill>
                <a:latin typeface="Arial"/>
                <a:cs typeface="Arial"/>
              </a:rPr>
              <a:t>  multiplicity and</a:t>
            </a:r>
            <a:r>
              <a:rPr lang="en-US" dirty="0">
                <a:solidFill>
                  <a:srgbClr val="4C4C4C"/>
                </a:solidFill>
                <a:latin typeface="Arial"/>
                <a:cs typeface="Arial"/>
              </a:rPr>
              <a:t> </a:t>
            </a:r>
            <a:r>
              <a:rPr lang="en-US" dirty="0" smtClean="0">
                <a:solidFill>
                  <a:srgbClr val="4C4C4C"/>
                </a:solidFill>
                <a:latin typeface="Arial"/>
                <a:cs typeface="Arial"/>
              </a:rPr>
              <a:t>energy </a:t>
            </a:r>
            <a:r>
              <a:rPr lang="en-US" dirty="0">
                <a:solidFill>
                  <a:srgbClr val="4C4C4C"/>
                </a:solidFill>
                <a:latin typeface="Arial"/>
                <a:cs typeface="Arial"/>
              </a:rPr>
              <a:t>fraction</a:t>
            </a:r>
          </a:p>
          <a:p>
            <a:pPr>
              <a:buSzPct val="49000"/>
              <a:buFont typeface="Times New Roman" charset="0"/>
              <a:buBlip>
                <a:blip r:embed="rId4"/>
              </a:buBlip>
            </a:pPr>
            <a:r>
              <a:rPr lang="en-US" dirty="0">
                <a:solidFill>
                  <a:srgbClr val="800000"/>
                </a:solidFill>
                <a:latin typeface="Arial"/>
                <a:cs typeface="Arial"/>
              </a:rPr>
              <a:t> </a:t>
            </a:r>
            <a:r>
              <a:rPr lang="en-US" dirty="0">
                <a:solidFill>
                  <a:srgbClr val="333333"/>
                </a:solidFill>
                <a:latin typeface="Arial"/>
                <a:cs typeface="Arial"/>
              </a:rPr>
              <a:t>Tracks with large </a:t>
            </a:r>
            <a:br>
              <a:rPr lang="en-US" dirty="0">
                <a:solidFill>
                  <a:srgbClr val="333333"/>
                </a:solidFill>
                <a:latin typeface="Arial"/>
                <a:cs typeface="Arial"/>
              </a:rPr>
            </a:br>
            <a:r>
              <a:rPr lang="en-US" dirty="0">
                <a:solidFill>
                  <a:srgbClr val="333333"/>
                </a:solidFill>
                <a:latin typeface="Arial"/>
                <a:cs typeface="Arial"/>
              </a:rPr>
              <a:t>  </a:t>
            </a:r>
            <a:r>
              <a:rPr lang="en-US" i="1" dirty="0">
                <a:solidFill>
                  <a:srgbClr val="333333"/>
                </a:solidFill>
                <a:latin typeface="Arial"/>
                <a:cs typeface="Arial"/>
              </a:rPr>
              <a:t>Impact-Parameter</a:t>
            </a:r>
            <a:r>
              <a:rPr lang="en-US" dirty="0">
                <a:solidFill>
                  <a:srgbClr val="333333"/>
                </a:solidFill>
                <a:latin typeface="Arial"/>
                <a:cs typeface="Arial"/>
              </a:rPr>
              <a:t>  IP</a:t>
            </a:r>
          </a:p>
          <a:p>
            <a:pPr>
              <a:buSzPct val="49000"/>
              <a:buFont typeface="Times New Roman" charset="0"/>
              <a:buBlip>
                <a:blip r:embed="rId4"/>
              </a:buBlip>
            </a:pPr>
            <a:r>
              <a:rPr lang="en-US" dirty="0">
                <a:solidFill>
                  <a:srgbClr val="333333"/>
                </a:solidFill>
                <a:latin typeface="Arial"/>
                <a:cs typeface="Arial"/>
              </a:rPr>
              <a:t> Tertiary c-hadron </a:t>
            </a:r>
            <a:br>
              <a:rPr lang="en-US" dirty="0">
                <a:solidFill>
                  <a:srgbClr val="333333"/>
                </a:solidFill>
                <a:latin typeface="Arial"/>
                <a:cs typeface="Arial"/>
              </a:rPr>
            </a:br>
            <a:r>
              <a:rPr lang="en-US" dirty="0">
                <a:solidFill>
                  <a:srgbClr val="333333"/>
                </a:solidFill>
                <a:latin typeface="Arial"/>
                <a:cs typeface="Arial"/>
              </a:rPr>
              <a:t>  decay vertex </a:t>
            </a:r>
          </a:p>
          <a:p>
            <a:pPr>
              <a:buSzPct val="49000"/>
              <a:buFont typeface="Times New Roman" charset="0"/>
              <a:buBlip>
                <a:blip r:embed="rId4"/>
              </a:buBlip>
            </a:pPr>
            <a:r>
              <a:rPr lang="en-US" dirty="0">
                <a:solidFill>
                  <a:srgbClr val="333333"/>
                </a:solidFill>
                <a:latin typeface="Arial"/>
                <a:cs typeface="Arial"/>
              </a:rPr>
              <a:t> </a:t>
            </a:r>
            <a:r>
              <a:rPr lang="en-US" dirty="0" err="1">
                <a:solidFill>
                  <a:srgbClr val="FF00FF"/>
                </a:solidFill>
                <a:latin typeface="Arial"/>
                <a:cs typeface="Arial"/>
              </a:rPr>
              <a:t>Muons</a:t>
            </a:r>
            <a:r>
              <a:rPr lang="en-US" dirty="0">
                <a:solidFill>
                  <a:srgbClr val="FF00FF"/>
                </a:solidFill>
                <a:latin typeface="Arial"/>
                <a:cs typeface="Arial"/>
              </a:rPr>
              <a:t> or electrons from</a:t>
            </a:r>
            <a:br>
              <a:rPr lang="en-US" dirty="0">
                <a:solidFill>
                  <a:srgbClr val="FF00FF"/>
                </a:solidFill>
                <a:latin typeface="Arial"/>
                <a:cs typeface="Arial"/>
              </a:rPr>
            </a:br>
            <a:r>
              <a:rPr lang="en-US" dirty="0">
                <a:solidFill>
                  <a:srgbClr val="FF00FF"/>
                </a:solidFill>
                <a:latin typeface="Arial"/>
                <a:cs typeface="Arial"/>
              </a:rPr>
              <a:t>  </a:t>
            </a:r>
            <a:r>
              <a:rPr lang="en-US" dirty="0" err="1">
                <a:solidFill>
                  <a:srgbClr val="FF00FF"/>
                </a:solidFill>
                <a:latin typeface="Arial"/>
                <a:cs typeface="Arial"/>
              </a:rPr>
              <a:t>semileptonic</a:t>
            </a:r>
            <a:r>
              <a:rPr lang="en-US" dirty="0">
                <a:solidFill>
                  <a:srgbClr val="FF00FF"/>
                </a:solidFill>
                <a:latin typeface="Arial"/>
                <a:cs typeface="Arial"/>
              </a:rPr>
              <a:t> decay</a:t>
            </a:r>
          </a:p>
        </p:txBody>
      </p:sp>
      <p:sp>
        <p:nvSpPr>
          <p:cNvPr id="27668" name="Line 20"/>
          <p:cNvSpPr>
            <a:spLocks noChangeShapeType="1"/>
          </p:cNvSpPr>
          <p:nvPr/>
        </p:nvSpPr>
        <p:spPr bwMode="auto">
          <a:xfrm>
            <a:off x="651080" y="5950626"/>
            <a:ext cx="2286720" cy="1587"/>
          </a:xfrm>
          <a:prstGeom prst="line">
            <a:avLst/>
          </a:prstGeom>
          <a:noFill/>
          <a:ln w="9525" cap="flat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7669" name="Line 21"/>
          <p:cNvSpPr>
            <a:spLocks noChangeShapeType="1"/>
          </p:cNvSpPr>
          <p:nvPr/>
        </p:nvSpPr>
        <p:spPr bwMode="auto">
          <a:xfrm>
            <a:off x="651080" y="6691678"/>
            <a:ext cx="6952265" cy="1586"/>
          </a:xfrm>
          <a:prstGeom prst="line">
            <a:avLst/>
          </a:prstGeom>
          <a:noFill/>
          <a:ln w="9525" cap="flat">
            <a:solidFill>
              <a:srgbClr val="808080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7670" name="Line 22"/>
          <p:cNvSpPr>
            <a:spLocks noChangeShapeType="1"/>
          </p:cNvSpPr>
          <p:nvPr/>
        </p:nvSpPr>
        <p:spPr bwMode="auto">
          <a:xfrm>
            <a:off x="2991793" y="5950626"/>
            <a:ext cx="2378824" cy="1587"/>
          </a:xfrm>
          <a:prstGeom prst="line">
            <a:avLst/>
          </a:prstGeom>
          <a:noFill/>
          <a:ln w="9525" cap="flat">
            <a:solidFill>
              <a:srgbClr val="008000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7671" name="Line 23"/>
          <p:cNvSpPr>
            <a:spLocks noChangeShapeType="1"/>
          </p:cNvSpPr>
          <p:nvPr/>
        </p:nvSpPr>
        <p:spPr bwMode="auto">
          <a:xfrm flipV="1">
            <a:off x="2948917" y="5553917"/>
            <a:ext cx="1637228" cy="388775"/>
          </a:xfrm>
          <a:prstGeom prst="line">
            <a:avLst/>
          </a:prstGeom>
          <a:noFill/>
          <a:ln w="9525" cap="flat">
            <a:solidFill>
              <a:srgbClr val="000000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7672" name="Text Box 24"/>
          <p:cNvSpPr txBox="1">
            <a:spLocks noChangeArrowheads="1"/>
          </p:cNvSpPr>
          <p:nvPr/>
        </p:nvSpPr>
        <p:spPr bwMode="auto">
          <a:xfrm>
            <a:off x="344597" y="5701494"/>
            <a:ext cx="331892" cy="445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0000" tIns="45000" rIns="90000" bIns="45000"/>
          <a:lstStyle/>
          <a:p>
            <a:r>
              <a:rPr lang="en-US" sz="2000">
                <a:solidFill>
                  <a:srgbClr val="800000"/>
                </a:solidFill>
              </a:rPr>
              <a:t>b</a:t>
            </a:r>
          </a:p>
        </p:txBody>
      </p:sp>
      <p:sp>
        <p:nvSpPr>
          <p:cNvPr id="27673" name="Text Box 25"/>
          <p:cNvSpPr txBox="1">
            <a:spLocks noChangeArrowheads="1"/>
          </p:cNvSpPr>
          <p:nvPr/>
        </p:nvSpPr>
        <p:spPr bwMode="auto">
          <a:xfrm>
            <a:off x="3155357" y="5376192"/>
            <a:ext cx="514512" cy="4459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0000" tIns="45000" rIns="90000" bIns="45000"/>
          <a:lstStyle>
            <a:lvl1pPr>
              <a:tabLst>
                <a:tab pos="4572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1pPr>
            <a:lvl2pPr>
              <a:tabLst>
                <a:tab pos="4572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2pPr>
            <a:lvl3pPr>
              <a:tabLst>
                <a:tab pos="4572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3pPr>
            <a:lvl4pPr>
              <a:tabLst>
                <a:tab pos="4572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4pPr>
            <a:lvl5pPr>
              <a:tabLst>
                <a:tab pos="4572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5pPr>
            <a:lvl6pPr marL="25146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6pPr>
            <a:lvl7pPr marL="29718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7pPr>
            <a:lvl8pPr marL="34290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8pPr>
            <a:lvl9pPr marL="38862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9pPr>
          </a:lstStyle>
          <a:p>
            <a:r>
              <a:rPr lang="en-US" sz="2000" dirty="0">
                <a:latin typeface="Arial"/>
              </a:rPr>
              <a:t>W</a:t>
            </a:r>
            <a:r>
              <a:rPr lang="en-US" sz="2000" baseline="33000" dirty="0">
                <a:latin typeface="Arial"/>
              </a:rPr>
              <a:t>+</a:t>
            </a:r>
          </a:p>
        </p:txBody>
      </p:sp>
      <p:sp>
        <p:nvSpPr>
          <p:cNvPr id="27674" name="Text Box 26"/>
          <p:cNvSpPr txBox="1">
            <a:spLocks noChangeArrowheads="1"/>
          </p:cNvSpPr>
          <p:nvPr/>
        </p:nvSpPr>
        <p:spPr bwMode="auto">
          <a:xfrm>
            <a:off x="346184" y="6421916"/>
            <a:ext cx="330304" cy="445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0000" tIns="45000" rIns="90000" bIns="45000"/>
          <a:lstStyle/>
          <a:p>
            <a:r>
              <a:rPr lang="en-US" sz="2000">
                <a:solidFill>
                  <a:srgbClr val="808080"/>
                </a:solidFill>
              </a:rPr>
              <a:t>d</a:t>
            </a:r>
          </a:p>
        </p:txBody>
      </p:sp>
      <p:sp>
        <p:nvSpPr>
          <p:cNvPr id="27675" name="Text Box 27"/>
          <p:cNvSpPr txBox="1">
            <a:spLocks noChangeArrowheads="1"/>
          </p:cNvSpPr>
          <p:nvPr/>
        </p:nvSpPr>
        <p:spPr bwMode="auto">
          <a:xfrm>
            <a:off x="4883101" y="5917303"/>
            <a:ext cx="311248" cy="445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0000" tIns="45000" rIns="90000" bIns="45000"/>
          <a:lstStyle/>
          <a:p>
            <a:r>
              <a:rPr lang="en-US" sz="2000">
                <a:solidFill>
                  <a:srgbClr val="008000"/>
                </a:solidFill>
              </a:rPr>
              <a:t>c</a:t>
            </a:r>
          </a:p>
        </p:txBody>
      </p:sp>
      <p:sp>
        <p:nvSpPr>
          <p:cNvPr id="27676" name="Line 28"/>
          <p:cNvSpPr>
            <a:spLocks noChangeShapeType="1"/>
          </p:cNvSpPr>
          <p:nvPr/>
        </p:nvSpPr>
        <p:spPr bwMode="auto">
          <a:xfrm flipV="1">
            <a:off x="4586144" y="5327001"/>
            <a:ext cx="686016" cy="231678"/>
          </a:xfrm>
          <a:prstGeom prst="line">
            <a:avLst/>
          </a:prstGeom>
          <a:noFill/>
          <a:ln w="9525" cap="flat">
            <a:solidFill>
              <a:srgbClr val="FF00FF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7677" name="Line 29"/>
          <p:cNvSpPr>
            <a:spLocks noChangeShapeType="1"/>
          </p:cNvSpPr>
          <p:nvPr/>
        </p:nvSpPr>
        <p:spPr bwMode="auto">
          <a:xfrm>
            <a:off x="4586144" y="5557091"/>
            <a:ext cx="686016" cy="1587"/>
          </a:xfrm>
          <a:prstGeom prst="line">
            <a:avLst/>
          </a:prstGeom>
          <a:noFill/>
          <a:ln w="9525" cap="flat">
            <a:solidFill>
              <a:srgbClr val="FF00FF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7678" name="Text Box 30"/>
          <p:cNvSpPr txBox="1">
            <a:spLocks noChangeArrowheads="1"/>
          </p:cNvSpPr>
          <p:nvPr/>
        </p:nvSpPr>
        <p:spPr bwMode="auto">
          <a:xfrm>
            <a:off x="4848165" y="5744338"/>
            <a:ext cx="382708" cy="5506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0000" tIns="45000" rIns="90000" bIns="45000"/>
          <a:lstStyle/>
          <a:p>
            <a:r>
              <a:rPr lang="en-US" sz="2600" b="1">
                <a:solidFill>
                  <a:srgbClr val="008000"/>
                </a:solidFill>
              </a:rPr>
              <a:t>-</a:t>
            </a:r>
          </a:p>
        </p:txBody>
      </p:sp>
      <p:sp>
        <p:nvSpPr>
          <p:cNvPr id="27679" name="Text Box 31"/>
          <p:cNvSpPr txBox="1">
            <a:spLocks noChangeArrowheads="1"/>
          </p:cNvSpPr>
          <p:nvPr/>
        </p:nvSpPr>
        <p:spPr bwMode="auto">
          <a:xfrm>
            <a:off x="306485" y="5425384"/>
            <a:ext cx="382708" cy="5506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0000" tIns="45000" rIns="90000" bIns="45000"/>
          <a:lstStyle/>
          <a:p>
            <a:r>
              <a:rPr lang="en-US" sz="2600" b="1">
                <a:solidFill>
                  <a:srgbClr val="800000"/>
                </a:solidFill>
              </a:rPr>
              <a:t>-</a:t>
            </a:r>
          </a:p>
        </p:txBody>
      </p:sp>
      <p:sp>
        <p:nvSpPr>
          <p:cNvPr id="27680" name="Text Box 32"/>
          <p:cNvSpPr txBox="1">
            <a:spLocks noChangeArrowheads="1"/>
          </p:cNvSpPr>
          <p:nvPr/>
        </p:nvSpPr>
        <p:spPr bwMode="auto">
          <a:xfrm>
            <a:off x="4848165" y="6637726"/>
            <a:ext cx="330304" cy="445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0000" tIns="45000" rIns="90000" bIns="45000"/>
          <a:lstStyle/>
          <a:p>
            <a:r>
              <a:rPr lang="en-US" sz="2000">
                <a:solidFill>
                  <a:srgbClr val="808080"/>
                </a:solidFill>
              </a:rPr>
              <a:t>d</a:t>
            </a:r>
          </a:p>
        </p:txBody>
      </p:sp>
      <p:sp>
        <p:nvSpPr>
          <p:cNvPr id="27681" name="Line 33"/>
          <p:cNvSpPr>
            <a:spLocks noChangeShapeType="1"/>
          </p:cNvSpPr>
          <p:nvPr/>
        </p:nvSpPr>
        <p:spPr bwMode="auto">
          <a:xfrm flipV="1">
            <a:off x="5326153" y="5553917"/>
            <a:ext cx="1637229" cy="388775"/>
          </a:xfrm>
          <a:prstGeom prst="line">
            <a:avLst/>
          </a:prstGeom>
          <a:noFill/>
          <a:ln w="9525" cap="flat">
            <a:solidFill>
              <a:srgbClr val="000000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7682" name="Text Box 34"/>
          <p:cNvSpPr txBox="1">
            <a:spLocks noChangeArrowheads="1"/>
          </p:cNvSpPr>
          <p:nvPr/>
        </p:nvSpPr>
        <p:spPr bwMode="auto">
          <a:xfrm>
            <a:off x="5531006" y="5376192"/>
            <a:ext cx="504984" cy="4459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0000" tIns="45000" rIns="90000" bIns="45000"/>
          <a:lstStyle>
            <a:lvl1pPr>
              <a:tabLst>
                <a:tab pos="4572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1pPr>
            <a:lvl2pPr>
              <a:tabLst>
                <a:tab pos="4572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2pPr>
            <a:lvl3pPr>
              <a:tabLst>
                <a:tab pos="4572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3pPr>
            <a:lvl4pPr>
              <a:tabLst>
                <a:tab pos="4572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4pPr>
            <a:lvl5pPr>
              <a:tabLst>
                <a:tab pos="4572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5pPr>
            <a:lvl6pPr marL="25146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6pPr>
            <a:lvl7pPr marL="29718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7pPr>
            <a:lvl8pPr marL="34290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8pPr>
            <a:lvl9pPr marL="38862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9pPr>
          </a:lstStyle>
          <a:p>
            <a:r>
              <a:rPr lang="en-US" sz="2000" dirty="0">
                <a:latin typeface="Arial"/>
              </a:rPr>
              <a:t>W</a:t>
            </a:r>
            <a:r>
              <a:rPr lang="en-US" sz="2000" baseline="33000" dirty="0">
                <a:latin typeface="Arial"/>
              </a:rPr>
              <a:t>-</a:t>
            </a:r>
          </a:p>
        </p:txBody>
      </p:sp>
      <p:sp>
        <p:nvSpPr>
          <p:cNvPr id="27683" name="Line 35"/>
          <p:cNvSpPr>
            <a:spLocks noChangeShapeType="1"/>
          </p:cNvSpPr>
          <p:nvPr/>
        </p:nvSpPr>
        <p:spPr bwMode="auto">
          <a:xfrm flipV="1">
            <a:off x="6963381" y="5327001"/>
            <a:ext cx="686016" cy="231678"/>
          </a:xfrm>
          <a:prstGeom prst="line">
            <a:avLst/>
          </a:prstGeom>
          <a:noFill/>
          <a:ln w="9525" cap="flat">
            <a:solidFill>
              <a:srgbClr val="FF00FF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7684" name="Line 36"/>
          <p:cNvSpPr>
            <a:spLocks noChangeShapeType="1"/>
          </p:cNvSpPr>
          <p:nvPr/>
        </p:nvSpPr>
        <p:spPr bwMode="auto">
          <a:xfrm>
            <a:off x="6963381" y="5557091"/>
            <a:ext cx="686016" cy="1587"/>
          </a:xfrm>
          <a:prstGeom prst="line">
            <a:avLst/>
          </a:prstGeom>
          <a:noFill/>
          <a:ln w="9525" cap="flat">
            <a:solidFill>
              <a:srgbClr val="FF00FF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7685" name="Line 37"/>
          <p:cNvSpPr>
            <a:spLocks noChangeShapeType="1"/>
          </p:cNvSpPr>
          <p:nvPr/>
        </p:nvSpPr>
        <p:spPr bwMode="auto">
          <a:xfrm>
            <a:off x="5367441" y="5950626"/>
            <a:ext cx="2286720" cy="1587"/>
          </a:xfrm>
          <a:prstGeom prst="line">
            <a:avLst/>
          </a:prstGeom>
          <a:noFill/>
          <a:ln w="9525" cap="flat">
            <a:solidFill>
              <a:srgbClr val="800080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7686" name="Text Box 38"/>
          <p:cNvSpPr txBox="1">
            <a:spLocks noChangeArrowheads="1"/>
          </p:cNvSpPr>
          <p:nvPr/>
        </p:nvSpPr>
        <p:spPr bwMode="auto">
          <a:xfrm>
            <a:off x="7368321" y="5917303"/>
            <a:ext cx="304896" cy="445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0000" tIns="45000" rIns="90000" bIns="45000"/>
          <a:lstStyle/>
          <a:p>
            <a:r>
              <a:rPr lang="en-US" sz="2000">
                <a:solidFill>
                  <a:srgbClr val="800080"/>
                </a:solidFill>
              </a:rPr>
              <a:t>s</a:t>
            </a:r>
          </a:p>
        </p:txBody>
      </p:sp>
      <p:sp>
        <p:nvSpPr>
          <p:cNvPr id="27687" name="Text Box 39"/>
          <p:cNvSpPr txBox="1">
            <a:spLocks noChangeArrowheads="1"/>
          </p:cNvSpPr>
          <p:nvPr/>
        </p:nvSpPr>
        <p:spPr bwMode="auto">
          <a:xfrm>
            <a:off x="7333384" y="5744338"/>
            <a:ext cx="382709" cy="5506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0000" tIns="45000" rIns="90000" bIns="45000"/>
          <a:lstStyle/>
          <a:p>
            <a:r>
              <a:rPr lang="en-US" sz="2600" b="1">
                <a:solidFill>
                  <a:srgbClr val="800080"/>
                </a:solidFill>
              </a:rPr>
              <a:t>-</a:t>
            </a:r>
          </a:p>
        </p:txBody>
      </p:sp>
      <p:sp>
        <p:nvSpPr>
          <p:cNvPr id="27688" name="Text Box 40"/>
          <p:cNvSpPr txBox="1">
            <a:spLocks noChangeArrowheads="1"/>
          </p:cNvSpPr>
          <p:nvPr/>
        </p:nvSpPr>
        <p:spPr bwMode="auto">
          <a:xfrm>
            <a:off x="7333385" y="6637726"/>
            <a:ext cx="330304" cy="445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0000" tIns="45000" rIns="90000" bIns="45000"/>
          <a:lstStyle/>
          <a:p>
            <a:r>
              <a:rPr lang="en-US" sz="2000">
                <a:solidFill>
                  <a:srgbClr val="808080"/>
                </a:solidFill>
              </a:rPr>
              <a:t>d</a:t>
            </a:r>
          </a:p>
        </p:txBody>
      </p:sp>
      <p:sp>
        <p:nvSpPr>
          <p:cNvPr id="27689" name="Text Box 41"/>
          <p:cNvSpPr txBox="1">
            <a:spLocks noChangeArrowheads="1"/>
          </p:cNvSpPr>
          <p:nvPr/>
        </p:nvSpPr>
        <p:spPr bwMode="auto">
          <a:xfrm>
            <a:off x="5113361" y="4637243"/>
            <a:ext cx="3007672" cy="7267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0000" tIns="45000" rIns="90000" bIns="45000"/>
          <a:lstStyle>
            <a:lvl1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1pPr>
            <a:lvl2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2pPr>
            <a:lvl3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3pPr>
            <a:lvl4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4pPr>
            <a:lvl5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5pPr>
            <a:lvl6pPr marL="25146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6pPr>
            <a:lvl7pPr marL="29718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7pPr>
            <a:lvl8pPr marL="34290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8pPr>
            <a:lvl9pPr marL="38862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9pPr>
          </a:lstStyle>
          <a:p>
            <a:r>
              <a:rPr lang="en-US" dirty="0">
                <a:latin typeface="Arial"/>
              </a:rPr>
              <a:t>BR(</a:t>
            </a:r>
            <a:r>
              <a:rPr lang="en-US" dirty="0" err="1">
                <a:latin typeface="Arial"/>
              </a:rPr>
              <a:t>b→l+X</a:t>
            </a:r>
            <a:r>
              <a:rPr lang="en-US" dirty="0">
                <a:latin typeface="Arial"/>
              </a:rPr>
              <a:t>) </a:t>
            </a:r>
            <a:r>
              <a:rPr lang="en-US" dirty="0">
                <a:latin typeface="Arial"/>
                <a:cs typeface="Arial"/>
              </a:rPr>
              <a:t>≈</a:t>
            </a:r>
            <a:r>
              <a:rPr lang="en-US" dirty="0">
                <a:latin typeface="Arial"/>
              </a:rPr>
              <a:t> 11% </a:t>
            </a:r>
          </a:p>
          <a:p>
            <a:r>
              <a:rPr lang="en-US" dirty="0">
                <a:latin typeface="Arial"/>
              </a:rPr>
              <a:t>             BR(</a:t>
            </a:r>
            <a:r>
              <a:rPr lang="en-US" dirty="0" err="1">
                <a:latin typeface="Arial"/>
              </a:rPr>
              <a:t>b→c→l</a:t>
            </a:r>
            <a:r>
              <a:rPr lang="en-US" dirty="0">
                <a:latin typeface="Arial"/>
              </a:rPr>
              <a:t>) </a:t>
            </a:r>
            <a:r>
              <a:rPr lang="en-US" dirty="0">
                <a:latin typeface="Arial"/>
                <a:cs typeface="Arial"/>
              </a:rPr>
              <a:t>≈</a:t>
            </a:r>
            <a:r>
              <a:rPr lang="en-US" dirty="0">
                <a:latin typeface="Arial"/>
              </a:rPr>
              <a:t> 10%</a:t>
            </a:r>
          </a:p>
        </p:txBody>
      </p:sp>
    </p:spTree>
    <p:extLst>
      <p:ext uri="{BB962C8B-B14F-4D97-AF65-F5344CB8AC3E}">
        <p14:creationId xmlns:p14="http://schemas.microsoft.com/office/powerpoint/2010/main" val="2087180302"/>
      </p:ext>
    </p:extLst>
  </p:cSld>
  <p:clrMapOvr>
    <a:masterClrMapping/>
  </p:clrMapOvr>
  <p:transition spd="med" advTm="8007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566536" y="859041"/>
            <a:ext cx="9010280" cy="6377179"/>
            <a:chOff x="-9528" y="0"/>
            <a:chExt cx="10098094" cy="7147098"/>
          </a:xfrm>
        </p:grpSpPr>
        <p:pic>
          <p:nvPicPr>
            <p:cNvPr id="29697" name="Picture 1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9528" y="0"/>
              <a:ext cx="10098094" cy="714709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="" xmlns:a14="http://schemas.microsoft.com/office/drawing/2010/main" w="9525" cap="flat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pic>
        <p:sp>
          <p:nvSpPr>
            <p:cNvPr id="29698" name="AutoShape 2"/>
            <p:cNvSpPr>
              <a:spLocks noChangeArrowheads="1"/>
            </p:cNvSpPr>
            <p:nvPr/>
          </p:nvSpPr>
          <p:spPr bwMode="auto">
            <a:xfrm>
              <a:off x="719832" y="5796061"/>
              <a:ext cx="457344" cy="457008"/>
            </a:xfrm>
            <a:prstGeom prst="roundRect">
              <a:avLst>
                <a:gd name="adj" fmla="val 347"/>
              </a:avLst>
            </a:prstGeom>
            <a:noFill/>
            <a:ln w="54720" cap="flat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" name="AutoShape 2"/>
            <p:cNvSpPr>
              <a:spLocks noChangeArrowheads="1"/>
            </p:cNvSpPr>
            <p:nvPr/>
          </p:nvSpPr>
          <p:spPr bwMode="auto">
            <a:xfrm>
              <a:off x="8136656" y="3491805"/>
              <a:ext cx="457344" cy="457008"/>
            </a:xfrm>
            <a:prstGeom prst="roundRect">
              <a:avLst>
                <a:gd name="adj" fmla="val 347"/>
              </a:avLst>
            </a:prstGeom>
            <a:noFill/>
            <a:ln w="54720" cap="flat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6" name="Text Box 1"/>
          <p:cNvSpPr txBox="1">
            <a:spLocks noChangeArrowheads="1"/>
          </p:cNvSpPr>
          <p:nvPr/>
        </p:nvSpPr>
        <p:spPr bwMode="auto">
          <a:xfrm>
            <a:off x="736832" y="57126"/>
            <a:ext cx="8606961" cy="7791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1pPr>
            <a:lvl2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2pPr>
            <a:lvl3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3pPr>
            <a:lvl4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4pPr>
            <a:lvl5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5pPr>
            <a:lvl6pPr marL="25146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6pPr>
            <a:lvl7pPr marL="29718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7pPr>
            <a:lvl8pPr marL="34290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8pPr>
            <a:lvl9pPr marL="38862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9pPr>
          </a:lstStyle>
          <a:p>
            <a:pPr algn="ctr"/>
            <a:r>
              <a:rPr lang="en-US" sz="4400" dirty="0" smtClean="0">
                <a:solidFill>
                  <a:srgbClr val="FFFFFF"/>
                </a:solidFill>
                <a:latin typeface="Arial"/>
              </a:rPr>
              <a:t>A B</a:t>
            </a:r>
            <a:r>
              <a:rPr lang="en-US" sz="4400" dirty="0">
                <a:solidFill>
                  <a:srgbClr val="FFFFFF"/>
                </a:solidFill>
                <a:latin typeface="Arial"/>
              </a:rPr>
              <a:t>-</a:t>
            </a:r>
            <a:r>
              <a:rPr lang="en-US" sz="4400" dirty="0" smtClean="0">
                <a:solidFill>
                  <a:srgbClr val="FFFFFF"/>
                </a:solidFill>
                <a:latin typeface="Arial"/>
              </a:rPr>
              <a:t>Tagged Jet</a:t>
            </a:r>
            <a:endParaRPr lang="en-US" sz="4400" dirty="0">
              <a:solidFill>
                <a:srgbClr val="FFFFFF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900130861"/>
      </p:ext>
    </p:extLst>
  </p:cSld>
  <p:clrMapOvr>
    <a:masterClrMapping/>
  </p:clrMapOvr>
  <p:transition spd="med" advTm="23991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Text Box 1"/>
          <p:cNvSpPr txBox="1">
            <a:spLocks noChangeArrowheads="1"/>
          </p:cNvSpPr>
          <p:nvPr/>
        </p:nvSpPr>
        <p:spPr bwMode="auto">
          <a:xfrm>
            <a:off x="109271" y="2632343"/>
            <a:ext cx="9899593" cy="2443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17640" rIns="0" bIns="0"/>
          <a:lstStyle>
            <a:lvl1pPr marL="431800" indent="-323850"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1pPr>
            <a:lvl2pPr marL="863600" indent="-323850"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2pPr>
            <a:lvl3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3pPr>
            <a:lvl4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4pPr>
            <a:lvl5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5pPr>
            <a:lvl6pPr marL="25146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6pPr>
            <a:lvl7pPr marL="29718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7pPr>
            <a:lvl8pPr marL="34290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8pPr>
            <a:lvl9pPr marL="38862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9pPr>
          </a:lstStyle>
          <a:p>
            <a:pPr>
              <a:lnSpc>
                <a:spcPct val="93000"/>
              </a:lnSpc>
              <a:spcAft>
                <a:spcPts val="1425"/>
              </a:spcAft>
              <a:buSzPct val="45000"/>
              <a:buFont typeface="StarSymbol" charset="0"/>
              <a:buChar char="●"/>
            </a:pPr>
            <a:r>
              <a:rPr lang="en-US" dirty="0">
                <a:latin typeface="Arial" charset="0"/>
              </a:rPr>
              <a:t>Most </a:t>
            </a:r>
            <a:r>
              <a:rPr lang="en-US" dirty="0" smtClean="0">
                <a:latin typeface="Arial" charset="0"/>
              </a:rPr>
              <a:t>tracks directly from fragmentation process and thus originating from primary vertex</a:t>
            </a:r>
            <a:endParaRPr lang="en-US" dirty="0">
              <a:latin typeface="Arial" charset="0"/>
            </a:endParaRPr>
          </a:p>
          <a:p>
            <a:pPr>
              <a:lnSpc>
                <a:spcPct val="93000"/>
              </a:lnSpc>
              <a:spcAft>
                <a:spcPts val="1425"/>
              </a:spcAft>
              <a:buSzPct val="45000"/>
              <a:buFont typeface="StarSymbol" charset="0"/>
              <a:buChar char="●"/>
            </a:pPr>
            <a:r>
              <a:rPr lang="en-US" dirty="0" smtClean="0">
                <a:latin typeface="Arial" charset="0"/>
              </a:rPr>
              <a:t>But can have </a:t>
            </a:r>
            <a:r>
              <a:rPr lang="en-US" dirty="0" smtClean="0">
                <a:solidFill>
                  <a:srgbClr val="000090"/>
                </a:solidFill>
                <a:latin typeface="Arial" charset="0"/>
              </a:rPr>
              <a:t>real </a:t>
            </a:r>
            <a:r>
              <a:rPr lang="en-US" dirty="0">
                <a:solidFill>
                  <a:srgbClr val="000090"/>
                </a:solidFill>
                <a:latin typeface="Arial" charset="0"/>
              </a:rPr>
              <a:t>displaced vertex </a:t>
            </a:r>
            <a:r>
              <a:rPr lang="en-US" dirty="0">
                <a:latin typeface="Arial" charset="0"/>
              </a:rPr>
              <a:t>due to:</a:t>
            </a:r>
          </a:p>
          <a:p>
            <a:pPr lvl="1">
              <a:lnSpc>
                <a:spcPct val="93000"/>
              </a:lnSpc>
              <a:spcAft>
                <a:spcPts val="1138"/>
              </a:spcAft>
              <a:buSzPct val="45000"/>
              <a:buFont typeface="StarSymbol" charset="0"/>
              <a:buChar char="●"/>
            </a:pPr>
            <a:r>
              <a:rPr lang="en-US" dirty="0" err="1">
                <a:latin typeface="Arial" charset="0"/>
              </a:rPr>
              <a:t>Hadronic</a:t>
            </a:r>
            <a:r>
              <a:rPr lang="en-US" dirty="0">
                <a:latin typeface="Arial" charset="0"/>
              </a:rPr>
              <a:t> interactions </a:t>
            </a:r>
            <a:r>
              <a:rPr lang="en-US" dirty="0" smtClean="0">
                <a:latin typeface="Arial" charset="0"/>
              </a:rPr>
              <a:t>and photon conversions in </a:t>
            </a:r>
            <a:r>
              <a:rPr lang="en-US" dirty="0">
                <a:latin typeface="Arial" charset="0"/>
              </a:rPr>
              <a:t>the detector </a:t>
            </a:r>
            <a:r>
              <a:rPr lang="en-US" dirty="0" smtClean="0">
                <a:latin typeface="Arial" charset="0"/>
              </a:rPr>
              <a:t>material</a:t>
            </a:r>
            <a:endParaRPr lang="en-US" dirty="0">
              <a:latin typeface="Arial" charset="0"/>
            </a:endParaRPr>
          </a:p>
          <a:p>
            <a:pPr lvl="1">
              <a:lnSpc>
                <a:spcPct val="93000"/>
              </a:lnSpc>
              <a:spcAft>
                <a:spcPts val="1138"/>
              </a:spcAft>
              <a:buSzPct val="45000"/>
              <a:buFont typeface="StarSymbol" charset="0"/>
              <a:buChar char="●"/>
            </a:pPr>
            <a:r>
              <a:rPr lang="en-US" dirty="0" smtClean="0">
                <a:latin typeface="Arial" charset="0"/>
              </a:rPr>
              <a:t>Long </a:t>
            </a:r>
            <a:r>
              <a:rPr lang="en-US" dirty="0">
                <a:latin typeface="Arial" charset="0"/>
              </a:rPr>
              <a:t>lived particles: K</a:t>
            </a:r>
            <a:r>
              <a:rPr lang="en-US" baseline="-33000" dirty="0">
                <a:latin typeface="Arial" charset="0"/>
              </a:rPr>
              <a:t>s</a:t>
            </a:r>
            <a:r>
              <a:rPr lang="en-US" dirty="0">
                <a:latin typeface="Arial" charset="0"/>
              </a:rPr>
              <a:t> / </a:t>
            </a:r>
            <a:r>
              <a:rPr lang="en-US" dirty="0">
                <a:latin typeface="Symbol" charset="2"/>
                <a:cs typeface="Symbol" charset="2"/>
              </a:rPr>
              <a:t>L</a:t>
            </a:r>
            <a:r>
              <a:rPr lang="en-US" dirty="0">
                <a:latin typeface="Arial" charset="0"/>
              </a:rPr>
              <a:t> </a:t>
            </a:r>
            <a:r>
              <a:rPr lang="en-US" dirty="0" smtClean="0">
                <a:latin typeface="Arial" charset="0"/>
              </a:rPr>
              <a:t>(</a:t>
            </a:r>
            <a:r>
              <a:rPr lang="en-US" dirty="0" err="1" smtClean="0">
                <a:latin typeface="Arial" charset="0"/>
              </a:rPr>
              <a:t>c</a:t>
            </a:r>
            <a:r>
              <a:rPr lang="en-US" dirty="0" err="1" smtClean="0">
                <a:latin typeface="Symbol" charset="2"/>
                <a:cs typeface="Symbol" charset="2"/>
              </a:rPr>
              <a:t>t</a:t>
            </a:r>
            <a:r>
              <a:rPr lang="en-US" dirty="0" smtClean="0">
                <a:latin typeface="Symbol" charset="2"/>
                <a:cs typeface="Symbol" charset="2"/>
              </a:rPr>
              <a:t> ~ O(</a:t>
            </a:r>
            <a:r>
              <a:rPr lang="en-US" dirty="0" smtClean="0">
                <a:latin typeface="+mn-lt"/>
                <a:cs typeface="Symbol" charset="2"/>
              </a:rPr>
              <a:t>cm</a:t>
            </a:r>
            <a:r>
              <a:rPr lang="en-US" dirty="0" smtClean="0">
                <a:latin typeface="Arial" charset="0"/>
              </a:rPr>
              <a:t>))</a:t>
            </a:r>
          </a:p>
          <a:p>
            <a:pPr>
              <a:lnSpc>
                <a:spcPct val="93000"/>
              </a:lnSpc>
              <a:spcAft>
                <a:spcPts val="1425"/>
              </a:spcAft>
              <a:buSzPct val="45000"/>
              <a:buFont typeface="StarSymbol" charset="0"/>
              <a:buChar char="●"/>
            </a:pPr>
            <a:r>
              <a:rPr lang="en-US" dirty="0" smtClean="0">
                <a:solidFill>
                  <a:srgbClr val="000090"/>
                </a:solidFill>
                <a:latin typeface="Arial" charset="0"/>
              </a:rPr>
              <a:t>Badly measured tracks </a:t>
            </a:r>
            <a:r>
              <a:rPr lang="en-US" dirty="0" smtClean="0">
                <a:latin typeface="Arial" charset="0"/>
              </a:rPr>
              <a:t>(resolution, multiple scattering, nuclear interactions,...) and tracks with </a:t>
            </a:r>
            <a:r>
              <a:rPr lang="en-US" i="1" dirty="0" smtClean="0">
                <a:latin typeface="Arial" charset="0"/>
              </a:rPr>
              <a:t>shared hits</a:t>
            </a:r>
            <a:r>
              <a:rPr lang="en-US" dirty="0" smtClean="0">
                <a:latin typeface="Arial" charset="0"/>
              </a:rPr>
              <a:t> in the pixel layers can also lead to </a:t>
            </a:r>
            <a:r>
              <a:rPr lang="en-US" i="1" dirty="0" err="1" smtClean="0">
                <a:latin typeface="Arial" charset="0"/>
              </a:rPr>
              <a:t>mistags</a:t>
            </a:r>
            <a:r>
              <a:rPr lang="en-US" dirty="0" smtClean="0">
                <a:latin typeface="Arial" charset="0"/>
              </a:rPr>
              <a:t> </a:t>
            </a:r>
            <a:endParaRPr lang="en-US" dirty="0">
              <a:latin typeface="Arial" charset="0"/>
            </a:endParaRPr>
          </a:p>
        </p:txBody>
      </p:sp>
      <p:sp>
        <p:nvSpPr>
          <p:cNvPr id="31746" name="Oval 2"/>
          <p:cNvSpPr>
            <a:spLocks noChangeArrowheads="1"/>
          </p:cNvSpPr>
          <p:nvPr/>
        </p:nvSpPr>
        <p:spPr bwMode="auto">
          <a:xfrm>
            <a:off x="4400237" y="1830002"/>
            <a:ext cx="101632" cy="101557"/>
          </a:xfrm>
          <a:prstGeom prst="ellipse">
            <a:avLst/>
          </a:prstGeom>
          <a:solidFill>
            <a:srgbClr val="000000"/>
          </a:solidFill>
          <a:ln w="9525" cap="flat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1747" name="Text Box 3"/>
          <p:cNvSpPr txBox="1">
            <a:spLocks noChangeArrowheads="1"/>
          </p:cNvSpPr>
          <p:nvPr/>
        </p:nvSpPr>
        <p:spPr bwMode="auto">
          <a:xfrm>
            <a:off x="3506248" y="1266676"/>
            <a:ext cx="1318040" cy="8870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0000" tIns="45000" rIns="90000" bIns="45000"/>
          <a:lstStyle>
            <a:lvl1pPr>
              <a:tabLst>
                <a:tab pos="457200" algn="l"/>
                <a:tab pos="9144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1pPr>
            <a:lvl2pPr>
              <a:tabLst>
                <a:tab pos="457200" algn="l"/>
                <a:tab pos="9144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2pPr>
            <a:lvl3pPr>
              <a:tabLst>
                <a:tab pos="457200" algn="l"/>
                <a:tab pos="9144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3pPr>
            <a:lvl4pPr>
              <a:tabLst>
                <a:tab pos="457200" algn="l"/>
                <a:tab pos="9144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4pPr>
            <a:lvl5pPr>
              <a:tabLst>
                <a:tab pos="457200" algn="l"/>
                <a:tab pos="9144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5pPr>
            <a:lvl6pPr marL="25146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6pPr>
            <a:lvl7pPr marL="29718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7pPr>
            <a:lvl8pPr marL="34290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8pPr>
            <a:lvl9pPr marL="38862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9pPr>
          </a:lstStyle>
          <a:p>
            <a:pPr>
              <a:lnSpc>
                <a:spcPct val="102000"/>
              </a:lnSpc>
            </a:pPr>
            <a:r>
              <a:rPr lang="en-US" sz="1600" dirty="0">
                <a:latin typeface="+mn-lt"/>
              </a:rPr>
              <a:t>Primary</a:t>
            </a:r>
          </a:p>
          <a:p>
            <a:pPr>
              <a:lnSpc>
                <a:spcPct val="102000"/>
              </a:lnSpc>
            </a:pPr>
            <a:r>
              <a:rPr lang="en-US" sz="1600" dirty="0">
                <a:latin typeface="+mn-lt"/>
              </a:rPr>
              <a:t>Interaction</a:t>
            </a:r>
          </a:p>
          <a:p>
            <a:pPr>
              <a:lnSpc>
                <a:spcPct val="102000"/>
              </a:lnSpc>
            </a:pPr>
            <a:r>
              <a:rPr lang="en-US" sz="1600" dirty="0">
                <a:latin typeface="+mn-lt"/>
              </a:rPr>
              <a:t>Vertex</a:t>
            </a:r>
          </a:p>
        </p:txBody>
      </p:sp>
      <p:sp>
        <p:nvSpPr>
          <p:cNvPr id="31748" name="Line 4"/>
          <p:cNvSpPr>
            <a:spLocks noChangeShapeType="1"/>
          </p:cNvSpPr>
          <p:nvPr/>
        </p:nvSpPr>
        <p:spPr bwMode="auto">
          <a:xfrm>
            <a:off x="4451054" y="1856978"/>
            <a:ext cx="2658312" cy="249133"/>
          </a:xfrm>
          <a:prstGeom prst="line">
            <a:avLst/>
          </a:prstGeom>
          <a:noFill/>
          <a:ln w="9525" cap="flat">
            <a:solidFill>
              <a:srgbClr val="000000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1749" name="Line 5"/>
          <p:cNvSpPr>
            <a:spLocks noChangeShapeType="1"/>
          </p:cNvSpPr>
          <p:nvPr/>
        </p:nvSpPr>
        <p:spPr bwMode="auto">
          <a:xfrm flipV="1">
            <a:off x="4454229" y="1833176"/>
            <a:ext cx="1154477" cy="52365"/>
          </a:xfrm>
          <a:prstGeom prst="line">
            <a:avLst/>
          </a:prstGeom>
          <a:noFill/>
          <a:ln w="36720" cap="flat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1750" name="Line 6"/>
          <p:cNvSpPr>
            <a:spLocks noChangeShapeType="1"/>
          </p:cNvSpPr>
          <p:nvPr/>
        </p:nvSpPr>
        <p:spPr bwMode="auto">
          <a:xfrm flipV="1">
            <a:off x="4454229" y="1630061"/>
            <a:ext cx="1167181" cy="255480"/>
          </a:xfrm>
          <a:prstGeom prst="line">
            <a:avLst/>
          </a:prstGeom>
          <a:noFill/>
          <a:ln w="36720" cap="flat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1751" name="Line 7"/>
          <p:cNvSpPr>
            <a:spLocks noChangeShapeType="1"/>
          </p:cNvSpPr>
          <p:nvPr/>
        </p:nvSpPr>
        <p:spPr bwMode="auto">
          <a:xfrm>
            <a:off x="4454229" y="1883955"/>
            <a:ext cx="1154477" cy="65060"/>
          </a:xfrm>
          <a:prstGeom prst="line">
            <a:avLst/>
          </a:prstGeom>
          <a:noFill/>
          <a:ln w="36720" cap="flat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1752" name="Text Box 8"/>
          <p:cNvSpPr txBox="1">
            <a:spLocks noChangeArrowheads="1"/>
          </p:cNvSpPr>
          <p:nvPr/>
        </p:nvSpPr>
        <p:spPr bwMode="auto">
          <a:xfrm>
            <a:off x="4905221" y="1008023"/>
            <a:ext cx="1441904" cy="5220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0000" tIns="45000" rIns="90000" bIns="45000"/>
          <a:lstStyle>
            <a:lvl1pPr>
              <a:tabLst>
                <a:tab pos="457200" algn="l"/>
                <a:tab pos="914400" algn="l"/>
                <a:tab pos="13716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1pPr>
            <a:lvl2pPr>
              <a:tabLst>
                <a:tab pos="457200" algn="l"/>
                <a:tab pos="914400" algn="l"/>
                <a:tab pos="13716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2pPr>
            <a:lvl3pPr>
              <a:tabLst>
                <a:tab pos="457200" algn="l"/>
                <a:tab pos="914400" algn="l"/>
                <a:tab pos="13716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3pPr>
            <a:lvl4pPr>
              <a:tabLst>
                <a:tab pos="457200" algn="l"/>
                <a:tab pos="914400" algn="l"/>
                <a:tab pos="13716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4pPr>
            <a:lvl5pPr>
              <a:tabLst>
                <a:tab pos="457200" algn="l"/>
                <a:tab pos="914400" algn="l"/>
                <a:tab pos="13716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5pPr>
            <a:lvl6pPr marL="25146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6pPr>
            <a:lvl7pPr marL="29718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7pPr>
            <a:lvl8pPr marL="34290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8pPr>
            <a:lvl9pPr marL="38862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9pPr>
          </a:lstStyle>
          <a:p>
            <a:pPr>
              <a:lnSpc>
                <a:spcPct val="102000"/>
              </a:lnSpc>
            </a:pPr>
            <a:r>
              <a:rPr lang="en-US" sz="1400" dirty="0">
                <a:solidFill>
                  <a:srgbClr val="FF0000"/>
                </a:solidFill>
                <a:latin typeface="Verdana" charset="0"/>
              </a:rPr>
              <a:t>Tracks from </a:t>
            </a:r>
          </a:p>
          <a:p>
            <a:pPr>
              <a:lnSpc>
                <a:spcPct val="102000"/>
              </a:lnSpc>
            </a:pPr>
            <a:r>
              <a:rPr lang="en-US" sz="1400" dirty="0">
                <a:solidFill>
                  <a:srgbClr val="FF0000"/>
                </a:solidFill>
                <a:latin typeface="Verdana" charset="0"/>
              </a:rPr>
              <a:t>fragmentation</a:t>
            </a:r>
          </a:p>
        </p:txBody>
      </p:sp>
      <p:sp>
        <p:nvSpPr>
          <p:cNvPr id="31753" name="Line 9"/>
          <p:cNvSpPr>
            <a:spLocks noChangeShapeType="1"/>
          </p:cNvSpPr>
          <p:nvPr/>
        </p:nvSpPr>
        <p:spPr bwMode="auto">
          <a:xfrm flipV="1">
            <a:off x="4451054" y="1766529"/>
            <a:ext cx="4336829" cy="92036"/>
          </a:xfrm>
          <a:prstGeom prst="line">
            <a:avLst/>
          </a:prstGeom>
          <a:noFill/>
          <a:ln w="9525" cap="flat">
            <a:solidFill>
              <a:srgbClr val="000000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1754" name="Line 10"/>
          <p:cNvSpPr>
            <a:spLocks noChangeShapeType="1"/>
          </p:cNvSpPr>
          <p:nvPr/>
        </p:nvSpPr>
        <p:spPr bwMode="auto">
          <a:xfrm flipV="1">
            <a:off x="8627494" y="1563414"/>
            <a:ext cx="403352" cy="199941"/>
          </a:xfrm>
          <a:prstGeom prst="line">
            <a:avLst/>
          </a:prstGeom>
          <a:noFill/>
          <a:ln w="36720" cap="flat">
            <a:solidFill>
              <a:srgbClr val="FF00FF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1755" name="Line 11"/>
          <p:cNvSpPr>
            <a:spLocks noChangeShapeType="1"/>
          </p:cNvSpPr>
          <p:nvPr/>
        </p:nvSpPr>
        <p:spPr bwMode="auto">
          <a:xfrm>
            <a:off x="8652902" y="1749073"/>
            <a:ext cx="466872" cy="158683"/>
          </a:xfrm>
          <a:prstGeom prst="line">
            <a:avLst/>
          </a:prstGeom>
          <a:noFill/>
          <a:ln w="36720" cap="flat">
            <a:solidFill>
              <a:srgbClr val="FF00FF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1756" name="Oval 12"/>
          <p:cNvSpPr>
            <a:spLocks noChangeArrowheads="1"/>
          </p:cNvSpPr>
          <p:nvPr/>
        </p:nvSpPr>
        <p:spPr bwMode="auto">
          <a:xfrm>
            <a:off x="8571914" y="1666558"/>
            <a:ext cx="147684" cy="185660"/>
          </a:xfrm>
          <a:prstGeom prst="ellipse">
            <a:avLst/>
          </a:prstGeom>
          <a:solidFill>
            <a:srgbClr val="FF00FF"/>
          </a:solidFill>
          <a:ln w="9525" cap="flat">
            <a:noFill/>
            <a:round/>
            <a:headEnd/>
            <a:tailEnd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31757" name="Text Box 13"/>
          <p:cNvSpPr txBox="1">
            <a:spLocks noChangeArrowheads="1"/>
          </p:cNvSpPr>
          <p:nvPr/>
        </p:nvSpPr>
        <p:spPr bwMode="auto">
          <a:xfrm>
            <a:off x="8378725" y="1234554"/>
            <a:ext cx="1414115" cy="3130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0000" tIns="45000" rIns="90000" bIns="45000"/>
          <a:lstStyle>
            <a:lvl1pPr>
              <a:tabLst>
                <a:tab pos="457200" algn="l"/>
                <a:tab pos="914400" algn="l"/>
                <a:tab pos="13716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1pPr>
            <a:lvl2pPr>
              <a:tabLst>
                <a:tab pos="457200" algn="l"/>
                <a:tab pos="914400" algn="l"/>
                <a:tab pos="13716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2pPr>
            <a:lvl3pPr>
              <a:tabLst>
                <a:tab pos="457200" algn="l"/>
                <a:tab pos="914400" algn="l"/>
                <a:tab pos="13716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3pPr>
            <a:lvl4pPr>
              <a:tabLst>
                <a:tab pos="457200" algn="l"/>
                <a:tab pos="914400" algn="l"/>
                <a:tab pos="13716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4pPr>
            <a:lvl5pPr>
              <a:tabLst>
                <a:tab pos="457200" algn="l"/>
                <a:tab pos="914400" algn="l"/>
                <a:tab pos="13716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5pPr>
            <a:lvl6pPr marL="25146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6pPr>
            <a:lvl7pPr marL="29718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7pPr>
            <a:lvl8pPr marL="34290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8pPr>
            <a:lvl9pPr marL="38862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9pPr>
          </a:lstStyle>
          <a:p>
            <a:r>
              <a:rPr lang="en-US" dirty="0" err="1">
                <a:solidFill>
                  <a:srgbClr val="FF00FF"/>
                </a:solidFill>
                <a:latin typeface="+mn-lt"/>
              </a:rPr>
              <a:t>K</a:t>
            </a:r>
            <a:r>
              <a:rPr lang="en-US" baseline="-33000" dirty="0" err="1">
                <a:solidFill>
                  <a:srgbClr val="FF00FF"/>
                </a:solidFill>
                <a:latin typeface="+mn-lt"/>
              </a:rPr>
              <a:t>s</a:t>
            </a:r>
            <a:r>
              <a:rPr lang="en-US" dirty="0" err="1">
                <a:solidFill>
                  <a:srgbClr val="FF00FF"/>
                </a:solidFill>
                <a:latin typeface="Arial"/>
              </a:rPr>
              <a:t>,</a:t>
            </a:r>
            <a:r>
              <a:rPr lang="en-US" dirty="0" err="1">
                <a:solidFill>
                  <a:srgbClr val="FF00FF"/>
                </a:solidFill>
                <a:latin typeface="Symbol" charset="2"/>
                <a:cs typeface="Symbol" charset="2"/>
              </a:rPr>
              <a:t>L</a:t>
            </a:r>
            <a:r>
              <a:rPr lang="en-US" dirty="0">
                <a:solidFill>
                  <a:srgbClr val="FF00FF"/>
                </a:solidFill>
                <a:latin typeface="Standard Symbols L" charset="0"/>
              </a:rPr>
              <a:t> </a:t>
            </a:r>
            <a:r>
              <a:rPr lang="en-US" dirty="0">
                <a:solidFill>
                  <a:srgbClr val="FF00FF"/>
                </a:solidFill>
                <a:latin typeface="+mn-lt"/>
              </a:rPr>
              <a:t>decays</a:t>
            </a:r>
          </a:p>
        </p:txBody>
      </p:sp>
      <p:sp>
        <p:nvSpPr>
          <p:cNvPr id="31758" name="Line 14"/>
          <p:cNvSpPr>
            <a:spLocks noChangeShapeType="1"/>
          </p:cNvSpPr>
          <p:nvPr/>
        </p:nvSpPr>
        <p:spPr bwMode="auto">
          <a:xfrm flipV="1">
            <a:off x="4451054" y="1658624"/>
            <a:ext cx="2645608" cy="199941"/>
          </a:xfrm>
          <a:prstGeom prst="line">
            <a:avLst/>
          </a:prstGeom>
          <a:noFill/>
          <a:ln w="9525" cap="flat">
            <a:solidFill>
              <a:srgbClr val="000000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1759" name="Line 15"/>
          <p:cNvSpPr>
            <a:spLocks noChangeShapeType="1"/>
          </p:cNvSpPr>
          <p:nvPr/>
        </p:nvSpPr>
        <p:spPr bwMode="auto">
          <a:xfrm>
            <a:off x="7107778" y="1457095"/>
            <a:ext cx="1588" cy="774375"/>
          </a:xfrm>
          <a:prstGeom prst="line">
            <a:avLst/>
          </a:prstGeom>
          <a:noFill/>
          <a:ln w="54720" cap="flat">
            <a:solidFill>
              <a:srgbClr val="660066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1760" name="Line 16"/>
          <p:cNvSpPr>
            <a:spLocks noChangeShapeType="1"/>
          </p:cNvSpPr>
          <p:nvPr/>
        </p:nvSpPr>
        <p:spPr bwMode="auto">
          <a:xfrm flipV="1">
            <a:off x="7107778" y="1468204"/>
            <a:ext cx="228672" cy="198354"/>
          </a:xfrm>
          <a:prstGeom prst="line">
            <a:avLst/>
          </a:prstGeom>
          <a:noFill/>
          <a:ln w="36720" cap="flat">
            <a:solidFill>
              <a:srgbClr val="355E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1761" name="Line 17"/>
          <p:cNvSpPr>
            <a:spLocks noChangeShapeType="1"/>
          </p:cNvSpPr>
          <p:nvPr/>
        </p:nvSpPr>
        <p:spPr bwMode="auto">
          <a:xfrm flipV="1">
            <a:off x="7133186" y="1518983"/>
            <a:ext cx="571680" cy="134880"/>
          </a:xfrm>
          <a:prstGeom prst="line">
            <a:avLst/>
          </a:prstGeom>
          <a:noFill/>
          <a:ln w="36720" cap="flat">
            <a:solidFill>
              <a:srgbClr val="355E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1762" name="Line 18"/>
          <p:cNvSpPr>
            <a:spLocks noChangeShapeType="1"/>
          </p:cNvSpPr>
          <p:nvPr/>
        </p:nvSpPr>
        <p:spPr bwMode="auto">
          <a:xfrm>
            <a:off x="7133186" y="1652277"/>
            <a:ext cx="901984" cy="84102"/>
          </a:xfrm>
          <a:prstGeom prst="line">
            <a:avLst/>
          </a:prstGeom>
          <a:noFill/>
          <a:ln w="36720" cap="flat">
            <a:solidFill>
              <a:srgbClr val="355E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1763" name="Line 19"/>
          <p:cNvSpPr>
            <a:spLocks noChangeShapeType="1"/>
          </p:cNvSpPr>
          <p:nvPr/>
        </p:nvSpPr>
        <p:spPr bwMode="auto">
          <a:xfrm>
            <a:off x="6712365" y="1457095"/>
            <a:ext cx="1589" cy="774375"/>
          </a:xfrm>
          <a:prstGeom prst="line">
            <a:avLst/>
          </a:prstGeom>
          <a:noFill/>
          <a:ln w="54720" cap="flat">
            <a:solidFill>
              <a:srgbClr val="660066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1764" name="Text Box 20"/>
          <p:cNvSpPr txBox="1">
            <a:spLocks noChangeArrowheads="1"/>
          </p:cNvSpPr>
          <p:nvPr/>
        </p:nvSpPr>
        <p:spPr bwMode="auto">
          <a:xfrm>
            <a:off x="6696496" y="1043533"/>
            <a:ext cx="1826165" cy="3062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0000" tIns="45000" rIns="90000" bIns="45000"/>
          <a:lstStyle>
            <a:lvl1pPr>
              <a:tabLst>
                <a:tab pos="457200" algn="l"/>
                <a:tab pos="914400" algn="l"/>
                <a:tab pos="1371600" algn="l"/>
                <a:tab pos="18288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1pPr>
            <a:lvl2pPr>
              <a:tabLst>
                <a:tab pos="457200" algn="l"/>
                <a:tab pos="914400" algn="l"/>
                <a:tab pos="1371600" algn="l"/>
                <a:tab pos="18288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2pPr>
            <a:lvl3pPr>
              <a:tabLst>
                <a:tab pos="457200" algn="l"/>
                <a:tab pos="914400" algn="l"/>
                <a:tab pos="1371600" algn="l"/>
                <a:tab pos="18288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3pPr>
            <a:lvl4pPr>
              <a:tabLst>
                <a:tab pos="457200" algn="l"/>
                <a:tab pos="914400" algn="l"/>
                <a:tab pos="1371600" algn="l"/>
                <a:tab pos="18288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4pPr>
            <a:lvl5pPr>
              <a:tabLst>
                <a:tab pos="457200" algn="l"/>
                <a:tab pos="914400" algn="l"/>
                <a:tab pos="1371600" algn="l"/>
                <a:tab pos="18288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5pPr>
            <a:lvl6pPr marL="25146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6pPr>
            <a:lvl7pPr marL="29718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7pPr>
            <a:lvl8pPr marL="34290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8pPr>
            <a:lvl9pPr marL="38862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9pPr>
          </a:lstStyle>
          <a:p>
            <a:pPr>
              <a:lnSpc>
                <a:spcPct val="102000"/>
              </a:lnSpc>
            </a:pPr>
            <a:r>
              <a:rPr lang="en-US" sz="1400" dirty="0" err="1">
                <a:solidFill>
                  <a:srgbClr val="008000"/>
                </a:solidFill>
                <a:latin typeface="+mn-lt"/>
              </a:rPr>
              <a:t>Hadronic</a:t>
            </a:r>
            <a:r>
              <a:rPr lang="en-US" sz="1400" dirty="0">
                <a:solidFill>
                  <a:srgbClr val="008000"/>
                </a:solidFill>
                <a:latin typeface="+mn-lt"/>
              </a:rPr>
              <a:t> interactions</a:t>
            </a:r>
          </a:p>
        </p:txBody>
      </p:sp>
      <p:sp>
        <p:nvSpPr>
          <p:cNvPr id="31765" name="Text Box 21"/>
          <p:cNvSpPr txBox="1">
            <a:spLocks noChangeArrowheads="1"/>
          </p:cNvSpPr>
          <p:nvPr/>
        </p:nvSpPr>
        <p:spPr bwMode="auto">
          <a:xfrm>
            <a:off x="6243099" y="2202907"/>
            <a:ext cx="1389501" cy="3364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0000" tIns="45000" rIns="90000" bIns="45000"/>
          <a:lstStyle>
            <a:lvl1pPr>
              <a:tabLst>
                <a:tab pos="457200" algn="l"/>
                <a:tab pos="914400" algn="l"/>
                <a:tab pos="13716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1pPr>
            <a:lvl2pPr>
              <a:tabLst>
                <a:tab pos="457200" algn="l"/>
                <a:tab pos="914400" algn="l"/>
                <a:tab pos="13716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2pPr>
            <a:lvl3pPr>
              <a:tabLst>
                <a:tab pos="457200" algn="l"/>
                <a:tab pos="914400" algn="l"/>
                <a:tab pos="13716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3pPr>
            <a:lvl4pPr>
              <a:tabLst>
                <a:tab pos="457200" algn="l"/>
                <a:tab pos="914400" algn="l"/>
                <a:tab pos="13716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4pPr>
            <a:lvl5pPr>
              <a:tabLst>
                <a:tab pos="457200" algn="l"/>
                <a:tab pos="914400" algn="l"/>
                <a:tab pos="13716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5pPr>
            <a:lvl6pPr marL="25146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6pPr>
            <a:lvl7pPr marL="29718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7pPr>
            <a:lvl8pPr marL="34290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8pPr>
            <a:lvl9pPr marL="38862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9pPr>
          </a:lstStyle>
          <a:p>
            <a:pPr>
              <a:lnSpc>
                <a:spcPct val="102000"/>
              </a:lnSpc>
            </a:pPr>
            <a:r>
              <a:rPr lang="en-US" sz="1600" dirty="0">
                <a:solidFill>
                  <a:srgbClr val="660066"/>
                </a:solidFill>
                <a:latin typeface="+mn-lt"/>
              </a:rPr>
              <a:t>Pixel Layers</a:t>
            </a:r>
          </a:p>
        </p:txBody>
      </p:sp>
      <p:sp>
        <p:nvSpPr>
          <p:cNvPr id="31766" name="Line 22"/>
          <p:cNvSpPr>
            <a:spLocks noChangeShapeType="1"/>
          </p:cNvSpPr>
          <p:nvPr/>
        </p:nvSpPr>
        <p:spPr bwMode="auto">
          <a:xfrm flipV="1">
            <a:off x="7064901" y="2056919"/>
            <a:ext cx="863872" cy="57126"/>
          </a:xfrm>
          <a:prstGeom prst="line">
            <a:avLst/>
          </a:prstGeom>
          <a:noFill/>
          <a:ln w="36720" cap="flat">
            <a:solidFill>
              <a:srgbClr val="FF6633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1767" name="Line 23"/>
          <p:cNvSpPr>
            <a:spLocks noChangeShapeType="1"/>
          </p:cNvSpPr>
          <p:nvPr/>
        </p:nvSpPr>
        <p:spPr bwMode="auto">
          <a:xfrm>
            <a:off x="7090310" y="2099764"/>
            <a:ext cx="1448256" cy="85689"/>
          </a:xfrm>
          <a:prstGeom prst="line">
            <a:avLst/>
          </a:prstGeom>
          <a:noFill/>
          <a:ln w="36720" cap="flat">
            <a:solidFill>
              <a:srgbClr val="FF6633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1768" name="Oval 24"/>
          <p:cNvSpPr>
            <a:spLocks noChangeArrowheads="1"/>
          </p:cNvSpPr>
          <p:nvPr/>
        </p:nvSpPr>
        <p:spPr bwMode="auto">
          <a:xfrm>
            <a:off x="7010909" y="2017249"/>
            <a:ext cx="147685" cy="185659"/>
          </a:xfrm>
          <a:prstGeom prst="ellipse">
            <a:avLst/>
          </a:prstGeom>
          <a:solidFill>
            <a:srgbClr val="FF6633"/>
          </a:solidFill>
          <a:ln w="9525" cap="flat">
            <a:solidFill>
              <a:srgbClr val="FFFFFF"/>
            </a:solidFill>
            <a:round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1769" name="Text Box 25"/>
          <p:cNvSpPr txBox="1">
            <a:spLocks noChangeArrowheads="1"/>
          </p:cNvSpPr>
          <p:nvPr/>
        </p:nvSpPr>
        <p:spPr bwMode="auto">
          <a:xfrm>
            <a:off x="7212586" y="1728444"/>
            <a:ext cx="1499072" cy="5458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0000" tIns="83556" rIns="90000" bIns="45000"/>
          <a:lstStyle>
            <a:lvl1pPr>
              <a:tabLst>
                <a:tab pos="457200" algn="l"/>
                <a:tab pos="914400" algn="l"/>
                <a:tab pos="13716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1pPr>
            <a:lvl2pPr>
              <a:tabLst>
                <a:tab pos="457200" algn="l"/>
                <a:tab pos="914400" algn="l"/>
                <a:tab pos="13716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2pPr>
            <a:lvl3pPr>
              <a:tabLst>
                <a:tab pos="457200" algn="l"/>
                <a:tab pos="914400" algn="l"/>
                <a:tab pos="13716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3pPr>
            <a:lvl4pPr>
              <a:tabLst>
                <a:tab pos="457200" algn="l"/>
                <a:tab pos="914400" algn="l"/>
                <a:tab pos="13716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4pPr>
            <a:lvl5pPr>
              <a:tabLst>
                <a:tab pos="457200" algn="l"/>
                <a:tab pos="914400" algn="l"/>
                <a:tab pos="13716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5pPr>
            <a:lvl6pPr marL="25146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6pPr>
            <a:lvl7pPr marL="29718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7pPr>
            <a:lvl8pPr marL="34290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8pPr>
            <a:lvl9pPr marL="38862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9pPr>
          </a:lstStyle>
          <a:p>
            <a:pPr>
              <a:lnSpc>
                <a:spcPct val="83000"/>
              </a:lnSpc>
            </a:pPr>
            <a:r>
              <a:rPr lang="en-US" dirty="0">
                <a:solidFill>
                  <a:srgbClr val="FF6633"/>
                </a:solidFill>
                <a:latin typeface="Symbol" charset="2"/>
                <a:cs typeface="Symbol" charset="2"/>
              </a:rPr>
              <a:t>g</a:t>
            </a:r>
            <a:r>
              <a:rPr lang="en-US" dirty="0">
                <a:solidFill>
                  <a:srgbClr val="FF6633"/>
                </a:solidFill>
                <a:latin typeface="Arial"/>
              </a:rPr>
              <a:t> </a:t>
            </a:r>
            <a:r>
              <a:rPr lang="en-US" dirty="0">
                <a:solidFill>
                  <a:srgbClr val="FF6633"/>
                </a:solidFill>
                <a:latin typeface="Times New Roman" charset="0"/>
                <a:cs typeface="Times New Roman" charset="0"/>
              </a:rPr>
              <a:t>→ </a:t>
            </a:r>
            <a:r>
              <a:rPr lang="en-US" dirty="0" err="1">
                <a:solidFill>
                  <a:srgbClr val="FF6633"/>
                </a:solidFill>
                <a:latin typeface="Arial"/>
              </a:rPr>
              <a:t>e</a:t>
            </a:r>
            <a:r>
              <a:rPr lang="en-US" baseline="30000" dirty="0" err="1">
                <a:solidFill>
                  <a:srgbClr val="FF6633"/>
                </a:solidFill>
                <a:latin typeface="Arial"/>
              </a:rPr>
              <a:t>+</a:t>
            </a:r>
            <a:r>
              <a:rPr lang="en-US" dirty="0" err="1">
                <a:solidFill>
                  <a:srgbClr val="FF6633"/>
                </a:solidFill>
                <a:latin typeface="Arial"/>
              </a:rPr>
              <a:t>e</a:t>
            </a:r>
            <a:r>
              <a:rPr lang="en-US" baseline="30000" dirty="0">
                <a:solidFill>
                  <a:srgbClr val="FF6633"/>
                </a:solidFill>
                <a:latin typeface="Arial"/>
              </a:rPr>
              <a:t>-</a:t>
            </a:r>
          </a:p>
        </p:txBody>
      </p:sp>
      <p:sp>
        <p:nvSpPr>
          <p:cNvPr id="31770" name="Rectangle 26"/>
          <p:cNvSpPr>
            <a:spLocks noGrp="1" noChangeArrowheads="1"/>
          </p:cNvSpPr>
          <p:nvPr>
            <p:ph type="title"/>
          </p:nvPr>
        </p:nvSpPr>
        <p:spPr>
          <a:xfrm>
            <a:off x="503397" y="126947"/>
            <a:ext cx="9072244" cy="779136"/>
          </a:xfrm>
          <a:ln/>
        </p:spPr>
        <p:txBody>
          <a:bodyPr/>
          <a:lstStyle/>
          <a:p>
            <a: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</a:tabLst>
            </a:pPr>
            <a:r>
              <a:rPr lang="en-US" dirty="0" smtClean="0"/>
              <a:t>Non-b Jets</a:t>
            </a:r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249370" y="1459196"/>
            <a:ext cx="3133816" cy="3821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000090"/>
                </a:solidFill>
              </a:rPr>
              <a:t>Light-quark (gluon) jets:</a:t>
            </a:r>
            <a:endParaRPr lang="en-US" sz="2000" b="1" dirty="0">
              <a:solidFill>
                <a:srgbClr val="000090"/>
              </a:solidFill>
            </a:endParaRPr>
          </a:p>
        </p:txBody>
      </p:sp>
      <p:sp>
        <p:nvSpPr>
          <p:cNvPr id="33" name="Text Box 46"/>
          <p:cNvSpPr txBox="1">
            <a:spLocks noChangeArrowheads="1"/>
          </p:cNvSpPr>
          <p:nvPr/>
        </p:nvSpPr>
        <p:spPr bwMode="auto">
          <a:xfrm>
            <a:off x="287784" y="5436021"/>
            <a:ext cx="9505056" cy="1728192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none" lIns="90000" tIns="45000" rIns="90000" bIns="45000"/>
          <a:lstStyle>
            <a:lvl1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1pPr>
            <a:lvl2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2pPr>
            <a:lvl3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3pPr>
            <a:lvl4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4pPr>
            <a:lvl5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5pPr>
            <a:lvl6pPr marL="25146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6pPr>
            <a:lvl7pPr marL="29718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7pPr>
            <a:lvl8pPr marL="34290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8pPr>
            <a:lvl9pPr marL="38862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9pPr>
          </a:lstStyle>
          <a:p>
            <a:r>
              <a:rPr lang="en-US" sz="2000" b="1" dirty="0" smtClean="0">
                <a:solidFill>
                  <a:srgbClr val="000090"/>
                </a:solidFill>
                <a:latin typeface="Arial"/>
              </a:rPr>
              <a:t>Charm</a:t>
            </a:r>
            <a:r>
              <a:rPr lang="en-US" sz="2000" b="1" dirty="0">
                <a:solidFill>
                  <a:srgbClr val="000090"/>
                </a:solidFill>
                <a:latin typeface="Arial"/>
              </a:rPr>
              <a:t>-</a:t>
            </a:r>
            <a:r>
              <a:rPr lang="en-US" sz="2000" b="1" dirty="0" smtClean="0">
                <a:solidFill>
                  <a:srgbClr val="000090"/>
                </a:solidFill>
                <a:latin typeface="Arial"/>
              </a:rPr>
              <a:t>quark jets: </a:t>
            </a:r>
            <a:r>
              <a:rPr lang="en-US" dirty="0" smtClean="0">
                <a:solidFill>
                  <a:schemeClr val="tx1"/>
                </a:solidFill>
                <a:latin typeface="Arial"/>
              </a:rPr>
              <a:t>c-hadrons also have high mass and lifetime, e.g. the most abundantly</a:t>
            </a:r>
            <a:br>
              <a:rPr lang="en-US" dirty="0" smtClean="0">
                <a:solidFill>
                  <a:schemeClr val="tx1"/>
                </a:solidFill>
                <a:latin typeface="Arial"/>
              </a:rPr>
            </a:br>
            <a:r>
              <a:rPr lang="en-US" dirty="0" smtClean="0">
                <a:solidFill>
                  <a:schemeClr val="tx1"/>
                </a:solidFill>
                <a:latin typeface="Arial"/>
              </a:rPr>
              <a:t>                                   produced D</a:t>
            </a:r>
            <a:r>
              <a:rPr lang="en-US" baseline="30000" dirty="0" smtClean="0">
                <a:solidFill>
                  <a:schemeClr val="tx1"/>
                </a:solidFill>
                <a:latin typeface="Arial"/>
              </a:rPr>
              <a:t>+</a:t>
            </a:r>
            <a:r>
              <a:rPr lang="en-US" dirty="0" smtClean="0">
                <a:solidFill>
                  <a:schemeClr val="tx1"/>
                </a:solidFill>
                <a:latin typeface="Arial"/>
              </a:rPr>
              <a:t> and D</a:t>
            </a:r>
            <a:r>
              <a:rPr lang="en-US" baseline="30000" dirty="0" smtClean="0">
                <a:solidFill>
                  <a:schemeClr val="tx1"/>
                </a:solidFill>
                <a:latin typeface="Arial"/>
              </a:rPr>
              <a:t>0</a:t>
            </a:r>
            <a:r>
              <a:rPr lang="en-US" dirty="0" smtClean="0">
                <a:solidFill>
                  <a:schemeClr val="tx1"/>
                </a:solidFill>
                <a:latin typeface="Arial"/>
              </a:rPr>
              <a:t> mesons:</a:t>
            </a:r>
            <a:br>
              <a:rPr lang="en-US" dirty="0" smtClean="0">
                <a:solidFill>
                  <a:schemeClr val="tx1"/>
                </a:solidFill>
                <a:latin typeface="Arial"/>
              </a:rPr>
            </a:br>
            <a:r>
              <a:rPr lang="en-US" dirty="0" smtClean="0">
                <a:solidFill>
                  <a:srgbClr val="008000"/>
                </a:solidFill>
                <a:latin typeface="Arial"/>
              </a:rPr>
              <a:t>                                                                                       </a:t>
            </a:r>
            <a:r>
              <a:rPr lang="en-US" dirty="0" smtClean="0">
                <a:solidFill>
                  <a:srgbClr val="000090"/>
                </a:solidFill>
                <a:latin typeface="Arial"/>
              </a:rPr>
              <a:t>D</a:t>
            </a:r>
            <a:r>
              <a:rPr lang="en-US" baseline="30000" dirty="0" smtClean="0">
                <a:solidFill>
                  <a:srgbClr val="000090"/>
                </a:solidFill>
                <a:latin typeface="Arial"/>
              </a:rPr>
              <a:t>+</a:t>
            </a:r>
            <a:r>
              <a:rPr lang="en-US" dirty="0" smtClean="0">
                <a:solidFill>
                  <a:srgbClr val="000090"/>
                </a:solidFill>
                <a:latin typeface="Arial"/>
              </a:rPr>
              <a:t>: m ~ 1.9 </a:t>
            </a:r>
            <a:r>
              <a:rPr lang="en-US" dirty="0" err="1" smtClean="0">
                <a:solidFill>
                  <a:srgbClr val="000090"/>
                </a:solidFill>
                <a:latin typeface="Arial"/>
              </a:rPr>
              <a:t>GeV</a:t>
            </a:r>
            <a:r>
              <a:rPr lang="en-US" dirty="0" smtClean="0">
                <a:solidFill>
                  <a:srgbClr val="000090"/>
                </a:solidFill>
                <a:latin typeface="Arial"/>
              </a:rPr>
              <a:t>, </a:t>
            </a:r>
            <a:r>
              <a:rPr lang="en-US" dirty="0" smtClean="0">
                <a:solidFill>
                  <a:srgbClr val="800000"/>
                </a:solidFill>
                <a:latin typeface="Symbol" charset="2"/>
                <a:cs typeface="Symbol" charset="2"/>
              </a:rPr>
              <a:t>t</a:t>
            </a:r>
            <a:r>
              <a:rPr lang="en-US" dirty="0" smtClean="0">
                <a:solidFill>
                  <a:srgbClr val="800000"/>
                </a:solidFill>
                <a:latin typeface="Arial"/>
              </a:rPr>
              <a:t> ≈ 1.06 </a:t>
            </a:r>
            <a:r>
              <a:rPr lang="en-US" dirty="0" err="1" smtClean="0">
                <a:solidFill>
                  <a:srgbClr val="800000"/>
                </a:solidFill>
                <a:latin typeface="Arial"/>
              </a:rPr>
              <a:t>ps</a:t>
            </a:r>
            <a:r>
              <a:rPr lang="en-US" dirty="0" smtClean="0">
                <a:solidFill>
                  <a:srgbClr val="000090"/>
                </a:solidFill>
                <a:latin typeface="Arial"/>
              </a:rPr>
              <a:t/>
            </a:r>
            <a:br>
              <a:rPr lang="en-US" dirty="0" smtClean="0">
                <a:solidFill>
                  <a:srgbClr val="000090"/>
                </a:solidFill>
                <a:latin typeface="Arial"/>
              </a:rPr>
            </a:br>
            <a:r>
              <a:rPr lang="en-US" dirty="0" smtClean="0">
                <a:solidFill>
                  <a:srgbClr val="000090"/>
                </a:solidFill>
                <a:latin typeface="Arial"/>
              </a:rPr>
              <a:t>                                       </a:t>
            </a:r>
            <a:r>
              <a:rPr lang="en-US" dirty="0">
                <a:solidFill>
                  <a:srgbClr val="000090"/>
                </a:solidFill>
                <a:latin typeface="Arial"/>
              </a:rPr>
              <a:t>        </a:t>
            </a:r>
            <a:r>
              <a:rPr lang="en-US" dirty="0" smtClean="0">
                <a:solidFill>
                  <a:srgbClr val="000090"/>
                </a:solidFill>
                <a:latin typeface="Arial"/>
              </a:rPr>
              <a:t>                                        D</a:t>
            </a:r>
            <a:r>
              <a:rPr lang="en-US" baseline="30000" dirty="0" smtClean="0">
                <a:solidFill>
                  <a:srgbClr val="000090"/>
                </a:solidFill>
                <a:latin typeface="Arial"/>
              </a:rPr>
              <a:t>0</a:t>
            </a:r>
            <a:r>
              <a:rPr lang="en-US" dirty="0" smtClean="0">
                <a:solidFill>
                  <a:srgbClr val="000090"/>
                </a:solidFill>
                <a:latin typeface="Arial"/>
              </a:rPr>
              <a:t>: </a:t>
            </a:r>
            <a:r>
              <a:rPr lang="en-US" dirty="0">
                <a:solidFill>
                  <a:srgbClr val="000090"/>
                </a:solidFill>
                <a:latin typeface="Arial"/>
              </a:rPr>
              <a:t>m ~ 1.9 </a:t>
            </a:r>
            <a:r>
              <a:rPr lang="en-US" dirty="0" err="1">
                <a:solidFill>
                  <a:srgbClr val="000090"/>
                </a:solidFill>
                <a:latin typeface="Arial"/>
              </a:rPr>
              <a:t>GeV</a:t>
            </a:r>
            <a:r>
              <a:rPr lang="en-US" dirty="0">
                <a:solidFill>
                  <a:srgbClr val="000090"/>
                </a:solidFill>
                <a:latin typeface="Arial"/>
              </a:rPr>
              <a:t>, </a:t>
            </a:r>
            <a:r>
              <a:rPr lang="en-US" dirty="0">
                <a:solidFill>
                  <a:srgbClr val="000090"/>
                </a:solidFill>
                <a:latin typeface="Symbol" charset="2"/>
                <a:cs typeface="Symbol" charset="2"/>
              </a:rPr>
              <a:t>t</a:t>
            </a:r>
            <a:r>
              <a:rPr lang="en-US" dirty="0">
                <a:solidFill>
                  <a:srgbClr val="000090"/>
                </a:solidFill>
                <a:latin typeface="Arial"/>
              </a:rPr>
              <a:t> </a:t>
            </a:r>
            <a:r>
              <a:rPr lang="en-US" dirty="0" smtClean="0">
                <a:solidFill>
                  <a:srgbClr val="000090"/>
                </a:solidFill>
                <a:latin typeface="Arial"/>
              </a:rPr>
              <a:t>≈ 0.42 </a:t>
            </a:r>
            <a:r>
              <a:rPr lang="en-US" dirty="0" err="1">
                <a:solidFill>
                  <a:srgbClr val="000090"/>
                </a:solidFill>
                <a:latin typeface="Arial"/>
              </a:rPr>
              <a:t>ps</a:t>
            </a:r>
            <a:r>
              <a:rPr lang="en-US" dirty="0">
                <a:solidFill>
                  <a:srgbClr val="000090"/>
                </a:solidFill>
                <a:latin typeface="Arial"/>
              </a:rPr>
              <a:t/>
            </a:r>
            <a:br>
              <a:rPr lang="en-US" dirty="0">
                <a:solidFill>
                  <a:srgbClr val="000090"/>
                </a:solidFill>
                <a:latin typeface="Arial"/>
              </a:rPr>
            </a:br>
            <a:r>
              <a:rPr lang="en-US" dirty="0" smtClean="0">
                <a:solidFill>
                  <a:srgbClr val="000090"/>
                </a:solidFill>
                <a:latin typeface="Arial"/>
              </a:rPr>
              <a:t/>
            </a:r>
            <a:br>
              <a:rPr lang="en-US" dirty="0" smtClean="0">
                <a:solidFill>
                  <a:srgbClr val="000090"/>
                </a:solidFill>
                <a:latin typeface="Arial"/>
              </a:rPr>
            </a:br>
            <a:r>
              <a:rPr lang="en-US" dirty="0" smtClean="0">
                <a:solidFill>
                  <a:srgbClr val="008000"/>
                </a:solidFill>
                <a:latin typeface="Arial"/>
              </a:rPr>
              <a:t>    </a:t>
            </a:r>
            <a:r>
              <a:rPr lang="en-US" dirty="0" smtClean="0">
                <a:solidFill>
                  <a:srgbClr val="800000"/>
                </a:solidFill>
                <a:latin typeface="Arial"/>
              </a:rPr>
              <a:t>                               </a:t>
            </a:r>
            <a:r>
              <a:rPr lang="en-US" dirty="0" smtClean="0">
                <a:solidFill>
                  <a:srgbClr val="800000"/>
                </a:solidFill>
                <a:latin typeface="Arial"/>
                <a:sym typeface="Wingdings"/>
              </a:rPr>
              <a:t> similar topology, much more difficult</a:t>
            </a:r>
            <a:r>
              <a:rPr lang="en-US" dirty="0">
                <a:solidFill>
                  <a:srgbClr val="800000"/>
                </a:solidFill>
                <a:latin typeface="Arial"/>
                <a:sym typeface="Wingdings"/>
              </a:rPr>
              <a:t> </a:t>
            </a:r>
            <a:r>
              <a:rPr lang="en-US" dirty="0" smtClean="0">
                <a:solidFill>
                  <a:srgbClr val="800000"/>
                </a:solidFill>
                <a:latin typeface="Arial"/>
                <a:sym typeface="Wingdings"/>
              </a:rPr>
              <a:t>to distinguish from b-quark jets</a:t>
            </a:r>
            <a:r>
              <a:rPr lang="en-US" sz="2200" b="1" dirty="0" smtClean="0">
                <a:solidFill>
                  <a:srgbClr val="800000"/>
                </a:solidFill>
                <a:latin typeface="Arial"/>
              </a:rPr>
              <a:t> </a:t>
            </a:r>
            <a:endParaRPr lang="en-US" sz="2200" b="1" dirty="0">
              <a:solidFill>
                <a:srgbClr val="8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741121868"/>
      </p:ext>
    </p:extLst>
  </p:cSld>
  <p:clrMapOvr>
    <a:masterClrMapping/>
  </p:clrMapOvr>
  <p:transition spd="med" advTm="76322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96496" y="4004309"/>
            <a:ext cx="3262152" cy="3134582"/>
          </a:xfrm>
          <a:prstGeom prst="rect">
            <a:avLst/>
          </a:prstGeom>
        </p:spPr>
      </p:pic>
      <p:sp>
        <p:nvSpPr>
          <p:cNvPr id="37889" name="Rectangle 1"/>
          <p:cNvSpPr>
            <a:spLocks noGrp="1" noChangeArrowheads="1"/>
          </p:cNvSpPr>
          <p:nvPr>
            <p:ph type="title"/>
          </p:nvPr>
        </p:nvSpPr>
        <p:spPr>
          <a:xfrm>
            <a:off x="457344" y="189602"/>
            <a:ext cx="9072245" cy="637907"/>
          </a:xfrm>
          <a:ln/>
        </p:spPr>
        <p:txBody>
          <a:bodyPr/>
          <a:lstStyle/>
          <a:p>
            <a: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</a:tabLst>
            </a:pPr>
            <a:r>
              <a:rPr lang="en-US" sz="4000" dirty="0" smtClean="0"/>
              <a:t>Algorithms Input: Impact Parameters</a:t>
            </a:r>
            <a:endParaRPr lang="en-US" sz="4000" dirty="0"/>
          </a:p>
        </p:txBody>
      </p:sp>
      <p:graphicFrame>
        <p:nvGraphicFramePr>
          <p:cNvPr id="37891" name="Object 3"/>
          <p:cNvGraphicFramePr>
            <a:graphicFrameLocks noChangeAspect="1"/>
          </p:cNvGraphicFramePr>
          <p:nvPr/>
        </p:nvGraphicFramePr>
        <p:xfrm>
          <a:off x="682840" y="5934758"/>
          <a:ext cx="3625405" cy="83943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74" r:id="rId5" imgW="3394080" imgH="800640" progId="">
                  <p:embed/>
                </p:oleObj>
              </mc:Choice>
              <mc:Fallback>
                <p:oleObj r:id="rId5" imgW="3394080" imgH="800640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2840" y="5934758"/>
                        <a:ext cx="3625405" cy="839435"/>
                      </a:xfrm>
                      <a:prstGeom prst="rect">
                        <a:avLst/>
                      </a:prstGeom>
                      <a:noFill/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blipFill dpi="0" rotWithShape="0">
                              <a:blip/>
                              <a:srcRect/>
                              <a:stretch>
                                <a:fillRect/>
                              </a:stretch>
                            </a:blipFill>
                          </a14:hiddenFill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37893" name="Group 5"/>
          <p:cNvGrpSpPr>
            <a:grpSpLocks/>
          </p:cNvGrpSpPr>
          <p:nvPr/>
        </p:nvGrpSpPr>
        <p:grpSpPr bwMode="auto">
          <a:xfrm>
            <a:off x="4528977" y="975903"/>
            <a:ext cx="5338857" cy="2448484"/>
            <a:chOff x="2852" y="615"/>
            <a:chExt cx="3362" cy="1543"/>
          </a:xfrm>
        </p:grpSpPr>
        <p:pic>
          <p:nvPicPr>
            <p:cNvPr id="37894" name="Picture 6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12" y="615"/>
              <a:ext cx="2935" cy="154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="" xmlns:a14="http://schemas.microsoft.com/office/drawing/2010/main" w="9525" cap="flat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pic>
        <p:sp>
          <p:nvSpPr>
            <p:cNvPr id="37895" name="Line 7"/>
            <p:cNvSpPr>
              <a:spLocks noChangeShapeType="1"/>
            </p:cNvSpPr>
            <p:nvPr/>
          </p:nvSpPr>
          <p:spPr bwMode="auto">
            <a:xfrm flipV="1">
              <a:off x="3555" y="1295"/>
              <a:ext cx="2659" cy="653"/>
            </a:xfrm>
            <a:prstGeom prst="line">
              <a:avLst/>
            </a:prstGeom>
            <a:noFill/>
            <a:ln w="73080" cap="flat">
              <a:solidFill>
                <a:srgbClr val="999999">
                  <a:alpha val="59999"/>
                </a:srgbClr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7896" name="Line 8"/>
            <p:cNvSpPr>
              <a:spLocks noChangeShapeType="1"/>
            </p:cNvSpPr>
            <p:nvPr/>
          </p:nvSpPr>
          <p:spPr bwMode="auto">
            <a:xfrm flipV="1">
              <a:off x="3047" y="1007"/>
              <a:ext cx="2735" cy="1009"/>
            </a:xfrm>
            <a:prstGeom prst="line">
              <a:avLst/>
            </a:prstGeom>
            <a:noFill/>
            <a:ln w="9525" cap="flat">
              <a:solidFill>
                <a:srgbClr val="800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7897" name="Text Box 9"/>
            <p:cNvSpPr txBox="1">
              <a:spLocks noChangeArrowheads="1"/>
            </p:cNvSpPr>
            <p:nvPr/>
          </p:nvSpPr>
          <p:spPr bwMode="auto">
            <a:xfrm>
              <a:off x="3328" y="1400"/>
              <a:ext cx="289" cy="28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 cap="flat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90000" tIns="45000" rIns="90000" bIns="45000"/>
            <a:lstStyle>
              <a:lvl1pPr>
                <a:tabLst>
                  <a:tab pos="457200" algn="l"/>
                </a:tabLst>
                <a:defRPr>
                  <a:solidFill>
                    <a:srgbClr val="000000"/>
                  </a:solidFill>
                  <a:latin typeface="Comic Sans MS" charset="0"/>
                  <a:ea typeface="ＭＳ Ｐゴシック" charset="0"/>
                  <a:cs typeface="DejaVu Sans" charset="0"/>
                </a:defRPr>
              </a:lvl1pPr>
              <a:lvl2pPr>
                <a:tabLst>
                  <a:tab pos="457200" algn="l"/>
                </a:tabLst>
                <a:defRPr>
                  <a:solidFill>
                    <a:srgbClr val="000000"/>
                  </a:solidFill>
                  <a:latin typeface="Comic Sans MS" charset="0"/>
                  <a:ea typeface="ＭＳ Ｐゴシック" charset="0"/>
                  <a:cs typeface="DejaVu Sans" charset="0"/>
                </a:defRPr>
              </a:lvl2pPr>
              <a:lvl3pPr>
                <a:tabLst>
                  <a:tab pos="457200" algn="l"/>
                </a:tabLst>
                <a:defRPr>
                  <a:solidFill>
                    <a:srgbClr val="000000"/>
                  </a:solidFill>
                  <a:latin typeface="Comic Sans MS" charset="0"/>
                  <a:ea typeface="ＭＳ Ｐゴシック" charset="0"/>
                  <a:cs typeface="DejaVu Sans" charset="0"/>
                </a:defRPr>
              </a:lvl3pPr>
              <a:lvl4pPr>
                <a:tabLst>
                  <a:tab pos="457200" algn="l"/>
                </a:tabLst>
                <a:defRPr>
                  <a:solidFill>
                    <a:srgbClr val="000000"/>
                  </a:solidFill>
                  <a:latin typeface="Comic Sans MS" charset="0"/>
                  <a:ea typeface="ＭＳ Ｐゴシック" charset="0"/>
                  <a:cs typeface="DejaVu Sans" charset="0"/>
                </a:defRPr>
              </a:lvl4pPr>
              <a:lvl5pPr>
                <a:tabLst>
                  <a:tab pos="457200" algn="l"/>
                </a:tabLst>
                <a:defRPr>
                  <a:solidFill>
                    <a:srgbClr val="000000"/>
                  </a:solidFill>
                  <a:latin typeface="Comic Sans MS" charset="0"/>
                  <a:ea typeface="ＭＳ Ｐゴシック" charset="0"/>
                  <a:cs typeface="DejaVu Sans" charset="0"/>
                </a:defRPr>
              </a:lvl5pPr>
              <a:lvl6pPr marL="2514600" indent="-228600" fontAlgn="base" hangingPunct="0">
                <a:lnSpc>
                  <a:spcPct val="116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457200" algn="l"/>
                </a:tabLst>
                <a:defRPr>
                  <a:solidFill>
                    <a:srgbClr val="000000"/>
                  </a:solidFill>
                  <a:latin typeface="Comic Sans MS" charset="0"/>
                  <a:ea typeface="ＭＳ Ｐゴシック" charset="0"/>
                  <a:cs typeface="DejaVu Sans" charset="0"/>
                </a:defRPr>
              </a:lvl6pPr>
              <a:lvl7pPr marL="2971800" indent="-228600" fontAlgn="base" hangingPunct="0">
                <a:lnSpc>
                  <a:spcPct val="116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457200" algn="l"/>
                </a:tabLst>
                <a:defRPr>
                  <a:solidFill>
                    <a:srgbClr val="000000"/>
                  </a:solidFill>
                  <a:latin typeface="Comic Sans MS" charset="0"/>
                  <a:ea typeface="ＭＳ Ｐゴシック" charset="0"/>
                  <a:cs typeface="DejaVu Sans" charset="0"/>
                </a:defRPr>
              </a:lvl7pPr>
              <a:lvl8pPr marL="3429000" indent="-228600" fontAlgn="base" hangingPunct="0">
                <a:lnSpc>
                  <a:spcPct val="116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457200" algn="l"/>
                </a:tabLst>
                <a:defRPr>
                  <a:solidFill>
                    <a:srgbClr val="000000"/>
                  </a:solidFill>
                  <a:latin typeface="Comic Sans MS" charset="0"/>
                  <a:ea typeface="ＭＳ Ｐゴシック" charset="0"/>
                  <a:cs typeface="DejaVu Sans" charset="0"/>
                </a:defRPr>
              </a:lvl8pPr>
              <a:lvl9pPr marL="3886200" indent="-228600" fontAlgn="base" hangingPunct="0">
                <a:lnSpc>
                  <a:spcPct val="116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457200" algn="l"/>
                </a:tabLst>
                <a:defRPr>
                  <a:solidFill>
                    <a:srgbClr val="000000"/>
                  </a:solidFill>
                  <a:latin typeface="Comic Sans MS" charset="0"/>
                  <a:ea typeface="ＭＳ Ｐゴシック" charset="0"/>
                  <a:cs typeface="DejaVu Sans" charset="0"/>
                </a:defRPr>
              </a:lvl9pPr>
            </a:lstStyle>
            <a:p>
              <a:r>
                <a:rPr lang="en-US" b="1" dirty="0">
                  <a:solidFill>
                    <a:srgbClr val="FF0000"/>
                  </a:solidFill>
                  <a:latin typeface="Arial"/>
                </a:rPr>
                <a:t>&gt;0</a:t>
              </a:r>
            </a:p>
          </p:txBody>
        </p:sp>
        <p:sp>
          <p:nvSpPr>
            <p:cNvPr id="37898" name="Text Box 10"/>
            <p:cNvSpPr txBox="1">
              <a:spLocks noChangeArrowheads="1"/>
            </p:cNvSpPr>
            <p:nvPr/>
          </p:nvSpPr>
          <p:spPr bwMode="auto">
            <a:xfrm>
              <a:off x="2852" y="1718"/>
              <a:ext cx="444" cy="28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 cap="flat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90000" tIns="45000" rIns="90000" bIns="45000"/>
            <a:lstStyle>
              <a:lvl1pPr>
                <a:tabLst>
                  <a:tab pos="457200" algn="l"/>
                </a:tabLst>
                <a:defRPr>
                  <a:solidFill>
                    <a:srgbClr val="000000"/>
                  </a:solidFill>
                  <a:latin typeface="Comic Sans MS" charset="0"/>
                  <a:ea typeface="ＭＳ Ｐゴシック" charset="0"/>
                  <a:cs typeface="DejaVu Sans" charset="0"/>
                </a:defRPr>
              </a:lvl1pPr>
              <a:lvl2pPr>
                <a:tabLst>
                  <a:tab pos="457200" algn="l"/>
                </a:tabLst>
                <a:defRPr>
                  <a:solidFill>
                    <a:srgbClr val="000000"/>
                  </a:solidFill>
                  <a:latin typeface="Comic Sans MS" charset="0"/>
                  <a:ea typeface="ＭＳ Ｐゴシック" charset="0"/>
                  <a:cs typeface="DejaVu Sans" charset="0"/>
                </a:defRPr>
              </a:lvl2pPr>
              <a:lvl3pPr>
                <a:tabLst>
                  <a:tab pos="457200" algn="l"/>
                </a:tabLst>
                <a:defRPr>
                  <a:solidFill>
                    <a:srgbClr val="000000"/>
                  </a:solidFill>
                  <a:latin typeface="Comic Sans MS" charset="0"/>
                  <a:ea typeface="ＭＳ Ｐゴシック" charset="0"/>
                  <a:cs typeface="DejaVu Sans" charset="0"/>
                </a:defRPr>
              </a:lvl3pPr>
              <a:lvl4pPr>
                <a:tabLst>
                  <a:tab pos="457200" algn="l"/>
                </a:tabLst>
                <a:defRPr>
                  <a:solidFill>
                    <a:srgbClr val="000000"/>
                  </a:solidFill>
                  <a:latin typeface="Comic Sans MS" charset="0"/>
                  <a:ea typeface="ＭＳ Ｐゴシック" charset="0"/>
                  <a:cs typeface="DejaVu Sans" charset="0"/>
                </a:defRPr>
              </a:lvl4pPr>
              <a:lvl5pPr>
                <a:tabLst>
                  <a:tab pos="457200" algn="l"/>
                </a:tabLst>
                <a:defRPr>
                  <a:solidFill>
                    <a:srgbClr val="000000"/>
                  </a:solidFill>
                  <a:latin typeface="Comic Sans MS" charset="0"/>
                  <a:ea typeface="ＭＳ Ｐゴシック" charset="0"/>
                  <a:cs typeface="DejaVu Sans" charset="0"/>
                </a:defRPr>
              </a:lvl5pPr>
              <a:lvl6pPr marL="2514600" indent="-228600" fontAlgn="base" hangingPunct="0">
                <a:lnSpc>
                  <a:spcPct val="116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457200" algn="l"/>
                </a:tabLst>
                <a:defRPr>
                  <a:solidFill>
                    <a:srgbClr val="000000"/>
                  </a:solidFill>
                  <a:latin typeface="Comic Sans MS" charset="0"/>
                  <a:ea typeface="ＭＳ Ｐゴシック" charset="0"/>
                  <a:cs typeface="DejaVu Sans" charset="0"/>
                </a:defRPr>
              </a:lvl6pPr>
              <a:lvl7pPr marL="2971800" indent="-228600" fontAlgn="base" hangingPunct="0">
                <a:lnSpc>
                  <a:spcPct val="116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457200" algn="l"/>
                </a:tabLst>
                <a:defRPr>
                  <a:solidFill>
                    <a:srgbClr val="000000"/>
                  </a:solidFill>
                  <a:latin typeface="Comic Sans MS" charset="0"/>
                  <a:ea typeface="ＭＳ Ｐゴシック" charset="0"/>
                  <a:cs typeface="DejaVu Sans" charset="0"/>
                </a:defRPr>
              </a:lvl7pPr>
              <a:lvl8pPr marL="3429000" indent="-228600" fontAlgn="base" hangingPunct="0">
                <a:lnSpc>
                  <a:spcPct val="116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457200" algn="l"/>
                </a:tabLst>
                <a:defRPr>
                  <a:solidFill>
                    <a:srgbClr val="000000"/>
                  </a:solidFill>
                  <a:latin typeface="Comic Sans MS" charset="0"/>
                  <a:ea typeface="ＭＳ Ｐゴシック" charset="0"/>
                  <a:cs typeface="DejaVu Sans" charset="0"/>
                </a:defRPr>
              </a:lvl8pPr>
              <a:lvl9pPr marL="3886200" indent="-228600" fontAlgn="base" hangingPunct="0">
                <a:lnSpc>
                  <a:spcPct val="116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457200" algn="l"/>
                </a:tabLst>
                <a:defRPr>
                  <a:solidFill>
                    <a:srgbClr val="000000"/>
                  </a:solidFill>
                  <a:latin typeface="Comic Sans MS" charset="0"/>
                  <a:ea typeface="ＭＳ Ｐゴシック" charset="0"/>
                  <a:cs typeface="DejaVu Sans" charset="0"/>
                </a:defRPr>
              </a:lvl9pPr>
            </a:lstStyle>
            <a:p>
              <a:r>
                <a:rPr lang="en-US" b="1" dirty="0">
                  <a:solidFill>
                    <a:srgbClr val="800080"/>
                  </a:solidFill>
                  <a:latin typeface="Arial"/>
                </a:rPr>
                <a:t>IP&lt;0</a:t>
              </a:r>
            </a:p>
          </p:txBody>
        </p:sp>
      </p:grpSp>
      <p:sp>
        <p:nvSpPr>
          <p:cNvPr id="37900" name="Text Box 12"/>
          <p:cNvSpPr txBox="1">
            <a:spLocks noChangeArrowheads="1"/>
          </p:cNvSpPr>
          <p:nvPr/>
        </p:nvSpPr>
        <p:spPr bwMode="auto">
          <a:xfrm>
            <a:off x="215776" y="1187549"/>
            <a:ext cx="4417816" cy="23042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1pPr>
            <a:lvl2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2pPr>
            <a:lvl3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3pPr>
            <a:lvl4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4pPr>
            <a:lvl5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5pPr>
            <a:lvl6pPr marL="25146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6pPr>
            <a:lvl7pPr marL="29718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7pPr>
            <a:lvl8pPr marL="34290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8pPr>
            <a:lvl9pPr marL="38862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9pPr>
          </a:lstStyle>
          <a:p>
            <a:r>
              <a:rPr lang="en-US" dirty="0">
                <a:solidFill>
                  <a:srgbClr val="000080"/>
                </a:solidFill>
                <a:latin typeface="Arial"/>
              </a:rPr>
              <a:t>- </a:t>
            </a:r>
            <a:r>
              <a:rPr lang="en-US" dirty="0" smtClean="0">
                <a:solidFill>
                  <a:srgbClr val="000080"/>
                </a:solidFill>
                <a:latin typeface="Arial"/>
              </a:rPr>
              <a:t>Distance </a:t>
            </a:r>
            <a:r>
              <a:rPr lang="en-US" dirty="0">
                <a:solidFill>
                  <a:srgbClr val="000080"/>
                </a:solidFill>
                <a:latin typeface="Arial"/>
              </a:rPr>
              <a:t>to primary vertex at    </a:t>
            </a:r>
          </a:p>
          <a:p>
            <a:r>
              <a:rPr lang="en-US" dirty="0">
                <a:solidFill>
                  <a:srgbClr val="000080"/>
                </a:solidFill>
                <a:latin typeface="Arial"/>
              </a:rPr>
              <a:t>  point of closest approach</a:t>
            </a:r>
          </a:p>
          <a:p>
            <a:endParaRPr lang="en-US" dirty="0">
              <a:solidFill>
                <a:srgbClr val="000080"/>
              </a:solidFill>
              <a:latin typeface="Arial"/>
            </a:endParaRPr>
          </a:p>
          <a:p>
            <a:r>
              <a:rPr lang="en-US" dirty="0">
                <a:solidFill>
                  <a:srgbClr val="000080"/>
                </a:solidFill>
                <a:latin typeface="Arial"/>
              </a:rPr>
              <a:t>- IP significance:</a:t>
            </a:r>
          </a:p>
          <a:p>
            <a:r>
              <a:rPr lang="en-US" dirty="0">
                <a:solidFill>
                  <a:srgbClr val="000080"/>
                </a:solidFill>
                <a:latin typeface="Arial"/>
              </a:rPr>
              <a:t> </a:t>
            </a:r>
            <a:r>
              <a:rPr lang="en-US" sz="1000" dirty="0" smtClean="0">
                <a:solidFill>
                  <a:srgbClr val="000080"/>
                </a:solidFill>
                <a:latin typeface="Arial"/>
              </a:rPr>
              <a:t> </a:t>
            </a:r>
            <a:r>
              <a:rPr lang="en-US" dirty="0">
                <a:solidFill>
                  <a:srgbClr val="000080"/>
                </a:solidFill>
                <a:latin typeface="Arial"/>
              </a:rPr>
              <a:t/>
            </a:r>
            <a:br>
              <a:rPr lang="en-US" dirty="0">
                <a:solidFill>
                  <a:srgbClr val="000080"/>
                </a:solidFill>
                <a:latin typeface="Arial"/>
              </a:rPr>
            </a:br>
            <a:r>
              <a:rPr lang="en-US" dirty="0">
                <a:solidFill>
                  <a:srgbClr val="000080"/>
                </a:solidFill>
                <a:latin typeface="Arial"/>
              </a:rPr>
              <a:t>- </a:t>
            </a:r>
            <a:r>
              <a:rPr lang="en-US" dirty="0" smtClean="0">
                <a:solidFill>
                  <a:srgbClr val="000080"/>
                </a:solidFill>
                <a:latin typeface="Arial"/>
              </a:rPr>
              <a:t>For </a:t>
            </a:r>
            <a:r>
              <a:rPr lang="en-US" dirty="0">
                <a:solidFill>
                  <a:srgbClr val="000080"/>
                </a:solidFill>
                <a:latin typeface="Arial"/>
              </a:rPr>
              <a:t>b-tagging a </a:t>
            </a:r>
            <a:r>
              <a:rPr lang="en-US" dirty="0">
                <a:solidFill>
                  <a:srgbClr val="FF0000"/>
                </a:solidFill>
                <a:latin typeface="Arial"/>
              </a:rPr>
              <a:t>lifetime sign</a:t>
            </a:r>
            <a:r>
              <a:rPr lang="en-US" dirty="0">
                <a:solidFill>
                  <a:srgbClr val="000080"/>
                </a:solidFill>
                <a:latin typeface="Arial"/>
              </a:rPr>
              <a:t> is used:</a:t>
            </a:r>
          </a:p>
          <a:p>
            <a:r>
              <a:rPr lang="en-US" dirty="0">
                <a:solidFill>
                  <a:srgbClr val="000080"/>
                </a:solidFill>
                <a:latin typeface="Arial"/>
              </a:rPr>
              <a:t>  decay in jet direction (+) or</a:t>
            </a:r>
          </a:p>
          <a:p>
            <a:r>
              <a:rPr lang="en-US" dirty="0">
                <a:solidFill>
                  <a:srgbClr val="000080"/>
                </a:solidFill>
                <a:latin typeface="Arial"/>
              </a:rPr>
              <a:t>                      opposite (-) </a:t>
            </a:r>
            <a:r>
              <a:rPr lang="en-US" dirty="0" err="1">
                <a:solidFill>
                  <a:srgbClr val="000080"/>
                </a:solidFill>
                <a:latin typeface="Arial"/>
              </a:rPr>
              <a:t>wrt</a:t>
            </a:r>
            <a:r>
              <a:rPr lang="en-US" dirty="0">
                <a:solidFill>
                  <a:srgbClr val="000080"/>
                </a:solidFill>
                <a:latin typeface="Arial"/>
              </a:rPr>
              <a:t>. PV  </a:t>
            </a:r>
          </a:p>
        </p:txBody>
      </p:sp>
      <p:pic>
        <p:nvPicPr>
          <p:cNvPr id="2" name="Picture 1" descr="Screen Shot 2016-07-14 at 8.36.28 PM.pn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7984" y="1877537"/>
            <a:ext cx="393982" cy="53414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960192" y="4931965"/>
            <a:ext cx="2570874" cy="112600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Combine information</a:t>
            </a:r>
            <a:br>
              <a:rPr lang="en-US" dirty="0" smtClean="0"/>
            </a:br>
            <a:r>
              <a:rPr lang="en-US" dirty="0" smtClean="0"/>
              <a:t>of all tracks within a jet,</a:t>
            </a:r>
          </a:p>
          <a:p>
            <a:r>
              <a:rPr lang="en-US" dirty="0" smtClean="0"/>
              <a:t>e.g. using a Likelihood</a:t>
            </a: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ratio method</a:t>
            </a:r>
          </a:p>
        </p:txBody>
      </p:sp>
      <p:cxnSp>
        <p:nvCxnSpPr>
          <p:cNvPr id="6" name="Straight Arrow Connector 5"/>
          <p:cNvCxnSpPr/>
          <p:nvPr/>
        </p:nvCxnSpPr>
        <p:spPr bwMode="auto">
          <a:xfrm>
            <a:off x="6192440" y="6516141"/>
            <a:ext cx="576064" cy="0"/>
          </a:xfrm>
          <a:prstGeom prst="straightConnector1">
            <a:avLst/>
          </a:prstGeom>
          <a:solidFill>
            <a:srgbClr val="00B8FF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pic>
        <p:nvPicPr>
          <p:cNvPr id="9" name="Picture 8" descr="Screen Shot 2016-08-09 at 2.08.53 PM.png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92240" y="6156101"/>
            <a:ext cx="1668588" cy="849463"/>
          </a:xfrm>
          <a:prstGeom prst="rect">
            <a:avLst/>
          </a:prstGeom>
          <a:ln w="19050">
            <a:solidFill>
              <a:srgbClr val="660066"/>
            </a:solidFill>
          </a:ln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31800" y="3951991"/>
            <a:ext cx="3268013" cy="31402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0524572"/>
      </p:ext>
    </p:extLst>
  </p:cSld>
  <p:clrMapOvr>
    <a:masterClrMapping/>
  </p:clrMapOvr>
  <p:transition spd="med" advTm="56910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238" y="301626"/>
            <a:ext cx="9069387" cy="453876"/>
          </a:xfrm>
        </p:spPr>
        <p:txBody>
          <a:bodyPr/>
          <a:lstStyle/>
          <a:p>
            <a:r>
              <a:rPr lang="en-US" sz="4000" dirty="0" smtClean="0"/>
              <a:t>How particles are reconstructed? 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7784" y="899517"/>
            <a:ext cx="9505056" cy="4383088"/>
          </a:xfrm>
        </p:spPr>
        <p:txBody>
          <a:bodyPr/>
          <a:lstStyle/>
          <a:p>
            <a:pPr marL="16290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n-US" sz="2400" dirty="0"/>
              <a:t>Final state SM particles: e, </a:t>
            </a:r>
            <a:r>
              <a:rPr lang="en-US" sz="2400" dirty="0">
                <a:sym typeface="Symbol"/>
              </a:rPr>
              <a:t>, , </a:t>
            </a:r>
            <a:r>
              <a:rPr lang="en-US" sz="2400" dirty="0"/>
              <a:t>, </a:t>
            </a:r>
            <a:r>
              <a:rPr lang="en-US" sz="2400" dirty="0">
                <a:sym typeface="Symbol"/>
              </a:rPr>
              <a:t>, Hadrons</a:t>
            </a:r>
          </a:p>
          <a:p>
            <a:pPr marL="16290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n-US" sz="2400" dirty="0">
                <a:sym typeface="Symbol"/>
              </a:rPr>
              <a:t>Each of these particles interact with the detector in a different way:</a:t>
            </a:r>
          </a:p>
          <a:p>
            <a:pPr marL="800100" lvl="1" indent="-3429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6"/>
              </a:buClr>
              <a:buFont typeface="Wingdings" panose="05000000000000000000" pitchFamily="2" charset="2"/>
              <a:buChar char="Ø"/>
            </a:pPr>
            <a:r>
              <a:rPr lang="en-US" sz="2000" dirty="0">
                <a:solidFill>
                  <a:schemeClr val="accent2">
                    <a:lumMod val="75000"/>
                  </a:schemeClr>
                </a:solidFill>
              </a:rPr>
              <a:t>e, </a:t>
            </a:r>
            <a:r>
              <a:rPr lang="en-US" sz="2000" dirty="0">
                <a:solidFill>
                  <a:schemeClr val="accent2">
                    <a:lumMod val="75000"/>
                  </a:schemeClr>
                </a:solidFill>
                <a:sym typeface="Symbol"/>
              </a:rPr>
              <a:t>,  are theoretically similar, however:</a:t>
            </a:r>
          </a:p>
          <a:p>
            <a:pPr marL="1200150" lvl="2" indent="-285750">
              <a:lnSpc>
                <a:spcPct val="100000"/>
              </a:lnSpc>
              <a:spcBef>
                <a:spcPts val="0"/>
              </a:spcBef>
              <a:buClr>
                <a:srgbClr val="7521AE"/>
              </a:buClr>
              <a:buFont typeface="Wingdings" panose="05000000000000000000" pitchFamily="2" charset="2"/>
              <a:buChar char="Ø"/>
            </a:pPr>
            <a:r>
              <a:rPr lang="en-US" sz="1800" dirty="0">
                <a:solidFill>
                  <a:srgbClr val="7521AE"/>
                </a:solidFill>
              </a:rPr>
              <a:t>e leaves a track and its energy mostly in the EM calorimeter</a:t>
            </a:r>
          </a:p>
          <a:p>
            <a:pPr marL="1200150" lvl="2" indent="-285750">
              <a:lnSpc>
                <a:spcPct val="100000"/>
              </a:lnSpc>
              <a:spcBef>
                <a:spcPts val="0"/>
              </a:spcBef>
              <a:buClr>
                <a:srgbClr val="7521AE"/>
              </a:buClr>
              <a:buFont typeface="Wingdings" panose="05000000000000000000" pitchFamily="2" charset="2"/>
              <a:buChar char="Ø"/>
            </a:pPr>
            <a:r>
              <a:rPr lang="en-US" sz="1800" dirty="0">
                <a:solidFill>
                  <a:srgbClr val="7521AE"/>
                </a:solidFill>
                <a:sym typeface="Symbol"/>
              </a:rPr>
              <a:t> leaves a track, passes through all calorimeters into the </a:t>
            </a:r>
            <a:r>
              <a:rPr lang="en-US" sz="1800" dirty="0" err="1">
                <a:solidFill>
                  <a:srgbClr val="7521AE"/>
                </a:solidFill>
                <a:sym typeface="Symbol"/>
              </a:rPr>
              <a:t>muons</a:t>
            </a:r>
            <a:r>
              <a:rPr lang="en-US" sz="1800" dirty="0">
                <a:solidFill>
                  <a:srgbClr val="7521AE"/>
                </a:solidFill>
                <a:sym typeface="Symbol"/>
              </a:rPr>
              <a:t> chambers</a:t>
            </a:r>
          </a:p>
          <a:p>
            <a:pPr marL="1200150" lvl="2" indent="-285750">
              <a:lnSpc>
                <a:spcPct val="100000"/>
              </a:lnSpc>
              <a:spcBef>
                <a:spcPts val="0"/>
              </a:spcBef>
              <a:buClr>
                <a:srgbClr val="7521AE"/>
              </a:buClr>
              <a:buFont typeface="Wingdings" panose="05000000000000000000" pitchFamily="2" charset="2"/>
              <a:buChar char="Ø"/>
            </a:pPr>
            <a:r>
              <a:rPr lang="en-US" sz="1800" dirty="0">
                <a:solidFill>
                  <a:srgbClr val="7521AE"/>
                </a:solidFill>
                <a:sym typeface="Symbol"/>
              </a:rPr>
              <a:t> , in its </a:t>
            </a:r>
            <a:r>
              <a:rPr lang="en-US" sz="1800" dirty="0" err="1">
                <a:solidFill>
                  <a:srgbClr val="7521AE"/>
                </a:solidFill>
                <a:sym typeface="Symbol"/>
              </a:rPr>
              <a:t>hadronic</a:t>
            </a:r>
            <a:r>
              <a:rPr lang="en-US" sz="1800" dirty="0">
                <a:solidFill>
                  <a:srgbClr val="7521AE"/>
                </a:solidFill>
                <a:sym typeface="Symbol"/>
              </a:rPr>
              <a:t> decay channel, looks like a jet</a:t>
            </a:r>
          </a:p>
          <a:p>
            <a:pPr marL="1657350" lvl="3" indent="-285750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en-US" sz="1800" dirty="0">
                <a:sym typeface="Symbol"/>
              </a:rPr>
              <a:t>Decays within the Inner detector</a:t>
            </a:r>
          </a:p>
          <a:p>
            <a:pPr marL="1657350" lvl="3" indent="-285750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en-US" sz="1800" dirty="0">
                <a:sym typeface="Symbol"/>
              </a:rPr>
              <a:t>Leaves many tracks (1-3), EM and </a:t>
            </a:r>
            <a:r>
              <a:rPr lang="en-US" sz="1800" dirty="0" err="1">
                <a:sym typeface="Symbol"/>
              </a:rPr>
              <a:t>Hadronic</a:t>
            </a:r>
            <a:r>
              <a:rPr lang="en-US" sz="1800" dirty="0">
                <a:sym typeface="Symbol"/>
              </a:rPr>
              <a:t> energy </a:t>
            </a:r>
            <a:endParaRPr lang="en-US" sz="1800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6925082"/>
              </p:ext>
            </p:extLst>
          </p:nvPr>
        </p:nvGraphicFramePr>
        <p:xfrm>
          <a:off x="1176478" y="4014643"/>
          <a:ext cx="8147650" cy="3149570"/>
        </p:xfrm>
        <a:graphic>
          <a:graphicData uri="http://schemas.openxmlformats.org/drawingml/2006/table">
            <a:tbl>
              <a:tblPr firstRow="1" bandRow="1">
                <a:tableStyleId>{22838BEF-8BB2-4498-84A7-C5851F593DF1}</a:tableStyleId>
              </a:tblPr>
              <a:tblGrid>
                <a:gridCol w="453580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1184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05570">
                <a:tc>
                  <a:txBody>
                    <a:bodyPr/>
                    <a:lstStyle/>
                    <a:p>
                      <a:r>
                        <a:rPr lang="en-US" sz="2000" b="0" dirty="0" smtClean="0"/>
                        <a:t>EM energy without a track</a:t>
                      </a:r>
                    </a:p>
                    <a:p>
                      <a:r>
                        <a:rPr lang="en-US" sz="2000" b="0" dirty="0" smtClean="0"/>
                        <a:t>EM energy</a:t>
                      </a:r>
                      <a:r>
                        <a:rPr lang="en-US" sz="2000" b="0" baseline="0" dirty="0" smtClean="0"/>
                        <a:t> with a track</a:t>
                      </a:r>
                      <a:endParaRPr lang="en-US" sz="2000" b="0" dirty="0"/>
                    </a:p>
                  </a:txBody>
                  <a:tcPr marL="100796" marR="100796" marT="50398" marB="50398"/>
                </a:tc>
                <a:tc>
                  <a:txBody>
                    <a:bodyPr/>
                    <a:lstStyle/>
                    <a:p>
                      <a:r>
                        <a:rPr lang="en-US" sz="2000" b="0" dirty="0" smtClean="0"/>
                        <a:t>Photon</a:t>
                      </a:r>
                    </a:p>
                    <a:p>
                      <a:r>
                        <a:rPr lang="en-US" sz="2000" b="0" dirty="0" smtClean="0"/>
                        <a:t>Electron</a:t>
                      </a:r>
                      <a:endParaRPr lang="en-US" sz="2000" b="0" dirty="0"/>
                    </a:p>
                  </a:txBody>
                  <a:tcPr marL="100796" marR="100796" marT="50398" marB="50398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07957">
                <a:tc>
                  <a:txBody>
                    <a:bodyPr/>
                    <a:lstStyle/>
                    <a:p>
                      <a:r>
                        <a:rPr lang="en-US" sz="2000" dirty="0" err="1" smtClean="0"/>
                        <a:t>Hadronic</a:t>
                      </a:r>
                      <a:r>
                        <a:rPr lang="en-US" sz="2000" dirty="0" smtClean="0"/>
                        <a:t> energy without</a:t>
                      </a:r>
                      <a:r>
                        <a:rPr lang="en-US" sz="2000" baseline="0" dirty="0" smtClean="0"/>
                        <a:t> a track</a:t>
                      </a:r>
                    </a:p>
                    <a:p>
                      <a:r>
                        <a:rPr lang="en-US" sz="2000" baseline="0" dirty="0" err="1" smtClean="0"/>
                        <a:t>Hadronic</a:t>
                      </a:r>
                      <a:r>
                        <a:rPr lang="en-US" sz="2000" baseline="0" dirty="0" smtClean="0"/>
                        <a:t> energy with a track</a:t>
                      </a:r>
                    </a:p>
                    <a:p>
                      <a:r>
                        <a:rPr lang="en-US" sz="2000" baseline="0" dirty="0" err="1" smtClean="0"/>
                        <a:t>Hadronic</a:t>
                      </a:r>
                      <a:r>
                        <a:rPr lang="en-US" sz="2000" baseline="0" dirty="0" smtClean="0"/>
                        <a:t> energy with many tracks</a:t>
                      </a:r>
                      <a:endParaRPr lang="en-US" sz="2000" dirty="0"/>
                    </a:p>
                  </a:txBody>
                  <a:tcPr marL="100796" marR="100796" marT="50398" marB="50398"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Neutral </a:t>
                      </a:r>
                      <a:r>
                        <a:rPr lang="en-US" sz="2000" dirty="0" err="1" smtClean="0"/>
                        <a:t>Hadron</a:t>
                      </a:r>
                      <a:endParaRPr lang="en-US" sz="2000" dirty="0" smtClean="0"/>
                    </a:p>
                    <a:p>
                      <a:r>
                        <a:rPr lang="en-US" sz="2000" dirty="0" smtClean="0"/>
                        <a:t>Charged</a:t>
                      </a:r>
                      <a:r>
                        <a:rPr lang="en-US" sz="2000" baseline="0" dirty="0" smtClean="0"/>
                        <a:t> </a:t>
                      </a:r>
                      <a:r>
                        <a:rPr lang="en-US" sz="2000" baseline="0" dirty="0" err="1" smtClean="0"/>
                        <a:t>Hadron</a:t>
                      </a:r>
                      <a:endParaRPr lang="en-US" sz="2000" baseline="0" dirty="0" smtClean="0"/>
                    </a:p>
                    <a:p>
                      <a:r>
                        <a:rPr lang="en-US" sz="2000" baseline="0" dirty="0" smtClean="0"/>
                        <a:t>Collimated hadrons (jet, tau)</a:t>
                      </a:r>
                      <a:endParaRPr lang="en-US" sz="2000" dirty="0"/>
                    </a:p>
                  </a:txBody>
                  <a:tcPr marL="100796" marR="100796" marT="50398" marB="50398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8782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ID and </a:t>
                      </a:r>
                      <a:r>
                        <a:rPr lang="en-US" sz="2000" dirty="0" err="1" smtClean="0"/>
                        <a:t>muon</a:t>
                      </a:r>
                      <a:r>
                        <a:rPr lang="en-US" sz="2000" dirty="0" smtClean="0"/>
                        <a:t> chambers track</a:t>
                      </a:r>
                      <a:endParaRPr lang="en-US" sz="2000" dirty="0"/>
                    </a:p>
                  </a:txBody>
                  <a:tcPr marL="100796" marR="100796" marT="50398" marB="50398"/>
                </a:tc>
                <a:tc>
                  <a:txBody>
                    <a:bodyPr/>
                    <a:lstStyle/>
                    <a:p>
                      <a:r>
                        <a:rPr lang="en-US" sz="2000" dirty="0" err="1" smtClean="0"/>
                        <a:t>Muon</a:t>
                      </a:r>
                      <a:endParaRPr lang="en-US" sz="2000" dirty="0"/>
                    </a:p>
                  </a:txBody>
                  <a:tcPr marL="100796" marR="100796" marT="50398" marB="50398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007957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Missing</a:t>
                      </a:r>
                      <a:r>
                        <a:rPr lang="en-US" sz="2000" baseline="0" dirty="0" smtClean="0"/>
                        <a:t> transverse energy</a:t>
                      </a:r>
                    </a:p>
                    <a:p>
                      <a:r>
                        <a:rPr lang="en-US" sz="2000" baseline="0" dirty="0" smtClean="0"/>
                        <a:t>Missing longitudinal energy</a:t>
                      </a:r>
                    </a:p>
                    <a:p>
                      <a:r>
                        <a:rPr lang="en-US" sz="2000" baseline="0" dirty="0" smtClean="0"/>
                        <a:t>Displaced secondary vertex</a:t>
                      </a:r>
                      <a:endParaRPr lang="en-US" sz="2000" dirty="0"/>
                    </a:p>
                  </a:txBody>
                  <a:tcPr marL="100796" marR="100796" marT="50398" marB="50398"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Neutrino</a:t>
                      </a:r>
                    </a:p>
                    <a:p>
                      <a:r>
                        <a:rPr lang="en-US" sz="2000" dirty="0" smtClean="0"/>
                        <a:t>Beam remnants</a:t>
                      </a:r>
                    </a:p>
                    <a:p>
                      <a:r>
                        <a:rPr lang="en-US" sz="2000" dirty="0" smtClean="0"/>
                        <a:t>In-flight decay, B-mesons</a:t>
                      </a:r>
                      <a:endParaRPr lang="en-US" sz="2000" dirty="0"/>
                    </a:p>
                  </a:txBody>
                  <a:tcPr marL="100796" marR="100796" marT="50398" marB="50398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946538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7105" name="Group 1"/>
          <p:cNvGrpSpPr>
            <a:grpSpLocks/>
          </p:cNvGrpSpPr>
          <p:nvPr/>
        </p:nvGrpSpPr>
        <p:grpSpPr bwMode="auto">
          <a:xfrm>
            <a:off x="647824" y="1403573"/>
            <a:ext cx="5383422" cy="2880320"/>
            <a:chOff x="2702" y="585"/>
            <a:chExt cx="3500" cy="1874"/>
          </a:xfrm>
        </p:grpSpPr>
        <p:pic>
          <p:nvPicPr>
            <p:cNvPr id="47106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02" y="585"/>
              <a:ext cx="3500" cy="187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="" xmlns:a14="http://schemas.microsoft.com/office/drawing/2010/main" w="9525" cap="flat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pic>
        <p:sp>
          <p:nvSpPr>
            <p:cNvPr id="47107" name="Oval 3"/>
            <p:cNvSpPr>
              <a:spLocks noChangeArrowheads="1"/>
            </p:cNvSpPr>
            <p:nvPr/>
          </p:nvSpPr>
          <p:spPr bwMode="auto">
            <a:xfrm>
              <a:off x="4186" y="1867"/>
              <a:ext cx="143" cy="143"/>
            </a:xfrm>
            <a:prstGeom prst="ellipse">
              <a:avLst/>
            </a:prstGeom>
            <a:solidFill>
              <a:srgbClr val="FF0000"/>
            </a:solidFill>
            <a:ln w="9525" cap="flat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47108" name="Rectangle 4"/>
          <p:cNvSpPr>
            <a:spLocks noGrp="1" noChangeArrowheads="1"/>
          </p:cNvSpPr>
          <p:nvPr>
            <p:ph type="title"/>
          </p:nvPr>
        </p:nvSpPr>
        <p:spPr>
          <a:xfrm>
            <a:off x="740008" y="172872"/>
            <a:ext cx="8606961" cy="654637"/>
          </a:xfrm>
          <a:ln/>
        </p:spPr>
        <p:txBody>
          <a:bodyPr/>
          <a:lstStyle/>
          <a:p>
            <a: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</a:tabLst>
            </a:pPr>
            <a:r>
              <a:rPr lang="en-US" dirty="0"/>
              <a:t>Secondary Vertex </a:t>
            </a:r>
            <a:r>
              <a:rPr lang="en-US" dirty="0" smtClean="0"/>
              <a:t>Reconstruction</a:t>
            </a:r>
            <a:endParaRPr lang="en-US" dirty="0"/>
          </a:p>
        </p:txBody>
      </p:sp>
      <p:sp>
        <p:nvSpPr>
          <p:cNvPr id="47109" name="Text Box 5"/>
          <p:cNvSpPr txBox="1">
            <a:spLocks noChangeArrowheads="1"/>
          </p:cNvSpPr>
          <p:nvPr/>
        </p:nvSpPr>
        <p:spPr bwMode="auto">
          <a:xfrm>
            <a:off x="277900" y="1010814"/>
            <a:ext cx="9730964" cy="392759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none" lIns="90000" tIns="45000" rIns="90000" bIns="45000"/>
          <a:lstStyle>
            <a:lvl1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1pPr>
            <a:lvl2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2pPr>
            <a:lvl3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3pPr>
            <a:lvl4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4pPr>
            <a:lvl5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5pPr>
            <a:lvl6pPr marL="25146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6pPr>
            <a:lvl7pPr marL="29718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7pPr>
            <a:lvl8pPr marL="34290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8pPr>
            <a:lvl9pPr marL="38862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9pPr>
          </a:lstStyle>
          <a:p>
            <a:r>
              <a:rPr lang="en-US" sz="2000" i="1" dirty="0">
                <a:solidFill>
                  <a:srgbClr val="000080"/>
                </a:solidFill>
                <a:latin typeface="Arial"/>
              </a:rPr>
              <a:t>Classical</a:t>
            </a:r>
            <a:r>
              <a:rPr lang="en-US" sz="2000" dirty="0">
                <a:solidFill>
                  <a:srgbClr val="000080"/>
                </a:solidFill>
                <a:latin typeface="Arial"/>
              </a:rPr>
              <a:t> </a:t>
            </a:r>
            <a:r>
              <a:rPr lang="en-US" sz="2000" dirty="0" smtClean="0">
                <a:solidFill>
                  <a:srgbClr val="000080"/>
                </a:solidFill>
                <a:latin typeface="Arial"/>
              </a:rPr>
              <a:t>secondary </a:t>
            </a:r>
            <a:r>
              <a:rPr lang="en-US" sz="2000" dirty="0">
                <a:solidFill>
                  <a:srgbClr val="000080"/>
                </a:solidFill>
                <a:latin typeface="Arial"/>
              </a:rPr>
              <a:t>vertex </a:t>
            </a:r>
            <a:r>
              <a:rPr lang="en-US" sz="2000" dirty="0" smtClean="0">
                <a:solidFill>
                  <a:srgbClr val="000080"/>
                </a:solidFill>
                <a:latin typeface="Arial"/>
              </a:rPr>
              <a:t>reconstruction: Reconstruct </a:t>
            </a:r>
            <a:r>
              <a:rPr lang="en-US" sz="2000" i="1" dirty="0">
                <a:solidFill>
                  <a:srgbClr val="000080"/>
                </a:solidFill>
                <a:latin typeface="Arial"/>
              </a:rPr>
              <a:t>inclusive</a:t>
            </a:r>
            <a:r>
              <a:rPr lang="en-US" sz="2000" dirty="0">
                <a:solidFill>
                  <a:srgbClr val="000080"/>
                </a:solidFill>
                <a:latin typeface="Arial"/>
              </a:rPr>
              <a:t> geometrical vertex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215776" y="4931965"/>
            <a:ext cx="2635319" cy="8683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Properties of secondary </a:t>
            </a:r>
            <a:br>
              <a:rPr lang="en-US" dirty="0" smtClean="0"/>
            </a:br>
            <a:r>
              <a:rPr lang="en-US" dirty="0" smtClean="0"/>
              <a:t>vertices</a:t>
            </a:r>
            <a:r>
              <a:rPr lang="en-US" dirty="0"/>
              <a:t> </a:t>
            </a:r>
            <a:r>
              <a:rPr lang="en-US" dirty="0" smtClean="0"/>
              <a:t>discriminating </a:t>
            </a:r>
            <a:br>
              <a:rPr lang="en-US" dirty="0" smtClean="0"/>
            </a:br>
            <a:r>
              <a:rPr lang="en-US" dirty="0" smtClean="0"/>
              <a:t>between jet </a:t>
            </a:r>
            <a:r>
              <a:rPr lang="en-US" dirty="0" err="1" smtClean="0"/>
              <a:t>flavours</a:t>
            </a:r>
            <a:r>
              <a:rPr lang="en-US" dirty="0" smtClean="0"/>
              <a:t> :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68504" y="1475581"/>
            <a:ext cx="2959467" cy="2843734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024088" y="4389671"/>
            <a:ext cx="2962397" cy="284655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765573" y="4427909"/>
            <a:ext cx="2883251" cy="27704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9818652"/>
      </p:ext>
    </p:extLst>
  </p:cSld>
  <p:clrMapOvr>
    <a:masterClrMapping/>
  </p:clrMapOvr>
  <p:transition spd="med" advTm="57430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Rectangle 1"/>
          <p:cNvSpPr>
            <a:spLocks noGrp="1" noChangeArrowheads="1"/>
          </p:cNvSpPr>
          <p:nvPr>
            <p:ph type="title"/>
          </p:nvPr>
        </p:nvSpPr>
        <p:spPr>
          <a:xfrm>
            <a:off x="740008" y="50779"/>
            <a:ext cx="8606961" cy="875932"/>
          </a:xfrm>
          <a:ln/>
        </p:spPr>
        <p:txBody>
          <a:bodyPr/>
          <a:lstStyle/>
          <a:p>
            <a: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</a:tabLst>
            </a:pPr>
            <a:r>
              <a:rPr lang="en-US" dirty="0" err="1"/>
              <a:t>JetFitter</a:t>
            </a:r>
            <a:endParaRPr lang="en-US" dirty="0"/>
          </a:p>
        </p:txBody>
      </p:sp>
      <p:sp>
        <p:nvSpPr>
          <p:cNvPr id="51202" name="Text Box 2"/>
          <p:cNvSpPr txBox="1">
            <a:spLocks noChangeArrowheads="1"/>
          </p:cNvSpPr>
          <p:nvPr/>
        </p:nvSpPr>
        <p:spPr bwMode="auto">
          <a:xfrm>
            <a:off x="230261" y="1040964"/>
            <a:ext cx="6899860" cy="8666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0000" tIns="45000" rIns="90000" bIns="45000"/>
          <a:lstStyle>
            <a:lvl1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1pPr>
            <a:lvl2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2pPr>
            <a:lvl3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3pPr>
            <a:lvl4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4pPr>
            <a:lvl5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5pPr>
            <a:lvl6pPr marL="25146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6pPr>
            <a:lvl7pPr marL="29718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7pPr>
            <a:lvl8pPr marL="34290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8pPr>
            <a:lvl9pPr marL="38862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9pPr>
          </a:lstStyle>
          <a:p>
            <a:r>
              <a:rPr lang="en-US" dirty="0">
                <a:solidFill>
                  <a:srgbClr val="000080"/>
                </a:solidFill>
                <a:latin typeface="Arial"/>
              </a:rPr>
              <a:t>Drawbacks of “conventional” methods:</a:t>
            </a:r>
          </a:p>
          <a:p>
            <a:r>
              <a:rPr lang="en-US" dirty="0">
                <a:latin typeface="Arial"/>
              </a:rPr>
              <a:t>  - Hypothesis of a single geometrical vertex not correct</a:t>
            </a:r>
            <a:br>
              <a:rPr lang="en-US" dirty="0">
                <a:latin typeface="Arial"/>
              </a:rPr>
            </a:br>
            <a:r>
              <a:rPr lang="en-US" dirty="0">
                <a:latin typeface="Arial"/>
              </a:rPr>
              <a:t>  - Some topologies (e.g. 1-1) difficult to access  </a:t>
            </a:r>
          </a:p>
        </p:txBody>
      </p:sp>
      <p:sp>
        <p:nvSpPr>
          <p:cNvPr id="51203" name="Text Box 3"/>
          <p:cNvSpPr txBox="1">
            <a:spLocks noChangeArrowheads="1"/>
          </p:cNvSpPr>
          <p:nvPr/>
        </p:nvSpPr>
        <p:spPr bwMode="auto">
          <a:xfrm>
            <a:off x="5328344" y="2195661"/>
            <a:ext cx="4600436" cy="16868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0000" tIns="45000" rIns="90000" bIns="45000"/>
          <a:lstStyle>
            <a:lvl1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1pPr>
            <a:lvl2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2pPr>
            <a:lvl3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3pPr>
            <a:lvl4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4pPr>
            <a:lvl5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5pPr>
            <a:lvl6pPr marL="25146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6pPr>
            <a:lvl7pPr marL="29718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7pPr>
            <a:lvl8pPr marL="34290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8pPr>
            <a:lvl9pPr marL="38862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9pPr>
          </a:lstStyle>
          <a:p>
            <a:r>
              <a:rPr lang="en-US" dirty="0">
                <a:solidFill>
                  <a:srgbClr val="000080"/>
                </a:solidFill>
                <a:latin typeface="Arial"/>
              </a:rPr>
              <a:t>b and c vertices approximately on </a:t>
            </a:r>
          </a:p>
          <a:p>
            <a:r>
              <a:rPr lang="en-US" dirty="0">
                <a:solidFill>
                  <a:srgbClr val="000080"/>
                </a:solidFill>
                <a:latin typeface="Arial"/>
              </a:rPr>
              <a:t>same line of flight</a:t>
            </a:r>
          </a:p>
          <a:p>
            <a:r>
              <a:rPr lang="en-US" dirty="0">
                <a:latin typeface="Arial"/>
              </a:rPr>
              <a:t> </a:t>
            </a:r>
            <a:r>
              <a:rPr lang="en-US" dirty="0" smtClean="0">
                <a:latin typeface="Arial"/>
                <a:sym typeface="Wingdings"/>
              </a:rPr>
              <a:t></a:t>
            </a:r>
            <a:r>
              <a:rPr lang="en-US" dirty="0" smtClean="0">
                <a:latin typeface="Arial"/>
              </a:rPr>
              <a:t> </a:t>
            </a:r>
            <a:r>
              <a:rPr lang="en-US" dirty="0">
                <a:latin typeface="Arial"/>
              </a:rPr>
              <a:t>intersect b-hadron flight direction</a:t>
            </a:r>
          </a:p>
          <a:p>
            <a:r>
              <a:rPr lang="en-US" dirty="0">
                <a:latin typeface="Arial"/>
              </a:rPr>
              <a:t>    with </a:t>
            </a:r>
            <a:r>
              <a:rPr lang="en-US" dirty="0" smtClean="0">
                <a:latin typeface="Arial"/>
              </a:rPr>
              <a:t>tracks</a:t>
            </a:r>
            <a:br>
              <a:rPr lang="en-US" dirty="0" smtClean="0">
                <a:latin typeface="Arial"/>
              </a:rPr>
            </a:br>
            <a:r>
              <a:rPr lang="en-US" dirty="0" smtClean="0">
                <a:latin typeface="Arial"/>
                <a:sym typeface="Wingdings"/>
              </a:rPr>
              <a:t> allows to exploit </a:t>
            </a:r>
            <a:r>
              <a:rPr lang="en-US" i="1" dirty="0" smtClean="0">
                <a:latin typeface="Arial"/>
                <a:sym typeface="Wingdings"/>
              </a:rPr>
              <a:t>topological</a:t>
            </a:r>
            <a:r>
              <a:rPr lang="en-US" dirty="0" smtClean="0">
                <a:latin typeface="Arial"/>
                <a:sym typeface="Wingdings"/>
              </a:rPr>
              <a:t/>
            </a:r>
            <a:br>
              <a:rPr lang="en-US" dirty="0" smtClean="0">
                <a:latin typeface="Arial"/>
                <a:sym typeface="Wingdings"/>
              </a:rPr>
            </a:br>
            <a:r>
              <a:rPr lang="en-US" dirty="0" smtClean="0">
                <a:latin typeface="Arial"/>
                <a:sym typeface="Wingdings"/>
              </a:rPr>
              <a:t>     information</a:t>
            </a:r>
            <a:endParaRPr lang="en-US" dirty="0">
              <a:latin typeface="Arial"/>
            </a:endParaRPr>
          </a:p>
        </p:txBody>
      </p:sp>
      <p:grpSp>
        <p:nvGrpSpPr>
          <p:cNvPr id="51204" name="Group 4"/>
          <p:cNvGrpSpPr>
            <a:grpSpLocks/>
          </p:cNvGrpSpPr>
          <p:nvPr/>
        </p:nvGrpSpPr>
        <p:grpSpPr bwMode="auto">
          <a:xfrm>
            <a:off x="503808" y="1892484"/>
            <a:ext cx="4608512" cy="2398163"/>
            <a:chOff x="196" y="1735"/>
            <a:chExt cx="3107" cy="1618"/>
          </a:xfrm>
        </p:grpSpPr>
        <p:pic>
          <p:nvPicPr>
            <p:cNvPr id="51205" name="Picture 5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6" y="1735"/>
              <a:ext cx="3022" cy="161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="" xmlns:a14="http://schemas.microsoft.com/office/drawing/2010/main" w="9525" cap="flat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pic>
        <p:sp>
          <p:nvSpPr>
            <p:cNvPr id="51206" name="Line 6"/>
            <p:cNvSpPr>
              <a:spLocks noChangeShapeType="1"/>
            </p:cNvSpPr>
            <p:nvPr/>
          </p:nvSpPr>
          <p:spPr bwMode="auto">
            <a:xfrm flipV="1">
              <a:off x="559" y="2498"/>
              <a:ext cx="2744" cy="623"/>
            </a:xfrm>
            <a:prstGeom prst="line">
              <a:avLst/>
            </a:prstGeom>
            <a:noFill/>
            <a:ln w="9525" cap="flat">
              <a:solidFill>
                <a:srgbClr val="FF00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" name="TextBox 1"/>
          <p:cNvSpPr txBox="1"/>
          <p:nvPr/>
        </p:nvSpPr>
        <p:spPr>
          <a:xfrm rot="20685623">
            <a:off x="6984253" y="841133"/>
            <a:ext cx="2411387" cy="868392"/>
          </a:xfrm>
          <a:prstGeom prst="rect">
            <a:avLst/>
          </a:prstGeom>
          <a:solidFill>
            <a:srgbClr val="FFFEAC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800000"/>
                </a:solidFill>
              </a:rPr>
              <a:t>Pioneered by SLD</a:t>
            </a:r>
            <a:br>
              <a:rPr lang="en-US" b="1" dirty="0" smtClean="0">
                <a:solidFill>
                  <a:srgbClr val="800000"/>
                </a:solidFill>
              </a:rPr>
            </a:br>
            <a:r>
              <a:rPr lang="en-US" b="1" dirty="0" smtClean="0">
                <a:solidFill>
                  <a:srgbClr val="800000"/>
                </a:solidFill>
              </a:rPr>
              <a:t>for b</a:t>
            </a:r>
            <a:r>
              <a:rPr lang="en-US" b="1" dirty="0">
                <a:solidFill>
                  <a:srgbClr val="800000"/>
                </a:solidFill>
              </a:rPr>
              <a:t> </a:t>
            </a:r>
            <a:r>
              <a:rPr lang="en-US" b="1" dirty="0" smtClean="0">
                <a:solidFill>
                  <a:srgbClr val="800000"/>
                </a:solidFill>
              </a:rPr>
              <a:t>physics,</a:t>
            </a:r>
            <a:br>
              <a:rPr lang="en-US" b="1" dirty="0" smtClean="0">
                <a:solidFill>
                  <a:srgbClr val="800000"/>
                </a:solidFill>
              </a:rPr>
            </a:br>
            <a:r>
              <a:rPr lang="en-US" b="1" dirty="0" smtClean="0">
                <a:solidFill>
                  <a:srgbClr val="800000"/>
                </a:solidFill>
              </a:rPr>
              <a:t>ATLAS for b tagging</a:t>
            </a:r>
            <a:endParaRPr lang="en-US" b="1" dirty="0">
              <a:solidFill>
                <a:srgbClr val="800000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760" y="4404905"/>
            <a:ext cx="2880320" cy="2767682"/>
          </a:xfrm>
          <a:prstGeom prst="rect">
            <a:avLst/>
          </a:prstGeom>
        </p:spPr>
      </p:pic>
      <p:grpSp>
        <p:nvGrpSpPr>
          <p:cNvPr id="11" name="Group 10"/>
          <p:cNvGrpSpPr/>
          <p:nvPr/>
        </p:nvGrpSpPr>
        <p:grpSpPr>
          <a:xfrm>
            <a:off x="3791851" y="4427909"/>
            <a:ext cx="2832637" cy="2721864"/>
            <a:chOff x="3456136" y="4427909"/>
            <a:chExt cx="2832637" cy="2721864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456136" y="4427909"/>
              <a:ext cx="2832637" cy="2721864"/>
            </a:xfrm>
            <a:prstGeom prst="rect">
              <a:avLst/>
            </a:prstGeom>
          </p:spPr>
        </p:pic>
        <p:sp>
          <p:nvSpPr>
            <p:cNvPr id="8" name="TextBox 7"/>
            <p:cNvSpPr txBox="1"/>
            <p:nvPr/>
          </p:nvSpPr>
          <p:spPr>
            <a:xfrm>
              <a:off x="4752280" y="5724053"/>
              <a:ext cx="1300819" cy="61078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 smtClean="0">
                  <a:solidFill>
                    <a:srgbClr val="800000"/>
                  </a:solidFill>
                </a:rPr>
                <a:t>Vertices w.</a:t>
              </a:r>
              <a:br>
                <a:rPr lang="en-US" dirty="0" smtClean="0">
                  <a:solidFill>
                    <a:srgbClr val="800000"/>
                  </a:solidFill>
                </a:rPr>
              </a:br>
              <a:r>
                <a:rPr lang="en-US" dirty="0" smtClean="0">
                  <a:solidFill>
                    <a:srgbClr val="800000"/>
                  </a:solidFill>
                </a:rPr>
                <a:t>1 track</a:t>
              </a:r>
              <a:endParaRPr lang="en-US" dirty="0">
                <a:solidFill>
                  <a:srgbClr val="800000"/>
                </a:solidFill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7056536" y="4362761"/>
            <a:ext cx="2952328" cy="2836874"/>
            <a:chOff x="7056536" y="4362761"/>
            <a:chExt cx="2952328" cy="2836874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7056536" y="4362761"/>
              <a:ext cx="2952328" cy="2836874"/>
            </a:xfrm>
            <a:prstGeom prst="rect">
              <a:avLst/>
            </a:prstGeom>
          </p:spPr>
        </p:pic>
        <p:sp>
          <p:nvSpPr>
            <p:cNvPr id="15" name="TextBox 14"/>
            <p:cNvSpPr txBox="1"/>
            <p:nvPr/>
          </p:nvSpPr>
          <p:spPr>
            <a:xfrm>
              <a:off x="8496696" y="5796061"/>
              <a:ext cx="1300819" cy="61078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 smtClean="0">
                  <a:solidFill>
                    <a:srgbClr val="800000"/>
                  </a:solidFill>
                </a:rPr>
                <a:t>Vertices w.</a:t>
              </a:r>
              <a:br>
                <a:rPr lang="en-US" dirty="0" smtClean="0">
                  <a:solidFill>
                    <a:srgbClr val="800000"/>
                  </a:solidFill>
                </a:rPr>
              </a:br>
              <a:r>
                <a:rPr lang="en-US" dirty="0" smtClean="0">
                  <a:solidFill>
                    <a:srgbClr val="800000"/>
                  </a:solidFill>
                </a:rPr>
                <a:t>≥ 2 tracks</a:t>
              </a:r>
              <a:endParaRPr lang="en-US" dirty="0">
                <a:solidFill>
                  <a:srgbClr val="80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37662871"/>
      </p:ext>
    </p:extLst>
  </p:cSld>
  <p:clrMapOvr>
    <a:masterClrMapping/>
  </p:clrMapOvr>
  <p:transition spd="med" advTm="86179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238" y="107429"/>
            <a:ext cx="9069387" cy="669900"/>
          </a:xfrm>
        </p:spPr>
        <p:txBody>
          <a:bodyPr/>
          <a:lstStyle/>
          <a:p>
            <a:r>
              <a:rPr lang="en-US" dirty="0" smtClean="0"/>
              <a:t>Performance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143768" y="971525"/>
            <a:ext cx="7026571" cy="61078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90"/>
                </a:solidFill>
              </a:rPr>
              <a:t> </a:t>
            </a:r>
            <a:r>
              <a:rPr lang="en-US" dirty="0" smtClean="0">
                <a:solidFill>
                  <a:srgbClr val="000090"/>
                </a:solidFill>
                <a:sym typeface="Wingdings"/>
              </a:rPr>
              <a:t> combine information from different algorithms using multivariate </a:t>
            </a:r>
            <a:br>
              <a:rPr lang="en-US" dirty="0" smtClean="0">
                <a:solidFill>
                  <a:srgbClr val="000090"/>
                </a:solidFill>
                <a:sym typeface="Wingdings"/>
              </a:rPr>
            </a:br>
            <a:r>
              <a:rPr lang="en-US" dirty="0" smtClean="0">
                <a:solidFill>
                  <a:srgbClr val="000090"/>
                </a:solidFill>
                <a:sym typeface="Wingdings"/>
              </a:rPr>
              <a:t>      methods</a:t>
            </a:r>
            <a:r>
              <a:rPr lang="en-US" dirty="0">
                <a:solidFill>
                  <a:srgbClr val="000090"/>
                </a:solidFill>
                <a:sym typeface="Wingdings"/>
              </a:rPr>
              <a:t> </a:t>
            </a:r>
            <a:r>
              <a:rPr lang="en-US" dirty="0" smtClean="0">
                <a:solidFill>
                  <a:srgbClr val="000090"/>
                </a:solidFill>
                <a:sym typeface="Wingdings"/>
              </a:rPr>
              <a:t>(</a:t>
            </a:r>
            <a:r>
              <a:rPr lang="en-US" i="1" dirty="0" smtClean="0">
                <a:solidFill>
                  <a:srgbClr val="000090"/>
                </a:solidFill>
                <a:sym typeface="Wingdings"/>
              </a:rPr>
              <a:t>Neural Networks </a:t>
            </a:r>
            <a:r>
              <a:rPr lang="en-US" dirty="0" smtClean="0">
                <a:solidFill>
                  <a:srgbClr val="000090"/>
                </a:solidFill>
                <a:sym typeface="Wingdings"/>
              </a:rPr>
              <a:t>or </a:t>
            </a:r>
            <a:r>
              <a:rPr lang="en-US" i="1" dirty="0" smtClean="0">
                <a:solidFill>
                  <a:srgbClr val="000090"/>
                </a:solidFill>
                <a:sym typeface="Wingdings"/>
              </a:rPr>
              <a:t>Boosted Decision Trees</a:t>
            </a:r>
            <a:r>
              <a:rPr lang="en-US" dirty="0" smtClean="0">
                <a:solidFill>
                  <a:srgbClr val="000090"/>
                </a:solidFill>
                <a:sym typeface="Wingdings"/>
              </a:rPr>
              <a:t>) </a:t>
            </a:r>
            <a:endParaRPr lang="en-US" dirty="0">
              <a:solidFill>
                <a:srgbClr val="000090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04493" y="938538"/>
            <a:ext cx="2432363" cy="2337243"/>
          </a:xfrm>
          <a:prstGeom prst="rect">
            <a:avLst/>
          </a:prstGeom>
        </p:spPr>
      </p:pic>
      <p:sp>
        <p:nvSpPr>
          <p:cNvPr id="9" name="Text Box 4"/>
          <p:cNvSpPr txBox="1">
            <a:spLocks noChangeArrowheads="1"/>
          </p:cNvSpPr>
          <p:nvPr/>
        </p:nvSpPr>
        <p:spPr bwMode="auto">
          <a:xfrm>
            <a:off x="1367904" y="2267669"/>
            <a:ext cx="2126332" cy="3600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0000" tIns="45000" rIns="90000" bIns="45000"/>
          <a:lstStyle>
            <a:lvl1pPr>
              <a:tabLst>
                <a:tab pos="457200" algn="l"/>
                <a:tab pos="914400" algn="l"/>
                <a:tab pos="1371600" algn="l"/>
                <a:tab pos="18288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1pPr>
            <a:lvl2pPr>
              <a:tabLst>
                <a:tab pos="457200" algn="l"/>
                <a:tab pos="914400" algn="l"/>
                <a:tab pos="1371600" algn="l"/>
                <a:tab pos="18288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2pPr>
            <a:lvl3pPr>
              <a:tabLst>
                <a:tab pos="457200" algn="l"/>
                <a:tab pos="914400" algn="l"/>
                <a:tab pos="1371600" algn="l"/>
                <a:tab pos="18288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3pPr>
            <a:lvl4pPr>
              <a:tabLst>
                <a:tab pos="457200" algn="l"/>
                <a:tab pos="914400" algn="l"/>
                <a:tab pos="1371600" algn="l"/>
                <a:tab pos="18288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4pPr>
            <a:lvl5pPr>
              <a:tabLst>
                <a:tab pos="457200" algn="l"/>
                <a:tab pos="914400" algn="l"/>
                <a:tab pos="1371600" algn="l"/>
                <a:tab pos="18288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5pPr>
            <a:lvl6pPr marL="25146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6pPr>
            <a:lvl7pPr marL="29718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7pPr>
            <a:lvl8pPr marL="34290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8pPr>
            <a:lvl9pPr marL="38862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9pPr>
          </a:lstStyle>
          <a:p>
            <a:r>
              <a:rPr lang="en-US" sz="2000" dirty="0">
                <a:solidFill>
                  <a:srgbClr val="008000"/>
                </a:solidFill>
                <a:latin typeface="Arial"/>
              </a:rPr>
              <a:t>b</a:t>
            </a:r>
            <a:r>
              <a:rPr lang="en-US" sz="2000" dirty="0" smtClean="0">
                <a:solidFill>
                  <a:srgbClr val="008000"/>
                </a:solidFill>
                <a:latin typeface="Arial"/>
              </a:rPr>
              <a:t> versus </a:t>
            </a:r>
            <a:r>
              <a:rPr lang="en-US" sz="2000" dirty="0">
                <a:solidFill>
                  <a:srgbClr val="008000"/>
                </a:solidFill>
                <a:latin typeface="Arial"/>
              </a:rPr>
              <a:t>light jets</a:t>
            </a:r>
          </a:p>
        </p:txBody>
      </p:sp>
      <p:sp>
        <p:nvSpPr>
          <p:cNvPr id="12" name="Text Box 5"/>
          <p:cNvSpPr txBox="1">
            <a:spLocks noChangeArrowheads="1"/>
          </p:cNvSpPr>
          <p:nvPr/>
        </p:nvSpPr>
        <p:spPr bwMode="auto">
          <a:xfrm>
            <a:off x="5904408" y="3419797"/>
            <a:ext cx="1713452" cy="3600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0000" tIns="45000" rIns="90000" bIns="45000"/>
          <a:lstStyle>
            <a:lvl1pPr>
              <a:tabLst>
                <a:tab pos="457200" algn="l"/>
                <a:tab pos="914400" algn="l"/>
                <a:tab pos="13716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1pPr>
            <a:lvl2pPr>
              <a:tabLst>
                <a:tab pos="457200" algn="l"/>
                <a:tab pos="914400" algn="l"/>
                <a:tab pos="13716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2pPr>
            <a:lvl3pPr>
              <a:tabLst>
                <a:tab pos="457200" algn="l"/>
                <a:tab pos="914400" algn="l"/>
                <a:tab pos="13716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3pPr>
            <a:lvl4pPr>
              <a:tabLst>
                <a:tab pos="457200" algn="l"/>
                <a:tab pos="914400" algn="l"/>
                <a:tab pos="13716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4pPr>
            <a:lvl5pPr>
              <a:tabLst>
                <a:tab pos="457200" algn="l"/>
                <a:tab pos="914400" algn="l"/>
                <a:tab pos="13716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5pPr>
            <a:lvl6pPr marL="25146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6pPr>
            <a:lvl7pPr marL="29718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7pPr>
            <a:lvl8pPr marL="34290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8pPr>
            <a:lvl9pPr marL="38862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9pPr>
          </a:lstStyle>
          <a:p>
            <a:r>
              <a:rPr lang="en-US" sz="2000" dirty="0">
                <a:solidFill>
                  <a:srgbClr val="008000"/>
                </a:solidFill>
                <a:latin typeface="Arial"/>
              </a:rPr>
              <a:t>b</a:t>
            </a:r>
            <a:r>
              <a:rPr lang="en-US" sz="2000" dirty="0" smtClean="0">
                <a:solidFill>
                  <a:srgbClr val="008000"/>
                </a:solidFill>
                <a:latin typeface="Arial"/>
              </a:rPr>
              <a:t> versus </a:t>
            </a:r>
            <a:r>
              <a:rPr lang="en-US" sz="2000" dirty="0">
                <a:solidFill>
                  <a:srgbClr val="008000"/>
                </a:solidFill>
                <a:latin typeface="Arial"/>
              </a:rPr>
              <a:t>c jets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7784" y="2750587"/>
            <a:ext cx="4320480" cy="4197602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15001" y="3779837"/>
            <a:ext cx="3445791" cy="33477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53262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3920"/>
    </mc:Choice>
    <mc:Fallback xmlns="">
      <p:transition xmlns:p14="http://schemas.microsoft.com/office/powerpoint/2010/main" spd="slow" advTm="53920"/>
    </mc:Fallback>
  </mc:AlternateContent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238" y="107429"/>
            <a:ext cx="9069387" cy="669900"/>
          </a:xfrm>
        </p:spPr>
        <p:txBody>
          <a:bodyPr/>
          <a:lstStyle/>
          <a:p>
            <a:r>
              <a:rPr lang="en-US" dirty="0" smtClean="0"/>
              <a:t>Performance</a:t>
            </a:r>
            <a:endParaRPr lang="en-US" dirty="0"/>
          </a:p>
        </p:txBody>
      </p:sp>
      <p:sp>
        <p:nvSpPr>
          <p:cNvPr id="9" name="Text Box 4"/>
          <p:cNvSpPr txBox="1">
            <a:spLocks noChangeArrowheads="1"/>
          </p:cNvSpPr>
          <p:nvPr/>
        </p:nvSpPr>
        <p:spPr bwMode="auto">
          <a:xfrm>
            <a:off x="1367904" y="2267669"/>
            <a:ext cx="2126332" cy="3600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0000" tIns="45000" rIns="90000" bIns="45000"/>
          <a:lstStyle>
            <a:lvl1pPr>
              <a:tabLst>
                <a:tab pos="457200" algn="l"/>
                <a:tab pos="914400" algn="l"/>
                <a:tab pos="1371600" algn="l"/>
                <a:tab pos="18288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1pPr>
            <a:lvl2pPr>
              <a:tabLst>
                <a:tab pos="457200" algn="l"/>
                <a:tab pos="914400" algn="l"/>
                <a:tab pos="1371600" algn="l"/>
                <a:tab pos="18288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2pPr>
            <a:lvl3pPr>
              <a:tabLst>
                <a:tab pos="457200" algn="l"/>
                <a:tab pos="914400" algn="l"/>
                <a:tab pos="1371600" algn="l"/>
                <a:tab pos="18288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3pPr>
            <a:lvl4pPr>
              <a:tabLst>
                <a:tab pos="457200" algn="l"/>
                <a:tab pos="914400" algn="l"/>
                <a:tab pos="1371600" algn="l"/>
                <a:tab pos="18288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4pPr>
            <a:lvl5pPr>
              <a:tabLst>
                <a:tab pos="457200" algn="l"/>
                <a:tab pos="914400" algn="l"/>
                <a:tab pos="1371600" algn="l"/>
                <a:tab pos="18288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5pPr>
            <a:lvl6pPr marL="25146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6pPr>
            <a:lvl7pPr marL="29718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7pPr>
            <a:lvl8pPr marL="34290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8pPr>
            <a:lvl9pPr marL="38862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9pPr>
          </a:lstStyle>
          <a:p>
            <a:r>
              <a:rPr lang="en-US" sz="2000" dirty="0">
                <a:solidFill>
                  <a:srgbClr val="008000"/>
                </a:solidFill>
                <a:latin typeface="Arial"/>
              </a:rPr>
              <a:t>b</a:t>
            </a:r>
            <a:r>
              <a:rPr lang="en-US" sz="2000" dirty="0" smtClean="0">
                <a:solidFill>
                  <a:srgbClr val="008000"/>
                </a:solidFill>
                <a:latin typeface="Arial"/>
              </a:rPr>
              <a:t> versus </a:t>
            </a:r>
            <a:r>
              <a:rPr lang="en-US" sz="2000" dirty="0">
                <a:solidFill>
                  <a:srgbClr val="008000"/>
                </a:solidFill>
                <a:latin typeface="Arial"/>
              </a:rPr>
              <a:t>light jets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00352" y="1475581"/>
            <a:ext cx="4104456" cy="4021987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4896296" y="5724053"/>
            <a:ext cx="2429759" cy="3531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90"/>
                </a:solidFill>
              </a:rPr>
              <a:t>Multiple scattering, ....</a:t>
            </a:r>
            <a:endParaRPr lang="en-US" dirty="0">
              <a:solidFill>
                <a:srgbClr val="000090"/>
              </a:solidFill>
            </a:endParaRPr>
          </a:p>
        </p:txBody>
      </p:sp>
      <p:cxnSp>
        <p:nvCxnSpPr>
          <p:cNvPr id="15" name="Straight Arrow Connector 14"/>
          <p:cNvCxnSpPr/>
          <p:nvPr/>
        </p:nvCxnSpPr>
        <p:spPr bwMode="auto">
          <a:xfrm flipV="1">
            <a:off x="5544368" y="3995861"/>
            <a:ext cx="576064" cy="1728192"/>
          </a:xfrm>
          <a:prstGeom prst="straightConnector1">
            <a:avLst/>
          </a:prstGeom>
          <a:solidFill>
            <a:srgbClr val="00B8FF"/>
          </a:solidFill>
          <a:ln w="25400" cap="flat" cmpd="sng" algn="ctr">
            <a:solidFill>
              <a:srgbClr val="00009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16" name="Straight Arrow Connector 15"/>
          <p:cNvCxnSpPr/>
          <p:nvPr/>
        </p:nvCxnSpPr>
        <p:spPr bwMode="auto">
          <a:xfrm flipH="1" flipV="1">
            <a:off x="7920632" y="4643933"/>
            <a:ext cx="288032" cy="1512168"/>
          </a:xfrm>
          <a:prstGeom prst="straightConnector1">
            <a:avLst/>
          </a:prstGeom>
          <a:solidFill>
            <a:srgbClr val="00B8FF"/>
          </a:solidFill>
          <a:ln w="25400" cap="flat" cmpd="sng" algn="ctr">
            <a:solidFill>
              <a:srgbClr val="00009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17" name="TextBox 16"/>
          <p:cNvSpPr txBox="1"/>
          <p:nvPr/>
        </p:nvSpPr>
        <p:spPr>
          <a:xfrm>
            <a:off x="5976416" y="6228109"/>
            <a:ext cx="3952149" cy="8683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90"/>
                </a:solidFill>
              </a:rPr>
              <a:t>- (Fragmentation) track multiplicity </a:t>
            </a:r>
            <a:br>
              <a:rPr lang="en-US" dirty="0" smtClean="0">
                <a:solidFill>
                  <a:srgbClr val="000090"/>
                </a:solidFill>
              </a:rPr>
            </a:br>
            <a:r>
              <a:rPr lang="en-US" dirty="0" smtClean="0">
                <a:solidFill>
                  <a:srgbClr val="000090"/>
                </a:solidFill>
              </a:rPr>
              <a:t>   </a:t>
            </a:r>
            <a:r>
              <a:rPr lang="en-US" dirty="0" smtClean="0">
                <a:solidFill>
                  <a:srgbClr val="000090"/>
                </a:solidFill>
                <a:sym typeface="Wingdings"/>
              </a:rPr>
              <a:t> </a:t>
            </a:r>
            <a:r>
              <a:rPr lang="en-US" dirty="0" err="1" smtClean="0">
                <a:solidFill>
                  <a:srgbClr val="000090"/>
                </a:solidFill>
                <a:sym typeface="Wingdings"/>
              </a:rPr>
              <a:t>combinatorics</a:t>
            </a:r>
            <a:r>
              <a:rPr lang="en-US" dirty="0" smtClean="0">
                <a:solidFill>
                  <a:srgbClr val="000090"/>
                </a:solidFill>
                <a:sym typeface="Wingdings"/>
              </a:rPr>
              <a:t/>
            </a:r>
            <a:br>
              <a:rPr lang="en-US" dirty="0" smtClean="0">
                <a:solidFill>
                  <a:srgbClr val="000090"/>
                </a:solidFill>
                <a:sym typeface="Wingdings"/>
              </a:rPr>
            </a:br>
            <a:r>
              <a:rPr lang="en-US" dirty="0" smtClean="0">
                <a:solidFill>
                  <a:srgbClr val="000090"/>
                </a:solidFill>
                <a:sym typeface="Wingdings"/>
              </a:rPr>
              <a:t>- </a:t>
            </a:r>
            <a:r>
              <a:rPr lang="en-US" dirty="0" smtClean="0">
                <a:solidFill>
                  <a:srgbClr val="000090"/>
                </a:solidFill>
              </a:rPr>
              <a:t>dense jet </a:t>
            </a:r>
            <a:r>
              <a:rPr lang="en-US" dirty="0" smtClean="0">
                <a:solidFill>
                  <a:srgbClr val="000090"/>
                </a:solidFill>
                <a:sym typeface="Wingdings"/>
              </a:rPr>
              <a:t> pattern recognition,</a:t>
            </a:r>
            <a:r>
              <a:rPr lang="en-US" dirty="0" smtClean="0">
                <a:solidFill>
                  <a:srgbClr val="000090"/>
                </a:solidFill>
              </a:rPr>
              <a:t> ….</a:t>
            </a:r>
            <a:endParaRPr lang="en-US" dirty="0">
              <a:solidFill>
                <a:srgbClr val="00009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904408" y="1115541"/>
            <a:ext cx="2969195" cy="3531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8000"/>
                </a:solidFill>
              </a:rPr>
              <a:t>Dependence on kinematics</a:t>
            </a:r>
            <a:endParaRPr lang="en-US" dirty="0">
              <a:solidFill>
                <a:srgbClr val="008000"/>
              </a:solidFill>
            </a:endParaRPr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7784" y="2750587"/>
            <a:ext cx="4320480" cy="41976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62916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4544"/>
    </mc:Choice>
    <mc:Fallback xmlns="">
      <p:transition xmlns:p14="http://schemas.microsoft.com/office/powerpoint/2010/main" spd="slow" advTm="44544"/>
    </mc:Fallback>
  </mc:AlternateContent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7" name="Rectangle 1"/>
          <p:cNvSpPr>
            <a:spLocks noGrp="1" noChangeArrowheads="1"/>
          </p:cNvSpPr>
          <p:nvPr>
            <p:ph type="title"/>
          </p:nvPr>
        </p:nvSpPr>
        <p:spPr>
          <a:xfrm>
            <a:off x="503397" y="46019"/>
            <a:ext cx="9072244" cy="829913"/>
          </a:xfrm>
          <a:ln/>
        </p:spPr>
        <p:txBody>
          <a:bodyPr/>
          <a:lstStyle/>
          <a:p>
            <a: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</a:tabLst>
            </a:pPr>
            <a:r>
              <a:rPr lang="en-US" i="1" dirty="0"/>
              <a:t>Calibrating</a:t>
            </a:r>
            <a:r>
              <a:rPr lang="en-US" dirty="0"/>
              <a:t> B-Tagging Algorithms</a:t>
            </a:r>
          </a:p>
        </p:txBody>
      </p:sp>
      <p:sp>
        <p:nvSpPr>
          <p:cNvPr id="60418" name="Rectangle 2"/>
          <p:cNvSpPr>
            <a:spLocks noGrp="1" noChangeArrowheads="1"/>
          </p:cNvSpPr>
          <p:nvPr>
            <p:ph sz="half" idx="1"/>
          </p:nvPr>
        </p:nvSpPr>
        <p:spPr>
          <a:xfrm>
            <a:off x="215776" y="971525"/>
            <a:ext cx="9577064" cy="2736304"/>
          </a:xfrm>
          <a:ln/>
        </p:spPr>
        <p:txBody>
          <a:bodyPr tIns="0"/>
          <a:lstStyle/>
          <a:p>
            <a:pPr marL="431800" indent="-323850">
              <a:lnSpc>
                <a:spcPct val="116000"/>
              </a:lnSpc>
              <a:buSzPct val="45000"/>
              <a:buFont typeface="StarSymbol" charset="0"/>
              <a:buChar char="●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</a:tabLst>
            </a:pPr>
            <a:r>
              <a:rPr lang="en-US" sz="2000" dirty="0" smtClean="0">
                <a:latin typeface="Arial"/>
              </a:rPr>
              <a:t>Many aspects to describe B-Tagging performance: </a:t>
            </a:r>
            <a:br>
              <a:rPr lang="en-US" sz="2000" dirty="0" smtClean="0">
                <a:latin typeface="Arial"/>
              </a:rPr>
            </a:br>
            <a:r>
              <a:rPr lang="en-US" sz="2000" dirty="0" smtClean="0">
                <a:latin typeface="Arial"/>
              </a:rPr>
              <a:t>  </a:t>
            </a:r>
            <a:r>
              <a:rPr lang="en-US" sz="2000" dirty="0" smtClean="0">
                <a:solidFill>
                  <a:srgbClr val="000090"/>
                </a:solidFill>
                <a:latin typeface="Arial"/>
              </a:rPr>
              <a:t>Physics        : </a:t>
            </a:r>
            <a:r>
              <a:rPr lang="en-US" sz="2000" dirty="0" err="1" smtClean="0">
                <a:solidFill>
                  <a:srgbClr val="000090"/>
                </a:solidFill>
                <a:latin typeface="Arial"/>
              </a:rPr>
              <a:t>Modelling</a:t>
            </a:r>
            <a:r>
              <a:rPr lang="en-US" sz="2000" dirty="0" smtClean="0">
                <a:solidFill>
                  <a:srgbClr val="000090"/>
                </a:solidFill>
                <a:latin typeface="Arial"/>
              </a:rPr>
              <a:t> of b-hadron production and decays, …..</a:t>
            </a:r>
            <a:br>
              <a:rPr lang="en-US" sz="2000" dirty="0" smtClean="0">
                <a:solidFill>
                  <a:srgbClr val="000090"/>
                </a:solidFill>
                <a:latin typeface="Arial"/>
              </a:rPr>
            </a:br>
            <a:r>
              <a:rPr lang="en-US" sz="2000" dirty="0" smtClean="0">
                <a:solidFill>
                  <a:srgbClr val="000090"/>
                </a:solidFill>
                <a:latin typeface="Arial"/>
              </a:rPr>
              <a:t>  Instrumental: track resolutions, alignment, …..</a:t>
            </a:r>
            <a:br>
              <a:rPr lang="en-US" sz="2000" dirty="0" smtClean="0">
                <a:solidFill>
                  <a:srgbClr val="000090"/>
                </a:solidFill>
                <a:latin typeface="Arial"/>
              </a:rPr>
            </a:br>
            <a:r>
              <a:rPr lang="en-US" sz="2000" dirty="0" smtClean="0">
                <a:solidFill>
                  <a:srgbClr val="008000"/>
                </a:solidFill>
                <a:latin typeface="Arial"/>
                <a:sym typeface="Wingdings"/>
              </a:rPr>
              <a:t> Cannot rely on simulations</a:t>
            </a:r>
            <a:br>
              <a:rPr lang="en-US" sz="2000" dirty="0" smtClean="0">
                <a:solidFill>
                  <a:srgbClr val="008000"/>
                </a:solidFill>
                <a:latin typeface="Arial"/>
                <a:sym typeface="Wingdings"/>
              </a:rPr>
            </a:br>
            <a:r>
              <a:rPr lang="en-US" sz="2000" dirty="0" smtClean="0">
                <a:solidFill>
                  <a:srgbClr val="008000"/>
                </a:solidFill>
                <a:latin typeface="Arial"/>
                <a:sym typeface="Wingdings"/>
              </a:rPr>
              <a:t> need to </a:t>
            </a:r>
            <a:r>
              <a:rPr lang="en-US" sz="2000" i="1" dirty="0" smtClean="0">
                <a:solidFill>
                  <a:srgbClr val="008000"/>
                </a:solidFill>
                <a:latin typeface="Arial"/>
                <a:sym typeface="Wingdings"/>
              </a:rPr>
              <a:t>calibrate</a:t>
            </a:r>
            <a:r>
              <a:rPr lang="en-US" sz="2000" dirty="0" smtClean="0">
                <a:solidFill>
                  <a:srgbClr val="008000"/>
                </a:solidFill>
                <a:latin typeface="Arial"/>
                <a:sym typeface="Wingdings"/>
              </a:rPr>
              <a:t> the algorithms using real data</a:t>
            </a:r>
            <a:endParaRPr lang="en-US" sz="2000" dirty="0">
              <a:solidFill>
                <a:srgbClr val="008000"/>
              </a:solidFill>
              <a:latin typeface="Arial"/>
            </a:endParaRPr>
          </a:p>
          <a:p>
            <a:pPr marL="431800" indent="-323850">
              <a:lnSpc>
                <a:spcPct val="116000"/>
              </a:lnSpc>
              <a:buSzPct val="45000"/>
              <a:buFont typeface="StarSymbol" charset="0"/>
              <a:buChar char="●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</a:tabLst>
            </a:pPr>
            <a:r>
              <a:rPr lang="en-US" sz="2000" dirty="0">
                <a:latin typeface="Arial"/>
              </a:rPr>
              <a:t>Strategy: Measure the b-tag efficiency and </a:t>
            </a:r>
            <a:r>
              <a:rPr lang="en-US" sz="2000" dirty="0" err="1">
                <a:latin typeface="Arial"/>
              </a:rPr>
              <a:t>mistag</a:t>
            </a:r>
            <a:r>
              <a:rPr lang="en-US" sz="2000" dirty="0">
                <a:latin typeface="Arial"/>
              </a:rPr>
              <a:t> rate in data and derive data-to-MC scale factors to correct the performance in MC to data</a:t>
            </a:r>
            <a:r>
              <a:rPr lang="en-US" sz="2000" dirty="0" smtClean="0">
                <a:latin typeface="Arial"/>
              </a:rPr>
              <a:t>.</a:t>
            </a:r>
            <a:endParaRPr lang="en-US" sz="2000" dirty="0">
              <a:latin typeface="Arial"/>
            </a:endParaRPr>
          </a:p>
        </p:txBody>
      </p:sp>
      <p:graphicFrame>
        <p:nvGraphicFramePr>
          <p:cNvPr id="60419" name="Object 3"/>
          <p:cNvGraphicFramePr>
            <a:graphicFrameLocks noChangeAspect="1"/>
          </p:cNvGraphicFramePr>
          <p:nvPr/>
        </p:nvGraphicFramePr>
        <p:xfrm>
          <a:off x="1716629" y="4287624"/>
          <a:ext cx="1308512" cy="8632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256" name="Equation" r:id="rId4" imgW="1211040" imgH="624240" progId="Equation.3">
                  <p:embed/>
                </p:oleObj>
              </mc:Choice>
              <mc:Fallback>
                <p:oleObj name="Equation" r:id="rId4" imgW="1211040" imgH="6242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16629" y="4287624"/>
                        <a:ext cx="1308512" cy="863237"/>
                      </a:xfrm>
                      <a:prstGeom prst="rect">
                        <a:avLst/>
                      </a:prstGeom>
                      <a:noFill/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blipFill dpi="0" rotWithShape="0">
                              <a:blip/>
                              <a:srcRect/>
                              <a:stretch>
                                <a:fillRect/>
                              </a:stretch>
                            </a:blipFill>
                          </a14:hiddenFill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1151880" y="4139877"/>
            <a:ext cx="6569752" cy="3531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90"/>
                </a:solidFill>
              </a:rPr>
              <a:t>Top pair events: expect 2 b jets per event </a:t>
            </a:r>
            <a:r>
              <a:rPr lang="en-US" dirty="0" smtClean="0">
                <a:solidFill>
                  <a:srgbClr val="000090"/>
                </a:solidFill>
                <a:sym typeface="Wingdings"/>
              </a:rPr>
              <a:t> use for calibration</a:t>
            </a:r>
            <a:endParaRPr lang="en-US" dirty="0">
              <a:solidFill>
                <a:srgbClr val="000090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91840" y="4571925"/>
            <a:ext cx="3621830" cy="2409494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400352" y="4643933"/>
            <a:ext cx="3489893" cy="2321720"/>
          </a:xfrm>
          <a:prstGeom prst="rect">
            <a:avLst/>
          </a:prstGeom>
        </p:spPr>
      </p:pic>
      <p:pic>
        <p:nvPicPr>
          <p:cNvPr id="5" name="Picture 4" descr="Screen Shot 2016-08-09 at 2.40.28 PM.pn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89328" y="3275781"/>
            <a:ext cx="1483432" cy="8778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9018143"/>
      </p:ext>
    </p:extLst>
  </p:cSld>
  <p:clrMapOvr>
    <a:masterClrMapping/>
  </p:clrMapOvr>
  <p:transition spd="med" advTm="41113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50813"/>
            <a:ext cx="9070975" cy="625475"/>
          </a:xfrm>
          <a:ln/>
        </p:spPr>
        <p:txBody>
          <a:bodyPr tIns="38808"/>
          <a:lstStyle/>
          <a:p>
            <a: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</a:tabLst>
            </a:pPr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647824" y="1403573"/>
            <a:ext cx="8898590" cy="3699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 smtClean="0"/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Electrons, photons and </a:t>
            </a:r>
            <a:r>
              <a:rPr lang="en-US" dirty="0" err="1" smtClean="0"/>
              <a:t>muons</a:t>
            </a:r>
            <a:r>
              <a:rPr lang="en-US" dirty="0" smtClean="0"/>
              <a:t> as (quasi-)stable particles can be reconstructed</a:t>
            </a:r>
            <a:br>
              <a:rPr lang="en-US" dirty="0" smtClean="0"/>
            </a:br>
            <a:r>
              <a:rPr lang="en-US" dirty="0" smtClean="0"/>
              <a:t>with high efficiency and excellent energy/momentum resolution</a:t>
            </a:r>
            <a:br>
              <a:rPr lang="en-US" dirty="0" smtClean="0"/>
            </a:br>
            <a:r>
              <a:rPr lang="en-US" dirty="0" smtClean="0"/>
              <a:t>  </a:t>
            </a:r>
            <a:r>
              <a:rPr lang="en-US" dirty="0" smtClean="0">
                <a:solidFill>
                  <a:srgbClr val="000090"/>
                </a:solidFill>
                <a:sym typeface="Wingdings"/>
              </a:rPr>
              <a:t> the key to identifying vector bosons</a:t>
            </a:r>
            <a:br>
              <a:rPr lang="en-US" dirty="0" smtClean="0">
                <a:solidFill>
                  <a:srgbClr val="000090"/>
                </a:solidFill>
                <a:sym typeface="Wingdings"/>
              </a:rPr>
            </a:br>
            <a:r>
              <a:rPr lang="en-US" dirty="0" smtClean="0">
                <a:solidFill>
                  <a:srgbClr val="000090"/>
                </a:solidFill>
                <a:sym typeface="Wingdings"/>
              </a:rPr>
              <a:t>   crucial role in the discovery of the Higgs boson!</a:t>
            </a:r>
            <a:r>
              <a:rPr lang="en-US" dirty="0">
                <a:solidFill>
                  <a:srgbClr val="000090"/>
                </a:solidFill>
                <a:sym typeface="Wingdings"/>
              </a:rPr>
              <a:t/>
            </a:r>
            <a:br>
              <a:rPr lang="en-US" dirty="0">
                <a:solidFill>
                  <a:srgbClr val="000090"/>
                </a:solidFill>
                <a:sym typeface="Wingdings"/>
              </a:rPr>
            </a:br>
            <a:endParaRPr lang="en-US" dirty="0" smtClean="0">
              <a:solidFill>
                <a:srgbClr val="000090"/>
              </a:solidFill>
              <a:sym typeface="Wingdings"/>
            </a:endParaRP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sym typeface="Wingdings"/>
              </a:rPr>
              <a:t>The </a:t>
            </a:r>
            <a:r>
              <a:rPr lang="en-US" dirty="0" smtClean="0">
                <a:latin typeface="Symbol" charset="2"/>
                <a:cs typeface="Symbol" charset="2"/>
                <a:sym typeface="Wingdings"/>
              </a:rPr>
              <a:t>t</a:t>
            </a:r>
            <a:r>
              <a:rPr lang="en-US" dirty="0" smtClean="0">
                <a:sym typeface="Wingdings"/>
              </a:rPr>
              <a:t> lepton has a special role as unstable 3</a:t>
            </a:r>
            <a:r>
              <a:rPr lang="en-US" baseline="30000" dirty="0" smtClean="0">
                <a:sym typeface="Wingdings"/>
              </a:rPr>
              <a:t>rd</a:t>
            </a:r>
            <a:r>
              <a:rPr lang="en-US" dirty="0" smtClean="0">
                <a:sym typeface="Wingdings"/>
              </a:rPr>
              <a:t> generation lepton</a:t>
            </a:r>
            <a:br>
              <a:rPr lang="en-US" dirty="0" smtClean="0">
                <a:sym typeface="Wingdings"/>
              </a:rPr>
            </a:br>
            <a:r>
              <a:rPr lang="en-US" dirty="0" smtClean="0">
                <a:sym typeface="Wingdings"/>
              </a:rPr>
              <a:t>  </a:t>
            </a:r>
            <a:r>
              <a:rPr lang="en-US" dirty="0" smtClean="0">
                <a:solidFill>
                  <a:srgbClr val="000090"/>
                </a:solidFill>
                <a:sym typeface="Wingdings"/>
              </a:rPr>
              <a:t> dedicated reconstruction algorithms to reconstruct </a:t>
            </a:r>
            <a:r>
              <a:rPr lang="en-US" i="1" dirty="0" smtClean="0">
                <a:solidFill>
                  <a:srgbClr val="000090"/>
                </a:solidFill>
                <a:latin typeface="Symbol" charset="2"/>
                <a:cs typeface="Symbol" charset="2"/>
                <a:sym typeface="Wingdings"/>
              </a:rPr>
              <a:t>t</a:t>
            </a:r>
            <a:r>
              <a:rPr lang="en-US" i="1" dirty="0" smtClean="0">
                <a:solidFill>
                  <a:srgbClr val="000090"/>
                </a:solidFill>
                <a:sym typeface="Wingdings"/>
              </a:rPr>
              <a:t> jets</a:t>
            </a:r>
            <a:r>
              <a:rPr lang="en-US" dirty="0" smtClean="0">
                <a:solidFill>
                  <a:srgbClr val="000090"/>
                </a:solidFill>
                <a:sym typeface="Wingdings"/>
              </a:rPr>
              <a:t>!</a:t>
            </a:r>
            <a:br>
              <a:rPr lang="en-US" dirty="0" smtClean="0">
                <a:solidFill>
                  <a:srgbClr val="000090"/>
                </a:solidFill>
                <a:sym typeface="Wingdings"/>
              </a:rPr>
            </a:br>
            <a:endParaRPr lang="en-US" dirty="0" smtClean="0">
              <a:solidFill>
                <a:srgbClr val="000090"/>
              </a:solidFill>
              <a:sym typeface="Wingdings"/>
            </a:endParaRP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sym typeface="Wingdings"/>
              </a:rPr>
              <a:t>Identifying the </a:t>
            </a:r>
            <a:r>
              <a:rPr lang="en-US" dirty="0" err="1" smtClean="0">
                <a:sym typeface="Wingdings"/>
              </a:rPr>
              <a:t>flavour</a:t>
            </a:r>
            <a:r>
              <a:rPr lang="en-US" dirty="0" smtClean="0">
                <a:sym typeface="Wingdings"/>
              </a:rPr>
              <a:t> of jets is particularly challenging, b-quark jets are best suited</a:t>
            </a:r>
            <a:br>
              <a:rPr lang="en-US" dirty="0" smtClean="0">
                <a:sym typeface="Wingdings"/>
              </a:rPr>
            </a:br>
            <a:r>
              <a:rPr lang="en-US" dirty="0" smtClean="0">
                <a:sym typeface="Wingdings"/>
              </a:rPr>
              <a:t>  </a:t>
            </a:r>
            <a:r>
              <a:rPr lang="en-US" dirty="0" smtClean="0">
                <a:solidFill>
                  <a:srgbClr val="000090"/>
                </a:solidFill>
                <a:sym typeface="Wingdings"/>
              </a:rPr>
              <a:t> B-Tagging</a:t>
            </a:r>
            <a:br>
              <a:rPr lang="en-US" dirty="0" smtClean="0">
                <a:solidFill>
                  <a:srgbClr val="000090"/>
                </a:solidFill>
                <a:sym typeface="Wingdings"/>
              </a:rPr>
            </a:br>
            <a:endParaRPr lang="en-US" dirty="0" smtClean="0">
              <a:solidFill>
                <a:srgbClr val="000090"/>
              </a:solidFill>
              <a:sym typeface="Wingdings"/>
            </a:endParaRP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sym typeface="Wingdings"/>
              </a:rPr>
              <a:t>Dedicated methods have been developed to measure the performance of the </a:t>
            </a:r>
            <a:br>
              <a:rPr lang="en-US" dirty="0" smtClean="0">
                <a:sym typeface="Wingdings"/>
              </a:rPr>
            </a:br>
            <a:r>
              <a:rPr lang="en-US" dirty="0" smtClean="0">
                <a:sym typeface="Wingdings"/>
              </a:rPr>
              <a:t>reconstruction and identification algorithms using data (e.g. </a:t>
            </a:r>
            <a:r>
              <a:rPr lang="en-US" i="1" dirty="0" smtClean="0">
                <a:sym typeface="Wingdings"/>
              </a:rPr>
              <a:t>Tag-and-Probe</a:t>
            </a:r>
            <a:r>
              <a:rPr lang="en-US" dirty="0" smtClean="0">
                <a:sym typeface="Wingdings"/>
              </a:rPr>
              <a:t>, …)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7620234"/>
      </p:ext>
    </p:extLst>
  </p:cSld>
  <p:clrMapOvr>
    <a:masterClrMapping/>
  </p:clrMapOvr>
  <p:transition spd="med" advTm="22352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8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50813"/>
            <a:ext cx="9070975" cy="625475"/>
          </a:xfrm>
          <a:ln/>
        </p:spPr>
        <p:txBody>
          <a:bodyPr tIns="38808"/>
          <a:lstStyle/>
          <a:p>
            <a: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</a:tabLst>
            </a:pPr>
            <a:r>
              <a:rPr lang="en-US" dirty="0" smtClean="0"/>
              <a:t>BACKUP Introduction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6579929"/>
      </p:ext>
    </p:extLst>
  </p:cSld>
  <p:clrMapOvr>
    <a:masterClrMapping/>
  </p:clrMapOvr>
  <p:transition spd="med" advTm="418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Text Box 1"/>
          <p:cNvSpPr txBox="1">
            <a:spLocks noChangeArrowheads="1"/>
          </p:cNvSpPr>
          <p:nvPr/>
        </p:nvSpPr>
        <p:spPr bwMode="auto">
          <a:xfrm>
            <a:off x="736832" y="1090156"/>
            <a:ext cx="8330649" cy="56697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0000" tIns="45000" rIns="90000" bIns="45000"/>
          <a:lstStyle>
            <a:lvl1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1pPr>
            <a:lvl2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2pPr>
            <a:lvl3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3pPr>
            <a:lvl4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4pPr>
            <a:lvl5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5pPr>
            <a:lvl6pPr marL="25146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6pPr>
            <a:lvl7pPr marL="29718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7pPr>
            <a:lvl8pPr marL="34290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8pPr>
            <a:lvl9pPr marL="38862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9pPr>
          </a:lstStyle>
          <a:p>
            <a:pPr>
              <a:buSzPct val="45000"/>
              <a:buFont typeface="StarSymbol" charset="0"/>
              <a:buChar char="●"/>
            </a:pPr>
            <a:r>
              <a:rPr lang="en-US" sz="2000" dirty="0">
                <a:latin typeface="Arial"/>
              </a:rPr>
              <a:t> </a:t>
            </a:r>
            <a:r>
              <a:rPr lang="en-US" sz="2000" dirty="0">
                <a:solidFill>
                  <a:srgbClr val="000080"/>
                </a:solidFill>
                <a:latin typeface="Arial"/>
              </a:rPr>
              <a:t>Most hadrons are unstable</a:t>
            </a:r>
            <a:r>
              <a:rPr lang="en-US" sz="2000" b="1" dirty="0">
                <a:solidFill>
                  <a:srgbClr val="000080"/>
                </a:solidFill>
                <a:latin typeface="Arial"/>
              </a:rPr>
              <a:t>:</a:t>
            </a:r>
            <a:r>
              <a:rPr lang="en-US" sz="2000" dirty="0">
                <a:latin typeface="Arial"/>
              </a:rPr>
              <a:t/>
            </a:r>
            <a:br>
              <a:rPr lang="en-US" sz="2000" dirty="0">
                <a:latin typeface="Arial"/>
              </a:rPr>
            </a:br>
            <a:r>
              <a:rPr lang="en-US" sz="2000" dirty="0">
                <a:latin typeface="Arial"/>
              </a:rPr>
              <a:t>    Decays into hadrons, leptons or photons:</a:t>
            </a:r>
            <a:br>
              <a:rPr lang="en-US" sz="2000" dirty="0">
                <a:latin typeface="Arial"/>
              </a:rPr>
            </a:br>
            <a:r>
              <a:rPr lang="en-US" sz="2000" dirty="0">
                <a:latin typeface="Arial"/>
              </a:rPr>
              <a:t>      </a:t>
            </a:r>
            <a:r>
              <a:rPr lang="en-US" sz="2000" dirty="0">
                <a:solidFill>
                  <a:srgbClr val="000080"/>
                </a:solidFill>
                <a:latin typeface="Arial"/>
              </a:rPr>
              <a:t>E.g.:</a:t>
            </a:r>
            <a:r>
              <a:rPr lang="en-US" sz="2000" dirty="0">
                <a:latin typeface="Arial"/>
              </a:rPr>
              <a:t> </a:t>
            </a:r>
            <a:r>
              <a:rPr lang="en-US" sz="2000" dirty="0" err="1">
                <a:solidFill>
                  <a:srgbClr val="000080"/>
                </a:solidFill>
                <a:latin typeface="Arial"/>
                <a:cs typeface="Arial"/>
              </a:rPr>
              <a:t>Δ</a:t>
            </a:r>
            <a:r>
              <a:rPr lang="en-US" sz="2000" baseline="33000" dirty="0">
                <a:solidFill>
                  <a:srgbClr val="000080"/>
                </a:solidFill>
                <a:latin typeface="Arial"/>
              </a:rPr>
              <a:t>++</a:t>
            </a:r>
            <a:r>
              <a:rPr lang="en-US" sz="2000" dirty="0">
                <a:solidFill>
                  <a:srgbClr val="000080"/>
                </a:solidFill>
                <a:latin typeface="Arial"/>
              </a:rPr>
              <a:t> -&gt; p</a:t>
            </a:r>
            <a:r>
              <a:rPr lang="en-US" sz="2000" dirty="0">
                <a:solidFill>
                  <a:srgbClr val="000080"/>
                </a:solidFill>
                <a:latin typeface="Symbol" charset="2"/>
                <a:cs typeface="Symbol" charset="2"/>
              </a:rPr>
              <a:t>π</a:t>
            </a:r>
            <a:r>
              <a:rPr lang="en-US" sz="2000" baseline="33000" dirty="0">
                <a:solidFill>
                  <a:srgbClr val="000080"/>
                </a:solidFill>
                <a:latin typeface="Arial"/>
                <a:cs typeface="Arial"/>
              </a:rPr>
              <a:t>+</a:t>
            </a:r>
            <a:r>
              <a:rPr lang="en-US" sz="2000" dirty="0">
                <a:solidFill>
                  <a:srgbClr val="000080"/>
                </a:solidFill>
                <a:latin typeface="Arial"/>
              </a:rPr>
              <a:t>  :</a:t>
            </a:r>
            <a:r>
              <a:rPr lang="en-US" sz="2000" dirty="0">
                <a:latin typeface="Arial"/>
              </a:rPr>
              <a:t> </a:t>
            </a:r>
            <a:r>
              <a:rPr lang="en-US" sz="2000" dirty="0">
                <a:solidFill>
                  <a:srgbClr val="800000"/>
                </a:solidFill>
                <a:latin typeface="Arial"/>
              </a:rPr>
              <a:t>p </a:t>
            </a:r>
            <a:r>
              <a:rPr lang="en-US" sz="2000" dirty="0">
                <a:latin typeface="Arial"/>
              </a:rPr>
              <a:t>stable</a:t>
            </a:r>
            <a:br>
              <a:rPr lang="en-US" sz="2000" dirty="0">
                <a:latin typeface="Arial"/>
              </a:rPr>
            </a:br>
            <a:r>
              <a:rPr lang="en-US" sz="2000" dirty="0">
                <a:latin typeface="Arial"/>
              </a:rPr>
              <a:t>                               </a:t>
            </a:r>
            <a:r>
              <a:rPr lang="en-US" sz="2000" dirty="0">
                <a:solidFill>
                  <a:srgbClr val="800000"/>
                </a:solidFill>
                <a:latin typeface="Symbol" charset="2"/>
                <a:cs typeface="Symbol" charset="2"/>
              </a:rPr>
              <a:t>π</a:t>
            </a:r>
            <a:r>
              <a:rPr lang="en-US" sz="2000" baseline="33000" dirty="0">
                <a:solidFill>
                  <a:srgbClr val="800000"/>
                </a:solidFill>
                <a:latin typeface="Arial"/>
                <a:cs typeface="Arial"/>
              </a:rPr>
              <a:t>+</a:t>
            </a:r>
            <a:r>
              <a:rPr lang="en-US" sz="2000" dirty="0">
                <a:solidFill>
                  <a:srgbClr val="800000"/>
                </a:solidFill>
                <a:latin typeface="Arial"/>
              </a:rPr>
              <a:t> </a:t>
            </a:r>
            <a:r>
              <a:rPr lang="en-US" sz="2000" dirty="0" smtClean="0">
                <a:solidFill>
                  <a:srgbClr val="800000"/>
                </a:solidFill>
                <a:latin typeface="Arial"/>
                <a:sym typeface="Wingdings"/>
              </a:rPr>
              <a:t></a:t>
            </a:r>
            <a:r>
              <a:rPr lang="en-US" sz="2000" dirty="0" smtClean="0">
                <a:solidFill>
                  <a:srgbClr val="800000"/>
                </a:solidFill>
                <a:latin typeface="Arial"/>
              </a:rPr>
              <a:t> </a:t>
            </a:r>
            <a:r>
              <a:rPr lang="en-US" sz="2000" dirty="0">
                <a:solidFill>
                  <a:srgbClr val="800000"/>
                </a:solidFill>
                <a:latin typeface="Arial"/>
                <a:cs typeface="Arial"/>
              </a:rPr>
              <a:t>μ</a:t>
            </a:r>
            <a:r>
              <a:rPr lang="en-US" sz="2000" dirty="0">
                <a:solidFill>
                  <a:srgbClr val="800000"/>
                </a:solidFill>
                <a:latin typeface="Arial"/>
              </a:rPr>
              <a:t>+ </a:t>
            </a:r>
            <a:r>
              <a:rPr lang="en-US" sz="2000" dirty="0" err="1">
                <a:solidFill>
                  <a:srgbClr val="800000"/>
                </a:solidFill>
                <a:latin typeface="Arial"/>
                <a:cs typeface="Arial"/>
              </a:rPr>
              <a:t>ν</a:t>
            </a:r>
            <a:r>
              <a:rPr lang="en-US" sz="2000" baseline="-33000" dirty="0" err="1">
                <a:solidFill>
                  <a:srgbClr val="800000"/>
                </a:solidFill>
                <a:latin typeface="Arial"/>
                <a:cs typeface="Arial"/>
              </a:rPr>
              <a:t>μ</a:t>
            </a:r>
            <a:r>
              <a:rPr lang="en-US" sz="2000" dirty="0">
                <a:solidFill>
                  <a:srgbClr val="000080"/>
                </a:solidFill>
                <a:latin typeface="Arial"/>
              </a:rPr>
              <a:t> : </a:t>
            </a:r>
            <a:r>
              <a:rPr lang="en-US" sz="2000" dirty="0" err="1">
                <a:solidFill>
                  <a:srgbClr val="000080"/>
                </a:solidFill>
                <a:latin typeface="Symbol" charset="2"/>
                <a:cs typeface="Symbol" charset="2"/>
              </a:rPr>
              <a:t>τ</a:t>
            </a:r>
            <a:r>
              <a:rPr lang="en-US" sz="2000" baseline="-33000" dirty="0">
                <a:solidFill>
                  <a:srgbClr val="000080"/>
                </a:solidFill>
                <a:latin typeface="Symbol" charset="2"/>
                <a:cs typeface="Symbol" charset="2"/>
              </a:rPr>
              <a:t>π</a:t>
            </a:r>
            <a:r>
              <a:rPr lang="en-US" sz="2000" dirty="0">
                <a:solidFill>
                  <a:srgbClr val="000080"/>
                </a:solidFill>
                <a:latin typeface="Arial"/>
                <a:cs typeface="Arial"/>
              </a:rPr>
              <a:t> = </a:t>
            </a:r>
            <a:r>
              <a:rPr lang="en-US" sz="2000" dirty="0">
                <a:solidFill>
                  <a:srgbClr val="000080"/>
                </a:solidFill>
                <a:latin typeface="Arial"/>
              </a:rPr>
              <a:t>2.6 * 10</a:t>
            </a:r>
            <a:r>
              <a:rPr lang="en-US" sz="2000" baseline="33000" dirty="0">
                <a:solidFill>
                  <a:srgbClr val="000080"/>
                </a:solidFill>
                <a:latin typeface="Arial"/>
              </a:rPr>
              <a:t>-8</a:t>
            </a:r>
            <a:r>
              <a:rPr lang="en-US" sz="2000" dirty="0">
                <a:solidFill>
                  <a:srgbClr val="000080"/>
                </a:solidFill>
                <a:latin typeface="Arial"/>
              </a:rPr>
              <a:t> s  </a:t>
            </a:r>
            <a:r>
              <a:rPr lang="en-US" sz="2000" dirty="0" smtClean="0">
                <a:solidFill>
                  <a:srgbClr val="000080"/>
                </a:solidFill>
                <a:latin typeface="Arial"/>
                <a:sym typeface="Wingdings"/>
              </a:rPr>
              <a:t></a:t>
            </a:r>
            <a:r>
              <a:rPr lang="en-US" sz="2000" dirty="0" smtClean="0">
                <a:solidFill>
                  <a:srgbClr val="000080"/>
                </a:solidFill>
                <a:latin typeface="Arial"/>
              </a:rPr>
              <a:t> </a:t>
            </a:r>
            <a:r>
              <a:rPr lang="en-US" sz="2000" dirty="0" err="1">
                <a:solidFill>
                  <a:srgbClr val="000080"/>
                </a:solidFill>
                <a:latin typeface="Arial"/>
              </a:rPr>
              <a:t>c</a:t>
            </a:r>
            <a:r>
              <a:rPr lang="en-US" sz="2000" dirty="0" err="1">
                <a:solidFill>
                  <a:srgbClr val="000080"/>
                </a:solidFill>
                <a:latin typeface="Symbol" charset="2"/>
                <a:cs typeface="Symbol" charset="2"/>
              </a:rPr>
              <a:t>τ</a:t>
            </a:r>
            <a:r>
              <a:rPr lang="en-US" sz="2000" baseline="-33000" dirty="0">
                <a:solidFill>
                  <a:srgbClr val="000080"/>
                </a:solidFill>
                <a:latin typeface="Symbol" charset="2"/>
                <a:cs typeface="Symbol" charset="2"/>
              </a:rPr>
              <a:t>π</a:t>
            </a:r>
            <a:r>
              <a:rPr lang="en-US" sz="2000" dirty="0">
                <a:solidFill>
                  <a:srgbClr val="000080"/>
                </a:solidFill>
                <a:latin typeface="Arial"/>
                <a:cs typeface="Arial"/>
              </a:rPr>
              <a:t> = 7.8 m </a:t>
            </a:r>
            <a:br>
              <a:rPr lang="en-US" sz="2000" dirty="0">
                <a:solidFill>
                  <a:srgbClr val="000080"/>
                </a:solidFill>
                <a:latin typeface="Arial"/>
                <a:cs typeface="Arial"/>
              </a:rPr>
            </a:br>
            <a:r>
              <a:rPr lang="en-US" sz="2000" dirty="0">
                <a:solidFill>
                  <a:srgbClr val="000080"/>
                </a:solidFill>
                <a:latin typeface="Arial"/>
                <a:cs typeface="Arial"/>
              </a:rPr>
              <a:t>                         </a:t>
            </a:r>
            <a:r>
              <a:rPr lang="en-US" sz="2000" dirty="0">
                <a:latin typeface="Arial"/>
                <a:cs typeface="Arial"/>
              </a:rPr>
              <a:t>→ most </a:t>
            </a:r>
            <a:r>
              <a:rPr lang="en-US" sz="2000" dirty="0">
                <a:latin typeface="Symbol" charset="2"/>
                <a:cs typeface="Symbol" charset="2"/>
              </a:rPr>
              <a:t>π</a:t>
            </a:r>
            <a:r>
              <a:rPr lang="en-US" sz="2000" baseline="33000" dirty="0">
                <a:latin typeface="Arial"/>
                <a:cs typeface="Arial"/>
              </a:rPr>
              <a:t>+- </a:t>
            </a:r>
            <a:r>
              <a:rPr lang="en-US" sz="2000" dirty="0">
                <a:latin typeface="Arial"/>
                <a:cs typeface="Arial"/>
              </a:rPr>
              <a:t>traverse detector </a:t>
            </a:r>
            <a:r>
              <a:rPr lang="en-US" sz="2000" dirty="0">
                <a:solidFill>
                  <a:srgbClr val="000080"/>
                </a:solidFill>
                <a:latin typeface="Arial"/>
                <a:cs typeface="Arial"/>
              </a:rPr>
              <a:t/>
            </a:r>
            <a:br>
              <a:rPr lang="en-US" sz="2000" dirty="0">
                <a:solidFill>
                  <a:srgbClr val="000080"/>
                </a:solidFill>
                <a:latin typeface="Arial"/>
                <a:cs typeface="Arial"/>
              </a:rPr>
            </a:br>
            <a:r>
              <a:rPr lang="en-US" sz="2000" dirty="0">
                <a:solidFill>
                  <a:srgbClr val="000080"/>
                </a:solidFill>
                <a:latin typeface="Arial"/>
                <a:cs typeface="Arial"/>
              </a:rPr>
              <a:t>      also: </a:t>
            </a:r>
            <a:r>
              <a:rPr lang="en-US" sz="2000" dirty="0">
                <a:solidFill>
                  <a:srgbClr val="800000"/>
                </a:solidFill>
                <a:latin typeface="Arial"/>
                <a:cs typeface="Arial"/>
              </a:rPr>
              <a:t>K</a:t>
            </a:r>
            <a:r>
              <a:rPr lang="en-US" sz="2000" baseline="33000" dirty="0">
                <a:solidFill>
                  <a:srgbClr val="800000"/>
                </a:solidFill>
                <a:latin typeface="Arial"/>
                <a:cs typeface="Arial"/>
              </a:rPr>
              <a:t>+-</a:t>
            </a:r>
            <a:r>
              <a:rPr lang="en-US" sz="2000" dirty="0">
                <a:solidFill>
                  <a:srgbClr val="800000"/>
                </a:solidFill>
                <a:latin typeface="Arial"/>
                <a:cs typeface="Arial"/>
              </a:rPr>
              <a:t>, n, K</a:t>
            </a:r>
            <a:r>
              <a:rPr lang="en-US" sz="2000" baseline="33000" dirty="0">
                <a:solidFill>
                  <a:srgbClr val="800000"/>
                </a:solidFill>
                <a:latin typeface="Arial"/>
                <a:cs typeface="Arial"/>
              </a:rPr>
              <a:t>0</a:t>
            </a:r>
            <a:r>
              <a:rPr lang="en-US" sz="2000" baseline="-33000" dirty="0">
                <a:solidFill>
                  <a:srgbClr val="800000"/>
                </a:solidFill>
                <a:latin typeface="Arial"/>
                <a:cs typeface="Arial"/>
              </a:rPr>
              <a:t>L</a:t>
            </a:r>
            <a:r>
              <a:rPr lang="en-US" sz="2000" dirty="0">
                <a:solidFill>
                  <a:srgbClr val="800000"/>
                </a:solidFill>
                <a:latin typeface="Arial"/>
                <a:cs typeface="Arial"/>
              </a:rPr>
              <a:t>   </a:t>
            </a:r>
            <a:r>
              <a:rPr lang="en-US" sz="2200" dirty="0">
                <a:solidFill>
                  <a:srgbClr val="800000"/>
                </a:solidFill>
                <a:latin typeface="Arial"/>
                <a:cs typeface="Arial"/>
              </a:rPr>
              <a:t/>
            </a:r>
            <a:br>
              <a:rPr lang="en-US" sz="2200" dirty="0">
                <a:solidFill>
                  <a:srgbClr val="800000"/>
                </a:solidFill>
                <a:latin typeface="Arial"/>
                <a:cs typeface="Arial"/>
              </a:rPr>
            </a:br>
            <a:r>
              <a:rPr lang="en-US" sz="2200" dirty="0">
                <a:solidFill>
                  <a:srgbClr val="800000"/>
                </a:solidFill>
                <a:latin typeface="Arial"/>
                <a:cs typeface="Arial"/>
              </a:rPr>
              <a:t>         </a:t>
            </a:r>
            <a:r>
              <a:rPr lang="en-US" dirty="0">
                <a:latin typeface="Arial"/>
                <a:cs typeface="Arial"/>
              </a:rPr>
              <a:t>(+ weakly decaying hadrons which typically decay inside the detector</a:t>
            </a:r>
            <a:r>
              <a:rPr lang="en-US" dirty="0" smtClean="0">
                <a:latin typeface="Arial"/>
                <a:cs typeface="Arial"/>
              </a:rPr>
              <a:t>)</a:t>
            </a:r>
            <a:br>
              <a:rPr lang="en-US" dirty="0" smtClean="0">
                <a:latin typeface="Arial"/>
                <a:cs typeface="Arial"/>
              </a:rPr>
            </a:br>
            <a:r>
              <a:rPr lang="en-US" dirty="0" smtClean="0">
                <a:latin typeface="Arial"/>
                <a:cs typeface="Arial"/>
              </a:rPr>
              <a:t/>
            </a:r>
            <a:br>
              <a:rPr lang="en-US" dirty="0" smtClean="0">
                <a:latin typeface="Arial"/>
                <a:cs typeface="Arial"/>
              </a:rPr>
            </a:br>
            <a:r>
              <a:rPr lang="en-US" dirty="0" smtClean="0">
                <a:latin typeface="Arial"/>
                <a:cs typeface="Arial"/>
              </a:rPr>
              <a:t>    In high </a:t>
            </a:r>
            <a:r>
              <a:rPr lang="en-US" dirty="0" err="1" smtClean="0">
                <a:latin typeface="Arial"/>
                <a:cs typeface="Arial"/>
              </a:rPr>
              <a:t>p</a:t>
            </a:r>
            <a:r>
              <a:rPr lang="en-US" baseline="-25000" dirty="0" err="1" smtClean="0">
                <a:latin typeface="Arial"/>
                <a:cs typeface="Arial"/>
              </a:rPr>
              <a:t>T</a:t>
            </a:r>
            <a:r>
              <a:rPr lang="en-US" dirty="0" smtClean="0">
                <a:latin typeface="Arial"/>
                <a:cs typeface="Arial"/>
              </a:rPr>
              <a:t> physics often relevant: </a:t>
            </a:r>
            <a:r>
              <a:rPr lang="en-US" dirty="0" smtClean="0">
                <a:solidFill>
                  <a:srgbClr val="800000"/>
                </a:solidFill>
                <a:latin typeface="Arial"/>
                <a:cs typeface="Arial"/>
              </a:rPr>
              <a:t>Jets</a:t>
            </a:r>
            <a:r>
              <a:rPr lang="en-US" dirty="0" smtClean="0">
                <a:latin typeface="Arial"/>
                <a:cs typeface="Arial"/>
              </a:rPr>
              <a:t> created from hadrons</a:t>
            </a:r>
            <a:br>
              <a:rPr lang="en-US" dirty="0" smtClean="0">
                <a:latin typeface="Arial"/>
                <a:cs typeface="Arial"/>
              </a:rPr>
            </a:br>
            <a:r>
              <a:rPr lang="en-US" sz="1000" dirty="0" smtClean="0">
                <a:solidFill>
                  <a:srgbClr val="800000"/>
                </a:solidFill>
                <a:latin typeface="Arial"/>
                <a:cs typeface="Arial"/>
              </a:rPr>
              <a:t> </a:t>
            </a:r>
            <a:endParaRPr lang="en-US" sz="1000" dirty="0">
              <a:solidFill>
                <a:srgbClr val="800000"/>
              </a:solidFill>
              <a:latin typeface="Arial"/>
              <a:cs typeface="Arial"/>
            </a:endParaRPr>
          </a:p>
          <a:p>
            <a:pPr>
              <a:buSzPct val="45000"/>
              <a:buFont typeface="StarSymbol" charset="0"/>
              <a:buChar char="●"/>
            </a:pPr>
            <a:r>
              <a:rPr lang="en-US" sz="2000" dirty="0">
                <a:latin typeface="Arial"/>
              </a:rPr>
              <a:t> </a:t>
            </a:r>
            <a:r>
              <a:rPr lang="en-US" sz="2000" b="1" dirty="0">
                <a:solidFill>
                  <a:srgbClr val="000080"/>
                </a:solidFill>
                <a:latin typeface="Arial"/>
              </a:rPr>
              <a:t>Leptons:</a:t>
            </a:r>
            <a:r>
              <a:rPr lang="en-US" sz="2000" dirty="0">
                <a:solidFill>
                  <a:srgbClr val="800000"/>
                </a:solidFill>
                <a:latin typeface="Arial"/>
              </a:rPr>
              <a:t> </a:t>
            </a:r>
            <a:br>
              <a:rPr lang="en-US" sz="2000" dirty="0">
                <a:solidFill>
                  <a:srgbClr val="800000"/>
                </a:solidFill>
                <a:latin typeface="Arial"/>
              </a:rPr>
            </a:br>
            <a:r>
              <a:rPr lang="en-US" sz="2000" dirty="0">
                <a:solidFill>
                  <a:srgbClr val="800000"/>
                </a:solidFill>
                <a:latin typeface="Arial"/>
              </a:rPr>
              <a:t>     - e: stable</a:t>
            </a:r>
            <a:br>
              <a:rPr lang="en-US" sz="2000" dirty="0">
                <a:solidFill>
                  <a:srgbClr val="800000"/>
                </a:solidFill>
                <a:latin typeface="Arial"/>
              </a:rPr>
            </a:br>
            <a:r>
              <a:rPr lang="en-US" sz="2000" dirty="0">
                <a:solidFill>
                  <a:srgbClr val="800000"/>
                </a:solidFill>
                <a:latin typeface="Arial"/>
              </a:rPr>
              <a:t>     - </a:t>
            </a:r>
            <a:r>
              <a:rPr lang="en-US" sz="2000" dirty="0">
                <a:solidFill>
                  <a:srgbClr val="800000"/>
                </a:solidFill>
                <a:latin typeface="Arial"/>
                <a:cs typeface="Arial"/>
              </a:rPr>
              <a:t>μ: </a:t>
            </a:r>
            <a:r>
              <a:rPr lang="en-US" sz="2000" dirty="0">
                <a:latin typeface="Arial"/>
              </a:rPr>
              <a:t> </a:t>
            </a:r>
            <a:r>
              <a:rPr lang="en-US" sz="2000" dirty="0" err="1">
                <a:solidFill>
                  <a:srgbClr val="000080"/>
                </a:solidFill>
                <a:latin typeface="Symbol" charset="2"/>
                <a:cs typeface="Symbol" charset="2"/>
              </a:rPr>
              <a:t>τ</a:t>
            </a:r>
            <a:r>
              <a:rPr lang="en-US" sz="2000" baseline="-33000" dirty="0" err="1">
                <a:solidFill>
                  <a:srgbClr val="000080"/>
                </a:solidFill>
                <a:latin typeface="Symbol" charset="2"/>
                <a:cs typeface="Symbol" charset="2"/>
              </a:rPr>
              <a:t>μ</a:t>
            </a:r>
            <a:r>
              <a:rPr lang="en-US" sz="2000" dirty="0">
                <a:solidFill>
                  <a:srgbClr val="000080"/>
                </a:solidFill>
                <a:latin typeface="Arial"/>
                <a:cs typeface="Arial"/>
              </a:rPr>
              <a:t> = </a:t>
            </a:r>
            <a:r>
              <a:rPr lang="en-US" sz="2000" dirty="0">
                <a:solidFill>
                  <a:srgbClr val="000080"/>
                </a:solidFill>
                <a:latin typeface="Arial"/>
              </a:rPr>
              <a:t>2.2 * 10</a:t>
            </a:r>
            <a:r>
              <a:rPr lang="en-US" sz="2000" baseline="33000" dirty="0">
                <a:solidFill>
                  <a:srgbClr val="000080"/>
                </a:solidFill>
                <a:latin typeface="Arial"/>
              </a:rPr>
              <a:t>-6</a:t>
            </a:r>
            <a:r>
              <a:rPr lang="en-US" sz="2000" dirty="0">
                <a:solidFill>
                  <a:srgbClr val="000080"/>
                </a:solidFill>
                <a:latin typeface="Arial"/>
              </a:rPr>
              <a:t> s   </a:t>
            </a:r>
            <a:r>
              <a:rPr lang="en-US" sz="2000" dirty="0" smtClean="0">
                <a:solidFill>
                  <a:srgbClr val="800000"/>
                </a:solidFill>
                <a:latin typeface="Arial"/>
                <a:sym typeface="Wingdings"/>
              </a:rPr>
              <a:t></a:t>
            </a:r>
            <a:r>
              <a:rPr lang="en-US" sz="2000" dirty="0" smtClean="0">
                <a:solidFill>
                  <a:srgbClr val="800000"/>
                </a:solidFill>
                <a:latin typeface="Arial"/>
              </a:rPr>
              <a:t> </a:t>
            </a:r>
            <a:r>
              <a:rPr lang="en-US" sz="2000" dirty="0">
                <a:solidFill>
                  <a:srgbClr val="800000"/>
                </a:solidFill>
                <a:latin typeface="Arial"/>
              </a:rPr>
              <a:t>quasi-stable</a:t>
            </a:r>
            <a:br>
              <a:rPr lang="en-US" sz="2000" dirty="0">
                <a:solidFill>
                  <a:srgbClr val="800000"/>
                </a:solidFill>
                <a:latin typeface="Arial"/>
              </a:rPr>
            </a:br>
            <a:r>
              <a:rPr lang="en-US" sz="2000" dirty="0">
                <a:solidFill>
                  <a:srgbClr val="800000"/>
                </a:solidFill>
                <a:latin typeface="Arial"/>
              </a:rPr>
              <a:t>     - </a:t>
            </a:r>
            <a:r>
              <a:rPr lang="en-US" sz="2000" dirty="0" err="1">
                <a:solidFill>
                  <a:srgbClr val="800000"/>
                </a:solidFill>
                <a:latin typeface="Symbol" charset="2"/>
                <a:cs typeface="Symbol" charset="2"/>
              </a:rPr>
              <a:t>τ</a:t>
            </a:r>
            <a:r>
              <a:rPr lang="en-US" sz="2000" dirty="0">
                <a:solidFill>
                  <a:srgbClr val="800000"/>
                </a:solidFill>
                <a:latin typeface="Arial"/>
                <a:cs typeface="Arial"/>
              </a:rPr>
              <a:t>:  </a:t>
            </a:r>
            <a:r>
              <a:rPr lang="en-US" sz="2000" dirty="0">
                <a:latin typeface="Arial"/>
                <a:cs typeface="Arial"/>
              </a:rPr>
              <a:t>Decay to hadrons or </a:t>
            </a:r>
            <a:r>
              <a:rPr lang="en-US" sz="2000" dirty="0" smtClean="0">
                <a:latin typeface="Arial"/>
                <a:cs typeface="Arial"/>
              </a:rPr>
              <a:t>leptons</a:t>
            </a:r>
            <a:br>
              <a:rPr lang="en-US" sz="2000" dirty="0" smtClean="0">
                <a:latin typeface="Arial"/>
                <a:cs typeface="Arial"/>
              </a:rPr>
            </a:br>
            <a:r>
              <a:rPr lang="en-US" sz="2000" dirty="0" smtClean="0">
                <a:latin typeface="Arial"/>
                <a:cs typeface="Arial"/>
              </a:rPr>
              <a:t>     -</a:t>
            </a:r>
            <a:r>
              <a:rPr lang="en-US" sz="2000" dirty="0">
                <a:solidFill>
                  <a:srgbClr val="800000"/>
                </a:solidFill>
                <a:latin typeface="Arial"/>
                <a:cs typeface="Arial"/>
              </a:rPr>
              <a:t> </a:t>
            </a:r>
            <a:r>
              <a:rPr lang="en-US" sz="1000" dirty="0" smtClean="0">
                <a:solidFill>
                  <a:srgbClr val="800000"/>
                </a:solidFill>
                <a:latin typeface="Arial"/>
                <a:cs typeface="Arial"/>
              </a:rPr>
              <a:t> </a:t>
            </a:r>
            <a:r>
              <a:rPr lang="en-US" b="1" dirty="0">
                <a:solidFill>
                  <a:srgbClr val="800000"/>
                </a:solidFill>
                <a:latin typeface="Symbol" charset="2"/>
                <a:cs typeface="Symbol" charset="2"/>
              </a:rPr>
              <a:t>ν</a:t>
            </a:r>
            <a:r>
              <a:rPr lang="en-US" b="1" baseline="-33000" dirty="0">
                <a:solidFill>
                  <a:srgbClr val="800000"/>
                </a:solidFill>
                <a:latin typeface="Symbol" charset="2"/>
                <a:cs typeface="Symbol" charset="2"/>
              </a:rPr>
              <a:t>μ</a:t>
            </a:r>
            <a:r>
              <a:rPr lang="en-US" b="1" baseline="-33000" dirty="0">
                <a:solidFill>
                  <a:srgbClr val="800000"/>
                </a:solidFill>
                <a:latin typeface="Arial"/>
                <a:cs typeface="Arial"/>
              </a:rPr>
              <a:t>,e,</a:t>
            </a:r>
            <a:r>
              <a:rPr lang="en-US" b="1" baseline="-33000" dirty="0" smtClean="0">
                <a:solidFill>
                  <a:srgbClr val="800000"/>
                </a:solidFill>
                <a:latin typeface="Symbol" charset="2"/>
                <a:cs typeface="Symbol" charset="2"/>
              </a:rPr>
              <a:t>τ</a:t>
            </a:r>
            <a:r>
              <a:rPr lang="en-US" dirty="0" smtClean="0">
                <a:solidFill>
                  <a:schemeClr val="tx1"/>
                </a:solidFill>
                <a:latin typeface="Arial"/>
              </a:rPr>
              <a:t>: only weakly interacting </a:t>
            </a:r>
            <a:r>
              <a:rPr lang="en-US" dirty="0" smtClean="0">
                <a:solidFill>
                  <a:schemeClr val="tx1"/>
                </a:solidFill>
                <a:latin typeface="Arial"/>
                <a:sym typeface="Wingdings"/>
              </a:rPr>
              <a:t> leave detector without detectable interaction</a:t>
            </a:r>
            <a:br>
              <a:rPr lang="en-US" dirty="0" smtClean="0">
                <a:solidFill>
                  <a:schemeClr val="tx1"/>
                </a:solidFill>
                <a:latin typeface="Arial"/>
                <a:sym typeface="Wingdings"/>
              </a:rPr>
            </a:br>
            <a:r>
              <a:rPr lang="en-US" dirty="0" smtClean="0">
                <a:solidFill>
                  <a:schemeClr val="tx1"/>
                </a:solidFill>
                <a:latin typeface="Arial"/>
                <a:sym typeface="Wingdings"/>
              </a:rPr>
              <a:t>                                                        Via missing (transverse) energy/momentum</a:t>
            </a:r>
            <a:r>
              <a:rPr lang="en-US" dirty="0" smtClean="0">
                <a:solidFill>
                  <a:schemeClr val="tx1"/>
                </a:solidFill>
                <a:latin typeface="Arial"/>
              </a:rPr>
              <a:t> </a:t>
            </a:r>
            <a:endParaRPr lang="en-US" dirty="0">
              <a:solidFill>
                <a:schemeClr val="tx1"/>
              </a:solidFill>
              <a:latin typeface="Arial"/>
              <a:cs typeface="Arial"/>
            </a:endParaRPr>
          </a:p>
          <a:p>
            <a:pPr>
              <a:buSzPct val="45000"/>
              <a:buFont typeface="StarSymbol" charset="0"/>
              <a:buChar char="●"/>
            </a:pPr>
            <a:r>
              <a:rPr lang="en-US" sz="2000" b="1" dirty="0">
                <a:solidFill>
                  <a:srgbClr val="000080"/>
                </a:solidFill>
                <a:latin typeface="Arial"/>
                <a:cs typeface="Arial"/>
              </a:rPr>
              <a:t> Gauge bosons:</a:t>
            </a:r>
            <a:r>
              <a:rPr lang="en-US" sz="2000" dirty="0">
                <a:solidFill>
                  <a:srgbClr val="800000"/>
                </a:solidFill>
                <a:latin typeface="Arial"/>
                <a:cs typeface="Arial"/>
              </a:rPr>
              <a:t> </a:t>
            </a:r>
            <a:br>
              <a:rPr lang="en-US" sz="2000" dirty="0">
                <a:solidFill>
                  <a:srgbClr val="800000"/>
                </a:solidFill>
                <a:latin typeface="Arial"/>
                <a:cs typeface="Arial"/>
              </a:rPr>
            </a:br>
            <a:r>
              <a:rPr lang="en-US" sz="2000" dirty="0">
                <a:solidFill>
                  <a:srgbClr val="800000"/>
                </a:solidFill>
                <a:latin typeface="Arial"/>
                <a:cs typeface="Arial"/>
              </a:rPr>
              <a:t>     - W/Z: </a:t>
            </a:r>
            <a:r>
              <a:rPr lang="en-US" sz="2000" dirty="0">
                <a:latin typeface="Arial"/>
                <a:cs typeface="Arial"/>
              </a:rPr>
              <a:t>Decay to hadrons or leptons;</a:t>
            </a:r>
            <a:r>
              <a:rPr lang="en-US" sz="2000" dirty="0">
                <a:solidFill>
                  <a:srgbClr val="800000"/>
                </a:solidFill>
                <a:latin typeface="Arial"/>
                <a:cs typeface="Arial"/>
              </a:rPr>
              <a:t/>
            </a:r>
            <a:br>
              <a:rPr lang="en-US" sz="2000" dirty="0">
                <a:solidFill>
                  <a:srgbClr val="800000"/>
                </a:solidFill>
                <a:latin typeface="Arial"/>
                <a:cs typeface="Arial"/>
              </a:rPr>
            </a:br>
            <a:r>
              <a:rPr lang="en-US" sz="2000" dirty="0">
                <a:solidFill>
                  <a:srgbClr val="800000"/>
                </a:solidFill>
                <a:latin typeface="Arial"/>
                <a:cs typeface="Arial"/>
              </a:rPr>
              <a:t>     - Photon (</a:t>
            </a:r>
            <a:r>
              <a:rPr lang="en-US" sz="2000" dirty="0" err="1">
                <a:solidFill>
                  <a:srgbClr val="800000"/>
                </a:solidFill>
                <a:latin typeface="Symbol" charset="2"/>
                <a:cs typeface="Symbol" charset="2"/>
              </a:rPr>
              <a:t>γ</a:t>
            </a:r>
            <a:r>
              <a:rPr lang="en-US" sz="2000" dirty="0">
                <a:solidFill>
                  <a:srgbClr val="800000"/>
                </a:solidFill>
                <a:latin typeface="Arial"/>
                <a:cs typeface="Arial"/>
              </a:rPr>
              <a:t>): stable </a:t>
            </a:r>
          </a:p>
        </p:txBody>
      </p:sp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503397" y="96797"/>
            <a:ext cx="9072244" cy="779135"/>
          </a:xfrm>
          <a:ln/>
        </p:spPr>
        <p:txBody>
          <a:bodyPr/>
          <a:lstStyle/>
          <a:p>
            <a: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</a:tabLst>
            </a:pPr>
            <a:r>
              <a:rPr lang="en-US" dirty="0"/>
              <a:t>Final State Particles </a:t>
            </a:r>
          </a:p>
        </p:txBody>
      </p:sp>
    </p:spTree>
    <p:extLst>
      <p:ext uri="{BB962C8B-B14F-4D97-AF65-F5344CB8AC3E}">
        <p14:creationId xmlns:p14="http://schemas.microsoft.com/office/powerpoint/2010/main" val="143611617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8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238" y="301626"/>
            <a:ext cx="9069387" cy="525884"/>
          </a:xfrm>
        </p:spPr>
        <p:txBody>
          <a:bodyPr/>
          <a:lstStyle/>
          <a:p>
            <a:r>
              <a:rPr lang="en-US" dirty="0" smtClean="0"/>
              <a:t>BACKUP </a:t>
            </a:r>
            <a:r>
              <a:rPr lang="en-US" dirty="0" err="1" smtClean="0"/>
              <a:t>Muons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9519811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1"/>
          <p:cNvSpPr>
            <a:spLocks noGrp="1" noChangeArrowheads="1"/>
          </p:cNvSpPr>
          <p:nvPr>
            <p:ph type="title"/>
          </p:nvPr>
        </p:nvSpPr>
        <p:spPr>
          <a:xfrm>
            <a:off x="0" y="1"/>
            <a:ext cx="10080625" cy="923537"/>
          </a:xfrm>
          <a:solidFill>
            <a:srgbClr val="FFFFFF">
              <a:alpha val="0"/>
            </a:srgbClr>
          </a:solidFill>
          <a:ln/>
        </p:spPr>
        <p:txBody>
          <a:bodyPr/>
          <a:lstStyle/>
          <a:p>
            <a: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  <a:tab pos="10058400" algn="l"/>
              </a:tabLst>
            </a:pPr>
            <a:r>
              <a:rPr lang="en-US" dirty="0" smtClean="0"/>
              <a:t>Reconstructing Particles</a:t>
            </a:r>
            <a:endParaRPr lang="en-US" dirty="0"/>
          </a:p>
        </p:txBody>
      </p:sp>
      <p:pic>
        <p:nvPicPr>
          <p:cNvPr id="6" name="0803022_01.jp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-248" y="899517"/>
            <a:ext cx="7813851" cy="6336704"/>
          </a:xfrm>
          <a:prstGeom prst="rect">
            <a:avLst/>
          </a:prstGeom>
          <a:ln w="12700">
            <a:miter lim="400000"/>
          </a:ln>
        </p:spPr>
      </p:pic>
      <p:sp>
        <p:nvSpPr>
          <p:cNvPr id="2" name="TextBox 1"/>
          <p:cNvSpPr txBox="1"/>
          <p:nvPr/>
        </p:nvSpPr>
        <p:spPr>
          <a:xfrm>
            <a:off x="7272560" y="4499917"/>
            <a:ext cx="2736304" cy="2671655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err="1" smtClean="0"/>
              <a:t>Muon</a:t>
            </a:r>
            <a:r>
              <a:rPr lang="en-US" dirty="0" smtClean="0"/>
              <a:t>:  </a:t>
            </a:r>
            <a:r>
              <a:rPr lang="en-US" dirty="0" smtClean="0">
                <a:solidFill>
                  <a:srgbClr val="000090"/>
                </a:solidFill>
                <a:latin typeface="Symbol" charset="2"/>
                <a:cs typeface="Symbol" charset="2"/>
              </a:rPr>
              <a:t>m</a:t>
            </a:r>
            <a:br>
              <a:rPr lang="en-US" dirty="0" smtClean="0">
                <a:solidFill>
                  <a:srgbClr val="000090"/>
                </a:solidFill>
                <a:latin typeface="Symbol" charset="2"/>
                <a:cs typeface="Symbol" charset="2"/>
              </a:rPr>
            </a:br>
            <a:endParaRPr lang="en-US" dirty="0" smtClean="0">
              <a:solidFill>
                <a:srgbClr val="000090"/>
              </a:solidFill>
              <a:latin typeface="Symbol" charset="2"/>
              <a:cs typeface="Symbol" charset="2"/>
            </a:endParaRPr>
          </a:p>
          <a:p>
            <a:r>
              <a:rPr lang="en-US" dirty="0" smtClean="0">
                <a:solidFill>
                  <a:srgbClr val="000090"/>
                </a:solidFill>
              </a:rPr>
              <a:t>- charged particle in  </a:t>
            </a:r>
            <a:br>
              <a:rPr lang="en-US" dirty="0" smtClean="0">
                <a:solidFill>
                  <a:srgbClr val="000090"/>
                </a:solidFill>
              </a:rPr>
            </a:br>
            <a:r>
              <a:rPr lang="en-US" dirty="0" smtClean="0">
                <a:solidFill>
                  <a:srgbClr val="000090"/>
                </a:solidFill>
              </a:rPr>
              <a:t>   the tracker</a:t>
            </a:r>
            <a:br>
              <a:rPr lang="en-US" dirty="0" smtClean="0">
                <a:solidFill>
                  <a:srgbClr val="000090"/>
                </a:solidFill>
              </a:rPr>
            </a:br>
            <a:r>
              <a:rPr lang="en-US" dirty="0" smtClean="0">
                <a:solidFill>
                  <a:srgbClr val="000090"/>
                </a:solidFill>
              </a:rPr>
              <a:t>  </a:t>
            </a:r>
            <a:br>
              <a:rPr lang="en-US" dirty="0" smtClean="0">
                <a:solidFill>
                  <a:srgbClr val="000090"/>
                </a:solidFill>
              </a:rPr>
            </a:br>
            <a:r>
              <a:rPr lang="en-US" dirty="0" smtClean="0">
                <a:solidFill>
                  <a:srgbClr val="000090"/>
                </a:solidFill>
              </a:rPr>
              <a:t>- charged particle in the </a:t>
            </a:r>
            <a:br>
              <a:rPr lang="en-US" dirty="0" smtClean="0">
                <a:solidFill>
                  <a:srgbClr val="000090"/>
                </a:solidFill>
              </a:rPr>
            </a:br>
            <a:r>
              <a:rPr lang="en-US" dirty="0" smtClean="0">
                <a:solidFill>
                  <a:srgbClr val="000090"/>
                </a:solidFill>
              </a:rPr>
              <a:t>  </a:t>
            </a:r>
            <a:r>
              <a:rPr lang="en-US" dirty="0" err="1" smtClean="0">
                <a:solidFill>
                  <a:srgbClr val="000090"/>
                </a:solidFill>
              </a:rPr>
              <a:t>muon</a:t>
            </a:r>
            <a:r>
              <a:rPr lang="en-US" dirty="0" smtClean="0">
                <a:solidFill>
                  <a:srgbClr val="000090"/>
                </a:solidFill>
              </a:rPr>
              <a:t> spectrometer</a:t>
            </a:r>
            <a:br>
              <a:rPr lang="en-US" dirty="0" smtClean="0">
                <a:solidFill>
                  <a:srgbClr val="000090"/>
                </a:solidFill>
              </a:rPr>
            </a:br>
            <a:r>
              <a:rPr lang="en-US" dirty="0" smtClean="0">
                <a:solidFill>
                  <a:srgbClr val="000090"/>
                </a:solidFill>
              </a:rPr>
              <a:t/>
            </a:r>
            <a:br>
              <a:rPr lang="en-US" dirty="0" smtClean="0">
                <a:solidFill>
                  <a:srgbClr val="000090"/>
                </a:solidFill>
              </a:rPr>
            </a:br>
            <a:r>
              <a:rPr lang="en-US" dirty="0" smtClean="0">
                <a:solidFill>
                  <a:srgbClr val="000090"/>
                </a:solidFill>
              </a:rPr>
              <a:t>- very little energy in</a:t>
            </a:r>
            <a:br>
              <a:rPr lang="en-US" dirty="0" smtClean="0">
                <a:solidFill>
                  <a:srgbClr val="000090"/>
                </a:solidFill>
              </a:rPr>
            </a:br>
            <a:r>
              <a:rPr lang="en-US" dirty="0" smtClean="0">
                <a:solidFill>
                  <a:srgbClr val="000090"/>
                </a:solidFill>
              </a:rPr>
              <a:t>   calorimeters</a:t>
            </a:r>
          </a:p>
        </p:txBody>
      </p:sp>
      <p:sp>
        <p:nvSpPr>
          <p:cNvPr id="10" name="Oval 9"/>
          <p:cNvSpPr/>
          <p:nvPr/>
        </p:nvSpPr>
        <p:spPr bwMode="auto">
          <a:xfrm>
            <a:off x="1079872" y="6300117"/>
            <a:ext cx="936104" cy="504056"/>
          </a:xfrm>
          <a:prstGeom prst="ellipse">
            <a:avLst/>
          </a:prstGeom>
          <a:noFill/>
          <a:ln w="88900" cap="flat" cmpd="sng" algn="ctr">
            <a:solidFill>
              <a:srgbClr val="FFFF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effectLst/>
              <a:latin typeface="Arial" charset="0"/>
              <a:ea typeface="ＭＳ Ｐゴシック" charset="0"/>
              <a:cs typeface="DejaVu Sans" charset="0"/>
            </a:endParaRPr>
          </a:p>
        </p:txBody>
      </p:sp>
      <p:sp>
        <p:nvSpPr>
          <p:cNvPr id="13" name="Oval 12"/>
          <p:cNvSpPr/>
          <p:nvPr/>
        </p:nvSpPr>
        <p:spPr bwMode="auto">
          <a:xfrm>
            <a:off x="1223888" y="5940077"/>
            <a:ext cx="1512168" cy="288032"/>
          </a:xfrm>
          <a:prstGeom prst="ellipse">
            <a:avLst/>
          </a:prstGeom>
          <a:noFill/>
          <a:ln w="88900" cap="flat" cmpd="sng" algn="ctr">
            <a:solidFill>
              <a:srgbClr val="FFFF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effectLst/>
              <a:latin typeface="Arial" charset="0"/>
              <a:ea typeface="ＭＳ Ｐゴシック" charset="0"/>
              <a:cs typeface="DejaVu Sans" charset="0"/>
            </a:endParaRPr>
          </a:p>
        </p:txBody>
      </p:sp>
      <p:sp>
        <p:nvSpPr>
          <p:cNvPr id="7" name="Oval 6"/>
          <p:cNvSpPr/>
          <p:nvPr/>
        </p:nvSpPr>
        <p:spPr bwMode="auto">
          <a:xfrm rot="15495105">
            <a:off x="-34931" y="3723373"/>
            <a:ext cx="6248375" cy="745927"/>
          </a:xfrm>
          <a:prstGeom prst="ellipse">
            <a:avLst/>
          </a:prstGeom>
          <a:noFill/>
          <a:ln w="88900" cap="flat" cmpd="sng" algn="ctr">
            <a:solidFill>
              <a:srgbClr val="FF00FF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effectLst/>
              <a:latin typeface="Arial" charset="0"/>
              <a:ea typeface="ＭＳ Ｐゴシック" charset="0"/>
              <a:cs typeface="DejaVu Sans" charset="0"/>
            </a:endParaRPr>
          </a:p>
        </p:txBody>
      </p:sp>
      <p:sp>
        <p:nvSpPr>
          <p:cNvPr id="9" name="Oval 8"/>
          <p:cNvSpPr/>
          <p:nvPr/>
        </p:nvSpPr>
        <p:spPr bwMode="auto">
          <a:xfrm>
            <a:off x="503808" y="1115541"/>
            <a:ext cx="1584176" cy="936104"/>
          </a:xfrm>
          <a:prstGeom prst="ellipse">
            <a:avLst/>
          </a:prstGeom>
          <a:noFill/>
          <a:ln w="88900" cap="flat" cmpd="sng" algn="ctr">
            <a:solidFill>
              <a:srgbClr val="FFFF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effectLst/>
              <a:latin typeface="Arial" charset="0"/>
              <a:ea typeface="ＭＳ Ｐゴシック" charset="0"/>
              <a:cs typeface="DejaVu San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24915257"/>
      </p:ext>
    </p:extLst>
  </p:cSld>
  <p:clrMapOvr>
    <a:masterClrMapping/>
  </p:clrMapOvr>
  <p:transition spd="med" advTm="21575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238" y="301626"/>
            <a:ext cx="9069387" cy="453876"/>
          </a:xfrm>
        </p:spPr>
        <p:txBody>
          <a:bodyPr/>
          <a:lstStyle/>
          <a:p>
            <a:r>
              <a:rPr lang="en-US" dirty="0" smtClean="0"/>
              <a:t>Physics objects reconstruction</a:t>
            </a:r>
            <a:endParaRPr lang="en-US" dirty="0"/>
          </a:p>
        </p:txBody>
      </p:sp>
      <p:pic>
        <p:nvPicPr>
          <p:cNvPr id="120627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07864" y="931447"/>
            <a:ext cx="7684231" cy="62327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" descr="https://s-media-cache-ak0.pinimg.com/564x/3e/cd/07/3ecd07951c28fd36eee321274c82310a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7863" y="965006"/>
            <a:ext cx="7684231" cy="62394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481619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238" y="251445"/>
            <a:ext cx="9069387" cy="525884"/>
          </a:xfrm>
        </p:spPr>
        <p:txBody>
          <a:bodyPr/>
          <a:lstStyle/>
          <a:p>
            <a:r>
              <a:rPr lang="en-US" dirty="0" err="1" smtClean="0"/>
              <a:t>Muon</a:t>
            </a:r>
            <a:r>
              <a:rPr lang="en-US" dirty="0" smtClean="0"/>
              <a:t> Identification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215776" y="941842"/>
            <a:ext cx="9024488" cy="37020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90"/>
                </a:solidFill>
              </a:rPr>
              <a:t>Backgrounds: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  K</a:t>
            </a:r>
            <a:r>
              <a:rPr lang="en-US" baseline="30000" dirty="0" smtClean="0"/>
              <a:t>±</a:t>
            </a:r>
            <a:r>
              <a:rPr lang="en-US" dirty="0" smtClean="0"/>
              <a:t>/</a:t>
            </a:r>
            <a:r>
              <a:rPr lang="en-US" dirty="0" smtClean="0">
                <a:latin typeface="Symbol" charset="2"/>
                <a:cs typeface="Symbol" charset="2"/>
              </a:rPr>
              <a:t>p</a:t>
            </a:r>
            <a:r>
              <a:rPr lang="en-US" baseline="30000" dirty="0"/>
              <a:t>±</a:t>
            </a:r>
            <a:r>
              <a:rPr lang="en-US" dirty="0" smtClean="0"/>
              <a:t> </a:t>
            </a:r>
            <a:r>
              <a:rPr lang="en-US" dirty="0" smtClean="0">
                <a:sym typeface="Wingdings"/>
              </a:rPr>
              <a:t> </a:t>
            </a:r>
            <a:r>
              <a:rPr lang="en-US" dirty="0" err="1" smtClean="0">
                <a:latin typeface="Symbol" charset="2"/>
                <a:cs typeface="Symbol" charset="2"/>
                <a:sym typeface="Wingdings"/>
              </a:rPr>
              <a:t>mn</a:t>
            </a:r>
            <a:r>
              <a:rPr lang="en-US" dirty="0" smtClean="0">
                <a:sym typeface="Wingdings"/>
              </a:rPr>
              <a:t> </a:t>
            </a:r>
            <a:r>
              <a:rPr lang="en-US" dirty="0" smtClean="0"/>
              <a:t>decays, </a:t>
            </a:r>
            <a:br>
              <a:rPr lang="en-US" dirty="0" smtClean="0"/>
            </a:br>
            <a:r>
              <a:rPr lang="en-US" dirty="0" smtClean="0"/>
              <a:t>  </a:t>
            </a:r>
            <a:r>
              <a:rPr lang="en-US" i="1" dirty="0" smtClean="0"/>
              <a:t>punch-through</a:t>
            </a:r>
            <a:r>
              <a:rPr lang="en-US" dirty="0" smtClean="0"/>
              <a:t>, … </a:t>
            </a:r>
            <a:br>
              <a:rPr lang="en-US" dirty="0" smtClean="0"/>
            </a:br>
            <a:r>
              <a:rPr lang="en-US" dirty="0" smtClean="0">
                <a:solidFill>
                  <a:srgbClr val="000090"/>
                </a:solidFill>
                <a:sym typeface="Wingdings"/>
              </a:rPr>
              <a:t> </a:t>
            </a:r>
            <a:r>
              <a:rPr lang="en-US" dirty="0" smtClean="0">
                <a:solidFill>
                  <a:srgbClr val="000090"/>
                </a:solidFill>
              </a:rPr>
              <a:t>apply criteria to reconstructed </a:t>
            </a:r>
            <a:r>
              <a:rPr lang="en-US" dirty="0" err="1" smtClean="0">
                <a:solidFill>
                  <a:srgbClr val="000090"/>
                </a:solidFill>
              </a:rPr>
              <a:t>muon</a:t>
            </a:r>
            <a:r>
              <a:rPr lang="en-US" dirty="0" smtClean="0">
                <a:solidFill>
                  <a:srgbClr val="000090"/>
                </a:solidFill>
              </a:rPr>
              <a:t> </a:t>
            </a:r>
            <a:br>
              <a:rPr lang="en-US" dirty="0" smtClean="0">
                <a:solidFill>
                  <a:srgbClr val="000090"/>
                </a:solidFill>
              </a:rPr>
            </a:br>
            <a:r>
              <a:rPr lang="en-US" dirty="0" smtClean="0">
                <a:solidFill>
                  <a:srgbClr val="000090"/>
                </a:solidFill>
              </a:rPr>
              <a:t>    candidates to suppress those.</a:t>
            </a:r>
            <a:br>
              <a:rPr lang="en-US" dirty="0" smtClean="0">
                <a:solidFill>
                  <a:srgbClr val="000090"/>
                </a:solidFill>
              </a:rPr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E.g. to suppress </a:t>
            </a:r>
            <a:r>
              <a:rPr lang="en-US" dirty="0"/>
              <a:t>K</a:t>
            </a:r>
            <a:r>
              <a:rPr lang="en-US" baseline="30000" dirty="0"/>
              <a:t>±</a:t>
            </a:r>
            <a:r>
              <a:rPr lang="en-US" dirty="0"/>
              <a:t>/</a:t>
            </a:r>
            <a:r>
              <a:rPr lang="en-US" dirty="0">
                <a:latin typeface="Symbol" charset="2"/>
                <a:cs typeface="Symbol" charset="2"/>
              </a:rPr>
              <a:t>p</a:t>
            </a:r>
            <a:r>
              <a:rPr lang="en-US" baseline="30000" dirty="0"/>
              <a:t>±</a:t>
            </a:r>
            <a:r>
              <a:rPr lang="en-US" dirty="0"/>
              <a:t> </a:t>
            </a:r>
            <a:r>
              <a:rPr lang="en-US" dirty="0">
                <a:sym typeface="Wingdings"/>
              </a:rPr>
              <a:t> </a:t>
            </a:r>
            <a:r>
              <a:rPr lang="en-US" dirty="0" err="1">
                <a:latin typeface="Symbol" charset="2"/>
                <a:cs typeface="Symbol" charset="2"/>
                <a:sym typeface="Wingdings"/>
              </a:rPr>
              <a:t>mn</a:t>
            </a:r>
            <a:r>
              <a:rPr lang="en-US" dirty="0">
                <a:sym typeface="Wingdings"/>
              </a:rPr>
              <a:t> </a:t>
            </a:r>
            <a:r>
              <a:rPr lang="en-US" dirty="0" smtClean="0">
                <a:sym typeface="Wingdings"/>
              </a:rPr>
              <a:t>: </a:t>
            </a:r>
            <a:br>
              <a:rPr lang="en-US" dirty="0" smtClean="0">
                <a:sym typeface="Wingdings"/>
              </a:rPr>
            </a:br>
            <a:r>
              <a:rPr lang="en-US" dirty="0" smtClean="0">
                <a:sym typeface="Wingdings"/>
              </a:rPr>
              <a:t>   </a:t>
            </a:r>
            <a:r>
              <a:rPr lang="en-US" i="1" dirty="0" smtClean="0">
                <a:sym typeface="Wingdings"/>
              </a:rPr>
              <a:t>kink</a:t>
            </a:r>
            <a:r>
              <a:rPr lang="en-US" dirty="0" smtClean="0">
                <a:sym typeface="Wingdings"/>
              </a:rPr>
              <a:t> topology: momentum imbalance of ID and MS tracks</a:t>
            </a:r>
            <a:br>
              <a:rPr lang="en-US" dirty="0" smtClean="0">
                <a:sym typeface="Wingdings"/>
              </a:rPr>
            </a:br>
            <a:r>
              <a:rPr lang="en-US" dirty="0" smtClean="0">
                <a:sym typeface="Wingdings"/>
              </a:rPr>
              <a:t/>
            </a:r>
            <a:br>
              <a:rPr lang="en-US" dirty="0" smtClean="0">
                <a:sym typeface="Wingdings"/>
              </a:rPr>
            </a:br>
            <a:r>
              <a:rPr lang="en-US" dirty="0" smtClean="0">
                <a:solidFill>
                  <a:srgbClr val="000090"/>
                </a:solidFill>
                <a:sym typeface="Wingdings"/>
              </a:rPr>
              <a:t>Define identification selections with different efficiencies/purities</a:t>
            </a:r>
            <a:r>
              <a:rPr lang="en-US" dirty="0" smtClean="0">
                <a:sym typeface="Wingdings"/>
              </a:rPr>
              <a:t/>
            </a:r>
            <a:br>
              <a:rPr lang="en-US" dirty="0" smtClean="0">
                <a:sym typeface="Wingdings"/>
              </a:rPr>
            </a:br>
            <a:r>
              <a:rPr lang="en-US" dirty="0" smtClean="0">
                <a:sym typeface="Wingdings"/>
              </a:rPr>
              <a:t>(loose/medium/tight/high </a:t>
            </a:r>
            <a:r>
              <a:rPr lang="en-US" dirty="0" err="1" smtClean="0">
                <a:sym typeface="Wingdings"/>
              </a:rPr>
              <a:t>p</a:t>
            </a:r>
            <a:r>
              <a:rPr lang="en-US" baseline="-25000" dirty="0" err="1" smtClean="0">
                <a:sym typeface="Wingdings"/>
              </a:rPr>
              <a:t>T</a:t>
            </a:r>
            <a:r>
              <a:rPr lang="en-US" dirty="0" smtClean="0">
                <a:sym typeface="Wingdings"/>
              </a:rPr>
              <a:t> in ATLAS; soft/tight/particle flow in CMS), analyses choose</a:t>
            </a:r>
            <a:br>
              <a:rPr lang="en-US" dirty="0" smtClean="0">
                <a:sym typeface="Wingdings"/>
              </a:rPr>
            </a:br>
            <a:r>
              <a:rPr lang="en-US" dirty="0" smtClean="0">
                <a:sym typeface="Wingdings"/>
              </a:rPr>
              <a:t>according to their needs (e.g. H  4l needs high efficiency).</a:t>
            </a:r>
          </a:p>
          <a:p>
            <a:endParaRPr lang="en-US" dirty="0">
              <a:sym typeface="Wingdings"/>
            </a:endParaRPr>
          </a:p>
          <a:p>
            <a:r>
              <a:rPr lang="en-US" dirty="0" smtClean="0">
                <a:solidFill>
                  <a:srgbClr val="000090"/>
                </a:solidFill>
                <a:sym typeface="Wingdings"/>
              </a:rPr>
              <a:t>Typical numbers for reconstruction and identification efficiencies:</a:t>
            </a:r>
            <a:endParaRPr lang="en-US" dirty="0">
              <a:solidFill>
                <a:srgbClr val="000090"/>
              </a:solidFill>
            </a:endParaRPr>
          </a:p>
        </p:txBody>
      </p:sp>
      <p:pic>
        <p:nvPicPr>
          <p:cNvPr id="6" name="Picture 5" descr="Screen Shot 2016-07-26 at 6.08.36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7944" y="4637979"/>
            <a:ext cx="6768752" cy="2595587"/>
          </a:xfrm>
          <a:prstGeom prst="rect">
            <a:avLst/>
          </a:prstGeom>
        </p:spPr>
      </p:pic>
      <p:pic>
        <p:nvPicPr>
          <p:cNvPr id="4" name="Picture 3" descr="Screen Shot 2016-08-09 at 6.47.32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56536" y="971525"/>
            <a:ext cx="2520280" cy="25246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56982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53253"/>
    </mc:Choice>
    <mc:Fallback xmlns="">
      <p:transition xmlns:p14="http://schemas.microsoft.com/office/powerpoint/2010/main" spd="slow" advTm="153253"/>
    </mc:Fallback>
  </mc:AlternateContent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Rectangle 1"/>
          <p:cNvSpPr>
            <a:spLocks noGrp="1" noChangeArrowheads="1"/>
          </p:cNvSpPr>
          <p:nvPr>
            <p:ph type="title"/>
          </p:nvPr>
        </p:nvSpPr>
        <p:spPr>
          <a:xfrm>
            <a:off x="503397" y="53953"/>
            <a:ext cx="9072244" cy="779136"/>
          </a:xfrm>
          <a:ln/>
        </p:spPr>
        <p:txBody>
          <a:bodyPr/>
          <a:lstStyle/>
          <a:p>
            <a: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</a:tabLst>
            </a:pPr>
            <a:r>
              <a:rPr lang="en-US" dirty="0" smtClean="0">
                <a:cs typeface="Arial"/>
              </a:rPr>
              <a:t>Measuring Efficiencies in Data</a:t>
            </a:r>
            <a:endParaRPr lang="en-US" dirty="0"/>
          </a:p>
        </p:txBody>
      </p:sp>
      <p:grpSp>
        <p:nvGrpSpPr>
          <p:cNvPr id="10" name="Group 9"/>
          <p:cNvGrpSpPr/>
          <p:nvPr/>
        </p:nvGrpSpPr>
        <p:grpSpPr>
          <a:xfrm>
            <a:off x="791840" y="1043533"/>
            <a:ext cx="3096344" cy="3003564"/>
            <a:chOff x="431800" y="2051645"/>
            <a:chExt cx="4536504" cy="4400570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31800" y="2051645"/>
              <a:ext cx="4536504" cy="4400570"/>
            </a:xfrm>
            <a:prstGeom prst="rect">
              <a:avLst/>
            </a:prstGeom>
          </p:spPr>
        </p:pic>
        <p:sp>
          <p:nvSpPr>
            <p:cNvPr id="7" name="TextBox 6"/>
            <p:cNvSpPr txBox="1"/>
            <p:nvPr/>
          </p:nvSpPr>
          <p:spPr>
            <a:xfrm>
              <a:off x="3456136" y="2915741"/>
              <a:ext cx="1339751" cy="4749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>
                  <a:solidFill>
                    <a:srgbClr val="000090"/>
                  </a:solidFill>
                </a:rPr>
                <a:t>Medium</a:t>
              </a:r>
              <a:endParaRPr lang="en-US" sz="1600" dirty="0">
                <a:solidFill>
                  <a:srgbClr val="000090"/>
                </a:solidFill>
              </a:endParaRP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808143" y="4067869"/>
            <a:ext cx="3080041" cy="2987750"/>
            <a:chOff x="5228152" y="2051645"/>
            <a:chExt cx="4564688" cy="4427910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228152" y="2051645"/>
              <a:ext cx="4564688" cy="4427910"/>
            </a:xfrm>
            <a:prstGeom prst="rect">
              <a:avLst/>
            </a:prstGeom>
          </p:spPr>
        </p:pic>
        <p:sp>
          <p:nvSpPr>
            <p:cNvPr id="15" name="TextBox 14"/>
            <p:cNvSpPr txBox="1"/>
            <p:nvPr/>
          </p:nvSpPr>
          <p:spPr>
            <a:xfrm>
              <a:off x="8496695" y="3131765"/>
              <a:ext cx="787110" cy="40279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>
                  <a:solidFill>
                    <a:srgbClr val="000090"/>
                  </a:solidFill>
                </a:rPr>
                <a:t>Tight</a:t>
              </a:r>
              <a:endParaRPr lang="en-US" sz="1600" dirty="0">
                <a:solidFill>
                  <a:srgbClr val="000090"/>
                </a:solidFill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5905367" y="4067869"/>
            <a:ext cx="3023377" cy="3024336"/>
            <a:chOff x="6552480" y="1043534"/>
            <a:chExt cx="3023377" cy="3024336"/>
          </a:xfrm>
        </p:grpSpPr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552480" y="1043534"/>
              <a:ext cx="3023377" cy="3024336"/>
            </a:xfrm>
            <a:prstGeom prst="rect">
              <a:avLst/>
            </a:prstGeom>
          </p:spPr>
        </p:pic>
        <p:sp>
          <p:nvSpPr>
            <p:cNvPr id="12" name="TextBox 11"/>
            <p:cNvSpPr txBox="1"/>
            <p:nvPr/>
          </p:nvSpPr>
          <p:spPr>
            <a:xfrm>
              <a:off x="8568704" y="1763613"/>
              <a:ext cx="598614" cy="32419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i="1" dirty="0" smtClean="0">
                  <a:solidFill>
                    <a:srgbClr val="000090"/>
                  </a:solidFill>
                </a:rPr>
                <a:t>Soft</a:t>
              </a:r>
              <a:endParaRPr lang="en-US" sz="1600" i="1" dirty="0">
                <a:solidFill>
                  <a:srgbClr val="000090"/>
                </a:solidFill>
              </a:endParaRP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5833359" y="899517"/>
            <a:ext cx="3024336" cy="3025296"/>
            <a:chOff x="6912520" y="4427909"/>
            <a:chExt cx="2664296" cy="2665142"/>
          </a:xfrm>
        </p:grpSpPr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6912520" y="4427909"/>
              <a:ext cx="2664296" cy="2665142"/>
            </a:xfrm>
            <a:prstGeom prst="rect">
              <a:avLst/>
            </a:prstGeom>
          </p:spPr>
        </p:pic>
        <p:sp>
          <p:nvSpPr>
            <p:cNvPr id="16" name="TextBox 15"/>
            <p:cNvSpPr txBox="1"/>
            <p:nvPr/>
          </p:nvSpPr>
          <p:spPr>
            <a:xfrm>
              <a:off x="8568704" y="5147989"/>
              <a:ext cx="606079" cy="2855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i="1" dirty="0" smtClean="0">
                  <a:solidFill>
                    <a:srgbClr val="000090"/>
                  </a:solidFill>
                </a:rPr>
                <a:t>Tight</a:t>
              </a:r>
              <a:endParaRPr lang="en-US" sz="1600" i="1" dirty="0">
                <a:solidFill>
                  <a:srgbClr val="00009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7473102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238" y="301626"/>
            <a:ext cx="9069387" cy="453876"/>
          </a:xfrm>
        </p:spPr>
        <p:txBody>
          <a:bodyPr/>
          <a:lstStyle/>
          <a:p>
            <a:r>
              <a:rPr lang="en-US" dirty="0" smtClean="0"/>
              <a:t>Momentum Determination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51483" r="543"/>
          <a:stretch/>
        </p:blipFill>
        <p:spPr>
          <a:xfrm>
            <a:off x="503808" y="1331565"/>
            <a:ext cx="4032448" cy="554812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4288" y="2411685"/>
            <a:ext cx="5029200" cy="3403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7612592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Rectangle 1"/>
          <p:cNvSpPr>
            <a:spLocks noGrp="1" noChangeArrowheads="1"/>
          </p:cNvSpPr>
          <p:nvPr>
            <p:ph type="title"/>
          </p:nvPr>
        </p:nvSpPr>
        <p:spPr>
          <a:xfrm>
            <a:off x="503397" y="53953"/>
            <a:ext cx="9072244" cy="779136"/>
          </a:xfrm>
          <a:ln/>
        </p:spPr>
        <p:txBody>
          <a:bodyPr/>
          <a:lstStyle/>
          <a:p>
            <a: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</a:tabLst>
            </a:pPr>
            <a:r>
              <a:rPr lang="en-US" dirty="0" smtClean="0">
                <a:cs typeface="Arial"/>
              </a:rPr>
              <a:t>Misidentification</a:t>
            </a:r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575816" y="1259557"/>
            <a:ext cx="8039618" cy="61078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Use hadron decays like K</a:t>
            </a:r>
            <a:r>
              <a:rPr lang="en-US" baseline="30000" dirty="0" smtClean="0"/>
              <a:t>0</a:t>
            </a:r>
            <a:r>
              <a:rPr lang="en-US" baseline="-25000" dirty="0" smtClean="0"/>
              <a:t>s</a:t>
            </a:r>
            <a:r>
              <a:rPr lang="en-US" dirty="0" smtClean="0"/>
              <a:t> </a:t>
            </a:r>
            <a:r>
              <a:rPr lang="en-US" dirty="0" smtClean="0">
                <a:sym typeface="Wingdings"/>
              </a:rPr>
              <a:t> </a:t>
            </a:r>
            <a:r>
              <a:rPr lang="en-US" dirty="0" err="1" smtClean="0">
                <a:latin typeface="Symbol" charset="2"/>
                <a:cs typeface="Symbol" charset="2"/>
                <a:sym typeface="Wingdings"/>
              </a:rPr>
              <a:t>pp</a:t>
            </a:r>
            <a:r>
              <a:rPr lang="en-US" dirty="0" smtClean="0">
                <a:sym typeface="Wingdings"/>
              </a:rPr>
              <a:t>, </a:t>
            </a:r>
            <a:r>
              <a:rPr lang="en-US" dirty="0" smtClean="0">
                <a:latin typeface="Symbol" charset="2"/>
                <a:cs typeface="Symbol" charset="2"/>
                <a:sym typeface="Wingdings"/>
              </a:rPr>
              <a:t>L</a:t>
            </a:r>
            <a:r>
              <a:rPr lang="en-US" dirty="0" smtClean="0">
                <a:sym typeface="Wingdings"/>
              </a:rPr>
              <a:t>  </a:t>
            </a:r>
            <a:r>
              <a:rPr lang="en-US" dirty="0" err="1" smtClean="0">
                <a:sym typeface="Wingdings"/>
              </a:rPr>
              <a:t>p</a:t>
            </a:r>
            <a:r>
              <a:rPr lang="en-US" dirty="0" err="1" smtClean="0">
                <a:latin typeface="Symbol" charset="2"/>
                <a:cs typeface="Symbol" charset="2"/>
                <a:sym typeface="Wingdings"/>
              </a:rPr>
              <a:t>p</a:t>
            </a:r>
            <a:r>
              <a:rPr lang="en-US" dirty="0" smtClean="0">
                <a:sym typeface="Wingdings"/>
              </a:rPr>
              <a:t>, </a:t>
            </a:r>
            <a:r>
              <a:rPr lang="en-US" dirty="0" smtClean="0">
                <a:latin typeface="Symbol" charset="2"/>
                <a:cs typeface="Symbol" charset="2"/>
                <a:sym typeface="Wingdings"/>
              </a:rPr>
              <a:t>F</a:t>
            </a:r>
            <a:r>
              <a:rPr lang="en-US" dirty="0" smtClean="0">
                <a:sym typeface="Wingdings"/>
              </a:rPr>
              <a:t>  KK to measure probability to</a:t>
            </a:r>
            <a:br>
              <a:rPr lang="en-US" dirty="0" smtClean="0">
                <a:sym typeface="Wingdings"/>
              </a:rPr>
            </a:br>
            <a:r>
              <a:rPr lang="en-US" dirty="0" smtClean="0">
                <a:sym typeface="Wingdings"/>
              </a:rPr>
              <a:t>misidentify hadrons as </a:t>
            </a:r>
            <a:r>
              <a:rPr lang="en-US" dirty="0" err="1" smtClean="0">
                <a:sym typeface="Wingdings"/>
              </a:rPr>
              <a:t>muons</a:t>
            </a:r>
            <a:endParaRPr lang="en-US" dirty="0"/>
          </a:p>
        </p:txBody>
      </p:sp>
      <p:grpSp>
        <p:nvGrpSpPr>
          <p:cNvPr id="8" name="Group 7"/>
          <p:cNvGrpSpPr/>
          <p:nvPr/>
        </p:nvGrpSpPr>
        <p:grpSpPr>
          <a:xfrm>
            <a:off x="791840" y="2195661"/>
            <a:ext cx="3816424" cy="3662555"/>
            <a:chOff x="1223888" y="2483693"/>
            <a:chExt cx="3319889" cy="3186039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 rot="16200000">
              <a:off x="1290813" y="2416768"/>
              <a:ext cx="3186039" cy="3319889"/>
            </a:xfrm>
            <a:prstGeom prst="rect">
              <a:avLst/>
            </a:prstGeom>
          </p:spPr>
        </p:pic>
        <p:sp>
          <p:nvSpPr>
            <p:cNvPr id="7" name="TextBox 6"/>
            <p:cNvSpPr txBox="1"/>
            <p:nvPr/>
          </p:nvSpPr>
          <p:spPr>
            <a:xfrm>
              <a:off x="2448024" y="3419797"/>
              <a:ext cx="1380155" cy="38215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 smtClean="0">
                  <a:solidFill>
                    <a:srgbClr val="000090"/>
                  </a:solidFill>
                </a:rPr>
                <a:t>Soft </a:t>
              </a:r>
              <a:r>
                <a:rPr lang="en-US" sz="2000" dirty="0" smtClean="0">
                  <a:solidFill>
                    <a:srgbClr val="000090"/>
                  </a:solidFill>
                  <a:latin typeface="Symbol" charset="2"/>
                  <a:cs typeface="Symbol" charset="2"/>
                </a:rPr>
                <a:t>p </a:t>
              </a:r>
              <a:r>
                <a:rPr lang="en-US" sz="2000" dirty="0" smtClean="0">
                  <a:solidFill>
                    <a:srgbClr val="000090"/>
                  </a:solidFill>
                  <a:latin typeface="+mn-lt"/>
                  <a:cs typeface="Symbol" charset="2"/>
                  <a:sym typeface="Wingdings"/>
                </a:rPr>
                <a:t></a:t>
              </a:r>
              <a:r>
                <a:rPr lang="en-US" sz="2000" dirty="0" smtClean="0">
                  <a:solidFill>
                    <a:srgbClr val="000090"/>
                  </a:solidFill>
                  <a:latin typeface="Symbol" charset="2"/>
                  <a:cs typeface="Symbol" charset="2"/>
                  <a:sym typeface="Wingdings"/>
                </a:rPr>
                <a:t> m</a:t>
              </a:r>
              <a:endParaRPr lang="en-US" sz="2000" dirty="0">
                <a:solidFill>
                  <a:srgbClr val="000090"/>
                </a:solidFill>
                <a:latin typeface="Symbol" charset="2"/>
                <a:cs typeface="Symbol" charset="2"/>
              </a:endParaRPr>
            </a:p>
          </p:txBody>
        </p:sp>
      </p:grpSp>
      <p:sp>
        <p:nvSpPr>
          <p:cNvPr id="9" name="TextBox 8"/>
          <p:cNvSpPr txBox="1"/>
          <p:nvPr/>
        </p:nvSpPr>
        <p:spPr>
          <a:xfrm>
            <a:off x="2015976" y="5940077"/>
            <a:ext cx="1865302" cy="3531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(decays in flight)</a:t>
            </a:r>
            <a:endParaRPr lang="en-US" dirty="0"/>
          </a:p>
        </p:txBody>
      </p:sp>
      <p:grpSp>
        <p:nvGrpSpPr>
          <p:cNvPr id="11" name="Group 10"/>
          <p:cNvGrpSpPr/>
          <p:nvPr/>
        </p:nvGrpSpPr>
        <p:grpSpPr>
          <a:xfrm>
            <a:off x="5184329" y="2195662"/>
            <a:ext cx="3816423" cy="3662554"/>
            <a:chOff x="5184329" y="2195662"/>
            <a:chExt cx="3816423" cy="3662554"/>
          </a:xfrm>
        </p:grpSpPr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 rot="16200000">
              <a:off x="5261264" y="2118727"/>
              <a:ext cx="3662554" cy="3816423"/>
            </a:xfrm>
            <a:prstGeom prst="rect">
              <a:avLst/>
            </a:prstGeom>
          </p:spPr>
        </p:pic>
        <p:sp>
          <p:nvSpPr>
            <p:cNvPr id="12" name="TextBox 11"/>
            <p:cNvSpPr txBox="1"/>
            <p:nvPr/>
          </p:nvSpPr>
          <p:spPr>
            <a:xfrm>
              <a:off x="6768504" y="3347789"/>
              <a:ext cx="1382034" cy="38215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 smtClean="0">
                  <a:solidFill>
                    <a:srgbClr val="000090"/>
                  </a:solidFill>
                </a:rPr>
                <a:t>Soft </a:t>
              </a:r>
              <a:r>
                <a:rPr lang="en-US" sz="2000" dirty="0" smtClean="0">
                  <a:solidFill>
                    <a:srgbClr val="000090"/>
                  </a:solidFill>
                  <a:latin typeface="+mn-lt"/>
                  <a:cs typeface="Symbol" charset="2"/>
                </a:rPr>
                <a:t>p</a:t>
              </a:r>
              <a:r>
                <a:rPr lang="en-US" sz="2000" dirty="0" smtClean="0">
                  <a:solidFill>
                    <a:srgbClr val="000090"/>
                  </a:solidFill>
                  <a:latin typeface="Symbol" charset="2"/>
                  <a:cs typeface="Symbol" charset="2"/>
                </a:rPr>
                <a:t> </a:t>
              </a:r>
              <a:r>
                <a:rPr lang="en-US" sz="2000" dirty="0" smtClean="0">
                  <a:solidFill>
                    <a:srgbClr val="000090"/>
                  </a:solidFill>
                  <a:latin typeface="+mn-lt"/>
                  <a:cs typeface="Symbol" charset="2"/>
                  <a:sym typeface="Wingdings"/>
                </a:rPr>
                <a:t></a:t>
              </a:r>
              <a:r>
                <a:rPr lang="en-US" sz="2000" dirty="0" smtClean="0">
                  <a:solidFill>
                    <a:srgbClr val="000090"/>
                  </a:solidFill>
                  <a:latin typeface="Symbol" charset="2"/>
                  <a:cs typeface="Symbol" charset="2"/>
                  <a:sym typeface="Wingdings"/>
                </a:rPr>
                <a:t> m</a:t>
              </a:r>
              <a:endParaRPr lang="en-US" sz="2000" dirty="0">
                <a:solidFill>
                  <a:srgbClr val="000090"/>
                </a:solidFill>
                <a:latin typeface="Symbol" charset="2"/>
                <a:cs typeface="Symbol" charset="2"/>
              </a:endParaRPr>
            </a:p>
          </p:txBody>
        </p:sp>
      </p:grpSp>
      <p:sp>
        <p:nvSpPr>
          <p:cNvPr id="14" name="TextBox 13"/>
          <p:cNvSpPr txBox="1"/>
          <p:nvPr/>
        </p:nvSpPr>
        <p:spPr>
          <a:xfrm>
            <a:off x="5616376" y="6012085"/>
            <a:ext cx="3430747" cy="3531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(punch-through, random match)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7785715"/>
      </p:ext>
    </p:extLst>
  </p:cSld>
  <p:clrMapOvr>
    <a:masterClrMapping/>
  </p:clrMapOvr>
  <p:transition spd="med" advTm="32011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Rectangle 1"/>
          <p:cNvSpPr>
            <a:spLocks noGrp="1" noChangeArrowheads="1"/>
          </p:cNvSpPr>
          <p:nvPr>
            <p:ph type="title"/>
          </p:nvPr>
        </p:nvSpPr>
        <p:spPr>
          <a:xfrm>
            <a:off x="503397" y="53953"/>
            <a:ext cx="9072244" cy="779136"/>
          </a:xfrm>
          <a:ln/>
        </p:spPr>
        <p:txBody>
          <a:bodyPr/>
          <a:lstStyle/>
          <a:p>
            <a: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</a:tabLst>
            </a:pPr>
            <a:r>
              <a:rPr lang="en-US" dirty="0" smtClean="0">
                <a:cs typeface="Arial"/>
              </a:rPr>
              <a:t>Isolation</a:t>
            </a:r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575816" y="1259557"/>
            <a:ext cx="8613994" cy="112600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In high </a:t>
            </a:r>
            <a:r>
              <a:rPr lang="en-US" dirty="0" err="1" smtClean="0"/>
              <a:t>p</a:t>
            </a:r>
            <a:r>
              <a:rPr lang="en-US" baseline="-25000" dirty="0" err="1" smtClean="0"/>
              <a:t>T</a:t>
            </a:r>
            <a:r>
              <a:rPr lang="en-US" dirty="0" smtClean="0"/>
              <a:t> physics are mainly interested in </a:t>
            </a:r>
            <a:r>
              <a:rPr lang="en-US" i="1" dirty="0" smtClean="0"/>
              <a:t>isolated</a:t>
            </a:r>
            <a:r>
              <a:rPr lang="en-US" dirty="0" smtClean="0"/>
              <a:t> prompt </a:t>
            </a:r>
            <a:r>
              <a:rPr lang="en-US" dirty="0" err="1" smtClean="0"/>
              <a:t>muons</a:t>
            </a:r>
            <a:r>
              <a:rPr lang="en-US" dirty="0" smtClean="0"/>
              <a:t>, NOT within a jet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>
                <a:sym typeface="Wingdings"/>
              </a:rPr>
              <a:t> Define isolation variables, typically the energy of tracks or calorimeter clusters</a:t>
            </a:r>
            <a:br>
              <a:rPr lang="en-US" dirty="0" smtClean="0">
                <a:sym typeface="Wingdings"/>
              </a:rPr>
            </a:br>
            <a:r>
              <a:rPr lang="en-US" dirty="0" smtClean="0">
                <a:sym typeface="Wingdings"/>
              </a:rPr>
              <a:t>     around the </a:t>
            </a:r>
            <a:r>
              <a:rPr lang="en-US" dirty="0" err="1" smtClean="0">
                <a:sym typeface="Wingdings"/>
              </a:rPr>
              <a:t>muon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2525" y="2771725"/>
            <a:ext cx="4219755" cy="288032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00352" y="2843733"/>
            <a:ext cx="4176464" cy="28359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6502687"/>
      </p:ext>
    </p:extLst>
  </p:cSld>
  <p:clrMapOvr>
    <a:masterClrMapping/>
  </p:clrMapOvr>
  <p:transition spd="med" advTm="69449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8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50813"/>
            <a:ext cx="9070975" cy="625475"/>
          </a:xfrm>
          <a:ln/>
        </p:spPr>
        <p:txBody>
          <a:bodyPr tIns="38808"/>
          <a:lstStyle/>
          <a:p>
            <a: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</a:tabLst>
            </a:pPr>
            <a:r>
              <a:rPr lang="en-US" dirty="0" smtClean="0"/>
              <a:t>BACKUP Electron/Photon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9056298"/>
      </p:ext>
    </p:extLst>
  </p:cSld>
  <p:clrMapOvr>
    <a:masterClrMapping/>
  </p:clrMapOvr>
  <p:transition spd="med" advTm="418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238" y="301626"/>
            <a:ext cx="9069387" cy="453876"/>
          </a:xfrm>
        </p:spPr>
        <p:txBody>
          <a:bodyPr/>
          <a:lstStyle/>
          <a:p>
            <a:r>
              <a:rPr lang="en-US" dirty="0" smtClean="0"/>
              <a:t>Cluster Reconstruction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3848" y="971525"/>
            <a:ext cx="2808312" cy="2420616"/>
          </a:xfrm>
          <a:prstGeom prst="rect">
            <a:avLst/>
          </a:prstGeom>
        </p:spPr>
      </p:pic>
      <p:cxnSp>
        <p:nvCxnSpPr>
          <p:cNvPr id="7" name="Straight Connector 6"/>
          <p:cNvCxnSpPr/>
          <p:nvPr/>
        </p:nvCxnSpPr>
        <p:spPr bwMode="auto">
          <a:xfrm>
            <a:off x="4968304" y="899517"/>
            <a:ext cx="72008" cy="6336704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6" name="TextBox 5"/>
          <p:cNvSpPr txBox="1"/>
          <p:nvPr/>
        </p:nvSpPr>
        <p:spPr>
          <a:xfrm>
            <a:off x="287784" y="3779837"/>
            <a:ext cx="4559749" cy="34444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Seed</a:t>
            </a:r>
            <a:r>
              <a:rPr lang="en-US" dirty="0" smtClean="0"/>
              <a:t> clusters </a:t>
            </a:r>
            <a:r>
              <a:rPr lang="en-US" dirty="0"/>
              <a:t>based on calorimeter </a:t>
            </a:r>
            <a:r>
              <a:rPr lang="en-US" dirty="0" smtClean="0"/>
              <a:t>towers</a:t>
            </a:r>
            <a:br>
              <a:rPr lang="en-US" dirty="0" smtClean="0"/>
            </a:br>
            <a:r>
              <a:rPr lang="en-US" dirty="0" smtClean="0"/>
              <a:t>with </a:t>
            </a:r>
            <a:r>
              <a:rPr lang="en-US" dirty="0" smtClean="0">
                <a:latin typeface="Symbol" charset="2"/>
                <a:cs typeface="Symbol" charset="2"/>
              </a:rPr>
              <a:t>Dh</a:t>
            </a:r>
            <a:r>
              <a:rPr lang="en-US" dirty="0" smtClean="0"/>
              <a:t> </a:t>
            </a:r>
            <a:r>
              <a:rPr lang="en-US" dirty="0"/>
              <a:t>x </a:t>
            </a:r>
            <a:r>
              <a:rPr lang="en-US" dirty="0" err="1">
                <a:latin typeface="Symbol" charset="2"/>
                <a:cs typeface="Symbol" charset="2"/>
              </a:rPr>
              <a:t>Df</a:t>
            </a:r>
            <a:r>
              <a:rPr lang="en-US" dirty="0"/>
              <a:t> = 0.025 x </a:t>
            </a:r>
            <a:r>
              <a:rPr lang="en-US" dirty="0" smtClean="0"/>
              <a:t>0.025 from </a:t>
            </a:r>
            <a:br>
              <a:rPr lang="en-US" dirty="0" smtClean="0"/>
            </a:br>
            <a:r>
              <a:rPr lang="en-US" i="1" dirty="0" smtClean="0"/>
              <a:t>sliding-window</a:t>
            </a:r>
            <a:r>
              <a:rPr lang="en-US" dirty="0" smtClean="0"/>
              <a:t> algorithm (3 x 5 towers)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Based on track and (conversion) vertex </a:t>
            </a:r>
            <a:br>
              <a:rPr lang="en-US" dirty="0" smtClean="0"/>
            </a:br>
            <a:r>
              <a:rPr lang="en-US" dirty="0" smtClean="0"/>
              <a:t>reconstruction, clusters are classified</a:t>
            </a:r>
            <a:br>
              <a:rPr lang="en-US" dirty="0" smtClean="0"/>
            </a:br>
            <a:r>
              <a:rPr lang="en-US" dirty="0" smtClean="0"/>
              <a:t>  - unconverted photon</a:t>
            </a:r>
            <a:br>
              <a:rPr lang="en-US" dirty="0" smtClean="0"/>
            </a:br>
            <a:r>
              <a:rPr lang="en-US" dirty="0" smtClean="0"/>
              <a:t>  - converted photon</a:t>
            </a:r>
            <a:br>
              <a:rPr lang="en-US" dirty="0" smtClean="0"/>
            </a:br>
            <a:r>
              <a:rPr lang="en-US" dirty="0" smtClean="0"/>
              <a:t>  - electron</a:t>
            </a:r>
            <a:br>
              <a:rPr lang="en-US" dirty="0" smtClean="0"/>
            </a:br>
            <a:r>
              <a:rPr lang="en-US" dirty="0" smtClean="0"/>
              <a:t>and their size is adjusted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Cluster energy corrected for energy loss,</a:t>
            </a:r>
            <a:br>
              <a:rPr lang="en-US" dirty="0" smtClean="0"/>
            </a:br>
            <a:r>
              <a:rPr lang="en-US" dirty="0" smtClean="0"/>
              <a:t>leakage etc. (MVA, ….)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7848624" y="1259557"/>
            <a:ext cx="2237812" cy="124013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 smtClean="0"/>
              <a:t>Ratio of energies</a:t>
            </a:r>
            <a:br>
              <a:rPr lang="en-US" sz="1600" dirty="0" smtClean="0"/>
            </a:br>
            <a:r>
              <a:rPr lang="en-US" sz="1600" dirty="0" smtClean="0"/>
              <a:t>within 3x3 cluster</a:t>
            </a:r>
            <a:br>
              <a:rPr lang="en-US" sz="1600" dirty="0" smtClean="0"/>
            </a:br>
            <a:r>
              <a:rPr lang="en-US" sz="1600" dirty="0" smtClean="0"/>
              <a:t>and </a:t>
            </a:r>
            <a:r>
              <a:rPr lang="en-US" sz="1600" dirty="0" err="1" smtClean="0"/>
              <a:t>supercluster</a:t>
            </a:r>
            <a:r>
              <a:rPr lang="en-US" sz="1600" dirty="0"/>
              <a:t/>
            </a:r>
            <a:br>
              <a:rPr lang="en-US" sz="1600" dirty="0"/>
            </a:br>
            <a:r>
              <a:rPr lang="en-US" sz="1600" dirty="0" smtClean="0"/>
              <a:t>energy for</a:t>
            </a:r>
            <a:br>
              <a:rPr lang="en-US" sz="1600" dirty="0" smtClean="0"/>
            </a:br>
            <a:r>
              <a:rPr lang="en-US" sz="1600" dirty="0" smtClean="0"/>
              <a:t>(un)converted photons</a:t>
            </a:r>
            <a:endParaRPr lang="en-US" sz="1600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40312" y="3275781"/>
            <a:ext cx="2766202" cy="2653833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8034750" y="4427909"/>
            <a:ext cx="1902106" cy="112600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Energy </a:t>
            </a:r>
            <a:r>
              <a:rPr lang="en-US" dirty="0" err="1" smtClean="0"/>
              <a:t>wrt</a:t>
            </a:r>
            <a:r>
              <a:rPr lang="en-US" dirty="0" smtClean="0"/>
              <a:t>.</a:t>
            </a:r>
            <a:br>
              <a:rPr lang="en-US" dirty="0" smtClean="0"/>
            </a:br>
            <a:r>
              <a:rPr lang="en-US" i="1" dirty="0"/>
              <a:t>t</a:t>
            </a:r>
            <a:r>
              <a:rPr lang="en-US" i="1" dirty="0" smtClean="0"/>
              <a:t>rue</a:t>
            </a:r>
            <a:r>
              <a:rPr lang="en-US" dirty="0" smtClean="0"/>
              <a:t> energy</a:t>
            </a:r>
            <a:br>
              <a:rPr lang="en-US" dirty="0" smtClean="0"/>
            </a:br>
            <a:r>
              <a:rPr lang="en-US" dirty="0" smtClean="0"/>
              <a:t>for 5x5 crystals</a:t>
            </a:r>
            <a:br>
              <a:rPr lang="en-US" dirty="0" smtClean="0"/>
            </a:br>
            <a:r>
              <a:rPr lang="en-US" dirty="0" smtClean="0"/>
              <a:t>and </a:t>
            </a:r>
            <a:r>
              <a:rPr lang="en-US" dirty="0" err="1" smtClean="0"/>
              <a:t>supercluster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5184328" y="6084093"/>
            <a:ext cx="4726812" cy="112600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Supercluster</a:t>
            </a:r>
            <a:r>
              <a:rPr lang="en-US" dirty="0" smtClean="0"/>
              <a:t> energies corrected for leakage,</a:t>
            </a:r>
          </a:p>
          <a:p>
            <a:r>
              <a:rPr lang="en-US" dirty="0" smtClean="0"/>
              <a:t>Shower shape etc. </a:t>
            </a:r>
            <a:r>
              <a:rPr lang="en-US" dirty="0" smtClean="0">
                <a:sym typeface="Wingdings"/>
              </a:rPr>
              <a:t> MVA regression</a:t>
            </a:r>
            <a:br>
              <a:rPr lang="en-US" dirty="0" smtClean="0">
                <a:sym typeface="Wingdings"/>
              </a:rPr>
            </a:br>
            <a:r>
              <a:rPr lang="en-US" dirty="0" smtClean="0">
                <a:sym typeface="Wingdings"/>
              </a:rPr>
              <a:t/>
            </a:r>
            <a:br>
              <a:rPr lang="en-US" dirty="0" smtClean="0">
                <a:sym typeface="Wingdings"/>
              </a:rPr>
            </a:br>
            <a:r>
              <a:rPr lang="en-US" dirty="0" smtClean="0">
                <a:solidFill>
                  <a:srgbClr val="008000"/>
                </a:solidFill>
                <a:sym typeface="Wingdings"/>
              </a:rPr>
              <a:t>Clusters also used for track seeding!</a:t>
            </a:r>
            <a:endParaRPr lang="en-US" dirty="0">
              <a:solidFill>
                <a:srgbClr val="008000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12320" y="971525"/>
            <a:ext cx="2448272" cy="23201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84944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6669"/>
    </mc:Choice>
    <mc:Fallback xmlns="">
      <p:transition xmlns:p14="http://schemas.microsoft.com/office/powerpoint/2010/main" spd="slow" advTm="76669"/>
    </mc:Fallback>
  </mc:AlternateContent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07548" y="1043533"/>
            <a:ext cx="5076780" cy="1383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90"/>
                </a:solidFill>
              </a:rPr>
              <a:t>Potentially large, non-</a:t>
            </a:r>
            <a:r>
              <a:rPr lang="en-US" dirty="0" err="1" smtClean="0">
                <a:solidFill>
                  <a:srgbClr val="000090"/>
                </a:solidFill>
              </a:rPr>
              <a:t>gaussian</a:t>
            </a:r>
            <a:r>
              <a:rPr lang="en-US" dirty="0" smtClean="0">
                <a:solidFill>
                  <a:srgbClr val="000090"/>
                </a:solidFill>
              </a:rPr>
              <a:t> energy </a:t>
            </a:r>
            <a:br>
              <a:rPr lang="en-US" dirty="0" smtClean="0">
                <a:solidFill>
                  <a:srgbClr val="000090"/>
                </a:solidFill>
              </a:rPr>
            </a:br>
            <a:r>
              <a:rPr lang="en-US" dirty="0" smtClean="0">
                <a:solidFill>
                  <a:srgbClr val="000090"/>
                </a:solidFill>
              </a:rPr>
              <a:t>loss through Bremsstrahlung</a:t>
            </a:r>
            <a:br>
              <a:rPr lang="en-US" dirty="0" smtClean="0">
                <a:solidFill>
                  <a:srgbClr val="000090"/>
                </a:solidFill>
              </a:rPr>
            </a:br>
            <a:r>
              <a:rPr lang="en-US" dirty="0" smtClean="0"/>
              <a:t> </a:t>
            </a:r>
            <a:r>
              <a:rPr lang="en-US" dirty="0" smtClean="0">
                <a:sym typeface="Wingdings"/>
              </a:rPr>
              <a:t> significant change of curvature: </a:t>
            </a:r>
            <a:br>
              <a:rPr lang="en-US" dirty="0" smtClean="0">
                <a:sym typeface="Wingdings"/>
              </a:rPr>
            </a:br>
            <a:r>
              <a:rPr lang="en-US" dirty="0" smtClean="0">
                <a:sym typeface="Wingdings"/>
              </a:rPr>
              <a:t>      loss of hits etc.</a:t>
            </a:r>
            <a:br>
              <a:rPr lang="en-US" dirty="0" smtClean="0">
                <a:sym typeface="Wingdings"/>
              </a:rPr>
            </a:br>
            <a:r>
              <a:rPr lang="en-US" dirty="0" smtClean="0">
                <a:sym typeface="Wingdings"/>
              </a:rPr>
              <a:t>  lower efficiency, degraded track parameters</a:t>
            </a:r>
            <a:endParaRPr lang="en-US" dirty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503238" y="179437"/>
            <a:ext cx="9069387" cy="597892"/>
          </a:xfrm>
        </p:spPr>
        <p:txBody>
          <a:bodyPr/>
          <a:lstStyle/>
          <a:p>
            <a:r>
              <a:rPr lang="en-US" sz="4000" dirty="0" smtClean="0"/>
              <a:t>Electron Tracking: Gaussian Sum Filter</a:t>
            </a:r>
            <a:endParaRPr lang="en-US" sz="40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20432" y="4643933"/>
            <a:ext cx="3888432" cy="2528543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7824" y="2411685"/>
            <a:ext cx="3384376" cy="3246896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143768" y="5708595"/>
            <a:ext cx="4623795" cy="1383610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800000"/>
                </a:solidFill>
                <a:sym typeface="Wingdings"/>
              </a:rPr>
              <a:t>Gaussian Sum Filter (GSF):</a:t>
            </a:r>
            <a:br>
              <a:rPr lang="en-US" b="1" dirty="0" smtClean="0">
                <a:solidFill>
                  <a:srgbClr val="800000"/>
                </a:solidFill>
                <a:sym typeface="Wingdings"/>
              </a:rPr>
            </a:br>
            <a:r>
              <a:rPr lang="en-US" sz="1000" b="1" dirty="0" smtClean="0">
                <a:solidFill>
                  <a:srgbClr val="800000"/>
                </a:solidFill>
                <a:sym typeface="Wingdings"/>
              </a:rPr>
              <a:t> </a:t>
            </a:r>
            <a:r>
              <a:rPr lang="en-US" b="1" dirty="0" smtClean="0">
                <a:solidFill>
                  <a:srgbClr val="800000"/>
                </a:solidFill>
                <a:sym typeface="Wingdings"/>
              </a:rPr>
              <a:t/>
            </a:r>
            <a:br>
              <a:rPr lang="en-US" b="1" dirty="0" smtClean="0">
                <a:solidFill>
                  <a:srgbClr val="800000"/>
                </a:solidFill>
                <a:sym typeface="Wingdings"/>
              </a:rPr>
            </a:br>
            <a:r>
              <a:rPr lang="en-US" dirty="0" smtClean="0">
                <a:solidFill>
                  <a:srgbClr val="000090"/>
                </a:solidFill>
                <a:sym typeface="Wingdings"/>
              </a:rPr>
              <a:t> - approximate Bethe-</a:t>
            </a:r>
            <a:r>
              <a:rPr lang="en-US" dirty="0" err="1" smtClean="0">
                <a:solidFill>
                  <a:srgbClr val="000090"/>
                </a:solidFill>
                <a:sym typeface="Wingdings"/>
              </a:rPr>
              <a:t>Heitler</a:t>
            </a:r>
            <a:r>
              <a:rPr lang="en-US" dirty="0" smtClean="0">
                <a:solidFill>
                  <a:srgbClr val="000090"/>
                </a:solidFill>
                <a:sym typeface="Wingdings"/>
              </a:rPr>
              <a:t> energy loss by </a:t>
            </a:r>
            <a:br>
              <a:rPr lang="en-US" dirty="0" smtClean="0">
                <a:solidFill>
                  <a:srgbClr val="000090"/>
                </a:solidFill>
                <a:sym typeface="Wingdings"/>
              </a:rPr>
            </a:br>
            <a:r>
              <a:rPr lang="en-US" dirty="0" smtClean="0">
                <a:solidFill>
                  <a:srgbClr val="000090"/>
                </a:solidFill>
                <a:sym typeface="Wingdings"/>
              </a:rPr>
              <a:t>   mixture of Gaussians</a:t>
            </a:r>
            <a:br>
              <a:rPr lang="en-US" dirty="0" smtClean="0">
                <a:solidFill>
                  <a:srgbClr val="000090"/>
                </a:solidFill>
                <a:sym typeface="Wingdings"/>
              </a:rPr>
            </a:br>
            <a:r>
              <a:rPr lang="en-US" sz="800" dirty="0" smtClean="0">
                <a:solidFill>
                  <a:srgbClr val="000090"/>
                </a:solidFill>
                <a:sym typeface="Wingdings"/>
              </a:rPr>
              <a:t> </a:t>
            </a:r>
            <a:br>
              <a:rPr lang="en-US" sz="800" dirty="0" smtClean="0">
                <a:solidFill>
                  <a:srgbClr val="000090"/>
                </a:solidFill>
                <a:sym typeface="Wingdings"/>
              </a:rPr>
            </a:br>
            <a:r>
              <a:rPr lang="en-US" sz="800" dirty="0" smtClean="0">
                <a:solidFill>
                  <a:srgbClr val="000090"/>
                </a:solidFill>
                <a:sym typeface="Wingdings"/>
              </a:rPr>
              <a:t> </a:t>
            </a:r>
            <a:r>
              <a:rPr lang="en-US" dirty="0" smtClean="0">
                <a:solidFill>
                  <a:srgbClr val="000090"/>
                </a:solidFill>
                <a:sym typeface="Wingdings"/>
              </a:rPr>
              <a:t>- Run several </a:t>
            </a:r>
            <a:r>
              <a:rPr lang="en-US" dirty="0" err="1" smtClean="0">
                <a:solidFill>
                  <a:srgbClr val="000090"/>
                </a:solidFill>
                <a:sym typeface="Wingdings"/>
              </a:rPr>
              <a:t>Kalman</a:t>
            </a:r>
            <a:r>
              <a:rPr lang="en-US" dirty="0" smtClean="0">
                <a:solidFill>
                  <a:srgbClr val="000090"/>
                </a:solidFill>
                <a:sym typeface="Wingdings"/>
              </a:rPr>
              <a:t> Filter in parallel</a:t>
            </a:r>
            <a:endParaRPr lang="en-US" dirty="0">
              <a:solidFill>
                <a:srgbClr val="000090"/>
              </a:solidFill>
            </a:endParaRPr>
          </a:p>
        </p:txBody>
      </p:sp>
      <p:cxnSp>
        <p:nvCxnSpPr>
          <p:cNvPr id="14" name="Straight Arrow Connector 13"/>
          <p:cNvCxnSpPr/>
          <p:nvPr/>
        </p:nvCxnSpPr>
        <p:spPr bwMode="auto">
          <a:xfrm>
            <a:off x="4968304" y="6228109"/>
            <a:ext cx="1008112" cy="0"/>
          </a:xfrm>
          <a:prstGeom prst="straightConnector1">
            <a:avLst/>
          </a:prstGeom>
          <a:solidFill>
            <a:srgbClr val="00B8FF"/>
          </a:solidFill>
          <a:ln w="66675" cap="flat" cmpd="sng" algn="ctr">
            <a:solidFill>
              <a:srgbClr val="00009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17" name="Straight Arrow Connector 16"/>
          <p:cNvCxnSpPr/>
          <p:nvPr/>
        </p:nvCxnSpPr>
        <p:spPr bwMode="auto">
          <a:xfrm flipV="1">
            <a:off x="8280672" y="4211885"/>
            <a:ext cx="0" cy="360040"/>
          </a:xfrm>
          <a:prstGeom prst="straightConnector1">
            <a:avLst/>
          </a:prstGeom>
          <a:solidFill>
            <a:srgbClr val="00B8FF"/>
          </a:solidFill>
          <a:ln w="66675" cap="flat" cmpd="sng" algn="ctr">
            <a:solidFill>
              <a:srgbClr val="00009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grpSp>
        <p:nvGrpSpPr>
          <p:cNvPr id="16" name="Group 15"/>
          <p:cNvGrpSpPr/>
          <p:nvPr/>
        </p:nvGrpSpPr>
        <p:grpSpPr>
          <a:xfrm>
            <a:off x="6408464" y="899517"/>
            <a:ext cx="3227450" cy="3096345"/>
            <a:chOff x="6696496" y="1403573"/>
            <a:chExt cx="2927221" cy="2808312"/>
          </a:xfrm>
        </p:grpSpPr>
        <p:pic>
          <p:nvPicPr>
            <p:cNvPr id="18" name="Picture 17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696496" y="1403573"/>
              <a:ext cx="2927221" cy="2808312"/>
            </a:xfrm>
            <a:prstGeom prst="rect">
              <a:avLst/>
            </a:prstGeom>
          </p:spPr>
        </p:pic>
        <p:sp>
          <p:nvSpPr>
            <p:cNvPr id="20" name="TextBox 19"/>
            <p:cNvSpPr txBox="1"/>
            <p:nvPr/>
          </p:nvSpPr>
          <p:spPr>
            <a:xfrm>
              <a:off x="7920632" y="3275781"/>
              <a:ext cx="313044" cy="353174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e</a:t>
              </a:r>
              <a:endParaRPr lang="en-US" dirty="0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7776616" y="2627709"/>
              <a:ext cx="775047" cy="353174"/>
            </a:xfrm>
            <a:prstGeom prst="rect">
              <a:avLst/>
            </a:prstGeom>
            <a:solidFill>
              <a:srgbClr val="FFAA1A"/>
            </a:solidFill>
          </p:spPr>
          <p:txBody>
            <a:bodyPr wrap="none" rtlCol="0">
              <a:spAutoFit/>
            </a:bodyPr>
            <a:lstStyle/>
            <a:p>
              <a:r>
                <a:rPr lang="en-US" dirty="0"/>
                <a:t>n</a:t>
              </a:r>
              <a:r>
                <a:rPr lang="en-US" dirty="0" smtClean="0"/>
                <a:t>on-e</a:t>
              </a:r>
              <a:endParaRPr lang="en-US" dirty="0"/>
            </a:p>
          </p:txBody>
        </p:sp>
      </p:grpSp>
      <p:sp>
        <p:nvSpPr>
          <p:cNvPr id="22" name="TextBox 21"/>
          <p:cNvSpPr txBox="1"/>
          <p:nvPr/>
        </p:nvSpPr>
        <p:spPr>
          <a:xfrm>
            <a:off x="6840512" y="3779837"/>
            <a:ext cx="2223631" cy="3241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srgbClr val="000090"/>
                </a:solidFill>
              </a:rPr>
              <a:t>Bremsstrahlung loss</a:t>
            </a:r>
          </a:p>
        </p:txBody>
      </p:sp>
    </p:spTree>
    <p:extLst>
      <p:ext uri="{BB962C8B-B14F-4D97-AF65-F5344CB8AC3E}">
        <p14:creationId xmlns:p14="http://schemas.microsoft.com/office/powerpoint/2010/main" val="13192990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61666"/>
    </mc:Choice>
    <mc:Fallback xmlns="">
      <p:transition xmlns:p14="http://schemas.microsoft.com/office/powerpoint/2010/main" spd="slow" advTm="161666"/>
    </mc:Fallback>
  </mc:AlternateContent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238" y="301626"/>
            <a:ext cx="9069387" cy="453876"/>
          </a:xfrm>
        </p:spPr>
        <p:txBody>
          <a:bodyPr/>
          <a:lstStyle/>
          <a:p>
            <a:r>
              <a:rPr lang="en-US" dirty="0" smtClean="0"/>
              <a:t>Energy/Momentum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143768" y="899517"/>
            <a:ext cx="9135834" cy="1641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Photons: from calibrated and corrected (super)clusters; apply MVA techniques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Electrons: </a:t>
            </a:r>
            <a:br>
              <a:rPr lang="en-US" dirty="0" smtClean="0"/>
            </a:br>
            <a:r>
              <a:rPr lang="en-US" dirty="0" smtClean="0"/>
              <a:t>   ATLAS: energy from calibrated and corrected calorimeter clusters; direction from track</a:t>
            </a:r>
            <a:br>
              <a:rPr lang="en-US" dirty="0" smtClean="0"/>
            </a:br>
            <a:r>
              <a:rPr lang="en-US" dirty="0" smtClean="0"/>
              <a:t>   CMS:    combines cluster and tracker measurements in a weighted average using</a:t>
            </a:r>
            <a:br>
              <a:rPr lang="en-US" dirty="0" smtClean="0"/>
            </a:br>
            <a:r>
              <a:rPr lang="en-US" dirty="0" smtClean="0"/>
              <a:t>                MVA regression </a:t>
            </a:r>
            <a:r>
              <a:rPr lang="en-US" dirty="0" smtClean="0">
                <a:sym typeface="Wingdings"/>
              </a:rPr>
              <a:t> tracker contribution mainly at low/medium energy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042" y="3635821"/>
            <a:ext cx="3159070" cy="2967581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40112" y="3563813"/>
            <a:ext cx="3312368" cy="317781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52480" y="2555701"/>
            <a:ext cx="3240360" cy="217465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80472" y="4859957"/>
            <a:ext cx="3382697" cy="22701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3931796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238" y="301626"/>
            <a:ext cx="9069387" cy="453876"/>
          </a:xfrm>
        </p:spPr>
        <p:txBody>
          <a:bodyPr/>
          <a:lstStyle/>
          <a:p>
            <a:r>
              <a:rPr lang="en-US" dirty="0" smtClean="0"/>
              <a:t>Energy/Momentum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9832" y="1691605"/>
            <a:ext cx="9023964" cy="47377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747631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64048" y="1907629"/>
            <a:ext cx="4934221" cy="4408735"/>
          </a:xfrm>
          <a:prstGeom prst="rect">
            <a:avLst/>
          </a:prstGeom>
        </p:spPr>
      </p:pic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>
          <a:xfrm>
            <a:off x="215776" y="96797"/>
            <a:ext cx="9864849" cy="779135"/>
          </a:xfrm>
          <a:ln/>
        </p:spPr>
        <p:txBody>
          <a:bodyPr/>
          <a:lstStyle/>
          <a:p>
            <a: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</a:tabLst>
            </a:pPr>
            <a:r>
              <a:rPr lang="en-US" sz="4000" dirty="0" smtClean="0"/>
              <a:t>Today lecture</a:t>
            </a:r>
            <a:endParaRPr lang="en-US" sz="4000" dirty="0"/>
          </a:p>
        </p:txBody>
      </p:sp>
      <p:sp>
        <p:nvSpPr>
          <p:cNvPr id="15" name="Oval 14"/>
          <p:cNvSpPr/>
          <p:nvPr/>
        </p:nvSpPr>
        <p:spPr bwMode="auto">
          <a:xfrm>
            <a:off x="4320232" y="2555701"/>
            <a:ext cx="360040" cy="504056"/>
          </a:xfrm>
          <a:prstGeom prst="ellipse">
            <a:avLst/>
          </a:prstGeom>
          <a:noFill/>
          <a:ln w="31750" cap="flat" cmpd="sng" algn="ctr">
            <a:solidFill>
              <a:srgbClr val="00009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effectLst/>
              <a:latin typeface="Arial" charset="0"/>
              <a:ea typeface="ＭＳ Ｐゴシック" charset="0"/>
              <a:cs typeface="DejaVu Sans" charset="0"/>
            </a:endParaRPr>
          </a:p>
        </p:txBody>
      </p:sp>
      <p:cxnSp>
        <p:nvCxnSpPr>
          <p:cNvPr id="17" name="Straight Arrow Connector 16"/>
          <p:cNvCxnSpPr/>
          <p:nvPr/>
        </p:nvCxnSpPr>
        <p:spPr bwMode="auto">
          <a:xfrm flipV="1">
            <a:off x="4608264" y="1475581"/>
            <a:ext cx="1080120" cy="1080120"/>
          </a:xfrm>
          <a:prstGeom prst="straightConnector1">
            <a:avLst/>
          </a:prstGeom>
          <a:solidFill>
            <a:srgbClr val="00B8FF"/>
          </a:solidFill>
          <a:ln w="31750" cap="flat" cmpd="sng" algn="ctr">
            <a:solidFill>
              <a:srgbClr val="00009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18" name="TextBox 17"/>
          <p:cNvSpPr txBox="1"/>
          <p:nvPr/>
        </p:nvSpPr>
        <p:spPr>
          <a:xfrm>
            <a:off x="4824288" y="1043533"/>
            <a:ext cx="1992853" cy="3531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90"/>
                </a:solidFill>
              </a:rPr>
              <a:t>Unstable: t </a:t>
            </a:r>
            <a:r>
              <a:rPr lang="en-US" dirty="0" smtClean="0">
                <a:solidFill>
                  <a:srgbClr val="000090"/>
                </a:solidFill>
                <a:sym typeface="Wingdings"/>
              </a:rPr>
              <a:t> </a:t>
            </a:r>
            <a:r>
              <a:rPr lang="en-US" dirty="0" err="1" smtClean="0">
                <a:solidFill>
                  <a:srgbClr val="000090"/>
                </a:solidFill>
                <a:sym typeface="Wingdings"/>
              </a:rPr>
              <a:t>bW</a:t>
            </a:r>
            <a:endParaRPr lang="en-US" dirty="0">
              <a:solidFill>
                <a:srgbClr val="000090"/>
              </a:solidFill>
            </a:endParaRPr>
          </a:p>
        </p:txBody>
      </p:sp>
      <p:sp>
        <p:nvSpPr>
          <p:cNvPr id="20" name="Oval 19"/>
          <p:cNvSpPr/>
          <p:nvPr/>
        </p:nvSpPr>
        <p:spPr bwMode="auto">
          <a:xfrm>
            <a:off x="6696496" y="3491805"/>
            <a:ext cx="360040" cy="504056"/>
          </a:xfrm>
          <a:prstGeom prst="ellipse">
            <a:avLst/>
          </a:prstGeom>
          <a:noFill/>
          <a:ln w="317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effectLst/>
              <a:latin typeface="Arial" charset="0"/>
              <a:ea typeface="ＭＳ Ｐゴシック" charset="0"/>
              <a:cs typeface="DejaVu Sans" charset="0"/>
            </a:endParaRPr>
          </a:p>
        </p:txBody>
      </p:sp>
      <p:cxnSp>
        <p:nvCxnSpPr>
          <p:cNvPr id="21" name="Straight Arrow Connector 20"/>
          <p:cNvCxnSpPr/>
          <p:nvPr/>
        </p:nvCxnSpPr>
        <p:spPr bwMode="auto">
          <a:xfrm flipV="1">
            <a:off x="6984528" y="2411685"/>
            <a:ext cx="1080120" cy="1080120"/>
          </a:xfrm>
          <a:prstGeom prst="straightConnector1">
            <a:avLst/>
          </a:prstGeom>
          <a:solidFill>
            <a:srgbClr val="00B8FF"/>
          </a:solidFill>
          <a:ln w="3175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22" name="Oval 21"/>
          <p:cNvSpPr/>
          <p:nvPr/>
        </p:nvSpPr>
        <p:spPr bwMode="auto">
          <a:xfrm>
            <a:off x="4320232" y="4427909"/>
            <a:ext cx="360040" cy="504056"/>
          </a:xfrm>
          <a:prstGeom prst="ellipse">
            <a:avLst/>
          </a:prstGeom>
          <a:noFill/>
          <a:ln w="31750" cap="flat" cmpd="sng" algn="ctr">
            <a:solidFill>
              <a:srgbClr val="80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effectLst/>
              <a:latin typeface="Arial" charset="0"/>
              <a:ea typeface="ＭＳ Ｐゴシック" charset="0"/>
              <a:cs typeface="DejaVu Sans" charset="0"/>
            </a:endParaRPr>
          </a:p>
        </p:txBody>
      </p:sp>
      <p:cxnSp>
        <p:nvCxnSpPr>
          <p:cNvPr id="23" name="Straight Arrow Connector 22"/>
          <p:cNvCxnSpPr/>
          <p:nvPr/>
        </p:nvCxnSpPr>
        <p:spPr bwMode="auto">
          <a:xfrm>
            <a:off x="4680272" y="4787949"/>
            <a:ext cx="2736304" cy="1728192"/>
          </a:xfrm>
          <a:prstGeom prst="straightConnector1">
            <a:avLst/>
          </a:prstGeom>
          <a:solidFill>
            <a:srgbClr val="00B8FF"/>
          </a:solidFill>
          <a:ln w="31750" cap="flat" cmpd="sng" algn="ctr">
            <a:solidFill>
              <a:srgbClr val="8000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19" name="TextBox 18"/>
          <p:cNvSpPr txBox="1"/>
          <p:nvPr/>
        </p:nvSpPr>
        <p:spPr>
          <a:xfrm>
            <a:off x="8215152" y="2251369"/>
            <a:ext cx="903312" cy="3531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Stable!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4" name="L-Shape 23"/>
          <p:cNvSpPr/>
          <p:nvPr/>
        </p:nvSpPr>
        <p:spPr bwMode="auto">
          <a:xfrm>
            <a:off x="3096096" y="2555701"/>
            <a:ext cx="1656184" cy="1080120"/>
          </a:xfrm>
          <a:prstGeom prst="corner">
            <a:avLst>
              <a:gd name="adj1" fmla="val 50000"/>
              <a:gd name="adj2" fmla="val 101988"/>
            </a:avLst>
          </a:prstGeom>
          <a:noFill/>
          <a:ln w="31750" cap="flat" cmpd="sng" algn="ctr">
            <a:solidFill>
              <a:srgbClr val="3366FF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effectLst/>
              <a:latin typeface="Arial" charset="0"/>
              <a:ea typeface="ＭＳ Ｐゴシック" charset="0"/>
              <a:cs typeface="DejaVu Sans" charset="0"/>
            </a:endParaRPr>
          </a:p>
        </p:txBody>
      </p:sp>
      <p:cxnSp>
        <p:nvCxnSpPr>
          <p:cNvPr id="26" name="Straight Arrow Connector 25"/>
          <p:cNvCxnSpPr/>
          <p:nvPr/>
        </p:nvCxnSpPr>
        <p:spPr bwMode="auto">
          <a:xfrm flipH="1" flipV="1">
            <a:off x="1871960" y="2411685"/>
            <a:ext cx="1152128" cy="432048"/>
          </a:xfrm>
          <a:prstGeom prst="straightConnector1">
            <a:avLst/>
          </a:prstGeom>
          <a:solidFill>
            <a:srgbClr val="00B8FF"/>
          </a:solidFill>
          <a:ln w="31750" cap="flat" cmpd="sng" algn="ctr">
            <a:solidFill>
              <a:srgbClr val="3366FF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28" name="TextBox 27"/>
          <p:cNvSpPr txBox="1"/>
          <p:nvPr/>
        </p:nvSpPr>
        <p:spPr>
          <a:xfrm>
            <a:off x="143768" y="1691605"/>
            <a:ext cx="2448272" cy="1641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>
                <a:solidFill>
                  <a:srgbClr val="3366FF"/>
                </a:solidFill>
              </a:rPr>
              <a:t>Hadronisation</a:t>
            </a:r>
            <a:r>
              <a:rPr lang="en-US" dirty="0">
                <a:solidFill>
                  <a:srgbClr val="3366FF"/>
                </a:solidFill>
              </a:rPr>
              <a:t> </a:t>
            </a:r>
            <a:r>
              <a:rPr lang="en-US" dirty="0" smtClean="0">
                <a:solidFill>
                  <a:srgbClr val="3366FF"/>
                </a:solidFill>
                <a:sym typeface="Wingdings"/>
              </a:rPr>
              <a:t> Jets</a:t>
            </a:r>
            <a:br>
              <a:rPr lang="en-US" dirty="0" smtClean="0">
                <a:solidFill>
                  <a:srgbClr val="3366FF"/>
                </a:solidFill>
                <a:sym typeface="Wingdings"/>
              </a:rPr>
            </a:br>
            <a:r>
              <a:rPr lang="en-US" dirty="0" smtClean="0">
                <a:solidFill>
                  <a:srgbClr val="3366FF"/>
                </a:solidFill>
                <a:sym typeface="Wingdings"/>
              </a:rPr>
              <a:t/>
            </a:r>
            <a:br>
              <a:rPr lang="en-US" dirty="0" smtClean="0">
                <a:solidFill>
                  <a:srgbClr val="3366FF"/>
                </a:solidFill>
                <a:sym typeface="Wingdings"/>
              </a:rPr>
            </a:br>
            <a:r>
              <a:rPr lang="en-US" u="sng" dirty="0" smtClean="0">
                <a:solidFill>
                  <a:srgbClr val="800000"/>
                </a:solidFill>
                <a:sym typeface="Wingdings"/>
              </a:rPr>
              <a:t>b jets</a:t>
            </a:r>
            <a:r>
              <a:rPr lang="en-US" dirty="0" smtClean="0">
                <a:solidFill>
                  <a:srgbClr val="800000"/>
                </a:solidFill>
                <a:sym typeface="Wingdings"/>
              </a:rPr>
              <a:t>: </a:t>
            </a:r>
            <a:br>
              <a:rPr lang="en-US" dirty="0" smtClean="0">
                <a:solidFill>
                  <a:srgbClr val="800000"/>
                </a:solidFill>
                <a:sym typeface="Wingdings"/>
              </a:rPr>
            </a:br>
            <a:r>
              <a:rPr lang="en-US" dirty="0" smtClean="0">
                <a:solidFill>
                  <a:srgbClr val="800000"/>
                </a:solidFill>
                <a:sym typeface="Wingdings"/>
              </a:rPr>
              <a:t> dedicated </a:t>
            </a:r>
            <a:br>
              <a:rPr lang="en-US" dirty="0" smtClean="0">
                <a:solidFill>
                  <a:srgbClr val="800000"/>
                </a:solidFill>
                <a:sym typeface="Wingdings"/>
              </a:rPr>
            </a:br>
            <a:r>
              <a:rPr lang="en-US" dirty="0" smtClean="0">
                <a:solidFill>
                  <a:srgbClr val="800000"/>
                </a:solidFill>
                <a:sym typeface="Wingdings"/>
              </a:rPr>
              <a:t> identification </a:t>
            </a:r>
            <a:br>
              <a:rPr lang="en-US" dirty="0" smtClean="0">
                <a:solidFill>
                  <a:srgbClr val="800000"/>
                </a:solidFill>
                <a:sym typeface="Wingdings"/>
              </a:rPr>
            </a:br>
            <a:r>
              <a:rPr lang="en-US" dirty="0" smtClean="0">
                <a:solidFill>
                  <a:srgbClr val="800000"/>
                </a:solidFill>
                <a:sym typeface="Wingdings"/>
              </a:rPr>
              <a:t> techniques</a:t>
            </a:r>
            <a:endParaRPr lang="en-US" dirty="0">
              <a:solidFill>
                <a:srgbClr val="800000"/>
              </a:solidFill>
            </a:endParaRPr>
          </a:p>
        </p:txBody>
      </p:sp>
      <p:sp>
        <p:nvSpPr>
          <p:cNvPr id="30" name="Rectangle 29"/>
          <p:cNvSpPr/>
          <p:nvPr/>
        </p:nvSpPr>
        <p:spPr bwMode="auto">
          <a:xfrm>
            <a:off x="3024088" y="5003973"/>
            <a:ext cx="1728192" cy="504056"/>
          </a:xfrm>
          <a:prstGeom prst="rect">
            <a:avLst/>
          </a:prstGeom>
          <a:noFill/>
          <a:ln w="31750" cap="flat" cmpd="sng" algn="ctr">
            <a:solidFill>
              <a:srgbClr val="FF00FF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effectLst/>
              <a:latin typeface="Arial" charset="0"/>
              <a:ea typeface="ＭＳ Ｐゴシック" charset="0"/>
              <a:cs typeface="DejaVu Sans" charset="0"/>
            </a:endParaRPr>
          </a:p>
        </p:txBody>
      </p:sp>
      <p:cxnSp>
        <p:nvCxnSpPr>
          <p:cNvPr id="32" name="Straight Arrow Connector 31"/>
          <p:cNvCxnSpPr/>
          <p:nvPr/>
        </p:nvCxnSpPr>
        <p:spPr bwMode="auto">
          <a:xfrm flipH="1">
            <a:off x="1943968" y="5292005"/>
            <a:ext cx="1008112" cy="648072"/>
          </a:xfrm>
          <a:prstGeom prst="straightConnector1">
            <a:avLst/>
          </a:prstGeom>
          <a:solidFill>
            <a:srgbClr val="00B8FF"/>
          </a:solidFill>
          <a:ln w="31750" cap="flat" cmpd="sng" algn="ctr">
            <a:solidFill>
              <a:srgbClr val="FF00FF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23555" name="TextBox 23554"/>
          <p:cNvSpPr txBox="1"/>
          <p:nvPr/>
        </p:nvSpPr>
        <p:spPr>
          <a:xfrm>
            <a:off x="143768" y="6012085"/>
            <a:ext cx="2565664" cy="112600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FF"/>
                </a:solidFill>
              </a:rPr>
              <a:t>No interaction</a:t>
            </a:r>
            <a:br>
              <a:rPr lang="en-US" dirty="0" smtClean="0">
                <a:solidFill>
                  <a:srgbClr val="FF00FF"/>
                </a:solidFill>
              </a:rPr>
            </a:br>
            <a:r>
              <a:rPr lang="en-US" dirty="0" smtClean="0">
                <a:solidFill>
                  <a:srgbClr val="FF00FF"/>
                </a:solidFill>
              </a:rPr>
              <a:t>with detector</a:t>
            </a:r>
          </a:p>
          <a:p>
            <a:r>
              <a:rPr lang="en-US" dirty="0" smtClean="0">
                <a:solidFill>
                  <a:srgbClr val="FF00FF"/>
                </a:solidFill>
                <a:sym typeface="Wingdings"/>
              </a:rPr>
              <a:t> Missing (transverse)</a:t>
            </a:r>
            <a:br>
              <a:rPr lang="en-US" dirty="0" smtClean="0">
                <a:solidFill>
                  <a:srgbClr val="FF00FF"/>
                </a:solidFill>
                <a:sym typeface="Wingdings"/>
              </a:rPr>
            </a:br>
            <a:r>
              <a:rPr lang="en-US" dirty="0" smtClean="0">
                <a:solidFill>
                  <a:srgbClr val="FF00FF"/>
                </a:solidFill>
                <a:sym typeface="Wingdings"/>
              </a:rPr>
              <a:t>     energy/momentum</a:t>
            </a:r>
            <a:endParaRPr lang="en-US" dirty="0">
              <a:solidFill>
                <a:srgbClr val="FF00FF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7632353" y="3419797"/>
            <a:ext cx="2448272" cy="1068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>
                <a:solidFill>
                  <a:srgbClr val="3366FF"/>
                </a:solidFill>
              </a:rPr>
              <a:t>Hadronisation</a:t>
            </a:r>
            <a:r>
              <a:rPr lang="en-US" dirty="0">
                <a:solidFill>
                  <a:srgbClr val="3366FF"/>
                </a:solidFill>
              </a:rPr>
              <a:t> </a:t>
            </a:r>
            <a:r>
              <a:rPr lang="en-US" dirty="0" smtClean="0">
                <a:solidFill>
                  <a:srgbClr val="3366FF"/>
                </a:solidFill>
                <a:sym typeface="Wingdings"/>
              </a:rPr>
              <a:t> Jets</a:t>
            </a:r>
            <a:br>
              <a:rPr lang="en-US" dirty="0" smtClean="0">
                <a:solidFill>
                  <a:srgbClr val="3366FF"/>
                </a:solidFill>
                <a:sym typeface="Wingdings"/>
              </a:rPr>
            </a:br>
            <a:r>
              <a:rPr lang="en-US" dirty="0" smtClean="0">
                <a:solidFill>
                  <a:srgbClr val="3366FF"/>
                </a:solidFill>
                <a:sym typeface="Wingdings"/>
              </a:rPr>
              <a:t> </a:t>
            </a:r>
            <a:r>
              <a:rPr lang="en-US" dirty="0">
                <a:solidFill>
                  <a:srgbClr val="3366FF"/>
                </a:solidFill>
                <a:sym typeface="Wingdings"/>
              </a:rPr>
              <a:t> </a:t>
            </a:r>
            <a:r>
              <a:rPr lang="en-US" dirty="0" smtClean="0">
                <a:solidFill>
                  <a:srgbClr val="3366FF"/>
                </a:solidFill>
                <a:sym typeface="Wingdings"/>
              </a:rPr>
              <a:t>    </a:t>
            </a:r>
            <a:r>
              <a:rPr lang="en-US" sz="1600" dirty="0" smtClean="0">
                <a:sym typeface="Wingdings"/>
              </a:rPr>
              <a:t>( (quasi-)stable   </a:t>
            </a:r>
            <a:br>
              <a:rPr lang="en-US" sz="1600" dirty="0" smtClean="0">
                <a:sym typeface="Wingdings"/>
              </a:rPr>
            </a:br>
            <a:r>
              <a:rPr lang="en-US" sz="1600" dirty="0" smtClean="0">
                <a:sym typeface="Wingdings"/>
              </a:rPr>
              <a:t>                 hadrons:</a:t>
            </a:r>
            <a:br>
              <a:rPr lang="en-US" sz="1600" dirty="0" smtClean="0">
                <a:sym typeface="Wingdings"/>
              </a:rPr>
            </a:br>
            <a:r>
              <a:rPr lang="en-US" sz="1600" dirty="0" smtClean="0">
                <a:sym typeface="Wingdings"/>
              </a:rPr>
              <a:t>           </a:t>
            </a:r>
            <a:r>
              <a:rPr lang="en-US" sz="1600" dirty="0" smtClean="0">
                <a:solidFill>
                  <a:srgbClr val="800000"/>
                </a:solidFill>
                <a:latin typeface="Symbol" charset="2"/>
                <a:cs typeface="Symbol" charset="2"/>
                <a:sym typeface="Wingdings"/>
              </a:rPr>
              <a:t>p</a:t>
            </a:r>
            <a:r>
              <a:rPr lang="en-US" sz="1600" baseline="30000" dirty="0" smtClean="0">
                <a:solidFill>
                  <a:srgbClr val="800000"/>
                </a:solidFill>
                <a:sym typeface="Wingdings"/>
              </a:rPr>
              <a:t>±</a:t>
            </a:r>
            <a:r>
              <a:rPr lang="en-US" sz="1600" dirty="0" smtClean="0">
                <a:solidFill>
                  <a:srgbClr val="800000"/>
                </a:solidFill>
                <a:sym typeface="Wingdings"/>
              </a:rPr>
              <a:t>, K</a:t>
            </a:r>
            <a:r>
              <a:rPr lang="en-US" sz="1600" baseline="30000" dirty="0" smtClean="0">
                <a:solidFill>
                  <a:srgbClr val="800000"/>
                </a:solidFill>
                <a:sym typeface="Wingdings"/>
              </a:rPr>
              <a:t>±</a:t>
            </a:r>
            <a:r>
              <a:rPr lang="en-US" sz="1600" dirty="0" smtClean="0">
                <a:sym typeface="Wingdings"/>
              </a:rPr>
              <a:t>, K</a:t>
            </a:r>
            <a:r>
              <a:rPr lang="en-US" sz="1600" baseline="30000" dirty="0" smtClean="0">
                <a:sym typeface="Wingdings"/>
              </a:rPr>
              <a:t>0</a:t>
            </a:r>
            <a:r>
              <a:rPr lang="en-US" sz="1600" baseline="-25000" dirty="0" smtClean="0">
                <a:sym typeface="Wingdings"/>
              </a:rPr>
              <a:t>L</a:t>
            </a:r>
            <a:r>
              <a:rPr lang="en-US" sz="1600" dirty="0" smtClean="0">
                <a:sym typeface="Wingdings"/>
              </a:rPr>
              <a:t>, </a:t>
            </a:r>
            <a:r>
              <a:rPr lang="en-US" sz="1600" dirty="0" smtClean="0">
                <a:solidFill>
                  <a:srgbClr val="800000"/>
                </a:solidFill>
                <a:sym typeface="Wingdings"/>
              </a:rPr>
              <a:t>p</a:t>
            </a:r>
            <a:r>
              <a:rPr lang="en-US" sz="1600" dirty="0" smtClean="0">
                <a:sym typeface="Wingdings"/>
              </a:rPr>
              <a:t>, n)</a:t>
            </a:r>
            <a:endParaRPr lang="en-US" sz="1600" dirty="0"/>
          </a:p>
        </p:txBody>
      </p:sp>
      <p:cxnSp>
        <p:nvCxnSpPr>
          <p:cNvPr id="38" name="Straight Arrow Connector 37"/>
          <p:cNvCxnSpPr/>
          <p:nvPr/>
        </p:nvCxnSpPr>
        <p:spPr bwMode="auto">
          <a:xfrm flipV="1">
            <a:off x="7272560" y="3779837"/>
            <a:ext cx="576064" cy="504056"/>
          </a:xfrm>
          <a:prstGeom prst="straightConnector1">
            <a:avLst/>
          </a:prstGeom>
          <a:solidFill>
            <a:srgbClr val="00B8FF"/>
          </a:solidFill>
          <a:ln w="31750" cap="flat" cmpd="sng" algn="ctr">
            <a:solidFill>
              <a:srgbClr val="3366FF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41" name="Oval 40"/>
          <p:cNvSpPr/>
          <p:nvPr/>
        </p:nvSpPr>
        <p:spPr bwMode="auto">
          <a:xfrm>
            <a:off x="6696496" y="3995861"/>
            <a:ext cx="432048" cy="576064"/>
          </a:xfrm>
          <a:prstGeom prst="ellipse">
            <a:avLst/>
          </a:prstGeom>
          <a:noFill/>
          <a:ln w="31750" cap="flat" cmpd="sng" algn="ctr">
            <a:solidFill>
              <a:srgbClr val="3366FF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effectLst/>
              <a:latin typeface="Arial" charset="0"/>
              <a:ea typeface="ＭＳ Ｐゴシック" charset="0"/>
              <a:cs typeface="DejaVu Sans" charset="0"/>
            </a:endParaRPr>
          </a:p>
        </p:txBody>
      </p:sp>
      <p:sp>
        <p:nvSpPr>
          <p:cNvPr id="42" name="Oval 41"/>
          <p:cNvSpPr/>
          <p:nvPr/>
        </p:nvSpPr>
        <p:spPr bwMode="auto">
          <a:xfrm>
            <a:off x="5904408" y="3347789"/>
            <a:ext cx="504056" cy="1368152"/>
          </a:xfrm>
          <a:prstGeom prst="ellipse">
            <a:avLst/>
          </a:prstGeom>
          <a:noFill/>
          <a:ln w="31750" cap="flat" cmpd="sng" algn="ctr">
            <a:solidFill>
              <a:srgbClr val="00009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effectLst/>
              <a:latin typeface="Arial" charset="0"/>
              <a:ea typeface="ＭＳ Ｐゴシック" charset="0"/>
              <a:cs typeface="DejaVu Sans" charset="0"/>
            </a:endParaRPr>
          </a:p>
        </p:txBody>
      </p:sp>
      <p:cxnSp>
        <p:nvCxnSpPr>
          <p:cNvPr id="43" name="Straight Arrow Connector 42"/>
          <p:cNvCxnSpPr/>
          <p:nvPr/>
        </p:nvCxnSpPr>
        <p:spPr bwMode="auto">
          <a:xfrm flipV="1">
            <a:off x="6192440" y="1619597"/>
            <a:ext cx="1512168" cy="1656184"/>
          </a:xfrm>
          <a:prstGeom prst="straightConnector1">
            <a:avLst/>
          </a:prstGeom>
          <a:solidFill>
            <a:srgbClr val="00B8FF"/>
          </a:solidFill>
          <a:ln w="31750" cap="flat" cmpd="sng" algn="ctr">
            <a:solidFill>
              <a:srgbClr val="00009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47" name="TextBox 46"/>
          <p:cNvSpPr txBox="1"/>
          <p:nvPr/>
        </p:nvSpPr>
        <p:spPr>
          <a:xfrm>
            <a:off x="7285839" y="1187549"/>
            <a:ext cx="2776233" cy="61078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90"/>
                </a:solidFill>
              </a:rPr>
              <a:t>Unstable: identify via</a:t>
            </a:r>
            <a:br>
              <a:rPr lang="en-US" dirty="0" smtClean="0">
                <a:solidFill>
                  <a:srgbClr val="000090"/>
                </a:solidFill>
              </a:rPr>
            </a:br>
            <a:r>
              <a:rPr lang="en-US" dirty="0" smtClean="0">
                <a:solidFill>
                  <a:srgbClr val="000090"/>
                </a:solidFill>
              </a:rPr>
              <a:t>                decay products</a:t>
            </a:r>
            <a:endParaRPr lang="en-US" dirty="0">
              <a:solidFill>
                <a:srgbClr val="000090"/>
              </a:solidFill>
            </a:endParaRPr>
          </a:p>
        </p:txBody>
      </p:sp>
      <p:sp>
        <p:nvSpPr>
          <p:cNvPr id="48" name="Oval 47"/>
          <p:cNvSpPr/>
          <p:nvPr/>
        </p:nvSpPr>
        <p:spPr bwMode="auto">
          <a:xfrm>
            <a:off x="3024088" y="4355901"/>
            <a:ext cx="1224136" cy="576064"/>
          </a:xfrm>
          <a:prstGeom prst="ellipse">
            <a:avLst/>
          </a:prstGeom>
          <a:noFill/>
          <a:ln w="317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effectLst/>
              <a:latin typeface="Arial" charset="0"/>
              <a:ea typeface="ＭＳ Ｐゴシック" charset="0"/>
              <a:cs typeface="DejaVu Sans" charset="0"/>
            </a:endParaRPr>
          </a:p>
        </p:txBody>
      </p:sp>
      <p:cxnSp>
        <p:nvCxnSpPr>
          <p:cNvPr id="49" name="Straight Arrow Connector 48"/>
          <p:cNvCxnSpPr/>
          <p:nvPr/>
        </p:nvCxnSpPr>
        <p:spPr bwMode="auto">
          <a:xfrm flipH="1">
            <a:off x="2482355" y="4571925"/>
            <a:ext cx="469725" cy="72008"/>
          </a:xfrm>
          <a:prstGeom prst="straightConnector1">
            <a:avLst/>
          </a:prstGeom>
          <a:solidFill>
            <a:srgbClr val="00B8FF"/>
          </a:solidFill>
          <a:ln w="3175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52" name="TextBox 51"/>
          <p:cNvSpPr txBox="1"/>
          <p:nvPr/>
        </p:nvSpPr>
        <p:spPr>
          <a:xfrm>
            <a:off x="143768" y="3923853"/>
            <a:ext cx="2532777" cy="8683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Stable!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(</a:t>
            </a:r>
            <a:r>
              <a:rPr lang="en-US" dirty="0" smtClean="0">
                <a:solidFill>
                  <a:srgbClr val="FF0000"/>
                </a:solidFill>
                <a:latin typeface="Symbol" charset="2"/>
                <a:cs typeface="Symbol" charset="2"/>
              </a:rPr>
              <a:t>m</a:t>
            </a:r>
            <a:r>
              <a:rPr lang="en-US" dirty="0" smtClean="0">
                <a:solidFill>
                  <a:srgbClr val="FF0000"/>
                </a:solidFill>
              </a:rPr>
              <a:t> not really, but</a:t>
            </a:r>
            <a:br>
              <a:rPr lang="en-US" dirty="0" smtClean="0">
                <a:solidFill>
                  <a:srgbClr val="FF0000"/>
                </a:solidFill>
              </a:rPr>
            </a:br>
            <a:r>
              <a:rPr lang="en-US" dirty="0" smtClean="0">
                <a:solidFill>
                  <a:srgbClr val="FF0000"/>
                </a:solidFill>
              </a:rPr>
              <a:t> as seen by a detector)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6368535" y="6553430"/>
            <a:ext cx="2776233" cy="61078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800000"/>
                </a:solidFill>
              </a:rPr>
              <a:t>Unstable: identify via</a:t>
            </a:r>
            <a:br>
              <a:rPr lang="en-US" dirty="0" smtClean="0">
                <a:solidFill>
                  <a:srgbClr val="800000"/>
                </a:solidFill>
              </a:rPr>
            </a:br>
            <a:r>
              <a:rPr lang="en-US" dirty="0" smtClean="0">
                <a:solidFill>
                  <a:srgbClr val="800000"/>
                </a:solidFill>
              </a:rPr>
              <a:t>                decay products</a:t>
            </a:r>
            <a:endParaRPr lang="en-US" dirty="0">
              <a:solidFill>
                <a:srgbClr val="800000"/>
              </a:solidFill>
            </a:endParaRPr>
          </a:p>
        </p:txBody>
      </p:sp>
      <p:cxnSp>
        <p:nvCxnSpPr>
          <p:cNvPr id="29" name="Straight Arrow Connector 28"/>
          <p:cNvCxnSpPr/>
          <p:nvPr/>
        </p:nvCxnSpPr>
        <p:spPr bwMode="auto">
          <a:xfrm flipH="1" flipV="1">
            <a:off x="1655936" y="2915741"/>
            <a:ext cx="2664296" cy="360040"/>
          </a:xfrm>
          <a:prstGeom prst="straightConnector1">
            <a:avLst/>
          </a:prstGeom>
          <a:solidFill>
            <a:srgbClr val="00B8FF"/>
          </a:solidFill>
          <a:ln w="31750" cap="flat" cmpd="sng" algn="ctr">
            <a:solidFill>
              <a:srgbClr val="8000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3" name="Oval 2"/>
          <p:cNvSpPr/>
          <p:nvPr/>
        </p:nvSpPr>
        <p:spPr bwMode="auto">
          <a:xfrm>
            <a:off x="37429" y="2063967"/>
            <a:ext cx="1618507" cy="1324025"/>
          </a:xfrm>
          <a:prstGeom prst="ellipse">
            <a:avLst/>
          </a:prstGeom>
          <a:noFill/>
          <a:ln w="2857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effectLst/>
              <a:latin typeface="Arial" charset="0"/>
              <a:ea typeface="ＭＳ Ｐゴシック" charset="0"/>
              <a:cs typeface="DejaVu Sans" charset="0"/>
            </a:endParaRPr>
          </a:p>
        </p:txBody>
      </p:sp>
      <p:sp>
        <p:nvSpPr>
          <p:cNvPr id="31" name="Oval 30"/>
          <p:cNvSpPr/>
          <p:nvPr/>
        </p:nvSpPr>
        <p:spPr bwMode="auto">
          <a:xfrm>
            <a:off x="71760" y="3748032"/>
            <a:ext cx="2554611" cy="1255941"/>
          </a:xfrm>
          <a:prstGeom prst="ellips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effectLst/>
              <a:latin typeface="Arial" charset="0"/>
              <a:ea typeface="ＭＳ Ｐゴシック" charset="0"/>
              <a:cs typeface="DejaVu Sans" charset="0"/>
            </a:endParaRPr>
          </a:p>
        </p:txBody>
      </p:sp>
      <p:sp>
        <p:nvSpPr>
          <p:cNvPr id="6" name="Oval 5"/>
          <p:cNvSpPr/>
          <p:nvPr/>
        </p:nvSpPr>
        <p:spPr bwMode="auto">
          <a:xfrm>
            <a:off x="6120432" y="6516141"/>
            <a:ext cx="3528392" cy="618647"/>
          </a:xfrm>
          <a:prstGeom prst="ellipse">
            <a:avLst/>
          </a:prstGeom>
          <a:noFill/>
          <a:ln w="28575" cap="flat" cmpd="sng" algn="ctr">
            <a:solidFill>
              <a:srgbClr val="96462A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effectLst/>
              <a:latin typeface="Arial" charset="0"/>
              <a:ea typeface="ＭＳ Ｐゴシック" charset="0"/>
              <a:cs typeface="DejaVu Sans" charset="0"/>
            </a:endParaRPr>
          </a:p>
        </p:txBody>
      </p:sp>
      <p:sp>
        <p:nvSpPr>
          <p:cNvPr id="9" name="Oval 8"/>
          <p:cNvSpPr/>
          <p:nvPr/>
        </p:nvSpPr>
        <p:spPr bwMode="auto">
          <a:xfrm>
            <a:off x="8064648" y="2123652"/>
            <a:ext cx="1224136" cy="576065"/>
          </a:xfrm>
          <a:prstGeom prst="ellips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effectLst/>
              <a:latin typeface="Arial" charset="0"/>
              <a:ea typeface="ＭＳ Ｐゴシック" charset="0"/>
              <a:cs typeface="DejaVu San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36009596"/>
      </p:ext>
    </p:extLst>
  </p:cSld>
  <p:clrMapOvr>
    <a:masterClrMapping/>
  </p:clrMapOvr>
  <p:transition spd="med" advTm="146221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238" y="301626"/>
            <a:ext cx="9069387" cy="453876"/>
          </a:xfrm>
        </p:spPr>
        <p:txBody>
          <a:bodyPr/>
          <a:lstStyle/>
          <a:p>
            <a:r>
              <a:rPr lang="en-US" dirty="0" smtClean="0"/>
              <a:t>Isolation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431800" y="1331565"/>
            <a:ext cx="8345403" cy="112600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Mainly interested in e/</a:t>
            </a:r>
            <a:r>
              <a:rPr lang="en-US" dirty="0" smtClean="0">
                <a:latin typeface="Symbol" charset="2"/>
                <a:cs typeface="Symbol" charset="2"/>
              </a:rPr>
              <a:t>g</a:t>
            </a:r>
            <a:r>
              <a:rPr lang="en-US" dirty="0" smtClean="0"/>
              <a:t> not within jets </a:t>
            </a:r>
            <a:r>
              <a:rPr lang="en-US" dirty="0" smtClean="0">
                <a:sym typeface="Wingdings"/>
              </a:rPr>
              <a:t> apply isolation criteria based on nearby</a:t>
            </a:r>
            <a:br>
              <a:rPr lang="en-US" dirty="0" smtClean="0">
                <a:sym typeface="Wingdings"/>
              </a:rPr>
            </a:br>
            <a:r>
              <a:rPr lang="en-US" dirty="0" smtClean="0">
                <a:sym typeface="Wingdings"/>
              </a:rPr>
              <a:t>   </a:t>
            </a:r>
            <a:r>
              <a:rPr lang="en-US" dirty="0" smtClean="0">
                <a:solidFill>
                  <a:srgbClr val="000090"/>
                </a:solidFill>
                <a:sym typeface="Wingdings"/>
              </a:rPr>
              <a:t>- energy deposits in the calorimeter</a:t>
            </a:r>
            <a:br>
              <a:rPr lang="en-US" dirty="0" smtClean="0">
                <a:solidFill>
                  <a:srgbClr val="000090"/>
                </a:solidFill>
                <a:sym typeface="Wingdings"/>
              </a:rPr>
            </a:br>
            <a:r>
              <a:rPr lang="en-US" dirty="0" smtClean="0">
                <a:solidFill>
                  <a:srgbClr val="000090"/>
                </a:solidFill>
                <a:sym typeface="Wingdings"/>
              </a:rPr>
              <a:t>   - tracks</a:t>
            </a:r>
            <a:br>
              <a:rPr lang="en-US" dirty="0" smtClean="0">
                <a:solidFill>
                  <a:srgbClr val="000090"/>
                </a:solidFill>
                <a:sym typeface="Wingdings"/>
              </a:rPr>
            </a:br>
            <a:r>
              <a:rPr lang="en-US" dirty="0" smtClean="0">
                <a:sym typeface="Wingdings"/>
              </a:rPr>
              <a:t>within a certain cone around the e/</a:t>
            </a:r>
            <a:r>
              <a:rPr lang="en-US" dirty="0" smtClean="0">
                <a:latin typeface="Symbol" charset="2"/>
                <a:cs typeface="Symbol" charset="2"/>
                <a:sym typeface="Wingdings"/>
              </a:rPr>
              <a:t>g</a:t>
            </a:r>
            <a:r>
              <a:rPr lang="en-US" dirty="0" smtClean="0">
                <a:sym typeface="Wingdings"/>
              </a:rPr>
              <a:t> candidate (typically </a:t>
            </a:r>
            <a:r>
              <a:rPr lang="en-US" dirty="0" smtClean="0">
                <a:latin typeface="Symbol" charset="2"/>
                <a:cs typeface="Symbol" charset="2"/>
                <a:sym typeface="Wingdings"/>
              </a:rPr>
              <a:t>D</a:t>
            </a:r>
            <a:r>
              <a:rPr lang="en-US" dirty="0" smtClean="0">
                <a:sym typeface="Wingdings"/>
              </a:rPr>
              <a:t>R ~ 0.3 – 0.4)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52080" y="2723881"/>
            <a:ext cx="4326523" cy="4152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7660433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8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50813"/>
            <a:ext cx="9070975" cy="625475"/>
          </a:xfrm>
          <a:ln/>
        </p:spPr>
        <p:txBody>
          <a:bodyPr tIns="38808"/>
          <a:lstStyle/>
          <a:p>
            <a: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</a:tabLst>
            </a:pPr>
            <a:r>
              <a:rPr lang="en-US" dirty="0" smtClean="0"/>
              <a:t>BACKUP Tau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7604096"/>
      </p:ext>
    </p:extLst>
  </p:cSld>
  <p:clrMapOvr>
    <a:masterClrMapping/>
  </p:clrMapOvr>
  <p:transition spd="med" advTm="418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238" y="179437"/>
            <a:ext cx="9069387" cy="597892"/>
          </a:xfrm>
        </p:spPr>
        <p:txBody>
          <a:bodyPr/>
          <a:lstStyle/>
          <a:p>
            <a:r>
              <a:rPr lang="en-US" dirty="0" smtClean="0">
                <a:cs typeface="Symbol" charset="2"/>
              </a:rPr>
              <a:t>Performance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431800" y="1115541"/>
            <a:ext cx="4316068" cy="61078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Also: dedicated variables to discriminate </a:t>
            </a:r>
            <a:br>
              <a:rPr lang="en-US" dirty="0" smtClean="0"/>
            </a:br>
            <a:r>
              <a:rPr lang="en-US" dirty="0" smtClean="0"/>
              <a:t>         against electrons (and </a:t>
            </a:r>
            <a:r>
              <a:rPr lang="en-US" dirty="0" err="1" smtClean="0"/>
              <a:t>muons</a:t>
            </a:r>
            <a:r>
              <a:rPr lang="en-US" dirty="0" smtClean="0"/>
              <a:t>):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768" y="2483693"/>
            <a:ext cx="2524381" cy="2448273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08064" y="2123653"/>
            <a:ext cx="3816424" cy="4410091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3744168" y="6732165"/>
            <a:ext cx="2481268" cy="3531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0090"/>
                </a:solidFill>
              </a:rPr>
              <a:t>e</a:t>
            </a:r>
            <a:r>
              <a:rPr lang="en-US" dirty="0" smtClean="0">
                <a:solidFill>
                  <a:srgbClr val="000090"/>
                </a:solidFill>
              </a:rPr>
              <a:t> misidentification rate</a:t>
            </a:r>
            <a:endParaRPr lang="en-US" dirty="0">
              <a:solidFill>
                <a:srgbClr val="00009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416576" y="6516141"/>
            <a:ext cx="2096247" cy="61078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solidFill>
                  <a:srgbClr val="000090"/>
                </a:solidFill>
                <a:latin typeface="Symbol" charset="2"/>
                <a:cs typeface="Symbol" charset="2"/>
              </a:rPr>
              <a:t>m</a:t>
            </a:r>
            <a:r>
              <a:rPr lang="en-US" dirty="0" smtClean="0">
                <a:solidFill>
                  <a:srgbClr val="000090"/>
                </a:solidFill>
              </a:rPr>
              <a:t> misidentification</a:t>
            </a:r>
            <a:br>
              <a:rPr lang="en-US" dirty="0" smtClean="0">
                <a:solidFill>
                  <a:srgbClr val="000090"/>
                </a:solidFill>
              </a:rPr>
            </a:br>
            <a:r>
              <a:rPr lang="en-US" dirty="0" smtClean="0">
                <a:solidFill>
                  <a:srgbClr val="000090"/>
                </a:solidFill>
              </a:rPr>
              <a:t>rate</a:t>
            </a:r>
            <a:endParaRPr lang="en-US" dirty="0">
              <a:solidFill>
                <a:srgbClr val="000090"/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24735" y="2157598"/>
            <a:ext cx="3384129" cy="43585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83972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7390"/>
    </mc:Choice>
    <mc:Fallback xmlns="">
      <p:transition xmlns:p14="http://schemas.microsoft.com/office/powerpoint/2010/main" spd="slow" advTm="27390"/>
    </mc:Fallback>
  </mc:AlternateContent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8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50813"/>
            <a:ext cx="9070975" cy="625475"/>
          </a:xfrm>
          <a:ln/>
        </p:spPr>
        <p:txBody>
          <a:bodyPr tIns="38808"/>
          <a:lstStyle/>
          <a:p>
            <a: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</a:tabLst>
            </a:pPr>
            <a:r>
              <a:rPr lang="en-US" dirty="0" smtClean="0"/>
              <a:t>BACKUP B-Tagging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9188980"/>
      </p:ext>
    </p:extLst>
  </p:cSld>
  <p:clrMapOvr>
    <a:masterClrMapping/>
  </p:clrMapOvr>
  <p:transition spd="med" advTm="418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Rectangle 1"/>
          <p:cNvSpPr>
            <a:spLocks noGrp="1" noChangeArrowheads="1"/>
          </p:cNvSpPr>
          <p:nvPr>
            <p:ph type="title"/>
          </p:nvPr>
        </p:nvSpPr>
        <p:spPr>
          <a:xfrm>
            <a:off x="503397" y="126947"/>
            <a:ext cx="9072244" cy="779136"/>
          </a:xfrm>
          <a:ln/>
        </p:spPr>
        <p:txBody>
          <a:bodyPr/>
          <a:lstStyle/>
          <a:p>
            <a: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</a:tabLst>
            </a:pPr>
            <a:r>
              <a:rPr lang="en-US" dirty="0" smtClean="0"/>
              <a:t>Performance</a:t>
            </a:r>
            <a:endParaRPr lang="en-US" dirty="0"/>
          </a:p>
        </p:txBody>
      </p:sp>
      <p:sp>
        <p:nvSpPr>
          <p:cNvPr id="56324" name="Text Box 4"/>
          <p:cNvSpPr txBox="1">
            <a:spLocks noChangeArrowheads="1"/>
          </p:cNvSpPr>
          <p:nvPr/>
        </p:nvSpPr>
        <p:spPr bwMode="auto">
          <a:xfrm>
            <a:off x="1523534" y="1403573"/>
            <a:ext cx="2126332" cy="445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0000" tIns="45000" rIns="90000" bIns="45000"/>
          <a:lstStyle>
            <a:lvl1pPr>
              <a:tabLst>
                <a:tab pos="457200" algn="l"/>
                <a:tab pos="914400" algn="l"/>
                <a:tab pos="1371600" algn="l"/>
                <a:tab pos="18288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1pPr>
            <a:lvl2pPr>
              <a:tabLst>
                <a:tab pos="457200" algn="l"/>
                <a:tab pos="914400" algn="l"/>
                <a:tab pos="1371600" algn="l"/>
                <a:tab pos="18288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2pPr>
            <a:lvl3pPr>
              <a:tabLst>
                <a:tab pos="457200" algn="l"/>
                <a:tab pos="914400" algn="l"/>
                <a:tab pos="1371600" algn="l"/>
                <a:tab pos="18288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3pPr>
            <a:lvl4pPr>
              <a:tabLst>
                <a:tab pos="457200" algn="l"/>
                <a:tab pos="914400" algn="l"/>
                <a:tab pos="1371600" algn="l"/>
                <a:tab pos="18288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4pPr>
            <a:lvl5pPr>
              <a:tabLst>
                <a:tab pos="457200" algn="l"/>
                <a:tab pos="914400" algn="l"/>
                <a:tab pos="1371600" algn="l"/>
                <a:tab pos="18288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5pPr>
            <a:lvl6pPr marL="25146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6pPr>
            <a:lvl7pPr marL="29718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7pPr>
            <a:lvl8pPr marL="34290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8pPr>
            <a:lvl9pPr marL="38862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9pPr>
          </a:lstStyle>
          <a:p>
            <a:r>
              <a:rPr lang="en-US" sz="2000" dirty="0">
                <a:solidFill>
                  <a:srgbClr val="008000"/>
                </a:solidFill>
                <a:latin typeface="Arial"/>
              </a:rPr>
              <a:t>b</a:t>
            </a:r>
            <a:r>
              <a:rPr lang="en-US" sz="2000" dirty="0" smtClean="0">
                <a:solidFill>
                  <a:srgbClr val="008000"/>
                </a:solidFill>
                <a:latin typeface="Arial"/>
              </a:rPr>
              <a:t> versus </a:t>
            </a:r>
            <a:r>
              <a:rPr lang="en-US" sz="2000" dirty="0">
                <a:solidFill>
                  <a:srgbClr val="008000"/>
                </a:solidFill>
                <a:latin typeface="Arial"/>
              </a:rPr>
              <a:t>light jets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5382" y="1907629"/>
            <a:ext cx="4596898" cy="446449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00352" y="2123653"/>
            <a:ext cx="4050485" cy="39958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2193566"/>
      </p:ext>
    </p:extLst>
  </p:cSld>
  <p:clrMapOvr>
    <a:masterClrMapping/>
  </p:clrMapOvr>
  <p:transition spd="med" advTm="58550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52480" y="1835621"/>
            <a:ext cx="3295464" cy="2376264"/>
          </a:xfrm>
          <a:prstGeom prst="rect">
            <a:avLst/>
          </a:prstGeom>
        </p:spPr>
      </p:pic>
      <p:sp>
        <p:nvSpPr>
          <p:cNvPr id="60417" name="Rectangle 1"/>
          <p:cNvSpPr>
            <a:spLocks noGrp="1" noChangeArrowheads="1"/>
          </p:cNvSpPr>
          <p:nvPr>
            <p:ph type="title"/>
          </p:nvPr>
        </p:nvSpPr>
        <p:spPr>
          <a:xfrm>
            <a:off x="503397" y="46019"/>
            <a:ext cx="9072244" cy="829913"/>
          </a:xfrm>
          <a:ln/>
        </p:spPr>
        <p:txBody>
          <a:bodyPr/>
          <a:lstStyle/>
          <a:p>
            <a: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</a:tabLst>
            </a:pPr>
            <a:r>
              <a:rPr lang="en-US" i="1" dirty="0"/>
              <a:t>Calibrating</a:t>
            </a:r>
            <a:r>
              <a:rPr lang="en-US" dirty="0"/>
              <a:t> B-Tagging Algorithms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00002" y="899517"/>
            <a:ext cx="6740510" cy="37020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90"/>
                </a:solidFill>
              </a:rPr>
              <a:t>More difficult for non-b jets:</a:t>
            </a:r>
          </a:p>
          <a:p>
            <a:endParaRPr lang="en-US" dirty="0"/>
          </a:p>
          <a:p>
            <a:r>
              <a:rPr lang="en-US" dirty="0" smtClean="0"/>
              <a:t> </a:t>
            </a:r>
            <a:r>
              <a:rPr lang="en-US" dirty="0" smtClean="0">
                <a:solidFill>
                  <a:srgbClr val="800000"/>
                </a:solidFill>
              </a:rPr>
              <a:t>- c-jets: </a:t>
            </a:r>
            <a:r>
              <a:rPr lang="en-US" dirty="0" smtClean="0"/>
              <a:t>use jets with an (exclusively) reconstructed D* meson</a:t>
            </a:r>
            <a:br>
              <a:rPr lang="en-US" dirty="0" smtClean="0"/>
            </a:br>
            <a:r>
              <a:rPr lang="en-US" dirty="0" smtClean="0"/>
              <a:t>              or jets with a </a:t>
            </a:r>
            <a:r>
              <a:rPr lang="en-US" dirty="0" err="1" smtClean="0"/>
              <a:t>muon</a:t>
            </a:r>
            <a:r>
              <a:rPr lang="en-US" dirty="0" smtClean="0"/>
              <a:t> from a </a:t>
            </a:r>
            <a:r>
              <a:rPr lang="en-US" dirty="0" err="1" smtClean="0"/>
              <a:t>semileptonic</a:t>
            </a:r>
            <a:r>
              <a:rPr lang="en-US" dirty="0" smtClean="0"/>
              <a:t> c-hadron decay</a:t>
            </a:r>
            <a:br>
              <a:rPr lang="en-US" dirty="0" smtClean="0"/>
            </a:br>
            <a:r>
              <a:rPr lang="en-US" dirty="0" smtClean="0"/>
              <a:t>    </a:t>
            </a:r>
            <a:r>
              <a:rPr lang="en-US" dirty="0" smtClean="0">
                <a:solidFill>
                  <a:srgbClr val="008000"/>
                </a:solidFill>
                <a:sym typeface="Wingdings"/>
              </a:rPr>
              <a:t> Need to extrapolate to an inclusive samples b-tagging is</a:t>
            </a:r>
            <a:br>
              <a:rPr lang="en-US" dirty="0" smtClean="0">
                <a:solidFill>
                  <a:srgbClr val="008000"/>
                </a:solidFill>
                <a:sym typeface="Wingdings"/>
              </a:rPr>
            </a:br>
            <a:r>
              <a:rPr lang="en-US" dirty="0" smtClean="0">
                <a:solidFill>
                  <a:srgbClr val="008000"/>
                </a:solidFill>
                <a:sym typeface="Wingdings"/>
              </a:rPr>
              <a:t>        typically applied to</a:t>
            </a:r>
            <a:br>
              <a:rPr lang="en-US" dirty="0" smtClean="0">
                <a:solidFill>
                  <a:srgbClr val="008000"/>
                </a:solidFill>
                <a:sym typeface="Wingdings"/>
              </a:rPr>
            </a:br>
            <a:r>
              <a:rPr lang="en-US" dirty="0" smtClean="0">
                <a:solidFill>
                  <a:srgbClr val="008000"/>
                </a:solidFill>
                <a:sym typeface="Wingdings"/>
              </a:rPr>
              <a:t>     additional uncertainties</a:t>
            </a:r>
          </a:p>
          <a:p>
            <a:endParaRPr lang="en-US" dirty="0">
              <a:sym typeface="Wingdings"/>
            </a:endParaRPr>
          </a:p>
          <a:p>
            <a:endParaRPr lang="en-US" dirty="0" smtClean="0">
              <a:sym typeface="Wingdings"/>
            </a:endParaRPr>
          </a:p>
          <a:p>
            <a:endParaRPr lang="en-US" dirty="0">
              <a:sym typeface="Wingdings"/>
            </a:endParaRPr>
          </a:p>
          <a:p>
            <a:endParaRPr lang="en-US" dirty="0" smtClean="0">
              <a:sym typeface="Wingdings"/>
            </a:endParaRPr>
          </a:p>
          <a:p>
            <a:endParaRPr lang="en-US" dirty="0">
              <a:sym typeface="Wingdings"/>
            </a:endParaRPr>
          </a:p>
          <a:p>
            <a:endParaRPr lang="en-US" dirty="0">
              <a:sym typeface="Wingdings"/>
            </a:endParaRPr>
          </a:p>
          <a:p>
            <a:r>
              <a:rPr lang="en-US" dirty="0" smtClean="0">
                <a:solidFill>
                  <a:srgbClr val="800000"/>
                </a:solidFill>
                <a:sym typeface="Wingdings"/>
              </a:rPr>
              <a:t>- Light quark jets: </a:t>
            </a:r>
            <a:r>
              <a:rPr lang="en-US" i="1" dirty="0" smtClean="0">
                <a:sym typeface="Wingdings"/>
              </a:rPr>
              <a:t>Lifetime-sign inverted </a:t>
            </a:r>
            <a:r>
              <a:rPr lang="en-US" dirty="0" smtClean="0">
                <a:sym typeface="Wingdings"/>
              </a:rPr>
              <a:t>tagging algorithms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28144" y="2267669"/>
            <a:ext cx="2592288" cy="180269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19832" y="4571925"/>
            <a:ext cx="2664296" cy="2640694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408464" y="4715941"/>
            <a:ext cx="3315844" cy="2411686"/>
          </a:xfrm>
          <a:prstGeom prst="rect">
            <a:avLst/>
          </a:prstGeom>
        </p:spPr>
      </p:pic>
      <p:pic>
        <p:nvPicPr>
          <p:cNvPr id="10" name="Picture 6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28144" y="5940077"/>
            <a:ext cx="1632361" cy="363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23277773"/>
      </p:ext>
    </p:extLst>
  </p:cSld>
  <p:clrMapOvr>
    <a:masterClrMapping/>
  </p:clrMapOvr>
  <p:transition spd="med" advTm="25372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1"/>
          <p:cNvSpPr txBox="1">
            <a:spLocks noChangeArrowheads="1"/>
          </p:cNvSpPr>
          <p:nvPr/>
        </p:nvSpPr>
        <p:spPr bwMode="auto">
          <a:xfrm>
            <a:off x="533568" y="0"/>
            <a:ext cx="9072245" cy="7791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1pPr>
            <a:lvl2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2pPr>
            <a:lvl3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3pPr>
            <a:lvl4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4pPr>
            <a:lvl5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5pPr>
            <a:lvl6pPr marL="25146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6pPr>
            <a:lvl7pPr marL="29718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7pPr>
            <a:lvl8pPr marL="34290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8pPr>
            <a:lvl9pPr marL="38862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9pPr>
          </a:lstStyle>
          <a:p>
            <a:pPr algn="ctr"/>
            <a:r>
              <a:rPr lang="en-US" sz="4400" dirty="0" smtClean="0">
                <a:solidFill>
                  <a:srgbClr val="FFFFFF"/>
                </a:solidFill>
                <a:latin typeface="Arial"/>
              </a:rPr>
              <a:t>Run II</a:t>
            </a:r>
            <a:endParaRPr lang="en-US" sz="4400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75816" y="971525"/>
            <a:ext cx="7587847" cy="8683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800000"/>
                </a:solidFill>
              </a:rPr>
              <a:t>ATLAS:</a:t>
            </a:r>
            <a:r>
              <a:rPr lang="en-US" dirty="0" smtClean="0"/>
              <a:t> From Run 1 </a:t>
            </a:r>
            <a:r>
              <a:rPr lang="en-US" dirty="0" smtClean="0">
                <a:solidFill>
                  <a:srgbClr val="800000"/>
                </a:solidFill>
                <a:sym typeface="Wingdings"/>
              </a:rPr>
              <a:t> Run 2</a:t>
            </a:r>
            <a:endParaRPr lang="en-US" dirty="0">
              <a:sym typeface="Wingdings"/>
            </a:endParaRPr>
          </a:p>
          <a:p>
            <a:r>
              <a:rPr lang="en-US" dirty="0" smtClean="0">
                <a:sym typeface="Wingdings"/>
              </a:rPr>
              <a:t> - New </a:t>
            </a:r>
            <a:r>
              <a:rPr lang="en-US" dirty="0" err="1" smtClean="0">
                <a:sym typeface="Wingdings"/>
              </a:rPr>
              <a:t>Insertable</a:t>
            </a:r>
            <a:r>
              <a:rPr lang="en-US" dirty="0" smtClean="0">
                <a:sym typeface="Wingdings"/>
              </a:rPr>
              <a:t> B Layer (IBL): additional pixel layer close to beam pipe</a:t>
            </a:r>
          </a:p>
          <a:p>
            <a:r>
              <a:rPr lang="en-US" dirty="0">
                <a:sym typeface="Wingdings"/>
              </a:rPr>
              <a:t> </a:t>
            </a:r>
            <a:r>
              <a:rPr lang="en-US" dirty="0" smtClean="0">
                <a:sym typeface="Wingdings"/>
              </a:rPr>
              <a:t>- Algorithms Improvements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84328" y="2123653"/>
            <a:ext cx="4295452" cy="4127474"/>
          </a:xfrm>
          <a:prstGeom prst="rect">
            <a:avLst/>
          </a:prstGeom>
        </p:spPr>
      </p:pic>
      <p:pic>
        <p:nvPicPr>
          <p:cNvPr id="7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1840" y="1907630"/>
            <a:ext cx="3456384" cy="25938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722681" y="6732165"/>
            <a:ext cx="5355403" cy="3531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800000"/>
                </a:solidFill>
              </a:rPr>
              <a:t>Significant improvement of b-tagging performance!</a:t>
            </a:r>
            <a:endParaRPr lang="en-US" dirty="0">
              <a:solidFill>
                <a:srgbClr val="800000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9832" y="4571925"/>
            <a:ext cx="3600400" cy="26107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41325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7147"/>
    </mc:Choice>
    <mc:Fallback xmlns="">
      <p:transition xmlns:p14="http://schemas.microsoft.com/office/powerpoint/2010/main" spd="slow" advTm="37147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238" y="179437"/>
            <a:ext cx="9069387" cy="525884"/>
          </a:xfrm>
        </p:spPr>
        <p:txBody>
          <a:bodyPr/>
          <a:lstStyle/>
          <a:p>
            <a:r>
              <a:rPr lang="en-US" dirty="0" err="1" smtClean="0"/>
              <a:t>Muon</a:t>
            </a:r>
            <a:r>
              <a:rPr lang="en-US" dirty="0" smtClean="0"/>
              <a:t> Reconstruction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287784" y="971525"/>
            <a:ext cx="9433048" cy="2156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800000"/>
                </a:solidFill>
              </a:rPr>
              <a:t>Why reconstruct and identify </a:t>
            </a:r>
            <a:r>
              <a:rPr lang="en-US" dirty="0" err="1" smtClean="0">
                <a:solidFill>
                  <a:srgbClr val="800000"/>
                </a:solidFill>
              </a:rPr>
              <a:t>muons</a:t>
            </a:r>
            <a:r>
              <a:rPr lang="en-US" dirty="0" smtClean="0">
                <a:solidFill>
                  <a:srgbClr val="800000"/>
                </a:solidFill>
              </a:rPr>
              <a:t>?</a:t>
            </a:r>
            <a:br>
              <a:rPr lang="en-US" dirty="0" smtClean="0">
                <a:solidFill>
                  <a:srgbClr val="800000"/>
                </a:solidFill>
              </a:rPr>
            </a:br>
            <a:endParaRPr lang="en-US" dirty="0" smtClean="0">
              <a:solidFill>
                <a:srgbClr val="800000"/>
              </a:solidFill>
            </a:endParaRPr>
          </a:p>
          <a:p>
            <a:r>
              <a:rPr lang="en-US" dirty="0"/>
              <a:t> </a:t>
            </a:r>
            <a:r>
              <a:rPr lang="en-US" dirty="0" smtClean="0"/>
              <a:t>- leptons: distinct signature at hadron collider </a:t>
            </a:r>
            <a:br>
              <a:rPr lang="en-US" dirty="0" smtClean="0"/>
            </a:br>
            <a:r>
              <a:rPr lang="en-US" dirty="0" smtClean="0"/>
              <a:t>    </a:t>
            </a:r>
            <a:r>
              <a:rPr lang="en-US" dirty="0" smtClean="0">
                <a:solidFill>
                  <a:srgbClr val="000090"/>
                </a:solidFill>
                <a:sym typeface="Wingdings"/>
              </a:rPr>
              <a:t> get signal out of huge background, good S/B</a:t>
            </a:r>
            <a:br>
              <a:rPr lang="en-US" dirty="0" smtClean="0">
                <a:solidFill>
                  <a:srgbClr val="000090"/>
                </a:solidFill>
                <a:sym typeface="Wingdings"/>
              </a:rPr>
            </a:br>
            <a:r>
              <a:rPr lang="en-US" dirty="0" smtClean="0">
                <a:solidFill>
                  <a:srgbClr val="000090"/>
                </a:solidFill>
              </a:rPr>
              <a:t/>
            </a:r>
            <a:br>
              <a:rPr lang="en-US" dirty="0" smtClean="0">
                <a:solidFill>
                  <a:srgbClr val="000090"/>
                </a:solidFill>
              </a:rPr>
            </a:br>
            <a:r>
              <a:rPr lang="en-US" dirty="0" smtClean="0"/>
              <a:t> - elementary, (quasi-)stable particle, no big bremsstrahlung </a:t>
            </a:r>
            <a:br>
              <a:rPr lang="en-US" dirty="0" smtClean="0"/>
            </a:br>
            <a:r>
              <a:rPr lang="en-US" dirty="0" smtClean="0"/>
              <a:t>    </a:t>
            </a:r>
            <a:r>
              <a:rPr lang="en-US" dirty="0" smtClean="0">
                <a:solidFill>
                  <a:srgbClr val="000090"/>
                </a:solidFill>
                <a:sym typeface="Wingdings"/>
              </a:rPr>
              <a:t> </a:t>
            </a:r>
            <a:r>
              <a:rPr lang="en-US" i="1" dirty="0" smtClean="0">
                <a:solidFill>
                  <a:srgbClr val="000090"/>
                </a:solidFill>
                <a:sym typeface="Wingdings"/>
              </a:rPr>
              <a:t>easy</a:t>
            </a:r>
            <a:r>
              <a:rPr lang="en-US" dirty="0" smtClean="0">
                <a:solidFill>
                  <a:srgbClr val="000090"/>
                </a:solidFill>
                <a:sym typeface="Wingdings"/>
              </a:rPr>
              <a:t> to identify</a:t>
            </a:r>
            <a:r>
              <a:rPr lang="en-US" dirty="0">
                <a:sym typeface="Wingdings"/>
              </a:rPr>
              <a:t> </a:t>
            </a:r>
            <a:r>
              <a:rPr lang="en-US" dirty="0" smtClean="0">
                <a:solidFill>
                  <a:srgbClr val="000090"/>
                </a:solidFill>
              </a:rPr>
              <a:t>(</a:t>
            </a:r>
            <a:r>
              <a:rPr lang="en-US" dirty="0" err="1" smtClean="0">
                <a:solidFill>
                  <a:srgbClr val="000090"/>
                </a:solidFill>
              </a:rPr>
              <a:t>muon</a:t>
            </a:r>
            <a:r>
              <a:rPr lang="en-US" dirty="0" smtClean="0">
                <a:solidFill>
                  <a:srgbClr val="000090"/>
                </a:solidFill>
              </a:rPr>
              <a:t> detectors)   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    </a:t>
            </a:r>
            <a:r>
              <a:rPr lang="en-US" dirty="0" smtClean="0">
                <a:solidFill>
                  <a:srgbClr val="000090"/>
                </a:solidFill>
                <a:sym typeface="Wingdings"/>
              </a:rPr>
              <a:t> precise determination of kinematic properties</a:t>
            </a:r>
            <a:endParaRPr lang="en-US" dirty="0" smtClean="0"/>
          </a:p>
        </p:txBody>
      </p:sp>
      <p:sp>
        <p:nvSpPr>
          <p:cNvPr id="7" name="TextBox 6"/>
          <p:cNvSpPr txBox="1"/>
          <p:nvPr/>
        </p:nvSpPr>
        <p:spPr>
          <a:xfrm>
            <a:off x="3441882" y="3347789"/>
            <a:ext cx="2312577" cy="61078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800000"/>
                </a:solidFill>
              </a:rPr>
              <a:t>H → ZZ</a:t>
            </a:r>
            <a:r>
              <a:rPr lang="en-US" baseline="30000" dirty="0">
                <a:solidFill>
                  <a:srgbClr val="800000"/>
                </a:solidFill>
              </a:rPr>
              <a:t>*</a:t>
            </a:r>
            <a:r>
              <a:rPr lang="en-US" dirty="0">
                <a:solidFill>
                  <a:srgbClr val="800000"/>
                </a:solidFill>
              </a:rPr>
              <a:t> → </a:t>
            </a:r>
            <a:r>
              <a:rPr lang="de-DE" dirty="0" smtClean="0">
                <a:solidFill>
                  <a:srgbClr val="800000"/>
                </a:solidFill>
                <a:latin typeface="Arial"/>
                <a:cs typeface="Arial" charset="0"/>
              </a:rPr>
              <a:t>ℓℓℓℓ (4</a:t>
            </a:r>
            <a:r>
              <a:rPr lang="de-DE" dirty="0" smtClean="0">
                <a:solidFill>
                  <a:srgbClr val="800000"/>
                </a:solidFill>
                <a:latin typeface="Symbol" charset="2"/>
                <a:cs typeface="Symbol" charset="2"/>
              </a:rPr>
              <a:t>m</a:t>
            </a:r>
            <a:r>
              <a:rPr lang="de-DE" dirty="0" smtClean="0">
                <a:solidFill>
                  <a:srgbClr val="800000"/>
                </a:solidFill>
                <a:latin typeface="Arial"/>
                <a:cs typeface="Arial" charset="0"/>
              </a:rPr>
              <a:t>)</a:t>
            </a:r>
            <a:r>
              <a:rPr lang="en-US" dirty="0" smtClean="0">
                <a:solidFill>
                  <a:srgbClr val="800000"/>
                </a:solidFill>
              </a:rPr>
              <a:t>: </a:t>
            </a:r>
            <a:br>
              <a:rPr lang="en-US" dirty="0" smtClean="0">
                <a:solidFill>
                  <a:srgbClr val="800000"/>
                </a:solidFill>
              </a:rPr>
            </a:br>
            <a:r>
              <a:rPr lang="en-US" dirty="0" smtClean="0">
                <a:solidFill>
                  <a:srgbClr val="800000"/>
                </a:solidFill>
              </a:rPr>
              <a:t>  </a:t>
            </a:r>
            <a:r>
              <a:rPr lang="en-US" i="1" dirty="0" smtClean="0">
                <a:solidFill>
                  <a:srgbClr val="CDA427"/>
                </a:solidFill>
              </a:rPr>
              <a:t>Golden</a:t>
            </a:r>
            <a:r>
              <a:rPr lang="en-US" dirty="0" smtClean="0"/>
              <a:t> </a:t>
            </a:r>
            <a:r>
              <a:rPr lang="en-US" dirty="0"/>
              <a:t>Channel </a:t>
            </a:r>
          </a:p>
        </p:txBody>
      </p:sp>
      <p:pic>
        <p:nvPicPr>
          <p:cNvPr id="9" name="Picture 8" descr="Screen Shot 2016-04-22 at 3.08.40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45844" y="4139877"/>
            <a:ext cx="3479064" cy="2371484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6217852" y="3419797"/>
            <a:ext cx="3430972" cy="61078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solidFill>
                  <a:srgbClr val="008000"/>
                </a:solidFill>
              </a:rPr>
              <a:t>Searches for heavy resonances</a:t>
            </a:r>
            <a:br>
              <a:rPr lang="en-US" dirty="0" smtClean="0">
                <a:solidFill>
                  <a:srgbClr val="008000"/>
                </a:solidFill>
              </a:rPr>
            </a:br>
            <a:r>
              <a:rPr lang="en-US" dirty="0" smtClean="0">
                <a:solidFill>
                  <a:srgbClr val="008000"/>
                </a:solidFill>
              </a:rPr>
              <a:t>of BSM physics, e.g. </a:t>
            </a:r>
            <a:r>
              <a:rPr lang="en-US" dirty="0" smtClean="0">
                <a:solidFill>
                  <a:srgbClr val="800000"/>
                </a:solidFill>
              </a:rPr>
              <a:t>Z’ </a:t>
            </a:r>
            <a:r>
              <a:rPr lang="en-US" dirty="0" smtClean="0">
                <a:solidFill>
                  <a:srgbClr val="800000"/>
                </a:solidFill>
                <a:sym typeface="Wingdings"/>
              </a:rPr>
              <a:t> </a:t>
            </a:r>
            <a:r>
              <a:rPr lang="en-US" dirty="0" smtClean="0">
                <a:solidFill>
                  <a:srgbClr val="800000"/>
                </a:solidFill>
                <a:latin typeface="Symbol" charset="2"/>
                <a:cs typeface="Symbol" charset="2"/>
                <a:sym typeface="Wingdings"/>
              </a:rPr>
              <a:t>mm</a:t>
            </a:r>
            <a:endParaRPr lang="en-US" dirty="0">
              <a:solidFill>
                <a:srgbClr val="800000"/>
              </a:solidFill>
              <a:latin typeface="Symbol" charset="2"/>
              <a:cs typeface="Symbol" charset="2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232000" y="6553430"/>
            <a:ext cx="7395098" cy="61078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ym typeface="Wingdings"/>
              </a:rPr>
              <a:t> </a:t>
            </a:r>
            <a:r>
              <a:rPr lang="en-US" dirty="0" err="1" smtClean="0">
                <a:sym typeface="Wingdings"/>
              </a:rPr>
              <a:t>Muons</a:t>
            </a:r>
            <a:r>
              <a:rPr lang="en-US" dirty="0" smtClean="0">
                <a:sym typeface="Wingdings"/>
              </a:rPr>
              <a:t> over a wide </a:t>
            </a:r>
            <a:r>
              <a:rPr lang="en-US" dirty="0" smtClean="0">
                <a:latin typeface="+mn-lt"/>
                <a:cs typeface="Symbol" charset="2"/>
                <a:sym typeface="Wingdings"/>
              </a:rPr>
              <a:t>momentum range up to ~ </a:t>
            </a:r>
            <a:r>
              <a:rPr lang="en-US" dirty="0" err="1" smtClean="0">
                <a:latin typeface="+mn-lt"/>
                <a:cs typeface="Symbol" charset="2"/>
                <a:sym typeface="Wingdings"/>
              </a:rPr>
              <a:t>TeV</a:t>
            </a:r>
            <a:r>
              <a:rPr lang="en-US" dirty="0" smtClean="0">
                <a:latin typeface="Symbol" charset="2"/>
                <a:cs typeface="Symbol" charset="2"/>
                <a:sym typeface="Wingdings"/>
              </a:rPr>
              <a:t/>
            </a:r>
            <a:br>
              <a:rPr lang="en-US" dirty="0" smtClean="0">
                <a:latin typeface="Symbol" charset="2"/>
                <a:cs typeface="Symbol" charset="2"/>
                <a:sym typeface="Wingdings"/>
              </a:rPr>
            </a:br>
            <a:r>
              <a:rPr lang="en-US" dirty="0" smtClean="0">
                <a:latin typeface="Symbol" charset="2"/>
                <a:cs typeface="Symbol" charset="2"/>
                <a:sym typeface="Wingdings"/>
              </a:rPr>
              <a:t>     </a:t>
            </a:r>
            <a:r>
              <a:rPr lang="en-US" dirty="0" smtClean="0">
                <a:latin typeface="+mn-lt"/>
                <a:cs typeface="Symbol" charset="2"/>
                <a:sym typeface="Wingdings"/>
              </a:rPr>
              <a:t>goal: momentum resolution ~ 10% at 1 </a:t>
            </a:r>
            <a:r>
              <a:rPr lang="en-US" dirty="0" err="1" smtClean="0">
                <a:latin typeface="+mn-lt"/>
                <a:cs typeface="Symbol" charset="2"/>
                <a:sym typeface="Wingdings"/>
              </a:rPr>
              <a:t>TeV</a:t>
            </a:r>
            <a:r>
              <a:rPr lang="en-US" dirty="0" smtClean="0">
                <a:latin typeface="+mn-lt"/>
                <a:cs typeface="Symbol" charset="2"/>
                <a:sym typeface="Wingdings"/>
              </a:rPr>
              <a:t> (remember: </a:t>
            </a:r>
            <a:r>
              <a:rPr lang="en-US" dirty="0" err="1" smtClean="0">
                <a:latin typeface="Symbol" charset="2"/>
                <a:cs typeface="Symbol" charset="2"/>
                <a:sym typeface="Wingdings"/>
              </a:rPr>
              <a:t>s</a:t>
            </a:r>
            <a:r>
              <a:rPr lang="en-US" baseline="-25000" dirty="0" err="1" smtClean="0">
                <a:sym typeface="Wingdings"/>
              </a:rPr>
              <a:t>PT</a:t>
            </a:r>
            <a:r>
              <a:rPr lang="en-US" dirty="0" smtClean="0">
                <a:sym typeface="Wingdings"/>
              </a:rPr>
              <a:t>/</a:t>
            </a:r>
            <a:r>
              <a:rPr lang="en-US" dirty="0" err="1" smtClean="0">
                <a:sym typeface="Wingdings"/>
              </a:rPr>
              <a:t>p</a:t>
            </a:r>
            <a:r>
              <a:rPr lang="en-US" baseline="-25000" dirty="0" err="1" smtClean="0">
                <a:sym typeface="Wingdings"/>
              </a:rPr>
              <a:t>T</a:t>
            </a:r>
            <a:r>
              <a:rPr lang="en-US" dirty="0" smtClean="0">
                <a:sym typeface="Wingdings"/>
              </a:rPr>
              <a:t> ~ </a:t>
            </a:r>
            <a:r>
              <a:rPr lang="en-US" dirty="0" err="1" smtClean="0">
                <a:sym typeface="Wingdings"/>
              </a:rPr>
              <a:t>p</a:t>
            </a:r>
            <a:r>
              <a:rPr lang="en-US" baseline="-25000" dirty="0" err="1" smtClean="0">
                <a:sym typeface="Wingdings"/>
              </a:rPr>
              <a:t>T</a:t>
            </a:r>
            <a:r>
              <a:rPr lang="en-US" dirty="0" smtClean="0">
                <a:sym typeface="Wingdings"/>
              </a:rPr>
              <a:t>)</a:t>
            </a:r>
            <a:endParaRPr lang="en-US" dirty="0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9792" y="4037375"/>
            <a:ext cx="2376264" cy="2334750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1007864" y="3563813"/>
            <a:ext cx="1197764" cy="3531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solidFill>
                  <a:srgbClr val="800000"/>
                </a:solidFill>
              </a:rPr>
              <a:t>B</a:t>
            </a:r>
            <a:r>
              <a:rPr lang="en-US" baseline="-25000" dirty="0" err="1" smtClean="0">
                <a:solidFill>
                  <a:srgbClr val="800000"/>
                </a:solidFill>
              </a:rPr>
              <a:t>s</a:t>
            </a:r>
            <a:r>
              <a:rPr lang="en-US" dirty="0" smtClean="0">
                <a:solidFill>
                  <a:srgbClr val="800000"/>
                </a:solidFill>
              </a:rPr>
              <a:t> </a:t>
            </a:r>
            <a:r>
              <a:rPr lang="en-US" dirty="0" smtClean="0">
                <a:solidFill>
                  <a:srgbClr val="800000"/>
                </a:solidFill>
                <a:sym typeface="Wingdings"/>
              </a:rPr>
              <a:t> </a:t>
            </a:r>
            <a:r>
              <a:rPr lang="en-US" dirty="0" err="1" smtClean="0">
                <a:solidFill>
                  <a:srgbClr val="800000"/>
                </a:solidFill>
                <a:latin typeface="Symbol" charset="2"/>
                <a:cs typeface="Symbol" charset="2"/>
                <a:sym typeface="Wingdings"/>
              </a:rPr>
              <a:t>m</a:t>
            </a:r>
            <a:r>
              <a:rPr lang="en-US" baseline="30000" dirty="0" err="1" smtClean="0">
                <a:solidFill>
                  <a:srgbClr val="800000"/>
                </a:solidFill>
                <a:latin typeface="Symbol" charset="2"/>
                <a:cs typeface="Symbol" charset="2"/>
                <a:sym typeface="Wingdings"/>
              </a:rPr>
              <a:t>+</a:t>
            </a:r>
            <a:r>
              <a:rPr lang="en-US" dirty="0" err="1" smtClean="0">
                <a:solidFill>
                  <a:srgbClr val="800000"/>
                </a:solidFill>
                <a:latin typeface="Symbol" charset="2"/>
                <a:cs typeface="Symbol" charset="2"/>
                <a:sym typeface="Wingdings"/>
              </a:rPr>
              <a:t>m</a:t>
            </a:r>
            <a:r>
              <a:rPr lang="en-US" baseline="30000" dirty="0" smtClean="0">
                <a:solidFill>
                  <a:srgbClr val="800000"/>
                </a:solidFill>
                <a:latin typeface="Symbol" charset="2"/>
                <a:cs typeface="Symbol" charset="2"/>
                <a:sym typeface="Wingdings"/>
              </a:rPr>
              <a:t>-</a:t>
            </a:r>
            <a:endParaRPr lang="en-US" baseline="30000" dirty="0">
              <a:solidFill>
                <a:srgbClr val="800000"/>
              </a:solidFill>
              <a:latin typeface="Symbol" charset="2"/>
              <a:cs typeface="Symbol" charset="2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68104" y="3923853"/>
            <a:ext cx="2664296" cy="2556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53901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24250"/>
    </mc:Choice>
    <mc:Fallback xmlns="">
      <p:transition xmlns:p14="http://schemas.microsoft.com/office/powerpoint/2010/main" spd="slow" advTm="124250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5776" y="1043533"/>
            <a:ext cx="4135034" cy="2995790"/>
          </a:xfrm>
          <a:prstGeom prst="rect">
            <a:avLst/>
          </a:prstGeom>
        </p:spPr>
      </p:pic>
      <p:sp>
        <p:nvSpPr>
          <p:cNvPr id="104449" name="Rectangle 1"/>
          <p:cNvSpPr>
            <a:spLocks noGrp="1" noChangeArrowheads="1"/>
          </p:cNvSpPr>
          <p:nvPr>
            <p:ph type="title"/>
          </p:nvPr>
        </p:nvSpPr>
        <p:spPr>
          <a:xfrm>
            <a:off x="503397" y="60300"/>
            <a:ext cx="9072244" cy="779136"/>
          </a:xfrm>
          <a:ln/>
        </p:spPr>
        <p:txBody>
          <a:bodyPr/>
          <a:lstStyle/>
          <a:p>
            <a: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</a:tabLst>
            </a:pPr>
            <a:r>
              <a:rPr lang="en-US"/>
              <a:t>Magnet Systems</a:t>
            </a:r>
          </a:p>
        </p:txBody>
      </p:sp>
      <p:sp>
        <p:nvSpPr>
          <p:cNvPr id="104451" name="Text Box 3"/>
          <p:cNvSpPr txBox="1">
            <a:spLocks noChangeArrowheads="1"/>
          </p:cNvSpPr>
          <p:nvPr/>
        </p:nvSpPr>
        <p:spPr bwMode="auto">
          <a:xfrm>
            <a:off x="3547592" y="1064766"/>
            <a:ext cx="1041728" cy="4792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0000" tIns="45000" rIns="90000" bIns="45000"/>
          <a:lstStyle>
            <a:lvl1pPr>
              <a:tabLst>
                <a:tab pos="457200" algn="l"/>
                <a:tab pos="9144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1pPr>
            <a:lvl2pPr>
              <a:tabLst>
                <a:tab pos="457200" algn="l"/>
                <a:tab pos="9144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2pPr>
            <a:lvl3pPr>
              <a:tabLst>
                <a:tab pos="457200" algn="l"/>
                <a:tab pos="9144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3pPr>
            <a:lvl4pPr>
              <a:tabLst>
                <a:tab pos="457200" algn="l"/>
                <a:tab pos="9144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4pPr>
            <a:lvl5pPr>
              <a:tabLst>
                <a:tab pos="457200" algn="l"/>
                <a:tab pos="9144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5pPr>
            <a:lvl6pPr marL="25146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6pPr>
            <a:lvl7pPr marL="29718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7pPr>
            <a:lvl8pPr marL="34290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8pPr>
            <a:lvl9pPr marL="38862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9pPr>
          </a:lstStyle>
          <a:p>
            <a:r>
              <a:rPr lang="en-US" sz="2000" dirty="0">
                <a:latin typeface="Arial"/>
              </a:rPr>
              <a:t>ATLAS</a:t>
            </a:r>
          </a:p>
        </p:txBody>
      </p:sp>
      <p:sp>
        <p:nvSpPr>
          <p:cNvPr id="104452" name="Text Box 4"/>
          <p:cNvSpPr txBox="1">
            <a:spLocks noChangeArrowheads="1"/>
          </p:cNvSpPr>
          <p:nvPr/>
        </p:nvSpPr>
        <p:spPr bwMode="auto">
          <a:xfrm>
            <a:off x="8383054" y="1104437"/>
            <a:ext cx="763828" cy="4792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0000" tIns="45000" rIns="90000" bIns="45000"/>
          <a:lstStyle>
            <a:lvl1pPr>
              <a:tabLst>
                <a:tab pos="4572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1pPr>
            <a:lvl2pPr>
              <a:tabLst>
                <a:tab pos="4572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2pPr>
            <a:lvl3pPr>
              <a:tabLst>
                <a:tab pos="4572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3pPr>
            <a:lvl4pPr>
              <a:tabLst>
                <a:tab pos="4572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4pPr>
            <a:lvl5pPr>
              <a:tabLst>
                <a:tab pos="4572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5pPr>
            <a:lvl6pPr marL="25146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6pPr>
            <a:lvl7pPr marL="29718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7pPr>
            <a:lvl8pPr marL="34290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8pPr>
            <a:lvl9pPr marL="3886200" indent="-228600" fontAlgn="base" hangingPunct="0">
              <a:lnSpc>
                <a:spcPct val="11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</a:tabLst>
              <a:defRPr>
                <a:solidFill>
                  <a:srgbClr val="000000"/>
                </a:solidFill>
                <a:latin typeface="Comic Sans MS" charset="0"/>
                <a:ea typeface="ＭＳ Ｐゴシック" charset="0"/>
                <a:cs typeface="DejaVu Sans" charset="0"/>
              </a:defRPr>
            </a:lvl9pPr>
          </a:lstStyle>
          <a:p>
            <a:r>
              <a:rPr lang="en-US" sz="2000" dirty="0">
                <a:latin typeface="Arial"/>
              </a:rPr>
              <a:t>CMS</a:t>
            </a: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28344" y="1547589"/>
            <a:ext cx="4320480" cy="22023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=""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112320" y="4643933"/>
            <a:ext cx="4690068" cy="215643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90"/>
                </a:solidFill>
              </a:rPr>
              <a:t>Bending through return yoke of solenoid</a:t>
            </a:r>
            <a:br>
              <a:rPr lang="en-US" dirty="0" smtClean="0">
                <a:solidFill>
                  <a:srgbClr val="000090"/>
                </a:solidFill>
              </a:rPr>
            </a:br>
            <a:endParaRPr lang="en-US" dirty="0" smtClean="0">
              <a:solidFill>
                <a:srgbClr val="000090"/>
              </a:solidFill>
            </a:endParaRPr>
          </a:p>
          <a:p>
            <a:r>
              <a:rPr lang="en-US" dirty="0" smtClean="0">
                <a:solidFill>
                  <a:srgbClr val="000090"/>
                </a:solidFill>
              </a:rPr>
              <a:t>Larger B-field (~ 2 T) but multiple scattering!</a:t>
            </a:r>
            <a:br>
              <a:rPr lang="en-US" dirty="0" smtClean="0">
                <a:solidFill>
                  <a:srgbClr val="000090"/>
                </a:solidFill>
              </a:rPr>
            </a:br>
            <a:r>
              <a:rPr lang="en-US" dirty="0" smtClean="0">
                <a:solidFill>
                  <a:srgbClr val="000090"/>
                </a:solidFill>
              </a:rPr>
              <a:t/>
            </a:r>
            <a:br>
              <a:rPr lang="en-US" dirty="0" smtClean="0">
                <a:solidFill>
                  <a:srgbClr val="000090"/>
                </a:solidFill>
              </a:rPr>
            </a:br>
            <a:r>
              <a:rPr lang="en-US" dirty="0" smtClean="0">
                <a:solidFill>
                  <a:srgbClr val="000090"/>
                </a:solidFill>
              </a:rPr>
              <a:t>Momentum resolution over wide range </a:t>
            </a:r>
            <a:br>
              <a:rPr lang="en-US" dirty="0" smtClean="0">
                <a:solidFill>
                  <a:srgbClr val="000090"/>
                </a:solidFill>
              </a:rPr>
            </a:br>
            <a:r>
              <a:rPr lang="en-US" dirty="0" smtClean="0">
                <a:solidFill>
                  <a:srgbClr val="000090"/>
                </a:solidFill>
              </a:rPr>
              <a:t>dominated by silicon tracker (B ~ 3.8 T),</a:t>
            </a:r>
            <a:br>
              <a:rPr lang="en-US" dirty="0" smtClean="0">
                <a:solidFill>
                  <a:srgbClr val="000090"/>
                </a:solidFill>
              </a:rPr>
            </a:br>
            <a:r>
              <a:rPr lang="en-US" dirty="0" smtClean="0">
                <a:solidFill>
                  <a:srgbClr val="000090"/>
                </a:solidFill>
              </a:rPr>
              <a:t>improve for large transverse momenta </a:t>
            </a:r>
            <a:br>
              <a:rPr lang="en-US" dirty="0" smtClean="0">
                <a:solidFill>
                  <a:srgbClr val="000090"/>
                </a:solidFill>
              </a:rPr>
            </a:br>
            <a:r>
              <a:rPr lang="en-US" dirty="0" smtClean="0">
                <a:solidFill>
                  <a:srgbClr val="000090"/>
                </a:solidFill>
              </a:rPr>
              <a:t>including </a:t>
            </a:r>
            <a:r>
              <a:rPr lang="en-US" dirty="0" err="1" smtClean="0">
                <a:solidFill>
                  <a:srgbClr val="000090"/>
                </a:solidFill>
              </a:rPr>
              <a:t>muon</a:t>
            </a:r>
            <a:r>
              <a:rPr lang="en-US" dirty="0" smtClean="0">
                <a:solidFill>
                  <a:srgbClr val="000090"/>
                </a:solidFill>
              </a:rPr>
              <a:t> system </a:t>
            </a:r>
            <a:endParaRPr lang="en-US" dirty="0">
              <a:solidFill>
                <a:srgbClr val="000090"/>
              </a:solidFill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353500" y="4139877"/>
            <a:ext cx="4246888" cy="2988171"/>
            <a:chOff x="353500" y="4139877"/>
            <a:chExt cx="4246888" cy="2988171"/>
          </a:xfrm>
        </p:grpSpPr>
        <p:sp>
          <p:nvSpPr>
            <p:cNvPr id="2" name="TextBox 1"/>
            <p:cNvSpPr txBox="1"/>
            <p:nvPr/>
          </p:nvSpPr>
          <p:spPr>
            <a:xfrm>
              <a:off x="353500" y="4139877"/>
              <a:ext cx="4246888" cy="2957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000090"/>
                  </a:solidFill>
                </a:rPr>
                <a:t>Solenoid for inner tracking system</a:t>
              </a:r>
              <a:br>
                <a:rPr lang="en-US" dirty="0" smtClean="0">
                  <a:solidFill>
                    <a:srgbClr val="000090"/>
                  </a:solidFill>
                </a:rPr>
              </a:br>
              <a:r>
                <a:rPr lang="en-US" dirty="0" smtClean="0">
                  <a:solidFill>
                    <a:srgbClr val="000090"/>
                  </a:solidFill>
                </a:rPr>
                <a:t>(bending in </a:t>
              </a:r>
              <a:r>
                <a:rPr lang="en-US" dirty="0" err="1" smtClean="0">
                  <a:solidFill>
                    <a:srgbClr val="000090"/>
                  </a:solidFill>
                </a:rPr>
                <a:t>r</a:t>
              </a:r>
              <a:r>
                <a:rPr lang="en-US" dirty="0" err="1" smtClean="0">
                  <a:solidFill>
                    <a:srgbClr val="000090"/>
                  </a:solidFill>
                  <a:latin typeface="Symbol" charset="2"/>
                  <a:cs typeface="Symbol" charset="2"/>
                </a:rPr>
                <a:t>f</a:t>
              </a:r>
              <a:r>
                <a:rPr lang="en-US" dirty="0" smtClean="0">
                  <a:solidFill>
                    <a:srgbClr val="000090"/>
                  </a:solidFill>
                </a:rPr>
                <a:t> plane)</a:t>
              </a:r>
              <a:br>
                <a:rPr lang="en-US" dirty="0" smtClean="0">
                  <a:solidFill>
                    <a:srgbClr val="000090"/>
                  </a:solidFill>
                </a:rPr>
              </a:br>
              <a:r>
                <a:rPr lang="en-US" dirty="0" smtClean="0">
                  <a:solidFill>
                    <a:srgbClr val="000090"/>
                  </a:solidFill>
                </a:rPr>
                <a:t/>
              </a:r>
              <a:br>
                <a:rPr lang="en-US" dirty="0" smtClean="0">
                  <a:solidFill>
                    <a:srgbClr val="000090"/>
                  </a:solidFill>
                </a:rPr>
              </a:br>
              <a:r>
                <a:rPr lang="en-US" dirty="0" smtClean="0">
                  <a:solidFill>
                    <a:srgbClr val="000090"/>
                  </a:solidFill>
                </a:rPr>
                <a:t>Large air-core toroid systems for </a:t>
              </a:r>
              <a:br>
                <a:rPr lang="en-US" dirty="0" smtClean="0">
                  <a:solidFill>
                    <a:srgbClr val="000090"/>
                  </a:solidFill>
                </a:rPr>
              </a:br>
              <a:r>
                <a:rPr lang="en-US" dirty="0" smtClean="0">
                  <a:solidFill>
                    <a:srgbClr val="000090"/>
                  </a:solidFill>
                </a:rPr>
                <a:t>barrel and </a:t>
              </a:r>
              <a:r>
                <a:rPr lang="en-US" dirty="0" err="1" smtClean="0">
                  <a:solidFill>
                    <a:srgbClr val="000090"/>
                  </a:solidFill>
                </a:rPr>
                <a:t>endcap</a:t>
              </a:r>
              <a:r>
                <a:rPr lang="en-US" dirty="0" smtClean="0">
                  <a:solidFill>
                    <a:srgbClr val="000090"/>
                  </a:solidFill>
                </a:rPr>
                <a:t> regions</a:t>
              </a:r>
              <a:br>
                <a:rPr lang="en-US" dirty="0" smtClean="0">
                  <a:solidFill>
                    <a:srgbClr val="000090"/>
                  </a:solidFill>
                </a:rPr>
              </a:br>
              <a:r>
                <a:rPr lang="en-US" dirty="0" smtClean="0">
                  <a:solidFill>
                    <a:srgbClr val="000090"/>
                  </a:solidFill>
                </a:rPr>
                <a:t>for precise stand-alone </a:t>
              </a:r>
              <a:r>
                <a:rPr lang="en-US" dirty="0" err="1" smtClean="0">
                  <a:solidFill>
                    <a:srgbClr val="000090"/>
                  </a:solidFill>
                </a:rPr>
                <a:t>muon</a:t>
              </a:r>
              <a:r>
                <a:rPr lang="en-US" dirty="0" smtClean="0">
                  <a:solidFill>
                    <a:srgbClr val="000090"/>
                  </a:solidFill>
                </a:rPr>
                <a:t> tracking</a:t>
              </a:r>
              <a:r>
                <a:rPr lang="en-US" dirty="0" smtClean="0"/>
                <a:t/>
              </a:r>
              <a:br>
                <a:rPr lang="en-US" dirty="0" smtClean="0"/>
              </a:br>
              <a:r>
                <a:rPr lang="en-US" sz="1000" dirty="0" smtClean="0"/>
                <a:t> </a:t>
              </a:r>
            </a:p>
            <a:p>
              <a:r>
                <a:rPr lang="en-US" dirty="0" smtClean="0"/>
                <a:t> Bending plane perpendicular to </a:t>
              </a:r>
              <a:r>
                <a:rPr lang="en-US" dirty="0" err="1" smtClean="0"/>
                <a:t>r</a:t>
              </a:r>
              <a:r>
                <a:rPr lang="en-US" dirty="0" err="1" smtClean="0">
                  <a:latin typeface="Symbol" charset="2"/>
                  <a:cs typeface="Symbol" charset="2"/>
                </a:rPr>
                <a:t>f</a:t>
              </a:r>
              <a:r>
                <a:rPr lang="en-US" dirty="0" smtClean="0"/>
                <a:t> </a:t>
              </a:r>
            </a:p>
            <a:p>
              <a:endParaRPr lang="en-US" sz="1000" dirty="0"/>
            </a:p>
            <a:p>
              <a:r>
                <a:rPr lang="en-US" dirty="0" smtClean="0"/>
                <a:t> Relatively small B-field (~0.5 T)</a:t>
              </a:r>
              <a:br>
                <a:rPr lang="en-US" dirty="0" smtClean="0"/>
              </a:br>
              <a:r>
                <a:rPr lang="en-US" dirty="0" smtClean="0"/>
                <a:t> but large dimensions</a:t>
              </a:r>
              <a:br>
                <a:rPr lang="en-US" dirty="0" smtClean="0"/>
              </a:br>
              <a:r>
                <a:rPr lang="en-US" dirty="0" smtClean="0"/>
                <a:t> </a:t>
              </a:r>
              <a:r>
                <a:rPr lang="en-US" dirty="0" smtClean="0">
                  <a:sym typeface="Wingdings"/>
                </a:rPr>
                <a:t>          for good momentum resolution</a:t>
              </a:r>
              <a:r>
                <a:rPr lang="en-US" dirty="0" smtClean="0"/>
                <a:t> </a:t>
              </a:r>
              <a:endParaRPr lang="en-US" dirty="0"/>
            </a:p>
          </p:txBody>
        </p:sp>
        <p:graphicFrame>
          <p:nvGraphicFramePr>
            <p:cNvPr id="5" name="Object 4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054709484"/>
                </p:ext>
              </p:extLst>
            </p:nvPr>
          </p:nvGraphicFramePr>
          <p:xfrm>
            <a:off x="647824" y="6696000"/>
            <a:ext cx="648072" cy="43204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0188" name="Equation" r:id="rId6" imgW="419100" imgH="279400" progId="Equation.3">
                    <p:embed/>
                  </p:oleObj>
                </mc:Choice>
                <mc:Fallback>
                  <p:oleObj name="Equation" r:id="rId6" imgW="419100" imgH="27940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7"/>
                        <a:stretch>
                          <a:fillRect/>
                        </a:stretch>
                      </p:blipFill>
                      <p:spPr>
                        <a:xfrm>
                          <a:off x="647824" y="6696000"/>
                          <a:ext cx="648072" cy="432048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</p:grpSp>
    </p:spTree>
    <p:extLst>
      <p:ext uri="{BB962C8B-B14F-4D97-AF65-F5344CB8AC3E}">
        <p14:creationId xmlns:p14="http://schemas.microsoft.com/office/powerpoint/2010/main" val="2690751454"/>
      </p:ext>
    </p:extLst>
  </p:cSld>
  <p:clrMapOvr>
    <a:masterClrMapping/>
  </p:clrMapOvr>
  <p:transition spd="med" advTm="89179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1840" y="1294638"/>
            <a:ext cx="3168352" cy="3493311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21359" y="1290013"/>
            <a:ext cx="4843314" cy="3569944"/>
          </a:xfrm>
          <a:prstGeom prst="rect">
            <a:avLst/>
          </a:prstGeom>
        </p:spPr>
      </p:pic>
      <p:sp>
        <p:nvSpPr>
          <p:cNvPr id="104449" name="Rectangle 1"/>
          <p:cNvSpPr>
            <a:spLocks noGrp="1" noChangeArrowheads="1"/>
          </p:cNvSpPr>
          <p:nvPr>
            <p:ph type="title"/>
          </p:nvPr>
        </p:nvSpPr>
        <p:spPr>
          <a:xfrm>
            <a:off x="503397" y="60300"/>
            <a:ext cx="9072244" cy="779136"/>
          </a:xfrm>
          <a:ln/>
        </p:spPr>
        <p:txBody>
          <a:bodyPr/>
          <a:lstStyle/>
          <a:p>
            <a: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</a:tabLst>
            </a:pPr>
            <a:r>
              <a:rPr lang="en-US" dirty="0" err="1" smtClean="0"/>
              <a:t>Muon</a:t>
            </a:r>
            <a:r>
              <a:rPr lang="en-US" dirty="0" smtClean="0"/>
              <a:t> </a:t>
            </a:r>
            <a:r>
              <a:rPr lang="en-US" dirty="0"/>
              <a:t>Systems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7488584" y="1043533"/>
            <a:ext cx="697614" cy="3531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90"/>
                </a:solidFill>
              </a:rPr>
              <a:t>CMS</a:t>
            </a:r>
            <a:endParaRPr lang="en-US" dirty="0">
              <a:solidFill>
                <a:srgbClr val="00009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727944" y="1043533"/>
            <a:ext cx="911628" cy="3531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90"/>
                </a:solidFill>
              </a:rPr>
              <a:t>ATLAS</a:t>
            </a:r>
            <a:endParaRPr lang="en-US" dirty="0">
              <a:solidFill>
                <a:srgbClr val="00009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367904" y="5075981"/>
            <a:ext cx="7776864" cy="18988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090"/>
                </a:solidFill>
              </a:rPr>
              <a:t>Different technologies of gas-</a:t>
            </a:r>
            <a:r>
              <a:rPr lang="en-US" dirty="0" err="1" smtClean="0">
                <a:solidFill>
                  <a:srgbClr val="000090"/>
                </a:solidFill>
              </a:rPr>
              <a:t>ionisation</a:t>
            </a:r>
            <a:r>
              <a:rPr lang="en-US" dirty="0" smtClean="0">
                <a:solidFill>
                  <a:srgbClr val="000090"/>
                </a:solidFill>
              </a:rPr>
              <a:t> detectors: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  </a:t>
            </a:r>
            <a:br>
              <a:rPr lang="en-US" dirty="0" smtClean="0"/>
            </a:br>
            <a:r>
              <a:rPr lang="en-US" dirty="0" smtClean="0"/>
              <a:t>Drift Tubes (</a:t>
            </a:r>
            <a:r>
              <a:rPr lang="en-US" dirty="0" smtClean="0">
                <a:solidFill>
                  <a:srgbClr val="008000"/>
                </a:solidFill>
              </a:rPr>
              <a:t>M</a:t>
            </a:r>
            <a:r>
              <a:rPr lang="en-US" dirty="0" smtClean="0"/>
              <a:t>DT)</a:t>
            </a:r>
            <a:br>
              <a:rPr lang="en-US" dirty="0" smtClean="0"/>
            </a:br>
            <a:r>
              <a:rPr lang="en-US" dirty="0" smtClean="0"/>
              <a:t>Cathode Strip Chambers (CSC)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Resistive Plate Chambers (RPC)</a:t>
            </a: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Thin Gap Chambers (TGC)</a:t>
            </a:r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4968304" y="5364013"/>
            <a:ext cx="390251" cy="7879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 smtClean="0">
                <a:solidFill>
                  <a:srgbClr val="800000"/>
                </a:solidFill>
              </a:rPr>
              <a:t>}</a:t>
            </a:r>
            <a:endParaRPr lang="en-US" sz="4800" dirty="0">
              <a:solidFill>
                <a:srgbClr val="80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968304" y="6232289"/>
            <a:ext cx="390251" cy="7879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 smtClean="0">
                <a:solidFill>
                  <a:srgbClr val="800000"/>
                </a:solidFill>
              </a:rPr>
              <a:t>}</a:t>
            </a:r>
            <a:endParaRPr lang="en-US" sz="4800" dirty="0">
              <a:solidFill>
                <a:srgbClr val="80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328344" y="5580037"/>
            <a:ext cx="2699251" cy="3531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800000"/>
                </a:solidFill>
              </a:rPr>
              <a:t>p</a:t>
            </a:r>
            <a:r>
              <a:rPr lang="en-US" dirty="0" smtClean="0">
                <a:solidFill>
                  <a:srgbClr val="800000"/>
                </a:solidFill>
              </a:rPr>
              <a:t>recision measurements</a:t>
            </a:r>
            <a:endParaRPr lang="en-US" dirty="0">
              <a:solidFill>
                <a:srgbClr val="80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365397" y="6450999"/>
            <a:ext cx="1146994" cy="3531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800000"/>
                </a:solidFill>
              </a:rPr>
              <a:t>triggering</a:t>
            </a:r>
            <a:endParaRPr lang="en-US" dirty="0">
              <a:solidFill>
                <a:srgbClr val="8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3272596"/>
      </p:ext>
    </p:extLst>
  </p:cSld>
  <p:clrMapOvr>
    <a:masterClrMapping/>
  </p:clrMapOvr>
  <p:transition spd="med" advTm="33447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Arial"/>
        <a:ea typeface="ＭＳ Ｐゴシック"/>
        <a:cs typeface="DejaVu Sans"/>
      </a:majorFont>
      <a:minorFont>
        <a:latin typeface="Arial"/>
        <a:ea typeface="ＭＳ Ｐゴシック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800" b="0" i="0" u="none" strike="noStrike" cap="none" normalizeH="0" baseline="0">
            <a:ln>
              <a:noFill/>
            </a:ln>
            <a:effectLst/>
            <a:latin typeface="Arial" charset="0"/>
            <a:ea typeface="ＭＳ Ｐゴシック" charset="0"/>
            <a:cs typeface="DejaVu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800" b="0" i="0" u="none" strike="noStrike" cap="none" normalizeH="0" baseline="0">
            <a:ln>
              <a:noFill/>
            </a:ln>
            <a:effectLst/>
            <a:latin typeface="Arial" charset="0"/>
            <a:ea typeface="ＭＳ Ｐゴシック" charset="0"/>
            <a:cs typeface="DejaVu Sans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Arial"/>
        <a:ea typeface="ＭＳ Ｐゴシック"/>
        <a:cs typeface="DejaVu Sans"/>
      </a:majorFont>
      <a:minorFont>
        <a:latin typeface="Arial"/>
        <a:ea typeface="ＭＳ Ｐゴシック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800" b="0" i="0" u="none" strike="noStrike" cap="none" normalizeH="0" baseline="0">
            <a:ln>
              <a:noFill/>
            </a:ln>
            <a:effectLst/>
            <a:latin typeface="Arial" charset="0"/>
            <a:ea typeface="ＭＳ Ｐゴシック" charset="0"/>
            <a:cs typeface="DejaVu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800" b="0" i="0" u="none" strike="noStrike" cap="none" normalizeH="0" baseline="0">
            <a:ln>
              <a:noFill/>
            </a:ln>
            <a:effectLst/>
            <a:latin typeface="Arial" charset="0"/>
            <a:ea typeface="ＭＳ Ｐゴシック" charset="0"/>
            <a:cs typeface="DejaVu Sans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Comic Sans MS"/>
        <a:ea typeface="ＭＳ Ｐゴシック"/>
        <a:cs typeface="ＭＳ Ｐゴシック"/>
      </a:majorFont>
      <a:minorFont>
        <a:latin typeface="Times New Roman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800" b="0" i="0" u="none" strike="noStrike" cap="none" normalizeH="0" baseline="0">
            <a:ln>
              <a:noFill/>
            </a:ln>
            <a:effectLst/>
            <a:latin typeface="Arial" charset="0"/>
            <a:ea typeface="ＭＳ Ｐゴシック" charset="0"/>
            <a:cs typeface="DejaVu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800" b="0" i="0" u="none" strike="noStrike" cap="none" normalizeH="0" baseline="0">
            <a:ln>
              <a:noFill/>
            </a:ln>
            <a:effectLst/>
            <a:latin typeface="Arial" charset="0"/>
            <a:ea typeface="ＭＳ Ｐゴシック" charset="0"/>
            <a:cs typeface="DejaVu Sans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Arial"/>
        <a:ea typeface="ＭＳ Ｐゴシック"/>
        <a:cs typeface="ＭＳ Ｐゴシック"/>
      </a:majorFont>
      <a:minorFont>
        <a:latin typeface="Arial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800" b="0" i="0" u="none" strike="noStrike" cap="none" normalizeH="0" baseline="0">
            <a:ln>
              <a:noFill/>
            </a:ln>
            <a:effectLst/>
            <a:latin typeface="Arial" charset="0"/>
            <a:ea typeface="ＭＳ Ｐゴシック" charset="0"/>
            <a:cs typeface="DejaVu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800" b="0" i="0" u="none" strike="noStrike" cap="none" normalizeH="0" baseline="0">
            <a:ln>
              <a:noFill/>
            </a:ln>
            <a:effectLst/>
            <a:latin typeface="Arial" charset="0"/>
            <a:ea typeface="ＭＳ Ｐゴシック" charset="0"/>
            <a:cs typeface="DejaVu Sans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Arial"/>
        <a:ea typeface="ＭＳ Ｐゴシック"/>
        <a:cs typeface="ＭＳ Ｐゴシック"/>
      </a:majorFont>
      <a:minorFont>
        <a:latin typeface="Arial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800" b="0" i="0" u="none" strike="noStrike" cap="none" normalizeH="0" baseline="0">
            <a:ln>
              <a:noFill/>
            </a:ln>
            <a:effectLst/>
            <a:latin typeface="Arial" charset="0"/>
            <a:ea typeface="ＭＳ Ｐゴシック" charset="0"/>
            <a:cs typeface="DejaVu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800" b="0" i="0" u="none" strike="noStrike" cap="none" normalizeH="0" baseline="0">
            <a:ln>
              <a:noFill/>
            </a:ln>
            <a:effectLst/>
            <a:latin typeface="Arial" charset="0"/>
            <a:ea typeface="ＭＳ Ｐゴシック" charset="0"/>
            <a:cs typeface="DejaVu Sans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74644</TotalTime>
  <Words>1875</Words>
  <Application>Microsoft Office PowerPoint</Application>
  <PresentationFormat>Custom</PresentationFormat>
  <Paragraphs>491</Paragraphs>
  <Slides>66</Slides>
  <Notes>33</Notes>
  <HiddenSlides>0</HiddenSlides>
  <MMClips>0</MMClips>
  <ScaleCrop>false</ScaleCrop>
  <HeadingPairs>
    <vt:vector size="8" baseType="variant">
      <vt:variant>
        <vt:lpstr>Fonts Used</vt:lpstr>
      </vt:variant>
      <vt:variant>
        <vt:i4>10</vt:i4>
      </vt:variant>
      <vt:variant>
        <vt:lpstr>Theme</vt:lpstr>
      </vt:variant>
      <vt:variant>
        <vt:i4>5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66</vt:i4>
      </vt:variant>
    </vt:vector>
  </HeadingPairs>
  <TitlesOfParts>
    <vt:vector size="82" baseType="lpstr">
      <vt:lpstr>ＭＳ Ｐゴシック</vt:lpstr>
      <vt:lpstr>Arial</vt:lpstr>
      <vt:lpstr>Comic Sans MS</vt:lpstr>
      <vt:lpstr>DejaVu Sans</vt:lpstr>
      <vt:lpstr>Standard Symbols L</vt:lpstr>
      <vt:lpstr>StarSymbol</vt:lpstr>
      <vt:lpstr>Symbol</vt:lpstr>
      <vt:lpstr>Times New Roman</vt:lpstr>
      <vt:lpstr>Verdana</vt:lpstr>
      <vt:lpstr>Wingdings</vt:lpstr>
      <vt:lpstr>Office Theme</vt:lpstr>
      <vt:lpstr>Office Theme</vt:lpstr>
      <vt:lpstr>Office Theme</vt:lpstr>
      <vt:lpstr>Office Theme</vt:lpstr>
      <vt:lpstr>Office Theme</vt:lpstr>
      <vt:lpstr>Equation</vt:lpstr>
      <vt:lpstr>Particle Identification at the LHC II</vt:lpstr>
      <vt:lpstr>PowerPoint Presentation</vt:lpstr>
      <vt:lpstr>What de we nead to Identify?</vt:lpstr>
      <vt:lpstr>How particles are reconstructed? </vt:lpstr>
      <vt:lpstr>Physics objects reconstruction</vt:lpstr>
      <vt:lpstr>Today lecture</vt:lpstr>
      <vt:lpstr>Muon Reconstruction</vt:lpstr>
      <vt:lpstr>Magnet Systems</vt:lpstr>
      <vt:lpstr>Muon Systems</vt:lpstr>
      <vt:lpstr>H  4m Candidate</vt:lpstr>
      <vt:lpstr>Basic Principle</vt:lpstr>
      <vt:lpstr>Muon Reconstruction</vt:lpstr>
      <vt:lpstr>Measuring Efficiencies in Data</vt:lpstr>
      <vt:lpstr>Measuring Efficiencies in Data</vt:lpstr>
      <vt:lpstr>Momentum Resolution</vt:lpstr>
      <vt:lpstr>Momentum Scale and Resolution</vt:lpstr>
      <vt:lpstr>Electron/Photon Reconstruction</vt:lpstr>
      <vt:lpstr>Reconstructing e, g</vt:lpstr>
      <vt:lpstr>Tracker Material</vt:lpstr>
      <vt:lpstr>Electron Tracking: Gaussian Sum Filter</vt:lpstr>
      <vt:lpstr>Energy/Momentum</vt:lpstr>
      <vt:lpstr>Identification</vt:lpstr>
      <vt:lpstr>e/jet and /jet separation</vt:lpstr>
      <vt:lpstr>Measurements in Data</vt:lpstr>
      <vt:lpstr>Importance of energy resolution</vt:lpstr>
      <vt:lpstr>Tau Reconstruction</vt:lpstr>
      <vt:lpstr>Properties of t Leptons</vt:lpstr>
      <vt:lpstr>H  tt Candidate</vt:lpstr>
      <vt:lpstr>t Reconstruction</vt:lpstr>
      <vt:lpstr>t Reconstruction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Non-b Jets</vt:lpstr>
      <vt:lpstr>Algorithms Input: Impact Parameters</vt:lpstr>
      <vt:lpstr>Secondary Vertex Reconstruction</vt:lpstr>
      <vt:lpstr>JetFitter</vt:lpstr>
      <vt:lpstr>Performance</vt:lpstr>
      <vt:lpstr>Performance</vt:lpstr>
      <vt:lpstr>Calibrating B-Tagging Algorithms</vt:lpstr>
      <vt:lpstr>Summary</vt:lpstr>
      <vt:lpstr>BACKUP Introduction</vt:lpstr>
      <vt:lpstr>Final State Particles </vt:lpstr>
      <vt:lpstr>BACKUP Muons</vt:lpstr>
      <vt:lpstr>Reconstructing Particles</vt:lpstr>
      <vt:lpstr>Muon Identification</vt:lpstr>
      <vt:lpstr>Measuring Efficiencies in Data</vt:lpstr>
      <vt:lpstr>Momentum Determination</vt:lpstr>
      <vt:lpstr>Misidentification</vt:lpstr>
      <vt:lpstr>Isolation</vt:lpstr>
      <vt:lpstr>BACKUP Electron/Photon</vt:lpstr>
      <vt:lpstr>Cluster Reconstruction</vt:lpstr>
      <vt:lpstr>Electron Tracking: Gaussian Sum Filter</vt:lpstr>
      <vt:lpstr>Energy/Momentum</vt:lpstr>
      <vt:lpstr>Energy/Momentum</vt:lpstr>
      <vt:lpstr>Isolation</vt:lpstr>
      <vt:lpstr>BACKUP Tau</vt:lpstr>
      <vt:lpstr>Performance</vt:lpstr>
      <vt:lpstr>BACKUP B-Tagging</vt:lpstr>
      <vt:lpstr>Performance</vt:lpstr>
      <vt:lpstr>Calibrating B-Tagging Algorithms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Rachid M</dc:creator>
  <cp:lastModifiedBy>Rachid M</cp:lastModifiedBy>
  <cp:revision>2733</cp:revision>
  <cp:lastPrinted>2016-02-24T16:19:30Z</cp:lastPrinted>
  <dcterms:created xsi:type="dcterms:W3CDTF">2009-05-31T09:46:21Z</dcterms:created>
  <dcterms:modified xsi:type="dcterms:W3CDTF">2018-08-02T05:52:55Z</dcterms:modified>
</cp:coreProperties>
</file>