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5.jpg" ContentType="image/jpg"/>
  <Override PartName="/ppt/notesSlides/notesSlide4.xml" ContentType="application/vnd.openxmlformats-officedocument.presentationml.notesSlide+xml"/>
  <Override PartName="/ppt/media/image6.jpg" ContentType="image/jp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10.jpg" ContentType="image/jpg"/>
  <Override PartName="/ppt/notesSlides/notesSlide11.xml" ContentType="application/vnd.openxmlformats-officedocument.presentationml.notesSlide+xml"/>
  <Override PartName="/ppt/media/image11.jpg" ContentType="image/jpg"/>
  <Override PartName="/ppt/notesSlides/notesSlide12.xml" ContentType="application/vnd.openxmlformats-officedocument.presentationml.notesSlide+xml"/>
  <Override PartName="/ppt/media/image13.jpg" ContentType="image/jpg"/>
  <Override PartName="/ppt/media/image14.jpg" ContentType="image/jpg"/>
  <Override PartName="/ppt/notesSlides/notesSlide13.xml" ContentType="application/vnd.openxmlformats-officedocument.presentationml.notesSlide+xml"/>
  <Override PartName="/ppt/media/image20.jpg" ContentType="image/jpg"/>
  <Override PartName="/ppt/notesSlides/notesSlide14.xml" ContentType="application/vnd.openxmlformats-officedocument.presentationml.notesSlide+xml"/>
  <Override PartName="/ppt/media/image22.jpg" ContentType="image/jpg"/>
  <Override PartName="/ppt/media/image24.jpg" ContentType="image/jpg"/>
  <Override PartName="/ppt/media/image25.jpg" ContentType="image/jpg"/>
  <Override PartName="/ppt/notesSlides/notesSlide15.xml" ContentType="application/vnd.openxmlformats-officedocument.presentationml.notesSlide+xml"/>
  <Override PartName="/ppt/media/image26.jpg" ContentType="image/jpg"/>
  <Override PartName="/ppt/notesSlides/notesSlide16.xml" ContentType="application/vnd.openxmlformats-officedocument.presentationml.notesSlide+xml"/>
  <Override PartName="/ppt/media/image27.jpg" ContentType="image/jpg"/>
  <Override PartName="/ppt/media/image28.jpg" ContentType="image/jpg"/>
  <Override PartName="/ppt/media/image29.jpg" ContentType="image/jp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media/image30.jpg" ContentType="image/jpg"/>
  <Override PartName="/ppt/media/image31.jpg" ContentType="image/jpg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media/image41.jpg" ContentType="image/jpg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media/image48.jpg" ContentType="image/jpg"/>
  <Override PartName="/ppt/media/image49.jpg" ContentType="image/jp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media/image51.jpg" ContentType="image/jpg"/>
  <Override PartName="/ppt/notesSlides/notesSlide25.xml" ContentType="application/vnd.openxmlformats-officedocument.presentationml.notesSlide+xml"/>
  <Override PartName="/ppt/media/image53.jpg" ContentType="image/jpg"/>
  <Override PartName="/ppt/notesSlides/notesSlide26.xml" ContentType="application/vnd.openxmlformats-officedocument.presentationml.notesSlide+xml"/>
  <Override PartName="/ppt/media/image59.jpg" ContentType="image/jpg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media/image61.jpg" ContentType="image/jpg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media/image69.jpg" ContentType="image/jpg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media/image82.jpg" ContentType="image/jpg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media/image86.jpg" ContentType="image/jpg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media/image89.jpg" ContentType="image/jpg"/>
  <Override PartName="/ppt/notesSlides/notesSlide41.xml" ContentType="application/vnd.openxmlformats-officedocument.presentationml.notesSlide+xml"/>
  <Override PartName="/ppt/media/image90.jpg" ContentType="image/jpg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media/image104.jpg" ContentType="image/jpg"/>
  <Override PartName="/ppt/media/image105.jpg" ContentType="image/jpg"/>
  <Override PartName="/ppt/media/image106.jpg" ContentType="image/jpg"/>
  <Override PartName="/ppt/media/image108.jpg" ContentType="image/jpg"/>
  <Override PartName="/ppt/media/image109.jpg" ContentType="image/jpg"/>
  <Override PartName="/ppt/notesSlides/notesSlide47.xml" ContentType="application/vnd.openxmlformats-officedocument.presentationml.notesSlide+xml"/>
  <Override PartName="/ppt/media/image110.jpg" ContentType="image/jpg"/>
  <Override PartName="/ppt/notesSlides/notesSlide48.xml" ContentType="application/vnd.openxmlformats-officedocument.presentationml.notesSlide+xml"/>
  <Override PartName="/ppt/media/image111.jpg" ContentType="image/jpg"/>
  <Override PartName="/ppt/notesSlides/notesSlide49.xml" ContentType="application/vnd.openxmlformats-officedocument.presentationml.notesSlide+xml"/>
  <Override PartName="/ppt/media/image112.jpg" ContentType="image/jpg"/>
  <Override PartName="/ppt/media/image113.jpg" ContentType="image/jpg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media/image117.jpg" ContentType="image/jpg"/>
  <Override PartName="/ppt/media/image118.jpg" ContentType="image/jpg"/>
  <Override PartName="/ppt/notesSlides/notesSlide52.xml" ContentType="application/vnd.openxmlformats-officedocument.presentationml.notesSlide+xml"/>
  <Override PartName="/ppt/media/image120.jpg" ContentType="image/jpg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media/image124.jpg" ContentType="image/jpg"/>
  <Override PartName="/ppt/media/image125.jpg" ContentType="image/jpg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media/image138.jpg" ContentType="image/jpg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media/image142.jpg" ContentType="image/jpg"/>
  <Override PartName="/ppt/notesSlides/notesSlide70.xml" ContentType="application/vnd.openxmlformats-officedocument.presentationml.notesSlide+xml"/>
  <Override PartName="/ppt/media/image143.jpg" ContentType="image/jpg"/>
  <Override PartName="/ppt/media/image144.jpg" ContentType="image/jpg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media/image146.jpg" ContentType="image/jpg"/>
  <Override PartName="/ppt/media/image147.jpg" ContentType="image/jpg"/>
  <Override PartName="/ppt/notesSlides/notesSlide73.xml" ContentType="application/vnd.openxmlformats-officedocument.presentationml.notesSlide+xml"/>
  <Override PartName="/ppt/media/image150.jpg" ContentType="image/jpg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media/image155.jpg" ContentType="image/jpg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media/image157.jpg" ContentType="image/jpg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media/image162.jpg" ContentType="image/jpg"/>
  <Override PartName="/ppt/media/image163.jpg" ContentType="image/jpg"/>
  <Override PartName="/ppt/media/image164.jpg" ContentType="image/jpg"/>
  <Override PartName="/ppt/media/image165.jpg" ContentType="image/jpg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media/image169.jpg" ContentType="image/jpg"/>
  <Override PartName="/ppt/media/image170.jpg" ContentType="image/jpg"/>
  <Override PartName="/ppt/notesSlides/notesSlide86.xml" ContentType="application/vnd.openxmlformats-officedocument.presentationml.notesSlide+xml"/>
  <Override PartName="/ppt/media/image171.jpg" ContentType="image/jpg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media/image174.jpg" ContentType="image/jpg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media/image176.jpg" ContentType="image/jpg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media/image180.jpg" ContentType="image/jpg"/>
  <Override PartName="/ppt/notesSlides/notesSlide94.xml" ContentType="application/vnd.openxmlformats-officedocument.presentationml.notesSlide+xml"/>
  <Override PartName="/ppt/media/image181.jpg" ContentType="image/jpg"/>
  <Override PartName="/ppt/notesSlides/notesSlide95.xml" ContentType="application/vnd.openxmlformats-officedocument.presentationml.notesSlide+xml"/>
  <Override PartName="/ppt/media/image184.jpg" ContentType="image/jpg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media/image354.jpg" ContentType="image/jpg"/>
  <Override PartName="/ppt/media/image355.jpg" ContentType="image/jpg"/>
  <Override PartName="/ppt/notesSlides/notesSlide100.xml" ContentType="application/vnd.openxmlformats-officedocument.presentationml.notesSlide+xml"/>
  <Override PartName="/ppt/media/image359.jpg" ContentType="image/jpg"/>
  <Override PartName="/ppt/media/image360.jpg" ContentType="image/jpg"/>
  <Override PartName="/ppt/notesSlides/notesSlide101.xml" ContentType="application/vnd.openxmlformats-officedocument.presentationml.notesSlide+xml"/>
  <Override PartName="/ppt/media/image361.jpg" ContentType="image/jpg"/>
  <Override PartName="/ppt/media/image362.jpg" ContentType="image/jpg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media/image373.jpg" ContentType="image/jpg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media/image387.jpg" ContentType="image/jpg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media/image395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1"/>
  </p:notesMasterIdLst>
  <p:handoutMasterIdLst>
    <p:handoutMasterId r:id="rId112"/>
  </p:handoutMasterIdLst>
  <p:sldIdLst>
    <p:sldId id="365" r:id="rId2"/>
    <p:sldId id="38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1656" y="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1210" y="2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B8FF7-23EE-4D1D-9750-82618F0FF5E7}" type="datetimeFigureOut">
              <a:rPr lang="en-GB" smtClean="0"/>
              <a:t>02/08/2018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1C546-D863-43E7-99DD-18510B03F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7048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706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2417BA-F57A-F24B-99D9-86619F546BDB}" type="slidenum">
              <a:rPr lang="en-US"/>
              <a:pPr/>
              <a:t>1</a:t>
            </a:fld>
            <a:endParaRPr lang="en-US"/>
          </a:p>
        </p:txBody>
      </p:sp>
      <p:sp>
        <p:nvSpPr>
          <p:cNvPr id="1095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95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170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DB23C7-C9EE-8A4A-882E-3DCE14067037}" type="slidenum">
              <a:rPr lang="en-US"/>
              <a:pPr/>
              <a:t>2</a:t>
            </a:fld>
            <a:endParaRPr lang="en-US"/>
          </a:p>
        </p:txBody>
      </p:sp>
      <p:sp>
        <p:nvSpPr>
          <p:cNvPr id="152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2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33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46940" y="2215250"/>
            <a:ext cx="3808095" cy="3901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605779" y="1853582"/>
            <a:ext cx="3415665" cy="4089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276999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6240" y="6247376"/>
            <a:ext cx="2897280" cy="276999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184666"/>
          </a:xfrm>
        </p:spPr>
        <p:txBody>
          <a:bodyPr/>
          <a:lstStyle>
            <a:lvl1pPr>
              <a:defRPr/>
            </a:lvl1pPr>
          </a:lstStyle>
          <a:p>
            <a:fld id="{396AEB77-4CCA-1349-AAD1-6A2B9B9B3A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9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4159" y="1446665"/>
            <a:ext cx="8615680" cy="454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0110" y="6598670"/>
            <a:ext cx="30416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595959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 sz="4400"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8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0.jpg"/><Relationship Id="rId4" Type="http://schemas.openxmlformats.org/officeDocument/2006/relationships/image" Target="../media/image359.jp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1.jp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2.jpg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8.png"/><Relationship Id="rId3" Type="http://schemas.openxmlformats.org/officeDocument/2006/relationships/image" Target="../media/image363.png"/><Relationship Id="rId7" Type="http://schemas.openxmlformats.org/officeDocument/2006/relationships/image" Target="../media/image367.png"/><Relationship Id="rId12" Type="http://schemas.openxmlformats.org/officeDocument/2006/relationships/image" Target="../media/image372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6.png"/><Relationship Id="rId11" Type="http://schemas.openxmlformats.org/officeDocument/2006/relationships/image" Target="../media/image371.png"/><Relationship Id="rId5" Type="http://schemas.openxmlformats.org/officeDocument/2006/relationships/image" Target="../media/image365.png"/><Relationship Id="rId10" Type="http://schemas.openxmlformats.org/officeDocument/2006/relationships/image" Target="../media/image370.png"/><Relationship Id="rId4" Type="http://schemas.openxmlformats.org/officeDocument/2006/relationships/image" Target="../media/image364.png"/><Relationship Id="rId9" Type="http://schemas.openxmlformats.org/officeDocument/2006/relationships/image" Target="../media/image369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3.jp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9.png"/><Relationship Id="rId3" Type="http://schemas.openxmlformats.org/officeDocument/2006/relationships/image" Target="../media/image374.png"/><Relationship Id="rId7" Type="http://schemas.openxmlformats.org/officeDocument/2006/relationships/image" Target="../media/image378.png"/><Relationship Id="rId12" Type="http://schemas.openxmlformats.org/officeDocument/2006/relationships/image" Target="../media/image383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7.png"/><Relationship Id="rId11" Type="http://schemas.openxmlformats.org/officeDocument/2006/relationships/image" Target="../media/image382.png"/><Relationship Id="rId5" Type="http://schemas.openxmlformats.org/officeDocument/2006/relationships/image" Target="../media/image376.png"/><Relationship Id="rId10" Type="http://schemas.openxmlformats.org/officeDocument/2006/relationships/image" Target="../media/image381.png"/><Relationship Id="rId4" Type="http://schemas.openxmlformats.org/officeDocument/2006/relationships/image" Target="../media/image375.png"/><Relationship Id="rId9" Type="http://schemas.openxmlformats.org/officeDocument/2006/relationships/image" Target="../media/image380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4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7.jpg"/><Relationship Id="rId5" Type="http://schemas.openxmlformats.org/officeDocument/2006/relationships/image" Target="../media/image386.png"/><Relationship Id="rId4" Type="http://schemas.openxmlformats.org/officeDocument/2006/relationships/image" Target="../media/image385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8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1.png"/><Relationship Id="rId5" Type="http://schemas.openxmlformats.org/officeDocument/2006/relationships/image" Target="../media/image390.png"/><Relationship Id="rId4" Type="http://schemas.openxmlformats.org/officeDocument/2006/relationships/image" Target="../media/image389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2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3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4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2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5.jp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jpg"/><Relationship Id="rId9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4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3.jpg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jpg"/><Relationship Id="rId5" Type="http://schemas.openxmlformats.org/officeDocument/2006/relationships/image" Target="../media/image69.jpg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png"/><Relationship Id="rId3" Type="http://schemas.openxmlformats.org/officeDocument/2006/relationships/image" Target="../media/image53.jp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g"/><Relationship Id="rId3" Type="http://schemas.openxmlformats.org/officeDocument/2006/relationships/image" Target="../media/image104.jpg"/><Relationship Id="rId7" Type="http://schemas.openxmlformats.org/officeDocument/2006/relationships/image" Target="../media/image108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7.png"/><Relationship Id="rId5" Type="http://schemas.openxmlformats.org/officeDocument/2006/relationships/image" Target="../media/image106.jpg"/><Relationship Id="rId4" Type="http://schemas.openxmlformats.org/officeDocument/2006/relationships/image" Target="../media/image105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8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5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png"/><Relationship Id="rId4" Type="http://schemas.openxmlformats.org/officeDocument/2006/relationships/image" Target="../media/image13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4.jp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7.jp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50.jpg"/><Relationship Id="rId4" Type="http://schemas.openxmlformats.org/officeDocument/2006/relationships/image" Target="../media/image14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5.jpg"/><Relationship Id="rId4" Type="http://schemas.openxmlformats.org/officeDocument/2006/relationships/image" Target="../media/image154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5.jpg"/><Relationship Id="rId5" Type="http://schemas.openxmlformats.org/officeDocument/2006/relationships/image" Target="../media/image164.jpg"/><Relationship Id="rId4" Type="http://schemas.openxmlformats.org/officeDocument/2006/relationships/image" Target="../media/image163.jp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3.jpg"/><Relationship Id="rId4" Type="http://schemas.openxmlformats.org/officeDocument/2006/relationships/image" Target="../media/image16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jp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3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5.png"/><Relationship Id="rId4" Type="http://schemas.openxmlformats.org/officeDocument/2006/relationships/image" Target="../media/image174.jp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9.png"/><Relationship Id="rId5" Type="http://schemas.openxmlformats.org/officeDocument/2006/relationships/image" Target="../media/image178.png"/><Relationship Id="rId4" Type="http://schemas.openxmlformats.org/officeDocument/2006/relationships/image" Target="../media/image177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jp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5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0.jpg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3" Type="http://schemas.openxmlformats.org/officeDocument/2006/relationships/image" Target="../media/image181.jpg"/><Relationship Id="rId7" Type="http://schemas.openxmlformats.org/officeDocument/2006/relationships/image" Target="../media/image182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50.jpg"/><Relationship Id="rId4" Type="http://schemas.openxmlformats.org/officeDocument/2006/relationships/image" Target="../media/image149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jp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5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10.png"/><Relationship Id="rId117" Type="http://schemas.openxmlformats.org/officeDocument/2006/relationships/image" Target="../media/image301.png"/><Relationship Id="rId21" Type="http://schemas.openxmlformats.org/officeDocument/2006/relationships/image" Target="../media/image205.png"/><Relationship Id="rId42" Type="http://schemas.openxmlformats.org/officeDocument/2006/relationships/image" Target="../media/image226.png"/><Relationship Id="rId47" Type="http://schemas.openxmlformats.org/officeDocument/2006/relationships/image" Target="../media/image231.png"/><Relationship Id="rId63" Type="http://schemas.openxmlformats.org/officeDocument/2006/relationships/image" Target="../media/image247.png"/><Relationship Id="rId68" Type="http://schemas.openxmlformats.org/officeDocument/2006/relationships/image" Target="../media/image252.png"/><Relationship Id="rId84" Type="http://schemas.openxmlformats.org/officeDocument/2006/relationships/image" Target="../media/image268.png"/><Relationship Id="rId89" Type="http://schemas.openxmlformats.org/officeDocument/2006/relationships/image" Target="../media/image273.png"/><Relationship Id="rId112" Type="http://schemas.openxmlformats.org/officeDocument/2006/relationships/image" Target="../media/image296.png"/><Relationship Id="rId16" Type="http://schemas.openxmlformats.org/officeDocument/2006/relationships/image" Target="../media/image200.png"/><Relationship Id="rId107" Type="http://schemas.openxmlformats.org/officeDocument/2006/relationships/image" Target="../media/image291.png"/><Relationship Id="rId11" Type="http://schemas.openxmlformats.org/officeDocument/2006/relationships/image" Target="../media/image195.png"/><Relationship Id="rId32" Type="http://schemas.openxmlformats.org/officeDocument/2006/relationships/image" Target="../media/image216.png"/><Relationship Id="rId37" Type="http://schemas.openxmlformats.org/officeDocument/2006/relationships/image" Target="../media/image221.png"/><Relationship Id="rId53" Type="http://schemas.openxmlformats.org/officeDocument/2006/relationships/image" Target="../media/image237.png"/><Relationship Id="rId58" Type="http://schemas.openxmlformats.org/officeDocument/2006/relationships/image" Target="../media/image242.png"/><Relationship Id="rId74" Type="http://schemas.openxmlformats.org/officeDocument/2006/relationships/image" Target="../media/image258.png"/><Relationship Id="rId79" Type="http://schemas.openxmlformats.org/officeDocument/2006/relationships/image" Target="../media/image263.png"/><Relationship Id="rId102" Type="http://schemas.openxmlformats.org/officeDocument/2006/relationships/image" Target="../media/image286.png"/><Relationship Id="rId5" Type="http://schemas.openxmlformats.org/officeDocument/2006/relationships/image" Target="../media/image189.png"/><Relationship Id="rId61" Type="http://schemas.openxmlformats.org/officeDocument/2006/relationships/image" Target="../media/image245.png"/><Relationship Id="rId82" Type="http://schemas.openxmlformats.org/officeDocument/2006/relationships/image" Target="../media/image266.png"/><Relationship Id="rId90" Type="http://schemas.openxmlformats.org/officeDocument/2006/relationships/image" Target="../media/image274.png"/><Relationship Id="rId95" Type="http://schemas.openxmlformats.org/officeDocument/2006/relationships/image" Target="../media/image279.png"/><Relationship Id="rId19" Type="http://schemas.openxmlformats.org/officeDocument/2006/relationships/image" Target="../media/image203.png"/><Relationship Id="rId14" Type="http://schemas.openxmlformats.org/officeDocument/2006/relationships/image" Target="../media/image198.png"/><Relationship Id="rId22" Type="http://schemas.openxmlformats.org/officeDocument/2006/relationships/image" Target="../media/image206.png"/><Relationship Id="rId27" Type="http://schemas.openxmlformats.org/officeDocument/2006/relationships/image" Target="../media/image211.png"/><Relationship Id="rId30" Type="http://schemas.openxmlformats.org/officeDocument/2006/relationships/image" Target="../media/image214.png"/><Relationship Id="rId35" Type="http://schemas.openxmlformats.org/officeDocument/2006/relationships/image" Target="../media/image219.png"/><Relationship Id="rId43" Type="http://schemas.openxmlformats.org/officeDocument/2006/relationships/image" Target="../media/image227.png"/><Relationship Id="rId48" Type="http://schemas.openxmlformats.org/officeDocument/2006/relationships/image" Target="../media/image232.png"/><Relationship Id="rId56" Type="http://schemas.openxmlformats.org/officeDocument/2006/relationships/image" Target="../media/image240.png"/><Relationship Id="rId64" Type="http://schemas.openxmlformats.org/officeDocument/2006/relationships/image" Target="../media/image248.png"/><Relationship Id="rId69" Type="http://schemas.openxmlformats.org/officeDocument/2006/relationships/image" Target="../media/image253.png"/><Relationship Id="rId77" Type="http://schemas.openxmlformats.org/officeDocument/2006/relationships/image" Target="../media/image261.png"/><Relationship Id="rId100" Type="http://schemas.openxmlformats.org/officeDocument/2006/relationships/image" Target="../media/image284.png"/><Relationship Id="rId105" Type="http://schemas.openxmlformats.org/officeDocument/2006/relationships/image" Target="../media/image289.png"/><Relationship Id="rId113" Type="http://schemas.openxmlformats.org/officeDocument/2006/relationships/image" Target="../media/image297.png"/><Relationship Id="rId118" Type="http://schemas.openxmlformats.org/officeDocument/2006/relationships/image" Target="../media/image302.png"/><Relationship Id="rId8" Type="http://schemas.openxmlformats.org/officeDocument/2006/relationships/image" Target="../media/image192.png"/><Relationship Id="rId51" Type="http://schemas.openxmlformats.org/officeDocument/2006/relationships/image" Target="../media/image235.png"/><Relationship Id="rId72" Type="http://schemas.openxmlformats.org/officeDocument/2006/relationships/image" Target="../media/image256.png"/><Relationship Id="rId80" Type="http://schemas.openxmlformats.org/officeDocument/2006/relationships/image" Target="../media/image264.png"/><Relationship Id="rId85" Type="http://schemas.openxmlformats.org/officeDocument/2006/relationships/image" Target="../media/image269.png"/><Relationship Id="rId93" Type="http://schemas.openxmlformats.org/officeDocument/2006/relationships/image" Target="../media/image277.png"/><Relationship Id="rId98" Type="http://schemas.openxmlformats.org/officeDocument/2006/relationships/image" Target="../media/image282.png"/><Relationship Id="rId121" Type="http://schemas.openxmlformats.org/officeDocument/2006/relationships/image" Target="../media/image305.png"/><Relationship Id="rId3" Type="http://schemas.openxmlformats.org/officeDocument/2006/relationships/image" Target="../media/image187.png"/><Relationship Id="rId12" Type="http://schemas.openxmlformats.org/officeDocument/2006/relationships/image" Target="../media/image196.png"/><Relationship Id="rId17" Type="http://schemas.openxmlformats.org/officeDocument/2006/relationships/image" Target="../media/image201.png"/><Relationship Id="rId25" Type="http://schemas.openxmlformats.org/officeDocument/2006/relationships/image" Target="../media/image209.png"/><Relationship Id="rId33" Type="http://schemas.openxmlformats.org/officeDocument/2006/relationships/image" Target="../media/image217.png"/><Relationship Id="rId38" Type="http://schemas.openxmlformats.org/officeDocument/2006/relationships/image" Target="../media/image222.png"/><Relationship Id="rId46" Type="http://schemas.openxmlformats.org/officeDocument/2006/relationships/image" Target="../media/image230.png"/><Relationship Id="rId59" Type="http://schemas.openxmlformats.org/officeDocument/2006/relationships/image" Target="../media/image243.png"/><Relationship Id="rId67" Type="http://schemas.openxmlformats.org/officeDocument/2006/relationships/image" Target="../media/image251.png"/><Relationship Id="rId103" Type="http://schemas.openxmlformats.org/officeDocument/2006/relationships/image" Target="../media/image287.png"/><Relationship Id="rId108" Type="http://schemas.openxmlformats.org/officeDocument/2006/relationships/image" Target="../media/image292.png"/><Relationship Id="rId116" Type="http://schemas.openxmlformats.org/officeDocument/2006/relationships/image" Target="../media/image300.png"/><Relationship Id="rId20" Type="http://schemas.openxmlformats.org/officeDocument/2006/relationships/image" Target="../media/image204.png"/><Relationship Id="rId41" Type="http://schemas.openxmlformats.org/officeDocument/2006/relationships/image" Target="../media/image225.png"/><Relationship Id="rId54" Type="http://schemas.openxmlformats.org/officeDocument/2006/relationships/image" Target="../media/image238.png"/><Relationship Id="rId62" Type="http://schemas.openxmlformats.org/officeDocument/2006/relationships/image" Target="../media/image246.png"/><Relationship Id="rId70" Type="http://schemas.openxmlformats.org/officeDocument/2006/relationships/image" Target="../media/image254.png"/><Relationship Id="rId75" Type="http://schemas.openxmlformats.org/officeDocument/2006/relationships/image" Target="../media/image259.png"/><Relationship Id="rId83" Type="http://schemas.openxmlformats.org/officeDocument/2006/relationships/image" Target="../media/image267.png"/><Relationship Id="rId88" Type="http://schemas.openxmlformats.org/officeDocument/2006/relationships/image" Target="../media/image272.png"/><Relationship Id="rId91" Type="http://schemas.openxmlformats.org/officeDocument/2006/relationships/image" Target="../media/image275.png"/><Relationship Id="rId96" Type="http://schemas.openxmlformats.org/officeDocument/2006/relationships/image" Target="../media/image280.png"/><Relationship Id="rId111" Type="http://schemas.openxmlformats.org/officeDocument/2006/relationships/image" Target="../media/image29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0.png"/><Relationship Id="rId15" Type="http://schemas.openxmlformats.org/officeDocument/2006/relationships/image" Target="../media/image199.png"/><Relationship Id="rId23" Type="http://schemas.openxmlformats.org/officeDocument/2006/relationships/image" Target="../media/image207.png"/><Relationship Id="rId28" Type="http://schemas.openxmlformats.org/officeDocument/2006/relationships/image" Target="../media/image212.png"/><Relationship Id="rId36" Type="http://schemas.openxmlformats.org/officeDocument/2006/relationships/image" Target="../media/image220.png"/><Relationship Id="rId49" Type="http://schemas.openxmlformats.org/officeDocument/2006/relationships/image" Target="../media/image233.png"/><Relationship Id="rId57" Type="http://schemas.openxmlformats.org/officeDocument/2006/relationships/image" Target="../media/image241.png"/><Relationship Id="rId106" Type="http://schemas.openxmlformats.org/officeDocument/2006/relationships/image" Target="../media/image290.png"/><Relationship Id="rId114" Type="http://schemas.openxmlformats.org/officeDocument/2006/relationships/image" Target="../media/image298.png"/><Relationship Id="rId119" Type="http://schemas.openxmlformats.org/officeDocument/2006/relationships/image" Target="../media/image303.png"/><Relationship Id="rId10" Type="http://schemas.openxmlformats.org/officeDocument/2006/relationships/image" Target="../media/image194.png"/><Relationship Id="rId31" Type="http://schemas.openxmlformats.org/officeDocument/2006/relationships/image" Target="../media/image215.png"/><Relationship Id="rId44" Type="http://schemas.openxmlformats.org/officeDocument/2006/relationships/image" Target="../media/image228.png"/><Relationship Id="rId52" Type="http://schemas.openxmlformats.org/officeDocument/2006/relationships/image" Target="../media/image236.png"/><Relationship Id="rId60" Type="http://schemas.openxmlformats.org/officeDocument/2006/relationships/image" Target="../media/image244.png"/><Relationship Id="rId65" Type="http://schemas.openxmlformats.org/officeDocument/2006/relationships/image" Target="../media/image249.png"/><Relationship Id="rId73" Type="http://schemas.openxmlformats.org/officeDocument/2006/relationships/image" Target="../media/image257.png"/><Relationship Id="rId78" Type="http://schemas.openxmlformats.org/officeDocument/2006/relationships/image" Target="../media/image262.png"/><Relationship Id="rId81" Type="http://schemas.openxmlformats.org/officeDocument/2006/relationships/image" Target="../media/image265.png"/><Relationship Id="rId86" Type="http://schemas.openxmlformats.org/officeDocument/2006/relationships/image" Target="../media/image270.png"/><Relationship Id="rId94" Type="http://schemas.openxmlformats.org/officeDocument/2006/relationships/image" Target="../media/image278.png"/><Relationship Id="rId99" Type="http://schemas.openxmlformats.org/officeDocument/2006/relationships/image" Target="../media/image283.png"/><Relationship Id="rId101" Type="http://schemas.openxmlformats.org/officeDocument/2006/relationships/image" Target="../media/image285.png"/><Relationship Id="rId122" Type="http://schemas.openxmlformats.org/officeDocument/2006/relationships/image" Target="../media/image306.png"/><Relationship Id="rId4" Type="http://schemas.openxmlformats.org/officeDocument/2006/relationships/image" Target="../media/image188.png"/><Relationship Id="rId9" Type="http://schemas.openxmlformats.org/officeDocument/2006/relationships/image" Target="../media/image193.png"/><Relationship Id="rId13" Type="http://schemas.openxmlformats.org/officeDocument/2006/relationships/image" Target="../media/image197.png"/><Relationship Id="rId18" Type="http://schemas.openxmlformats.org/officeDocument/2006/relationships/image" Target="../media/image202.png"/><Relationship Id="rId39" Type="http://schemas.openxmlformats.org/officeDocument/2006/relationships/image" Target="../media/image223.png"/><Relationship Id="rId109" Type="http://schemas.openxmlformats.org/officeDocument/2006/relationships/image" Target="../media/image293.png"/><Relationship Id="rId34" Type="http://schemas.openxmlformats.org/officeDocument/2006/relationships/image" Target="../media/image218.png"/><Relationship Id="rId50" Type="http://schemas.openxmlformats.org/officeDocument/2006/relationships/image" Target="../media/image234.png"/><Relationship Id="rId55" Type="http://schemas.openxmlformats.org/officeDocument/2006/relationships/image" Target="../media/image239.png"/><Relationship Id="rId76" Type="http://schemas.openxmlformats.org/officeDocument/2006/relationships/image" Target="../media/image260.png"/><Relationship Id="rId97" Type="http://schemas.openxmlformats.org/officeDocument/2006/relationships/image" Target="../media/image281.png"/><Relationship Id="rId104" Type="http://schemas.openxmlformats.org/officeDocument/2006/relationships/image" Target="../media/image288.png"/><Relationship Id="rId120" Type="http://schemas.openxmlformats.org/officeDocument/2006/relationships/image" Target="../media/image304.png"/><Relationship Id="rId7" Type="http://schemas.openxmlformats.org/officeDocument/2006/relationships/image" Target="../media/image191.png"/><Relationship Id="rId71" Type="http://schemas.openxmlformats.org/officeDocument/2006/relationships/image" Target="../media/image255.png"/><Relationship Id="rId92" Type="http://schemas.openxmlformats.org/officeDocument/2006/relationships/image" Target="../media/image276.png"/><Relationship Id="rId2" Type="http://schemas.openxmlformats.org/officeDocument/2006/relationships/notesSlide" Target="../notesSlides/notesSlide97.xml"/><Relationship Id="rId29" Type="http://schemas.openxmlformats.org/officeDocument/2006/relationships/image" Target="../media/image213.png"/><Relationship Id="rId24" Type="http://schemas.openxmlformats.org/officeDocument/2006/relationships/image" Target="../media/image208.png"/><Relationship Id="rId40" Type="http://schemas.openxmlformats.org/officeDocument/2006/relationships/image" Target="../media/image224.png"/><Relationship Id="rId45" Type="http://schemas.openxmlformats.org/officeDocument/2006/relationships/image" Target="../media/image229.png"/><Relationship Id="rId66" Type="http://schemas.openxmlformats.org/officeDocument/2006/relationships/image" Target="../media/image250.png"/><Relationship Id="rId87" Type="http://schemas.openxmlformats.org/officeDocument/2006/relationships/image" Target="../media/image271.png"/><Relationship Id="rId110" Type="http://schemas.openxmlformats.org/officeDocument/2006/relationships/image" Target="../media/image294.png"/><Relationship Id="rId115" Type="http://schemas.openxmlformats.org/officeDocument/2006/relationships/image" Target="../media/image299.png"/></Relationships>
</file>

<file path=ppt/slides/_rels/slide9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7.png"/><Relationship Id="rId18" Type="http://schemas.openxmlformats.org/officeDocument/2006/relationships/image" Target="../media/image322.png"/><Relationship Id="rId26" Type="http://schemas.openxmlformats.org/officeDocument/2006/relationships/image" Target="../media/image330.png"/><Relationship Id="rId39" Type="http://schemas.openxmlformats.org/officeDocument/2006/relationships/image" Target="../media/image343.png"/><Relationship Id="rId3" Type="http://schemas.openxmlformats.org/officeDocument/2006/relationships/image" Target="../media/image307.png"/><Relationship Id="rId21" Type="http://schemas.openxmlformats.org/officeDocument/2006/relationships/image" Target="../media/image325.png"/><Relationship Id="rId34" Type="http://schemas.openxmlformats.org/officeDocument/2006/relationships/image" Target="../media/image338.png"/><Relationship Id="rId42" Type="http://schemas.openxmlformats.org/officeDocument/2006/relationships/image" Target="../media/image346.png"/><Relationship Id="rId47" Type="http://schemas.openxmlformats.org/officeDocument/2006/relationships/image" Target="../media/image351.png"/><Relationship Id="rId7" Type="http://schemas.openxmlformats.org/officeDocument/2006/relationships/image" Target="../media/image311.png"/><Relationship Id="rId12" Type="http://schemas.openxmlformats.org/officeDocument/2006/relationships/image" Target="../media/image316.png"/><Relationship Id="rId17" Type="http://schemas.openxmlformats.org/officeDocument/2006/relationships/image" Target="../media/image321.png"/><Relationship Id="rId25" Type="http://schemas.openxmlformats.org/officeDocument/2006/relationships/image" Target="../media/image329.png"/><Relationship Id="rId33" Type="http://schemas.openxmlformats.org/officeDocument/2006/relationships/image" Target="../media/image337.png"/><Relationship Id="rId38" Type="http://schemas.openxmlformats.org/officeDocument/2006/relationships/image" Target="../media/image342.png"/><Relationship Id="rId46" Type="http://schemas.openxmlformats.org/officeDocument/2006/relationships/image" Target="../media/image350.png"/><Relationship Id="rId2" Type="http://schemas.openxmlformats.org/officeDocument/2006/relationships/notesSlide" Target="../notesSlides/notesSlide98.xml"/><Relationship Id="rId16" Type="http://schemas.openxmlformats.org/officeDocument/2006/relationships/image" Target="../media/image320.png"/><Relationship Id="rId20" Type="http://schemas.openxmlformats.org/officeDocument/2006/relationships/image" Target="../media/image324.png"/><Relationship Id="rId29" Type="http://schemas.openxmlformats.org/officeDocument/2006/relationships/image" Target="../media/image333.png"/><Relationship Id="rId41" Type="http://schemas.openxmlformats.org/officeDocument/2006/relationships/image" Target="../media/image3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0.png"/><Relationship Id="rId11" Type="http://schemas.openxmlformats.org/officeDocument/2006/relationships/image" Target="../media/image315.png"/><Relationship Id="rId24" Type="http://schemas.openxmlformats.org/officeDocument/2006/relationships/image" Target="../media/image328.png"/><Relationship Id="rId32" Type="http://schemas.openxmlformats.org/officeDocument/2006/relationships/image" Target="../media/image336.png"/><Relationship Id="rId37" Type="http://schemas.openxmlformats.org/officeDocument/2006/relationships/image" Target="../media/image341.png"/><Relationship Id="rId40" Type="http://schemas.openxmlformats.org/officeDocument/2006/relationships/image" Target="../media/image344.png"/><Relationship Id="rId45" Type="http://schemas.openxmlformats.org/officeDocument/2006/relationships/image" Target="../media/image349.png"/><Relationship Id="rId5" Type="http://schemas.openxmlformats.org/officeDocument/2006/relationships/image" Target="../media/image309.png"/><Relationship Id="rId15" Type="http://schemas.openxmlformats.org/officeDocument/2006/relationships/image" Target="../media/image319.png"/><Relationship Id="rId23" Type="http://schemas.openxmlformats.org/officeDocument/2006/relationships/image" Target="../media/image327.png"/><Relationship Id="rId28" Type="http://schemas.openxmlformats.org/officeDocument/2006/relationships/image" Target="../media/image332.png"/><Relationship Id="rId36" Type="http://schemas.openxmlformats.org/officeDocument/2006/relationships/image" Target="../media/image340.png"/><Relationship Id="rId49" Type="http://schemas.openxmlformats.org/officeDocument/2006/relationships/image" Target="../media/image353.png"/><Relationship Id="rId10" Type="http://schemas.openxmlformats.org/officeDocument/2006/relationships/image" Target="../media/image314.png"/><Relationship Id="rId19" Type="http://schemas.openxmlformats.org/officeDocument/2006/relationships/image" Target="../media/image323.png"/><Relationship Id="rId31" Type="http://schemas.openxmlformats.org/officeDocument/2006/relationships/image" Target="../media/image335.png"/><Relationship Id="rId44" Type="http://schemas.openxmlformats.org/officeDocument/2006/relationships/image" Target="../media/image348.png"/><Relationship Id="rId4" Type="http://schemas.openxmlformats.org/officeDocument/2006/relationships/image" Target="../media/image308.png"/><Relationship Id="rId9" Type="http://schemas.openxmlformats.org/officeDocument/2006/relationships/image" Target="../media/image313.png"/><Relationship Id="rId14" Type="http://schemas.openxmlformats.org/officeDocument/2006/relationships/image" Target="../media/image318.png"/><Relationship Id="rId22" Type="http://schemas.openxmlformats.org/officeDocument/2006/relationships/image" Target="../media/image326.png"/><Relationship Id="rId27" Type="http://schemas.openxmlformats.org/officeDocument/2006/relationships/image" Target="../media/image331.png"/><Relationship Id="rId30" Type="http://schemas.openxmlformats.org/officeDocument/2006/relationships/image" Target="../media/image334.png"/><Relationship Id="rId35" Type="http://schemas.openxmlformats.org/officeDocument/2006/relationships/image" Target="../media/image339.png"/><Relationship Id="rId43" Type="http://schemas.openxmlformats.org/officeDocument/2006/relationships/image" Target="../media/image347.png"/><Relationship Id="rId48" Type="http://schemas.openxmlformats.org/officeDocument/2006/relationships/image" Target="../media/image352.png"/><Relationship Id="rId8" Type="http://schemas.openxmlformats.org/officeDocument/2006/relationships/image" Target="../media/image31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4.jp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7.png"/><Relationship Id="rId5" Type="http://schemas.openxmlformats.org/officeDocument/2006/relationships/image" Target="../media/image356.png"/><Relationship Id="rId4" Type="http://schemas.openxmlformats.org/officeDocument/2006/relationships/image" Target="../media/image35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408321" y="4380841"/>
            <a:ext cx="24480" cy="38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33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676400" y="3304935"/>
            <a:ext cx="6005676" cy="3019665"/>
          </a:xfrm>
          <a:prstGeom prst="rect">
            <a:avLst/>
          </a:prstGeom>
          <a:solidFill>
            <a:srgbClr val="000080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8" tIns="60020" rIns="81638" bIns="40819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2177" dirty="0">
                <a:solidFill>
                  <a:srgbClr val="FFFFFF"/>
                </a:solidFill>
              </a:rPr>
              <a:t>Rachid </a:t>
            </a:r>
            <a:r>
              <a:rPr lang="en-US" sz="2177" dirty="0" err="1">
                <a:solidFill>
                  <a:srgbClr val="FFFFFF"/>
                </a:solidFill>
              </a:rPr>
              <a:t>Mazini</a:t>
            </a:r>
            <a:endParaRPr lang="en-US" sz="2177" dirty="0">
              <a:solidFill>
                <a:srgbClr val="FFFFFF"/>
              </a:solidFill>
            </a:endParaRPr>
          </a:p>
          <a:p>
            <a:pPr algn="ctr"/>
            <a:r>
              <a:rPr lang="en-US" sz="2177" dirty="0">
                <a:solidFill>
                  <a:srgbClr val="FFFFFF"/>
                </a:solidFill>
              </a:rPr>
              <a:t>Academia </a:t>
            </a:r>
            <a:r>
              <a:rPr lang="en-US" sz="2177" dirty="0" err="1">
                <a:solidFill>
                  <a:srgbClr val="FFFFFF"/>
                </a:solidFill>
              </a:rPr>
              <a:t>Sinica</a:t>
            </a:r>
            <a:r>
              <a:rPr lang="en-US" sz="2177" dirty="0">
                <a:solidFill>
                  <a:srgbClr val="FFFFFF"/>
                </a:solidFill>
              </a:rPr>
              <a:t>, Taiwan</a:t>
            </a:r>
          </a:p>
          <a:p>
            <a:pPr algn="ctr"/>
            <a:r>
              <a:rPr lang="en-US" sz="2177" dirty="0">
                <a:solidFill>
                  <a:srgbClr val="FFFFFF"/>
                </a:solidFill>
              </a:rPr>
              <a:t/>
            </a:r>
            <a:br>
              <a:rPr lang="en-US" sz="2177" dirty="0">
                <a:solidFill>
                  <a:srgbClr val="FFFFFF"/>
                </a:solidFill>
              </a:rPr>
            </a:br>
            <a:r>
              <a:rPr lang="en-US" sz="2177" dirty="0" smtClean="0">
                <a:solidFill>
                  <a:srgbClr val="FFFFFF"/>
                </a:solidFill>
              </a:rPr>
              <a:t>First  International High Energy  Physics </a:t>
            </a:r>
          </a:p>
          <a:p>
            <a:pPr algn="ctr"/>
            <a:r>
              <a:rPr lang="en-US" sz="2177" dirty="0" smtClean="0">
                <a:solidFill>
                  <a:srgbClr val="FFFFFF"/>
                </a:solidFill>
              </a:rPr>
              <a:t>School and Workshop in </a:t>
            </a:r>
            <a:r>
              <a:rPr lang="en-US" sz="2177" dirty="0" err="1" smtClean="0">
                <a:solidFill>
                  <a:srgbClr val="FFFFFF"/>
                </a:solidFill>
              </a:rPr>
              <a:t>Wsetern</a:t>
            </a:r>
            <a:r>
              <a:rPr lang="en-US" sz="2177" dirty="0" smtClean="0">
                <a:solidFill>
                  <a:srgbClr val="FFFFFF"/>
                </a:solidFill>
              </a:rPr>
              <a:t> China</a:t>
            </a:r>
            <a:r>
              <a:rPr lang="en-US" sz="2177" dirty="0">
                <a:solidFill>
                  <a:srgbClr val="FFFFFF"/>
                </a:solidFill>
              </a:rPr>
              <a:t/>
            </a:r>
            <a:br>
              <a:rPr lang="en-US" sz="2177" dirty="0">
                <a:solidFill>
                  <a:srgbClr val="FFFFFF"/>
                </a:solidFill>
              </a:rPr>
            </a:br>
            <a:r>
              <a:rPr lang="en-US" sz="2177" dirty="0" smtClean="0">
                <a:solidFill>
                  <a:srgbClr val="FFFFFF"/>
                </a:solidFill>
              </a:rPr>
              <a:t>Lanzhou, China</a:t>
            </a:r>
          </a:p>
          <a:p>
            <a:pPr algn="ctr"/>
            <a:endParaRPr lang="en-US" sz="2177" dirty="0">
              <a:solidFill>
                <a:srgbClr val="FFFFFF"/>
              </a:solidFill>
            </a:endParaRPr>
          </a:p>
          <a:p>
            <a:pPr algn="ctr"/>
            <a:r>
              <a:rPr lang="en-US" sz="2177" dirty="0" smtClean="0">
                <a:solidFill>
                  <a:srgbClr val="FFFFFF"/>
                </a:solidFill>
              </a:rPr>
              <a:t>1-10 August 2018</a:t>
            </a:r>
            <a:endParaRPr lang="en-US" sz="2177" dirty="0">
              <a:solidFill>
                <a:srgbClr val="FFFFFF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862137"/>
            <a:ext cx="8424862" cy="1109663"/>
          </a:xfrm>
          <a:ln/>
        </p:spPr>
        <p:txBody>
          <a:bodyPr tIns="35202"/>
          <a:lstStyle/>
          <a:p>
            <a:pPr algn="ctr"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b="1" dirty="0" smtClean="0"/>
              <a:t>Parti</a:t>
            </a:r>
            <a:r>
              <a:rPr lang="en-US" sz="4000" b="1" dirty="0" smtClean="0"/>
              <a:t>cle Identification </a:t>
            </a:r>
            <a:r>
              <a:rPr lang="en-US" sz="4000" b="1" dirty="0" smtClean="0"/>
              <a:t>at the LHC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III</a:t>
            </a:r>
            <a:r>
              <a:rPr lang="en-US" sz="2800" dirty="0" smtClean="0"/>
              <a:t>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172" y="4490"/>
            <a:ext cx="1704735" cy="17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2128"/>
      </p:ext>
    </p:extLst>
  </p:cSld>
  <p:clrMapOvr>
    <a:masterClrMapping/>
  </p:clrMapOvr>
  <p:transition spd="med" advTm="1745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66964" y="188857"/>
            <a:ext cx="821563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ets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alg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4400" b="1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(II)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4640" y="1446666"/>
            <a:ext cx="8188959" cy="1105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800"/>
              </a:lnSpc>
              <a:buFont typeface="Arial"/>
              <a:buChar char="•"/>
              <a:tabLst>
                <a:tab pos="355600" algn="l"/>
              </a:tabLst>
            </a:pPr>
            <a:r>
              <a:rPr sz="2400" spc="-15" dirty="0">
                <a:latin typeface="Century Gothic"/>
                <a:cs typeface="Century Gothic"/>
              </a:rPr>
              <a:t>Jet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al</a:t>
            </a:r>
            <a:r>
              <a:rPr sz="2400" spc="-15" dirty="0">
                <a:latin typeface="Century Gothic"/>
                <a:cs typeface="Century Gothic"/>
              </a:rPr>
              <a:t>gor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th</a:t>
            </a:r>
            <a:r>
              <a:rPr sz="2400" dirty="0">
                <a:latin typeface="Century Gothic"/>
                <a:cs typeface="Century Gothic"/>
              </a:rPr>
              <a:t>ms</a:t>
            </a:r>
            <a:r>
              <a:rPr sz="2400" spc="-10" dirty="0">
                <a:latin typeface="Century Gothic"/>
                <a:cs typeface="Century Gothic"/>
              </a:rPr>
              <a:t>: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of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ru</a:t>
            </a:r>
            <a:r>
              <a:rPr sz="2400" dirty="0">
                <a:latin typeface="Century Gothic"/>
                <a:cs typeface="Century Gothic"/>
              </a:rPr>
              <a:t>l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grou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pa</a:t>
            </a:r>
            <a:r>
              <a:rPr sz="2400" spc="-10" dirty="0">
                <a:latin typeface="Century Gothic"/>
                <a:cs typeface="Century Gothic"/>
              </a:rPr>
              <a:t>rt</a:t>
            </a:r>
            <a:r>
              <a:rPr sz="2400" dirty="0">
                <a:latin typeface="Century Gothic"/>
                <a:cs typeface="Century Gothic"/>
              </a:rPr>
              <a:t>icl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together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assi</a:t>
            </a:r>
            <a:r>
              <a:rPr sz="2400" spc="-20" dirty="0">
                <a:latin typeface="Century Gothic"/>
                <a:cs typeface="Century Gothic"/>
              </a:rPr>
              <a:t>gn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momentum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l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20" dirty="0">
                <a:latin typeface="Century Gothic"/>
                <a:cs typeface="Century Gothic"/>
              </a:rPr>
              <a:t>ng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endParaRPr sz="2400" dirty="0">
              <a:latin typeface="Century Gothic"/>
              <a:cs typeface="Century Gothic"/>
            </a:endParaRPr>
          </a:p>
          <a:p>
            <a:pPr marL="355600" indent="-342900">
              <a:lnSpc>
                <a:spcPts val="2855"/>
              </a:lnSpc>
              <a:spcBef>
                <a:spcPts val="515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0" dirty="0">
                <a:latin typeface="Century Gothic"/>
                <a:cs typeface="Century Gothic"/>
              </a:rPr>
              <a:t>nfra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co</a:t>
            </a:r>
            <a:r>
              <a:rPr sz="2400" dirty="0">
                <a:latin typeface="Century Gothic"/>
                <a:cs typeface="Century Gothic"/>
              </a:rPr>
              <a:t>lli</a:t>
            </a:r>
            <a:r>
              <a:rPr sz="2400" spc="-20" dirty="0">
                <a:latin typeface="Century Gothic"/>
                <a:cs typeface="Century Gothic"/>
              </a:rPr>
              <a:t>ne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r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sa</a:t>
            </a:r>
            <a:r>
              <a:rPr sz="2400" spc="-15" dirty="0">
                <a:latin typeface="Century Gothic"/>
                <a:cs typeface="Century Gothic"/>
              </a:rPr>
              <a:t>fe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33400" y="2781301"/>
            <a:ext cx="8064498" cy="2743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94640" y="5877059"/>
            <a:ext cx="7602220" cy="702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spc="-15" dirty="0">
                <a:latin typeface="Century Gothic"/>
                <a:cs typeface="Century Gothic"/>
              </a:rPr>
              <a:t>LH</a:t>
            </a:r>
            <a:r>
              <a:rPr sz="2400" spc="-20" dirty="0">
                <a:latin typeface="Century Gothic"/>
                <a:cs typeface="Century Gothic"/>
              </a:rPr>
              <a:t>C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q</a:t>
            </a:r>
            <a:r>
              <a:rPr sz="2400" spc="-15" dirty="0">
                <a:latin typeface="Century Gothic"/>
                <a:cs typeface="Century Gothic"/>
              </a:rPr>
              <a:t>uent</a:t>
            </a:r>
            <a:r>
              <a:rPr sz="2400" dirty="0">
                <a:latin typeface="Century Gothic"/>
                <a:cs typeface="Century Gothic"/>
              </a:rPr>
              <a:t>ial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reco</a:t>
            </a:r>
            <a:r>
              <a:rPr sz="2400" dirty="0">
                <a:latin typeface="Century Gothic"/>
                <a:cs typeface="Century Gothic"/>
              </a:rPr>
              <a:t>mbi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20" dirty="0">
                <a:latin typeface="Century Gothic"/>
                <a:cs typeface="Century Gothic"/>
              </a:rPr>
              <a:t>on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al</a:t>
            </a:r>
            <a:r>
              <a:rPr sz="2400" spc="-15" dirty="0">
                <a:latin typeface="Century Gothic"/>
                <a:cs typeface="Century Gothic"/>
              </a:rPr>
              <a:t>gor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th</a:t>
            </a:r>
            <a:r>
              <a:rPr sz="2400" dirty="0">
                <a:latin typeface="Century Gothic"/>
                <a:cs typeface="Century Gothic"/>
              </a:rPr>
              <a:t>ms</a:t>
            </a:r>
            <a:endParaRPr sz="24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140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K</a:t>
            </a:r>
            <a:r>
              <a:rPr sz="1950" spc="7" baseline="-21367" dirty="0">
                <a:latin typeface="Century Gothic"/>
                <a:cs typeface="Century Gothic"/>
              </a:rPr>
              <a:t>t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C/</a:t>
            </a:r>
            <a:r>
              <a:rPr sz="2000" spc="-20" dirty="0">
                <a:latin typeface="Century Gothic"/>
                <a:cs typeface="Century Gothic"/>
              </a:rPr>
              <a:t>A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ant</a:t>
            </a:r>
            <a:r>
              <a:rPr sz="2000" b="1" spc="-10" dirty="0">
                <a:latin typeface="Century Gothic"/>
                <a:cs typeface="Century Gothic"/>
              </a:rPr>
              <a:t>i-</a:t>
            </a:r>
            <a:r>
              <a:rPr sz="2000" b="1" dirty="0">
                <a:latin typeface="Century Gothic"/>
                <a:cs typeface="Century Gothic"/>
              </a:rPr>
              <a:t>k</a:t>
            </a:r>
            <a:r>
              <a:rPr sz="1950" b="1" spc="7" baseline="-21367" dirty="0">
                <a:latin typeface="Century Gothic"/>
                <a:cs typeface="Century Gothic"/>
              </a:rPr>
              <a:t>t</a:t>
            </a:r>
            <a:endParaRPr sz="1950" baseline="-21367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2810" y="6598670"/>
            <a:ext cx="10985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9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09654" y="0"/>
            <a:ext cx="182879" cy="3366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101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02435">
              <a:lnSpc>
                <a:spcPct val="100000"/>
              </a:lnSpc>
            </a:pPr>
            <a:r>
              <a:rPr spc="-540" dirty="0"/>
              <a:t>T</a:t>
            </a:r>
            <a:r>
              <a:rPr dirty="0"/>
              <a:t>otal-jet-m</a:t>
            </a:r>
            <a:r>
              <a:rPr spc="-30" dirty="0"/>
              <a:t>as</a:t>
            </a:r>
            <a:r>
              <a:rPr spc="-25" dirty="0"/>
              <a:t>s</a:t>
            </a:r>
          </a:p>
        </p:txBody>
      </p:sp>
      <p:sp>
        <p:nvSpPr>
          <p:cNvPr id="5" name="object 5"/>
          <p:cNvSpPr/>
          <p:nvPr/>
        </p:nvSpPr>
        <p:spPr>
          <a:xfrm>
            <a:off x="4622800" y="1382394"/>
            <a:ext cx="4422286" cy="3657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85139" y="5154713"/>
            <a:ext cx="3792854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Signa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l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even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(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g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l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u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i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no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m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ss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=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1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eV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)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71540" y="5145188"/>
            <a:ext cx="20739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Backgroun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d 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event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1439" y="1382394"/>
            <a:ext cx="4389118" cy="3657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58025" y="5776327"/>
            <a:ext cx="2963545" cy="596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13435" algn="l"/>
              </a:tabLst>
            </a:pPr>
            <a:r>
              <a:rPr sz="3900" i="1" spc="365" dirty="0">
                <a:latin typeface="Times New Roman"/>
                <a:cs typeface="Times New Roman"/>
              </a:rPr>
              <a:t>M</a:t>
            </a:r>
            <a:r>
              <a:rPr sz="3375" i="1" baseline="-24691" dirty="0">
                <a:latin typeface="Times New Roman"/>
                <a:cs typeface="Times New Roman"/>
              </a:rPr>
              <a:t>J	</a:t>
            </a:r>
            <a:r>
              <a:rPr sz="3900" dirty="0">
                <a:latin typeface="Symbol"/>
                <a:cs typeface="Symbol"/>
              </a:rPr>
              <a:t></a:t>
            </a:r>
            <a:r>
              <a:rPr sz="3900" spc="-120" dirty="0">
                <a:latin typeface="Times New Roman"/>
                <a:cs typeface="Times New Roman"/>
              </a:rPr>
              <a:t> </a:t>
            </a:r>
            <a:r>
              <a:rPr sz="3900" dirty="0">
                <a:latin typeface="Times New Roman"/>
                <a:cs typeface="Times New Roman"/>
              </a:rPr>
              <a:t>705</a:t>
            </a:r>
            <a:r>
              <a:rPr sz="3900" spc="-60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Century Gothic"/>
                <a:cs typeface="Century Gothic"/>
              </a:rPr>
              <a:t>GeV</a:t>
            </a:r>
            <a:endParaRPr sz="34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51723" y="5724861"/>
            <a:ext cx="196215" cy="313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dirty="0">
                <a:latin typeface="Symbol"/>
                <a:cs typeface="Symbol"/>
              </a:rPr>
              <a:t>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465933" y="5776327"/>
            <a:ext cx="2976245" cy="596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13435" algn="l"/>
              </a:tabLst>
            </a:pPr>
            <a:r>
              <a:rPr sz="3900" i="1" spc="365" dirty="0">
                <a:latin typeface="Times New Roman"/>
                <a:cs typeface="Times New Roman"/>
              </a:rPr>
              <a:t>M</a:t>
            </a:r>
            <a:r>
              <a:rPr sz="3375" i="1" baseline="-24691" dirty="0">
                <a:latin typeface="Times New Roman"/>
                <a:cs typeface="Times New Roman"/>
              </a:rPr>
              <a:t>J	</a:t>
            </a:r>
            <a:r>
              <a:rPr sz="3900" dirty="0">
                <a:latin typeface="Symbol"/>
                <a:cs typeface="Symbol"/>
              </a:rPr>
              <a:t></a:t>
            </a:r>
            <a:r>
              <a:rPr sz="3900" spc="-180" dirty="0">
                <a:latin typeface="Times New Roman"/>
                <a:cs typeface="Times New Roman"/>
              </a:rPr>
              <a:t> </a:t>
            </a:r>
            <a:r>
              <a:rPr sz="3900" dirty="0">
                <a:latin typeface="Times New Roman"/>
                <a:cs typeface="Times New Roman"/>
              </a:rPr>
              <a:t>260</a:t>
            </a:r>
            <a:r>
              <a:rPr sz="3900" spc="-450" dirty="0">
                <a:latin typeface="Times New Roman"/>
                <a:cs typeface="Times New Roman"/>
              </a:rPr>
              <a:t> </a:t>
            </a:r>
            <a:r>
              <a:rPr sz="3400" dirty="0">
                <a:latin typeface="Century Gothic"/>
                <a:cs typeface="Century Gothic"/>
              </a:rPr>
              <a:t>GeV</a:t>
            </a:r>
            <a:endParaRPr sz="34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59959" y="5724861"/>
            <a:ext cx="196215" cy="313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dirty="0">
                <a:latin typeface="Symbol"/>
                <a:cs typeface="Symbol"/>
              </a:rPr>
              <a:t></a:t>
            </a:r>
            <a:endParaRPr sz="225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102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53235">
              <a:lnSpc>
                <a:spcPct val="100000"/>
              </a:lnSpc>
            </a:pPr>
            <a:r>
              <a:rPr spc="-540" dirty="0"/>
              <a:t>T</a:t>
            </a:r>
            <a:r>
              <a:rPr dirty="0"/>
              <a:t>otal-jet-m</a:t>
            </a:r>
            <a:r>
              <a:rPr spc="-30" dirty="0"/>
              <a:t>as</a:t>
            </a:r>
            <a:r>
              <a:rPr spc="-25" dirty="0"/>
              <a:t>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646418" y="4548524"/>
            <a:ext cx="3065145" cy="1032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8500"/>
              </a:lnSpc>
            </a:pPr>
            <a:r>
              <a:rPr sz="2200" b="1" spc="-10" dirty="0">
                <a:latin typeface="Century Gothic"/>
                <a:cs typeface="Century Gothic"/>
              </a:rPr>
              <a:t>Total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mass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sensitive to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gluin</a:t>
            </a:r>
            <a:r>
              <a:rPr sz="2200" b="1" spc="-15" dirty="0">
                <a:latin typeface="Century Gothic"/>
                <a:cs typeface="Century Gothic"/>
              </a:rPr>
              <a:t>o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mas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-5" dirty="0">
                <a:latin typeface="Century Gothic"/>
                <a:cs typeface="Century Gothic"/>
              </a:rPr>
              <a:t> and </a:t>
            </a:r>
            <a:r>
              <a:rPr sz="2200" b="1" spc="-15" dirty="0">
                <a:latin typeface="Century Gothic"/>
                <a:cs typeface="Century Gothic"/>
              </a:rPr>
              <a:t>mass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splitting: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4937" y="1463675"/>
            <a:ext cx="5136204" cy="50291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83119" y="1348739"/>
            <a:ext cx="3117039" cy="26949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668427" y="5647222"/>
            <a:ext cx="1011555" cy="409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74345" algn="l"/>
              </a:tabLst>
            </a:pPr>
            <a:r>
              <a:rPr sz="2850" i="1" spc="20" dirty="0">
                <a:latin typeface="Times New Roman"/>
                <a:cs typeface="Times New Roman"/>
              </a:rPr>
              <a:t>m	</a:t>
            </a:r>
            <a:r>
              <a:rPr sz="2850" spc="20" dirty="0">
                <a:latin typeface="Symbol"/>
                <a:cs typeface="Symbol"/>
              </a:rPr>
              <a:t></a:t>
            </a:r>
            <a:r>
              <a:rPr sz="2850" spc="-250" dirty="0">
                <a:latin typeface="Times New Roman"/>
                <a:cs typeface="Times New Roman"/>
              </a:rPr>
              <a:t> </a:t>
            </a:r>
            <a:r>
              <a:rPr sz="2850" i="1" spc="20" dirty="0">
                <a:latin typeface="Times New Roman"/>
                <a:cs typeface="Times New Roman"/>
              </a:rPr>
              <a:t>m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51188" y="5737134"/>
            <a:ext cx="112395" cy="2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spc="-630" dirty="0">
                <a:latin typeface="Lucida Sans Unicode"/>
                <a:cs typeface="Lucida Sans Unicode"/>
              </a:rPr>
              <a:t>⌢</a:t>
            </a:r>
            <a:endParaRPr sz="165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34051" y="5854427"/>
            <a:ext cx="131445" cy="2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i="1" dirty="0">
                <a:latin typeface="Times New Roman"/>
                <a:cs typeface="Times New Roman"/>
              </a:rPr>
              <a:t>g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95698" y="5782862"/>
            <a:ext cx="112395" cy="2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spc="-630" dirty="0">
                <a:latin typeface="Lucida Sans Unicode"/>
                <a:cs typeface="Lucida Sans Unicode"/>
              </a:rPr>
              <a:t>⌢</a:t>
            </a:r>
            <a:endParaRPr sz="165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65232" y="5910687"/>
            <a:ext cx="218440" cy="269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-30" dirty="0">
                <a:latin typeface="Symbol"/>
                <a:cs typeface="Symbol"/>
              </a:rPr>
              <a:t></a:t>
            </a:r>
            <a:r>
              <a:rPr sz="1800" spc="-44" baseline="-18518" dirty="0">
                <a:latin typeface="Times New Roman"/>
                <a:cs typeface="Times New Roman"/>
              </a:rPr>
              <a:t>1</a:t>
            </a:r>
            <a:endParaRPr sz="1800" baseline="-18518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808993" y="5854189"/>
            <a:ext cx="102235" cy="179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91542" y="3290389"/>
            <a:ext cx="2094230" cy="1504950"/>
          </a:xfrm>
          <a:custGeom>
            <a:avLst/>
            <a:gdLst/>
            <a:ahLst/>
            <a:cxnLst/>
            <a:rect l="l" t="t" r="r" b="b"/>
            <a:pathLst>
              <a:path w="2094229" h="1504950">
                <a:moveTo>
                  <a:pt x="0" y="0"/>
                </a:moveTo>
                <a:lnTo>
                  <a:pt x="2094047" y="0"/>
                </a:lnTo>
                <a:lnTo>
                  <a:pt x="2094047" y="1504767"/>
                </a:lnTo>
                <a:lnTo>
                  <a:pt x="0" y="1504767"/>
                </a:lnTo>
                <a:lnTo>
                  <a:pt x="0" y="0"/>
                </a:lnTo>
                <a:close/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91541" y="3290389"/>
            <a:ext cx="2094230" cy="1504950"/>
          </a:xfrm>
          <a:custGeom>
            <a:avLst/>
            <a:gdLst/>
            <a:ahLst/>
            <a:cxnLst/>
            <a:rect l="l" t="t" r="r" b="b"/>
            <a:pathLst>
              <a:path w="2094229" h="1504950">
                <a:moveTo>
                  <a:pt x="0" y="0"/>
                </a:moveTo>
                <a:lnTo>
                  <a:pt x="2094048" y="0"/>
                </a:lnTo>
                <a:lnTo>
                  <a:pt x="2094048" y="1504767"/>
                </a:lnTo>
                <a:lnTo>
                  <a:pt x="0" y="150476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591542" y="3290389"/>
            <a:ext cx="2094230" cy="1504950"/>
          </a:xfrm>
          <a:custGeom>
            <a:avLst/>
            <a:gdLst/>
            <a:ahLst/>
            <a:cxnLst/>
            <a:rect l="l" t="t" r="r" b="b"/>
            <a:pathLst>
              <a:path w="2094229" h="1504950">
                <a:moveTo>
                  <a:pt x="0" y="0"/>
                </a:moveTo>
                <a:lnTo>
                  <a:pt x="2094047" y="0"/>
                </a:lnTo>
                <a:lnTo>
                  <a:pt x="2094047" y="1504767"/>
                </a:lnTo>
                <a:lnTo>
                  <a:pt x="0" y="1504767"/>
                </a:lnTo>
                <a:lnTo>
                  <a:pt x="0" y="0"/>
                </a:lnTo>
                <a:close/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91542" y="4795156"/>
            <a:ext cx="2094230" cy="0"/>
          </a:xfrm>
          <a:custGeom>
            <a:avLst/>
            <a:gdLst/>
            <a:ahLst/>
            <a:cxnLst/>
            <a:rect l="l" t="t" r="r" b="b"/>
            <a:pathLst>
              <a:path w="2094229">
                <a:moveTo>
                  <a:pt x="0" y="0"/>
                </a:moveTo>
                <a:lnTo>
                  <a:pt x="2094048" y="0"/>
                </a:lnTo>
              </a:path>
            </a:pathLst>
          </a:custGeom>
          <a:ln w="70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02871" y="4928199"/>
            <a:ext cx="400685" cy="135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i="1" spc="25" dirty="0">
                <a:latin typeface="Arial"/>
                <a:cs typeface="Arial"/>
              </a:rPr>
              <a:t>p</a:t>
            </a:r>
            <a:r>
              <a:rPr sz="675" spc="7" baseline="43209" dirty="0">
                <a:latin typeface="Arial"/>
                <a:cs typeface="Arial"/>
              </a:rPr>
              <a:t>jet</a:t>
            </a:r>
            <a:r>
              <a:rPr sz="675" baseline="43209" dirty="0">
                <a:latin typeface="Arial"/>
                <a:cs typeface="Arial"/>
              </a:rPr>
              <a:t> </a:t>
            </a:r>
            <a:r>
              <a:rPr sz="675" spc="-44" baseline="43209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[GeV]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56175" y="5014801"/>
            <a:ext cx="62230" cy="85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0" spc="10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699109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1105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634074" y="4831835"/>
            <a:ext cx="27876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2</a:t>
            </a:r>
            <a:r>
              <a:rPr sz="700" dirty="0">
                <a:latin typeface="Arial"/>
                <a:cs typeface="Arial"/>
              </a:rPr>
              <a:t>0 </a:t>
            </a:r>
            <a:r>
              <a:rPr sz="700" spc="2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30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958672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42856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10669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69130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219405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262666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302419" y="4750727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29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63153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220320" y="4814947"/>
            <a:ext cx="465455" cy="138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1</a:t>
            </a:r>
            <a:r>
              <a:rPr sz="700" spc="-30" dirty="0">
                <a:latin typeface="Arial"/>
                <a:cs typeface="Arial"/>
              </a:rPr>
              <a:t>0</a:t>
            </a:r>
            <a:r>
              <a:rPr sz="675" spc="15" baseline="37037" dirty="0">
                <a:latin typeface="Arial"/>
                <a:cs typeface="Arial"/>
              </a:rPr>
              <a:t>2</a:t>
            </a:r>
            <a:r>
              <a:rPr sz="675" baseline="37037" dirty="0">
                <a:latin typeface="Arial"/>
                <a:cs typeface="Arial"/>
              </a:rPr>
              <a:t>    </a:t>
            </a:r>
            <a:r>
              <a:rPr sz="675" spc="37" baseline="37037" dirty="0">
                <a:latin typeface="Arial"/>
                <a:cs typeface="Arial"/>
              </a:rPr>
              <a:t> </a:t>
            </a:r>
            <a:r>
              <a:rPr sz="700" spc="-30" dirty="0">
                <a:latin typeface="Arial"/>
                <a:cs typeface="Arial"/>
              </a:rPr>
              <a:t>2</a:t>
            </a:r>
            <a:r>
              <a:rPr sz="700" dirty="0">
                <a:latin typeface="Symbol"/>
                <a:cs typeface="Symbol"/>
              </a:rPr>
              <a:t></a:t>
            </a:r>
            <a:r>
              <a:rPr sz="700" spc="-5" dirty="0">
                <a:latin typeface="Arial"/>
                <a:cs typeface="Arial"/>
              </a:rPr>
              <a:t>1</a:t>
            </a:r>
            <a:r>
              <a:rPr sz="700" spc="-30" dirty="0">
                <a:latin typeface="Arial"/>
                <a:cs typeface="Arial"/>
              </a:rPr>
              <a:t>0</a:t>
            </a:r>
            <a:r>
              <a:rPr sz="675" spc="15" baseline="37037" dirty="0">
                <a:latin typeface="Arial"/>
                <a:cs typeface="Arial"/>
              </a:rPr>
              <a:t>2</a:t>
            </a:r>
            <a:endParaRPr sz="675" baseline="37037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715149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22716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905729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974713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032004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082280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126710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166463" y="4750727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429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426026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8086369" y="4811617"/>
            <a:ext cx="465455" cy="14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1</a:t>
            </a:r>
            <a:r>
              <a:rPr sz="700" spc="-30" dirty="0">
                <a:latin typeface="Arial"/>
                <a:cs typeface="Arial"/>
              </a:rPr>
              <a:t>0</a:t>
            </a:r>
            <a:r>
              <a:rPr sz="675" spc="15" baseline="43209" dirty="0">
                <a:latin typeface="Arial"/>
                <a:cs typeface="Arial"/>
              </a:rPr>
              <a:t>3</a:t>
            </a:r>
            <a:r>
              <a:rPr sz="675" baseline="43209" dirty="0">
                <a:latin typeface="Arial"/>
                <a:cs typeface="Arial"/>
              </a:rPr>
              <a:t>    </a:t>
            </a:r>
            <a:r>
              <a:rPr sz="675" spc="44" baseline="43209" dirty="0">
                <a:latin typeface="Arial"/>
                <a:cs typeface="Arial"/>
              </a:rPr>
              <a:t> </a:t>
            </a:r>
            <a:r>
              <a:rPr sz="700" spc="-30" dirty="0">
                <a:latin typeface="Arial"/>
                <a:cs typeface="Arial"/>
              </a:rPr>
              <a:t>2</a:t>
            </a:r>
            <a:r>
              <a:rPr sz="700" dirty="0">
                <a:latin typeface="Symbol"/>
                <a:cs typeface="Symbol"/>
              </a:rPr>
              <a:t></a:t>
            </a:r>
            <a:r>
              <a:rPr sz="700" spc="-5" dirty="0">
                <a:latin typeface="Arial"/>
                <a:cs typeface="Arial"/>
              </a:rPr>
              <a:t>1</a:t>
            </a:r>
            <a:r>
              <a:rPr sz="700" spc="-30" dirty="0">
                <a:latin typeface="Arial"/>
                <a:cs typeface="Arial"/>
              </a:rPr>
              <a:t>0</a:t>
            </a:r>
            <a:r>
              <a:rPr sz="675" spc="15" baseline="43209" dirty="0">
                <a:latin typeface="Arial"/>
                <a:cs typeface="Arial"/>
              </a:rPr>
              <a:t>3</a:t>
            </a:r>
            <a:endParaRPr sz="675" baseline="43209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578023" y="4772942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2214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685589" y="3290389"/>
            <a:ext cx="0" cy="1504950"/>
          </a:xfrm>
          <a:custGeom>
            <a:avLst/>
            <a:gdLst/>
            <a:ahLst/>
            <a:cxnLst/>
            <a:rect l="l" t="t" r="r" b="b"/>
            <a:pathLst>
              <a:path h="1504950">
                <a:moveTo>
                  <a:pt x="0" y="0"/>
                </a:moveTo>
                <a:lnTo>
                  <a:pt x="0" y="1504767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591542" y="3290389"/>
            <a:ext cx="2094230" cy="0"/>
          </a:xfrm>
          <a:custGeom>
            <a:avLst/>
            <a:gdLst/>
            <a:ahLst/>
            <a:cxnLst/>
            <a:rect l="l" t="t" r="r" b="b"/>
            <a:pathLst>
              <a:path w="2094229">
                <a:moveTo>
                  <a:pt x="0" y="0"/>
                </a:moveTo>
                <a:lnTo>
                  <a:pt x="2094047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699109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851105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958672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042856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110669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169130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219405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62666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302419" y="329038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45599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563153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715149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822716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905729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974713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032004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082280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126710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166463" y="329038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45599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426026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578023" y="3290389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22214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591542" y="3290389"/>
            <a:ext cx="0" cy="1504950"/>
          </a:xfrm>
          <a:custGeom>
            <a:avLst/>
            <a:gdLst/>
            <a:ahLst/>
            <a:cxnLst/>
            <a:rect l="l" t="t" r="r" b="b"/>
            <a:pathLst>
              <a:path h="1504950">
                <a:moveTo>
                  <a:pt x="0" y="1504767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6235060" y="3285962"/>
            <a:ext cx="115570" cy="9582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15" dirty="0">
                <a:latin typeface="Arial"/>
                <a:cs typeface="Arial"/>
              </a:rPr>
              <a:t>A</a:t>
            </a:r>
            <a:r>
              <a:rPr sz="700" spc="-5" dirty="0">
                <a:latin typeface="Arial"/>
                <a:cs typeface="Arial"/>
              </a:rPr>
              <a:t>v</a:t>
            </a:r>
            <a:r>
              <a:rPr sz="700" spc="-10" dirty="0">
                <a:latin typeface="Arial"/>
                <a:cs typeface="Arial"/>
              </a:rPr>
              <a:t>era</a:t>
            </a:r>
            <a:r>
              <a:rPr sz="700" dirty="0">
                <a:latin typeface="Arial"/>
                <a:cs typeface="Arial"/>
              </a:rPr>
              <a:t>ge</a:t>
            </a:r>
            <a:r>
              <a:rPr sz="700" spc="-10" dirty="0">
                <a:latin typeface="Arial"/>
                <a:cs typeface="Arial"/>
              </a:rPr>
              <a:t> J</a:t>
            </a:r>
            <a:r>
              <a:rPr sz="700" spc="-5" dirty="0">
                <a:latin typeface="Arial"/>
                <a:cs typeface="Arial"/>
              </a:rPr>
              <a:t>E</a:t>
            </a:r>
            <a:r>
              <a:rPr sz="700" dirty="0">
                <a:latin typeface="Arial"/>
                <a:cs typeface="Arial"/>
              </a:rPr>
              <a:t>S</a:t>
            </a:r>
            <a:r>
              <a:rPr sz="700" spc="-5" dirty="0">
                <a:latin typeface="Arial"/>
                <a:cs typeface="Arial"/>
              </a:rPr>
              <a:t> </a:t>
            </a:r>
            <a:r>
              <a:rPr sz="700" spc="-10" dirty="0">
                <a:latin typeface="Arial"/>
                <a:cs typeface="Arial"/>
              </a:rPr>
              <a:t>cor</a:t>
            </a:r>
            <a:r>
              <a:rPr sz="700" dirty="0">
                <a:latin typeface="Arial"/>
                <a:cs typeface="Arial"/>
              </a:rPr>
              <a:t>r</a:t>
            </a:r>
            <a:r>
              <a:rPr sz="700" spc="-10" dirty="0">
                <a:latin typeface="Arial"/>
                <a:cs typeface="Arial"/>
              </a:rPr>
              <a:t>ec</a:t>
            </a:r>
            <a:r>
              <a:rPr sz="700" spc="-5" dirty="0">
                <a:latin typeface="Arial"/>
                <a:cs typeface="Arial"/>
              </a:rPr>
              <a:t>ti</a:t>
            </a:r>
            <a:r>
              <a:rPr sz="700" spc="-10" dirty="0">
                <a:latin typeface="Arial"/>
                <a:cs typeface="Arial"/>
              </a:rPr>
              <a:t>o</a:t>
            </a:r>
            <a:r>
              <a:rPr sz="700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591542" y="472734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591542" y="4658360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591542" y="4590546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591542" y="4521563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137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591542" y="4453749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591542" y="4384766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591542" y="4316952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591542" y="424796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137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591542" y="4180154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591542" y="4111171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591542" y="404335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591542" y="3974374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137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591542" y="3906560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591542" y="383757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591542" y="376976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591542" y="3700780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137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591542" y="363179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591542" y="356398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591542" y="3495000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591542" y="3427186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137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591542" y="335820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568" y="0"/>
                </a:moveTo>
                <a:lnTo>
                  <a:pt x="0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6527485" y="4748562"/>
            <a:ext cx="7556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440877" y="4475428"/>
            <a:ext cx="15049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1.2</a:t>
            </a:r>
            <a:endParaRPr sz="7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440877" y="4202295"/>
            <a:ext cx="15049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1.4</a:t>
            </a:r>
            <a:endParaRPr sz="7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440877" y="3925824"/>
            <a:ext cx="15049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1.6</a:t>
            </a:r>
            <a:endParaRPr sz="7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440877" y="3649354"/>
            <a:ext cx="15049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1.8</a:t>
            </a:r>
            <a:endParaRPr sz="7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517485" y="3379548"/>
            <a:ext cx="7556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8654022" y="472734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654022" y="4658360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54022" y="4590546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623623" y="4521563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67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54022" y="4453749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654022" y="4384766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654022" y="4316952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623623" y="4247969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67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54022" y="4180154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654022" y="4111171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654022" y="404335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623623" y="3974374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67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654022" y="3906560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654022" y="383757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654022" y="376976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623623" y="3700780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67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654022" y="363179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654022" y="356398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654022" y="3495000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8623623" y="3427186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67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8654022" y="3358203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568" y="0"/>
                </a:lnTo>
              </a:path>
            </a:pathLst>
          </a:custGeom>
          <a:ln w="35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564670" y="4555961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7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510792" y="4546700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4"/>
                </a:lnTo>
                <a:lnTo>
                  <a:pt x="0" y="20868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4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449059" y="4536318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8372733" y="4524532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0" y="20868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8304825" y="451274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8227940" y="449871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7" y="26890"/>
                </a:lnTo>
                <a:lnTo>
                  <a:pt x="26890" y="20867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8160032" y="4485808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7" y="26890"/>
                </a:lnTo>
                <a:lnTo>
                  <a:pt x="26890" y="20867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095491" y="4472900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0" y="20868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8029268" y="4458869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4"/>
                </a:lnTo>
                <a:lnTo>
                  <a:pt x="0" y="20868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4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961360" y="4441471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0" y="20868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877177" y="4419023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789627" y="4392366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7" y="26890"/>
                </a:lnTo>
                <a:lnTo>
                  <a:pt x="26890" y="20867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713302" y="4366830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2" y="20868"/>
                </a:lnTo>
                <a:lnTo>
                  <a:pt x="26892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632486" y="4336243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0" y="20868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549705" y="430116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4" y="0"/>
                </a:lnTo>
                <a:lnTo>
                  <a:pt x="0" y="6023"/>
                </a:lnTo>
                <a:lnTo>
                  <a:pt x="0" y="20868"/>
                </a:lnTo>
                <a:lnTo>
                  <a:pt x="6024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465523" y="4261321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0" y="20868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387232" y="4220352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8" y="26890"/>
                </a:lnTo>
                <a:lnTo>
                  <a:pt x="26892" y="20867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304172" y="4170404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7" y="26890"/>
                </a:lnTo>
                <a:lnTo>
                  <a:pt x="26892" y="20867"/>
                </a:lnTo>
                <a:lnTo>
                  <a:pt x="26892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223357" y="4115404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7" y="26890"/>
                </a:lnTo>
                <a:lnTo>
                  <a:pt x="26890" y="20867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145347" y="4054231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065655" y="3981834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7" y="26890"/>
                </a:lnTo>
                <a:lnTo>
                  <a:pt x="26890" y="20867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6981472" y="3894284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8" y="26890"/>
                </a:lnTo>
                <a:lnTo>
                  <a:pt x="26892" y="20867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906828" y="3799438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4" y="0"/>
                </a:lnTo>
                <a:lnTo>
                  <a:pt x="0" y="6023"/>
                </a:lnTo>
                <a:lnTo>
                  <a:pt x="0" y="20867"/>
                </a:lnTo>
                <a:lnTo>
                  <a:pt x="6024" y="26890"/>
                </a:lnTo>
                <a:lnTo>
                  <a:pt x="20868" y="26890"/>
                </a:lnTo>
                <a:lnTo>
                  <a:pt x="26892" y="20867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824892" y="3675409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7"/>
                </a:lnTo>
                <a:lnTo>
                  <a:pt x="6023" y="26890"/>
                </a:lnTo>
                <a:lnTo>
                  <a:pt x="20867" y="26890"/>
                </a:lnTo>
                <a:lnTo>
                  <a:pt x="26890" y="20867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754740" y="3542399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0" y="20868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685708" y="3389186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8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8" y="26892"/>
                </a:lnTo>
                <a:lnTo>
                  <a:pt x="26892" y="20868"/>
                </a:lnTo>
                <a:lnTo>
                  <a:pt x="26892" y="6023"/>
                </a:lnTo>
                <a:lnTo>
                  <a:pt x="208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026742" y="4560731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3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3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958928" y="454787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3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3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874745" y="45315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787054" y="4512793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711056" y="4495256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630380" y="4475379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9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547367" y="445316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9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463183" y="4427442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9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384847" y="4401719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3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3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301834" y="4370151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3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3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221159" y="4337413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142821" y="4299999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9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063316" y="42590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9"/>
                </a:lnTo>
                <a:lnTo>
                  <a:pt x="31568" y="31569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979133" y="420997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3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3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904304" y="4160863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8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6822458" y="4100064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9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6752306" y="403926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9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683323" y="3972621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4" y="0"/>
                </a:moveTo>
                <a:lnTo>
                  <a:pt x="0" y="31568"/>
                </a:lnTo>
                <a:lnTo>
                  <a:pt x="31569" y="31568"/>
                </a:lnTo>
                <a:lnTo>
                  <a:pt x="15784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465523" y="4506948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0" y="0"/>
                </a:moveTo>
                <a:lnTo>
                  <a:pt x="0" y="0"/>
                </a:lnTo>
                <a:lnTo>
                  <a:pt x="13445" y="26892"/>
                </a:lnTo>
                <a:lnTo>
                  <a:pt x="2689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387186" y="4491748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5" y="26890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304172" y="4473040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5" y="26892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223498" y="4454333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0" y="0"/>
                </a:moveTo>
                <a:lnTo>
                  <a:pt x="0" y="0"/>
                </a:lnTo>
                <a:lnTo>
                  <a:pt x="13445" y="26892"/>
                </a:lnTo>
                <a:lnTo>
                  <a:pt x="2689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145160" y="443445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5" y="26890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065655" y="4412242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0" y="0"/>
                </a:moveTo>
                <a:lnTo>
                  <a:pt x="0" y="0"/>
                </a:lnTo>
                <a:lnTo>
                  <a:pt x="13445" y="26890"/>
                </a:lnTo>
                <a:lnTo>
                  <a:pt x="2689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981472" y="4387688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5" y="26892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6906641" y="4361966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6" y="26892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6824798" y="4332735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5" y="26892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754645" y="4303505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0" y="0"/>
                </a:moveTo>
                <a:lnTo>
                  <a:pt x="0" y="0"/>
                </a:lnTo>
                <a:lnTo>
                  <a:pt x="13445" y="26892"/>
                </a:lnTo>
                <a:lnTo>
                  <a:pt x="2689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685662" y="4273106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6" y="26892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062941" y="3371789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0867" y="0"/>
                </a:moveTo>
                <a:lnTo>
                  <a:pt x="6023" y="0"/>
                </a:lnTo>
                <a:lnTo>
                  <a:pt x="0" y="6023"/>
                </a:lnTo>
                <a:lnTo>
                  <a:pt x="0" y="20868"/>
                </a:lnTo>
                <a:lnTo>
                  <a:pt x="6023" y="26892"/>
                </a:lnTo>
                <a:lnTo>
                  <a:pt x="20867" y="26892"/>
                </a:lnTo>
                <a:lnTo>
                  <a:pt x="26890" y="20868"/>
                </a:lnTo>
                <a:lnTo>
                  <a:pt x="26890" y="6023"/>
                </a:lnTo>
                <a:lnTo>
                  <a:pt x="20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060649" y="346518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5783" y="0"/>
                </a:moveTo>
                <a:lnTo>
                  <a:pt x="0" y="31569"/>
                </a:lnTo>
                <a:lnTo>
                  <a:pt x="31568" y="31569"/>
                </a:lnTo>
                <a:lnTo>
                  <a:pt x="15783" y="0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062987" y="3562229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26892" y="0"/>
                </a:moveTo>
                <a:lnTo>
                  <a:pt x="0" y="0"/>
                </a:lnTo>
                <a:lnTo>
                  <a:pt x="13445" y="26892"/>
                </a:lnTo>
                <a:lnTo>
                  <a:pt x="2689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 txBox="1"/>
          <p:nvPr/>
        </p:nvSpPr>
        <p:spPr>
          <a:xfrm>
            <a:off x="8166305" y="3338303"/>
            <a:ext cx="447040" cy="290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spc="-5" dirty="0">
                <a:latin typeface="Arial"/>
                <a:cs typeface="Arial"/>
              </a:rPr>
              <a:t>0.</a:t>
            </a:r>
            <a:r>
              <a:rPr sz="550" dirty="0">
                <a:latin typeface="Arial"/>
                <a:cs typeface="Arial"/>
              </a:rPr>
              <a:t>3</a:t>
            </a:r>
            <a:r>
              <a:rPr sz="550" spc="-30" dirty="0">
                <a:latin typeface="Arial"/>
                <a:cs typeface="Arial"/>
              </a:rPr>
              <a:t> </a:t>
            </a:r>
            <a:r>
              <a:rPr sz="550" dirty="0">
                <a:latin typeface="Symbol"/>
                <a:cs typeface="Symbol"/>
              </a:rPr>
              <a:t></a:t>
            </a:r>
            <a:r>
              <a:rPr sz="550" spc="25" dirty="0">
                <a:latin typeface="Times New Roman"/>
                <a:cs typeface="Times New Roman"/>
              </a:rPr>
              <a:t> </a:t>
            </a:r>
            <a:r>
              <a:rPr sz="550" spc="-40" dirty="0">
                <a:latin typeface="Arial"/>
                <a:cs typeface="Arial"/>
              </a:rPr>
              <a:t>|</a:t>
            </a:r>
            <a:r>
              <a:rPr sz="550" spc="-20" dirty="0">
                <a:latin typeface="Symbol"/>
                <a:cs typeface="Symbol"/>
              </a:rPr>
              <a:t></a:t>
            </a:r>
            <a:r>
              <a:rPr sz="550" spc="-5" dirty="0">
                <a:latin typeface="Arial"/>
                <a:cs typeface="Arial"/>
              </a:rPr>
              <a:t>|</a:t>
            </a:r>
            <a:r>
              <a:rPr sz="550" dirty="0">
                <a:latin typeface="Arial"/>
                <a:cs typeface="Arial"/>
              </a:rPr>
              <a:t> </a:t>
            </a:r>
            <a:r>
              <a:rPr sz="550" spc="-5" dirty="0">
                <a:latin typeface="Arial"/>
                <a:cs typeface="Arial"/>
              </a:rPr>
              <a:t>&lt;</a:t>
            </a:r>
            <a:r>
              <a:rPr sz="550" dirty="0">
                <a:latin typeface="Arial"/>
                <a:cs typeface="Arial"/>
              </a:rPr>
              <a:t> 0.8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50" spc="-5" dirty="0">
                <a:solidFill>
                  <a:srgbClr val="CC0000"/>
                </a:solidFill>
                <a:latin typeface="Arial"/>
                <a:cs typeface="Arial"/>
              </a:rPr>
              <a:t>2.</a:t>
            </a:r>
            <a:r>
              <a:rPr sz="550" spc="45" dirty="0">
                <a:solidFill>
                  <a:srgbClr val="CC0000"/>
                </a:solidFill>
                <a:latin typeface="Arial"/>
                <a:cs typeface="Arial"/>
              </a:rPr>
              <a:t>1</a:t>
            </a:r>
            <a:r>
              <a:rPr sz="550" dirty="0">
                <a:solidFill>
                  <a:srgbClr val="CC0000"/>
                </a:solidFill>
                <a:latin typeface="Symbol"/>
                <a:cs typeface="Symbol"/>
              </a:rPr>
              <a:t></a:t>
            </a:r>
            <a:r>
              <a:rPr sz="550" spc="25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550" spc="-40" dirty="0">
                <a:solidFill>
                  <a:srgbClr val="CC0000"/>
                </a:solidFill>
                <a:latin typeface="Arial"/>
                <a:cs typeface="Arial"/>
              </a:rPr>
              <a:t>|</a:t>
            </a:r>
            <a:r>
              <a:rPr sz="550" spc="-20" dirty="0">
                <a:solidFill>
                  <a:srgbClr val="CC0000"/>
                </a:solidFill>
                <a:latin typeface="Symbol"/>
                <a:cs typeface="Symbol"/>
              </a:rPr>
              <a:t></a:t>
            </a:r>
            <a:r>
              <a:rPr sz="550" spc="-5" dirty="0">
                <a:solidFill>
                  <a:srgbClr val="CC0000"/>
                </a:solidFill>
                <a:latin typeface="Arial"/>
                <a:cs typeface="Arial"/>
              </a:rPr>
              <a:t>|</a:t>
            </a:r>
            <a:r>
              <a:rPr sz="55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550" spc="-5" dirty="0">
                <a:solidFill>
                  <a:srgbClr val="CC0000"/>
                </a:solidFill>
                <a:latin typeface="Arial"/>
                <a:cs typeface="Arial"/>
              </a:rPr>
              <a:t>&lt;</a:t>
            </a:r>
            <a:r>
              <a:rPr sz="550" dirty="0">
                <a:solidFill>
                  <a:srgbClr val="CC0000"/>
                </a:solidFill>
                <a:latin typeface="Arial"/>
                <a:cs typeface="Arial"/>
              </a:rPr>
              <a:t> 2.8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50" spc="-5" dirty="0">
                <a:solidFill>
                  <a:srgbClr val="0000FF"/>
                </a:solidFill>
                <a:latin typeface="Arial"/>
                <a:cs typeface="Arial"/>
              </a:rPr>
              <a:t>3.</a:t>
            </a:r>
            <a:r>
              <a:rPr sz="550" dirty="0">
                <a:solidFill>
                  <a:srgbClr val="0000FF"/>
                </a:solidFill>
                <a:latin typeface="Arial"/>
                <a:cs typeface="Arial"/>
              </a:rPr>
              <a:t>6</a:t>
            </a:r>
            <a:r>
              <a:rPr sz="550" spc="-3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550" dirty="0">
                <a:solidFill>
                  <a:srgbClr val="0000FF"/>
                </a:solidFill>
                <a:latin typeface="Symbol"/>
                <a:cs typeface="Symbol"/>
              </a:rPr>
              <a:t></a:t>
            </a:r>
            <a:r>
              <a:rPr sz="550" spc="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550" spc="-40" dirty="0">
                <a:solidFill>
                  <a:srgbClr val="0000FF"/>
                </a:solidFill>
                <a:latin typeface="Arial"/>
                <a:cs typeface="Arial"/>
              </a:rPr>
              <a:t>|</a:t>
            </a:r>
            <a:r>
              <a:rPr sz="550" spc="-20" dirty="0">
                <a:solidFill>
                  <a:srgbClr val="0000FF"/>
                </a:solidFill>
                <a:latin typeface="Symbol"/>
                <a:cs typeface="Symbol"/>
              </a:rPr>
              <a:t></a:t>
            </a:r>
            <a:r>
              <a:rPr sz="550" spc="-5" dirty="0">
                <a:solidFill>
                  <a:srgbClr val="0000FF"/>
                </a:solidFill>
                <a:latin typeface="Arial"/>
                <a:cs typeface="Arial"/>
              </a:rPr>
              <a:t>|</a:t>
            </a:r>
            <a:r>
              <a:rPr sz="55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550" spc="-5" dirty="0">
                <a:solidFill>
                  <a:srgbClr val="0000FF"/>
                </a:solidFill>
                <a:latin typeface="Arial"/>
                <a:cs typeface="Arial"/>
              </a:rPr>
              <a:t>&lt;</a:t>
            </a:r>
            <a:r>
              <a:rPr sz="550" dirty="0">
                <a:solidFill>
                  <a:srgbClr val="0000FF"/>
                </a:solidFill>
                <a:latin typeface="Arial"/>
                <a:cs typeface="Arial"/>
              </a:rPr>
              <a:t> 4.4</a:t>
            </a:r>
            <a:endParaRPr sz="550">
              <a:latin typeface="Arial"/>
              <a:cs typeface="Arial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6657391" y="4647368"/>
            <a:ext cx="782320" cy="113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dirty="0">
                <a:latin typeface="Arial"/>
                <a:cs typeface="Arial"/>
              </a:rPr>
              <a:t>Anti-</a:t>
            </a:r>
            <a:r>
              <a:rPr sz="550" spc="30" dirty="0">
                <a:latin typeface="Arial"/>
                <a:cs typeface="Arial"/>
              </a:rPr>
              <a:t>k</a:t>
            </a:r>
            <a:r>
              <a:rPr sz="525" baseline="-31746" dirty="0">
                <a:latin typeface="Arial"/>
                <a:cs typeface="Arial"/>
              </a:rPr>
              <a:t>t</a:t>
            </a:r>
            <a:r>
              <a:rPr sz="525" spc="52" baseline="-31746" dirty="0">
                <a:latin typeface="Arial"/>
                <a:cs typeface="Arial"/>
              </a:rPr>
              <a:t> </a:t>
            </a:r>
            <a:r>
              <a:rPr sz="550" i="1" dirty="0">
                <a:latin typeface="Arial"/>
                <a:cs typeface="Arial"/>
              </a:rPr>
              <a:t>R</a:t>
            </a:r>
            <a:r>
              <a:rPr sz="550" i="1" spc="20" dirty="0">
                <a:latin typeface="Arial"/>
                <a:cs typeface="Arial"/>
              </a:rPr>
              <a:t> </a:t>
            </a:r>
            <a:r>
              <a:rPr sz="550" spc="-5" dirty="0">
                <a:latin typeface="Arial"/>
                <a:cs typeface="Arial"/>
              </a:rPr>
              <a:t>=</a:t>
            </a:r>
            <a:r>
              <a:rPr sz="550" dirty="0">
                <a:latin typeface="Arial"/>
                <a:cs typeface="Arial"/>
              </a:rPr>
              <a:t> </a:t>
            </a:r>
            <a:r>
              <a:rPr sz="550" spc="-10" dirty="0">
                <a:latin typeface="Arial"/>
                <a:cs typeface="Arial"/>
              </a:rPr>
              <a:t>0.6</a:t>
            </a:r>
            <a:r>
              <a:rPr sz="550" spc="-5" dirty="0">
                <a:latin typeface="Arial"/>
                <a:cs typeface="Arial"/>
              </a:rPr>
              <a:t>,</a:t>
            </a:r>
            <a:r>
              <a:rPr sz="550" dirty="0">
                <a:latin typeface="Arial"/>
                <a:cs typeface="Arial"/>
              </a:rPr>
              <a:t> </a:t>
            </a:r>
            <a:r>
              <a:rPr sz="550" spc="-5" dirty="0">
                <a:latin typeface="Arial"/>
                <a:cs typeface="Arial"/>
              </a:rPr>
              <a:t>EM+JES</a:t>
            </a:r>
            <a:endParaRPr sz="550">
              <a:latin typeface="Arial"/>
              <a:cs typeface="Arial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6840593" y="3339575"/>
            <a:ext cx="785495" cy="115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b="1" i="1" spc="-50" dirty="0">
                <a:latin typeface="Arial"/>
                <a:cs typeface="Arial"/>
              </a:rPr>
              <a:t>A</a:t>
            </a:r>
            <a:r>
              <a:rPr sz="700" b="1" i="1" spc="-10" dirty="0">
                <a:latin typeface="Arial"/>
                <a:cs typeface="Arial"/>
              </a:rPr>
              <a:t>T</a:t>
            </a:r>
            <a:r>
              <a:rPr sz="700" b="1" i="1" dirty="0">
                <a:latin typeface="Arial"/>
                <a:cs typeface="Arial"/>
              </a:rPr>
              <a:t>L</a:t>
            </a:r>
            <a:r>
              <a:rPr sz="700" b="1" i="1" spc="-5" dirty="0">
                <a:latin typeface="Arial"/>
                <a:cs typeface="Arial"/>
              </a:rPr>
              <a:t>A</a:t>
            </a:r>
            <a:r>
              <a:rPr sz="700" b="1" i="1" dirty="0">
                <a:latin typeface="Arial"/>
                <a:cs typeface="Arial"/>
              </a:rPr>
              <a:t>S</a:t>
            </a:r>
            <a:r>
              <a:rPr sz="700" b="1" i="1" spc="-15" dirty="0">
                <a:latin typeface="Arial"/>
                <a:cs typeface="Arial"/>
              </a:rPr>
              <a:t> </a:t>
            </a:r>
            <a:r>
              <a:rPr sz="700" b="1" i="1" dirty="0">
                <a:latin typeface="Arial"/>
                <a:cs typeface="Arial"/>
              </a:rPr>
              <a:t>s</a:t>
            </a:r>
            <a:r>
              <a:rPr sz="700" b="1" i="1" spc="-5" dirty="0">
                <a:latin typeface="Arial"/>
                <a:cs typeface="Arial"/>
              </a:rPr>
              <a:t>i</a:t>
            </a:r>
            <a:r>
              <a:rPr sz="700" b="1" i="1" spc="-10" dirty="0">
                <a:latin typeface="Arial"/>
                <a:cs typeface="Arial"/>
              </a:rPr>
              <a:t>m</a:t>
            </a:r>
            <a:r>
              <a:rPr sz="700" b="1" i="1" dirty="0">
                <a:latin typeface="Arial"/>
                <a:cs typeface="Arial"/>
              </a:rPr>
              <a:t>u</a:t>
            </a:r>
            <a:r>
              <a:rPr sz="700" b="1" i="1" spc="-5" dirty="0">
                <a:latin typeface="Arial"/>
                <a:cs typeface="Arial"/>
              </a:rPr>
              <a:t>l</a:t>
            </a:r>
            <a:r>
              <a:rPr sz="700" b="1" i="1" spc="-10" dirty="0">
                <a:latin typeface="Arial"/>
                <a:cs typeface="Arial"/>
              </a:rPr>
              <a:t>a</a:t>
            </a:r>
            <a:r>
              <a:rPr sz="700" b="1" i="1" dirty="0">
                <a:latin typeface="Arial"/>
                <a:cs typeface="Arial"/>
              </a:rPr>
              <a:t>t</a:t>
            </a:r>
            <a:r>
              <a:rPr sz="700" b="1" i="1" spc="-5" dirty="0">
                <a:latin typeface="Arial"/>
                <a:cs typeface="Arial"/>
              </a:rPr>
              <a:t>i</a:t>
            </a:r>
            <a:r>
              <a:rPr sz="700" b="1" i="1" spc="-10" dirty="0">
                <a:latin typeface="Arial"/>
                <a:cs typeface="Arial"/>
              </a:rPr>
              <a:t>o</a:t>
            </a:r>
            <a:r>
              <a:rPr sz="700" b="1" i="1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2343072" y="103892"/>
            <a:ext cx="4425315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21715" algn="l"/>
              </a:tabLst>
            </a:pPr>
            <a:r>
              <a:rPr sz="5400" b="1" dirty="0">
                <a:latin typeface="Palatino Linotype"/>
                <a:cs typeface="Palatino Linotype"/>
              </a:rPr>
              <a:t>Jet	</a:t>
            </a:r>
            <a:r>
              <a:rPr sz="5400" b="1" spc="-30" dirty="0">
                <a:latin typeface="Palatino Linotype"/>
                <a:cs typeface="Palatino Linotype"/>
              </a:rPr>
              <a:t>c</a:t>
            </a:r>
            <a:r>
              <a:rPr sz="5400" b="1" spc="-25" dirty="0">
                <a:latin typeface="Palatino Linotype"/>
                <a:cs typeface="Palatino Linotype"/>
              </a:rPr>
              <a:t>ali</a:t>
            </a:r>
            <a:r>
              <a:rPr sz="5400" b="1" spc="-40" dirty="0">
                <a:latin typeface="Palatino Linotype"/>
                <a:cs typeface="Palatino Linotype"/>
              </a:rPr>
              <a:t>b</a:t>
            </a:r>
            <a:r>
              <a:rPr sz="5400" b="1" dirty="0">
                <a:latin typeface="Palatino Linotype"/>
                <a:cs typeface="Palatino Linotype"/>
              </a:rPr>
              <a:t>ratio</a:t>
            </a:r>
            <a:r>
              <a:rPr sz="5400" b="1" spc="-35" dirty="0">
                <a:latin typeface="Palatino Linotype"/>
                <a:cs typeface="Palatino Linotype"/>
              </a:rPr>
              <a:t>n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2820762" y="3404868"/>
            <a:ext cx="2969945" cy="28498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922473" y="2580639"/>
            <a:ext cx="1911350" cy="461645"/>
          </a:xfrm>
          <a:custGeom>
            <a:avLst/>
            <a:gdLst/>
            <a:ahLst/>
            <a:cxnLst/>
            <a:rect l="l" t="t" r="r" b="b"/>
            <a:pathLst>
              <a:path w="1911350" h="461644">
                <a:moveTo>
                  <a:pt x="0" y="0"/>
                </a:moveTo>
                <a:lnTo>
                  <a:pt x="1910885" y="0"/>
                </a:lnTo>
                <a:lnTo>
                  <a:pt x="1910885" y="461361"/>
                </a:lnTo>
                <a:lnTo>
                  <a:pt x="0" y="46136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5B78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0" y="3506468"/>
            <a:ext cx="2804160" cy="26012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1546284" y="5014133"/>
            <a:ext cx="8350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EM-like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502420" y="3625492"/>
            <a:ext cx="9944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H</a:t>
            </a: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D-li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ke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1334819" y="5491984"/>
            <a:ext cx="110172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Century Gothic"/>
                <a:cs typeface="Century Gothic"/>
              </a:rPr>
              <a:t>Ene</a:t>
            </a:r>
            <a:r>
              <a:rPr sz="1200" b="1" spc="-5" dirty="0">
                <a:latin typeface="Century Gothic"/>
                <a:cs typeface="Century Gothic"/>
              </a:rPr>
              <a:t>rgy </a:t>
            </a:r>
            <a:r>
              <a:rPr sz="1200" b="1" dirty="0">
                <a:latin typeface="Century Gothic"/>
                <a:cs typeface="Century Gothic"/>
              </a:rPr>
              <a:t>den</a:t>
            </a:r>
            <a:r>
              <a:rPr sz="1200" b="1" spc="-5" dirty="0">
                <a:latin typeface="Century Gothic"/>
                <a:cs typeface="Century Gothic"/>
              </a:rPr>
              <a:t>sit</a:t>
            </a:r>
            <a:r>
              <a:rPr sz="1200" b="1" dirty="0">
                <a:latin typeface="Century Gothic"/>
                <a:cs typeface="Century Gothic"/>
              </a:rPr>
              <a:t>y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915910" y="5736873"/>
            <a:ext cx="1489710" cy="0"/>
          </a:xfrm>
          <a:custGeom>
            <a:avLst/>
            <a:gdLst/>
            <a:ahLst/>
            <a:cxnLst/>
            <a:rect l="l" t="t" r="r" b="b"/>
            <a:pathLst>
              <a:path w="1489710">
                <a:moveTo>
                  <a:pt x="0" y="0"/>
                </a:moveTo>
                <a:lnTo>
                  <a:pt x="1489294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2303162" y="5670549"/>
            <a:ext cx="130810" cy="132715"/>
          </a:xfrm>
          <a:custGeom>
            <a:avLst/>
            <a:gdLst/>
            <a:ahLst/>
            <a:cxnLst/>
            <a:rect l="l" t="t" r="r" b="b"/>
            <a:pathLst>
              <a:path w="130810" h="132714">
                <a:moveTo>
                  <a:pt x="16700" y="0"/>
                </a:moveTo>
                <a:lnTo>
                  <a:pt x="7952" y="2302"/>
                </a:lnTo>
                <a:lnTo>
                  <a:pt x="0" y="15933"/>
                </a:lnTo>
                <a:lnTo>
                  <a:pt x="2302" y="24682"/>
                </a:lnTo>
                <a:lnTo>
                  <a:pt x="73686" y="66323"/>
                </a:lnTo>
                <a:lnTo>
                  <a:pt x="2302" y="107964"/>
                </a:lnTo>
                <a:lnTo>
                  <a:pt x="0" y="116712"/>
                </a:lnTo>
                <a:lnTo>
                  <a:pt x="7952" y="130344"/>
                </a:lnTo>
                <a:lnTo>
                  <a:pt x="16700" y="132646"/>
                </a:lnTo>
                <a:lnTo>
                  <a:pt x="130398" y="66323"/>
                </a:lnTo>
                <a:lnTo>
                  <a:pt x="167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 txBox="1"/>
          <p:nvPr/>
        </p:nvSpPr>
        <p:spPr>
          <a:xfrm>
            <a:off x="331890" y="4335372"/>
            <a:ext cx="177800" cy="13696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Century Gothic"/>
                <a:cs typeface="Century Gothic"/>
              </a:rPr>
              <a:t>lon</a:t>
            </a:r>
            <a:r>
              <a:rPr sz="1200" b="1" spc="-5" dirty="0">
                <a:latin typeface="Century Gothic"/>
                <a:cs typeface="Century Gothic"/>
              </a:rPr>
              <a:t>g</a:t>
            </a:r>
            <a:r>
              <a:rPr sz="1200" b="1" dirty="0">
                <a:latin typeface="Century Gothic"/>
                <a:cs typeface="Century Gothic"/>
              </a:rPr>
              <a:t>itudinal</a:t>
            </a:r>
            <a:r>
              <a:rPr sz="1200" b="1" spc="-5" dirty="0">
                <a:latin typeface="Century Gothic"/>
                <a:cs typeface="Century Gothic"/>
              </a:rPr>
              <a:t> </a:t>
            </a:r>
            <a:r>
              <a:rPr sz="1200" b="1" dirty="0">
                <a:latin typeface="Century Gothic"/>
                <a:cs typeface="Century Gothic"/>
              </a:rPr>
              <a:t>d</a:t>
            </a:r>
            <a:r>
              <a:rPr sz="1200" b="1" spc="-5" dirty="0">
                <a:latin typeface="Century Gothic"/>
                <a:cs typeface="Century Gothic"/>
              </a:rPr>
              <a:t>e</a:t>
            </a:r>
            <a:r>
              <a:rPr sz="1200" b="1" dirty="0">
                <a:latin typeface="Century Gothic"/>
                <a:cs typeface="Century Gothic"/>
              </a:rPr>
              <a:t>pth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548031" y="4334250"/>
            <a:ext cx="0" cy="1442085"/>
          </a:xfrm>
          <a:custGeom>
            <a:avLst/>
            <a:gdLst/>
            <a:ahLst/>
            <a:cxnLst/>
            <a:rect l="l" t="t" r="r" b="b"/>
            <a:pathLst>
              <a:path h="1442085">
                <a:moveTo>
                  <a:pt x="0" y="1441669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481708" y="4305895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66323" y="0"/>
                </a:moveTo>
                <a:lnTo>
                  <a:pt x="0" y="113698"/>
                </a:lnTo>
                <a:lnTo>
                  <a:pt x="2302" y="122445"/>
                </a:lnTo>
                <a:lnTo>
                  <a:pt x="15934" y="130398"/>
                </a:lnTo>
                <a:lnTo>
                  <a:pt x="24682" y="128096"/>
                </a:lnTo>
                <a:lnTo>
                  <a:pt x="66323" y="56710"/>
                </a:lnTo>
                <a:lnTo>
                  <a:pt x="99404" y="56710"/>
                </a:lnTo>
                <a:lnTo>
                  <a:pt x="66323" y="0"/>
                </a:lnTo>
                <a:close/>
              </a:path>
              <a:path w="132715" h="130810">
                <a:moveTo>
                  <a:pt x="99404" y="56710"/>
                </a:moveTo>
                <a:lnTo>
                  <a:pt x="66323" y="56710"/>
                </a:lnTo>
                <a:lnTo>
                  <a:pt x="107964" y="128096"/>
                </a:lnTo>
                <a:lnTo>
                  <a:pt x="116712" y="130398"/>
                </a:lnTo>
                <a:lnTo>
                  <a:pt x="130344" y="122445"/>
                </a:lnTo>
                <a:lnTo>
                  <a:pt x="132646" y="113698"/>
                </a:lnTo>
                <a:lnTo>
                  <a:pt x="99404" y="567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483061" y="2648055"/>
            <a:ext cx="71120" cy="158750"/>
          </a:xfrm>
          <a:custGeom>
            <a:avLst/>
            <a:gdLst/>
            <a:ahLst/>
            <a:cxnLst/>
            <a:rect l="l" t="t" r="r" b="b"/>
            <a:pathLst>
              <a:path w="71120" h="158750">
                <a:moveTo>
                  <a:pt x="70855" y="0"/>
                </a:moveTo>
                <a:lnTo>
                  <a:pt x="0" y="158220"/>
                </a:lnTo>
              </a:path>
            </a:pathLst>
          </a:custGeom>
          <a:ln w="13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483061" y="2806276"/>
            <a:ext cx="71120" cy="158750"/>
          </a:xfrm>
          <a:custGeom>
            <a:avLst/>
            <a:gdLst/>
            <a:ahLst/>
            <a:cxnLst/>
            <a:rect l="l" t="t" r="r" b="b"/>
            <a:pathLst>
              <a:path w="71120" h="158750">
                <a:moveTo>
                  <a:pt x="0" y="0"/>
                </a:moveTo>
                <a:lnTo>
                  <a:pt x="70855" y="158220"/>
                </a:lnTo>
              </a:path>
            </a:pathLst>
          </a:custGeom>
          <a:ln w="13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754787" y="2648055"/>
            <a:ext cx="71120" cy="158750"/>
          </a:xfrm>
          <a:custGeom>
            <a:avLst/>
            <a:gdLst/>
            <a:ahLst/>
            <a:cxnLst/>
            <a:rect l="l" t="t" r="r" b="b"/>
            <a:pathLst>
              <a:path w="71120" h="158750">
                <a:moveTo>
                  <a:pt x="0" y="0"/>
                </a:moveTo>
                <a:lnTo>
                  <a:pt x="70856" y="158220"/>
                </a:lnTo>
              </a:path>
            </a:pathLst>
          </a:custGeom>
          <a:ln w="13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754787" y="2806276"/>
            <a:ext cx="71120" cy="158750"/>
          </a:xfrm>
          <a:custGeom>
            <a:avLst/>
            <a:gdLst/>
            <a:ahLst/>
            <a:cxnLst/>
            <a:rect l="l" t="t" r="r" b="b"/>
            <a:pathLst>
              <a:path w="71120" h="158750">
                <a:moveTo>
                  <a:pt x="70856" y="0"/>
                </a:moveTo>
                <a:lnTo>
                  <a:pt x="0" y="158220"/>
                </a:lnTo>
              </a:path>
            </a:pathLst>
          </a:custGeom>
          <a:ln w="130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4087875" y="2623112"/>
            <a:ext cx="4485640" cy="414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32130" algn="l"/>
                <a:tab pos="3482975" algn="l"/>
              </a:tabLst>
            </a:pPr>
            <a:r>
              <a:rPr sz="2050" i="1" spc="-55" dirty="0">
                <a:latin typeface="Times New Roman"/>
                <a:cs typeface="Times New Roman"/>
              </a:rPr>
              <a:t>p</a:t>
            </a:r>
            <a:r>
              <a:rPr sz="1800" i="1" baseline="-23148" dirty="0">
                <a:latin typeface="Times New Roman"/>
                <a:cs typeface="Times New Roman"/>
              </a:rPr>
              <a:t>T	</a:t>
            </a:r>
            <a:r>
              <a:rPr sz="2050" spc="10" dirty="0">
                <a:latin typeface="Symbol"/>
                <a:cs typeface="Symbol"/>
              </a:rPr>
              <a:t></a:t>
            </a:r>
            <a:r>
              <a:rPr sz="2050" spc="-145" dirty="0">
                <a:latin typeface="Times New Roman"/>
                <a:cs typeface="Times New Roman"/>
              </a:rPr>
              <a:t> </a:t>
            </a:r>
            <a:r>
              <a:rPr sz="4575" spc="-97" baseline="-6375" dirty="0">
                <a:latin typeface="Symbol"/>
                <a:cs typeface="Symbol"/>
              </a:rPr>
              <a:t></a:t>
            </a:r>
            <a:r>
              <a:rPr sz="2050" i="1" spc="-55" dirty="0">
                <a:latin typeface="Times New Roman"/>
                <a:cs typeface="Times New Roman"/>
              </a:rPr>
              <a:t>p</a:t>
            </a:r>
            <a:r>
              <a:rPr sz="1800" i="1" baseline="-23148" dirty="0">
                <a:latin typeface="Times New Roman"/>
                <a:cs typeface="Times New Roman"/>
              </a:rPr>
              <a:t>T </a:t>
            </a:r>
            <a:r>
              <a:rPr sz="1800" i="1" spc="30" baseline="-23148" dirty="0">
                <a:latin typeface="Times New Roman"/>
                <a:cs typeface="Times New Roman"/>
              </a:rPr>
              <a:t> </a:t>
            </a:r>
            <a:r>
              <a:rPr sz="2050" spc="10" dirty="0">
                <a:latin typeface="Symbol"/>
                <a:cs typeface="Symbol"/>
              </a:rPr>
              <a:t></a:t>
            </a:r>
            <a:r>
              <a:rPr sz="2050" spc="-160" dirty="0">
                <a:latin typeface="Times New Roman"/>
                <a:cs typeface="Times New Roman"/>
              </a:rPr>
              <a:t> </a:t>
            </a:r>
            <a:r>
              <a:rPr sz="2150" i="1" spc="120" dirty="0">
                <a:latin typeface="Symbol"/>
                <a:cs typeface="Symbol"/>
              </a:rPr>
              <a:t></a:t>
            </a:r>
            <a:r>
              <a:rPr sz="2050" i="1" spc="10" dirty="0">
                <a:latin typeface="Times New Roman"/>
                <a:cs typeface="Times New Roman"/>
              </a:rPr>
              <a:t>A</a:t>
            </a:r>
            <a:r>
              <a:rPr sz="2050" i="1" spc="-195" dirty="0">
                <a:latin typeface="Times New Roman"/>
                <a:cs typeface="Times New Roman"/>
              </a:rPr>
              <a:t> </a:t>
            </a:r>
            <a:r>
              <a:rPr sz="2050" spc="10" dirty="0">
                <a:latin typeface="Symbol"/>
                <a:cs typeface="Symbol"/>
              </a:rPr>
              <a:t></a:t>
            </a:r>
            <a:r>
              <a:rPr sz="2050" spc="-325" dirty="0">
                <a:latin typeface="Times New Roman"/>
                <a:cs typeface="Times New Roman"/>
              </a:rPr>
              <a:t> </a:t>
            </a:r>
            <a:r>
              <a:rPr sz="2150" i="1" spc="95" dirty="0">
                <a:latin typeface="Symbol"/>
                <a:cs typeface="Symbol"/>
              </a:rPr>
              <a:t></a:t>
            </a:r>
            <a:r>
              <a:rPr sz="2050" spc="135" dirty="0">
                <a:latin typeface="Times New Roman"/>
                <a:cs typeface="Times New Roman"/>
              </a:rPr>
              <a:t>(</a:t>
            </a:r>
            <a:r>
              <a:rPr sz="2050" i="1" spc="140" dirty="0">
                <a:latin typeface="Times New Roman"/>
                <a:cs typeface="Times New Roman"/>
              </a:rPr>
              <a:t>N</a:t>
            </a:r>
            <a:r>
              <a:rPr sz="1800" i="1" spc="-15" baseline="-23148" dirty="0">
                <a:latin typeface="Times New Roman"/>
                <a:cs typeface="Times New Roman"/>
              </a:rPr>
              <a:t>P</a:t>
            </a:r>
            <a:r>
              <a:rPr sz="1800" i="1" baseline="-23148" dirty="0">
                <a:latin typeface="Times New Roman"/>
                <a:cs typeface="Times New Roman"/>
              </a:rPr>
              <a:t>V </a:t>
            </a:r>
            <a:r>
              <a:rPr sz="1800" i="1" spc="22" baseline="-23148" dirty="0">
                <a:latin typeface="Times New Roman"/>
                <a:cs typeface="Times New Roman"/>
              </a:rPr>
              <a:t> </a:t>
            </a:r>
            <a:r>
              <a:rPr sz="2050" spc="125" dirty="0">
                <a:latin typeface="Symbol"/>
                <a:cs typeface="Symbol"/>
              </a:rPr>
              <a:t></a:t>
            </a:r>
            <a:r>
              <a:rPr sz="2050" spc="-100" dirty="0">
                <a:latin typeface="Times New Roman"/>
                <a:cs typeface="Times New Roman"/>
              </a:rPr>
              <a:t>1</a:t>
            </a:r>
            <a:r>
              <a:rPr sz="2050" spc="5" dirty="0">
                <a:latin typeface="Times New Roman"/>
                <a:cs typeface="Times New Roman"/>
              </a:rPr>
              <a:t>)</a:t>
            </a:r>
            <a:r>
              <a:rPr sz="2050" spc="-265" dirty="0">
                <a:latin typeface="Times New Roman"/>
                <a:cs typeface="Times New Roman"/>
              </a:rPr>
              <a:t> </a:t>
            </a:r>
            <a:r>
              <a:rPr sz="2050" spc="10" dirty="0">
                <a:latin typeface="Symbol"/>
                <a:cs typeface="Symbol"/>
              </a:rPr>
              <a:t></a:t>
            </a:r>
            <a:r>
              <a:rPr sz="2050" spc="-180" dirty="0">
                <a:latin typeface="Times New Roman"/>
                <a:cs typeface="Times New Roman"/>
              </a:rPr>
              <a:t> </a:t>
            </a:r>
            <a:r>
              <a:rPr sz="2150" i="1" spc="-50" dirty="0">
                <a:latin typeface="Symbol"/>
                <a:cs typeface="Symbol"/>
              </a:rPr>
              <a:t></a:t>
            </a:r>
            <a:r>
              <a:rPr sz="2150" i="1" dirty="0">
                <a:latin typeface="Times New Roman"/>
                <a:cs typeface="Times New Roman"/>
              </a:rPr>
              <a:t>	</a:t>
            </a:r>
            <a:r>
              <a:rPr sz="2150" i="1" spc="-50" dirty="0">
                <a:latin typeface="Symbol"/>
                <a:cs typeface="Symbol"/>
              </a:rPr>
              <a:t></a:t>
            </a:r>
            <a:r>
              <a:rPr sz="2150" i="1" dirty="0">
                <a:latin typeface="Times New Roman"/>
                <a:cs typeface="Times New Roman"/>
              </a:rPr>
              <a:t> </a:t>
            </a:r>
            <a:r>
              <a:rPr sz="2150" i="1" spc="-165" dirty="0">
                <a:latin typeface="Times New Roman"/>
                <a:cs typeface="Times New Roman"/>
              </a:rPr>
              <a:t> </a:t>
            </a:r>
            <a:r>
              <a:rPr sz="4575" spc="-104" baseline="-6375" dirty="0">
                <a:latin typeface="Symbol"/>
                <a:cs typeface="Symbol"/>
              </a:rPr>
              <a:t></a:t>
            </a:r>
            <a:r>
              <a:rPr sz="2050" spc="10" dirty="0">
                <a:latin typeface="Symbol"/>
                <a:cs typeface="Symbol"/>
              </a:rPr>
              <a:t></a:t>
            </a:r>
            <a:r>
              <a:rPr sz="2050" spc="-135" dirty="0">
                <a:latin typeface="Times New Roman"/>
                <a:cs typeface="Times New Roman"/>
              </a:rPr>
              <a:t> </a:t>
            </a:r>
            <a:r>
              <a:rPr sz="2050" i="1" spc="-5" dirty="0">
                <a:latin typeface="Times New Roman"/>
                <a:cs typeface="Times New Roman"/>
              </a:rPr>
              <a:t>JE</a:t>
            </a:r>
            <a:r>
              <a:rPr sz="2050" i="1" spc="10" dirty="0">
                <a:latin typeface="Times New Roman"/>
                <a:cs typeface="Times New Roman"/>
              </a:rPr>
              <a:t>S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4228898" y="2621253"/>
            <a:ext cx="32893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i="1" spc="-10" dirty="0">
                <a:latin typeface="Times New Roman"/>
                <a:cs typeface="Times New Roman"/>
              </a:rPr>
              <a:t>c</a:t>
            </a:r>
            <a:r>
              <a:rPr sz="1200" i="1" dirty="0">
                <a:latin typeface="Times New Roman"/>
                <a:cs typeface="Times New Roman"/>
              </a:rPr>
              <a:t>a</a:t>
            </a:r>
            <a:r>
              <a:rPr sz="1200" i="1" spc="-5" dirty="0">
                <a:latin typeface="Times New Roman"/>
                <a:cs typeface="Times New Roman"/>
              </a:rPr>
              <a:t>li</a:t>
            </a:r>
            <a:r>
              <a:rPr sz="1200" i="1" dirty="0">
                <a:latin typeface="Times New Roman"/>
                <a:cs typeface="Times New Roman"/>
              </a:rPr>
              <a:t>b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220287" y="1313411"/>
            <a:ext cx="1637606" cy="9933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71497" y="1341121"/>
            <a:ext cx="1536982" cy="89407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 txBox="1"/>
          <p:nvPr/>
        </p:nvSpPr>
        <p:spPr>
          <a:xfrm>
            <a:off x="271497" y="1341121"/>
            <a:ext cx="1537335" cy="894080"/>
          </a:xfrm>
          <a:prstGeom prst="rect">
            <a:avLst/>
          </a:prstGeom>
          <a:ln w="9524">
            <a:solidFill>
              <a:srgbClr val="ED942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36220" marR="224154" algn="ctr">
              <a:lnSpc>
                <a:spcPts val="1600"/>
              </a:lnSpc>
            </a:pPr>
            <a:r>
              <a:rPr sz="1400" spc="-110" dirty="0">
                <a:solidFill>
                  <a:srgbClr val="FFFFFF"/>
                </a:solidFill>
                <a:latin typeface="Palatino Linotype"/>
                <a:cs typeface="Palatino Linotype"/>
              </a:rPr>
              <a:t>T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o</a:t>
            </a:r>
            <a:r>
              <a:rPr sz="14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p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o-clus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t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ers</a:t>
            </a:r>
            <a:r>
              <a:rPr sz="14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(pileup</a:t>
            </a:r>
            <a:endParaRPr sz="1400">
              <a:latin typeface="Palatino Linotype"/>
              <a:cs typeface="Palatino Linotype"/>
            </a:endParaRPr>
          </a:p>
          <a:p>
            <a:pPr marL="4445" algn="ctr">
              <a:lnSpc>
                <a:spcPts val="1660"/>
              </a:lnSpc>
            </a:pP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noise threshold)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2015836" y="1321723"/>
            <a:ext cx="1379912" cy="9975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2066248" y="1351281"/>
            <a:ext cx="1280629" cy="89407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 txBox="1"/>
          <p:nvPr/>
        </p:nvSpPr>
        <p:spPr>
          <a:xfrm>
            <a:off x="2066247" y="1351281"/>
            <a:ext cx="1280795" cy="894080"/>
          </a:xfrm>
          <a:prstGeom prst="rect">
            <a:avLst/>
          </a:prstGeom>
          <a:ln w="9524">
            <a:solidFill>
              <a:srgbClr val="ED942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39700" marR="127000" algn="ctr">
              <a:lnSpc>
                <a:spcPct val="98200"/>
              </a:lnSpc>
            </a:pP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Local cluster </a:t>
            </a:r>
            <a:r>
              <a:rPr sz="1400" spc="-40" dirty="0">
                <a:solidFill>
                  <a:srgbClr val="FFFFFF"/>
                </a:solidFill>
                <a:latin typeface="Palatino Linotype"/>
                <a:cs typeface="Palatino Linotype"/>
              </a:rPr>
              <a:t>w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eighting 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(LCW)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3936075" y="1321723"/>
            <a:ext cx="1537854" cy="9975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 txBox="1"/>
          <p:nvPr/>
        </p:nvSpPr>
        <p:spPr>
          <a:xfrm>
            <a:off x="3987860" y="1351281"/>
            <a:ext cx="1437640" cy="894080"/>
          </a:xfrm>
          <a:prstGeom prst="rect">
            <a:avLst/>
          </a:prstGeom>
          <a:solidFill>
            <a:srgbClr val="4180FF"/>
          </a:solidFill>
          <a:ln w="9524">
            <a:solidFill>
              <a:srgbClr val="0433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18110" marR="104139" algn="ctr">
              <a:lnSpc>
                <a:spcPct val="98200"/>
              </a:lnSpc>
            </a:pP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E</a:t>
            </a:r>
            <a:r>
              <a:rPr sz="1400" spc="-35" dirty="0">
                <a:solidFill>
                  <a:srgbClr val="FFFFFF"/>
                </a:solidFill>
                <a:latin typeface="Palatino Linotype"/>
                <a:cs typeface="Palatino Linotype"/>
              </a:rPr>
              <a:t>v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ent-by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-e</a:t>
            </a:r>
            <a:r>
              <a:rPr sz="1400" spc="-35" dirty="0">
                <a:solidFill>
                  <a:srgbClr val="FFFFFF"/>
                </a:solidFill>
                <a:latin typeface="Palatino Linotype"/>
                <a:cs typeface="Palatino Linotype"/>
              </a:rPr>
              <a:t>v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ent pileup 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s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ubt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rac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t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io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n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5739937" y="1313411"/>
            <a:ext cx="1521228" cy="9933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5790708" y="1341121"/>
            <a:ext cx="1421130" cy="894080"/>
          </a:xfrm>
          <a:prstGeom prst="rect">
            <a:avLst/>
          </a:prstGeom>
          <a:solidFill>
            <a:srgbClr val="008F00"/>
          </a:solidFill>
          <a:ln w="9524">
            <a:solidFill>
              <a:srgbClr val="5B781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6364" marR="113664" algn="ctr">
              <a:lnSpc>
                <a:spcPct val="98200"/>
              </a:lnSpc>
            </a:pP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Residual oﬀset (out-of-time, occupan</a:t>
            </a:r>
            <a:r>
              <a:rPr sz="14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c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y)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7518861" y="1313411"/>
            <a:ext cx="1309254" cy="9933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7567934" y="1341121"/>
            <a:ext cx="1210310" cy="894080"/>
          </a:xfrm>
          <a:prstGeom prst="rect">
            <a:avLst/>
          </a:prstGeom>
          <a:solidFill>
            <a:srgbClr val="4180FF"/>
          </a:solidFill>
          <a:ln w="9524">
            <a:solidFill>
              <a:srgbClr val="4180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03860" marR="183515" indent="-207010">
              <a:lnSpc>
                <a:spcPts val="1600"/>
              </a:lnSpc>
            </a:pP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Jet </a:t>
            </a:r>
            <a:r>
              <a:rPr sz="14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Energy Scale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435600" y="1717039"/>
            <a:ext cx="365760" cy="203200"/>
          </a:xfrm>
          <a:custGeom>
            <a:avLst/>
            <a:gdLst/>
            <a:ahLst/>
            <a:cxnLst/>
            <a:rect l="l" t="t" r="r" b="b"/>
            <a:pathLst>
              <a:path w="365760" h="203200">
                <a:moveTo>
                  <a:pt x="263668" y="0"/>
                </a:moveTo>
                <a:lnTo>
                  <a:pt x="263668" y="50800"/>
                </a:lnTo>
                <a:lnTo>
                  <a:pt x="0" y="50800"/>
                </a:lnTo>
                <a:lnTo>
                  <a:pt x="0" y="152400"/>
                </a:lnTo>
                <a:lnTo>
                  <a:pt x="263668" y="152400"/>
                </a:lnTo>
                <a:lnTo>
                  <a:pt x="263668" y="203200"/>
                </a:lnTo>
                <a:lnTo>
                  <a:pt x="365268" y="101600"/>
                </a:lnTo>
                <a:lnTo>
                  <a:pt x="2636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435600" y="1717040"/>
            <a:ext cx="365760" cy="203200"/>
          </a:xfrm>
          <a:custGeom>
            <a:avLst/>
            <a:gdLst/>
            <a:ahLst/>
            <a:cxnLst/>
            <a:rect l="l" t="t" r="r" b="b"/>
            <a:pathLst>
              <a:path w="365760" h="203200">
                <a:moveTo>
                  <a:pt x="0" y="50799"/>
                </a:moveTo>
                <a:lnTo>
                  <a:pt x="263668" y="50799"/>
                </a:lnTo>
                <a:lnTo>
                  <a:pt x="263668" y="0"/>
                </a:lnTo>
                <a:lnTo>
                  <a:pt x="365268" y="101600"/>
                </a:lnTo>
                <a:lnTo>
                  <a:pt x="263668" y="203199"/>
                </a:lnTo>
                <a:lnTo>
                  <a:pt x="263668" y="152400"/>
                </a:lnTo>
                <a:lnTo>
                  <a:pt x="0" y="152400"/>
                </a:lnTo>
                <a:lnTo>
                  <a:pt x="0" y="507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211568" y="1717039"/>
            <a:ext cx="365760" cy="203200"/>
          </a:xfrm>
          <a:custGeom>
            <a:avLst/>
            <a:gdLst/>
            <a:ahLst/>
            <a:cxnLst/>
            <a:rect l="l" t="t" r="r" b="b"/>
            <a:pathLst>
              <a:path w="365759" h="203200">
                <a:moveTo>
                  <a:pt x="263669" y="0"/>
                </a:moveTo>
                <a:lnTo>
                  <a:pt x="263669" y="50800"/>
                </a:lnTo>
                <a:lnTo>
                  <a:pt x="0" y="50800"/>
                </a:lnTo>
                <a:lnTo>
                  <a:pt x="0" y="152400"/>
                </a:lnTo>
                <a:lnTo>
                  <a:pt x="263669" y="152400"/>
                </a:lnTo>
                <a:lnTo>
                  <a:pt x="263669" y="203200"/>
                </a:lnTo>
                <a:lnTo>
                  <a:pt x="365269" y="101600"/>
                </a:lnTo>
                <a:lnTo>
                  <a:pt x="2636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211567" y="1717040"/>
            <a:ext cx="365760" cy="203200"/>
          </a:xfrm>
          <a:custGeom>
            <a:avLst/>
            <a:gdLst/>
            <a:ahLst/>
            <a:cxnLst/>
            <a:rect l="l" t="t" r="r" b="b"/>
            <a:pathLst>
              <a:path w="365759" h="203200">
                <a:moveTo>
                  <a:pt x="0" y="50799"/>
                </a:moveTo>
                <a:lnTo>
                  <a:pt x="263669" y="50799"/>
                </a:lnTo>
                <a:lnTo>
                  <a:pt x="263669" y="0"/>
                </a:lnTo>
                <a:lnTo>
                  <a:pt x="365269" y="101600"/>
                </a:lnTo>
                <a:lnTo>
                  <a:pt x="263669" y="203199"/>
                </a:lnTo>
                <a:lnTo>
                  <a:pt x="263669" y="152400"/>
                </a:lnTo>
                <a:lnTo>
                  <a:pt x="0" y="152400"/>
                </a:lnTo>
                <a:lnTo>
                  <a:pt x="0" y="507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4907278" y="2595880"/>
            <a:ext cx="853440" cy="461645"/>
          </a:xfrm>
          <a:custGeom>
            <a:avLst/>
            <a:gdLst/>
            <a:ahLst/>
            <a:cxnLst/>
            <a:rect l="l" t="t" r="r" b="b"/>
            <a:pathLst>
              <a:path w="853439" h="461644">
                <a:moveTo>
                  <a:pt x="0" y="0"/>
                </a:moveTo>
                <a:lnTo>
                  <a:pt x="852948" y="0"/>
                </a:lnTo>
                <a:lnTo>
                  <a:pt x="852948" y="461361"/>
                </a:lnTo>
                <a:lnTo>
                  <a:pt x="0" y="46136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4149469" y="3057241"/>
            <a:ext cx="1184275" cy="2018664"/>
          </a:xfrm>
          <a:custGeom>
            <a:avLst/>
            <a:gdLst/>
            <a:ahLst/>
            <a:cxnLst/>
            <a:rect l="l" t="t" r="r" b="b"/>
            <a:pathLst>
              <a:path w="1184275" h="2018664">
                <a:moveTo>
                  <a:pt x="1184285" y="0"/>
                </a:moveTo>
                <a:lnTo>
                  <a:pt x="0" y="2018620"/>
                </a:lnTo>
              </a:path>
            </a:pathLst>
          </a:custGeom>
          <a:ln w="2857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4135120" y="4962311"/>
            <a:ext cx="117475" cy="138430"/>
          </a:xfrm>
          <a:custGeom>
            <a:avLst/>
            <a:gdLst/>
            <a:ahLst/>
            <a:cxnLst/>
            <a:rect l="l" t="t" r="r" b="b"/>
            <a:pathLst>
              <a:path w="117475" h="138429">
                <a:moveTo>
                  <a:pt x="6739" y="0"/>
                </a:moveTo>
                <a:lnTo>
                  <a:pt x="327" y="6380"/>
                </a:lnTo>
                <a:lnTo>
                  <a:pt x="0" y="138008"/>
                </a:lnTo>
                <a:lnTo>
                  <a:pt x="87006" y="89094"/>
                </a:lnTo>
                <a:lnTo>
                  <a:pt x="28696" y="89094"/>
                </a:lnTo>
                <a:lnTo>
                  <a:pt x="28797" y="48595"/>
                </a:lnTo>
                <a:lnTo>
                  <a:pt x="28831" y="6380"/>
                </a:lnTo>
                <a:lnTo>
                  <a:pt x="22522" y="39"/>
                </a:lnTo>
                <a:lnTo>
                  <a:pt x="6739" y="0"/>
                </a:lnTo>
                <a:close/>
              </a:path>
              <a:path w="117475" h="138429">
                <a:moveTo>
                  <a:pt x="100735" y="48595"/>
                </a:moveTo>
                <a:lnTo>
                  <a:pt x="28696" y="89094"/>
                </a:lnTo>
                <a:lnTo>
                  <a:pt x="87006" y="89094"/>
                </a:lnTo>
                <a:lnTo>
                  <a:pt x="114738" y="73503"/>
                </a:lnTo>
                <a:lnTo>
                  <a:pt x="117179" y="64792"/>
                </a:lnTo>
                <a:lnTo>
                  <a:pt x="109446" y="51036"/>
                </a:lnTo>
                <a:lnTo>
                  <a:pt x="100735" y="48595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4825071" y="3042001"/>
            <a:ext cx="2052955" cy="2190115"/>
          </a:xfrm>
          <a:custGeom>
            <a:avLst/>
            <a:gdLst/>
            <a:ahLst/>
            <a:cxnLst/>
            <a:rect l="l" t="t" r="r" b="b"/>
            <a:pathLst>
              <a:path w="2052954" h="2190115">
                <a:moveTo>
                  <a:pt x="2052844" y="0"/>
                </a:moveTo>
                <a:lnTo>
                  <a:pt x="0" y="2190029"/>
                </a:lnTo>
              </a:path>
            </a:pathLst>
          </a:custGeom>
          <a:ln w="28574">
            <a:solidFill>
              <a:srgbClr val="008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4805678" y="5119602"/>
            <a:ext cx="130810" cy="133350"/>
          </a:xfrm>
          <a:custGeom>
            <a:avLst/>
            <a:gdLst/>
            <a:ahLst/>
            <a:cxnLst/>
            <a:rect l="l" t="t" r="r" b="b"/>
            <a:pathLst>
              <a:path w="130810" h="133350">
                <a:moveTo>
                  <a:pt x="37030" y="0"/>
                </a:moveTo>
                <a:lnTo>
                  <a:pt x="29367" y="4808"/>
                </a:lnTo>
                <a:lnTo>
                  <a:pt x="0" y="133117"/>
                </a:lnTo>
                <a:lnTo>
                  <a:pt x="126145" y="95523"/>
                </a:lnTo>
                <a:lnTo>
                  <a:pt x="128189" y="91742"/>
                </a:lnTo>
                <a:lnTo>
                  <a:pt x="38784" y="91742"/>
                </a:lnTo>
                <a:lnTo>
                  <a:pt x="57222" y="11183"/>
                </a:lnTo>
                <a:lnTo>
                  <a:pt x="52414" y="3520"/>
                </a:lnTo>
                <a:lnTo>
                  <a:pt x="37030" y="0"/>
                </a:lnTo>
                <a:close/>
              </a:path>
              <a:path w="130810" h="133350">
                <a:moveTo>
                  <a:pt x="117984" y="68138"/>
                </a:moveTo>
                <a:lnTo>
                  <a:pt x="38784" y="91742"/>
                </a:lnTo>
                <a:lnTo>
                  <a:pt x="128189" y="91742"/>
                </a:lnTo>
                <a:lnTo>
                  <a:pt x="130448" y="87565"/>
                </a:lnTo>
                <a:lnTo>
                  <a:pt x="125940" y="72442"/>
                </a:lnTo>
                <a:lnTo>
                  <a:pt x="117984" y="68138"/>
                </a:lnTo>
                <a:close/>
              </a:path>
            </a:pathLst>
          </a:custGeom>
          <a:solidFill>
            <a:srgbClr val="008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848724" y="2946400"/>
            <a:ext cx="482600" cy="748665"/>
          </a:xfrm>
          <a:custGeom>
            <a:avLst/>
            <a:gdLst/>
            <a:ahLst/>
            <a:cxnLst/>
            <a:rect l="l" t="t" r="r" b="b"/>
            <a:pathLst>
              <a:path w="482600" h="748664">
                <a:moveTo>
                  <a:pt x="482476" y="0"/>
                </a:moveTo>
                <a:lnTo>
                  <a:pt x="0" y="748328"/>
                </a:lnTo>
              </a:path>
            </a:pathLst>
          </a:custGeom>
          <a:ln w="2857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833359" y="3580958"/>
            <a:ext cx="120650" cy="137795"/>
          </a:xfrm>
          <a:custGeom>
            <a:avLst/>
            <a:gdLst/>
            <a:ahLst/>
            <a:cxnLst/>
            <a:rect l="l" t="t" r="r" b="b"/>
            <a:pathLst>
              <a:path w="120650" h="137795">
                <a:moveTo>
                  <a:pt x="12543" y="0"/>
                </a:moveTo>
                <a:lnTo>
                  <a:pt x="5868" y="6106"/>
                </a:lnTo>
                <a:lnTo>
                  <a:pt x="0" y="137601"/>
                </a:lnTo>
                <a:lnTo>
                  <a:pt x="93818" y="89938"/>
                </a:lnTo>
                <a:lnTo>
                  <a:pt x="30730" y="89938"/>
                </a:lnTo>
                <a:lnTo>
                  <a:pt x="34414" y="7378"/>
                </a:lnTo>
                <a:lnTo>
                  <a:pt x="28309" y="703"/>
                </a:lnTo>
                <a:lnTo>
                  <a:pt x="12543" y="0"/>
                </a:lnTo>
                <a:close/>
              </a:path>
              <a:path w="120650" h="137795">
                <a:moveTo>
                  <a:pt x="104409" y="52508"/>
                </a:moveTo>
                <a:lnTo>
                  <a:pt x="30730" y="89938"/>
                </a:lnTo>
                <a:lnTo>
                  <a:pt x="93818" y="89938"/>
                </a:lnTo>
                <a:lnTo>
                  <a:pt x="117351" y="77983"/>
                </a:lnTo>
                <a:lnTo>
                  <a:pt x="120157" y="69383"/>
                </a:lnTo>
                <a:lnTo>
                  <a:pt x="113009" y="55313"/>
                </a:lnTo>
                <a:lnTo>
                  <a:pt x="104409" y="52508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759200" y="1117601"/>
            <a:ext cx="5181600" cy="1341120"/>
          </a:xfrm>
          <a:custGeom>
            <a:avLst/>
            <a:gdLst/>
            <a:ahLst/>
            <a:cxnLst/>
            <a:rect l="l" t="t" r="r" b="b"/>
            <a:pathLst>
              <a:path w="5181600" h="1341120">
                <a:moveTo>
                  <a:pt x="0" y="0"/>
                </a:moveTo>
                <a:lnTo>
                  <a:pt x="5181598" y="0"/>
                </a:lnTo>
                <a:lnTo>
                  <a:pt x="5181598" y="1341119"/>
                </a:lnTo>
                <a:lnTo>
                  <a:pt x="0" y="134111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7109459" y="822347"/>
            <a:ext cx="18637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Je</a:t>
            </a:r>
            <a:r>
              <a:rPr sz="1800" b="1" spc="-10" dirty="0">
                <a:latin typeface="Century Gothic"/>
                <a:cs typeface="Century Gothic"/>
              </a:rPr>
              <a:t>t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ene</a:t>
            </a:r>
            <a:r>
              <a:rPr sz="1800" b="1" spc="-10" dirty="0">
                <a:latin typeface="Century Gothic"/>
                <a:cs typeface="Century Gothic"/>
              </a:rPr>
              <a:t>r</a:t>
            </a:r>
            <a:r>
              <a:rPr sz="1800" b="1" dirty="0">
                <a:latin typeface="Century Gothic"/>
                <a:cs typeface="Century Gothic"/>
              </a:rPr>
              <a:t>gy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s</a:t>
            </a:r>
            <a:r>
              <a:rPr sz="1800" b="1" dirty="0">
                <a:latin typeface="Century Gothic"/>
                <a:cs typeface="Century Gothic"/>
              </a:rPr>
              <a:t>ca</a:t>
            </a:r>
            <a:r>
              <a:rPr sz="1800" b="1" spc="-5" dirty="0">
                <a:latin typeface="Century Gothic"/>
                <a:cs typeface="Century Gothic"/>
              </a:rPr>
              <a:t>l</a:t>
            </a:r>
            <a:r>
              <a:rPr sz="1800" b="1" dirty="0">
                <a:latin typeface="Century Gothic"/>
                <a:cs typeface="Century Gothic"/>
              </a:rPr>
              <a:t>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3346879" y="1686560"/>
            <a:ext cx="641350" cy="203200"/>
          </a:xfrm>
          <a:custGeom>
            <a:avLst/>
            <a:gdLst/>
            <a:ahLst/>
            <a:cxnLst/>
            <a:rect l="l" t="t" r="r" b="b"/>
            <a:pathLst>
              <a:path w="641350" h="203200">
                <a:moveTo>
                  <a:pt x="539382" y="0"/>
                </a:moveTo>
                <a:lnTo>
                  <a:pt x="539382" y="50800"/>
                </a:lnTo>
                <a:lnTo>
                  <a:pt x="0" y="50800"/>
                </a:lnTo>
                <a:lnTo>
                  <a:pt x="0" y="152400"/>
                </a:lnTo>
                <a:lnTo>
                  <a:pt x="539382" y="152400"/>
                </a:lnTo>
                <a:lnTo>
                  <a:pt x="539382" y="203200"/>
                </a:lnTo>
                <a:lnTo>
                  <a:pt x="640982" y="101600"/>
                </a:lnTo>
                <a:lnTo>
                  <a:pt x="5393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3346879" y="1686560"/>
            <a:ext cx="641350" cy="203200"/>
          </a:xfrm>
          <a:custGeom>
            <a:avLst/>
            <a:gdLst/>
            <a:ahLst/>
            <a:cxnLst/>
            <a:rect l="l" t="t" r="r" b="b"/>
            <a:pathLst>
              <a:path w="641350" h="203200">
                <a:moveTo>
                  <a:pt x="0" y="50799"/>
                </a:moveTo>
                <a:lnTo>
                  <a:pt x="539383" y="50799"/>
                </a:lnTo>
                <a:lnTo>
                  <a:pt x="539383" y="0"/>
                </a:lnTo>
                <a:lnTo>
                  <a:pt x="640983" y="101599"/>
                </a:lnTo>
                <a:lnTo>
                  <a:pt x="539383" y="203200"/>
                </a:lnTo>
                <a:lnTo>
                  <a:pt x="539383" y="152399"/>
                </a:lnTo>
                <a:lnTo>
                  <a:pt x="0" y="152399"/>
                </a:lnTo>
                <a:lnTo>
                  <a:pt x="0" y="507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1818641" y="1686560"/>
            <a:ext cx="257810" cy="203200"/>
          </a:xfrm>
          <a:custGeom>
            <a:avLst/>
            <a:gdLst/>
            <a:ahLst/>
            <a:cxnLst/>
            <a:rect l="l" t="t" r="r" b="b"/>
            <a:pathLst>
              <a:path w="257810" h="203200">
                <a:moveTo>
                  <a:pt x="156166" y="0"/>
                </a:moveTo>
                <a:lnTo>
                  <a:pt x="156166" y="50800"/>
                </a:lnTo>
                <a:lnTo>
                  <a:pt x="0" y="50800"/>
                </a:lnTo>
                <a:lnTo>
                  <a:pt x="0" y="152400"/>
                </a:lnTo>
                <a:lnTo>
                  <a:pt x="156166" y="152400"/>
                </a:lnTo>
                <a:lnTo>
                  <a:pt x="156166" y="203200"/>
                </a:lnTo>
                <a:lnTo>
                  <a:pt x="257766" y="101600"/>
                </a:lnTo>
                <a:lnTo>
                  <a:pt x="15616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1818641" y="1686560"/>
            <a:ext cx="257810" cy="203200"/>
          </a:xfrm>
          <a:custGeom>
            <a:avLst/>
            <a:gdLst/>
            <a:ahLst/>
            <a:cxnLst/>
            <a:rect l="l" t="t" r="r" b="b"/>
            <a:pathLst>
              <a:path w="257810" h="203200">
                <a:moveTo>
                  <a:pt x="0" y="50799"/>
                </a:moveTo>
                <a:lnTo>
                  <a:pt x="156167" y="50799"/>
                </a:lnTo>
                <a:lnTo>
                  <a:pt x="156167" y="0"/>
                </a:lnTo>
                <a:lnTo>
                  <a:pt x="257767" y="101599"/>
                </a:lnTo>
                <a:lnTo>
                  <a:pt x="156167" y="203200"/>
                </a:lnTo>
                <a:lnTo>
                  <a:pt x="156167" y="152399"/>
                </a:lnTo>
                <a:lnTo>
                  <a:pt x="0" y="152399"/>
                </a:lnTo>
                <a:lnTo>
                  <a:pt x="0" y="507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 txBox="1"/>
          <p:nvPr/>
        </p:nvSpPr>
        <p:spPr>
          <a:xfrm>
            <a:off x="365192" y="2593896"/>
            <a:ext cx="1102995" cy="414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9"/>
              </a:lnSpc>
            </a:pPr>
            <a:r>
              <a:rPr sz="1400" b="1" spc="-10" dirty="0">
                <a:latin typeface="Century Gothic"/>
                <a:cs typeface="Century Gothic"/>
              </a:rPr>
              <a:t>Pileup </a:t>
            </a:r>
            <a:r>
              <a:rPr sz="1400" b="1" spc="-15" dirty="0">
                <a:latin typeface="Century Gothic"/>
                <a:cs typeface="Century Gothic"/>
              </a:rPr>
              <a:t>noise:</a:t>
            </a:r>
            <a:endParaRPr sz="1400">
              <a:latin typeface="Century Gothic"/>
              <a:cs typeface="Century Gothic"/>
            </a:endParaRPr>
          </a:p>
          <a:p>
            <a:pPr marL="12700">
              <a:lnSpc>
                <a:spcPts val="1639"/>
              </a:lnSpc>
            </a:pPr>
            <a:r>
              <a:rPr sz="1400" b="1" spc="-10" dirty="0">
                <a:latin typeface="Palatino Linotype"/>
                <a:cs typeface="Palatino Linotype"/>
              </a:rPr>
              <a:t>σ(µ)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13" name="object 213"/>
          <p:cNvSpPr txBox="1"/>
          <p:nvPr/>
        </p:nvSpPr>
        <p:spPr>
          <a:xfrm>
            <a:off x="365192" y="1037493"/>
            <a:ext cx="6743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inp</a:t>
            </a:r>
            <a:r>
              <a:rPr sz="1800" b="1" spc="-15" dirty="0">
                <a:latin typeface="Century Gothic"/>
                <a:cs typeface="Century Gothic"/>
              </a:rPr>
              <a:t>uts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2220809" y="2675542"/>
            <a:ext cx="113792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9"/>
              </a:lnSpc>
            </a:pPr>
            <a:r>
              <a:rPr sz="14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EM/H</a:t>
            </a:r>
            <a:r>
              <a:rPr sz="14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AD</a:t>
            </a:r>
            <a:endParaRPr sz="1400">
              <a:latin typeface="Century Gothic"/>
              <a:cs typeface="Century Gothic"/>
            </a:endParaRPr>
          </a:p>
          <a:p>
            <a:pPr marL="12700">
              <a:lnSpc>
                <a:spcPts val="1639"/>
              </a:lnSpc>
            </a:pPr>
            <a:r>
              <a:rPr sz="14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classification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6228079" y="5100320"/>
            <a:ext cx="2550176" cy="17271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833358" y="3822651"/>
            <a:ext cx="0" cy="1676400"/>
          </a:xfrm>
          <a:custGeom>
            <a:avLst/>
            <a:gdLst/>
            <a:ahLst/>
            <a:cxnLst/>
            <a:rect l="l" t="t" r="r" b="b"/>
            <a:pathLst>
              <a:path h="1676400">
                <a:moveTo>
                  <a:pt x="0" y="0"/>
                </a:moveTo>
                <a:lnTo>
                  <a:pt x="0" y="1675825"/>
                </a:lnTo>
              </a:path>
            </a:pathLst>
          </a:custGeom>
          <a:ln w="2857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767035" y="5396434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15934" y="0"/>
                </a:moveTo>
                <a:lnTo>
                  <a:pt x="2302" y="7952"/>
                </a:lnTo>
                <a:lnTo>
                  <a:pt x="0" y="16700"/>
                </a:lnTo>
                <a:lnTo>
                  <a:pt x="66323" y="130398"/>
                </a:lnTo>
                <a:lnTo>
                  <a:pt x="99404" y="73686"/>
                </a:lnTo>
                <a:lnTo>
                  <a:pt x="66323" y="73686"/>
                </a:lnTo>
                <a:lnTo>
                  <a:pt x="24682" y="2302"/>
                </a:lnTo>
                <a:lnTo>
                  <a:pt x="15934" y="0"/>
                </a:lnTo>
                <a:close/>
              </a:path>
              <a:path w="132715" h="130810">
                <a:moveTo>
                  <a:pt x="116713" y="0"/>
                </a:moveTo>
                <a:lnTo>
                  <a:pt x="107963" y="2302"/>
                </a:lnTo>
                <a:lnTo>
                  <a:pt x="66323" y="73686"/>
                </a:lnTo>
                <a:lnTo>
                  <a:pt x="99404" y="73686"/>
                </a:lnTo>
                <a:lnTo>
                  <a:pt x="132646" y="16700"/>
                </a:lnTo>
                <a:lnTo>
                  <a:pt x="130343" y="7952"/>
                </a:lnTo>
                <a:lnTo>
                  <a:pt x="116713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1126646" y="6291579"/>
            <a:ext cx="4890770" cy="0"/>
          </a:xfrm>
          <a:custGeom>
            <a:avLst/>
            <a:gdLst/>
            <a:ahLst/>
            <a:cxnLst/>
            <a:rect l="l" t="t" r="r" b="b"/>
            <a:pathLst>
              <a:path w="4890770">
                <a:moveTo>
                  <a:pt x="0" y="0"/>
                </a:moveTo>
                <a:lnTo>
                  <a:pt x="4890512" y="0"/>
                </a:lnTo>
              </a:path>
            </a:pathLst>
          </a:custGeom>
          <a:ln w="2857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5915117" y="6225256"/>
            <a:ext cx="130810" cy="132715"/>
          </a:xfrm>
          <a:custGeom>
            <a:avLst/>
            <a:gdLst/>
            <a:ahLst/>
            <a:cxnLst/>
            <a:rect l="l" t="t" r="r" b="b"/>
            <a:pathLst>
              <a:path w="130810" h="132714">
                <a:moveTo>
                  <a:pt x="16700" y="0"/>
                </a:moveTo>
                <a:lnTo>
                  <a:pt x="7951" y="2302"/>
                </a:lnTo>
                <a:lnTo>
                  <a:pt x="0" y="15934"/>
                </a:lnTo>
                <a:lnTo>
                  <a:pt x="2302" y="24682"/>
                </a:lnTo>
                <a:lnTo>
                  <a:pt x="73686" y="66323"/>
                </a:lnTo>
                <a:lnTo>
                  <a:pt x="2302" y="107964"/>
                </a:lnTo>
                <a:lnTo>
                  <a:pt x="0" y="116712"/>
                </a:lnTo>
                <a:lnTo>
                  <a:pt x="7951" y="130344"/>
                </a:lnTo>
                <a:lnTo>
                  <a:pt x="16700" y="132646"/>
                </a:lnTo>
                <a:lnTo>
                  <a:pt x="130397" y="66323"/>
                </a:lnTo>
                <a:lnTo>
                  <a:pt x="16700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 txBox="1"/>
          <p:nvPr/>
        </p:nvSpPr>
        <p:spPr>
          <a:xfrm>
            <a:off x="7999562" y="6030022"/>
            <a:ext cx="46291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600"/>
              </a:lnSpc>
            </a:pPr>
            <a:r>
              <a:rPr sz="14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Insitu JES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221" name="object 2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103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44152" y="3051810"/>
            <a:ext cx="4461098" cy="3657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88153" y="47189"/>
            <a:ext cx="7313930" cy="1461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42464" marR="5080" indent="-1930400">
              <a:lnSpc>
                <a:spcPts val="5700"/>
              </a:lnSpc>
              <a:tabLst>
                <a:tab pos="5853430" algn="l"/>
              </a:tabLst>
            </a:pPr>
            <a:r>
              <a:rPr sz="5400" b="1" spc="-500" dirty="0">
                <a:latin typeface="Palatino Linotype"/>
                <a:cs typeface="Palatino Linotype"/>
              </a:rPr>
              <a:t>T</a:t>
            </a:r>
            <a:r>
              <a:rPr sz="5400" b="1" dirty="0">
                <a:latin typeface="Palatino Linotype"/>
                <a:cs typeface="Palatino Linotype"/>
              </a:rPr>
              <a:t>o</a:t>
            </a:r>
            <a:r>
              <a:rPr sz="5400" b="1" spc="-35" dirty="0">
                <a:latin typeface="Palatino Linotype"/>
                <a:cs typeface="Palatino Linotype"/>
              </a:rPr>
              <a:t>p</a:t>
            </a:r>
            <a:r>
              <a:rPr sz="5400" b="1" spc="-5" dirty="0">
                <a:latin typeface="Palatino Linotype"/>
                <a:cs typeface="Palatino Linotype"/>
              </a:rPr>
              <a:t>o</a:t>
            </a:r>
            <a:r>
              <a:rPr sz="5400" b="1" spc="-20" dirty="0">
                <a:latin typeface="Palatino Linotype"/>
                <a:cs typeface="Palatino Linotype"/>
              </a:rPr>
              <a:t>-</a:t>
            </a:r>
            <a:r>
              <a:rPr sz="5400" b="1" spc="-30" dirty="0">
                <a:latin typeface="Palatino Linotype"/>
                <a:cs typeface="Palatino Linotype"/>
              </a:rPr>
              <a:t>c</a:t>
            </a:r>
            <a:r>
              <a:rPr sz="5400" b="1" spc="-20" dirty="0">
                <a:latin typeface="Palatino Linotype"/>
                <a:cs typeface="Palatino Linotype"/>
              </a:rPr>
              <a:t>l</a:t>
            </a:r>
            <a:r>
              <a:rPr sz="5400" b="1" spc="-35" dirty="0">
                <a:latin typeface="Palatino Linotype"/>
                <a:cs typeface="Palatino Linotype"/>
              </a:rPr>
              <a:t>us</a:t>
            </a:r>
            <a:r>
              <a:rPr sz="5400" b="1" dirty="0">
                <a:latin typeface="Palatino Linotype"/>
                <a:cs typeface="Palatino Linotype"/>
              </a:rPr>
              <a:t>ter</a:t>
            </a:r>
            <a:r>
              <a:rPr sz="5400" b="1" spc="-20" dirty="0">
                <a:latin typeface="Palatino Linotype"/>
                <a:cs typeface="Palatino Linotype"/>
              </a:rPr>
              <a:t>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r>
              <a:rPr sz="5400" b="1" dirty="0">
                <a:latin typeface="Palatino Linotype"/>
                <a:cs typeface="Palatino Linotype"/>
              </a:rPr>
              <a:t> </a:t>
            </a:r>
            <a:r>
              <a:rPr sz="5400" b="1" dirty="0" smtClean="0">
                <a:latin typeface="Palatino Linotype"/>
                <a:cs typeface="Palatino Linotype"/>
              </a:rPr>
              <a:t>at</a:t>
            </a:r>
            <a:r>
              <a:rPr lang="en-US" sz="5400" b="1" dirty="0" smtClean="0">
                <a:latin typeface="Palatino Linotype"/>
                <a:cs typeface="Palatino Linotype"/>
              </a:rPr>
              <a:t> </a:t>
            </a:r>
            <a:r>
              <a:rPr sz="5400" b="1" spc="-40" dirty="0" smtClean="0">
                <a:latin typeface="Palatino Linotype"/>
                <a:cs typeface="Palatino Linotype"/>
              </a:rPr>
              <a:t>h</a:t>
            </a:r>
            <a:r>
              <a:rPr sz="5400" b="1" spc="-30" dirty="0" smtClean="0">
                <a:latin typeface="Palatino Linotype"/>
                <a:cs typeface="Palatino Linotype"/>
              </a:rPr>
              <a:t>igh</a:t>
            </a:r>
            <a:r>
              <a:rPr sz="5400" b="1" spc="-20" dirty="0" smtClean="0">
                <a:latin typeface="Palatino Linotype"/>
                <a:cs typeface="Palatino Linotype"/>
              </a:rPr>
              <a:t> </a:t>
            </a:r>
            <a:r>
              <a:rPr sz="5400" b="1" spc="-20" dirty="0">
                <a:latin typeface="Palatino Linotype"/>
                <a:cs typeface="Palatino Linotype"/>
              </a:rPr>
              <a:t>l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dirty="0">
                <a:latin typeface="Palatino Linotype"/>
                <a:cs typeface="Palatino Linotype"/>
              </a:rPr>
              <a:t>m</a:t>
            </a:r>
            <a:r>
              <a:rPr sz="5400" b="1" spc="-20" dirty="0">
                <a:latin typeface="Palatino Linotype"/>
                <a:cs typeface="Palatino Linotype"/>
              </a:rPr>
              <a:t>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dirty="0">
                <a:latin typeface="Palatino Linotype"/>
                <a:cs typeface="Palatino Linotype"/>
              </a:rPr>
              <a:t>o</a:t>
            </a:r>
            <a:r>
              <a:rPr sz="5400" b="1" spc="-30" dirty="0">
                <a:latin typeface="Palatino Linotype"/>
                <a:cs typeface="Palatino Linotype"/>
              </a:rPr>
              <a:t>s</a:t>
            </a:r>
            <a:r>
              <a:rPr sz="5400" b="1" dirty="0">
                <a:latin typeface="Palatino Linotype"/>
                <a:cs typeface="Palatino Linotype"/>
              </a:rPr>
              <a:t>ity</a:t>
            </a:r>
            <a:endParaRPr sz="5400" dirty="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-2737" y="1620257"/>
            <a:ext cx="8703310" cy="1273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b="1" spc="-10" dirty="0">
                <a:latin typeface="Century Gothic"/>
                <a:cs typeface="Century Gothic"/>
              </a:rPr>
              <a:t>Adjust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MS PGothic"/>
                <a:cs typeface="MS PGothic"/>
              </a:rPr>
              <a:t>σ</a:t>
            </a:r>
            <a:r>
              <a:rPr sz="2000" b="1" spc="-60" dirty="0">
                <a:latin typeface="MS PGothic"/>
                <a:cs typeface="MS P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pileu</a:t>
            </a:r>
            <a:r>
              <a:rPr sz="2000" b="1" dirty="0">
                <a:latin typeface="Century Gothic"/>
                <a:cs typeface="Century Gothic"/>
              </a:rPr>
              <a:t>p </a:t>
            </a:r>
            <a:r>
              <a:rPr sz="2000" b="1" spc="-5" dirty="0">
                <a:latin typeface="Century Gothic"/>
                <a:cs typeface="Century Gothic"/>
              </a:rPr>
              <a:t>nois</a:t>
            </a:r>
            <a:r>
              <a:rPr sz="2000" b="1" dirty="0">
                <a:latin typeface="Century Gothic"/>
                <a:cs typeface="Century Gothic"/>
              </a:rPr>
              <a:t>e </a:t>
            </a:r>
            <a:r>
              <a:rPr sz="2000" b="1" spc="-10" dirty="0">
                <a:latin typeface="Century Gothic"/>
                <a:cs typeface="Century Gothic"/>
              </a:rPr>
              <a:t>for</a:t>
            </a:r>
            <a:r>
              <a:rPr sz="2000" b="1" spc="-5" dirty="0">
                <a:latin typeface="Century Gothic"/>
                <a:cs typeface="Century Gothic"/>
              </a:rPr>
              <a:t> eac</a:t>
            </a:r>
            <a:r>
              <a:rPr sz="2000" b="1" dirty="0">
                <a:latin typeface="Century Gothic"/>
                <a:cs typeface="Century Gothic"/>
              </a:rPr>
              <a:t>h</a:t>
            </a:r>
            <a:r>
              <a:rPr sz="2000" b="1" spc="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MS PGothic"/>
                <a:cs typeface="MS PGothic"/>
              </a:rPr>
              <a:t>μ</a:t>
            </a:r>
            <a:r>
              <a:rPr sz="2000" b="1" spc="-60" dirty="0">
                <a:latin typeface="MS PGothic"/>
                <a:cs typeface="MS P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configuration</a:t>
            </a:r>
            <a:endParaRPr sz="2000">
              <a:latin typeface="Century Gothic"/>
              <a:cs typeface="Century Gothic"/>
            </a:endParaRPr>
          </a:p>
          <a:p>
            <a:pPr marL="355600" marR="5080" indent="-342900">
              <a:lnSpc>
                <a:spcPts val="2320"/>
              </a:lnSpc>
              <a:spcBef>
                <a:spcPts val="620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spc="-20" dirty="0">
                <a:latin typeface="Century Gothic"/>
                <a:cs typeface="Century Gothic"/>
              </a:rPr>
              <a:t>Op</a:t>
            </a:r>
            <a:r>
              <a:rPr sz="2000" b="1" spc="-10" dirty="0">
                <a:latin typeface="Century Gothic"/>
                <a:cs typeface="Century Gothic"/>
              </a:rPr>
              <a:t>timization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o</a:t>
            </a:r>
            <a:r>
              <a:rPr sz="2000" b="1" spc="-10" dirty="0">
                <a:latin typeface="Century Gothic"/>
                <a:cs typeface="Century Gothic"/>
              </a:rPr>
              <a:t>f</a:t>
            </a:r>
            <a:r>
              <a:rPr sz="2000" b="1" spc="-5" dirty="0">
                <a:latin typeface="Century Gothic"/>
                <a:cs typeface="Century Gothic"/>
              </a:rPr>
              <a:t> l</a:t>
            </a:r>
            <a:r>
              <a:rPr sz="2000" b="1" dirty="0">
                <a:latin typeface="Century Gothic"/>
                <a:cs typeface="Century Gothic"/>
              </a:rPr>
              <a:t>oca</a:t>
            </a:r>
            <a:r>
              <a:rPr sz="2000" b="1" spc="-5" dirty="0">
                <a:latin typeface="Century Gothic"/>
                <a:cs typeface="Century Gothic"/>
              </a:rPr>
              <a:t>l </a:t>
            </a:r>
            <a:r>
              <a:rPr sz="2000" b="1" dirty="0">
                <a:latin typeface="Century Gothic"/>
                <a:cs typeface="Century Gothic"/>
              </a:rPr>
              <a:t>ca</a:t>
            </a:r>
            <a:r>
              <a:rPr sz="2000" b="1" spc="-5" dirty="0">
                <a:latin typeface="Century Gothic"/>
                <a:cs typeface="Century Gothic"/>
              </a:rPr>
              <a:t>li</a:t>
            </a:r>
            <a:r>
              <a:rPr sz="2000" b="1" dirty="0">
                <a:latin typeface="Century Gothic"/>
                <a:cs typeface="Century Gothic"/>
              </a:rPr>
              <a:t>b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ti</a:t>
            </a:r>
            <a:r>
              <a:rPr sz="2000" b="1" dirty="0">
                <a:latin typeface="Century Gothic"/>
                <a:cs typeface="Century Gothic"/>
              </a:rPr>
              <a:t>on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f</a:t>
            </a:r>
            <a:r>
              <a:rPr sz="2000" b="1" dirty="0">
                <a:latin typeface="Century Gothic"/>
                <a:cs typeface="Century Gothic"/>
              </a:rPr>
              <a:t>o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EM</a:t>
            </a:r>
            <a:r>
              <a:rPr sz="2000" b="1" dirty="0">
                <a:latin typeface="Century Gothic"/>
                <a:cs typeface="Century Gothic"/>
              </a:rPr>
              <a:t>/H</a:t>
            </a:r>
            <a:r>
              <a:rPr sz="2000" b="1" spc="-15" dirty="0">
                <a:latin typeface="Century Gothic"/>
                <a:cs typeface="Century Gothic"/>
              </a:rPr>
              <a:t>A</a:t>
            </a:r>
            <a:r>
              <a:rPr sz="2000" b="1" dirty="0">
                <a:latin typeface="Century Gothic"/>
                <a:cs typeface="Century Gothic"/>
              </a:rPr>
              <a:t>D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c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u</a:t>
            </a:r>
            <a:r>
              <a:rPr sz="2000" b="1" spc="-10" dirty="0">
                <a:latin typeface="Century Gothic"/>
                <a:cs typeface="Century Gothic"/>
              </a:rPr>
              <a:t>st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c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ssifi</a:t>
            </a:r>
            <a:r>
              <a:rPr sz="2000" b="1" dirty="0">
                <a:latin typeface="Century Gothic"/>
                <a:cs typeface="Century Gothic"/>
              </a:rPr>
              <a:t>ca</a:t>
            </a:r>
            <a:r>
              <a:rPr sz="2000" b="1" spc="-10" dirty="0">
                <a:latin typeface="Century Gothic"/>
                <a:cs typeface="Century Gothic"/>
              </a:rPr>
              <a:t>ti</a:t>
            </a:r>
            <a:r>
              <a:rPr sz="2000" b="1" dirty="0">
                <a:latin typeface="Century Gothic"/>
                <a:cs typeface="Century Gothic"/>
              </a:rPr>
              <a:t>on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f</a:t>
            </a:r>
            <a:r>
              <a:rPr sz="2000" b="1" dirty="0">
                <a:latin typeface="Century Gothic"/>
                <a:cs typeface="Century Gothic"/>
              </a:rPr>
              <a:t>o</a:t>
            </a:r>
            <a:r>
              <a:rPr sz="2000" b="1" spc="-10" dirty="0">
                <a:latin typeface="Century Gothic"/>
                <a:cs typeface="Century Gothic"/>
              </a:rPr>
              <a:t>r </a:t>
            </a:r>
            <a:r>
              <a:rPr sz="2000" b="1" spc="-5" dirty="0">
                <a:latin typeface="Century Gothic"/>
                <a:cs typeface="Century Gothic"/>
              </a:rPr>
              <a:t>eac</a:t>
            </a:r>
            <a:r>
              <a:rPr sz="2000" b="1" dirty="0">
                <a:latin typeface="Century Gothic"/>
                <a:cs typeface="Century Gothic"/>
              </a:rPr>
              <a:t>h </a:t>
            </a:r>
            <a:r>
              <a:rPr sz="2000" b="1" spc="-5" dirty="0">
                <a:latin typeface="Century Gothic"/>
                <a:cs typeface="Century Gothic"/>
              </a:rPr>
              <a:t>pileu</a:t>
            </a:r>
            <a:r>
              <a:rPr sz="2000" b="1" dirty="0">
                <a:latin typeface="Century Gothic"/>
                <a:cs typeface="Century Gothic"/>
              </a:rPr>
              <a:t>p </a:t>
            </a:r>
            <a:r>
              <a:rPr sz="2000" b="1" spc="-5" dirty="0">
                <a:latin typeface="Century Gothic"/>
                <a:cs typeface="Century Gothic"/>
              </a:rPr>
              <a:t>nois</a:t>
            </a:r>
            <a:r>
              <a:rPr sz="2000" b="1" dirty="0">
                <a:latin typeface="Century Gothic"/>
                <a:cs typeface="Century Gothic"/>
              </a:rPr>
              <a:t>e value</a:t>
            </a:r>
            <a:endParaRPr sz="20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365"/>
              </a:spcBef>
            </a:pPr>
            <a:r>
              <a:rPr sz="1800" dirty="0">
                <a:latin typeface="Courier New"/>
                <a:cs typeface="Courier New"/>
              </a:rPr>
              <a:t>o</a:t>
            </a:r>
            <a:r>
              <a:rPr sz="1800" spc="85" dirty="0">
                <a:latin typeface="Courier New"/>
                <a:cs typeface="Courier New"/>
              </a:rPr>
              <a:t> </a:t>
            </a:r>
            <a:r>
              <a:rPr sz="1800" u="heavy" dirty="0">
                <a:latin typeface="Century Gothic"/>
                <a:cs typeface="Century Gothic"/>
              </a:rPr>
              <a:t>D</a:t>
            </a:r>
            <a:r>
              <a:rPr sz="1800" u="heavy" spc="-15" dirty="0">
                <a:latin typeface="Century Gothic"/>
                <a:cs typeface="Century Gothic"/>
              </a:rPr>
              <a:t>e</a:t>
            </a:r>
            <a:r>
              <a:rPr sz="1800" u="heavy" spc="-10" dirty="0">
                <a:latin typeface="Century Gothic"/>
                <a:cs typeface="Century Gothic"/>
              </a:rPr>
              <a:t>r</a:t>
            </a:r>
            <a:r>
              <a:rPr sz="1800" u="heavy" dirty="0">
                <a:latin typeface="Century Gothic"/>
                <a:cs typeface="Century Gothic"/>
              </a:rPr>
              <a:t>iv</a:t>
            </a:r>
            <a:r>
              <a:rPr sz="1800" u="heavy" spc="-15" dirty="0">
                <a:latin typeface="Century Gothic"/>
                <a:cs typeface="Century Gothic"/>
              </a:rPr>
              <a:t>e</a:t>
            </a:r>
            <a:r>
              <a:rPr sz="1800" u="heavy" dirty="0">
                <a:latin typeface="Century Gothic"/>
                <a:cs typeface="Century Gothic"/>
              </a:rPr>
              <a:t>d</a:t>
            </a:r>
            <a:r>
              <a:rPr sz="1800" u="heavy" spc="-5" dirty="0">
                <a:latin typeface="Century Gothic"/>
                <a:cs typeface="Century Gothic"/>
              </a:rPr>
              <a:t> </a:t>
            </a:r>
            <a:r>
              <a:rPr sz="1800" u="heavy" spc="-10" dirty="0">
                <a:latin typeface="Century Gothic"/>
                <a:cs typeface="Century Gothic"/>
              </a:rPr>
              <a:t>f</a:t>
            </a:r>
            <a:r>
              <a:rPr sz="1800" u="heavy" spc="-20" dirty="0">
                <a:latin typeface="Century Gothic"/>
                <a:cs typeface="Century Gothic"/>
              </a:rPr>
              <a:t>r</a:t>
            </a:r>
            <a:r>
              <a:rPr sz="1800" u="heavy" spc="-15" dirty="0">
                <a:latin typeface="Century Gothic"/>
                <a:cs typeface="Century Gothic"/>
              </a:rPr>
              <a:t>o</a:t>
            </a:r>
            <a:r>
              <a:rPr sz="1800" u="heavy" spc="-20" dirty="0">
                <a:latin typeface="Century Gothic"/>
                <a:cs typeface="Century Gothic"/>
              </a:rPr>
              <a:t>m</a:t>
            </a:r>
            <a:r>
              <a:rPr sz="1800" u="heavy" spc="-5" dirty="0">
                <a:latin typeface="Century Gothic"/>
                <a:cs typeface="Century Gothic"/>
              </a:rPr>
              <a:t> </a:t>
            </a:r>
            <a:r>
              <a:rPr sz="1800" u="heavy" dirty="0">
                <a:latin typeface="Century Gothic"/>
                <a:cs typeface="Century Gothic"/>
              </a:rPr>
              <a:t>si</a:t>
            </a:r>
            <a:r>
              <a:rPr sz="1800" u="heavy" spc="-15" dirty="0">
                <a:latin typeface="Century Gothic"/>
                <a:cs typeface="Century Gothic"/>
              </a:rPr>
              <a:t>ng</a:t>
            </a:r>
            <a:r>
              <a:rPr sz="1800" u="heavy" dirty="0">
                <a:latin typeface="Century Gothic"/>
                <a:cs typeface="Century Gothic"/>
              </a:rPr>
              <a:t>l</a:t>
            </a:r>
            <a:r>
              <a:rPr sz="1800" u="heavy" spc="-15" dirty="0">
                <a:latin typeface="Century Gothic"/>
                <a:cs typeface="Century Gothic"/>
              </a:rPr>
              <a:t>e</a:t>
            </a:r>
            <a:r>
              <a:rPr sz="1800" u="heavy" spc="-5" dirty="0">
                <a:latin typeface="Century Gothic"/>
                <a:cs typeface="Century Gothic"/>
              </a:rPr>
              <a:t> </a:t>
            </a:r>
            <a:r>
              <a:rPr sz="1800" u="heavy" dirty="0">
                <a:latin typeface="Century Gothic"/>
                <a:cs typeface="Century Gothic"/>
              </a:rPr>
              <a:t>pi</a:t>
            </a:r>
            <a:r>
              <a:rPr sz="1800" u="heavy" spc="-15" dirty="0">
                <a:latin typeface="Century Gothic"/>
                <a:cs typeface="Century Gothic"/>
              </a:rPr>
              <a:t>on</a:t>
            </a:r>
            <a:r>
              <a:rPr sz="1800" u="heavy" spc="-5" dirty="0">
                <a:latin typeface="Century Gothic"/>
                <a:cs typeface="Century Gothic"/>
              </a:rPr>
              <a:t> </a:t>
            </a:r>
            <a:r>
              <a:rPr sz="1800" u="heavy" dirty="0">
                <a:latin typeface="Century Gothic"/>
                <a:cs typeface="Century Gothic"/>
              </a:rPr>
              <a:t>si</a:t>
            </a:r>
            <a:r>
              <a:rPr sz="1800" u="heavy" spc="-15" dirty="0">
                <a:latin typeface="Century Gothic"/>
                <a:cs typeface="Century Gothic"/>
              </a:rPr>
              <a:t>mu</a:t>
            </a:r>
            <a:r>
              <a:rPr sz="1800" u="heavy" dirty="0">
                <a:latin typeface="Century Gothic"/>
                <a:cs typeface="Century Gothic"/>
              </a:rPr>
              <a:t>la</a:t>
            </a:r>
            <a:r>
              <a:rPr sz="1800" u="heavy" spc="-10" dirty="0">
                <a:latin typeface="Century Gothic"/>
                <a:cs typeface="Century Gothic"/>
              </a:rPr>
              <a:t>t</a:t>
            </a:r>
            <a:r>
              <a:rPr sz="1800" u="heavy" dirty="0">
                <a:latin typeface="Century Gothic"/>
                <a:cs typeface="Century Gothic"/>
              </a:rPr>
              <a:t>i</a:t>
            </a:r>
            <a:r>
              <a:rPr sz="1800" u="heavy" spc="-15" dirty="0">
                <a:latin typeface="Century Gothic"/>
                <a:cs typeface="Century Gothic"/>
              </a:rPr>
              <a:t>on</a:t>
            </a:r>
            <a:r>
              <a:rPr sz="1800" u="heavy" spc="-1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with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MS PGothic"/>
                <a:cs typeface="MS PGothic"/>
              </a:rPr>
              <a:t>μ</a:t>
            </a:r>
            <a:r>
              <a:rPr sz="1800" dirty="0">
                <a:latin typeface="Century Gothic"/>
                <a:cs typeface="Century Gothic"/>
              </a:rPr>
              <a:t>=0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MS PGothic"/>
                <a:cs typeface="MS PGothic"/>
              </a:rPr>
              <a:t>σ</a:t>
            </a:r>
            <a:r>
              <a:rPr sz="1800" dirty="0">
                <a:latin typeface="Century Gothic"/>
                <a:cs typeface="Century Gothic"/>
              </a:rPr>
              <a:t>(</a:t>
            </a:r>
            <a:r>
              <a:rPr sz="1800" dirty="0">
                <a:latin typeface="MS PGothic"/>
                <a:cs typeface="MS PGothic"/>
              </a:rPr>
              <a:t>μ</a:t>
            </a:r>
            <a:r>
              <a:rPr sz="1800" dirty="0">
                <a:latin typeface="Century Gothic"/>
                <a:cs typeface="Century Gothic"/>
              </a:rPr>
              <a:t>&gt;0)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320" y="3051810"/>
            <a:ext cx="4527652" cy="36575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30455" y="5455920"/>
            <a:ext cx="641350" cy="203200"/>
          </a:xfrm>
          <a:custGeom>
            <a:avLst/>
            <a:gdLst/>
            <a:ahLst/>
            <a:cxnLst/>
            <a:rect l="l" t="t" r="r" b="b"/>
            <a:pathLst>
              <a:path w="641350" h="203200">
                <a:moveTo>
                  <a:pt x="539384" y="0"/>
                </a:moveTo>
                <a:lnTo>
                  <a:pt x="539384" y="50799"/>
                </a:lnTo>
                <a:lnTo>
                  <a:pt x="0" y="50799"/>
                </a:lnTo>
                <a:lnTo>
                  <a:pt x="0" y="152399"/>
                </a:lnTo>
                <a:lnTo>
                  <a:pt x="539384" y="152399"/>
                </a:lnTo>
                <a:lnTo>
                  <a:pt x="539384" y="203199"/>
                </a:lnTo>
                <a:lnTo>
                  <a:pt x="640984" y="101599"/>
                </a:lnTo>
                <a:lnTo>
                  <a:pt x="539384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30455" y="5455920"/>
            <a:ext cx="641350" cy="203200"/>
          </a:xfrm>
          <a:custGeom>
            <a:avLst/>
            <a:gdLst/>
            <a:ahLst/>
            <a:cxnLst/>
            <a:rect l="l" t="t" r="r" b="b"/>
            <a:pathLst>
              <a:path w="641350" h="203200">
                <a:moveTo>
                  <a:pt x="0" y="50799"/>
                </a:moveTo>
                <a:lnTo>
                  <a:pt x="539383" y="50799"/>
                </a:lnTo>
                <a:lnTo>
                  <a:pt x="539383" y="0"/>
                </a:lnTo>
                <a:lnTo>
                  <a:pt x="640983" y="101600"/>
                </a:lnTo>
                <a:lnTo>
                  <a:pt x="539383" y="203200"/>
                </a:lnTo>
                <a:lnTo>
                  <a:pt x="539383" y="152400"/>
                </a:lnTo>
                <a:lnTo>
                  <a:pt x="0" y="152400"/>
                </a:lnTo>
                <a:lnTo>
                  <a:pt x="0" y="50799"/>
                </a:lnTo>
                <a:close/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409163" y="5659120"/>
            <a:ext cx="942340" cy="369570"/>
          </a:xfrm>
          <a:custGeom>
            <a:avLst/>
            <a:gdLst/>
            <a:ahLst/>
            <a:cxnLst/>
            <a:rect l="l" t="t" r="r" b="b"/>
            <a:pathLst>
              <a:path w="942340" h="369570">
                <a:moveTo>
                  <a:pt x="0" y="0"/>
                </a:moveTo>
                <a:lnTo>
                  <a:pt x="941858" y="0"/>
                </a:lnTo>
                <a:lnTo>
                  <a:pt x="941858" y="369331"/>
                </a:lnTo>
                <a:lnTo>
                  <a:pt x="0" y="369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487902" y="5724287"/>
            <a:ext cx="775335" cy="263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FF0000"/>
                </a:solidFill>
                <a:latin typeface="MS PGothic"/>
                <a:cs typeface="MS PGothic"/>
              </a:rPr>
              <a:t>μ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=140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796524" y="5647173"/>
            <a:ext cx="813435" cy="369570"/>
          </a:xfrm>
          <a:custGeom>
            <a:avLst/>
            <a:gdLst/>
            <a:ahLst/>
            <a:cxnLst/>
            <a:rect l="l" t="t" r="r" b="b"/>
            <a:pathLst>
              <a:path w="813435" h="369570">
                <a:moveTo>
                  <a:pt x="0" y="0"/>
                </a:moveTo>
                <a:lnTo>
                  <a:pt x="813042" y="0"/>
                </a:lnTo>
                <a:lnTo>
                  <a:pt x="813042" y="369331"/>
                </a:lnTo>
                <a:lnTo>
                  <a:pt x="0" y="369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75264" y="5712340"/>
            <a:ext cx="647700" cy="263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FF0000"/>
                </a:solidFill>
                <a:latin typeface="MS PGothic"/>
                <a:cs typeface="MS PGothic"/>
              </a:rPr>
              <a:t>μ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=40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104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25137" y="0"/>
            <a:ext cx="5885411" cy="8936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89661" y="519545"/>
            <a:ext cx="4156363" cy="10972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716673" y="19249"/>
            <a:ext cx="5716270" cy="143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76300" marR="5080" indent="-864235">
              <a:lnSpc>
                <a:spcPts val="5700"/>
              </a:lnSpc>
              <a:tabLst>
                <a:tab pos="1021715" algn="l"/>
                <a:tab pos="3175000" algn="l"/>
              </a:tabLst>
            </a:pPr>
            <a:r>
              <a:rPr sz="5400" b="1" dirty="0">
                <a:latin typeface="Palatino Linotype"/>
                <a:cs typeface="Palatino Linotype"/>
              </a:rPr>
              <a:t>Jet		</a:t>
            </a:r>
            <a:r>
              <a:rPr sz="5400" b="1" spc="-645" dirty="0">
                <a:latin typeface="Palatino Linotype"/>
                <a:cs typeface="Palatino Linotype"/>
              </a:rPr>
              <a:t>V</a:t>
            </a:r>
            <a:r>
              <a:rPr sz="5400" b="1" dirty="0">
                <a:latin typeface="Palatino Linotype"/>
                <a:cs typeface="Palatino Linotype"/>
              </a:rPr>
              <a:t>ertex	</a:t>
            </a:r>
            <a:r>
              <a:rPr sz="5400" b="1" spc="-540" dirty="0">
                <a:latin typeface="Palatino Linotype"/>
                <a:cs typeface="Palatino Linotype"/>
              </a:rPr>
              <a:t>T</a:t>
            </a:r>
            <a:r>
              <a:rPr sz="5400" b="1" spc="-30" dirty="0">
                <a:latin typeface="Palatino Linotype"/>
                <a:cs typeface="Palatino Linotype"/>
              </a:rPr>
              <a:t>aggi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r>
              <a:rPr sz="5400" b="1" spc="-15" dirty="0">
                <a:latin typeface="Palatino Linotype"/>
                <a:cs typeface="Palatino Linotype"/>
              </a:rPr>
              <a:t> 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dirty="0">
                <a:latin typeface="Palatino Linotype"/>
                <a:cs typeface="Palatino Linotype"/>
              </a:rPr>
              <a:t>erform</a:t>
            </a:r>
            <a:r>
              <a:rPr sz="5400" b="1" spc="-30" dirty="0">
                <a:latin typeface="Palatino Linotype"/>
                <a:cs typeface="Palatino Linotype"/>
              </a:rPr>
              <a:t>a</a:t>
            </a:r>
            <a:r>
              <a:rPr sz="5400" b="1" spc="-35" dirty="0">
                <a:latin typeface="Palatino Linotype"/>
                <a:cs typeface="Palatino Linotype"/>
              </a:rPr>
              <a:t>nc</a:t>
            </a:r>
            <a:r>
              <a:rPr sz="5400" b="1" dirty="0">
                <a:latin typeface="Palatino Linotype"/>
                <a:cs typeface="Palatino Linotype"/>
              </a:rPr>
              <a:t>e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28826" y="2092997"/>
            <a:ext cx="3667125" cy="3614420"/>
          </a:xfrm>
          <a:custGeom>
            <a:avLst/>
            <a:gdLst/>
            <a:ahLst/>
            <a:cxnLst/>
            <a:rect l="l" t="t" r="r" b="b"/>
            <a:pathLst>
              <a:path w="3667125" h="3614420">
                <a:moveTo>
                  <a:pt x="0" y="0"/>
                </a:moveTo>
                <a:lnTo>
                  <a:pt x="3666676" y="0"/>
                </a:lnTo>
                <a:lnTo>
                  <a:pt x="3666676" y="3614233"/>
                </a:lnTo>
                <a:lnTo>
                  <a:pt x="0" y="3614233"/>
                </a:lnTo>
                <a:lnTo>
                  <a:pt x="0" y="0"/>
                </a:lnTo>
                <a:close/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28826" y="2092996"/>
            <a:ext cx="3667125" cy="3614420"/>
          </a:xfrm>
          <a:custGeom>
            <a:avLst/>
            <a:gdLst/>
            <a:ahLst/>
            <a:cxnLst/>
            <a:rect l="l" t="t" r="r" b="b"/>
            <a:pathLst>
              <a:path w="3667125" h="3614420">
                <a:moveTo>
                  <a:pt x="0" y="0"/>
                </a:moveTo>
                <a:lnTo>
                  <a:pt x="3666676" y="0"/>
                </a:lnTo>
                <a:lnTo>
                  <a:pt x="3666676" y="3614233"/>
                </a:lnTo>
                <a:lnTo>
                  <a:pt x="0" y="361423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28826" y="2092997"/>
            <a:ext cx="3667125" cy="3614420"/>
          </a:xfrm>
          <a:custGeom>
            <a:avLst/>
            <a:gdLst/>
            <a:ahLst/>
            <a:cxnLst/>
            <a:rect l="l" t="t" r="r" b="b"/>
            <a:pathLst>
              <a:path w="3667125" h="3614420">
                <a:moveTo>
                  <a:pt x="0" y="0"/>
                </a:moveTo>
                <a:lnTo>
                  <a:pt x="3666676" y="0"/>
                </a:lnTo>
                <a:lnTo>
                  <a:pt x="3666676" y="3614233"/>
                </a:lnTo>
                <a:lnTo>
                  <a:pt x="0" y="3614233"/>
                </a:lnTo>
                <a:lnTo>
                  <a:pt x="0" y="0"/>
                </a:lnTo>
                <a:close/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28826" y="5707230"/>
            <a:ext cx="3667125" cy="0"/>
          </a:xfrm>
          <a:custGeom>
            <a:avLst/>
            <a:gdLst/>
            <a:ahLst/>
            <a:cxnLst/>
            <a:rect l="l" t="t" r="r" b="b"/>
            <a:pathLst>
              <a:path w="3667125">
                <a:moveTo>
                  <a:pt x="0" y="0"/>
                </a:moveTo>
                <a:lnTo>
                  <a:pt x="3666676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28826" y="2092997"/>
            <a:ext cx="0" cy="3614420"/>
          </a:xfrm>
          <a:custGeom>
            <a:avLst/>
            <a:gdLst/>
            <a:ahLst/>
            <a:cxnLst/>
            <a:rect l="l" t="t" r="r" b="b"/>
            <a:pathLst>
              <a:path h="3614420">
                <a:moveTo>
                  <a:pt x="0" y="0"/>
                </a:moveTo>
                <a:lnTo>
                  <a:pt x="0" y="361423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73562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518299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63035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007772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252508" y="5602343"/>
            <a:ext cx="0" cy="105410"/>
          </a:xfrm>
          <a:custGeom>
            <a:avLst/>
            <a:gdLst/>
            <a:ahLst/>
            <a:cxnLst/>
            <a:rect l="l" t="t" r="r" b="b"/>
            <a:pathLst>
              <a:path h="105410">
                <a:moveTo>
                  <a:pt x="0" y="0"/>
                </a:moveTo>
                <a:lnTo>
                  <a:pt x="0" y="104887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495060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739796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984532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29269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74006" y="5602343"/>
            <a:ext cx="0" cy="105410"/>
          </a:xfrm>
          <a:custGeom>
            <a:avLst/>
            <a:gdLst/>
            <a:ahLst/>
            <a:cxnLst/>
            <a:rect l="l" t="t" r="r" b="b"/>
            <a:pathLst>
              <a:path h="105410">
                <a:moveTo>
                  <a:pt x="0" y="0"/>
                </a:moveTo>
                <a:lnTo>
                  <a:pt x="0" y="104887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18742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963479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208215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50766" y="5654787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695502" y="2092997"/>
            <a:ext cx="0" cy="3614420"/>
          </a:xfrm>
          <a:custGeom>
            <a:avLst/>
            <a:gdLst/>
            <a:ahLst/>
            <a:cxnLst/>
            <a:rect l="l" t="t" r="r" b="b"/>
            <a:pathLst>
              <a:path h="3614420">
                <a:moveTo>
                  <a:pt x="0" y="0"/>
                </a:moveTo>
                <a:lnTo>
                  <a:pt x="0" y="3614233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8314976" y="5731552"/>
            <a:ext cx="516255" cy="557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3365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30</a:t>
            </a: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2625" spc="-135" baseline="15873" dirty="0">
                <a:latin typeface="Arial"/>
                <a:cs typeface="Arial"/>
              </a:rPr>
              <a:t>N</a:t>
            </a:r>
            <a:r>
              <a:rPr sz="1150" spc="10" dirty="0">
                <a:latin typeface="Arial"/>
                <a:cs typeface="Arial"/>
              </a:rPr>
              <a:t>Vtx</a:t>
            </a:r>
            <a:endParaRPr sz="115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028826" y="2092997"/>
            <a:ext cx="3667125" cy="0"/>
          </a:xfrm>
          <a:custGeom>
            <a:avLst/>
            <a:gdLst/>
            <a:ahLst/>
            <a:cxnLst/>
            <a:rect l="l" t="t" r="r" b="b"/>
            <a:pathLst>
              <a:path w="3667125">
                <a:moveTo>
                  <a:pt x="0" y="0"/>
                </a:moveTo>
                <a:lnTo>
                  <a:pt x="3666676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273562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518299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763035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007772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252508" y="2092997"/>
            <a:ext cx="0" cy="105410"/>
          </a:xfrm>
          <a:custGeom>
            <a:avLst/>
            <a:gdLst/>
            <a:ahLst/>
            <a:cxnLst/>
            <a:rect l="l" t="t" r="r" b="b"/>
            <a:pathLst>
              <a:path h="105410">
                <a:moveTo>
                  <a:pt x="0" y="104887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495060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739796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984532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29269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474006" y="2092997"/>
            <a:ext cx="0" cy="105410"/>
          </a:xfrm>
          <a:custGeom>
            <a:avLst/>
            <a:gdLst/>
            <a:ahLst/>
            <a:cxnLst/>
            <a:rect l="l" t="t" r="r" b="b"/>
            <a:pathLst>
              <a:path h="105410">
                <a:moveTo>
                  <a:pt x="0" y="104887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718742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963479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208215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450766" y="2092997"/>
            <a:ext cx="0" cy="52705"/>
          </a:xfrm>
          <a:custGeom>
            <a:avLst/>
            <a:gdLst/>
            <a:ahLst/>
            <a:cxnLst/>
            <a:rect l="l" t="t" r="r" b="b"/>
            <a:pathLst>
              <a:path h="52705">
                <a:moveTo>
                  <a:pt x="0" y="52443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028826" y="5466864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028826" y="5224312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028826" y="4983946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028826" y="4743580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028826" y="4503214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627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028826" y="426066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028826" y="4020296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028826" y="3779930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028826" y="3539564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028826" y="3297013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627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028826" y="3056647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028826" y="2816281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028826" y="2573729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028826" y="233336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56813" y="0"/>
                </a:moveTo>
                <a:lnTo>
                  <a:pt x="0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638689" y="5466864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638689" y="5224312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638689" y="4983946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638689" y="4743580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584060" y="4503214"/>
            <a:ext cx="111760" cy="0"/>
          </a:xfrm>
          <a:custGeom>
            <a:avLst/>
            <a:gdLst/>
            <a:ahLst/>
            <a:cxnLst/>
            <a:rect l="l" t="t" r="r" b="b"/>
            <a:pathLst>
              <a:path w="111759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638689" y="426066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638689" y="4020296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638689" y="3779930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638689" y="3539564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584060" y="3297013"/>
            <a:ext cx="111760" cy="0"/>
          </a:xfrm>
          <a:custGeom>
            <a:avLst/>
            <a:gdLst/>
            <a:ahLst/>
            <a:cxnLst/>
            <a:rect l="l" t="t" r="r" b="b"/>
            <a:pathLst>
              <a:path w="111759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638689" y="3056647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638689" y="2816281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638689" y="2573729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638689" y="2333363"/>
            <a:ext cx="57150" cy="0"/>
          </a:xfrm>
          <a:custGeom>
            <a:avLst/>
            <a:gdLst/>
            <a:ahLst/>
            <a:cxnLst/>
            <a:rect l="l" t="t" r="r" b="b"/>
            <a:pathLst>
              <a:path w="57150">
                <a:moveTo>
                  <a:pt x="0" y="0"/>
                </a:moveTo>
                <a:lnTo>
                  <a:pt x="56812" y="0"/>
                </a:lnTo>
              </a:path>
            </a:pathLst>
          </a:custGeom>
          <a:ln w="65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334747" y="3753708"/>
            <a:ext cx="3054985" cy="1071245"/>
          </a:xfrm>
          <a:custGeom>
            <a:avLst/>
            <a:gdLst/>
            <a:ahLst/>
            <a:cxnLst/>
            <a:rect l="l" t="t" r="r" b="b"/>
            <a:pathLst>
              <a:path w="3054984" h="1071245">
                <a:moveTo>
                  <a:pt x="0" y="0"/>
                </a:moveTo>
                <a:lnTo>
                  <a:pt x="611841" y="161700"/>
                </a:lnTo>
                <a:lnTo>
                  <a:pt x="1221497" y="371474"/>
                </a:lnTo>
                <a:lnTo>
                  <a:pt x="1833338" y="635877"/>
                </a:lnTo>
                <a:lnTo>
                  <a:pt x="2445179" y="865318"/>
                </a:lnTo>
                <a:lnTo>
                  <a:pt x="3054835" y="1070722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356798" y="4792987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41886" y="0"/>
                </a:moveTo>
                <a:lnTo>
                  <a:pt x="24747" y="1542"/>
                </a:lnTo>
                <a:lnTo>
                  <a:pt x="11950" y="7395"/>
                </a:lnTo>
                <a:lnTo>
                  <a:pt x="3649" y="16582"/>
                </a:lnTo>
                <a:lnTo>
                  <a:pt x="0" y="28129"/>
                </a:lnTo>
                <a:lnTo>
                  <a:pt x="2677" y="43317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1" y="61149"/>
                </a:lnTo>
                <a:lnTo>
                  <a:pt x="52140" y="55927"/>
                </a:lnTo>
                <a:lnTo>
                  <a:pt x="60811" y="47424"/>
                </a:lnTo>
                <a:lnTo>
                  <a:pt x="64978" y="36561"/>
                </a:lnTo>
                <a:lnTo>
                  <a:pt x="65386" y="31444"/>
                </a:ln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747404" y="4587408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41887" y="0"/>
                </a:moveTo>
                <a:lnTo>
                  <a:pt x="24748" y="1542"/>
                </a:lnTo>
                <a:lnTo>
                  <a:pt x="11951" y="7395"/>
                </a:lnTo>
                <a:lnTo>
                  <a:pt x="3650" y="16582"/>
                </a:lnTo>
                <a:lnTo>
                  <a:pt x="0" y="28128"/>
                </a:lnTo>
                <a:lnTo>
                  <a:pt x="2677" y="43317"/>
                </a:lnTo>
                <a:lnTo>
                  <a:pt x="10168" y="54943"/>
                </a:lnTo>
                <a:lnTo>
                  <a:pt x="21267" y="62167"/>
                </a:lnTo>
                <a:lnTo>
                  <a:pt x="38960" y="61150"/>
                </a:lnTo>
                <a:lnTo>
                  <a:pt x="52140" y="55928"/>
                </a:lnTo>
                <a:lnTo>
                  <a:pt x="60811" y="47425"/>
                </a:lnTo>
                <a:lnTo>
                  <a:pt x="64978" y="36562"/>
                </a:lnTo>
                <a:lnTo>
                  <a:pt x="65386" y="31444"/>
                </a:lnTo>
                <a:lnTo>
                  <a:pt x="62311" y="17572"/>
                </a:lnTo>
                <a:lnTo>
                  <a:pt x="54015" y="6627"/>
                </a:lnTo>
                <a:lnTo>
                  <a:pt x="418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135388" y="4358230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41886" y="0"/>
                </a:moveTo>
                <a:lnTo>
                  <a:pt x="24747" y="1542"/>
                </a:lnTo>
                <a:lnTo>
                  <a:pt x="11950" y="7395"/>
                </a:lnTo>
                <a:lnTo>
                  <a:pt x="3649" y="16583"/>
                </a:lnTo>
                <a:lnTo>
                  <a:pt x="0" y="28129"/>
                </a:lnTo>
                <a:lnTo>
                  <a:pt x="2677" y="43317"/>
                </a:lnTo>
                <a:lnTo>
                  <a:pt x="10169" y="54943"/>
                </a:lnTo>
                <a:lnTo>
                  <a:pt x="21269" y="62167"/>
                </a:lnTo>
                <a:lnTo>
                  <a:pt x="38961" y="61149"/>
                </a:lnTo>
                <a:lnTo>
                  <a:pt x="52141" y="55927"/>
                </a:lnTo>
                <a:lnTo>
                  <a:pt x="60812" y="47424"/>
                </a:lnTo>
                <a:lnTo>
                  <a:pt x="64978" y="36560"/>
                </a:lnTo>
                <a:lnTo>
                  <a:pt x="65386" y="31443"/>
                </a:lnTo>
                <a:lnTo>
                  <a:pt x="62312" y="17571"/>
                </a:lnTo>
                <a:lnTo>
                  <a:pt x="54014" y="6626"/>
                </a:lnTo>
                <a:lnTo>
                  <a:pt x="41886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523373" y="4093914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41886" y="0"/>
                </a:moveTo>
                <a:lnTo>
                  <a:pt x="24747" y="1542"/>
                </a:lnTo>
                <a:lnTo>
                  <a:pt x="11950" y="7395"/>
                </a:lnTo>
                <a:lnTo>
                  <a:pt x="3649" y="16583"/>
                </a:lnTo>
                <a:lnTo>
                  <a:pt x="0" y="28129"/>
                </a:lnTo>
                <a:lnTo>
                  <a:pt x="2677" y="43317"/>
                </a:lnTo>
                <a:lnTo>
                  <a:pt x="10168" y="54943"/>
                </a:lnTo>
                <a:lnTo>
                  <a:pt x="21267" y="62167"/>
                </a:lnTo>
                <a:lnTo>
                  <a:pt x="38960" y="61150"/>
                </a:lnTo>
                <a:lnTo>
                  <a:pt x="52139" y="55928"/>
                </a:lnTo>
                <a:lnTo>
                  <a:pt x="60811" y="47425"/>
                </a:lnTo>
                <a:lnTo>
                  <a:pt x="64978" y="36562"/>
                </a:lnTo>
                <a:lnTo>
                  <a:pt x="65386" y="31444"/>
                </a:ln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913978" y="3884140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41887" y="0"/>
                </a:moveTo>
                <a:lnTo>
                  <a:pt x="24748" y="1542"/>
                </a:lnTo>
                <a:lnTo>
                  <a:pt x="11951" y="7395"/>
                </a:lnTo>
                <a:lnTo>
                  <a:pt x="3650" y="16582"/>
                </a:lnTo>
                <a:lnTo>
                  <a:pt x="0" y="28128"/>
                </a:lnTo>
                <a:lnTo>
                  <a:pt x="2677" y="43317"/>
                </a:lnTo>
                <a:lnTo>
                  <a:pt x="10168" y="54943"/>
                </a:lnTo>
                <a:lnTo>
                  <a:pt x="21267" y="62167"/>
                </a:lnTo>
                <a:lnTo>
                  <a:pt x="38960" y="61150"/>
                </a:lnTo>
                <a:lnTo>
                  <a:pt x="52140" y="55928"/>
                </a:lnTo>
                <a:lnTo>
                  <a:pt x="60811" y="47425"/>
                </a:lnTo>
                <a:lnTo>
                  <a:pt x="64978" y="36562"/>
                </a:lnTo>
                <a:lnTo>
                  <a:pt x="65386" y="31444"/>
                </a:lnTo>
                <a:lnTo>
                  <a:pt x="62311" y="17572"/>
                </a:lnTo>
                <a:lnTo>
                  <a:pt x="54015" y="6627"/>
                </a:lnTo>
                <a:lnTo>
                  <a:pt x="418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301963" y="3722090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41886" y="0"/>
                </a:moveTo>
                <a:lnTo>
                  <a:pt x="24748" y="1542"/>
                </a:lnTo>
                <a:lnTo>
                  <a:pt x="11950" y="7395"/>
                </a:lnTo>
                <a:lnTo>
                  <a:pt x="3649" y="16582"/>
                </a:lnTo>
                <a:lnTo>
                  <a:pt x="0" y="28129"/>
                </a:lnTo>
                <a:lnTo>
                  <a:pt x="2677" y="43317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0" y="61150"/>
                </a:lnTo>
                <a:lnTo>
                  <a:pt x="52140" y="55928"/>
                </a:lnTo>
                <a:lnTo>
                  <a:pt x="60811" y="47425"/>
                </a:lnTo>
                <a:lnTo>
                  <a:pt x="64978" y="36562"/>
                </a:lnTo>
                <a:lnTo>
                  <a:pt x="65386" y="31444"/>
                </a:ln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334747" y="3690339"/>
            <a:ext cx="0" cy="31115"/>
          </a:xfrm>
          <a:custGeom>
            <a:avLst/>
            <a:gdLst/>
            <a:ahLst/>
            <a:cxnLst/>
            <a:rect l="l" t="t" r="r" b="b"/>
            <a:pathLst>
              <a:path h="31114">
                <a:moveTo>
                  <a:pt x="0" y="0"/>
                </a:moveTo>
                <a:lnTo>
                  <a:pt x="0" y="30592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317265" y="3696895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334747" y="3786486"/>
            <a:ext cx="0" cy="24130"/>
          </a:xfrm>
          <a:custGeom>
            <a:avLst/>
            <a:gdLst/>
            <a:ahLst/>
            <a:cxnLst/>
            <a:rect l="l" t="t" r="r" b="b"/>
            <a:pathLst>
              <a:path h="24129">
                <a:moveTo>
                  <a:pt x="0" y="0"/>
                </a:moveTo>
                <a:lnTo>
                  <a:pt x="0" y="24036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317265" y="3810522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389582" y="4771987"/>
            <a:ext cx="0" cy="19685"/>
          </a:xfrm>
          <a:custGeom>
            <a:avLst/>
            <a:gdLst/>
            <a:ahLst/>
            <a:cxnLst/>
            <a:rect l="l" t="t" r="r" b="b"/>
            <a:pathLst>
              <a:path h="19685">
                <a:moveTo>
                  <a:pt x="0" y="19666"/>
                </a:moveTo>
                <a:lnTo>
                  <a:pt x="0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374286" y="4771987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389582" y="4859393"/>
            <a:ext cx="0" cy="19685"/>
          </a:xfrm>
          <a:custGeom>
            <a:avLst/>
            <a:gdLst/>
            <a:ahLst/>
            <a:cxnLst/>
            <a:rect l="l" t="t" r="r" b="b"/>
            <a:pathLst>
              <a:path h="19685">
                <a:moveTo>
                  <a:pt x="0" y="0"/>
                </a:moveTo>
                <a:lnTo>
                  <a:pt x="0" y="19666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374286" y="4879059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334747" y="3380048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443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317265" y="3404085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334747" y="347401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58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317265" y="3524268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389582" y="3480565"/>
            <a:ext cx="0" cy="116205"/>
          </a:xfrm>
          <a:custGeom>
            <a:avLst/>
            <a:gdLst/>
            <a:ahLst/>
            <a:cxnLst/>
            <a:rect l="l" t="t" r="r" b="b"/>
            <a:pathLst>
              <a:path h="116204">
                <a:moveTo>
                  <a:pt x="0" y="0"/>
                </a:moveTo>
                <a:lnTo>
                  <a:pt x="0" y="115812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374286" y="3548305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389582" y="366411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58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374286" y="3714376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334747" y="3460899"/>
            <a:ext cx="3054985" cy="170815"/>
          </a:xfrm>
          <a:custGeom>
            <a:avLst/>
            <a:gdLst/>
            <a:ahLst/>
            <a:cxnLst/>
            <a:rect l="l" t="t" r="r" b="b"/>
            <a:pathLst>
              <a:path w="3054984" h="170814">
                <a:moveTo>
                  <a:pt x="0" y="4370"/>
                </a:moveTo>
                <a:lnTo>
                  <a:pt x="611841" y="0"/>
                </a:lnTo>
                <a:lnTo>
                  <a:pt x="1221497" y="21851"/>
                </a:lnTo>
                <a:lnTo>
                  <a:pt x="1833338" y="54628"/>
                </a:lnTo>
                <a:lnTo>
                  <a:pt x="2445179" y="107072"/>
                </a:lnTo>
                <a:lnTo>
                  <a:pt x="3054835" y="170441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356805" y="3598564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65554" y="0"/>
                </a:moveTo>
                <a:lnTo>
                  <a:pt x="0" y="0"/>
                </a:lnTo>
                <a:lnTo>
                  <a:pt x="0" y="65553"/>
                </a:lnTo>
                <a:lnTo>
                  <a:pt x="65554" y="65553"/>
                </a:lnTo>
                <a:lnTo>
                  <a:pt x="6555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747149" y="3535194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65553" y="0"/>
                </a:moveTo>
                <a:lnTo>
                  <a:pt x="0" y="0"/>
                </a:lnTo>
                <a:lnTo>
                  <a:pt x="0" y="65553"/>
                </a:lnTo>
                <a:lnTo>
                  <a:pt x="65553" y="65553"/>
                </a:lnTo>
                <a:lnTo>
                  <a:pt x="6555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135308" y="3482750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65554" y="0"/>
                </a:moveTo>
                <a:lnTo>
                  <a:pt x="0" y="0"/>
                </a:lnTo>
                <a:lnTo>
                  <a:pt x="0" y="65554"/>
                </a:lnTo>
                <a:lnTo>
                  <a:pt x="65554" y="65554"/>
                </a:lnTo>
                <a:lnTo>
                  <a:pt x="6555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523467" y="3449973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65553" y="0"/>
                </a:moveTo>
                <a:lnTo>
                  <a:pt x="0" y="0"/>
                </a:lnTo>
                <a:lnTo>
                  <a:pt x="0" y="65553"/>
                </a:lnTo>
                <a:lnTo>
                  <a:pt x="65553" y="65553"/>
                </a:lnTo>
                <a:lnTo>
                  <a:pt x="6555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913810" y="3428122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39" h="66039">
                <a:moveTo>
                  <a:pt x="65554" y="0"/>
                </a:moveTo>
                <a:lnTo>
                  <a:pt x="0" y="0"/>
                </a:lnTo>
                <a:lnTo>
                  <a:pt x="0" y="65554"/>
                </a:lnTo>
                <a:lnTo>
                  <a:pt x="65554" y="65554"/>
                </a:lnTo>
                <a:lnTo>
                  <a:pt x="6555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301970" y="3432492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39" h="66039">
                <a:moveTo>
                  <a:pt x="65553" y="0"/>
                </a:moveTo>
                <a:lnTo>
                  <a:pt x="0" y="0"/>
                </a:lnTo>
                <a:lnTo>
                  <a:pt x="0" y="65554"/>
                </a:lnTo>
                <a:lnTo>
                  <a:pt x="65553" y="65554"/>
                </a:lnTo>
                <a:lnTo>
                  <a:pt x="6555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334747" y="3598563"/>
            <a:ext cx="0" cy="24130"/>
          </a:xfrm>
          <a:custGeom>
            <a:avLst/>
            <a:gdLst/>
            <a:ahLst/>
            <a:cxnLst/>
            <a:rect l="l" t="t" r="r" b="b"/>
            <a:pathLst>
              <a:path h="24129">
                <a:moveTo>
                  <a:pt x="0" y="24036"/>
                </a:moveTo>
                <a:lnTo>
                  <a:pt x="0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317265" y="3598563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317265" y="3714376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8389582" y="3640081"/>
            <a:ext cx="0" cy="48260"/>
          </a:xfrm>
          <a:custGeom>
            <a:avLst/>
            <a:gdLst/>
            <a:ahLst/>
            <a:cxnLst/>
            <a:rect l="l" t="t" r="r" b="b"/>
            <a:pathLst>
              <a:path h="48260">
                <a:moveTo>
                  <a:pt x="0" y="48073"/>
                </a:moveTo>
                <a:lnTo>
                  <a:pt x="0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374286" y="3640081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389582" y="3753708"/>
            <a:ext cx="0" cy="48260"/>
          </a:xfrm>
          <a:custGeom>
            <a:avLst/>
            <a:gdLst/>
            <a:ahLst/>
            <a:cxnLst/>
            <a:rect l="l" t="t" r="r" b="b"/>
            <a:pathLst>
              <a:path h="48260">
                <a:moveTo>
                  <a:pt x="0" y="0"/>
                </a:moveTo>
                <a:lnTo>
                  <a:pt x="0" y="48073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374286" y="3801782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334747" y="3637896"/>
            <a:ext cx="3054985" cy="83185"/>
          </a:xfrm>
          <a:custGeom>
            <a:avLst/>
            <a:gdLst/>
            <a:ahLst/>
            <a:cxnLst/>
            <a:rect l="l" t="t" r="r" b="b"/>
            <a:pathLst>
              <a:path w="3054984" h="83185">
                <a:moveTo>
                  <a:pt x="0" y="19666"/>
                </a:moveTo>
                <a:lnTo>
                  <a:pt x="611841" y="0"/>
                </a:lnTo>
                <a:lnTo>
                  <a:pt x="1221497" y="6555"/>
                </a:lnTo>
                <a:lnTo>
                  <a:pt x="1833338" y="10925"/>
                </a:lnTo>
                <a:lnTo>
                  <a:pt x="2445179" y="32777"/>
                </a:lnTo>
                <a:lnTo>
                  <a:pt x="3054835" y="83035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8356797" y="3689575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65387" y="31444"/>
                </a:moveTo>
                <a:lnTo>
                  <a:pt x="62312" y="17572"/>
                </a:lnTo>
                <a:lnTo>
                  <a:pt x="54015" y="6627"/>
                </a:lnTo>
                <a:lnTo>
                  <a:pt x="41887" y="0"/>
                </a:lnTo>
                <a:lnTo>
                  <a:pt x="24748" y="1542"/>
                </a:lnTo>
                <a:lnTo>
                  <a:pt x="11951" y="7395"/>
                </a:lnTo>
                <a:lnTo>
                  <a:pt x="3650" y="16582"/>
                </a:lnTo>
                <a:lnTo>
                  <a:pt x="0" y="28128"/>
                </a:lnTo>
                <a:lnTo>
                  <a:pt x="2677" y="43317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1" y="61150"/>
                </a:lnTo>
                <a:lnTo>
                  <a:pt x="52140" y="55928"/>
                </a:lnTo>
                <a:lnTo>
                  <a:pt x="60811" y="47425"/>
                </a:lnTo>
                <a:lnTo>
                  <a:pt x="64978" y="36562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747403" y="3639229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65387" y="31444"/>
                </a:moveTo>
                <a:lnTo>
                  <a:pt x="62312" y="17572"/>
                </a:lnTo>
                <a:lnTo>
                  <a:pt x="54015" y="6627"/>
                </a:lnTo>
                <a:lnTo>
                  <a:pt x="41887" y="0"/>
                </a:lnTo>
                <a:lnTo>
                  <a:pt x="24748" y="1542"/>
                </a:lnTo>
                <a:lnTo>
                  <a:pt x="11951" y="7395"/>
                </a:lnTo>
                <a:lnTo>
                  <a:pt x="3650" y="16582"/>
                </a:lnTo>
                <a:lnTo>
                  <a:pt x="0" y="28128"/>
                </a:lnTo>
                <a:lnTo>
                  <a:pt x="2677" y="43317"/>
                </a:lnTo>
                <a:lnTo>
                  <a:pt x="10169" y="54943"/>
                </a:lnTo>
                <a:lnTo>
                  <a:pt x="21268" y="62167"/>
                </a:lnTo>
                <a:lnTo>
                  <a:pt x="38961" y="61150"/>
                </a:lnTo>
                <a:lnTo>
                  <a:pt x="52140" y="55928"/>
                </a:lnTo>
                <a:lnTo>
                  <a:pt x="60811" y="47425"/>
                </a:lnTo>
                <a:lnTo>
                  <a:pt x="64978" y="36562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135388" y="3617203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65386" y="31444"/>
                </a:move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lnTo>
                  <a:pt x="24747" y="1542"/>
                </a:lnTo>
                <a:lnTo>
                  <a:pt x="11950" y="7395"/>
                </a:lnTo>
                <a:lnTo>
                  <a:pt x="3649" y="16583"/>
                </a:lnTo>
                <a:lnTo>
                  <a:pt x="0" y="28129"/>
                </a:lnTo>
                <a:lnTo>
                  <a:pt x="2677" y="43317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1" y="61150"/>
                </a:lnTo>
                <a:lnTo>
                  <a:pt x="52140" y="55928"/>
                </a:lnTo>
                <a:lnTo>
                  <a:pt x="60811" y="47424"/>
                </a:lnTo>
                <a:lnTo>
                  <a:pt x="64978" y="36561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523373" y="3613007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65386" y="31444"/>
                </a:move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lnTo>
                  <a:pt x="24747" y="1542"/>
                </a:lnTo>
                <a:lnTo>
                  <a:pt x="11950" y="7395"/>
                </a:lnTo>
                <a:lnTo>
                  <a:pt x="3649" y="16583"/>
                </a:lnTo>
                <a:lnTo>
                  <a:pt x="0" y="28129"/>
                </a:lnTo>
                <a:lnTo>
                  <a:pt x="2677" y="43318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0" y="61150"/>
                </a:lnTo>
                <a:lnTo>
                  <a:pt x="52140" y="55928"/>
                </a:lnTo>
                <a:lnTo>
                  <a:pt x="60811" y="47424"/>
                </a:lnTo>
                <a:lnTo>
                  <a:pt x="64978" y="36561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913978" y="3606714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65386" y="31444"/>
                </a:move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lnTo>
                  <a:pt x="24747" y="1542"/>
                </a:lnTo>
                <a:lnTo>
                  <a:pt x="11950" y="7395"/>
                </a:lnTo>
                <a:lnTo>
                  <a:pt x="3649" y="16583"/>
                </a:lnTo>
                <a:lnTo>
                  <a:pt x="0" y="28129"/>
                </a:lnTo>
                <a:lnTo>
                  <a:pt x="2677" y="43318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0" y="61150"/>
                </a:lnTo>
                <a:lnTo>
                  <a:pt x="52140" y="55928"/>
                </a:lnTo>
                <a:lnTo>
                  <a:pt x="60811" y="47424"/>
                </a:lnTo>
                <a:lnTo>
                  <a:pt x="64978" y="36561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301963" y="3626118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29">
                <a:moveTo>
                  <a:pt x="65386" y="31444"/>
                </a:move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lnTo>
                  <a:pt x="24747" y="1542"/>
                </a:lnTo>
                <a:lnTo>
                  <a:pt x="11950" y="7395"/>
                </a:lnTo>
                <a:lnTo>
                  <a:pt x="3649" y="16583"/>
                </a:lnTo>
                <a:lnTo>
                  <a:pt x="0" y="28129"/>
                </a:lnTo>
                <a:lnTo>
                  <a:pt x="2677" y="43318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0" y="61150"/>
                </a:lnTo>
                <a:lnTo>
                  <a:pt x="52140" y="55928"/>
                </a:lnTo>
                <a:lnTo>
                  <a:pt x="60811" y="47424"/>
                </a:lnTo>
                <a:lnTo>
                  <a:pt x="64978" y="36561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5317265" y="3380048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317265" y="3502417"/>
            <a:ext cx="35560" cy="0"/>
          </a:xfrm>
          <a:custGeom>
            <a:avLst/>
            <a:gdLst/>
            <a:ahLst/>
            <a:cxnLst/>
            <a:rect l="l" t="t" r="r" b="b"/>
            <a:pathLst>
              <a:path w="35560">
                <a:moveTo>
                  <a:pt x="0" y="0"/>
                </a:moveTo>
                <a:lnTo>
                  <a:pt x="34962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8389582" y="3360382"/>
            <a:ext cx="0" cy="55244"/>
          </a:xfrm>
          <a:custGeom>
            <a:avLst/>
            <a:gdLst/>
            <a:ahLst/>
            <a:cxnLst/>
            <a:rect l="l" t="t" r="r" b="b"/>
            <a:pathLst>
              <a:path h="55245">
                <a:moveTo>
                  <a:pt x="0" y="54628"/>
                </a:moveTo>
                <a:lnTo>
                  <a:pt x="0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374286" y="3360382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374286" y="3535194"/>
            <a:ext cx="33020" cy="0"/>
          </a:xfrm>
          <a:custGeom>
            <a:avLst/>
            <a:gdLst/>
            <a:ahLst/>
            <a:cxnLst/>
            <a:rect l="l" t="t" r="r" b="b"/>
            <a:pathLst>
              <a:path w="33020">
                <a:moveTo>
                  <a:pt x="0" y="0"/>
                </a:moveTo>
                <a:lnTo>
                  <a:pt x="32777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5334747" y="3417196"/>
            <a:ext cx="3054985" cy="31115"/>
          </a:xfrm>
          <a:custGeom>
            <a:avLst/>
            <a:gdLst/>
            <a:ahLst/>
            <a:cxnLst/>
            <a:rect l="l" t="t" r="r" b="b"/>
            <a:pathLst>
              <a:path w="3054984" h="31114">
                <a:moveTo>
                  <a:pt x="0" y="24036"/>
                </a:moveTo>
                <a:lnTo>
                  <a:pt x="611841" y="8740"/>
                </a:lnTo>
                <a:lnTo>
                  <a:pt x="1221497" y="2185"/>
                </a:lnTo>
                <a:lnTo>
                  <a:pt x="1833338" y="0"/>
                </a:lnTo>
                <a:lnTo>
                  <a:pt x="2445179" y="17481"/>
                </a:lnTo>
                <a:lnTo>
                  <a:pt x="3054835" y="30592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356805" y="3415011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32777" y="0"/>
                </a:moveTo>
                <a:lnTo>
                  <a:pt x="0" y="0"/>
                </a:lnTo>
                <a:lnTo>
                  <a:pt x="0" y="65554"/>
                </a:lnTo>
                <a:lnTo>
                  <a:pt x="65555" y="65554"/>
                </a:lnTo>
                <a:lnTo>
                  <a:pt x="65555" y="0"/>
                </a:lnTo>
                <a:lnTo>
                  <a:pt x="32777" y="0"/>
                </a:lnTo>
                <a:close/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747148" y="3401900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32777" y="0"/>
                </a:moveTo>
                <a:lnTo>
                  <a:pt x="0" y="0"/>
                </a:lnTo>
                <a:lnTo>
                  <a:pt x="0" y="65554"/>
                </a:lnTo>
                <a:lnTo>
                  <a:pt x="65554" y="65554"/>
                </a:lnTo>
                <a:lnTo>
                  <a:pt x="65554" y="0"/>
                </a:lnTo>
                <a:lnTo>
                  <a:pt x="32777" y="0"/>
                </a:lnTo>
                <a:close/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135307" y="3384419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32777" y="0"/>
                </a:moveTo>
                <a:lnTo>
                  <a:pt x="0" y="0"/>
                </a:lnTo>
                <a:lnTo>
                  <a:pt x="0" y="65554"/>
                </a:lnTo>
                <a:lnTo>
                  <a:pt x="65554" y="65554"/>
                </a:lnTo>
                <a:lnTo>
                  <a:pt x="65554" y="0"/>
                </a:lnTo>
                <a:lnTo>
                  <a:pt x="32777" y="0"/>
                </a:lnTo>
                <a:close/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523467" y="3386604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32776" y="0"/>
                </a:moveTo>
                <a:lnTo>
                  <a:pt x="0" y="0"/>
                </a:lnTo>
                <a:lnTo>
                  <a:pt x="0" y="65554"/>
                </a:lnTo>
                <a:lnTo>
                  <a:pt x="65553" y="65554"/>
                </a:lnTo>
                <a:lnTo>
                  <a:pt x="65553" y="0"/>
                </a:lnTo>
                <a:lnTo>
                  <a:pt x="32776" y="0"/>
                </a:lnTo>
                <a:close/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913811" y="3393159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39" h="66039">
                <a:moveTo>
                  <a:pt x="32777" y="0"/>
                </a:moveTo>
                <a:lnTo>
                  <a:pt x="0" y="0"/>
                </a:lnTo>
                <a:lnTo>
                  <a:pt x="0" y="65554"/>
                </a:lnTo>
                <a:lnTo>
                  <a:pt x="65554" y="65554"/>
                </a:lnTo>
                <a:lnTo>
                  <a:pt x="65554" y="0"/>
                </a:lnTo>
                <a:lnTo>
                  <a:pt x="32777" y="0"/>
                </a:lnTo>
                <a:close/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301969" y="3408455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39" h="66039">
                <a:moveTo>
                  <a:pt x="32777" y="0"/>
                </a:moveTo>
                <a:lnTo>
                  <a:pt x="0" y="0"/>
                </a:lnTo>
                <a:lnTo>
                  <a:pt x="0" y="65554"/>
                </a:lnTo>
                <a:lnTo>
                  <a:pt x="65554" y="65554"/>
                </a:lnTo>
                <a:lnTo>
                  <a:pt x="65554" y="0"/>
                </a:lnTo>
                <a:lnTo>
                  <a:pt x="32777" y="0"/>
                </a:lnTo>
                <a:close/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910238" y="2569359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28" y="0"/>
                </a:lnTo>
              </a:path>
            </a:pathLst>
          </a:custGeom>
          <a:ln w="655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984875" y="2537915"/>
            <a:ext cx="65405" cy="62230"/>
          </a:xfrm>
          <a:custGeom>
            <a:avLst/>
            <a:gdLst/>
            <a:ahLst/>
            <a:cxnLst/>
            <a:rect l="l" t="t" r="r" b="b"/>
            <a:pathLst>
              <a:path w="65404" h="62230">
                <a:moveTo>
                  <a:pt x="41886" y="0"/>
                </a:moveTo>
                <a:lnTo>
                  <a:pt x="24747" y="1542"/>
                </a:lnTo>
                <a:lnTo>
                  <a:pt x="11950" y="7395"/>
                </a:lnTo>
                <a:lnTo>
                  <a:pt x="3649" y="16582"/>
                </a:lnTo>
                <a:lnTo>
                  <a:pt x="0" y="28129"/>
                </a:lnTo>
                <a:lnTo>
                  <a:pt x="2677" y="43317"/>
                </a:lnTo>
                <a:lnTo>
                  <a:pt x="10168" y="54943"/>
                </a:lnTo>
                <a:lnTo>
                  <a:pt x="21268" y="62167"/>
                </a:lnTo>
                <a:lnTo>
                  <a:pt x="38961" y="61149"/>
                </a:lnTo>
                <a:lnTo>
                  <a:pt x="52140" y="55927"/>
                </a:lnTo>
                <a:lnTo>
                  <a:pt x="60811" y="47424"/>
                </a:lnTo>
                <a:lnTo>
                  <a:pt x="64978" y="36561"/>
                </a:lnTo>
                <a:lnTo>
                  <a:pt x="65386" y="31444"/>
                </a:lnTo>
                <a:lnTo>
                  <a:pt x="62311" y="17572"/>
                </a:lnTo>
                <a:lnTo>
                  <a:pt x="54014" y="6627"/>
                </a:lnTo>
                <a:lnTo>
                  <a:pt x="41886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050087" y="2759467"/>
            <a:ext cx="76835" cy="0"/>
          </a:xfrm>
          <a:custGeom>
            <a:avLst/>
            <a:gdLst/>
            <a:ahLst/>
            <a:cxnLst/>
            <a:rect l="l" t="t" r="r" b="b"/>
            <a:pathLst>
              <a:path w="76834">
                <a:moveTo>
                  <a:pt x="0" y="0"/>
                </a:moveTo>
                <a:lnTo>
                  <a:pt x="76479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910238" y="2759467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295" y="0"/>
                </a:lnTo>
              </a:path>
            </a:pathLst>
          </a:custGeom>
          <a:ln w="655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6984534" y="2726689"/>
            <a:ext cx="66040" cy="66040"/>
          </a:xfrm>
          <a:custGeom>
            <a:avLst/>
            <a:gdLst/>
            <a:ahLst/>
            <a:cxnLst/>
            <a:rect l="l" t="t" r="r" b="b"/>
            <a:pathLst>
              <a:path w="66040" h="66039">
                <a:moveTo>
                  <a:pt x="65553" y="0"/>
                </a:moveTo>
                <a:lnTo>
                  <a:pt x="0" y="0"/>
                </a:lnTo>
                <a:lnTo>
                  <a:pt x="0" y="65554"/>
                </a:lnTo>
                <a:lnTo>
                  <a:pt x="65553" y="65554"/>
                </a:lnTo>
                <a:lnTo>
                  <a:pt x="6555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8254998" y="3863755"/>
            <a:ext cx="0" cy="708660"/>
          </a:xfrm>
          <a:custGeom>
            <a:avLst/>
            <a:gdLst/>
            <a:ahLst/>
            <a:cxnLst/>
            <a:rect l="l" t="t" r="r" b="b"/>
            <a:pathLst>
              <a:path h="708660">
                <a:moveTo>
                  <a:pt x="0" y="708244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188675" y="3835400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66323" y="0"/>
                </a:moveTo>
                <a:lnTo>
                  <a:pt x="0" y="113698"/>
                </a:lnTo>
                <a:lnTo>
                  <a:pt x="2302" y="122445"/>
                </a:lnTo>
                <a:lnTo>
                  <a:pt x="15933" y="130397"/>
                </a:lnTo>
                <a:lnTo>
                  <a:pt x="24682" y="128096"/>
                </a:lnTo>
                <a:lnTo>
                  <a:pt x="66323" y="56710"/>
                </a:lnTo>
                <a:lnTo>
                  <a:pt x="99404" y="56710"/>
                </a:lnTo>
                <a:lnTo>
                  <a:pt x="66323" y="0"/>
                </a:lnTo>
                <a:close/>
              </a:path>
              <a:path w="132715" h="130810">
                <a:moveTo>
                  <a:pt x="99404" y="56710"/>
                </a:moveTo>
                <a:lnTo>
                  <a:pt x="66323" y="56710"/>
                </a:lnTo>
                <a:lnTo>
                  <a:pt x="107963" y="128096"/>
                </a:lnTo>
                <a:lnTo>
                  <a:pt x="116711" y="130397"/>
                </a:lnTo>
                <a:lnTo>
                  <a:pt x="130343" y="122445"/>
                </a:lnTo>
                <a:lnTo>
                  <a:pt x="132646" y="113698"/>
                </a:lnTo>
                <a:lnTo>
                  <a:pt x="99404" y="5671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4872868" y="5598523"/>
            <a:ext cx="1811655" cy="767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75"/>
              </a:lnSpc>
            </a:pPr>
            <a:r>
              <a:rPr sz="1750" spc="5" dirty="0">
                <a:latin typeface="Arial"/>
                <a:cs typeface="Arial"/>
              </a:rPr>
              <a:t>0</a:t>
            </a:r>
            <a:endParaRPr sz="1750">
              <a:latin typeface="Arial"/>
              <a:cs typeface="Arial"/>
            </a:endParaRPr>
          </a:p>
          <a:p>
            <a:pPr marL="95250">
              <a:lnSpc>
                <a:spcPts val="1575"/>
              </a:lnSpc>
              <a:tabLst>
                <a:tab pos="1250950" algn="l"/>
              </a:tabLst>
            </a:pPr>
            <a:r>
              <a:rPr sz="1750" spc="5" dirty="0">
                <a:latin typeface="Arial"/>
                <a:cs typeface="Arial"/>
              </a:rPr>
              <a:t>0	</a:t>
            </a:r>
            <a:r>
              <a:rPr sz="1750" dirty="0">
                <a:latin typeface="Arial"/>
                <a:cs typeface="Arial"/>
              </a:rPr>
              <a:t>10</a:t>
            </a:r>
            <a:endParaRPr sz="17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2"/>
              </a:spcBef>
            </a:pPr>
            <a:endParaRPr sz="1400">
              <a:latin typeface="Times New Roman"/>
              <a:cs typeface="Times New Roman"/>
            </a:endParaRPr>
          </a:p>
          <a:p>
            <a:pPr marL="124460">
              <a:lnSpc>
                <a:spcPct val="100000"/>
              </a:lnSpc>
            </a:pPr>
            <a:r>
              <a:rPr sz="1200" b="1" spc="-90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TL</a:t>
            </a:r>
            <a:r>
              <a:rPr sz="1200" b="1" dirty="0">
                <a:latin typeface="Arial"/>
                <a:cs typeface="Arial"/>
              </a:rPr>
              <a:t>AS-C</a:t>
            </a:r>
            <a:r>
              <a:rPr sz="1200" b="1" spc="-10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N</a:t>
            </a:r>
            <a:r>
              <a:rPr sz="1200" b="1" spc="-10" dirty="0">
                <a:latin typeface="Arial"/>
                <a:cs typeface="Arial"/>
              </a:rPr>
              <a:t>F</a:t>
            </a:r>
            <a:r>
              <a:rPr sz="1200" b="1" dirty="0">
                <a:latin typeface="Arial"/>
                <a:cs typeface="Arial"/>
              </a:rPr>
              <a:t>-2014-018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7333794" y="5731552"/>
            <a:ext cx="275590" cy="250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20</a:t>
            </a:r>
            <a:endParaRPr sz="1750">
              <a:latin typeface="Arial"/>
              <a:cs typeface="Arial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4300928" y="2119733"/>
            <a:ext cx="250190" cy="172338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10" dirty="0">
                <a:latin typeface="Arial"/>
                <a:cs typeface="Arial"/>
              </a:rPr>
              <a:t>j</a:t>
            </a:r>
            <a:r>
              <a:rPr sz="1750" spc="-20" dirty="0">
                <a:latin typeface="Arial"/>
                <a:cs typeface="Arial"/>
              </a:rPr>
              <a:t>e</a:t>
            </a:r>
            <a:r>
              <a:rPr sz="1750" dirty="0">
                <a:latin typeface="Arial"/>
                <a:cs typeface="Arial"/>
              </a:rPr>
              <a:t>t </a:t>
            </a:r>
            <a:r>
              <a:rPr sz="1750" spc="-10" dirty="0">
                <a:latin typeface="Arial"/>
                <a:cs typeface="Arial"/>
              </a:rPr>
              <a:t>v</a:t>
            </a:r>
            <a:r>
              <a:rPr sz="1750" spc="-20" dirty="0">
                <a:latin typeface="Arial"/>
                <a:cs typeface="Arial"/>
              </a:rPr>
              <a:t>e</a:t>
            </a:r>
            <a:r>
              <a:rPr sz="1750" spc="-10" dirty="0">
                <a:latin typeface="Arial"/>
                <a:cs typeface="Arial"/>
              </a:rPr>
              <a:t>t</a:t>
            </a:r>
            <a:r>
              <a:rPr sz="1750" dirty="0">
                <a:latin typeface="Arial"/>
                <a:cs typeface="Arial"/>
              </a:rPr>
              <a:t>o</a:t>
            </a:r>
            <a:r>
              <a:rPr sz="1750" spc="-15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e</a:t>
            </a:r>
            <a:r>
              <a:rPr sz="1750" spc="-45" dirty="0">
                <a:latin typeface="Arial"/>
                <a:cs typeface="Arial"/>
              </a:rPr>
              <a:t>f</a:t>
            </a:r>
            <a:r>
              <a:rPr sz="1750" spc="-10" dirty="0">
                <a:latin typeface="Arial"/>
                <a:cs typeface="Arial"/>
              </a:rPr>
              <a:t>f</a:t>
            </a:r>
            <a:r>
              <a:rPr sz="1750" dirty="0">
                <a:latin typeface="Arial"/>
                <a:cs typeface="Arial"/>
              </a:rPr>
              <a:t>i</a:t>
            </a:r>
            <a:r>
              <a:rPr sz="1750" spc="-10" dirty="0">
                <a:latin typeface="Arial"/>
                <a:cs typeface="Arial"/>
              </a:rPr>
              <a:t>cie</a:t>
            </a:r>
            <a:r>
              <a:rPr sz="1750" spc="-25" dirty="0">
                <a:latin typeface="Arial"/>
                <a:cs typeface="Arial"/>
              </a:rPr>
              <a:t>n</a:t>
            </a:r>
            <a:r>
              <a:rPr sz="1750" spc="-10" dirty="0">
                <a:latin typeface="Arial"/>
                <a:cs typeface="Arial"/>
              </a:rPr>
              <a:t>cy</a:t>
            </a:r>
            <a:endParaRPr sz="1750">
              <a:latin typeface="Arial"/>
              <a:cs typeface="Arial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4681652" y="4392950"/>
            <a:ext cx="337820" cy="250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0.5</a:t>
            </a:r>
            <a:endParaRPr sz="1750">
              <a:latin typeface="Arial"/>
              <a:cs typeface="Arial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4897830" y="3195708"/>
            <a:ext cx="150495" cy="250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5" dirty="0">
                <a:latin typeface="Arial"/>
                <a:cs typeface="Arial"/>
              </a:rPr>
              <a:t>1</a:t>
            </a:r>
            <a:endParaRPr sz="1750">
              <a:latin typeface="Arial"/>
              <a:cs typeface="Arial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4681652" y="1990136"/>
            <a:ext cx="337820" cy="250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1.5</a:t>
            </a:r>
            <a:endParaRPr sz="1750">
              <a:latin typeface="Arial"/>
              <a:cs typeface="Arial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7159296" y="2467969"/>
            <a:ext cx="761365" cy="224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r>
              <a:rPr sz="1050" spc="-10" dirty="0">
                <a:latin typeface="Arial"/>
                <a:cs typeface="Arial"/>
              </a:rPr>
              <a:t>p  </a:t>
            </a:r>
            <a:r>
              <a:rPr sz="1050" spc="-12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&gt;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-15" dirty="0">
                <a:latin typeface="Arial"/>
                <a:cs typeface="Arial"/>
              </a:rPr>
              <a:t>2</a:t>
            </a:r>
            <a:r>
              <a:rPr sz="1050" spc="-10" dirty="0">
                <a:latin typeface="Arial"/>
                <a:cs typeface="Arial"/>
              </a:rPr>
              <a:t>0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GeV</a:t>
            </a:r>
            <a:endParaRPr sz="1050">
              <a:latin typeface="Arial"/>
              <a:cs typeface="Arial"/>
            </a:endParaRPr>
          </a:p>
          <a:p>
            <a:pPr marL="86995">
              <a:lnSpc>
                <a:spcPts val="680"/>
              </a:lnSpc>
            </a:pPr>
            <a:r>
              <a:rPr sz="700" spc="5" dirty="0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7159296" y="2659191"/>
            <a:ext cx="761365" cy="224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r>
              <a:rPr sz="1050" spc="-10" dirty="0">
                <a:latin typeface="Arial"/>
                <a:cs typeface="Arial"/>
              </a:rPr>
              <a:t>p  </a:t>
            </a:r>
            <a:r>
              <a:rPr sz="1050" spc="-120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&gt;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-15" dirty="0">
                <a:latin typeface="Arial"/>
                <a:cs typeface="Arial"/>
              </a:rPr>
              <a:t>3</a:t>
            </a:r>
            <a:r>
              <a:rPr sz="1050" spc="-10" dirty="0">
                <a:latin typeface="Arial"/>
                <a:cs typeface="Arial"/>
              </a:rPr>
              <a:t>0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GeV</a:t>
            </a:r>
            <a:endParaRPr sz="1050">
              <a:latin typeface="Arial"/>
              <a:cs typeface="Arial"/>
            </a:endParaRPr>
          </a:p>
          <a:p>
            <a:pPr marL="86995">
              <a:lnSpc>
                <a:spcPts val="680"/>
              </a:lnSpc>
            </a:pPr>
            <a:r>
              <a:rPr sz="700" spc="5" dirty="0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5113981" y="2228085"/>
            <a:ext cx="2402840" cy="200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b="1" i="1" spc="-95" dirty="0">
                <a:latin typeface="Arial"/>
                <a:cs typeface="Arial"/>
              </a:rPr>
              <a:t>A</a:t>
            </a:r>
            <a:r>
              <a:rPr sz="1350" b="1" i="1" spc="25" dirty="0">
                <a:latin typeface="Arial"/>
                <a:cs typeface="Arial"/>
              </a:rPr>
              <a:t>T</a:t>
            </a:r>
            <a:r>
              <a:rPr sz="1350" b="1" i="1" spc="5" dirty="0">
                <a:latin typeface="Arial"/>
                <a:cs typeface="Arial"/>
              </a:rPr>
              <a:t>L</a:t>
            </a:r>
            <a:r>
              <a:rPr sz="1350" b="1" i="1" spc="25" dirty="0">
                <a:latin typeface="Arial"/>
                <a:cs typeface="Arial"/>
              </a:rPr>
              <a:t>A</a:t>
            </a:r>
            <a:r>
              <a:rPr sz="1350" b="1" i="1" spc="5" dirty="0">
                <a:latin typeface="Arial"/>
                <a:cs typeface="Arial"/>
              </a:rPr>
              <a:t>S</a:t>
            </a:r>
            <a:r>
              <a:rPr sz="1350" b="1" i="1" spc="135" dirty="0">
                <a:latin typeface="Arial"/>
                <a:cs typeface="Arial"/>
              </a:rPr>
              <a:t> </a:t>
            </a:r>
            <a:r>
              <a:rPr sz="1350" spc="5" dirty="0">
                <a:latin typeface="Arial"/>
                <a:cs typeface="Arial"/>
              </a:rPr>
              <a:t>Simulation Preliminary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5113974" y="2492901"/>
            <a:ext cx="1413510" cy="167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5" dirty="0">
                <a:latin typeface="Arial"/>
                <a:cs typeface="Arial"/>
              </a:rPr>
              <a:t>qq</a:t>
            </a:r>
            <a:r>
              <a:rPr sz="1050" spc="-5" dirty="0">
                <a:latin typeface="Arial"/>
                <a:cs typeface="Arial"/>
              </a:rPr>
              <a:t>’</a:t>
            </a:r>
            <a:r>
              <a:rPr sz="1050" spc="-55" dirty="0">
                <a:latin typeface="Arial"/>
                <a:cs typeface="Arial"/>
              </a:rPr>
              <a:t> </a:t>
            </a:r>
            <a:r>
              <a:rPr sz="1050" spc="-15" dirty="0">
                <a:latin typeface="Symbol"/>
                <a:cs typeface="Symbol"/>
              </a:rPr>
              <a:t></a:t>
            </a:r>
            <a:r>
              <a:rPr sz="1050" spc="40" dirty="0">
                <a:latin typeface="Times New Roman"/>
                <a:cs typeface="Times New Roman"/>
              </a:rPr>
              <a:t> </a:t>
            </a:r>
            <a:r>
              <a:rPr sz="1050" spc="-15" dirty="0">
                <a:latin typeface="Arial"/>
                <a:cs typeface="Arial"/>
              </a:rPr>
              <a:t>Hqq’</a:t>
            </a:r>
            <a:r>
              <a:rPr sz="1050" spc="-5" dirty="0">
                <a:latin typeface="Arial"/>
                <a:cs typeface="Arial"/>
              </a:rPr>
              <a:t>,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65" dirty="0">
                <a:latin typeface="Arial"/>
                <a:cs typeface="Arial"/>
              </a:rPr>
              <a:t>H</a:t>
            </a:r>
            <a:r>
              <a:rPr sz="1050" spc="-5" dirty="0">
                <a:latin typeface="Symbol"/>
                <a:cs typeface="Symbol"/>
              </a:rPr>
              <a:t></a:t>
            </a:r>
            <a:r>
              <a:rPr sz="1050" spc="-10" dirty="0">
                <a:latin typeface="Arial"/>
                <a:cs typeface="Arial"/>
              </a:rPr>
              <a:t>Z</a:t>
            </a:r>
            <a:r>
              <a:rPr sz="1050" spc="15" dirty="0">
                <a:latin typeface="Arial"/>
                <a:cs typeface="Arial"/>
              </a:rPr>
              <a:t>Z</a:t>
            </a:r>
            <a:r>
              <a:rPr sz="1050" spc="-15" dirty="0">
                <a:latin typeface="Symbol"/>
                <a:cs typeface="Symbol"/>
              </a:rPr>
              <a:t></a:t>
            </a:r>
            <a:r>
              <a:rPr sz="1050" spc="40" dirty="0">
                <a:latin typeface="Times New Roman"/>
                <a:cs typeface="Times New Roman"/>
              </a:rPr>
              <a:t> </a:t>
            </a:r>
            <a:r>
              <a:rPr sz="1050" spc="-10" dirty="0">
                <a:latin typeface="Arial"/>
                <a:cs typeface="Arial"/>
              </a:rPr>
              <a:t>4l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5113981" y="2684124"/>
            <a:ext cx="144970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Arial"/>
                <a:cs typeface="Arial"/>
              </a:rPr>
              <a:t>Anti-k </a:t>
            </a:r>
            <a:r>
              <a:rPr sz="1050" spc="-25" dirty="0">
                <a:latin typeface="Arial"/>
                <a:cs typeface="Arial"/>
              </a:rPr>
              <a:t> </a:t>
            </a:r>
            <a:r>
              <a:rPr sz="1050" spc="-15" dirty="0">
                <a:latin typeface="Arial"/>
                <a:cs typeface="Arial"/>
              </a:rPr>
              <a:t>LCW+JE</a:t>
            </a:r>
            <a:r>
              <a:rPr sz="1050" spc="-10" dirty="0">
                <a:latin typeface="Arial"/>
                <a:cs typeface="Arial"/>
              </a:rPr>
              <a:t>S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-15" dirty="0">
                <a:latin typeface="Arial"/>
                <a:cs typeface="Arial"/>
              </a:rPr>
              <a:t>R=0.4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5113981" y="2757718"/>
            <a:ext cx="1412240" cy="467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1315">
              <a:lnSpc>
                <a:spcPts val="835"/>
              </a:lnSpc>
            </a:pPr>
            <a:r>
              <a:rPr sz="700" dirty="0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  <a:p>
            <a:pPr marL="12700">
              <a:lnSpc>
                <a:spcPts val="1255"/>
              </a:lnSpc>
            </a:pPr>
            <a:r>
              <a:rPr sz="1050" spc="-5" dirty="0">
                <a:latin typeface="Arial"/>
                <a:cs typeface="Arial"/>
              </a:rPr>
              <a:t>solid </a:t>
            </a:r>
            <a:r>
              <a:rPr sz="1050" spc="-10" dirty="0">
                <a:latin typeface="Arial"/>
                <a:cs typeface="Arial"/>
              </a:rPr>
              <a:t>markers: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inclusive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sz="1050" spc="-15" dirty="0">
                <a:latin typeface="Arial"/>
                <a:cs typeface="Arial"/>
              </a:rPr>
              <a:t>ope</a:t>
            </a:r>
            <a:r>
              <a:rPr sz="1050" spc="-10" dirty="0">
                <a:latin typeface="Arial"/>
                <a:cs typeface="Arial"/>
              </a:rPr>
              <a:t>n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markers: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-10" dirty="0">
                <a:latin typeface="Arial"/>
                <a:cs typeface="Arial"/>
              </a:rPr>
              <a:t>JVT&gt;0.7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6860540" y="4770584"/>
            <a:ext cx="134239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imp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rovement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5311141" y="5156363"/>
            <a:ext cx="1168400" cy="282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entury Gothic"/>
                <a:cs typeface="Century Gothic"/>
              </a:rPr>
              <a:t>VB</a:t>
            </a:r>
            <a:r>
              <a:rPr sz="2000" b="1" spc="-10" dirty="0">
                <a:latin typeface="Century Gothic"/>
                <a:cs typeface="Century Gothic"/>
              </a:rPr>
              <a:t>F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i="1" dirty="0">
                <a:latin typeface="Century Gothic"/>
                <a:cs typeface="Century Gothic"/>
              </a:rPr>
              <a:t>H</a:t>
            </a:r>
            <a:r>
              <a:rPr sz="2000" spc="844" dirty="0">
                <a:latin typeface="Arial"/>
                <a:cs typeface="Arial"/>
              </a:rPr>
              <a:t>à</a:t>
            </a:r>
            <a:r>
              <a:rPr sz="2000" b="1" spc="-10" dirty="0">
                <a:latin typeface="Century Gothic"/>
                <a:cs typeface="Century Gothic"/>
              </a:rPr>
              <a:t>4l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886372" y="1904559"/>
            <a:ext cx="2955925" cy="2948940"/>
          </a:xfrm>
          <a:custGeom>
            <a:avLst/>
            <a:gdLst/>
            <a:ahLst/>
            <a:cxnLst/>
            <a:rect l="l" t="t" r="r" b="b"/>
            <a:pathLst>
              <a:path w="2955925" h="2948940">
                <a:moveTo>
                  <a:pt x="0" y="0"/>
                </a:moveTo>
                <a:lnTo>
                  <a:pt x="2955729" y="0"/>
                </a:lnTo>
                <a:lnTo>
                  <a:pt x="2955729" y="2948682"/>
                </a:lnTo>
                <a:lnTo>
                  <a:pt x="0" y="2948682"/>
                </a:lnTo>
                <a:lnTo>
                  <a:pt x="0" y="0"/>
                </a:lnTo>
                <a:close/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86372" y="1904559"/>
            <a:ext cx="2955925" cy="2948940"/>
          </a:xfrm>
          <a:custGeom>
            <a:avLst/>
            <a:gdLst/>
            <a:ahLst/>
            <a:cxnLst/>
            <a:rect l="l" t="t" r="r" b="b"/>
            <a:pathLst>
              <a:path w="2955925" h="2948940">
                <a:moveTo>
                  <a:pt x="0" y="0"/>
                </a:moveTo>
                <a:lnTo>
                  <a:pt x="2955728" y="0"/>
                </a:lnTo>
                <a:lnTo>
                  <a:pt x="2955728" y="2948683"/>
                </a:lnTo>
                <a:lnTo>
                  <a:pt x="0" y="29486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86372" y="1904559"/>
            <a:ext cx="2955925" cy="2948940"/>
          </a:xfrm>
          <a:custGeom>
            <a:avLst/>
            <a:gdLst/>
            <a:ahLst/>
            <a:cxnLst/>
            <a:rect l="l" t="t" r="r" b="b"/>
            <a:pathLst>
              <a:path w="2955925" h="2948940">
                <a:moveTo>
                  <a:pt x="0" y="0"/>
                </a:moveTo>
                <a:lnTo>
                  <a:pt x="2955729" y="0"/>
                </a:lnTo>
                <a:lnTo>
                  <a:pt x="2955729" y="2948682"/>
                </a:lnTo>
                <a:lnTo>
                  <a:pt x="0" y="2948682"/>
                </a:lnTo>
                <a:lnTo>
                  <a:pt x="0" y="0"/>
                </a:lnTo>
                <a:close/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886372" y="3204517"/>
            <a:ext cx="370205" cy="217170"/>
          </a:xfrm>
          <a:custGeom>
            <a:avLst/>
            <a:gdLst/>
            <a:ahLst/>
            <a:cxnLst/>
            <a:rect l="l" t="t" r="r" b="b"/>
            <a:pathLst>
              <a:path w="370205" h="217170">
                <a:moveTo>
                  <a:pt x="0" y="0"/>
                </a:moveTo>
                <a:lnTo>
                  <a:pt x="369906" y="0"/>
                </a:lnTo>
                <a:lnTo>
                  <a:pt x="369906" y="216658"/>
                </a:lnTo>
                <a:lnTo>
                  <a:pt x="0" y="216658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1069775" y="331175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2733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1"/>
                </a:lnTo>
                <a:lnTo>
                  <a:pt x="2733" y="3521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1256278" y="3084737"/>
            <a:ext cx="370205" cy="171450"/>
          </a:xfrm>
          <a:custGeom>
            <a:avLst/>
            <a:gdLst/>
            <a:ahLst/>
            <a:cxnLst/>
            <a:rect l="l" t="t" r="r" b="b"/>
            <a:pathLst>
              <a:path w="370205" h="171450">
                <a:moveTo>
                  <a:pt x="0" y="0"/>
                </a:moveTo>
                <a:lnTo>
                  <a:pt x="369906" y="0"/>
                </a:lnTo>
                <a:lnTo>
                  <a:pt x="369906" y="170861"/>
                </a:lnTo>
                <a:lnTo>
                  <a:pt x="0" y="170861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1439259" y="31692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2734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1626185" y="2994902"/>
            <a:ext cx="368300" cy="153670"/>
          </a:xfrm>
          <a:custGeom>
            <a:avLst/>
            <a:gdLst/>
            <a:ahLst/>
            <a:cxnLst/>
            <a:rect l="l" t="t" r="r" b="b"/>
            <a:pathLst>
              <a:path w="368300" h="153669">
                <a:moveTo>
                  <a:pt x="0" y="0"/>
                </a:moveTo>
                <a:lnTo>
                  <a:pt x="368145" y="0"/>
                </a:lnTo>
                <a:lnTo>
                  <a:pt x="368145" y="153247"/>
                </a:lnTo>
                <a:lnTo>
                  <a:pt x="0" y="153247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1809588" y="3069095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3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3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1994330" y="2903307"/>
            <a:ext cx="370205" cy="139700"/>
          </a:xfrm>
          <a:custGeom>
            <a:avLst/>
            <a:gdLst/>
            <a:ahLst/>
            <a:cxnLst/>
            <a:rect l="l" t="t" r="r" b="b"/>
            <a:pathLst>
              <a:path w="370205" h="139700">
                <a:moveTo>
                  <a:pt x="0" y="0"/>
                </a:moveTo>
                <a:lnTo>
                  <a:pt x="369906" y="0"/>
                </a:lnTo>
                <a:lnTo>
                  <a:pt x="369906" y="139155"/>
                </a:lnTo>
                <a:lnTo>
                  <a:pt x="0" y="139155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2177380" y="297186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2364237" y="2855747"/>
            <a:ext cx="370205" cy="120014"/>
          </a:xfrm>
          <a:custGeom>
            <a:avLst/>
            <a:gdLst/>
            <a:ahLst/>
            <a:cxnLst/>
            <a:rect l="l" t="t" r="r" b="b"/>
            <a:pathLst>
              <a:path w="370205" h="120014">
                <a:moveTo>
                  <a:pt x="0" y="0"/>
                </a:moveTo>
                <a:lnTo>
                  <a:pt x="369906" y="0"/>
                </a:lnTo>
                <a:lnTo>
                  <a:pt x="369906" y="119780"/>
                </a:lnTo>
                <a:lnTo>
                  <a:pt x="0" y="119780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2547710" y="291394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2734143" y="2848702"/>
            <a:ext cx="370205" cy="106045"/>
          </a:xfrm>
          <a:custGeom>
            <a:avLst/>
            <a:gdLst/>
            <a:ahLst/>
            <a:cxnLst/>
            <a:rect l="l" t="t" r="r" b="b"/>
            <a:pathLst>
              <a:path w="370205" h="106044">
                <a:moveTo>
                  <a:pt x="0" y="0"/>
                </a:moveTo>
                <a:lnTo>
                  <a:pt x="369905" y="0"/>
                </a:lnTo>
                <a:lnTo>
                  <a:pt x="369905" y="105686"/>
                </a:lnTo>
                <a:lnTo>
                  <a:pt x="0" y="105686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2917193" y="2899995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104048" y="2790573"/>
            <a:ext cx="370205" cy="109220"/>
          </a:xfrm>
          <a:custGeom>
            <a:avLst/>
            <a:gdLst/>
            <a:ahLst/>
            <a:cxnLst/>
            <a:rect l="l" t="t" r="r" b="b"/>
            <a:pathLst>
              <a:path w="370204" h="109219">
                <a:moveTo>
                  <a:pt x="0" y="0"/>
                </a:moveTo>
                <a:lnTo>
                  <a:pt x="369907" y="0"/>
                </a:lnTo>
                <a:lnTo>
                  <a:pt x="369907" y="109211"/>
                </a:lnTo>
                <a:lnTo>
                  <a:pt x="0" y="109211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287523" y="284334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3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4"/>
                </a:lnTo>
                <a:lnTo>
                  <a:pt x="788" y="3522"/>
                </a:lnTo>
                <a:lnTo>
                  <a:pt x="2733" y="3522"/>
                </a:lnTo>
                <a:lnTo>
                  <a:pt x="3522" y="2734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3473956" y="2767675"/>
            <a:ext cx="368300" cy="125095"/>
          </a:xfrm>
          <a:custGeom>
            <a:avLst/>
            <a:gdLst/>
            <a:ahLst/>
            <a:cxnLst/>
            <a:rect l="l" t="t" r="r" b="b"/>
            <a:pathLst>
              <a:path w="368300" h="125094">
                <a:moveTo>
                  <a:pt x="0" y="0"/>
                </a:moveTo>
                <a:lnTo>
                  <a:pt x="368143" y="0"/>
                </a:lnTo>
                <a:lnTo>
                  <a:pt x="368143" y="125063"/>
                </a:lnTo>
                <a:lnTo>
                  <a:pt x="0" y="125063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655315" y="282939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86372" y="4853242"/>
            <a:ext cx="2955925" cy="0"/>
          </a:xfrm>
          <a:custGeom>
            <a:avLst/>
            <a:gdLst/>
            <a:ahLst/>
            <a:cxnLst/>
            <a:rect l="l" t="t" r="r" b="b"/>
            <a:pathLst>
              <a:path w="2955925">
                <a:moveTo>
                  <a:pt x="0" y="0"/>
                </a:moveTo>
                <a:lnTo>
                  <a:pt x="295572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86372" y="1904559"/>
            <a:ext cx="0" cy="2948940"/>
          </a:xfrm>
          <a:custGeom>
            <a:avLst/>
            <a:gdLst/>
            <a:ahLst/>
            <a:cxnLst/>
            <a:rect l="l" t="t" r="r" b="b"/>
            <a:pathLst>
              <a:path h="2948940">
                <a:moveTo>
                  <a:pt x="0" y="0"/>
                </a:moveTo>
                <a:lnTo>
                  <a:pt x="0" y="2948682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1034335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1182297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1330260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1478222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1626185" y="4766930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0"/>
                </a:moveTo>
                <a:lnTo>
                  <a:pt x="0" y="86311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774147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922110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2068311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216274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2364236" y="4766930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0"/>
                </a:moveTo>
                <a:lnTo>
                  <a:pt x="0" y="86311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2512199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2660161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2808124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956087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3104049" y="4766930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0"/>
                </a:moveTo>
                <a:lnTo>
                  <a:pt x="0" y="86311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252012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3399974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546175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694138" y="4810967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5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842101" y="1904559"/>
            <a:ext cx="0" cy="2948940"/>
          </a:xfrm>
          <a:custGeom>
            <a:avLst/>
            <a:gdLst/>
            <a:ahLst/>
            <a:cxnLst/>
            <a:rect l="l" t="t" r="r" b="b"/>
            <a:pathLst>
              <a:path h="2948940">
                <a:moveTo>
                  <a:pt x="0" y="0"/>
                </a:moveTo>
                <a:lnTo>
                  <a:pt x="0" y="2948682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3375419" y="4871886"/>
            <a:ext cx="578485" cy="41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51155">
              <a:lnSpc>
                <a:spcPts val="1639"/>
              </a:lnSpc>
            </a:pPr>
            <a:r>
              <a:rPr sz="1400" dirty="0">
                <a:latin typeface="Arial"/>
                <a:cs typeface="Arial"/>
              </a:rPr>
              <a:t>60 </a:t>
            </a:r>
            <a:r>
              <a:rPr sz="1400" spc="5" dirty="0">
                <a:latin typeface="Arial"/>
                <a:cs typeface="Arial"/>
              </a:rPr>
              <a:t>[GeV]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3083845" y="5059075"/>
            <a:ext cx="260350" cy="227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spc="-75" baseline="-21825" dirty="0">
                <a:latin typeface="Arial"/>
                <a:cs typeface="Arial"/>
              </a:rPr>
              <a:t>p</a:t>
            </a:r>
            <a:r>
              <a:rPr sz="950" spc="-5" dirty="0">
                <a:latin typeface="Arial"/>
                <a:cs typeface="Arial"/>
              </a:rPr>
              <a:t>ref</a:t>
            </a:r>
            <a:endParaRPr sz="950">
              <a:latin typeface="Arial"/>
              <a:cs typeface="Arial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3177678" y="5213227"/>
            <a:ext cx="99695" cy="146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10" dirty="0"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771595" y="4871886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20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1508783" y="4871886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30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2245971" y="4871886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40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2989854" y="4871886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50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886372" y="1904559"/>
            <a:ext cx="2955925" cy="0"/>
          </a:xfrm>
          <a:custGeom>
            <a:avLst/>
            <a:gdLst/>
            <a:ahLst/>
            <a:cxnLst/>
            <a:rect l="l" t="t" r="r" b="b"/>
            <a:pathLst>
              <a:path w="2955925">
                <a:moveTo>
                  <a:pt x="0" y="0"/>
                </a:moveTo>
                <a:lnTo>
                  <a:pt x="295572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1034335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1182297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1330260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1478222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1626185" y="1904559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86311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1774147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1922110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2068311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2216274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364236" y="1904559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86311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2512199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2660161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2808124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956087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3104049" y="1904559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86311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3252012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3399974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546175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3694138" y="19045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7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297147" y="1887338"/>
            <a:ext cx="206375" cy="7969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E</a:t>
            </a:r>
            <a:r>
              <a:rPr sz="1400" spc="-25" dirty="0">
                <a:latin typeface="Arial"/>
                <a:cs typeface="Arial"/>
              </a:rPr>
              <a:t>f</a:t>
            </a:r>
            <a:r>
              <a:rPr sz="1400" spc="5" dirty="0">
                <a:latin typeface="Arial"/>
                <a:cs typeface="Arial"/>
              </a:rPr>
              <a:t>f</a:t>
            </a:r>
            <a:r>
              <a:rPr sz="1400" dirty="0">
                <a:latin typeface="Arial"/>
                <a:cs typeface="Arial"/>
              </a:rPr>
              <a:t>i</a:t>
            </a:r>
            <a:r>
              <a:rPr sz="1400" spc="-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i</a:t>
            </a:r>
            <a:r>
              <a:rPr sz="1400" spc="-5" dirty="0">
                <a:latin typeface="Arial"/>
                <a:cs typeface="Arial"/>
              </a:rPr>
              <a:t>e</a:t>
            </a:r>
            <a:r>
              <a:rPr sz="1400" spc="10" dirty="0">
                <a:latin typeface="Arial"/>
                <a:cs typeface="Arial"/>
              </a:rPr>
              <a:t>n</a:t>
            </a:r>
            <a:r>
              <a:rPr sz="1400" spc="-5" dirty="0">
                <a:latin typeface="Arial"/>
                <a:cs typeface="Arial"/>
              </a:rPr>
              <a:t>cy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886372" y="4705279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86372" y="4559078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886372" y="4411116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886372" y="4263153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886372" y="4116952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9159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886372" y="3968989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886372" y="3821026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886372" y="3673064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886372" y="3526863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886372" y="3378900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9159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886372" y="3230938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886372" y="3084737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886372" y="2936774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886372" y="2788811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886372" y="2640849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9159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86372" y="2494648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86372" y="2346685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886372" y="2198722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886372" y="2052522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45797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 txBox="1"/>
          <p:nvPr/>
        </p:nvSpPr>
        <p:spPr>
          <a:xfrm>
            <a:off x="604042" y="4764648"/>
            <a:ext cx="2774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0.7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604042" y="4027406"/>
            <a:ext cx="2774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0.8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604042" y="3290165"/>
            <a:ext cx="66548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93395" algn="l"/>
                <a:tab pos="652145" algn="l"/>
              </a:tabLst>
            </a:pPr>
            <a:r>
              <a:rPr sz="1400" dirty="0">
                <a:latin typeface="Arial"/>
                <a:cs typeface="Arial"/>
              </a:rPr>
              <a:t>0.</a:t>
            </a:r>
            <a:r>
              <a:rPr sz="1400" spc="5" dirty="0">
                <a:latin typeface="Arial"/>
                <a:cs typeface="Arial"/>
              </a:rPr>
              <a:t>9</a:t>
            </a:r>
            <a:r>
              <a:rPr sz="1400" dirty="0">
                <a:latin typeface="Arial"/>
                <a:cs typeface="Arial"/>
              </a:rPr>
              <a:t>	</a:t>
            </a:r>
            <a:r>
              <a:rPr sz="1400" u="sng" dirty="0">
                <a:latin typeface="Arial"/>
                <a:cs typeface="Arial"/>
              </a:rPr>
              <a:t> 	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778305" y="2559636"/>
            <a:ext cx="126364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5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630860" y="1822394"/>
            <a:ext cx="2774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1.1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3796303" y="4705279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796303" y="4559078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3796303" y="4411116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3796303" y="4263153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3752266" y="4116952"/>
            <a:ext cx="90170" cy="0"/>
          </a:xfrm>
          <a:custGeom>
            <a:avLst/>
            <a:gdLst/>
            <a:ahLst/>
            <a:cxnLst/>
            <a:rect l="l" t="t" r="r" b="b"/>
            <a:pathLst>
              <a:path w="90170">
                <a:moveTo>
                  <a:pt x="0" y="0"/>
                </a:moveTo>
                <a:lnTo>
                  <a:pt x="8983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3796303" y="3968989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3796303" y="3821026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3796303" y="3673064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3796303" y="3526863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3752266" y="3378900"/>
            <a:ext cx="90170" cy="0"/>
          </a:xfrm>
          <a:custGeom>
            <a:avLst/>
            <a:gdLst/>
            <a:ahLst/>
            <a:cxnLst/>
            <a:rect l="l" t="t" r="r" b="b"/>
            <a:pathLst>
              <a:path w="90170">
                <a:moveTo>
                  <a:pt x="0" y="0"/>
                </a:moveTo>
                <a:lnTo>
                  <a:pt x="8983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796303" y="3230938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796303" y="3084737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796303" y="2936774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796303" y="2788811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752266" y="2640849"/>
            <a:ext cx="90170" cy="0"/>
          </a:xfrm>
          <a:custGeom>
            <a:avLst/>
            <a:gdLst/>
            <a:ahLst/>
            <a:cxnLst/>
            <a:rect l="l" t="t" r="r" b="b"/>
            <a:pathLst>
              <a:path w="90170">
                <a:moveTo>
                  <a:pt x="0" y="0"/>
                </a:moveTo>
                <a:lnTo>
                  <a:pt x="8983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3796303" y="2494648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796303" y="2346685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796303" y="2198722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796303" y="2052522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97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1071325" y="3340148"/>
            <a:ext cx="0" cy="67310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66935"/>
                </a:moveTo>
                <a:lnTo>
                  <a:pt x="0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1071325" y="3218607"/>
            <a:ext cx="0" cy="67310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66935"/>
                </a:moveTo>
                <a:lnTo>
                  <a:pt x="0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886372" y="331372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1097747" y="331372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1046989" y="3290437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4" h="48895">
                <a:moveTo>
                  <a:pt x="37414" y="0"/>
                </a:moveTo>
                <a:lnTo>
                  <a:pt x="19240" y="226"/>
                </a:lnTo>
                <a:lnTo>
                  <a:pt x="6897" y="5223"/>
                </a:lnTo>
                <a:lnTo>
                  <a:pt x="0" y="13715"/>
                </a:lnTo>
                <a:lnTo>
                  <a:pt x="1385" y="30905"/>
                </a:lnTo>
                <a:lnTo>
                  <a:pt x="7727" y="42500"/>
                </a:lnTo>
                <a:lnTo>
                  <a:pt x="17607" y="48533"/>
                </a:lnTo>
                <a:lnTo>
                  <a:pt x="34035" y="46318"/>
                </a:lnTo>
                <a:lnTo>
                  <a:pt x="45104" y="38988"/>
                </a:lnTo>
                <a:lnTo>
                  <a:pt x="50483" y="28082"/>
                </a:lnTo>
                <a:lnTo>
                  <a:pt x="50969" y="23077"/>
                </a:lnTo>
                <a:lnTo>
                  <a:pt x="47223" y="9516"/>
                </a:lnTo>
                <a:lnTo>
                  <a:pt x="3741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1441232" y="3197470"/>
            <a:ext cx="0" cy="30480"/>
          </a:xfrm>
          <a:custGeom>
            <a:avLst/>
            <a:gdLst/>
            <a:ahLst/>
            <a:cxnLst/>
            <a:rect l="l" t="t" r="r" b="b"/>
            <a:pathLst>
              <a:path h="30480">
                <a:moveTo>
                  <a:pt x="0" y="29944"/>
                </a:moveTo>
                <a:lnTo>
                  <a:pt x="0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1441232" y="3114681"/>
            <a:ext cx="0" cy="30480"/>
          </a:xfrm>
          <a:custGeom>
            <a:avLst/>
            <a:gdLst/>
            <a:ahLst/>
            <a:cxnLst/>
            <a:rect l="l" t="t" r="r" b="b"/>
            <a:pathLst>
              <a:path h="30480">
                <a:moveTo>
                  <a:pt x="0" y="29944"/>
                </a:moveTo>
                <a:lnTo>
                  <a:pt x="0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1256278" y="317104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1467653" y="317104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1416473" y="3147970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4" h="48894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3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3" y="28082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1808496" y="3103232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284" y="0"/>
                </a:lnTo>
              </a:path>
            </a:pathLst>
          </a:custGeom>
          <a:ln w="8807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1808496" y="3039819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284" y="0"/>
                </a:lnTo>
              </a:path>
            </a:pathLst>
          </a:custGeom>
          <a:ln w="8807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1626185" y="3070645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1837560" y="3070645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1786380" y="3047778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3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3" y="28082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2176641" y="3001067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284" y="0"/>
                </a:lnTo>
              </a:path>
            </a:pathLst>
          </a:custGeom>
          <a:ln w="317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2176641" y="2944701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284" y="0"/>
                </a:lnTo>
              </a:path>
            </a:pathLst>
          </a:custGeom>
          <a:ln w="317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1994330" y="297376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2207466" y="2973765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2154596" y="2950546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4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6" y="42500"/>
                </a:lnTo>
                <a:lnTo>
                  <a:pt x="17605" y="48534"/>
                </a:lnTo>
                <a:lnTo>
                  <a:pt x="34034" y="46318"/>
                </a:lnTo>
                <a:lnTo>
                  <a:pt x="45103" y="38989"/>
                </a:lnTo>
                <a:lnTo>
                  <a:pt x="50483" y="28083"/>
                </a:lnTo>
                <a:lnTo>
                  <a:pt x="50968" y="23078"/>
                </a:lnTo>
                <a:lnTo>
                  <a:pt x="47223" y="9516"/>
                </a:lnTo>
                <a:lnTo>
                  <a:pt x="3741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2364236" y="291563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2575611" y="291563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2524501" y="2892629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3"/>
                </a:lnTo>
                <a:lnTo>
                  <a:pt x="1385" y="30904"/>
                </a:lnTo>
                <a:lnTo>
                  <a:pt x="7726" y="42499"/>
                </a:lnTo>
                <a:lnTo>
                  <a:pt x="17605" y="48534"/>
                </a:lnTo>
                <a:lnTo>
                  <a:pt x="34034" y="46318"/>
                </a:lnTo>
                <a:lnTo>
                  <a:pt x="45103" y="38989"/>
                </a:lnTo>
                <a:lnTo>
                  <a:pt x="50483" y="28084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2734143" y="290154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2945518" y="290154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2894407" y="2878678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4" y="28082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3104049" y="2845178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3315424" y="284517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3264314" y="2822029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3"/>
                </a:lnTo>
                <a:lnTo>
                  <a:pt x="1385" y="30904"/>
                </a:lnTo>
                <a:lnTo>
                  <a:pt x="7726" y="42499"/>
                </a:lnTo>
                <a:lnTo>
                  <a:pt x="17605" y="48534"/>
                </a:lnTo>
                <a:lnTo>
                  <a:pt x="34034" y="46318"/>
                </a:lnTo>
                <a:lnTo>
                  <a:pt x="45103" y="38989"/>
                </a:lnTo>
                <a:lnTo>
                  <a:pt x="50483" y="28084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3473956" y="2831086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3685331" y="2831086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70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632530" y="2808079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0" y="226"/>
                </a:lnTo>
                <a:lnTo>
                  <a:pt x="6897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4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3" y="28082"/>
                </a:lnTo>
                <a:lnTo>
                  <a:pt x="50968" y="23078"/>
                </a:lnTo>
                <a:lnTo>
                  <a:pt x="47223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886372" y="342998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1046990" y="3407116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4" h="48895">
                <a:moveTo>
                  <a:pt x="37415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3" y="38988"/>
                </a:lnTo>
                <a:lnTo>
                  <a:pt x="50483" y="28082"/>
                </a:lnTo>
                <a:lnTo>
                  <a:pt x="50968" y="23078"/>
                </a:lnTo>
                <a:lnTo>
                  <a:pt x="47223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1256278" y="322213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1467653" y="322213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1416473" y="3199123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4" h="48894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3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3" y="28082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1626185" y="3081214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1837560" y="3081214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1786380" y="3057924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3"/>
                </a:lnTo>
                <a:lnTo>
                  <a:pt x="1385" y="30904"/>
                </a:lnTo>
                <a:lnTo>
                  <a:pt x="7726" y="42499"/>
                </a:lnTo>
                <a:lnTo>
                  <a:pt x="17605" y="48534"/>
                </a:lnTo>
                <a:lnTo>
                  <a:pt x="34034" y="46318"/>
                </a:lnTo>
                <a:lnTo>
                  <a:pt x="45103" y="38989"/>
                </a:lnTo>
                <a:lnTo>
                  <a:pt x="50483" y="28084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1994330" y="301075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2207466" y="3010755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2154596" y="2987748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4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3" y="38988"/>
                </a:lnTo>
                <a:lnTo>
                  <a:pt x="50483" y="28081"/>
                </a:lnTo>
                <a:lnTo>
                  <a:pt x="50968" y="23078"/>
                </a:lnTo>
                <a:lnTo>
                  <a:pt x="47223" y="9516"/>
                </a:lnTo>
                <a:lnTo>
                  <a:pt x="374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2364236" y="294029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2575611" y="294029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2524501" y="2917148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4" y="38989"/>
                </a:lnTo>
                <a:lnTo>
                  <a:pt x="50484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2734143" y="287688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2945518" y="2875123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5">
                <a:moveTo>
                  <a:pt x="0" y="0"/>
                </a:moveTo>
                <a:lnTo>
                  <a:pt x="315301" y="0"/>
                </a:lnTo>
              </a:path>
            </a:pathLst>
          </a:custGeom>
          <a:ln w="88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2894407" y="2853736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4" y="38989"/>
                </a:lnTo>
                <a:lnTo>
                  <a:pt x="50484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3315424" y="287336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3264314" y="2850354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4" y="38989"/>
                </a:lnTo>
                <a:lnTo>
                  <a:pt x="50484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3473956" y="2845178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3685331" y="2845178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7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3632530" y="2822029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0" y="226"/>
                </a:lnTo>
                <a:lnTo>
                  <a:pt x="6898" y="5222"/>
                </a:lnTo>
                <a:lnTo>
                  <a:pt x="0" y="13714"/>
                </a:lnTo>
                <a:lnTo>
                  <a:pt x="1385" y="30905"/>
                </a:lnTo>
                <a:lnTo>
                  <a:pt x="7726" y="42499"/>
                </a:lnTo>
                <a:lnTo>
                  <a:pt x="17605" y="48534"/>
                </a:lnTo>
                <a:lnTo>
                  <a:pt x="34034" y="46318"/>
                </a:lnTo>
                <a:lnTo>
                  <a:pt x="45103" y="38989"/>
                </a:lnTo>
                <a:lnTo>
                  <a:pt x="50482" y="28083"/>
                </a:lnTo>
                <a:lnTo>
                  <a:pt x="50968" y="23078"/>
                </a:lnTo>
                <a:lnTo>
                  <a:pt x="47223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2402988" y="2237475"/>
            <a:ext cx="174625" cy="109220"/>
          </a:xfrm>
          <a:custGeom>
            <a:avLst/>
            <a:gdLst/>
            <a:ahLst/>
            <a:cxnLst/>
            <a:rect l="l" t="t" r="r" b="b"/>
            <a:pathLst>
              <a:path w="174625" h="109219">
                <a:moveTo>
                  <a:pt x="0" y="0"/>
                </a:moveTo>
                <a:lnTo>
                  <a:pt x="174384" y="0"/>
                </a:lnTo>
                <a:lnTo>
                  <a:pt x="174384" y="109209"/>
                </a:lnTo>
                <a:lnTo>
                  <a:pt x="0" y="109209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2402988" y="2292080"/>
            <a:ext cx="174625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384" y="0"/>
                </a:lnTo>
              </a:path>
            </a:pathLst>
          </a:custGeom>
          <a:ln w="5284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2402988" y="2447088"/>
            <a:ext cx="174625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384" y="0"/>
                </a:lnTo>
              </a:path>
            </a:pathLst>
          </a:custGeom>
          <a:ln w="528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2464894" y="2423799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3"/>
                </a:lnTo>
                <a:lnTo>
                  <a:pt x="1385" y="30904"/>
                </a:lnTo>
                <a:lnTo>
                  <a:pt x="7727" y="42499"/>
                </a:lnTo>
                <a:lnTo>
                  <a:pt x="17605" y="48533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3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 txBox="1"/>
          <p:nvPr/>
        </p:nvSpPr>
        <p:spPr>
          <a:xfrm>
            <a:off x="2601293" y="2227686"/>
            <a:ext cx="836930" cy="447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4200"/>
              </a:lnSpc>
            </a:pPr>
            <a:r>
              <a:rPr sz="850" spc="-100" dirty="0">
                <a:latin typeface="Arial"/>
                <a:cs typeface="Arial"/>
              </a:rPr>
              <a:t>T</a:t>
            </a:r>
            <a:r>
              <a:rPr sz="850" spc="5" dirty="0">
                <a:latin typeface="Arial"/>
                <a:cs typeface="Arial"/>
              </a:rPr>
              <a:t>o</a:t>
            </a:r>
            <a:r>
              <a:rPr sz="850" spc="-5" dirty="0">
                <a:latin typeface="Arial"/>
                <a:cs typeface="Arial"/>
              </a:rPr>
              <a:t>tal</a:t>
            </a:r>
            <a:r>
              <a:rPr sz="850" spc="5" dirty="0">
                <a:latin typeface="Arial"/>
                <a:cs typeface="Arial"/>
              </a:rPr>
              <a:t> </a:t>
            </a:r>
            <a:r>
              <a:rPr sz="850" dirty="0">
                <a:latin typeface="Arial"/>
                <a:cs typeface="Arial"/>
              </a:rPr>
              <a:t>U</a:t>
            </a:r>
            <a:r>
              <a:rPr sz="850" spc="-5" dirty="0">
                <a:latin typeface="Arial"/>
                <a:cs typeface="Arial"/>
              </a:rPr>
              <a:t>n</a:t>
            </a:r>
            <a:r>
              <a:rPr sz="850" dirty="0">
                <a:latin typeface="Arial"/>
                <a:cs typeface="Arial"/>
              </a:rPr>
              <a:t>c</a:t>
            </a:r>
            <a:r>
              <a:rPr sz="850" spc="-5" dirty="0">
                <a:latin typeface="Arial"/>
                <a:cs typeface="Arial"/>
              </a:rPr>
              <a:t>e</a:t>
            </a:r>
            <a:r>
              <a:rPr sz="850" spc="0" dirty="0">
                <a:latin typeface="Arial"/>
                <a:cs typeface="Arial"/>
              </a:rPr>
              <a:t>r</a:t>
            </a:r>
            <a:r>
              <a:rPr sz="850" spc="-5" dirty="0">
                <a:latin typeface="Arial"/>
                <a:cs typeface="Arial"/>
              </a:rPr>
              <a:t>ta</a:t>
            </a:r>
            <a:r>
              <a:rPr sz="850" dirty="0">
                <a:latin typeface="Arial"/>
                <a:cs typeface="Arial"/>
              </a:rPr>
              <a:t>i</a:t>
            </a:r>
            <a:r>
              <a:rPr sz="850" spc="-5" dirty="0">
                <a:latin typeface="Arial"/>
                <a:cs typeface="Arial"/>
              </a:rPr>
              <a:t>n</a:t>
            </a:r>
            <a:r>
              <a:rPr sz="850" spc="0" dirty="0">
                <a:latin typeface="Arial"/>
                <a:cs typeface="Arial"/>
              </a:rPr>
              <a:t>t</a:t>
            </a:r>
            <a:r>
              <a:rPr sz="850" spc="-5" dirty="0">
                <a:latin typeface="Arial"/>
                <a:cs typeface="Arial"/>
              </a:rPr>
              <a:t>y</a:t>
            </a:r>
            <a:r>
              <a:rPr sz="850" spc="-10" dirty="0">
                <a:latin typeface="Arial"/>
                <a:cs typeface="Arial"/>
              </a:rPr>
              <a:t> MC</a:t>
            </a:r>
            <a:endParaRPr sz="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850" spc="-10" dirty="0">
                <a:latin typeface="Arial"/>
                <a:cs typeface="Arial"/>
              </a:rPr>
              <a:t>Data</a:t>
            </a:r>
            <a:endParaRPr sz="850">
              <a:latin typeface="Arial"/>
              <a:cs typeface="Arial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2402988" y="2602097"/>
            <a:ext cx="174625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384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2464893" y="2578948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4">
                <a:moveTo>
                  <a:pt x="37415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4" y="28082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985014" y="2269181"/>
            <a:ext cx="14604" cy="67310"/>
          </a:xfrm>
          <a:custGeom>
            <a:avLst/>
            <a:gdLst/>
            <a:ahLst/>
            <a:cxnLst/>
            <a:rect l="l" t="t" r="r" b="b"/>
            <a:pathLst>
              <a:path w="14605" h="67310">
                <a:moveTo>
                  <a:pt x="0" y="0"/>
                </a:moveTo>
                <a:lnTo>
                  <a:pt x="14091" y="66935"/>
                </a:lnTo>
              </a:path>
            </a:pathLst>
          </a:custGeom>
          <a:ln w="105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999105" y="2235713"/>
            <a:ext cx="74295" cy="100965"/>
          </a:xfrm>
          <a:custGeom>
            <a:avLst/>
            <a:gdLst/>
            <a:ahLst/>
            <a:cxnLst/>
            <a:rect l="l" t="t" r="r" b="b"/>
            <a:pathLst>
              <a:path w="74294" h="100964">
                <a:moveTo>
                  <a:pt x="0" y="100403"/>
                </a:moveTo>
                <a:lnTo>
                  <a:pt x="7045" y="0"/>
                </a:lnTo>
                <a:lnTo>
                  <a:pt x="73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 txBox="1"/>
          <p:nvPr/>
        </p:nvSpPr>
        <p:spPr>
          <a:xfrm>
            <a:off x="952554" y="2009055"/>
            <a:ext cx="1278890" cy="5200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b="1" i="1" spc="-105" dirty="0">
                <a:latin typeface="Arial"/>
                <a:cs typeface="Arial"/>
              </a:rPr>
              <a:t>A</a:t>
            </a:r>
            <a:r>
              <a:rPr sz="1150" b="1" i="1" spc="-15" dirty="0">
                <a:latin typeface="Arial"/>
                <a:cs typeface="Arial"/>
              </a:rPr>
              <a:t>TL</a:t>
            </a:r>
            <a:r>
              <a:rPr sz="1150" b="1" i="1" spc="-10" dirty="0">
                <a:latin typeface="Arial"/>
                <a:cs typeface="Arial"/>
              </a:rPr>
              <a:t>A</a:t>
            </a:r>
            <a:r>
              <a:rPr sz="1150" b="1" i="1" dirty="0">
                <a:latin typeface="Arial"/>
                <a:cs typeface="Arial"/>
              </a:rPr>
              <a:t>S</a:t>
            </a:r>
            <a:r>
              <a:rPr sz="1150" b="1" i="1" spc="10" dirty="0">
                <a:latin typeface="Arial"/>
                <a:cs typeface="Arial"/>
              </a:rPr>
              <a:t> </a:t>
            </a:r>
            <a:r>
              <a:rPr sz="1150" dirty="0">
                <a:latin typeface="Arial"/>
                <a:cs typeface="Arial"/>
              </a:rPr>
              <a:t>Preliminary</a:t>
            </a:r>
            <a:endParaRPr sz="1150">
              <a:latin typeface="Arial"/>
              <a:cs typeface="Arial"/>
            </a:endParaRPr>
          </a:p>
          <a:p>
            <a:pPr marL="66040">
              <a:lnSpc>
                <a:spcPct val="100000"/>
              </a:lnSpc>
              <a:spcBef>
                <a:spcPts val="450"/>
              </a:spcBef>
            </a:pPr>
            <a:r>
              <a:rPr sz="850" spc="-5" dirty="0">
                <a:latin typeface="Arial"/>
                <a:cs typeface="Arial"/>
              </a:rPr>
              <a:t>s =</a:t>
            </a:r>
            <a:r>
              <a:rPr sz="850" spc="5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8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100" dirty="0">
                <a:latin typeface="Arial"/>
                <a:cs typeface="Arial"/>
              </a:rPr>
              <a:t>T</a:t>
            </a:r>
            <a:r>
              <a:rPr sz="850" spc="-5" dirty="0">
                <a:latin typeface="Arial"/>
                <a:cs typeface="Arial"/>
              </a:rPr>
              <a:t>e</a:t>
            </a:r>
            <a:r>
              <a:rPr sz="850" spc="-75" dirty="0">
                <a:latin typeface="Arial"/>
                <a:cs typeface="Arial"/>
              </a:rPr>
              <a:t>V</a:t>
            </a:r>
            <a:r>
              <a:rPr sz="850" spc="-5" dirty="0">
                <a:latin typeface="Arial"/>
                <a:cs typeface="Arial"/>
              </a:rPr>
              <a:t>,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L</a:t>
            </a:r>
            <a:r>
              <a:rPr sz="850" spc="-3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=</a:t>
            </a:r>
            <a:r>
              <a:rPr sz="850" spc="5" dirty="0">
                <a:latin typeface="Arial"/>
                <a:cs typeface="Arial"/>
              </a:rPr>
              <a:t> 2</a:t>
            </a:r>
            <a:r>
              <a:rPr sz="850" spc="-5" dirty="0">
                <a:latin typeface="Arial"/>
                <a:cs typeface="Arial"/>
              </a:rPr>
              <a:t>0</a:t>
            </a:r>
            <a:r>
              <a:rPr sz="850" spc="0" dirty="0">
                <a:latin typeface="Arial"/>
                <a:cs typeface="Arial"/>
              </a:rPr>
              <a:t>.</a:t>
            </a:r>
            <a:r>
              <a:rPr sz="850" spc="-5" dirty="0">
                <a:latin typeface="Arial"/>
                <a:cs typeface="Arial"/>
              </a:rPr>
              <a:t>3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f</a:t>
            </a:r>
            <a:r>
              <a:rPr sz="850" spc="-100" dirty="0">
                <a:latin typeface="Arial"/>
                <a:cs typeface="Arial"/>
              </a:rPr>
              <a:t>b</a:t>
            </a:r>
            <a:r>
              <a:rPr sz="825" spc="15" baseline="40404" dirty="0">
                <a:latin typeface="Arial"/>
                <a:cs typeface="Arial"/>
              </a:rPr>
              <a:t>-1</a:t>
            </a:r>
            <a:endParaRPr sz="825" baseline="40404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850" spc="-5" dirty="0">
                <a:latin typeface="Arial"/>
                <a:cs typeface="Arial"/>
              </a:rPr>
              <a:t>Sherpa </a:t>
            </a:r>
            <a:r>
              <a:rPr sz="850" dirty="0">
                <a:latin typeface="Arial"/>
                <a:cs typeface="Arial"/>
              </a:rPr>
              <a:t>Z</a:t>
            </a:r>
            <a:r>
              <a:rPr sz="850" dirty="0">
                <a:latin typeface="Symbol"/>
                <a:cs typeface="Symbol"/>
              </a:rPr>
              <a:t></a:t>
            </a:r>
            <a:r>
              <a:rPr sz="850" spc="30" dirty="0">
                <a:latin typeface="Symbol"/>
                <a:cs typeface="Symbol"/>
              </a:rPr>
              <a:t></a:t>
            </a:r>
            <a:r>
              <a:rPr sz="850" spc="-5" dirty="0">
                <a:latin typeface="Symbol"/>
                <a:cs typeface="Symbol"/>
              </a:rPr>
              <a:t></a:t>
            </a:r>
            <a:endParaRPr sz="850">
              <a:latin typeface="Symbol"/>
              <a:cs typeface="Symbol"/>
            </a:endParaRPr>
          </a:p>
        </p:txBody>
      </p:sp>
      <p:sp>
        <p:nvSpPr>
          <p:cNvPr id="322" name="object 322"/>
          <p:cNvSpPr txBox="1"/>
          <p:nvPr/>
        </p:nvSpPr>
        <p:spPr>
          <a:xfrm>
            <a:off x="952554" y="2542685"/>
            <a:ext cx="1173480" cy="132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5" dirty="0">
                <a:latin typeface="Arial"/>
                <a:cs typeface="Arial"/>
              </a:rPr>
              <a:t>Anti-k </a:t>
            </a:r>
            <a:r>
              <a:rPr sz="850" spc="-25" dirty="0">
                <a:latin typeface="Arial"/>
                <a:cs typeface="Arial"/>
              </a:rPr>
              <a:t> </a:t>
            </a:r>
            <a:r>
              <a:rPr sz="850" spc="-15" dirty="0">
                <a:latin typeface="Arial"/>
                <a:cs typeface="Arial"/>
              </a:rPr>
              <a:t>LCW+JE</a:t>
            </a:r>
            <a:r>
              <a:rPr sz="850" spc="-10" dirty="0">
                <a:latin typeface="Arial"/>
                <a:cs typeface="Arial"/>
              </a:rPr>
              <a:t>S</a:t>
            </a:r>
            <a:r>
              <a:rPr sz="850" spc="-5" dirty="0">
                <a:latin typeface="Arial"/>
                <a:cs typeface="Arial"/>
              </a:rPr>
              <a:t> </a:t>
            </a:r>
            <a:r>
              <a:rPr sz="850" spc="-10" dirty="0">
                <a:latin typeface="Arial"/>
                <a:cs typeface="Arial"/>
              </a:rPr>
              <a:t>R=0.4</a:t>
            </a:r>
            <a:endParaRPr sz="850">
              <a:latin typeface="Arial"/>
              <a:cs typeface="Arial"/>
            </a:endParaRPr>
          </a:p>
        </p:txBody>
      </p:sp>
      <p:sp>
        <p:nvSpPr>
          <p:cNvPr id="323" name="object 323"/>
          <p:cNvSpPr txBox="1"/>
          <p:nvPr/>
        </p:nvSpPr>
        <p:spPr>
          <a:xfrm>
            <a:off x="1234045" y="2601994"/>
            <a:ext cx="46355" cy="99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spc="5" dirty="0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</p:txBody>
      </p:sp>
      <p:sp>
        <p:nvSpPr>
          <p:cNvPr id="324" name="object 324"/>
          <p:cNvSpPr txBox="1"/>
          <p:nvPr/>
        </p:nvSpPr>
        <p:spPr>
          <a:xfrm>
            <a:off x="952554" y="2696833"/>
            <a:ext cx="1289685" cy="140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10" dirty="0">
                <a:latin typeface="Arial"/>
                <a:cs typeface="Arial"/>
              </a:rPr>
              <a:t>2</a:t>
            </a:r>
            <a:r>
              <a:rPr sz="850" spc="-5" dirty="0">
                <a:latin typeface="Arial"/>
                <a:cs typeface="Arial"/>
              </a:rPr>
              <a:t>0 &lt; p</a:t>
            </a:r>
            <a:r>
              <a:rPr sz="850" dirty="0">
                <a:latin typeface="Arial"/>
                <a:cs typeface="Arial"/>
              </a:rPr>
              <a:t>  </a:t>
            </a:r>
            <a:r>
              <a:rPr sz="850" spc="-10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&lt;</a:t>
            </a:r>
            <a:r>
              <a:rPr sz="850" spc="5" dirty="0">
                <a:latin typeface="Arial"/>
                <a:cs typeface="Arial"/>
              </a:rPr>
              <a:t> 5</a:t>
            </a:r>
            <a:r>
              <a:rPr sz="850" spc="-5" dirty="0">
                <a:latin typeface="Arial"/>
                <a:cs typeface="Arial"/>
              </a:rPr>
              <a:t>0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G</a:t>
            </a:r>
            <a:r>
              <a:rPr sz="850" spc="5" dirty="0">
                <a:latin typeface="Arial"/>
                <a:cs typeface="Arial"/>
              </a:rPr>
              <a:t>e</a:t>
            </a:r>
            <a:r>
              <a:rPr sz="850" spc="-90" dirty="0">
                <a:latin typeface="Arial"/>
                <a:cs typeface="Arial"/>
              </a:rPr>
              <a:t>V</a:t>
            </a:r>
            <a:r>
              <a:rPr sz="850" spc="-5" dirty="0">
                <a:latin typeface="Arial"/>
                <a:cs typeface="Arial"/>
              </a:rPr>
              <a:t>,</a:t>
            </a:r>
            <a:r>
              <a:rPr sz="850" spc="10" dirty="0">
                <a:latin typeface="Arial"/>
                <a:cs typeface="Arial"/>
              </a:rPr>
              <a:t> </a:t>
            </a:r>
            <a:r>
              <a:rPr sz="850" spc="-130" dirty="0">
                <a:latin typeface="Arial"/>
                <a:cs typeface="Arial"/>
              </a:rPr>
              <a:t>|</a:t>
            </a:r>
            <a:r>
              <a:rPr sz="850" spc="-45" dirty="0">
                <a:latin typeface="Symbol"/>
                <a:cs typeface="Symbol"/>
              </a:rPr>
              <a:t></a:t>
            </a:r>
            <a:r>
              <a:rPr sz="850" spc="-5" dirty="0">
                <a:latin typeface="Arial"/>
                <a:cs typeface="Arial"/>
              </a:rPr>
              <a:t>| &lt; </a:t>
            </a:r>
            <a:r>
              <a:rPr sz="850" spc="-10" dirty="0">
                <a:latin typeface="Arial"/>
                <a:cs typeface="Arial"/>
              </a:rPr>
              <a:t>2.4</a:t>
            </a:r>
            <a:endParaRPr sz="850">
              <a:latin typeface="Arial"/>
              <a:cs typeface="Arial"/>
            </a:endParaRPr>
          </a:p>
        </p:txBody>
      </p:sp>
      <p:sp>
        <p:nvSpPr>
          <p:cNvPr id="325" name="object 325"/>
          <p:cNvSpPr txBox="1"/>
          <p:nvPr/>
        </p:nvSpPr>
        <p:spPr>
          <a:xfrm>
            <a:off x="1254152" y="2776255"/>
            <a:ext cx="70485" cy="99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spc="15" dirty="0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</p:txBody>
      </p:sp>
      <p:sp>
        <p:nvSpPr>
          <p:cNvPr id="326" name="object 326"/>
          <p:cNvSpPr txBox="1"/>
          <p:nvPr/>
        </p:nvSpPr>
        <p:spPr>
          <a:xfrm>
            <a:off x="952554" y="2850983"/>
            <a:ext cx="492125" cy="132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J</a:t>
            </a:r>
            <a:r>
              <a:rPr sz="850" spc="0" dirty="0">
                <a:latin typeface="Arial"/>
                <a:cs typeface="Arial"/>
              </a:rPr>
              <a:t>V</a:t>
            </a:r>
            <a:r>
              <a:rPr sz="850" spc="-10" dirty="0">
                <a:latin typeface="Arial"/>
                <a:cs typeface="Arial"/>
              </a:rPr>
              <a:t>T</a:t>
            </a:r>
            <a:r>
              <a:rPr sz="850" spc="-2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&gt;</a:t>
            </a:r>
            <a:r>
              <a:rPr sz="850" spc="15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0.2</a:t>
            </a:r>
            <a:endParaRPr sz="850">
              <a:latin typeface="Arial"/>
              <a:cs typeface="Arial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886372" y="5603623"/>
            <a:ext cx="2955925" cy="685800"/>
          </a:xfrm>
          <a:custGeom>
            <a:avLst/>
            <a:gdLst/>
            <a:ahLst/>
            <a:cxnLst/>
            <a:rect l="l" t="t" r="r" b="b"/>
            <a:pathLst>
              <a:path w="2955925" h="685800">
                <a:moveTo>
                  <a:pt x="0" y="0"/>
                </a:moveTo>
                <a:lnTo>
                  <a:pt x="2955729" y="0"/>
                </a:lnTo>
                <a:lnTo>
                  <a:pt x="2955729" y="685207"/>
                </a:lnTo>
                <a:lnTo>
                  <a:pt x="0" y="685207"/>
                </a:lnTo>
                <a:lnTo>
                  <a:pt x="0" y="0"/>
                </a:lnTo>
                <a:close/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86372" y="5603623"/>
            <a:ext cx="2955925" cy="685800"/>
          </a:xfrm>
          <a:custGeom>
            <a:avLst/>
            <a:gdLst/>
            <a:ahLst/>
            <a:cxnLst/>
            <a:rect l="l" t="t" r="r" b="b"/>
            <a:pathLst>
              <a:path w="2955925" h="685800">
                <a:moveTo>
                  <a:pt x="0" y="0"/>
                </a:moveTo>
                <a:lnTo>
                  <a:pt x="2955728" y="0"/>
                </a:lnTo>
                <a:lnTo>
                  <a:pt x="2955728" y="685207"/>
                </a:lnTo>
                <a:lnTo>
                  <a:pt x="0" y="6852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886372" y="5603623"/>
            <a:ext cx="2955925" cy="685800"/>
          </a:xfrm>
          <a:custGeom>
            <a:avLst/>
            <a:gdLst/>
            <a:ahLst/>
            <a:cxnLst/>
            <a:rect l="l" t="t" r="r" b="b"/>
            <a:pathLst>
              <a:path w="2955925" h="685800">
                <a:moveTo>
                  <a:pt x="0" y="0"/>
                </a:moveTo>
                <a:lnTo>
                  <a:pt x="2955729" y="0"/>
                </a:lnTo>
                <a:lnTo>
                  <a:pt x="2955729" y="685207"/>
                </a:lnTo>
                <a:lnTo>
                  <a:pt x="0" y="685207"/>
                </a:lnTo>
                <a:lnTo>
                  <a:pt x="0" y="0"/>
                </a:lnTo>
                <a:close/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886372" y="5807953"/>
            <a:ext cx="369906" cy="2783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1069775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2733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3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1256278" y="5839659"/>
            <a:ext cx="369906" cy="2131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1439259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2734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1626185" y="5851989"/>
            <a:ext cx="368145" cy="19023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809588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3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3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1994330" y="5860796"/>
            <a:ext cx="369906" cy="17086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2177380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2364237" y="5874888"/>
            <a:ext cx="369906" cy="1444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2547710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2734143" y="5881934"/>
            <a:ext cx="369905" cy="12858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2917193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3104048" y="5881934"/>
            <a:ext cx="369907" cy="12858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3287523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3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3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3473956" y="5873127"/>
            <a:ext cx="368143" cy="14796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3655315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86372" y="6288831"/>
            <a:ext cx="2955925" cy="0"/>
          </a:xfrm>
          <a:custGeom>
            <a:avLst/>
            <a:gdLst/>
            <a:ahLst/>
            <a:cxnLst/>
            <a:rect l="l" t="t" r="r" b="b"/>
            <a:pathLst>
              <a:path w="2955925">
                <a:moveTo>
                  <a:pt x="0" y="0"/>
                </a:moveTo>
                <a:lnTo>
                  <a:pt x="295572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86372" y="5603623"/>
            <a:ext cx="0" cy="685800"/>
          </a:xfrm>
          <a:custGeom>
            <a:avLst/>
            <a:gdLst/>
            <a:ahLst/>
            <a:cxnLst/>
            <a:rect l="l" t="t" r="r" b="b"/>
            <a:pathLst>
              <a:path h="685800">
                <a:moveTo>
                  <a:pt x="0" y="0"/>
                </a:moveTo>
                <a:lnTo>
                  <a:pt x="0" y="685207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1034335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1182297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1330260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1478222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1626185" y="6202519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0"/>
                </a:moveTo>
                <a:lnTo>
                  <a:pt x="0" y="86311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1774147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1922110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2068311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2216274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2364236" y="6202519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0"/>
                </a:moveTo>
                <a:lnTo>
                  <a:pt x="0" y="86311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2512199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2660161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2808124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2956087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3104049" y="6202519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0"/>
                </a:moveTo>
                <a:lnTo>
                  <a:pt x="0" y="86311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3252012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3399974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3546175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3694138" y="6246556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74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3842101" y="5603623"/>
            <a:ext cx="0" cy="685800"/>
          </a:xfrm>
          <a:custGeom>
            <a:avLst/>
            <a:gdLst/>
            <a:ahLst/>
            <a:cxnLst/>
            <a:rect l="l" t="t" r="r" b="b"/>
            <a:pathLst>
              <a:path h="685800">
                <a:moveTo>
                  <a:pt x="0" y="0"/>
                </a:moveTo>
                <a:lnTo>
                  <a:pt x="0" y="685207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 txBox="1"/>
          <p:nvPr/>
        </p:nvSpPr>
        <p:spPr>
          <a:xfrm>
            <a:off x="771595" y="6292742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20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9" name="object 369"/>
          <p:cNvSpPr txBox="1"/>
          <p:nvPr/>
        </p:nvSpPr>
        <p:spPr>
          <a:xfrm>
            <a:off x="1508783" y="6292742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30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0" name="object 370"/>
          <p:cNvSpPr txBox="1"/>
          <p:nvPr/>
        </p:nvSpPr>
        <p:spPr>
          <a:xfrm>
            <a:off x="2245971" y="6292742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40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1" name="object 371"/>
          <p:cNvSpPr txBox="1"/>
          <p:nvPr/>
        </p:nvSpPr>
        <p:spPr>
          <a:xfrm>
            <a:off x="2989854" y="6292742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50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2" name="object 372"/>
          <p:cNvSpPr txBox="1"/>
          <p:nvPr/>
        </p:nvSpPr>
        <p:spPr>
          <a:xfrm>
            <a:off x="3727041" y="6292742"/>
            <a:ext cx="22669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60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886372" y="5603623"/>
            <a:ext cx="2955925" cy="0"/>
          </a:xfrm>
          <a:custGeom>
            <a:avLst/>
            <a:gdLst/>
            <a:ahLst/>
            <a:cxnLst/>
            <a:rect l="l" t="t" r="r" b="b"/>
            <a:pathLst>
              <a:path w="2955925">
                <a:moveTo>
                  <a:pt x="0" y="0"/>
                </a:moveTo>
                <a:lnTo>
                  <a:pt x="295572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1034335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1182297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1330260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1478222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1626185" y="5603623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86311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1774147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1922110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2068311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2216274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2364236" y="5603623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86311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2512199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2660161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2808124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2956087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3104049" y="5603623"/>
            <a:ext cx="0" cy="86360"/>
          </a:xfrm>
          <a:custGeom>
            <a:avLst/>
            <a:gdLst/>
            <a:ahLst/>
            <a:cxnLst/>
            <a:rect l="l" t="t" r="r" b="b"/>
            <a:pathLst>
              <a:path h="86360">
                <a:moveTo>
                  <a:pt x="0" y="86311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3252012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3399974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3546175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3694138" y="5603623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3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 txBox="1"/>
          <p:nvPr/>
        </p:nvSpPr>
        <p:spPr>
          <a:xfrm>
            <a:off x="310549" y="5584049"/>
            <a:ext cx="206375" cy="8401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Dat</a:t>
            </a:r>
            <a:r>
              <a:rPr sz="1400" dirty="0">
                <a:latin typeface="Arial"/>
                <a:cs typeface="Arial"/>
              </a:rPr>
              <a:t>a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/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MC</a:t>
            </a:r>
            <a:endParaRPr sz="1400">
              <a:latin typeface="Arial"/>
              <a:cs typeface="Arial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886372" y="6246556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86372" y="6204281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86372" y="6160244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86372" y="6117969"/>
            <a:ext cx="85090" cy="0"/>
          </a:xfrm>
          <a:custGeom>
            <a:avLst/>
            <a:gdLst/>
            <a:ahLst/>
            <a:cxnLst/>
            <a:rect l="l" t="t" r="r" b="b"/>
            <a:pathLst>
              <a:path w="85090">
                <a:moveTo>
                  <a:pt x="84550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86372" y="6075695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86372" y="6031658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86372" y="5989383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86372" y="5903071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886372" y="5860796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86372" y="5818521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86372" y="5774485"/>
            <a:ext cx="85090" cy="0"/>
          </a:xfrm>
          <a:custGeom>
            <a:avLst/>
            <a:gdLst/>
            <a:ahLst/>
            <a:cxnLst/>
            <a:rect l="l" t="t" r="r" b="b"/>
            <a:pathLst>
              <a:path w="85090">
                <a:moveTo>
                  <a:pt x="84550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86372" y="5732210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86372" y="5689935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86372" y="5645898"/>
            <a:ext cx="42545" cy="0"/>
          </a:xfrm>
          <a:custGeom>
            <a:avLst/>
            <a:gdLst/>
            <a:ahLst/>
            <a:cxnLst/>
            <a:rect l="l" t="t" r="r" b="b"/>
            <a:pathLst>
              <a:path w="42544">
                <a:moveTo>
                  <a:pt x="42275" y="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 txBox="1"/>
          <p:nvPr/>
        </p:nvSpPr>
        <p:spPr>
          <a:xfrm>
            <a:off x="503508" y="6198911"/>
            <a:ext cx="37782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0.96</a:t>
            </a:r>
            <a:endParaRPr sz="1400">
              <a:latin typeface="Arial"/>
              <a:cs typeface="Arial"/>
            </a:endParaRPr>
          </a:p>
        </p:txBody>
      </p:sp>
      <p:sp>
        <p:nvSpPr>
          <p:cNvPr id="409" name="object 409"/>
          <p:cNvSpPr txBox="1"/>
          <p:nvPr/>
        </p:nvSpPr>
        <p:spPr>
          <a:xfrm>
            <a:off x="503508" y="6031362"/>
            <a:ext cx="37782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0.98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0" name="object 410"/>
          <p:cNvSpPr txBox="1"/>
          <p:nvPr/>
        </p:nvSpPr>
        <p:spPr>
          <a:xfrm>
            <a:off x="778293" y="5863812"/>
            <a:ext cx="126364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5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1" name="object 411"/>
          <p:cNvSpPr txBox="1"/>
          <p:nvPr/>
        </p:nvSpPr>
        <p:spPr>
          <a:xfrm>
            <a:off x="503508" y="5689550"/>
            <a:ext cx="37782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1.02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2" name="object 412"/>
          <p:cNvSpPr txBox="1"/>
          <p:nvPr/>
        </p:nvSpPr>
        <p:spPr>
          <a:xfrm>
            <a:off x="1243578" y="5863812"/>
            <a:ext cx="39560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82270" algn="l"/>
              </a:tabLst>
            </a:pPr>
            <a:r>
              <a:rPr sz="1400" u="sng" dirty="0">
                <a:latin typeface="Arial"/>
                <a:cs typeface="Arial"/>
              </a:rPr>
              <a:t>  </a:t>
            </a:r>
            <a:r>
              <a:rPr sz="1400" u="sng" spc="7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 </a:t>
            </a:r>
            <a:r>
              <a:rPr sz="1400" u="sng" dirty="0">
                <a:latin typeface="Arial"/>
                <a:cs typeface="Arial"/>
              </a:rPr>
              <a:t> 	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3" name="object 413"/>
          <p:cNvSpPr txBox="1"/>
          <p:nvPr/>
        </p:nvSpPr>
        <p:spPr>
          <a:xfrm>
            <a:off x="503508" y="5515287"/>
            <a:ext cx="37782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1.04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3799826" y="6246556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3799826" y="6204281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3799826" y="6160244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3757550" y="6117969"/>
            <a:ext cx="85090" cy="0"/>
          </a:xfrm>
          <a:custGeom>
            <a:avLst/>
            <a:gdLst/>
            <a:ahLst/>
            <a:cxnLst/>
            <a:rect l="l" t="t" r="r" b="b"/>
            <a:pathLst>
              <a:path w="85089">
                <a:moveTo>
                  <a:pt x="0" y="0"/>
                </a:moveTo>
                <a:lnTo>
                  <a:pt x="8455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3799826" y="6075695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3799826" y="6031658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3799826" y="5989383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886372" y="5947108"/>
            <a:ext cx="2955925" cy="0"/>
          </a:xfrm>
          <a:custGeom>
            <a:avLst/>
            <a:gdLst/>
            <a:ahLst/>
            <a:cxnLst/>
            <a:rect l="l" t="t" r="r" b="b"/>
            <a:pathLst>
              <a:path w="2955925">
                <a:moveTo>
                  <a:pt x="0" y="0"/>
                </a:moveTo>
                <a:lnTo>
                  <a:pt x="295572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3799826" y="5903071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3799826" y="5860796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3799826" y="5818521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3757550" y="5774485"/>
            <a:ext cx="85090" cy="0"/>
          </a:xfrm>
          <a:custGeom>
            <a:avLst/>
            <a:gdLst/>
            <a:ahLst/>
            <a:cxnLst/>
            <a:rect l="l" t="t" r="r" b="b"/>
            <a:pathLst>
              <a:path w="85089">
                <a:moveTo>
                  <a:pt x="0" y="0"/>
                </a:moveTo>
                <a:lnTo>
                  <a:pt x="8455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3799826" y="5732210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3799826" y="5689935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3799826" y="5645898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75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86372" y="5807953"/>
            <a:ext cx="369906" cy="2783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1069775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2733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3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1256278" y="5839659"/>
            <a:ext cx="369906" cy="2131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1439259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2734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1626185" y="5851989"/>
            <a:ext cx="368145" cy="19023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1809588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3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3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1994330" y="5860796"/>
            <a:ext cx="369906" cy="17086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2177380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2364237" y="5874888"/>
            <a:ext cx="369906" cy="1444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2547710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2734143" y="5881934"/>
            <a:ext cx="369905" cy="12858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2917193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3104048" y="5881934"/>
            <a:ext cx="369907" cy="12858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3287523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3" y="0"/>
                </a:moveTo>
                <a:lnTo>
                  <a:pt x="788" y="0"/>
                </a:lnTo>
                <a:lnTo>
                  <a:pt x="0" y="788"/>
                </a:lnTo>
                <a:lnTo>
                  <a:pt x="0" y="2733"/>
                </a:lnTo>
                <a:lnTo>
                  <a:pt x="788" y="3522"/>
                </a:lnTo>
                <a:lnTo>
                  <a:pt x="2733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3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3473956" y="5873127"/>
            <a:ext cx="368143" cy="14796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3655315" y="594548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2734" y="0"/>
                </a:moveTo>
                <a:lnTo>
                  <a:pt x="789" y="0"/>
                </a:lnTo>
                <a:lnTo>
                  <a:pt x="0" y="788"/>
                </a:lnTo>
                <a:lnTo>
                  <a:pt x="0" y="2733"/>
                </a:lnTo>
                <a:lnTo>
                  <a:pt x="789" y="3522"/>
                </a:lnTo>
                <a:lnTo>
                  <a:pt x="2734" y="3522"/>
                </a:lnTo>
                <a:lnTo>
                  <a:pt x="3522" y="2733"/>
                </a:lnTo>
                <a:lnTo>
                  <a:pt x="3522" y="788"/>
                </a:lnTo>
                <a:lnTo>
                  <a:pt x="2734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1071325" y="6123254"/>
            <a:ext cx="0" cy="111125"/>
          </a:xfrm>
          <a:custGeom>
            <a:avLst/>
            <a:gdLst/>
            <a:ahLst/>
            <a:cxnLst/>
            <a:rect l="l" t="t" r="r" b="b"/>
            <a:pathLst>
              <a:path h="111125">
                <a:moveTo>
                  <a:pt x="0" y="110971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1071325" y="5959438"/>
            <a:ext cx="0" cy="109220"/>
          </a:xfrm>
          <a:custGeom>
            <a:avLst/>
            <a:gdLst/>
            <a:ahLst/>
            <a:cxnLst/>
            <a:rect l="l" t="t" r="r" b="b"/>
            <a:pathLst>
              <a:path h="109220">
                <a:moveTo>
                  <a:pt x="0" y="109210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886372" y="60968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1097747" y="60968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1046989" y="6073824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4" h="48895">
                <a:moveTo>
                  <a:pt x="37415" y="0"/>
                </a:moveTo>
                <a:lnTo>
                  <a:pt x="19240" y="226"/>
                </a:lnTo>
                <a:lnTo>
                  <a:pt x="6898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3" y="38988"/>
                </a:lnTo>
                <a:lnTo>
                  <a:pt x="50483" y="28082"/>
                </a:lnTo>
                <a:lnTo>
                  <a:pt x="50968" y="23078"/>
                </a:lnTo>
                <a:lnTo>
                  <a:pt x="47223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1441232" y="6036942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7926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1441232" y="5903071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79265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1416473" y="5987583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4" h="48895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4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3" y="38989"/>
                </a:lnTo>
                <a:lnTo>
                  <a:pt x="50483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1811138" y="5984099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69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1811138" y="5862558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696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1626185" y="5957677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1837560" y="5957677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1786380" y="5934739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5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4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4" y="38988"/>
                </a:lnTo>
                <a:lnTo>
                  <a:pt x="50484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2179283" y="6019328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58128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2179283" y="5908356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58128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1994330" y="599290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2207466" y="5992906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2154595" y="5969827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5">
                <a:moveTo>
                  <a:pt x="37414" y="0"/>
                </a:moveTo>
                <a:lnTo>
                  <a:pt x="19240" y="226"/>
                </a:lnTo>
                <a:lnTo>
                  <a:pt x="6897" y="5223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7"/>
                </a:lnTo>
                <a:lnTo>
                  <a:pt x="45103" y="38988"/>
                </a:lnTo>
                <a:lnTo>
                  <a:pt x="50483" y="28082"/>
                </a:lnTo>
                <a:lnTo>
                  <a:pt x="50968" y="23078"/>
                </a:lnTo>
                <a:lnTo>
                  <a:pt x="47223" y="9516"/>
                </a:lnTo>
                <a:lnTo>
                  <a:pt x="374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2549189" y="6001713"/>
            <a:ext cx="0" cy="46355"/>
          </a:xfrm>
          <a:custGeom>
            <a:avLst/>
            <a:gdLst/>
            <a:ahLst/>
            <a:cxnLst/>
            <a:rect l="l" t="t" r="r" b="b"/>
            <a:pathLst>
              <a:path h="46354">
                <a:moveTo>
                  <a:pt x="0" y="45797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2549189" y="5903071"/>
            <a:ext cx="0" cy="46355"/>
          </a:xfrm>
          <a:custGeom>
            <a:avLst/>
            <a:gdLst/>
            <a:ahLst/>
            <a:cxnLst/>
            <a:rect l="l" t="t" r="r" b="b"/>
            <a:pathLst>
              <a:path h="46354">
                <a:moveTo>
                  <a:pt x="0" y="45797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2364236" y="597529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2575611" y="597529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2524501" y="5952072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5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4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3" y="38989"/>
                </a:lnTo>
                <a:lnTo>
                  <a:pt x="50483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2919096" y="5943585"/>
            <a:ext cx="0" cy="39370"/>
          </a:xfrm>
          <a:custGeom>
            <a:avLst/>
            <a:gdLst/>
            <a:ahLst/>
            <a:cxnLst/>
            <a:rect l="l" t="t" r="r" b="b"/>
            <a:pathLst>
              <a:path h="39370">
                <a:moveTo>
                  <a:pt x="0" y="38752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2919096" y="5851989"/>
            <a:ext cx="0" cy="39370"/>
          </a:xfrm>
          <a:custGeom>
            <a:avLst/>
            <a:gdLst/>
            <a:ahLst/>
            <a:cxnLst/>
            <a:rect l="l" t="t" r="r" b="b"/>
            <a:pathLst>
              <a:path h="39370">
                <a:moveTo>
                  <a:pt x="0" y="38752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2734143" y="591716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2945518" y="591716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2894408" y="5894155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5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4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4" y="38988"/>
                </a:lnTo>
                <a:lnTo>
                  <a:pt x="50484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3289002" y="6006998"/>
            <a:ext cx="0" cy="39370"/>
          </a:xfrm>
          <a:custGeom>
            <a:avLst/>
            <a:gdLst/>
            <a:ahLst/>
            <a:cxnLst/>
            <a:rect l="l" t="t" r="r" b="b"/>
            <a:pathLst>
              <a:path h="39370">
                <a:moveTo>
                  <a:pt x="0" y="38752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3289002" y="5915402"/>
            <a:ext cx="0" cy="39370"/>
          </a:xfrm>
          <a:custGeom>
            <a:avLst/>
            <a:gdLst/>
            <a:ahLst/>
            <a:cxnLst/>
            <a:rect l="l" t="t" r="r" b="b"/>
            <a:pathLst>
              <a:path h="39370">
                <a:moveTo>
                  <a:pt x="0" y="38752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3104049" y="5980576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3315424" y="598057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31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3264314" y="5957568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5">
                <a:moveTo>
                  <a:pt x="37415" y="0"/>
                </a:moveTo>
                <a:lnTo>
                  <a:pt x="19241" y="226"/>
                </a:lnTo>
                <a:lnTo>
                  <a:pt x="6898" y="5222"/>
                </a:lnTo>
                <a:lnTo>
                  <a:pt x="0" y="13714"/>
                </a:lnTo>
                <a:lnTo>
                  <a:pt x="1385" y="30904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3" y="38989"/>
                </a:lnTo>
                <a:lnTo>
                  <a:pt x="50483" y="28083"/>
                </a:lnTo>
                <a:lnTo>
                  <a:pt x="50969" y="23078"/>
                </a:lnTo>
                <a:lnTo>
                  <a:pt x="47224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3657147" y="599114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47559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3657147" y="5888980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47559"/>
                </a:moveTo>
                <a:lnTo>
                  <a:pt x="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3473956" y="5964723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69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3685331" y="5964723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5">
                <a:moveTo>
                  <a:pt x="0" y="0"/>
                </a:moveTo>
                <a:lnTo>
                  <a:pt x="156770" y="0"/>
                </a:lnTo>
              </a:path>
            </a:pathLst>
          </a:custGeom>
          <a:ln w="52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3632530" y="5941503"/>
            <a:ext cx="51435" cy="48895"/>
          </a:xfrm>
          <a:custGeom>
            <a:avLst/>
            <a:gdLst/>
            <a:ahLst/>
            <a:cxnLst/>
            <a:rect l="l" t="t" r="r" b="b"/>
            <a:pathLst>
              <a:path w="51435" h="48895">
                <a:moveTo>
                  <a:pt x="37415" y="0"/>
                </a:moveTo>
                <a:lnTo>
                  <a:pt x="19240" y="226"/>
                </a:lnTo>
                <a:lnTo>
                  <a:pt x="6898" y="5222"/>
                </a:lnTo>
                <a:lnTo>
                  <a:pt x="0" y="13714"/>
                </a:lnTo>
                <a:lnTo>
                  <a:pt x="1385" y="30905"/>
                </a:lnTo>
                <a:lnTo>
                  <a:pt x="7727" y="42499"/>
                </a:lnTo>
                <a:lnTo>
                  <a:pt x="17606" y="48533"/>
                </a:lnTo>
                <a:lnTo>
                  <a:pt x="34035" y="46318"/>
                </a:lnTo>
                <a:lnTo>
                  <a:pt x="45103" y="38988"/>
                </a:lnTo>
                <a:lnTo>
                  <a:pt x="50483" y="28082"/>
                </a:lnTo>
                <a:lnTo>
                  <a:pt x="50968" y="23078"/>
                </a:lnTo>
                <a:lnTo>
                  <a:pt x="47223" y="9516"/>
                </a:lnTo>
                <a:lnTo>
                  <a:pt x="374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 txBox="1"/>
          <p:nvPr/>
        </p:nvSpPr>
        <p:spPr>
          <a:xfrm>
            <a:off x="2390141" y="3560100"/>
            <a:ext cx="123952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entury Gothic"/>
                <a:cs typeface="Century Gothic"/>
              </a:rPr>
              <a:t>JV</a:t>
            </a:r>
            <a:r>
              <a:rPr sz="2000" b="1" spc="-10" dirty="0">
                <a:latin typeface="Century Gothic"/>
                <a:cs typeface="Century Gothic"/>
              </a:rPr>
              <a:t>T&gt;0.2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Century Gothic"/>
                <a:cs typeface="Century Gothic"/>
              </a:rPr>
              <a:t>efficiency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84" name="object 48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105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4690" y="0"/>
            <a:ext cx="8848897" cy="10474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09825" y="188857"/>
            <a:ext cx="8691880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21715" algn="l"/>
                <a:tab pos="3250565" algn="l"/>
                <a:tab pos="7574280" algn="l"/>
              </a:tabLst>
            </a:pPr>
            <a:r>
              <a:rPr sz="5400" b="1" dirty="0">
                <a:latin typeface="Palatino Linotype"/>
                <a:cs typeface="Palatino Linotype"/>
              </a:rPr>
              <a:t>Jet	</a:t>
            </a:r>
            <a:r>
              <a:rPr sz="5400" b="1" spc="-35" dirty="0">
                <a:latin typeface="Palatino Linotype"/>
                <a:cs typeface="Palatino Linotype"/>
              </a:rPr>
              <a:t>ch</a:t>
            </a:r>
            <a:r>
              <a:rPr sz="5400" b="1" dirty="0">
                <a:latin typeface="Palatino Linotype"/>
                <a:cs typeface="Palatino Linotype"/>
              </a:rPr>
              <a:t>ar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r>
              <a:rPr sz="5400" b="1" dirty="0">
                <a:latin typeface="Palatino Linotype"/>
                <a:cs typeface="Palatino Linotype"/>
              </a:rPr>
              <a:t>e	</a:t>
            </a:r>
            <a:r>
              <a:rPr sz="5400" b="1" spc="-30" dirty="0">
                <a:latin typeface="Palatino Linotype"/>
                <a:cs typeface="Palatino Linotype"/>
              </a:rPr>
              <a:t>in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spc="-40" dirty="0">
                <a:latin typeface="Palatino Linotype"/>
                <a:cs typeface="Palatino Linotype"/>
              </a:rPr>
              <a:t>b</a:t>
            </a:r>
            <a:r>
              <a:rPr sz="5400" b="1" dirty="0">
                <a:latin typeface="Palatino Linotype"/>
                <a:cs typeface="Palatino Linotype"/>
              </a:rPr>
              <a:t>oo</a:t>
            </a:r>
            <a:r>
              <a:rPr sz="5400" b="1" spc="-30" dirty="0">
                <a:latin typeface="Palatino Linotype"/>
                <a:cs typeface="Palatino Linotype"/>
              </a:rPr>
              <a:t>sted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dirty="0">
                <a:latin typeface="Palatino Linotype"/>
                <a:cs typeface="Palatino Linotype"/>
              </a:rPr>
              <a:t>W	</a:t>
            </a:r>
            <a:r>
              <a:rPr sz="5400" b="1" spc="-25" dirty="0">
                <a:latin typeface="Palatino Linotype"/>
                <a:cs typeface="Palatino Linotype"/>
              </a:rPr>
              <a:t>jets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0500" y="5340483"/>
            <a:ext cx="8168005" cy="1445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spc="-20" dirty="0">
                <a:latin typeface="Century Gothic"/>
                <a:cs typeface="Century Gothic"/>
              </a:rPr>
              <a:t>D</a:t>
            </a:r>
            <a:r>
              <a:rPr sz="2400" b="1" spc="-15" dirty="0">
                <a:latin typeface="Century Gothic"/>
                <a:cs typeface="Century Gothic"/>
              </a:rPr>
              <a:t>ifferent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ways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to</a:t>
            </a:r>
            <a:r>
              <a:rPr sz="2400" b="1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defi</a:t>
            </a:r>
            <a:r>
              <a:rPr sz="2400" b="1" dirty="0">
                <a:latin typeface="Century Gothic"/>
                <a:cs typeface="Century Gothic"/>
              </a:rPr>
              <a:t>ne </a:t>
            </a:r>
            <a:r>
              <a:rPr sz="2400" b="1" spc="-10" dirty="0">
                <a:latin typeface="Century Gothic"/>
                <a:cs typeface="Century Gothic"/>
              </a:rPr>
              <a:t>jet</a:t>
            </a:r>
            <a:r>
              <a:rPr sz="2400" b="1" spc="-5" dirty="0">
                <a:latin typeface="Century Gothic"/>
                <a:cs typeface="Century Gothic"/>
              </a:rPr>
              <a:t> charg</a:t>
            </a:r>
            <a:r>
              <a:rPr sz="2400" b="1" dirty="0">
                <a:latin typeface="Century Gothic"/>
                <a:cs typeface="Century Gothic"/>
              </a:rPr>
              <a:t>e </a:t>
            </a:r>
            <a:r>
              <a:rPr sz="2400" b="1" spc="-15" dirty="0">
                <a:latin typeface="Century Gothic"/>
                <a:cs typeface="Century Gothic"/>
              </a:rPr>
              <a:t>i</a:t>
            </a:r>
            <a:r>
              <a:rPr sz="2400" b="1" dirty="0">
                <a:latin typeface="Century Gothic"/>
                <a:cs typeface="Century Gothic"/>
              </a:rPr>
              <a:t>n a </a:t>
            </a:r>
            <a:r>
              <a:rPr sz="2400" b="1" spc="-5" dirty="0">
                <a:latin typeface="Century Gothic"/>
                <a:cs typeface="Century Gothic"/>
              </a:rPr>
              <a:t>booste</a:t>
            </a:r>
            <a:r>
              <a:rPr sz="2400" b="1" dirty="0">
                <a:latin typeface="Century Gothic"/>
                <a:cs typeface="Century Gothic"/>
              </a:rPr>
              <a:t>d </a:t>
            </a:r>
            <a:r>
              <a:rPr sz="2400" b="1" spc="-25" dirty="0">
                <a:latin typeface="Century Gothic"/>
                <a:cs typeface="Century Gothic"/>
              </a:rPr>
              <a:t>W</a:t>
            </a:r>
            <a:r>
              <a:rPr sz="2400" b="1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jet</a:t>
            </a:r>
            <a:endParaRPr sz="24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350"/>
              </a:spcBef>
              <a:buFont typeface="Courier New"/>
              <a:buChar char="o"/>
              <a:tabLst>
                <a:tab pos="755650" algn="l"/>
              </a:tabLst>
            </a:pPr>
            <a:r>
              <a:rPr sz="1800" spc="-15" dirty="0">
                <a:latin typeface="Century Gothic"/>
                <a:cs typeface="Century Gothic"/>
              </a:rPr>
              <a:t>U</a:t>
            </a:r>
            <a:r>
              <a:rPr sz="1800" dirty="0">
                <a:latin typeface="Century Gothic"/>
                <a:cs typeface="Century Gothic"/>
              </a:rPr>
              <a:t>si</a:t>
            </a:r>
            <a:r>
              <a:rPr sz="1800" spc="-15" dirty="0">
                <a:latin typeface="Century Gothic"/>
                <a:cs typeface="Century Gothic"/>
              </a:rPr>
              <a:t>ng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um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of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l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adi</a:t>
            </a:r>
            <a:r>
              <a:rPr sz="1800" spc="-15" dirty="0">
                <a:latin typeface="Century Gothic"/>
                <a:cs typeface="Century Gothic"/>
              </a:rPr>
              <a:t>ng</a:t>
            </a:r>
            <a:r>
              <a:rPr sz="1800" dirty="0">
                <a:latin typeface="Century Gothic"/>
                <a:cs typeface="Century Gothic"/>
              </a:rPr>
              <a:t> s</a:t>
            </a:r>
            <a:r>
              <a:rPr sz="1800" spc="-15" dirty="0">
                <a:latin typeface="Century Gothic"/>
                <a:cs typeface="Century Gothic"/>
              </a:rPr>
              <a:t>u</a:t>
            </a:r>
            <a:r>
              <a:rPr sz="1800" dirty="0">
                <a:latin typeface="Century Gothic"/>
                <a:cs typeface="Century Gothic"/>
              </a:rPr>
              <a:t>bj</a:t>
            </a:r>
            <a:r>
              <a:rPr sz="1800" spc="-10" dirty="0">
                <a:latin typeface="Century Gothic"/>
                <a:cs typeface="Century Gothic"/>
              </a:rPr>
              <a:t>et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ch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rge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l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ads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w</a:t>
            </a:r>
            <a:r>
              <a:rPr sz="1800" spc="-10" dirty="0">
                <a:latin typeface="Century Gothic"/>
                <a:cs typeface="Century Gothic"/>
              </a:rPr>
              <a:t>or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pa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endParaRPr sz="18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85"/>
              </a:spcBef>
              <a:buFont typeface="Arial"/>
              <a:buChar char="•"/>
              <a:tabLst>
                <a:tab pos="355600" algn="l"/>
              </a:tabLst>
            </a:pPr>
            <a:r>
              <a:rPr sz="2400" b="1" spc="-15" dirty="0">
                <a:latin typeface="Century Gothic"/>
                <a:cs typeface="Century Gothic"/>
              </a:rPr>
              <a:t>Optimal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definitio</a:t>
            </a:r>
            <a:r>
              <a:rPr sz="2400" b="1" spc="-15" dirty="0">
                <a:latin typeface="Century Gothic"/>
                <a:cs typeface="Century Gothic"/>
              </a:rPr>
              <a:t>n</a:t>
            </a:r>
            <a:r>
              <a:rPr sz="2400" b="1" spc="5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make</a:t>
            </a:r>
            <a:r>
              <a:rPr sz="2400" b="1" dirty="0">
                <a:latin typeface="Century Gothic"/>
                <a:cs typeface="Century Gothic"/>
              </a:rPr>
              <a:t>s</a:t>
            </a:r>
            <a:r>
              <a:rPr sz="2400" b="1" spc="-5" dirty="0">
                <a:latin typeface="Century Gothic"/>
                <a:cs typeface="Century Gothic"/>
              </a:rPr>
              <a:t> us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5" dirty="0">
                <a:latin typeface="Century Gothic"/>
                <a:cs typeface="Century Gothic"/>
              </a:rPr>
              <a:t>o</a:t>
            </a:r>
            <a:r>
              <a:rPr sz="2400" b="1" spc="-10" dirty="0">
                <a:latin typeface="Century Gothic"/>
                <a:cs typeface="Century Gothic"/>
              </a:rPr>
              <a:t>f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al</a:t>
            </a:r>
            <a:r>
              <a:rPr sz="2400" b="1" spc="-10" dirty="0">
                <a:latin typeface="Century Gothic"/>
                <a:cs typeface="Century Gothic"/>
              </a:rPr>
              <a:t>l</a:t>
            </a:r>
            <a:r>
              <a:rPr sz="2400" b="1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associate</a:t>
            </a:r>
            <a:r>
              <a:rPr sz="2400" b="1" dirty="0">
                <a:latin typeface="Century Gothic"/>
                <a:cs typeface="Century Gothic"/>
              </a:rPr>
              <a:t>d</a:t>
            </a:r>
            <a:r>
              <a:rPr sz="2400" b="1" spc="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tracks</a:t>
            </a:r>
            <a:endParaRPr sz="24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475"/>
              </a:spcBef>
              <a:buFont typeface="Courier New"/>
              <a:buChar char="o"/>
              <a:tabLst>
                <a:tab pos="755650" algn="l"/>
              </a:tabLst>
            </a:pPr>
            <a:r>
              <a:rPr sz="1800" dirty="0">
                <a:latin typeface="Century Gothic"/>
                <a:cs typeface="Century Gothic"/>
              </a:rPr>
              <a:t>G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oo</a:t>
            </a:r>
            <a:r>
              <a:rPr sz="1800" dirty="0">
                <a:latin typeface="Century Gothic"/>
                <a:cs typeface="Century Gothic"/>
              </a:rPr>
              <a:t>mi</a:t>
            </a:r>
            <a:r>
              <a:rPr sz="1800" spc="-15" dirty="0">
                <a:latin typeface="Century Gothic"/>
                <a:cs typeface="Century Gothic"/>
              </a:rPr>
              <a:t>ng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h</a:t>
            </a:r>
            <a:r>
              <a:rPr sz="1800" dirty="0">
                <a:latin typeface="Century Gothic"/>
                <a:cs typeface="Century Gothic"/>
              </a:rPr>
              <a:t>as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not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impa</a:t>
            </a:r>
            <a:r>
              <a:rPr sz="1800" spc="-10" dirty="0">
                <a:latin typeface="Century Gothic"/>
                <a:cs typeface="Century Gothic"/>
              </a:rPr>
              <a:t>ct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2810" y="6598670"/>
            <a:ext cx="27876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106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57200" y="1311376"/>
            <a:ext cx="3924298" cy="38905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05679" y="1311376"/>
            <a:ext cx="3881118" cy="379747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94880" y="2956560"/>
            <a:ext cx="1142093" cy="10413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836560" y="1227974"/>
            <a:ext cx="1699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30"/>
              </a:lnSpc>
            </a:pPr>
            <a:r>
              <a:rPr sz="1200" b="1" spc="-90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TL</a:t>
            </a:r>
            <a:r>
              <a:rPr sz="1200" b="1" dirty="0">
                <a:latin typeface="Arial"/>
                <a:cs typeface="Arial"/>
              </a:rPr>
              <a:t>AS-C</a:t>
            </a:r>
            <a:r>
              <a:rPr sz="1200" b="1" spc="-10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N</a:t>
            </a:r>
            <a:r>
              <a:rPr sz="1200" b="1" spc="-10" dirty="0">
                <a:latin typeface="Arial"/>
                <a:cs typeface="Arial"/>
              </a:rPr>
              <a:t>F</a:t>
            </a:r>
            <a:r>
              <a:rPr sz="1200" b="1" dirty="0">
                <a:latin typeface="Arial"/>
                <a:cs typeface="Arial"/>
              </a:rPr>
              <a:t>-2013-086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9909" y="3612303"/>
            <a:ext cx="3227705" cy="1354455"/>
          </a:xfrm>
          <a:custGeom>
            <a:avLst/>
            <a:gdLst/>
            <a:ahLst/>
            <a:cxnLst/>
            <a:rect l="l" t="t" r="r" b="b"/>
            <a:pathLst>
              <a:path w="3227704" h="1354454">
                <a:moveTo>
                  <a:pt x="0" y="0"/>
                </a:moveTo>
                <a:lnTo>
                  <a:pt x="3227506" y="0"/>
                </a:lnTo>
                <a:lnTo>
                  <a:pt x="3227506" y="1354421"/>
                </a:lnTo>
                <a:lnTo>
                  <a:pt x="0" y="1354421"/>
                </a:lnTo>
                <a:lnTo>
                  <a:pt x="0" y="0"/>
                </a:lnTo>
                <a:close/>
              </a:path>
            </a:pathLst>
          </a:custGeom>
          <a:ln w="56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69909" y="3612303"/>
            <a:ext cx="3227705" cy="1354455"/>
          </a:xfrm>
          <a:custGeom>
            <a:avLst/>
            <a:gdLst/>
            <a:ahLst/>
            <a:cxnLst/>
            <a:rect l="l" t="t" r="r" b="b"/>
            <a:pathLst>
              <a:path w="3227704" h="1354454">
                <a:moveTo>
                  <a:pt x="0" y="0"/>
                </a:moveTo>
                <a:lnTo>
                  <a:pt x="3227506" y="0"/>
                </a:lnTo>
                <a:lnTo>
                  <a:pt x="3227506" y="1354421"/>
                </a:lnTo>
                <a:lnTo>
                  <a:pt x="0" y="1354421"/>
                </a:lnTo>
                <a:lnTo>
                  <a:pt x="0" y="0"/>
                </a:lnTo>
                <a:close/>
              </a:path>
            </a:pathLst>
          </a:custGeom>
          <a:ln w="56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7009" y="493668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17009" y="491802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2468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17009" y="490610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817009" y="490231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17009" y="487231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0E0E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17009" y="485614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1414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17009" y="484004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6">
            <a:solidFill>
              <a:srgbClr val="1414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17009" y="482236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574">
            <a:solidFill>
              <a:srgbClr val="1B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17009" y="480776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1B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17009" y="479063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2222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17009" y="477650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2222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17009" y="475843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2929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17009" y="474430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2929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17009" y="472543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10">
            <a:solidFill>
              <a:srgbClr val="3030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17009" y="471209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3030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17009" y="469402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17009" y="467989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17009" y="466182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17009" y="464769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817009" y="462961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817009" y="461548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817009" y="459741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817009" y="458233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817009" y="456331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5252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817009" y="455013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5252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817009" y="453158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57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17009" y="451793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817009" y="450080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817009" y="448525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212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817009" y="446670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17009" y="445352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17009" y="444121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6D6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17009" y="443143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2">
            <a:solidFill>
              <a:srgbClr val="6D6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817009" y="442211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6D6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817009" y="440135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5310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17009" y="438707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17009" y="437010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817009" y="435691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17009" y="433979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17009" y="432566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817009" y="430569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341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817009" y="429235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17009" y="427349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817009" y="426030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17009" y="425352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817009" y="422917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9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817009" y="419510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557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817009" y="417893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7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817009" y="416377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7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817009" y="413164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AA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817009" y="409837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321">
            <a:solidFill>
              <a:srgbClr val="B1B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817009" y="406912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817009" y="406504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817009" y="405296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633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17009" y="403591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0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817009" y="401696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10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817009" y="400268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907849" y="3998740"/>
            <a:ext cx="0" cy="968375"/>
          </a:xfrm>
          <a:custGeom>
            <a:avLst/>
            <a:gdLst/>
            <a:ahLst/>
            <a:cxnLst/>
            <a:rect l="l" t="t" r="r" b="b"/>
            <a:pathLst>
              <a:path h="968375">
                <a:moveTo>
                  <a:pt x="0" y="967985"/>
                </a:moveTo>
                <a:lnTo>
                  <a:pt x="0" y="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872226" y="4966725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3931503" y="4892608"/>
            <a:ext cx="189230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37" baseline="-27777" dirty="0">
                <a:latin typeface="Arial"/>
                <a:cs typeface="Arial"/>
              </a:rPr>
              <a:t>1</a:t>
            </a:r>
            <a:r>
              <a:rPr sz="1200" spc="-67" baseline="-27777" dirty="0">
                <a:latin typeface="Arial"/>
                <a:cs typeface="Arial"/>
              </a:rPr>
              <a:t>0</a:t>
            </a:r>
            <a:r>
              <a:rPr sz="550" spc="-20" dirty="0">
                <a:latin typeface="Arial"/>
                <a:cs typeface="Arial"/>
              </a:rPr>
              <a:t>-2</a:t>
            </a:r>
            <a:endParaRPr sz="55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3890038" y="4820864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890038" y="473562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890038" y="467500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890038" y="462764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890038" y="458976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890038" y="455755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890038" y="452914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890038" y="450451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872226" y="4481785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3931503" y="4416264"/>
            <a:ext cx="189230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37" baseline="-27777" dirty="0">
                <a:latin typeface="Arial"/>
                <a:cs typeface="Arial"/>
              </a:rPr>
              <a:t>1</a:t>
            </a:r>
            <a:r>
              <a:rPr sz="1200" spc="-67" baseline="-27777" dirty="0">
                <a:latin typeface="Arial"/>
                <a:cs typeface="Arial"/>
              </a:rPr>
              <a:t>0</a:t>
            </a:r>
            <a:r>
              <a:rPr sz="550" spc="-20" dirty="0">
                <a:latin typeface="Arial"/>
                <a:cs typeface="Arial"/>
              </a:rPr>
              <a:t>-1</a:t>
            </a:r>
            <a:endParaRPr sz="550">
              <a:latin typeface="Arial"/>
              <a:cs typeface="Arial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890038" y="4337819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890038" y="425257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890038" y="4191958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890038" y="414460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890038" y="410671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890038" y="407451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890038" y="404609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890038" y="402147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872226" y="3998740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3939447" y="3951703"/>
            <a:ext cx="8001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3828078" y="3555161"/>
            <a:ext cx="150495" cy="42925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680"/>
              </a:lnSpc>
            </a:pPr>
            <a:r>
              <a:rPr sz="650" i="1" dirty="0">
                <a:latin typeface="Arial"/>
                <a:cs typeface="Arial"/>
              </a:rPr>
              <a:t>p  </a:t>
            </a:r>
            <a:r>
              <a:rPr sz="650" i="1" spc="15" dirty="0">
                <a:latin typeface="Arial"/>
                <a:cs typeface="Arial"/>
              </a:rPr>
              <a:t> </a:t>
            </a:r>
            <a:r>
              <a:rPr sz="650" dirty="0">
                <a:latin typeface="Arial"/>
                <a:cs typeface="Arial"/>
              </a:rPr>
              <a:t>fraction</a:t>
            </a:r>
            <a:endParaRPr sz="650">
              <a:latin typeface="Arial"/>
              <a:cs typeface="Arial"/>
            </a:endParaRPr>
          </a:p>
          <a:p>
            <a:pPr marL="64135">
              <a:lnSpc>
                <a:spcPts val="440"/>
              </a:lnSpc>
            </a:pPr>
            <a:r>
              <a:rPr sz="450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569909" y="3612304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2803558"/>
                </a:moveTo>
                <a:lnTo>
                  <a:pt x="0" y="0"/>
                </a:lnTo>
                <a:lnTo>
                  <a:pt x="0" y="28035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69909" y="3612303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6" y="0"/>
                </a:lnTo>
                <a:lnTo>
                  <a:pt x="3227506" y="2803558"/>
                </a:lnTo>
                <a:lnTo>
                  <a:pt x="0" y="2803558"/>
                </a:lnTo>
                <a:lnTo>
                  <a:pt x="0" y="0"/>
                </a:lnTo>
                <a:close/>
              </a:path>
            </a:pathLst>
          </a:custGeom>
          <a:ln w="55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69909" y="3612304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6" y="0"/>
                </a:lnTo>
                <a:lnTo>
                  <a:pt x="3227506" y="2803558"/>
                </a:lnTo>
                <a:lnTo>
                  <a:pt x="0" y="280355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69909" y="3612303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6" y="0"/>
                </a:lnTo>
                <a:lnTo>
                  <a:pt x="3227506" y="2803558"/>
                </a:lnTo>
                <a:lnTo>
                  <a:pt x="0" y="2803558"/>
                </a:lnTo>
                <a:lnTo>
                  <a:pt x="0" y="0"/>
                </a:lnTo>
                <a:close/>
              </a:path>
            </a:pathLst>
          </a:custGeom>
          <a:ln w="55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69909" y="6415862"/>
            <a:ext cx="3227705" cy="0"/>
          </a:xfrm>
          <a:custGeom>
            <a:avLst/>
            <a:gdLst/>
            <a:ahLst/>
            <a:cxnLst/>
            <a:rect l="l" t="t" r="r" b="b"/>
            <a:pathLst>
              <a:path w="3227704">
                <a:moveTo>
                  <a:pt x="0" y="0"/>
                </a:moveTo>
                <a:lnTo>
                  <a:pt x="3227506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69909" y="3612303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0"/>
                </a:moveTo>
                <a:lnTo>
                  <a:pt x="0" y="2803558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50063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30216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12150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92304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972457" y="6338196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1054392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1134545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214698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294851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376786" y="6338196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1456939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1537093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1619027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699180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1779334" y="6338196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1861268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1941422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021575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101728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183663" y="6338196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263816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343969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425904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506057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586210" y="6338196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668145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748298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828451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908605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990539" y="6338196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070692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150846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232780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312934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393087" y="6338196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473240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555175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35328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715481" y="6377976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797416" y="3612303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0"/>
                </a:moveTo>
                <a:lnTo>
                  <a:pt x="0" y="2803558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3345052" y="6428850"/>
            <a:ext cx="488315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330" algn="l"/>
              </a:tabLst>
            </a:pPr>
            <a:r>
              <a:rPr sz="950" spc="-35" dirty="0">
                <a:latin typeface="Arial"/>
                <a:cs typeface="Arial"/>
              </a:rPr>
              <a:t>3	</a:t>
            </a:r>
            <a:r>
              <a:rPr sz="2100" spc="-390" baseline="-29761" dirty="0">
                <a:latin typeface="Arial"/>
                <a:cs typeface="Arial"/>
              </a:rPr>
              <a:t>y</a:t>
            </a:r>
            <a:r>
              <a:rPr sz="950" spc="-35" dirty="0"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503054" y="6428850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-4</a:t>
            </a:r>
            <a:endParaRPr sz="950">
              <a:latin typeface="Arial"/>
              <a:cs typeface="Arial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910218" y="6428850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-3</a:t>
            </a:r>
            <a:endParaRPr sz="950">
              <a:latin typeface="Arial"/>
              <a:cs typeface="Arial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1309231" y="6428850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-2</a:t>
            </a:r>
            <a:endParaRPr sz="950">
              <a:latin typeface="Arial"/>
              <a:cs typeface="Arial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1724535" y="6428850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-1</a:t>
            </a:r>
            <a:endParaRPr sz="950">
              <a:latin typeface="Arial"/>
              <a:cs typeface="Arial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2131699" y="6428850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2547004" y="6428850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2937887" y="6428850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569909" y="3612303"/>
            <a:ext cx="3227705" cy="0"/>
          </a:xfrm>
          <a:custGeom>
            <a:avLst/>
            <a:gdLst/>
            <a:ahLst/>
            <a:cxnLst/>
            <a:rect l="l" t="t" r="r" b="b"/>
            <a:pathLst>
              <a:path w="3227704">
                <a:moveTo>
                  <a:pt x="0" y="0"/>
                </a:moveTo>
                <a:lnTo>
                  <a:pt x="3227506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50063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67068" y="3604092"/>
            <a:ext cx="2921428" cy="28190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456939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537093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619027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699180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1779334" y="3612303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1861268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1941422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555175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35328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715481" y="361230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273646" y="3582639"/>
            <a:ext cx="208279" cy="8693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dirty="0">
                <a:latin typeface="Symbol"/>
                <a:cs typeface="Symbol"/>
              </a:rPr>
              <a:t></a:t>
            </a:r>
            <a:r>
              <a:rPr sz="1350" spc="6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Arial"/>
                <a:cs typeface="Arial"/>
              </a:rPr>
              <a:t>[radians]</a:t>
            </a:r>
            <a:endParaRPr sz="1350">
              <a:latin typeface="Arial"/>
              <a:cs typeface="Arial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569909" y="6326830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69909" y="6237798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69909" y="6148766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69909" y="6059734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69909" y="5879776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569909" y="5790744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569909" y="5701712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569909" y="5612680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569909" y="5523648"/>
            <a:ext cx="105410" cy="0"/>
          </a:xfrm>
          <a:custGeom>
            <a:avLst/>
            <a:gdLst/>
            <a:ahLst/>
            <a:cxnLst/>
            <a:rect l="l" t="t" r="r" b="b"/>
            <a:pathLst>
              <a:path w="105409">
                <a:moveTo>
                  <a:pt x="0" y="0"/>
                </a:moveTo>
                <a:lnTo>
                  <a:pt x="105089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569909" y="5434616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569909" y="5345584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569909" y="5256552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69909" y="5167521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69909" y="5076594"/>
            <a:ext cx="105410" cy="0"/>
          </a:xfrm>
          <a:custGeom>
            <a:avLst/>
            <a:gdLst/>
            <a:ahLst/>
            <a:cxnLst/>
            <a:rect l="l" t="t" r="r" b="b"/>
            <a:pathLst>
              <a:path w="105409">
                <a:moveTo>
                  <a:pt x="0" y="0"/>
                </a:moveTo>
                <a:lnTo>
                  <a:pt x="105089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69909" y="4987563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569909" y="4898530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569909" y="480949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569909" y="4720466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569909" y="4631435"/>
            <a:ext cx="105410" cy="0"/>
          </a:xfrm>
          <a:custGeom>
            <a:avLst/>
            <a:gdLst/>
            <a:ahLst/>
            <a:cxnLst/>
            <a:rect l="l" t="t" r="r" b="b"/>
            <a:pathLst>
              <a:path w="105409">
                <a:moveTo>
                  <a:pt x="0" y="0"/>
                </a:moveTo>
                <a:lnTo>
                  <a:pt x="105089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569909" y="365018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470480" y="6350903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494912" y="5909201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470480" y="5467499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470480" y="5008483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3</a:t>
            </a:r>
            <a:endParaRPr sz="950">
              <a:latin typeface="Arial"/>
              <a:cs typeface="Arial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470480" y="4575450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470480" y="4116421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5</a:t>
            </a:r>
            <a:endParaRPr sz="950">
              <a:latin typeface="Arial"/>
              <a:cs typeface="Arial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470480" y="3674731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6</a:t>
            </a:r>
            <a:endParaRPr sz="950">
              <a:latin typeface="Arial"/>
              <a:cs typeface="Arial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3743980" y="632683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3743980" y="6237798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743980" y="6148766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3743980" y="605973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690545" y="5968808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743980" y="5879776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743980" y="57907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3743980" y="570171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743980" y="561268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690545" y="5523648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743980" y="5434616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743980" y="534558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743980" y="525655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743980" y="516752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690545" y="5076594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743980" y="498756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743980" y="489853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743980" y="480949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743980" y="4720466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690545" y="4631435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743980" y="454240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3743980" y="445337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743980" y="436433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3743980" y="427530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690545" y="4184381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743980" y="409534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743980" y="400631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3743980" y="391728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3743980" y="382825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3690545" y="3739221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3743980" y="365018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3817009" y="639514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817009" y="638650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2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3817009" y="636739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48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3817009" y="635445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476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3817009" y="633448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3416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3817009" y="632209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2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3817009" y="630417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3817009" y="629004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3817009" y="628231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817009" y="627268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817009" y="625784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817009" y="623835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2469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3817009" y="622643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7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817009" y="622264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3817009" y="620867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817009" y="619351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632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3817009" y="617536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3817009" y="616123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3817009" y="614237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09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3817009" y="612903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3817009" y="609697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769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817009" y="607875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3817009" y="606462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3817009" y="604655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3817009" y="603589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3817009" y="602942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3817009" y="6008705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3817009" y="600006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2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3817009" y="598214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817009" y="596801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3817009" y="5948522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574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3817009" y="593486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3817009" y="591774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3817009" y="590313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317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3817009" y="588553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3817009" y="587140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3817009" y="585814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3817009" y="5839283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817009" y="581828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5310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817009" y="580495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817009" y="578892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817009" y="577479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817009" y="576643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2000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3817009" y="574362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15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817009" y="573959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817009" y="5722154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4363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817009" y="570928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3817009" y="569231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3817009" y="568166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3817009" y="564515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3817009" y="562601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3416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3817009" y="561362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2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3817009" y="559570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3817009" y="558158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3817009" y="5573846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817009" y="556422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2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3817009" y="554937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817009" y="553083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574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3817009" y="551622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3817009" y="549910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3817009" y="5484971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3817009" y="5466897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3817009" y="5452768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3907849" y="5449771"/>
            <a:ext cx="0" cy="966469"/>
          </a:xfrm>
          <a:custGeom>
            <a:avLst/>
            <a:gdLst/>
            <a:ahLst/>
            <a:cxnLst/>
            <a:rect l="l" t="t" r="r" b="b"/>
            <a:pathLst>
              <a:path h="966470">
                <a:moveTo>
                  <a:pt x="0" y="966091"/>
                </a:moveTo>
                <a:lnTo>
                  <a:pt x="0" y="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3872226" y="6415862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 txBox="1"/>
          <p:nvPr/>
        </p:nvSpPr>
        <p:spPr>
          <a:xfrm>
            <a:off x="3939447" y="6368050"/>
            <a:ext cx="8001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277" name="object 277"/>
          <p:cNvSpPr/>
          <p:nvPr/>
        </p:nvSpPr>
        <p:spPr>
          <a:xfrm>
            <a:off x="3890038" y="631925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3890038" y="6262424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3890038" y="6222644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3890038" y="619044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3890038" y="616581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3890038" y="614308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3890038" y="612414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3890038" y="610898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3872226" y="6093831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 txBox="1"/>
          <p:nvPr/>
        </p:nvSpPr>
        <p:spPr>
          <a:xfrm>
            <a:off x="3939447" y="6045872"/>
            <a:ext cx="13462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10</a:t>
            </a:r>
            <a:endParaRPr sz="800">
              <a:latin typeface="Arial"/>
              <a:cs typeface="Arial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3890038" y="599722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3890038" y="594039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890038" y="5898719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890038" y="586841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890038" y="5843784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3890038" y="582105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890038" y="580211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3890038" y="578695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3872226" y="5771801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 txBox="1"/>
          <p:nvPr/>
        </p:nvSpPr>
        <p:spPr>
          <a:xfrm>
            <a:off x="3931503" y="5698057"/>
            <a:ext cx="167640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</a:t>
            </a:r>
            <a:r>
              <a:rPr sz="800" spc="-45" dirty="0">
                <a:latin typeface="Arial"/>
                <a:cs typeface="Arial"/>
              </a:rPr>
              <a:t>0</a:t>
            </a:r>
            <a:r>
              <a:rPr sz="825" spc="-37" baseline="40404" dirty="0">
                <a:latin typeface="Arial"/>
                <a:cs typeface="Arial"/>
              </a:rPr>
              <a:t>2</a:t>
            </a:r>
            <a:endParaRPr sz="825" baseline="40404">
              <a:latin typeface="Arial"/>
              <a:cs typeface="Arial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3890038" y="567519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3890038" y="5618363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3890038" y="5576689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3890038" y="554638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3890038" y="5519859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3890038" y="549902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3890038" y="5480079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3890038" y="546303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1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3872226" y="5449771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 txBox="1"/>
          <p:nvPr/>
        </p:nvSpPr>
        <p:spPr>
          <a:xfrm>
            <a:off x="3931503" y="5368950"/>
            <a:ext cx="16764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</a:t>
            </a:r>
            <a:r>
              <a:rPr sz="800" spc="-45" dirty="0">
                <a:latin typeface="Arial"/>
                <a:cs typeface="Arial"/>
              </a:rPr>
              <a:t>0</a:t>
            </a:r>
            <a:r>
              <a:rPr sz="825" spc="-37" baseline="50505" dirty="0">
                <a:latin typeface="Arial"/>
                <a:cs typeface="Arial"/>
              </a:rPr>
              <a:t>3</a:t>
            </a:r>
            <a:endParaRPr sz="825" baseline="50505">
              <a:latin typeface="Arial"/>
              <a:cs typeface="Arial"/>
            </a:endParaRPr>
          </a:p>
        </p:txBody>
      </p:sp>
      <p:sp>
        <p:nvSpPr>
          <p:cNvPr id="307" name="object 307"/>
          <p:cNvSpPr txBox="1"/>
          <p:nvPr/>
        </p:nvSpPr>
        <p:spPr>
          <a:xfrm>
            <a:off x="3828078" y="5064139"/>
            <a:ext cx="150495" cy="3663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680"/>
              </a:lnSpc>
            </a:pPr>
            <a:r>
              <a:rPr sz="650" i="1" dirty="0">
                <a:latin typeface="Arial"/>
                <a:cs typeface="Arial"/>
              </a:rPr>
              <a:t>p  </a:t>
            </a:r>
            <a:r>
              <a:rPr sz="650" i="1" spc="15" dirty="0">
                <a:latin typeface="Arial"/>
                <a:cs typeface="Arial"/>
              </a:rPr>
              <a:t> </a:t>
            </a:r>
            <a:r>
              <a:rPr sz="650" dirty="0">
                <a:latin typeface="Arial"/>
                <a:cs typeface="Arial"/>
              </a:rPr>
              <a:t>[GeV]</a:t>
            </a:r>
            <a:endParaRPr sz="650">
              <a:latin typeface="Arial"/>
              <a:cs typeface="Arial"/>
            </a:endParaRPr>
          </a:p>
          <a:p>
            <a:pPr marL="64135">
              <a:lnSpc>
                <a:spcPts val="440"/>
              </a:lnSpc>
            </a:pPr>
            <a:r>
              <a:rPr sz="450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2796390" y="6037003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10" h="15239">
                <a:moveTo>
                  <a:pt x="0" y="7577"/>
                </a:moveTo>
                <a:lnTo>
                  <a:pt x="16031" y="7577"/>
                </a:lnTo>
              </a:path>
            </a:pathLst>
          </a:custGeom>
          <a:ln w="16424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1118514" y="6345773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09" h="13335">
                <a:moveTo>
                  <a:pt x="0" y="6630"/>
                </a:moveTo>
                <a:lnTo>
                  <a:pt x="16030" y="6630"/>
                </a:lnTo>
              </a:path>
            </a:pathLst>
          </a:custGeom>
          <a:ln w="14530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956426" y="5868410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09" h="15239">
                <a:moveTo>
                  <a:pt x="0" y="7577"/>
                </a:moveTo>
                <a:lnTo>
                  <a:pt x="16030" y="7577"/>
                </a:lnTo>
              </a:path>
            </a:pathLst>
          </a:custGeom>
          <a:ln w="16424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940396" y="5855150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09" h="13335">
                <a:moveTo>
                  <a:pt x="0" y="6630"/>
                </a:moveTo>
                <a:lnTo>
                  <a:pt x="16030" y="6630"/>
                </a:lnTo>
              </a:path>
            </a:pathLst>
          </a:custGeom>
          <a:ln w="14530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2247785" y="5868410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10" h="15239">
                <a:moveTo>
                  <a:pt x="0" y="7577"/>
                </a:moveTo>
                <a:lnTo>
                  <a:pt x="16031" y="7577"/>
                </a:lnTo>
              </a:path>
            </a:pathLst>
          </a:custGeom>
          <a:ln w="16424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3715481" y="5195935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10" h="15239">
                <a:moveTo>
                  <a:pt x="0" y="7576"/>
                </a:moveTo>
                <a:lnTo>
                  <a:pt x="16031" y="7576"/>
                </a:lnTo>
              </a:path>
            </a:pathLst>
          </a:custGeom>
          <a:ln w="16423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3491052" y="5743387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10" h="13335">
                <a:moveTo>
                  <a:pt x="0" y="6629"/>
                </a:moveTo>
                <a:lnTo>
                  <a:pt x="16031" y="6629"/>
                </a:lnTo>
              </a:path>
            </a:pathLst>
          </a:custGeom>
          <a:ln w="14529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3539144" y="5686558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10" h="15239">
                <a:moveTo>
                  <a:pt x="0" y="7577"/>
                </a:moveTo>
                <a:lnTo>
                  <a:pt x="16031" y="7577"/>
                </a:lnTo>
              </a:path>
            </a:pathLst>
          </a:custGeom>
          <a:ln w="16424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 txBox="1"/>
          <p:nvPr/>
        </p:nvSpPr>
        <p:spPr>
          <a:xfrm>
            <a:off x="551917" y="3453537"/>
            <a:ext cx="184213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i="1" spc="-60" dirty="0">
                <a:latin typeface="Arial"/>
                <a:cs typeface="Arial"/>
              </a:rPr>
              <a:t>ATLA</a:t>
            </a:r>
            <a:r>
              <a:rPr sz="1100" b="1" i="1" spc="-55" dirty="0">
                <a:latin typeface="Arial"/>
                <a:cs typeface="Arial"/>
              </a:rPr>
              <a:t>S</a:t>
            </a:r>
            <a:r>
              <a:rPr sz="1100" b="1" i="1" dirty="0">
                <a:latin typeface="Arial"/>
                <a:cs typeface="Arial"/>
              </a:rPr>
              <a:t> </a:t>
            </a:r>
            <a:r>
              <a:rPr sz="1100" b="1" i="1" spc="65" dirty="0">
                <a:latin typeface="Arial"/>
                <a:cs typeface="Arial"/>
              </a:rPr>
              <a:t> </a:t>
            </a:r>
            <a:r>
              <a:rPr sz="1100" spc="-35" dirty="0">
                <a:latin typeface="Arial"/>
                <a:cs typeface="Arial"/>
              </a:rPr>
              <a:t>Preliminary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40" dirty="0">
                <a:latin typeface="Arial"/>
                <a:cs typeface="Arial"/>
              </a:rPr>
              <a:t>Simulation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7" name="object 317"/>
          <p:cNvSpPr txBox="1"/>
          <p:nvPr/>
        </p:nvSpPr>
        <p:spPr>
          <a:xfrm>
            <a:off x="3280017" y="3480213"/>
            <a:ext cx="53594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15" dirty="0">
                <a:latin typeface="Arial"/>
                <a:cs typeface="Arial"/>
              </a:rPr>
              <a:t>Pythia</a:t>
            </a:r>
            <a:r>
              <a:rPr sz="800" spc="-10" dirty="0">
                <a:latin typeface="Arial"/>
                <a:cs typeface="Arial"/>
              </a:rPr>
              <a:t> </a:t>
            </a:r>
            <a:r>
              <a:rPr sz="800" spc="-20" dirty="0">
                <a:latin typeface="Arial"/>
                <a:cs typeface="Arial"/>
              </a:rPr>
              <a:t>di-jet</a:t>
            </a:r>
            <a:endParaRPr sz="800">
              <a:latin typeface="Arial"/>
              <a:cs typeface="Arial"/>
            </a:endParaRPr>
          </a:p>
        </p:txBody>
      </p:sp>
      <p:sp>
        <p:nvSpPr>
          <p:cNvPr id="318" name="object 318"/>
          <p:cNvSpPr/>
          <p:nvPr/>
        </p:nvSpPr>
        <p:spPr>
          <a:xfrm>
            <a:off x="5508601" y="3599294"/>
            <a:ext cx="3227705" cy="1354455"/>
          </a:xfrm>
          <a:custGeom>
            <a:avLst/>
            <a:gdLst/>
            <a:ahLst/>
            <a:cxnLst/>
            <a:rect l="l" t="t" r="r" b="b"/>
            <a:pathLst>
              <a:path w="3227704" h="1354454">
                <a:moveTo>
                  <a:pt x="0" y="0"/>
                </a:moveTo>
                <a:lnTo>
                  <a:pt x="3227506" y="0"/>
                </a:lnTo>
                <a:lnTo>
                  <a:pt x="3227506" y="1354421"/>
                </a:lnTo>
                <a:lnTo>
                  <a:pt x="0" y="1354421"/>
                </a:lnTo>
                <a:lnTo>
                  <a:pt x="0" y="0"/>
                </a:lnTo>
                <a:close/>
              </a:path>
            </a:pathLst>
          </a:custGeom>
          <a:ln w="56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5508601" y="3599294"/>
            <a:ext cx="3227705" cy="1354455"/>
          </a:xfrm>
          <a:custGeom>
            <a:avLst/>
            <a:gdLst/>
            <a:ahLst/>
            <a:cxnLst/>
            <a:rect l="l" t="t" r="r" b="b"/>
            <a:pathLst>
              <a:path w="3227704" h="1354454">
                <a:moveTo>
                  <a:pt x="0" y="0"/>
                </a:moveTo>
                <a:lnTo>
                  <a:pt x="3227506" y="0"/>
                </a:lnTo>
                <a:lnTo>
                  <a:pt x="3227506" y="1354421"/>
                </a:lnTo>
                <a:lnTo>
                  <a:pt x="0" y="1354421"/>
                </a:lnTo>
                <a:lnTo>
                  <a:pt x="0" y="0"/>
                </a:lnTo>
                <a:close/>
              </a:path>
            </a:pathLst>
          </a:custGeom>
          <a:ln w="56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8755701" y="494929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1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8755701" y="492368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8755701" y="491961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9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8755701" y="490185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09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8755701" y="489309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8755701" y="488931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8755701" y="488094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E0E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8755701" y="485927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0E0E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755701" y="485521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1414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8755701" y="48484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1414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8755701" y="482798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1414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8755701" y="482300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1B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8755701" y="480039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1B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8755701" y="479364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1B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8755701" y="479080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2222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8755701" y="476363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538">
            <a:solidFill>
              <a:srgbClr val="2222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8755701" y="475560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2929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8755701" y="473046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2929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8755701" y="471882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71">
            <a:solidFill>
              <a:srgbClr val="3030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8755701" y="469916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0">
            <a:solidFill>
              <a:srgbClr val="3030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8755701" y="469230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8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8755701" y="466795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93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8755701" y="466388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8755701" y="466010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8755701" y="465631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755701" y="463574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93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755701" y="463168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755701" y="462884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755701" y="46109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755701" y="460232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755701" y="459758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755701" y="456946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755701" y="456443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5252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8755701" y="453821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538">
            <a:solidFill>
              <a:srgbClr val="5252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8755701" y="453113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755701" y="452071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755701" y="450587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755701" y="450097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755701" y="447238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484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755701" y="446782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755701" y="445646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36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8755701" y="444146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8755701" y="443452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6D6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755701" y="440937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99">
            <a:solidFill>
              <a:srgbClr val="6D6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8755701" y="439323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7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8755701" y="438084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8755701" y="437406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8755701" y="436727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8755701" y="435591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2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8755701" y="434564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8755701" y="434185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8755701" y="432113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8755701" y="431249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8755701" y="430681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755701" y="428810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09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755701" y="427934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755701" y="427066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755701" y="425377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36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755701" y="424619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755701" y="424051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755701" y="423088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755701" y="421952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755701" y="421304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755701" y="419437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5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755701" y="418289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755701" y="417705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755701" y="416474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36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755701" y="415069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755701" y="412792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AA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755701" y="411927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1">
            <a:solidFill>
              <a:srgbClr val="AA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755701" y="408536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321">
            <a:solidFill>
              <a:srgbClr val="B1B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755701" y="407855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755701" y="405514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99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755701" y="405108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755701" y="402941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755701" y="402172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9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755701" y="401793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755701" y="400956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475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755701" y="398884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710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846542" y="3985731"/>
            <a:ext cx="0" cy="968375"/>
          </a:xfrm>
          <a:custGeom>
            <a:avLst/>
            <a:gdLst/>
            <a:ahLst/>
            <a:cxnLst/>
            <a:rect l="l" t="t" r="r" b="b"/>
            <a:pathLst>
              <a:path h="968375">
                <a:moveTo>
                  <a:pt x="0" y="967985"/>
                </a:moveTo>
                <a:lnTo>
                  <a:pt x="0" y="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810918" y="4953716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 txBox="1"/>
          <p:nvPr/>
        </p:nvSpPr>
        <p:spPr>
          <a:xfrm>
            <a:off x="8870195" y="4879599"/>
            <a:ext cx="189230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37" baseline="-27777" dirty="0">
                <a:latin typeface="Arial"/>
                <a:cs typeface="Arial"/>
              </a:rPr>
              <a:t>1</a:t>
            </a:r>
            <a:r>
              <a:rPr sz="1200" spc="-67" baseline="-27777" dirty="0">
                <a:latin typeface="Arial"/>
                <a:cs typeface="Arial"/>
              </a:rPr>
              <a:t>0</a:t>
            </a:r>
            <a:r>
              <a:rPr sz="550" spc="-20" dirty="0">
                <a:latin typeface="Arial"/>
                <a:cs typeface="Arial"/>
              </a:rPr>
              <a:t>-2</a:t>
            </a:r>
            <a:endParaRPr sz="550">
              <a:latin typeface="Arial"/>
              <a:cs typeface="Arial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8828729" y="480785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828729" y="472261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828729" y="466199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828729" y="461463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828729" y="457675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828729" y="454454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8828729" y="451613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8828729" y="449150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8810918" y="4468776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 txBox="1"/>
          <p:nvPr/>
        </p:nvSpPr>
        <p:spPr>
          <a:xfrm>
            <a:off x="8870195" y="4403255"/>
            <a:ext cx="189230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37" baseline="-27777" dirty="0">
                <a:latin typeface="Arial"/>
                <a:cs typeface="Arial"/>
              </a:rPr>
              <a:t>1</a:t>
            </a:r>
            <a:r>
              <a:rPr sz="1200" spc="-67" baseline="-27777" dirty="0">
                <a:latin typeface="Arial"/>
                <a:cs typeface="Arial"/>
              </a:rPr>
              <a:t>0</a:t>
            </a:r>
            <a:r>
              <a:rPr sz="550" spc="-20" dirty="0">
                <a:latin typeface="Arial"/>
                <a:cs typeface="Arial"/>
              </a:rPr>
              <a:t>-1</a:t>
            </a:r>
            <a:endParaRPr sz="550">
              <a:latin typeface="Arial"/>
              <a:cs typeface="Arial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8828729" y="4324810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8828729" y="423956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8828729" y="4178949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828729" y="413159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8828729" y="409370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8828729" y="406150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8828729" y="403308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828729" y="400846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8810918" y="3985731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 txBox="1"/>
          <p:nvPr/>
        </p:nvSpPr>
        <p:spPr>
          <a:xfrm>
            <a:off x="8878138" y="3938694"/>
            <a:ext cx="8001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422" name="object 422"/>
          <p:cNvSpPr txBox="1"/>
          <p:nvPr/>
        </p:nvSpPr>
        <p:spPr>
          <a:xfrm>
            <a:off x="8766769" y="3542152"/>
            <a:ext cx="150495" cy="42925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680"/>
              </a:lnSpc>
            </a:pPr>
            <a:r>
              <a:rPr sz="650" i="1" dirty="0">
                <a:latin typeface="Arial"/>
                <a:cs typeface="Arial"/>
              </a:rPr>
              <a:t>p  </a:t>
            </a:r>
            <a:r>
              <a:rPr sz="650" i="1" spc="15" dirty="0">
                <a:latin typeface="Arial"/>
                <a:cs typeface="Arial"/>
              </a:rPr>
              <a:t> </a:t>
            </a:r>
            <a:r>
              <a:rPr sz="650" dirty="0">
                <a:latin typeface="Arial"/>
                <a:cs typeface="Arial"/>
              </a:rPr>
              <a:t>fraction</a:t>
            </a:r>
            <a:endParaRPr sz="650">
              <a:latin typeface="Arial"/>
              <a:cs typeface="Arial"/>
            </a:endParaRPr>
          </a:p>
          <a:p>
            <a:pPr marL="64135">
              <a:lnSpc>
                <a:spcPts val="440"/>
              </a:lnSpc>
            </a:pPr>
            <a:r>
              <a:rPr sz="450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423" name="object 423"/>
          <p:cNvSpPr/>
          <p:nvPr/>
        </p:nvSpPr>
        <p:spPr>
          <a:xfrm>
            <a:off x="5508600" y="3599294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2803559"/>
                </a:moveTo>
                <a:lnTo>
                  <a:pt x="0" y="0"/>
                </a:lnTo>
                <a:lnTo>
                  <a:pt x="0" y="2803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5508601" y="3599294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6" y="0"/>
                </a:lnTo>
                <a:lnTo>
                  <a:pt x="3227506" y="2803558"/>
                </a:lnTo>
                <a:lnTo>
                  <a:pt x="0" y="2803558"/>
                </a:lnTo>
                <a:lnTo>
                  <a:pt x="0" y="0"/>
                </a:lnTo>
                <a:close/>
              </a:path>
            </a:pathLst>
          </a:custGeom>
          <a:ln w="55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5508600" y="3599294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6" y="0"/>
                </a:lnTo>
                <a:lnTo>
                  <a:pt x="3227506" y="2803559"/>
                </a:lnTo>
                <a:lnTo>
                  <a:pt x="0" y="28035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5508601" y="3599294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6" y="0"/>
                </a:lnTo>
                <a:lnTo>
                  <a:pt x="3227506" y="2803558"/>
                </a:lnTo>
                <a:lnTo>
                  <a:pt x="0" y="2803558"/>
                </a:lnTo>
                <a:lnTo>
                  <a:pt x="0" y="0"/>
                </a:lnTo>
                <a:close/>
              </a:path>
            </a:pathLst>
          </a:custGeom>
          <a:ln w="55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5508601" y="6402853"/>
            <a:ext cx="3227705" cy="0"/>
          </a:xfrm>
          <a:custGeom>
            <a:avLst/>
            <a:gdLst/>
            <a:ahLst/>
            <a:cxnLst/>
            <a:rect l="l" t="t" r="r" b="b"/>
            <a:pathLst>
              <a:path w="3227704">
                <a:moveTo>
                  <a:pt x="0" y="0"/>
                </a:moveTo>
                <a:lnTo>
                  <a:pt x="3227506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5508601" y="3599294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0"/>
                </a:moveTo>
                <a:lnTo>
                  <a:pt x="0" y="2803558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5588754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5668908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5750842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5830996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5911149" y="6325187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5993084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6073236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6153389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6233543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6315477" y="6325187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6395631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6475784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6557719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6637872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6718025" y="6325187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6799960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6880113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6960266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7040419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7122354" y="6325187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7202507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7282661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7364596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7444749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7524902" y="6325187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7606837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7686990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7767143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7847296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7929231" y="6325187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8009384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8089538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8171473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8251626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8331779" y="6325187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8411932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8493866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8574020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8654173" y="6364967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8736107" y="3599294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0"/>
                </a:moveTo>
                <a:lnTo>
                  <a:pt x="0" y="2803558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 txBox="1"/>
          <p:nvPr/>
        </p:nvSpPr>
        <p:spPr>
          <a:xfrm>
            <a:off x="8283743" y="6415841"/>
            <a:ext cx="488315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330" algn="l"/>
              </a:tabLst>
            </a:pPr>
            <a:r>
              <a:rPr sz="950" spc="-35" dirty="0">
                <a:latin typeface="Arial"/>
                <a:cs typeface="Arial"/>
              </a:rPr>
              <a:t>3	</a:t>
            </a:r>
            <a:r>
              <a:rPr sz="2100" spc="-390" baseline="-29761" dirty="0">
                <a:latin typeface="Arial"/>
                <a:cs typeface="Arial"/>
              </a:rPr>
              <a:t>y</a:t>
            </a:r>
            <a:r>
              <a:rPr sz="950" spc="-35" dirty="0"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</p:txBody>
      </p:sp>
      <p:sp>
        <p:nvSpPr>
          <p:cNvPr id="470" name="object 470"/>
          <p:cNvSpPr txBox="1"/>
          <p:nvPr/>
        </p:nvSpPr>
        <p:spPr>
          <a:xfrm>
            <a:off x="5441746" y="6415841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-4</a:t>
            </a:r>
            <a:endParaRPr sz="950">
              <a:latin typeface="Arial"/>
              <a:cs typeface="Arial"/>
            </a:endParaRPr>
          </a:p>
        </p:txBody>
      </p:sp>
      <p:sp>
        <p:nvSpPr>
          <p:cNvPr id="471" name="object 471"/>
          <p:cNvSpPr txBox="1"/>
          <p:nvPr/>
        </p:nvSpPr>
        <p:spPr>
          <a:xfrm>
            <a:off x="5848910" y="6415841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-3</a:t>
            </a:r>
            <a:endParaRPr sz="950">
              <a:latin typeface="Arial"/>
              <a:cs typeface="Arial"/>
            </a:endParaRPr>
          </a:p>
        </p:txBody>
      </p:sp>
      <p:sp>
        <p:nvSpPr>
          <p:cNvPr id="472" name="object 472"/>
          <p:cNvSpPr txBox="1"/>
          <p:nvPr/>
        </p:nvSpPr>
        <p:spPr>
          <a:xfrm>
            <a:off x="6247922" y="6415841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-2</a:t>
            </a:r>
            <a:endParaRPr sz="950">
              <a:latin typeface="Arial"/>
              <a:cs typeface="Arial"/>
            </a:endParaRPr>
          </a:p>
        </p:txBody>
      </p:sp>
      <p:sp>
        <p:nvSpPr>
          <p:cNvPr id="473" name="object 473"/>
          <p:cNvSpPr txBox="1"/>
          <p:nvPr/>
        </p:nvSpPr>
        <p:spPr>
          <a:xfrm>
            <a:off x="6663226" y="6415841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-1</a:t>
            </a:r>
            <a:endParaRPr sz="950">
              <a:latin typeface="Arial"/>
              <a:cs typeface="Arial"/>
            </a:endParaRPr>
          </a:p>
        </p:txBody>
      </p:sp>
      <p:sp>
        <p:nvSpPr>
          <p:cNvPr id="474" name="object 474"/>
          <p:cNvSpPr txBox="1"/>
          <p:nvPr/>
        </p:nvSpPr>
        <p:spPr>
          <a:xfrm>
            <a:off x="7070390" y="6415841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475" name="object 475"/>
          <p:cNvSpPr txBox="1"/>
          <p:nvPr/>
        </p:nvSpPr>
        <p:spPr>
          <a:xfrm>
            <a:off x="7485695" y="6415841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</p:txBody>
      </p:sp>
      <p:sp>
        <p:nvSpPr>
          <p:cNvPr id="476" name="object 476"/>
          <p:cNvSpPr txBox="1"/>
          <p:nvPr/>
        </p:nvSpPr>
        <p:spPr>
          <a:xfrm>
            <a:off x="7876578" y="6415841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477" name="object 477"/>
          <p:cNvSpPr/>
          <p:nvPr/>
        </p:nvSpPr>
        <p:spPr>
          <a:xfrm>
            <a:off x="5508601" y="3599294"/>
            <a:ext cx="3227705" cy="0"/>
          </a:xfrm>
          <a:custGeom>
            <a:avLst/>
            <a:gdLst/>
            <a:ahLst/>
            <a:cxnLst/>
            <a:rect l="l" t="t" r="r" b="b"/>
            <a:pathLst>
              <a:path w="3227704">
                <a:moveTo>
                  <a:pt x="0" y="0"/>
                </a:moveTo>
                <a:lnTo>
                  <a:pt x="3227506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5588754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5668908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5750842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5830996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5505760" y="3591081"/>
            <a:ext cx="2921428" cy="2819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6395631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6475784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6557719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6637872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6718025" y="3599294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6799960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6880113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8493866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8574020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8654173" y="359929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 txBox="1"/>
          <p:nvPr/>
        </p:nvSpPr>
        <p:spPr>
          <a:xfrm>
            <a:off x="5212338" y="3569630"/>
            <a:ext cx="208279" cy="8693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dirty="0">
                <a:latin typeface="Symbol"/>
                <a:cs typeface="Symbol"/>
              </a:rPr>
              <a:t></a:t>
            </a:r>
            <a:r>
              <a:rPr sz="1350" spc="6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Arial"/>
                <a:cs typeface="Arial"/>
              </a:rPr>
              <a:t>[radians]</a:t>
            </a:r>
            <a:endParaRPr sz="1350">
              <a:latin typeface="Arial"/>
              <a:cs typeface="Arial"/>
            </a:endParaRPr>
          </a:p>
        </p:txBody>
      </p:sp>
      <p:sp>
        <p:nvSpPr>
          <p:cNvPr id="494" name="object 494"/>
          <p:cNvSpPr/>
          <p:nvPr/>
        </p:nvSpPr>
        <p:spPr>
          <a:xfrm>
            <a:off x="5508601" y="6313821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5508601" y="622478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5508601" y="6135757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5508601" y="6046725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5508601" y="5955799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9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5508601" y="5866767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5508601" y="5777735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5508601" y="5688703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5508601" y="5599671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5508601" y="5510639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9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5508601" y="5421607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5508601" y="5332576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5508601" y="5243543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5508601" y="5154512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5508601" y="5063585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9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5508601" y="4974554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5508601" y="4885521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5508601" y="4796490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5508601" y="4707458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5508601" y="4618426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9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5508601" y="3637180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 txBox="1"/>
          <p:nvPr/>
        </p:nvSpPr>
        <p:spPr>
          <a:xfrm>
            <a:off x="5409171" y="6337894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516" name="object 516"/>
          <p:cNvSpPr txBox="1"/>
          <p:nvPr/>
        </p:nvSpPr>
        <p:spPr>
          <a:xfrm>
            <a:off x="5433603" y="5896192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</p:txBody>
      </p:sp>
      <p:sp>
        <p:nvSpPr>
          <p:cNvPr id="517" name="object 517"/>
          <p:cNvSpPr txBox="1"/>
          <p:nvPr/>
        </p:nvSpPr>
        <p:spPr>
          <a:xfrm>
            <a:off x="5409171" y="5454490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518" name="object 518"/>
          <p:cNvSpPr txBox="1"/>
          <p:nvPr/>
        </p:nvSpPr>
        <p:spPr>
          <a:xfrm>
            <a:off x="5409171" y="4995474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3</a:t>
            </a:r>
            <a:endParaRPr sz="950">
              <a:latin typeface="Arial"/>
              <a:cs typeface="Arial"/>
            </a:endParaRPr>
          </a:p>
        </p:txBody>
      </p:sp>
      <p:sp>
        <p:nvSpPr>
          <p:cNvPr id="519" name="object 519"/>
          <p:cNvSpPr txBox="1"/>
          <p:nvPr/>
        </p:nvSpPr>
        <p:spPr>
          <a:xfrm>
            <a:off x="5409171" y="4562441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</p:txBody>
      </p:sp>
      <p:sp>
        <p:nvSpPr>
          <p:cNvPr id="520" name="object 520"/>
          <p:cNvSpPr txBox="1"/>
          <p:nvPr/>
        </p:nvSpPr>
        <p:spPr>
          <a:xfrm>
            <a:off x="5409171" y="4103412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5</a:t>
            </a:r>
            <a:endParaRPr sz="950">
              <a:latin typeface="Arial"/>
              <a:cs typeface="Arial"/>
            </a:endParaRPr>
          </a:p>
        </p:txBody>
      </p:sp>
      <p:sp>
        <p:nvSpPr>
          <p:cNvPr id="521" name="object 521"/>
          <p:cNvSpPr txBox="1"/>
          <p:nvPr/>
        </p:nvSpPr>
        <p:spPr>
          <a:xfrm>
            <a:off x="5409171" y="3661722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6</a:t>
            </a:r>
            <a:endParaRPr sz="950">
              <a:latin typeface="Arial"/>
              <a:cs typeface="Arial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8682672" y="631382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8682672" y="622478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8682672" y="613575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8682672" y="604672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8629236" y="5955799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8682672" y="586676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8682672" y="577773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8682672" y="568870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8682672" y="559967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8629236" y="5510639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8682672" y="542160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8682672" y="5332576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8682672" y="524354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8682672" y="515451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8629236" y="5063585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8682672" y="497455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8682672" y="488552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8682672" y="479649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8682672" y="4707458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8629236" y="4618426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8682672" y="452939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8682672" y="444036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8682672" y="435133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8682672" y="4262298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8629236" y="4171372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8682672" y="408234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8682672" y="3993308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8682672" y="3904276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8682672" y="381524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8629236" y="3726212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1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8682672" y="363718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5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8755701" y="638793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15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8755701" y="638391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8755701" y="638012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7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8755701" y="637633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8755701" y="637349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2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8755701" y="636686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7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8755701" y="634250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93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8755701" y="633355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8755701" y="631681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8755701" y="630908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2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8755701" y="630435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8755701" y="627717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538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8755701" y="626930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8755701" y="624495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99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8755701" y="623694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8755701" y="621180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8755701" y="620868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8755701" y="618151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8755701" y="617254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8755701" y="615114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15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8755701" y="614712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8755701" y="614617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8755701" y="614033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8755701" y="61291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8755701" y="611602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8755701" y="610355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71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8755701" y="608389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8755701" y="607593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8755701" y="606456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8755701" y="605161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476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8755701" y="604483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7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8755701" y="604104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8755701" y="602036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6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8755701" y="601641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8755701" y="601152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8755701" y="598732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710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8755701" y="597932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8755701" y="595512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710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8755701" y="594522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4842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8755701" y="592193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6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8755701" y="591491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8755701" y="589257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09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8755701" y="588760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8755701" y="588271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8755701" y="586116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8755701" y="584513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8755701" y="582627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8755701" y="581830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8755701" y="579316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8755701" y="578610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8755701" y="576921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365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8755701" y="576068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8755701" y="573256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8755701" y="572753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8755701" y="570914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4363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8755701" y="569628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8755701" y="568949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8755701" y="567812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8755701" y="566518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476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8755701" y="564892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3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8755701" y="563305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8755701" y="562603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8755701" y="560065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025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8755701" y="559588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8755701" y="558909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8755701" y="556865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8755701" y="556083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8755701" y="553743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4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8755701" y="553431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8755701" y="552105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5154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8755701" y="550321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8755701" y="549737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8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8755701" y="54730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93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8755701" y="546801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8755701" y="546217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8755701" y="544528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365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8755701" y="543770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8846542" y="5436762"/>
            <a:ext cx="0" cy="966469"/>
          </a:xfrm>
          <a:custGeom>
            <a:avLst/>
            <a:gdLst/>
            <a:ahLst/>
            <a:cxnLst/>
            <a:rect l="l" t="t" r="r" b="b"/>
            <a:pathLst>
              <a:path h="966470">
                <a:moveTo>
                  <a:pt x="0" y="966091"/>
                </a:moveTo>
                <a:lnTo>
                  <a:pt x="0" y="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8810918" y="6402853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 txBox="1"/>
          <p:nvPr/>
        </p:nvSpPr>
        <p:spPr>
          <a:xfrm>
            <a:off x="8878138" y="6355041"/>
            <a:ext cx="8001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633" name="object 633"/>
          <p:cNvSpPr/>
          <p:nvPr/>
        </p:nvSpPr>
        <p:spPr>
          <a:xfrm>
            <a:off x="8828729" y="630624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8828729" y="624941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8828729" y="620963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8828729" y="617743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8828729" y="615280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8828729" y="613007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8828729" y="611113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8828729" y="609597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8810918" y="6080823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 txBox="1"/>
          <p:nvPr/>
        </p:nvSpPr>
        <p:spPr>
          <a:xfrm>
            <a:off x="8878138" y="6032863"/>
            <a:ext cx="13462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10</a:t>
            </a:r>
            <a:endParaRPr sz="800">
              <a:latin typeface="Arial"/>
              <a:cs typeface="Arial"/>
            </a:endParaRPr>
          </a:p>
        </p:txBody>
      </p:sp>
      <p:sp>
        <p:nvSpPr>
          <p:cNvPr id="643" name="object 643"/>
          <p:cNvSpPr/>
          <p:nvPr/>
        </p:nvSpPr>
        <p:spPr>
          <a:xfrm>
            <a:off x="8828729" y="598421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8828729" y="592738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8828729" y="5885710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8828729" y="585540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8828729" y="583077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8828729" y="580804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8828729" y="578910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8828729" y="577394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8810918" y="5758792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 txBox="1"/>
          <p:nvPr/>
        </p:nvSpPr>
        <p:spPr>
          <a:xfrm>
            <a:off x="8870195" y="5685048"/>
            <a:ext cx="167640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</a:t>
            </a:r>
            <a:r>
              <a:rPr sz="800" spc="-45" dirty="0">
                <a:latin typeface="Arial"/>
                <a:cs typeface="Arial"/>
              </a:rPr>
              <a:t>0</a:t>
            </a:r>
            <a:r>
              <a:rPr sz="825" spc="-37" baseline="40404" dirty="0">
                <a:latin typeface="Arial"/>
                <a:cs typeface="Arial"/>
              </a:rPr>
              <a:t>2</a:t>
            </a:r>
            <a:endParaRPr sz="825" baseline="40404">
              <a:latin typeface="Arial"/>
              <a:cs typeface="Arial"/>
            </a:endParaRPr>
          </a:p>
        </p:txBody>
      </p:sp>
      <p:sp>
        <p:nvSpPr>
          <p:cNvPr id="653" name="object 653"/>
          <p:cNvSpPr/>
          <p:nvPr/>
        </p:nvSpPr>
        <p:spPr>
          <a:xfrm>
            <a:off x="8828729" y="566218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8828729" y="560535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8828729" y="5563680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8828729" y="553337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8828729" y="550685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8828729" y="548601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8828729" y="5467070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8828729" y="545002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8810918" y="5436762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3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 txBox="1"/>
          <p:nvPr/>
        </p:nvSpPr>
        <p:spPr>
          <a:xfrm>
            <a:off x="8870195" y="5355941"/>
            <a:ext cx="16764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</a:t>
            </a:r>
            <a:r>
              <a:rPr sz="800" spc="-45" dirty="0">
                <a:latin typeface="Arial"/>
                <a:cs typeface="Arial"/>
              </a:rPr>
              <a:t>0</a:t>
            </a:r>
            <a:r>
              <a:rPr sz="825" spc="-37" baseline="50505" dirty="0">
                <a:latin typeface="Arial"/>
                <a:cs typeface="Arial"/>
              </a:rPr>
              <a:t>3</a:t>
            </a:r>
            <a:endParaRPr sz="825" baseline="50505">
              <a:latin typeface="Arial"/>
              <a:cs typeface="Arial"/>
            </a:endParaRPr>
          </a:p>
        </p:txBody>
      </p:sp>
      <p:sp>
        <p:nvSpPr>
          <p:cNvPr id="663" name="object 663"/>
          <p:cNvSpPr txBox="1"/>
          <p:nvPr/>
        </p:nvSpPr>
        <p:spPr>
          <a:xfrm>
            <a:off x="8766769" y="5051130"/>
            <a:ext cx="150495" cy="3663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680"/>
              </a:lnSpc>
            </a:pPr>
            <a:r>
              <a:rPr sz="650" i="1" dirty="0">
                <a:latin typeface="Arial"/>
                <a:cs typeface="Arial"/>
              </a:rPr>
              <a:t>p  </a:t>
            </a:r>
            <a:r>
              <a:rPr sz="650" i="1" spc="15" dirty="0">
                <a:latin typeface="Arial"/>
                <a:cs typeface="Arial"/>
              </a:rPr>
              <a:t> </a:t>
            </a:r>
            <a:r>
              <a:rPr sz="650" dirty="0">
                <a:latin typeface="Arial"/>
                <a:cs typeface="Arial"/>
              </a:rPr>
              <a:t>[GeV]</a:t>
            </a:r>
            <a:endParaRPr sz="650">
              <a:latin typeface="Arial"/>
              <a:cs typeface="Arial"/>
            </a:endParaRPr>
          </a:p>
          <a:p>
            <a:pPr marL="64135">
              <a:lnSpc>
                <a:spcPts val="440"/>
              </a:lnSpc>
            </a:pPr>
            <a:r>
              <a:rPr sz="450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664" name="object 664"/>
          <p:cNvSpPr/>
          <p:nvPr/>
        </p:nvSpPr>
        <p:spPr>
          <a:xfrm>
            <a:off x="5895118" y="5855401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10" h="15239">
                <a:moveTo>
                  <a:pt x="0" y="7577"/>
                </a:moveTo>
                <a:lnTo>
                  <a:pt x="16029" y="7577"/>
                </a:lnTo>
              </a:path>
            </a:pathLst>
          </a:custGeom>
          <a:ln w="16424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5879087" y="5842141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10" h="13335">
                <a:moveTo>
                  <a:pt x="0" y="6630"/>
                </a:moveTo>
                <a:lnTo>
                  <a:pt x="16031" y="6630"/>
                </a:lnTo>
              </a:path>
            </a:pathLst>
          </a:custGeom>
          <a:ln w="14530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8654174" y="5182925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09" h="15239">
                <a:moveTo>
                  <a:pt x="0" y="7577"/>
                </a:moveTo>
                <a:lnTo>
                  <a:pt x="16029" y="7577"/>
                </a:lnTo>
              </a:path>
            </a:pathLst>
          </a:custGeom>
          <a:ln w="16424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8429744" y="5730378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09" h="13335">
                <a:moveTo>
                  <a:pt x="0" y="6630"/>
                </a:moveTo>
                <a:lnTo>
                  <a:pt x="16031" y="6630"/>
                </a:lnTo>
              </a:path>
            </a:pathLst>
          </a:custGeom>
          <a:ln w="14530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8477835" y="5673549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09" h="15239">
                <a:moveTo>
                  <a:pt x="0" y="7577"/>
                </a:moveTo>
                <a:lnTo>
                  <a:pt x="16031" y="7577"/>
                </a:lnTo>
              </a:path>
            </a:pathLst>
          </a:custGeom>
          <a:ln w="16424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 txBox="1"/>
          <p:nvPr/>
        </p:nvSpPr>
        <p:spPr>
          <a:xfrm>
            <a:off x="8218709" y="3467204"/>
            <a:ext cx="53594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15" dirty="0">
                <a:latin typeface="Arial"/>
                <a:cs typeface="Arial"/>
              </a:rPr>
              <a:t>Pythia</a:t>
            </a:r>
            <a:r>
              <a:rPr sz="800" spc="-10" dirty="0">
                <a:latin typeface="Arial"/>
                <a:cs typeface="Arial"/>
              </a:rPr>
              <a:t> </a:t>
            </a:r>
            <a:r>
              <a:rPr sz="800" spc="-20" dirty="0">
                <a:latin typeface="Arial"/>
                <a:cs typeface="Arial"/>
              </a:rPr>
              <a:t>di-jet</a:t>
            </a:r>
            <a:endParaRPr sz="800">
              <a:latin typeface="Arial"/>
              <a:cs typeface="Arial"/>
            </a:endParaRPr>
          </a:p>
        </p:txBody>
      </p:sp>
      <p:sp>
        <p:nvSpPr>
          <p:cNvPr id="670" name="object 670"/>
          <p:cNvSpPr/>
          <p:nvPr/>
        </p:nvSpPr>
        <p:spPr>
          <a:xfrm>
            <a:off x="4278572" y="4721806"/>
            <a:ext cx="882620" cy="4071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4278572" y="4721806"/>
            <a:ext cx="882650" cy="407670"/>
          </a:xfrm>
          <a:custGeom>
            <a:avLst/>
            <a:gdLst/>
            <a:ahLst/>
            <a:cxnLst/>
            <a:rect l="l" t="t" r="r" b="b"/>
            <a:pathLst>
              <a:path w="882650" h="407670">
                <a:moveTo>
                  <a:pt x="0" y="101791"/>
                </a:moveTo>
                <a:lnTo>
                  <a:pt x="679037" y="101791"/>
                </a:lnTo>
                <a:lnTo>
                  <a:pt x="679037" y="0"/>
                </a:lnTo>
                <a:lnTo>
                  <a:pt x="882619" y="203582"/>
                </a:lnTo>
                <a:lnTo>
                  <a:pt x="679037" y="407164"/>
                </a:lnTo>
                <a:lnTo>
                  <a:pt x="679037" y="305373"/>
                </a:lnTo>
                <a:lnTo>
                  <a:pt x="0" y="305373"/>
                </a:lnTo>
                <a:lnTo>
                  <a:pt x="0" y="101791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2489661" y="0"/>
            <a:ext cx="4156363" cy="10474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 txBox="1"/>
          <p:nvPr/>
        </p:nvSpPr>
        <p:spPr>
          <a:xfrm>
            <a:off x="5490609" y="2619607"/>
            <a:ext cx="2522855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46150">
              <a:lnSpc>
                <a:spcPct val="100000"/>
              </a:lnSpc>
            </a:pPr>
            <a:r>
              <a:rPr sz="2900" i="1" spc="-95" dirty="0">
                <a:latin typeface="Times New Roman"/>
                <a:cs typeface="Times New Roman"/>
              </a:rPr>
              <a:t>p</a:t>
            </a:r>
            <a:r>
              <a:rPr sz="2475" i="1" spc="7" baseline="-23569" dirty="0">
                <a:latin typeface="Times New Roman"/>
                <a:cs typeface="Times New Roman"/>
              </a:rPr>
              <a:t>T</a:t>
            </a:r>
            <a:r>
              <a:rPr sz="2475" i="1" baseline="-23569" dirty="0">
                <a:latin typeface="Times New Roman"/>
                <a:cs typeface="Times New Roman"/>
              </a:rPr>
              <a:t> </a:t>
            </a:r>
            <a:r>
              <a:rPr sz="2475" i="1" spc="254" baseline="-23569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Symbol"/>
                <a:cs typeface="Symbol"/>
              </a:rPr>
              <a:t></a:t>
            </a:r>
            <a:r>
              <a:rPr sz="2900" spc="325" dirty="0">
                <a:latin typeface="Times New Roman"/>
                <a:cs typeface="Times New Roman"/>
              </a:rPr>
              <a:t> </a:t>
            </a:r>
            <a:r>
              <a:rPr sz="2900" i="1" spc="10" dirty="0">
                <a:latin typeface="Times New Roman"/>
                <a:cs typeface="Times New Roman"/>
              </a:rPr>
              <a:t>f</a:t>
            </a:r>
            <a:r>
              <a:rPr sz="2475" i="1" spc="-15" baseline="-23569" dirty="0">
                <a:latin typeface="Times New Roman"/>
                <a:cs typeface="Times New Roman"/>
              </a:rPr>
              <a:t>c</a:t>
            </a:r>
            <a:r>
              <a:rPr sz="2475" i="1" spc="7" baseline="-23569" dirty="0">
                <a:latin typeface="Times New Roman"/>
                <a:cs typeface="Times New Roman"/>
              </a:rPr>
              <a:t>ut</a:t>
            </a:r>
            <a:r>
              <a:rPr sz="2475" i="1" spc="-367" baseline="-23569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.</a:t>
            </a:r>
            <a:r>
              <a:rPr sz="2900" spc="-409" dirty="0">
                <a:latin typeface="Times New Roman"/>
                <a:cs typeface="Times New Roman"/>
              </a:rPr>
              <a:t> </a:t>
            </a:r>
            <a:r>
              <a:rPr sz="2900" i="1" spc="-95" dirty="0">
                <a:latin typeface="Times New Roman"/>
                <a:cs typeface="Times New Roman"/>
              </a:rPr>
              <a:t>p</a:t>
            </a:r>
            <a:r>
              <a:rPr sz="2475" i="1" spc="7" baseline="-23569" dirty="0">
                <a:latin typeface="Times New Roman"/>
                <a:cs typeface="Times New Roman"/>
              </a:rPr>
              <a:t>T</a:t>
            </a:r>
            <a:endParaRPr sz="2475" baseline="-23569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7"/>
              </a:spcBef>
            </a:pPr>
            <a:endParaRPr sz="2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b="1" i="1" spc="-60" dirty="0">
                <a:latin typeface="Arial"/>
                <a:cs typeface="Arial"/>
              </a:rPr>
              <a:t>ATLA</a:t>
            </a:r>
            <a:r>
              <a:rPr sz="1100" b="1" i="1" spc="-55" dirty="0">
                <a:latin typeface="Arial"/>
                <a:cs typeface="Arial"/>
              </a:rPr>
              <a:t>S</a:t>
            </a:r>
            <a:r>
              <a:rPr sz="1100" b="1" i="1" dirty="0">
                <a:latin typeface="Arial"/>
                <a:cs typeface="Arial"/>
              </a:rPr>
              <a:t> </a:t>
            </a:r>
            <a:r>
              <a:rPr sz="1100" b="1" i="1" spc="65" dirty="0">
                <a:latin typeface="Arial"/>
                <a:cs typeface="Arial"/>
              </a:rPr>
              <a:t> </a:t>
            </a:r>
            <a:r>
              <a:rPr sz="1100" spc="-35" dirty="0">
                <a:latin typeface="Arial"/>
                <a:cs typeface="Arial"/>
              </a:rPr>
              <a:t>Preliminary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40" dirty="0">
                <a:latin typeface="Arial"/>
                <a:cs typeface="Arial"/>
              </a:rPr>
              <a:t>Simulation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682" name="object 68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107</a:t>
            </a:r>
          </a:p>
        </p:txBody>
      </p:sp>
      <p:sp>
        <p:nvSpPr>
          <p:cNvPr id="674" name="object 674"/>
          <p:cNvSpPr txBox="1"/>
          <p:nvPr/>
        </p:nvSpPr>
        <p:spPr>
          <a:xfrm>
            <a:off x="2571245" y="188857"/>
            <a:ext cx="4006850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21715" algn="l"/>
              </a:tabLst>
            </a:pPr>
            <a:r>
              <a:rPr sz="5400" b="1" dirty="0">
                <a:latin typeface="Palatino Linotype"/>
                <a:cs typeface="Palatino Linotype"/>
              </a:rPr>
              <a:t>Jet	trimm</a:t>
            </a:r>
            <a:r>
              <a:rPr sz="5400" b="1" spc="-20" dirty="0">
                <a:latin typeface="Palatino Linotype"/>
                <a:cs typeface="Palatino Linotype"/>
              </a:rPr>
              <a:t>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675" name="object 675"/>
          <p:cNvSpPr txBox="1"/>
          <p:nvPr/>
        </p:nvSpPr>
        <p:spPr>
          <a:xfrm>
            <a:off x="5080480" y="1309060"/>
            <a:ext cx="3929379" cy="1032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ts val="2600"/>
              </a:lnSpc>
              <a:buFont typeface="Century Gothic"/>
              <a:buAutoNum type="arabicPeriod"/>
              <a:tabLst>
                <a:tab pos="431165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Recluster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constituents</a:t>
            </a:r>
            <a:r>
              <a:rPr sz="2200" b="1" spc="-1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into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k</a:t>
            </a:r>
            <a:r>
              <a:rPr sz="2175" b="1" baseline="-21072" dirty="0">
                <a:latin typeface="Century Gothic"/>
                <a:cs typeface="Century Gothic"/>
              </a:rPr>
              <a:t>t </a:t>
            </a:r>
            <a:r>
              <a:rPr sz="2175" b="1" spc="-300" baseline="-21072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subjet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with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smal</a:t>
            </a:r>
            <a:r>
              <a:rPr sz="2200" b="1" spc="-10" dirty="0">
                <a:latin typeface="Century Gothic"/>
                <a:cs typeface="Century Gothic"/>
              </a:rPr>
              <a:t>l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R</a:t>
            </a:r>
            <a:endParaRPr sz="2200">
              <a:latin typeface="Century Gothic"/>
              <a:cs typeface="Century Gothic"/>
            </a:endParaRPr>
          </a:p>
          <a:p>
            <a:pPr marL="430530" indent="-417830">
              <a:lnSpc>
                <a:spcPct val="100000"/>
              </a:lnSpc>
              <a:spcBef>
                <a:spcPts val="405"/>
              </a:spcBef>
              <a:buFont typeface="Century Gothic"/>
              <a:buAutoNum type="arabicPeriod"/>
              <a:tabLst>
                <a:tab pos="431165" algn="l"/>
              </a:tabLst>
            </a:pPr>
            <a:r>
              <a:rPr sz="2200" b="1" spc="-20" dirty="0">
                <a:latin typeface="Century Gothic"/>
                <a:cs typeface="Century Gothic"/>
              </a:rPr>
              <a:t>D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scard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subjets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w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spc="-10" dirty="0">
                <a:latin typeface="Century Gothic"/>
                <a:cs typeface="Century Gothic"/>
              </a:rPr>
              <a:t>th: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76" name="object 676"/>
          <p:cNvSpPr txBox="1"/>
          <p:nvPr/>
        </p:nvSpPr>
        <p:spPr>
          <a:xfrm>
            <a:off x="7923620" y="2571174"/>
            <a:ext cx="236854" cy="238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i="1" spc="-10" dirty="0">
                <a:latin typeface="Times New Roman"/>
                <a:cs typeface="Times New Roman"/>
              </a:rPr>
              <a:t>je</a:t>
            </a:r>
            <a:r>
              <a:rPr sz="1650" i="1" dirty="0">
                <a:latin typeface="Times New Roman"/>
                <a:cs typeface="Times New Roman"/>
              </a:rPr>
              <a:t>t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677" name="object 677"/>
          <p:cNvSpPr txBox="1"/>
          <p:nvPr/>
        </p:nvSpPr>
        <p:spPr>
          <a:xfrm>
            <a:off x="4223697" y="5203049"/>
            <a:ext cx="985519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k</a:t>
            </a:r>
            <a:r>
              <a:rPr sz="1800" b="1" spc="-7" baseline="-20833" dirty="0">
                <a:solidFill>
                  <a:srgbClr val="FF2600"/>
                </a:solidFill>
                <a:latin typeface="Century Gothic"/>
                <a:cs typeface="Century Gothic"/>
              </a:rPr>
              <a:t>t</a:t>
            </a:r>
            <a:r>
              <a:rPr sz="1800" b="1" spc="247" baseline="-20833" dirty="0">
                <a:solidFill>
                  <a:srgbClr val="FF26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R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=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0.3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78" name="object 678"/>
          <p:cNvSpPr txBox="1"/>
          <p:nvPr/>
        </p:nvSpPr>
        <p:spPr>
          <a:xfrm>
            <a:off x="4223697" y="5469749"/>
            <a:ext cx="103695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74650" algn="l"/>
              </a:tabLst>
            </a:pPr>
            <a:r>
              <a:rPr sz="1800" b="1" i="1" spc="-5" dirty="0">
                <a:solidFill>
                  <a:srgbClr val="FF0000"/>
                </a:solidFill>
                <a:latin typeface="Century Gothic"/>
                <a:cs typeface="Century Gothic"/>
              </a:rPr>
              <a:t>f	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=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0.05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79" name="object 679"/>
          <p:cNvSpPr txBox="1"/>
          <p:nvPr/>
        </p:nvSpPr>
        <p:spPr>
          <a:xfrm>
            <a:off x="4287656" y="5589413"/>
            <a:ext cx="26035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dirty="0">
                <a:solidFill>
                  <a:srgbClr val="FF2600"/>
                </a:solidFill>
                <a:latin typeface="Century Gothic"/>
                <a:cs typeface="Century Gothic"/>
              </a:rPr>
              <a:t>cut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680" name="object 680"/>
          <p:cNvSpPr txBox="1"/>
          <p:nvPr/>
        </p:nvSpPr>
        <p:spPr>
          <a:xfrm>
            <a:off x="68578" y="1218928"/>
            <a:ext cx="4552315" cy="282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615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Jet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cont</a:t>
            </a:r>
            <a:r>
              <a:rPr sz="2200" dirty="0">
                <a:latin typeface="Century Gothic"/>
                <a:cs typeface="Century Gothic"/>
              </a:rPr>
              <a:t>ami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0" dirty="0">
                <a:latin typeface="Century Gothic"/>
                <a:cs typeface="Century Gothic"/>
              </a:rPr>
              <a:t>,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81" name="object 681"/>
          <p:cNvSpPr txBox="1"/>
          <p:nvPr/>
        </p:nvSpPr>
        <p:spPr>
          <a:xfrm>
            <a:off x="411479" y="1472928"/>
            <a:ext cx="4514215" cy="16757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79500"/>
              </a:lnSpc>
            </a:pPr>
            <a:r>
              <a:rPr sz="2200" spc="-15" dirty="0">
                <a:latin typeface="Century Gothic"/>
                <a:cs typeface="Century Gothic"/>
              </a:rPr>
              <a:t>underlying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event,</a:t>
            </a:r>
            <a:r>
              <a:rPr sz="2200" spc="-5" dirty="0">
                <a:latin typeface="Century Gothic"/>
                <a:cs typeface="Century Gothic"/>
              </a:rPr>
              <a:t> an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5" dirty="0">
                <a:latin typeface="Century Gothic"/>
                <a:cs typeface="Century Gothic"/>
              </a:rPr>
              <a:t>initia</a:t>
            </a:r>
            <a:r>
              <a:rPr sz="2200" dirty="0">
                <a:latin typeface="Century Gothic"/>
                <a:cs typeface="Century Gothic"/>
              </a:rPr>
              <a:t>l </a:t>
            </a:r>
            <a:r>
              <a:rPr sz="2200" spc="-20" dirty="0">
                <a:latin typeface="Century Gothic"/>
                <a:cs typeface="Century Gothic"/>
              </a:rPr>
              <a:t>state</a:t>
            </a:r>
            <a:r>
              <a:rPr sz="2200" spc="-1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adia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ofter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5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d- sca</a:t>
            </a:r>
            <a:r>
              <a:rPr sz="2200" spc="-10" dirty="0">
                <a:latin typeface="Century Gothic"/>
                <a:cs typeface="Century Gothic"/>
              </a:rPr>
              <a:t>tter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pa</a:t>
            </a:r>
            <a:r>
              <a:rPr sz="2200" spc="-15" dirty="0">
                <a:latin typeface="Century Gothic"/>
                <a:cs typeface="Century Gothic"/>
              </a:rPr>
              <a:t>rton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fi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10" dirty="0">
                <a:latin typeface="Century Gothic"/>
                <a:cs typeface="Century Gothic"/>
              </a:rPr>
              <a:t> radiation:</a:t>
            </a:r>
            <a:endParaRPr sz="2200">
              <a:latin typeface="Century Gothic"/>
              <a:cs typeface="Century Gothic"/>
            </a:endParaRPr>
          </a:p>
          <a:p>
            <a:pPr marL="412750" indent="-285750">
              <a:lnSpc>
                <a:spcPts val="2130"/>
              </a:lnSpc>
              <a:buFont typeface="Courier New"/>
              <a:buChar char="o"/>
              <a:tabLst>
                <a:tab pos="412750" algn="l"/>
              </a:tabLst>
            </a:pPr>
            <a:r>
              <a:rPr sz="1800" b="1" spc="-5" dirty="0">
                <a:latin typeface="Century Gothic"/>
                <a:cs typeface="Century Gothic"/>
              </a:rPr>
              <a:t>Remov</a:t>
            </a:r>
            <a:r>
              <a:rPr sz="1800" b="1" dirty="0">
                <a:latin typeface="Century Gothic"/>
                <a:cs typeface="Century Gothic"/>
              </a:rPr>
              <a:t>e </a:t>
            </a:r>
            <a:r>
              <a:rPr sz="1800" b="1" spc="-10" dirty="0">
                <a:latin typeface="Century Gothic"/>
                <a:cs typeface="Century Gothic"/>
              </a:rPr>
              <a:t>soft</a:t>
            </a:r>
            <a:r>
              <a:rPr sz="1800" b="1" dirty="0">
                <a:latin typeface="Century Gothic"/>
                <a:cs typeface="Century Gothic"/>
              </a:rPr>
              <a:t> </a:t>
            </a:r>
            <a:r>
              <a:rPr sz="1800" b="1" spc="-5" dirty="0">
                <a:latin typeface="Century Gothic"/>
                <a:cs typeface="Century Gothic"/>
              </a:rPr>
              <a:t>component</a:t>
            </a:r>
            <a:r>
              <a:rPr sz="1800" b="1" dirty="0">
                <a:latin typeface="Century Gothic"/>
                <a:cs typeface="Century Gothic"/>
              </a:rPr>
              <a:t>s </a:t>
            </a:r>
            <a:r>
              <a:rPr sz="1800" b="1" spc="-20" dirty="0">
                <a:latin typeface="Century Gothic"/>
                <a:cs typeface="Century Gothic"/>
              </a:rPr>
              <a:t>o</a:t>
            </a:r>
            <a:r>
              <a:rPr sz="1800" b="1" spc="-5" dirty="0">
                <a:latin typeface="Century Gothic"/>
                <a:cs typeface="Century Gothic"/>
              </a:rPr>
              <a:t>f</a:t>
            </a:r>
            <a:r>
              <a:rPr sz="1800" b="1" dirty="0">
                <a:latin typeface="Century Gothic"/>
                <a:cs typeface="Century Gothic"/>
              </a:rPr>
              <a:t> the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  <a:p>
            <a:pPr marL="412750" indent="-285750">
              <a:lnSpc>
                <a:spcPct val="100000"/>
              </a:lnSpc>
              <a:spcBef>
                <a:spcPts val="40"/>
              </a:spcBef>
              <a:buFont typeface="Courier New"/>
              <a:buChar char="o"/>
              <a:tabLst>
                <a:tab pos="412750" algn="l"/>
              </a:tabLst>
            </a:pPr>
            <a:r>
              <a:rPr sz="1800" b="1" u="heavy" spc="-5" dirty="0">
                <a:latin typeface="Century Gothic"/>
                <a:cs typeface="Century Gothic"/>
              </a:rPr>
              <a:t>Reduce </a:t>
            </a:r>
            <a:r>
              <a:rPr sz="1800" b="1" u="heavy" dirty="0">
                <a:latin typeface="Century Gothic"/>
                <a:cs typeface="Century Gothic"/>
              </a:rPr>
              <a:t>the</a:t>
            </a:r>
            <a:r>
              <a:rPr sz="1800" b="1" u="heavy" spc="-10" dirty="0">
                <a:latin typeface="Century Gothic"/>
                <a:cs typeface="Century Gothic"/>
              </a:rPr>
              <a:t> </a:t>
            </a:r>
            <a:r>
              <a:rPr sz="1800" b="1" u="heavy" spc="-5" dirty="0">
                <a:latin typeface="Century Gothic"/>
                <a:cs typeface="Century Gothic"/>
              </a:rPr>
              <a:t>area </a:t>
            </a:r>
            <a:r>
              <a:rPr sz="1800" b="1" u="heavy" spc="-15" dirty="0">
                <a:latin typeface="Century Gothic"/>
                <a:cs typeface="Century Gothic"/>
              </a:rPr>
              <a:t>of</a:t>
            </a:r>
            <a:r>
              <a:rPr sz="1800" b="1" u="heavy" spc="-5" dirty="0">
                <a:latin typeface="Century Gothic"/>
                <a:cs typeface="Century Gothic"/>
              </a:rPr>
              <a:t> </a:t>
            </a:r>
            <a:r>
              <a:rPr sz="1800" b="1" u="heavy" dirty="0">
                <a:latin typeface="Century Gothic"/>
                <a:cs typeface="Century Gothic"/>
              </a:rPr>
              <a:t>the</a:t>
            </a:r>
            <a:r>
              <a:rPr sz="1800" b="1" u="heavy" spc="-10" dirty="0">
                <a:latin typeface="Century Gothic"/>
                <a:cs typeface="Century Gothic"/>
              </a:rPr>
              <a:t> jet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0654" y="0"/>
            <a:ext cx="6978534" cy="10474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65321" y="176157"/>
            <a:ext cx="681863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58995" algn="l"/>
              </a:tabLst>
            </a:pPr>
            <a:r>
              <a:rPr sz="5400" b="1" spc="-55" dirty="0">
                <a:latin typeface="Palatino Linotype"/>
                <a:cs typeface="Palatino Linotype"/>
              </a:rPr>
              <a:t>M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dirty="0">
                <a:latin typeface="Palatino Linotype"/>
                <a:cs typeface="Palatino Linotype"/>
              </a:rPr>
              <a:t>ltijet </a:t>
            </a:r>
            <a:r>
              <a:rPr sz="5400" b="1" spc="-30" dirty="0">
                <a:latin typeface="Palatino Linotype"/>
                <a:cs typeface="Palatino Linotype"/>
              </a:rPr>
              <a:t>eve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dirty="0">
                <a:latin typeface="Palatino Linotype"/>
                <a:cs typeface="Palatino Linotype"/>
              </a:rPr>
              <a:t>t	</a:t>
            </a:r>
            <a:r>
              <a:rPr sz="5400" b="1" spc="-30" dirty="0">
                <a:latin typeface="Palatino Linotype"/>
                <a:cs typeface="Palatino Linotype"/>
              </a:rPr>
              <a:t>(R</a:t>
            </a:r>
            <a:r>
              <a:rPr sz="5400" b="1" dirty="0">
                <a:latin typeface="Palatino Linotype"/>
                <a:cs typeface="Palatino Linotype"/>
              </a:rPr>
              <a:t>=0.4)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58740" y="1097914"/>
            <a:ext cx="6626519" cy="54863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108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8738" y="1097914"/>
            <a:ext cx="6626519" cy="5486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80654" y="0"/>
            <a:ext cx="6978534" cy="10474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65321" y="176157"/>
            <a:ext cx="681863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58995" algn="l"/>
              </a:tabLst>
            </a:pPr>
            <a:r>
              <a:rPr sz="5400" b="1" spc="-55" dirty="0">
                <a:latin typeface="Palatino Linotype"/>
                <a:cs typeface="Palatino Linotype"/>
              </a:rPr>
              <a:t>M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dirty="0">
                <a:latin typeface="Palatino Linotype"/>
                <a:cs typeface="Palatino Linotype"/>
              </a:rPr>
              <a:t>ltijet </a:t>
            </a:r>
            <a:r>
              <a:rPr sz="5400" b="1" spc="-30" dirty="0">
                <a:latin typeface="Palatino Linotype"/>
                <a:cs typeface="Palatino Linotype"/>
              </a:rPr>
              <a:t>eve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dirty="0">
                <a:latin typeface="Palatino Linotype"/>
                <a:cs typeface="Palatino Linotype"/>
              </a:rPr>
              <a:t>t	</a:t>
            </a:r>
            <a:r>
              <a:rPr sz="5400" b="1" spc="-30" dirty="0">
                <a:latin typeface="Palatino Linotype"/>
                <a:cs typeface="Palatino Linotype"/>
              </a:rPr>
              <a:t>(R</a:t>
            </a:r>
            <a:r>
              <a:rPr sz="5400" b="1" dirty="0">
                <a:latin typeface="Palatino Linotype"/>
                <a:cs typeface="Palatino Linotype"/>
              </a:rPr>
              <a:t>=1.0)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109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5284" y="1097914"/>
            <a:ext cx="6633430" cy="5486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8352" y="0"/>
            <a:ext cx="8429104" cy="10474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9919" y="176157"/>
            <a:ext cx="8278495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58995" algn="l"/>
              </a:tabLst>
            </a:pPr>
            <a:r>
              <a:rPr sz="5400" b="1" spc="-55" dirty="0">
                <a:latin typeface="Palatino Linotype"/>
                <a:cs typeface="Palatino Linotype"/>
              </a:rPr>
              <a:t>M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dirty="0">
                <a:latin typeface="Palatino Linotype"/>
                <a:cs typeface="Palatino Linotype"/>
              </a:rPr>
              <a:t>ltijet </a:t>
            </a:r>
            <a:r>
              <a:rPr sz="5400" b="1" spc="-30" dirty="0">
                <a:latin typeface="Palatino Linotype"/>
                <a:cs typeface="Palatino Linotype"/>
              </a:rPr>
              <a:t>eve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dirty="0">
                <a:latin typeface="Palatino Linotype"/>
                <a:cs typeface="Palatino Linotype"/>
              </a:rPr>
              <a:t>t	(</a:t>
            </a:r>
            <a:r>
              <a:rPr sz="5400" b="1" spc="-445" dirty="0">
                <a:latin typeface="Palatino Linotype"/>
                <a:cs typeface="Palatino Linotype"/>
              </a:rPr>
              <a:t>T</a:t>
            </a:r>
            <a:r>
              <a:rPr sz="5400" b="1" dirty="0">
                <a:latin typeface="Palatino Linotype"/>
                <a:cs typeface="Palatino Linotype"/>
              </a:rPr>
              <a:t>rimm</a:t>
            </a:r>
            <a:r>
              <a:rPr sz="5400" b="1" spc="-20" dirty="0">
                <a:latin typeface="Palatino Linotype"/>
                <a:cs typeface="Palatino Linotype"/>
              </a:rPr>
              <a:t>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r>
              <a:rPr sz="5400" b="1" dirty="0">
                <a:latin typeface="Palatino Linotype"/>
                <a:cs typeface="Palatino Linotype"/>
              </a:rPr>
              <a:t>)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2810" y="6598670"/>
            <a:ext cx="27876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110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33521" y="176157"/>
            <a:ext cx="848233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ets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alg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4400" b="1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(III)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28136" y="2032000"/>
            <a:ext cx="6087724" cy="46575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10</a:t>
            </a:r>
            <a:endParaRPr sz="1200">
              <a:latin typeface="Century Gothic"/>
              <a:cs typeface="Century Gothic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38" y="1048789"/>
            <a:ext cx="5760720" cy="1084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59549" y="1243952"/>
            <a:ext cx="3084449" cy="30938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063499" y="3898900"/>
            <a:ext cx="3080499" cy="29590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150">
              <a:lnSpc>
                <a:spcPct val="100000"/>
              </a:lnSpc>
            </a:pPr>
            <a:r>
              <a:rPr b="1" dirty="0"/>
              <a:t>J</a:t>
            </a:r>
            <a:r>
              <a:rPr b="1" spc="-25" dirty="0"/>
              <a:t>ets</a:t>
            </a:r>
            <a:r>
              <a:rPr b="1" spc="-5" dirty="0"/>
              <a:t> </a:t>
            </a:r>
            <a:r>
              <a:rPr b="1" spc="-30" dirty="0"/>
              <a:t>a</a:t>
            </a:r>
            <a:r>
              <a:rPr b="1" spc="-40" dirty="0"/>
              <a:t>n</a:t>
            </a:r>
            <a:r>
              <a:rPr b="1" spc="-35" dirty="0"/>
              <a:t>d</a:t>
            </a:r>
            <a:r>
              <a:rPr b="1" spc="-5" dirty="0"/>
              <a:t> </a:t>
            </a:r>
            <a:r>
              <a:rPr b="1" spc="-40" dirty="0"/>
              <a:t>Mi</a:t>
            </a:r>
            <a:r>
              <a:rPr b="1" spc="-30" dirty="0"/>
              <a:t>ss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</a:t>
            </a:r>
            <a:r>
              <a:rPr b="1" spc="-35" dirty="0"/>
              <a:t>ET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31140" y="1337962"/>
            <a:ext cx="5542915" cy="946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3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Je</a:t>
            </a:r>
            <a:r>
              <a:rPr sz="2200" b="1" spc="-10" dirty="0">
                <a:latin typeface="Century Gothic"/>
                <a:cs typeface="Century Gothic"/>
              </a:rPr>
              <a:t>ts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i="1" spc="-10" dirty="0">
                <a:latin typeface="Century Gothic"/>
                <a:cs typeface="Century Gothic"/>
              </a:rPr>
              <a:t>tools</a:t>
            </a:r>
            <a:r>
              <a:rPr sz="2200" b="1" i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o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gan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ze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and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n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p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t </a:t>
            </a:r>
            <a:r>
              <a:rPr sz="2200" b="1" spc="-5" dirty="0">
                <a:latin typeface="Century Gothic"/>
                <a:cs typeface="Century Gothic"/>
              </a:rPr>
              <a:t>events</a:t>
            </a:r>
            <a:endParaRPr sz="2200" dirty="0">
              <a:latin typeface="Century Gothic"/>
              <a:cs typeface="Century Gothic"/>
            </a:endParaRPr>
          </a:p>
          <a:p>
            <a:pPr marL="355600" indent="-342900">
              <a:lnSpc>
                <a:spcPts val="2615"/>
              </a:lnSpc>
              <a:spcBef>
                <a:spcPts val="265"/>
              </a:spcBef>
              <a:buFont typeface="Arial"/>
              <a:buChar char="•"/>
              <a:tabLst>
                <a:tab pos="355600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Multiple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interpretation </a:t>
            </a:r>
            <a:r>
              <a:rPr sz="2200" b="1" spc="-20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events</a:t>
            </a:r>
            <a:endParaRPr sz="22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22131" y="1216431"/>
            <a:ext cx="71120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anti-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k</a:t>
            </a:r>
            <a:r>
              <a:rPr sz="1800" b="1" spc="-7" baseline="-20833" dirty="0">
                <a:solidFill>
                  <a:srgbClr val="FF2600"/>
                </a:solidFill>
                <a:latin typeface="Century Gothic"/>
                <a:cs typeface="Century Gothic"/>
              </a:rPr>
              <a:t>t</a:t>
            </a:r>
            <a:endParaRPr sz="1800" baseline="-20833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44920" y="3871378"/>
            <a:ext cx="47815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C/A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94775" y="2874994"/>
            <a:ext cx="2905883" cy="29360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29171" y="2796032"/>
            <a:ext cx="2998383" cy="30835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1140" y="6012955"/>
            <a:ext cx="103568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G.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Sa</a:t>
            </a:r>
            <a:r>
              <a:rPr sz="1800" b="1" spc="-5" dirty="0">
                <a:latin typeface="Century Gothic"/>
                <a:cs typeface="Century Gothic"/>
              </a:rPr>
              <a:t>l</a:t>
            </a:r>
            <a:r>
              <a:rPr sz="1800" b="1" dirty="0">
                <a:latin typeface="Century Gothic"/>
                <a:cs typeface="Century Gothic"/>
              </a:rPr>
              <a:t>a</a:t>
            </a:r>
            <a:r>
              <a:rPr sz="1800" b="1" spc="-20" dirty="0">
                <a:latin typeface="Century Gothic"/>
                <a:cs typeface="Century Gothic"/>
              </a:rPr>
              <a:t>m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" y="83071"/>
            <a:ext cx="5333999" cy="35525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613398" y="88084"/>
            <a:ext cx="3530600" cy="35314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17500" y="3708774"/>
            <a:ext cx="3136898" cy="31347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02048" y="3717425"/>
            <a:ext cx="4991098" cy="31260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75048" y="4484396"/>
            <a:ext cx="1162048" cy="9248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1289" y="3228240"/>
            <a:ext cx="2224405" cy="784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M</a:t>
            </a:r>
            <a:r>
              <a:rPr sz="1950" b="1" spc="15" baseline="-21367" dirty="0">
                <a:solidFill>
                  <a:srgbClr val="FFFFFF"/>
                </a:solidFill>
                <a:latin typeface="Century Gothic"/>
                <a:cs typeface="Century Gothic"/>
              </a:rPr>
              <a:t>JJ </a:t>
            </a:r>
            <a:r>
              <a:rPr sz="1950" b="1" spc="-254" baseline="-21367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=</a:t>
            </a: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7.5</a:t>
            </a: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 TeV</a:t>
            </a:r>
            <a:endParaRPr sz="2000">
              <a:latin typeface="Century Gothic"/>
              <a:cs typeface="Century Gothic"/>
            </a:endParaRPr>
          </a:p>
          <a:p>
            <a:pPr marL="234950">
              <a:lnSpc>
                <a:spcPct val="100000"/>
              </a:lnSpc>
              <a:spcBef>
                <a:spcPts val="1570"/>
              </a:spcBef>
            </a:pP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4 top</a:t>
            </a: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candidate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12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635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H</a:t>
            </a:r>
            <a:r>
              <a:rPr sz="2000" b="0" spc="844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2000" spc="844" dirty="0">
                <a:solidFill>
                  <a:srgbClr val="FFFFFF"/>
                </a:solidFill>
                <a:latin typeface="Century Gothic"/>
                <a:cs typeface="Century Gothic"/>
              </a:rPr>
              <a:t>bb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+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missing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z="1950" spc="15" baseline="-21367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endParaRPr sz="1950" baseline="-21367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74558" y="3798864"/>
            <a:ext cx="1473200" cy="292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entury Gothic"/>
                <a:cs typeface="Century Gothic"/>
              </a:rPr>
              <a:t>VB</a:t>
            </a:r>
            <a:r>
              <a:rPr sz="2000" b="1" spc="-10" dirty="0">
                <a:latin typeface="Century Gothic"/>
                <a:cs typeface="Century Gothic"/>
              </a:rPr>
              <a:t>F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H</a:t>
            </a:r>
            <a:r>
              <a:rPr sz="2000" spc="844" dirty="0">
                <a:latin typeface="Arial"/>
                <a:cs typeface="Arial"/>
              </a:rPr>
              <a:t>à</a:t>
            </a:r>
            <a:r>
              <a:rPr sz="2000" b="1" spc="-20" dirty="0">
                <a:latin typeface="MS PGothic"/>
                <a:cs typeface="MS PGothic"/>
              </a:rPr>
              <a:t>γγ</a:t>
            </a:r>
            <a:endParaRPr sz="2000">
              <a:latin typeface="MS PGothic"/>
              <a:cs typeface="MS P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12559" y="4429340"/>
            <a:ext cx="2395288" cy="21391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6071" y="1209039"/>
            <a:ext cx="7710618" cy="31191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8283" y="4436802"/>
            <a:ext cx="2595114" cy="21418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25966" y="6301393"/>
            <a:ext cx="5378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Century Gothic"/>
                <a:cs typeface="Century Gothic"/>
              </a:rPr>
              <a:t>2010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99614" y="4436802"/>
            <a:ext cx="2430005" cy="211533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582456" y="6286893"/>
            <a:ext cx="5378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Century Gothic"/>
                <a:cs typeface="Century Gothic"/>
              </a:rPr>
              <a:t>2011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71315" y="6278733"/>
            <a:ext cx="5378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Century Gothic"/>
                <a:cs typeface="Century Gothic"/>
              </a:rPr>
              <a:t>2012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6200">
              <a:lnSpc>
                <a:spcPct val="100000"/>
              </a:lnSpc>
            </a:pPr>
            <a:r>
              <a:rPr b="1" dirty="0"/>
              <a:t>P</a:t>
            </a:r>
            <a:r>
              <a:rPr b="1" spc="-25" dirty="0"/>
              <a:t>ile-</a:t>
            </a:r>
            <a:r>
              <a:rPr b="1" spc="-40" dirty="0"/>
              <a:t>u</a:t>
            </a:r>
            <a:r>
              <a:rPr b="1" spc="-35" dirty="0"/>
              <a:t>p</a:t>
            </a:r>
            <a:r>
              <a:rPr b="1" spc="-5" dirty="0"/>
              <a:t> </a:t>
            </a:r>
            <a:r>
              <a:rPr b="1" spc="-30" dirty="0"/>
              <a:t>in</a:t>
            </a:r>
            <a:r>
              <a:rPr b="1" spc="-5" dirty="0"/>
              <a:t> </a:t>
            </a:r>
            <a:r>
              <a:rPr b="1" spc="-40" dirty="0"/>
              <a:t>Ru</a:t>
            </a:r>
            <a:r>
              <a:rPr b="1" spc="-35" dirty="0"/>
              <a:t>n</a:t>
            </a:r>
            <a:r>
              <a:rPr b="1" spc="-5" dirty="0"/>
              <a:t> </a:t>
            </a:r>
            <a:r>
              <a:rPr b="1" dirty="0"/>
              <a:t>1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112259" y="1111153"/>
            <a:ext cx="297878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25"/>
              </a:lnSpc>
              <a:tabLst>
                <a:tab pos="1831975" algn="l"/>
              </a:tabLst>
            </a:pPr>
            <a:r>
              <a:rPr sz="1800" b="1" spc="-5" dirty="0">
                <a:latin typeface="Century Gothic"/>
                <a:cs typeface="Century Gothic"/>
              </a:rPr>
              <a:t>&lt;PU&gt;=9.</a:t>
            </a:r>
            <a:r>
              <a:rPr sz="1800" b="1" dirty="0">
                <a:latin typeface="Century Gothic"/>
                <a:cs typeface="Century Gothic"/>
              </a:rPr>
              <a:t>1	</a:t>
            </a:r>
            <a:r>
              <a:rPr sz="1800" b="1" spc="-5" dirty="0">
                <a:latin typeface="Century Gothic"/>
                <a:cs typeface="Century Gothic"/>
              </a:rPr>
              <a:t>&lt;PU&gt;=20.7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81280" y="2173835"/>
            <a:ext cx="115951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1800" b="1" spc="-20" dirty="0">
                <a:latin typeface="Century Gothic"/>
                <a:cs typeface="Century Gothic"/>
              </a:rPr>
              <a:t>HL-LHC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130"/>
              </a:lnSpc>
            </a:pPr>
            <a:r>
              <a:rPr sz="1800" b="1" spc="-5" dirty="0">
                <a:latin typeface="Century Gothic"/>
                <a:cs typeface="Century Gothic"/>
              </a:rPr>
              <a:t>&lt;PU&gt;~200!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14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22145">
              <a:lnSpc>
                <a:spcPct val="100000"/>
              </a:lnSpc>
            </a:pPr>
            <a:r>
              <a:rPr b="1" spc="-35" dirty="0"/>
              <a:t>High</a:t>
            </a:r>
            <a:r>
              <a:rPr b="1" spc="-5" dirty="0"/>
              <a:t> </a:t>
            </a:r>
            <a:r>
              <a:rPr b="1" spc="-40" dirty="0" smtClean="0"/>
              <a:t>p</a:t>
            </a:r>
            <a:r>
              <a:rPr b="1" spc="-25" dirty="0" smtClean="0"/>
              <a:t>ile-</a:t>
            </a:r>
            <a:r>
              <a:rPr b="1" spc="-40" dirty="0" smtClean="0"/>
              <a:t>u</a:t>
            </a:r>
            <a:r>
              <a:rPr b="1" spc="-35" dirty="0" smtClean="0"/>
              <a:t>p</a:t>
            </a:r>
            <a:r>
              <a:rPr lang="en-US" b="1" spc="-35" dirty="0" smtClean="0"/>
              <a:t> (Run 2)</a:t>
            </a:r>
            <a:endParaRPr b="1" spc="-35" dirty="0"/>
          </a:p>
        </p:txBody>
      </p:sp>
      <p:sp>
        <p:nvSpPr>
          <p:cNvPr id="4" name="object 4"/>
          <p:cNvSpPr/>
          <p:nvPr/>
        </p:nvSpPr>
        <p:spPr>
          <a:xfrm>
            <a:off x="5080" y="1348367"/>
            <a:ext cx="9138918" cy="50143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6540" y="1646192"/>
            <a:ext cx="3487420" cy="626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40"/>
              </a:lnSpc>
            </a:pPr>
            <a:r>
              <a:rPr sz="2400" b="1" dirty="0">
                <a:solidFill>
                  <a:srgbClr val="FFFFFF"/>
                </a:solidFill>
                <a:latin typeface="Century Gothic"/>
                <a:cs typeface="Century Gothic"/>
              </a:rPr>
              <a:t>78 </a:t>
            </a:r>
            <a:r>
              <a:rPr sz="24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pile-up</a:t>
            </a:r>
            <a:r>
              <a:rPr sz="2400" b="1" spc="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vertices!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ts val="2360"/>
              </a:lnSpc>
            </a:pPr>
            <a:r>
              <a:rPr sz="2000" spc="-20" dirty="0">
                <a:solidFill>
                  <a:srgbClr val="FFFFFF"/>
                </a:solidFill>
                <a:latin typeface="Century Gothic"/>
                <a:cs typeface="Century Gothic"/>
              </a:rPr>
              <a:t>CMS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h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gh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pil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e-u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run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198609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65748" y="6011474"/>
            <a:ext cx="1988793" cy="787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81617" y="176157"/>
            <a:ext cx="858583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spc="-545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TLAS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45" dirty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ete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tor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81835" y="1485900"/>
            <a:ext cx="4711363" cy="48386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9700" y="1816101"/>
            <a:ext cx="4673597" cy="41788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73398" y="1295400"/>
            <a:ext cx="1841500" cy="520700"/>
          </a:xfrm>
          <a:custGeom>
            <a:avLst/>
            <a:gdLst/>
            <a:ahLst/>
            <a:cxnLst/>
            <a:rect l="l" t="t" r="r" b="b"/>
            <a:pathLst>
              <a:path w="1841500" h="520700">
                <a:moveTo>
                  <a:pt x="0" y="0"/>
                </a:moveTo>
                <a:lnTo>
                  <a:pt x="1841500" y="0"/>
                </a:lnTo>
                <a:lnTo>
                  <a:pt x="1841500" y="520700"/>
                </a:lnTo>
                <a:lnTo>
                  <a:pt x="0" y="5207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73398" y="1295400"/>
            <a:ext cx="1841500" cy="520700"/>
          </a:xfrm>
          <a:custGeom>
            <a:avLst/>
            <a:gdLst/>
            <a:ahLst/>
            <a:cxnLst/>
            <a:rect l="l" t="t" r="r" b="b"/>
            <a:pathLst>
              <a:path w="1841500" h="520700">
                <a:moveTo>
                  <a:pt x="0" y="0"/>
                </a:moveTo>
                <a:lnTo>
                  <a:pt x="1841499" y="0"/>
                </a:lnTo>
                <a:lnTo>
                  <a:pt x="1841499" y="520699"/>
                </a:lnTo>
                <a:lnTo>
                  <a:pt x="0" y="52069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819810" y="5159375"/>
            <a:ext cx="1968500" cy="646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8620">
              <a:lnSpc>
                <a:spcPct val="100000"/>
              </a:lnSpc>
            </a:pPr>
            <a:r>
              <a:rPr sz="18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B=2T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29248" y="5284915"/>
            <a:ext cx="698500" cy="36957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ct val="100000"/>
              </a:lnSpc>
            </a:pPr>
            <a:r>
              <a:rPr sz="18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B=4T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80551" y="3070909"/>
            <a:ext cx="2973070" cy="369570"/>
          </a:xfrm>
          <a:custGeom>
            <a:avLst/>
            <a:gdLst/>
            <a:ahLst/>
            <a:cxnLst/>
            <a:rect l="l" t="t" r="r" b="b"/>
            <a:pathLst>
              <a:path w="2973070" h="369570">
                <a:moveTo>
                  <a:pt x="0" y="0"/>
                </a:moveTo>
                <a:lnTo>
                  <a:pt x="2972913" y="0"/>
                </a:lnTo>
                <a:lnTo>
                  <a:pt x="2972913" y="369331"/>
                </a:lnTo>
                <a:lnTo>
                  <a:pt x="0" y="369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59291" y="3144988"/>
            <a:ext cx="278828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3 </a:t>
            </a:r>
            <a:r>
              <a:rPr sz="1800" b="1" spc="-10" dirty="0">
                <a:latin typeface="Century Gothic"/>
                <a:cs typeface="Century Gothic"/>
              </a:rPr>
              <a:t>longitudinal </a:t>
            </a:r>
            <a:r>
              <a:rPr sz="1800" b="1" spc="-5" dirty="0">
                <a:latin typeface="Century Gothic"/>
                <a:cs typeface="Century Gothic"/>
              </a:rPr>
              <a:t>HA</a:t>
            </a:r>
            <a:r>
              <a:rPr sz="1800" b="1" dirty="0">
                <a:latin typeface="Century Gothic"/>
                <a:cs typeface="Century Gothic"/>
              </a:rPr>
              <a:t>D </a:t>
            </a:r>
            <a:r>
              <a:rPr sz="1800" b="1" spc="-10" dirty="0">
                <a:latin typeface="Century Gothic"/>
                <a:cs typeface="Century Gothic"/>
              </a:rPr>
              <a:t>layers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650451" y="4506009"/>
            <a:ext cx="2811780" cy="369570"/>
          </a:xfrm>
          <a:custGeom>
            <a:avLst/>
            <a:gdLst/>
            <a:ahLst/>
            <a:cxnLst/>
            <a:rect l="l" t="t" r="r" b="b"/>
            <a:pathLst>
              <a:path w="2811779" h="369570">
                <a:moveTo>
                  <a:pt x="0" y="0"/>
                </a:moveTo>
                <a:lnTo>
                  <a:pt x="2811285" y="0"/>
                </a:lnTo>
                <a:lnTo>
                  <a:pt x="2811285" y="369331"/>
                </a:lnTo>
                <a:lnTo>
                  <a:pt x="0" y="369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729191" y="4580088"/>
            <a:ext cx="26269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3</a:t>
            </a:r>
            <a:r>
              <a:rPr sz="1800" b="1" spc="-5" dirty="0">
                <a:latin typeface="Century Gothic"/>
                <a:cs typeface="Century Gothic"/>
              </a:rPr>
              <a:t> l</a:t>
            </a:r>
            <a:r>
              <a:rPr sz="1800" b="1" dirty="0">
                <a:latin typeface="Century Gothic"/>
                <a:cs typeface="Century Gothic"/>
              </a:rPr>
              <a:t>ong</a:t>
            </a:r>
            <a:r>
              <a:rPr sz="1800" b="1" spc="-5" dirty="0">
                <a:latin typeface="Century Gothic"/>
                <a:cs typeface="Century Gothic"/>
              </a:rPr>
              <a:t>it</a:t>
            </a:r>
            <a:r>
              <a:rPr sz="1800" b="1" dirty="0">
                <a:latin typeface="Century Gothic"/>
                <a:cs typeface="Century Gothic"/>
              </a:rPr>
              <a:t>ud</a:t>
            </a:r>
            <a:r>
              <a:rPr sz="1800" b="1" spc="-5" dirty="0">
                <a:latin typeface="Century Gothic"/>
                <a:cs typeface="Century Gothic"/>
              </a:rPr>
              <a:t>i</a:t>
            </a:r>
            <a:r>
              <a:rPr sz="1800" b="1" dirty="0">
                <a:latin typeface="Century Gothic"/>
                <a:cs typeface="Century Gothic"/>
              </a:rPr>
              <a:t>na</a:t>
            </a:r>
            <a:r>
              <a:rPr sz="1800" b="1" spc="-5" dirty="0">
                <a:latin typeface="Century Gothic"/>
                <a:cs typeface="Century Gothic"/>
              </a:rPr>
              <a:t>l </a:t>
            </a:r>
            <a:r>
              <a:rPr sz="1800" b="1" spc="-15" dirty="0">
                <a:latin typeface="Century Gothic"/>
                <a:cs typeface="Century Gothic"/>
              </a:rPr>
              <a:t>EM</a:t>
            </a:r>
            <a:r>
              <a:rPr sz="1800" b="1" spc="-5" dirty="0">
                <a:latin typeface="Century Gothic"/>
                <a:cs typeface="Century Gothic"/>
              </a:rPr>
              <a:t> l</a:t>
            </a:r>
            <a:r>
              <a:rPr sz="1800" b="1" dirty="0">
                <a:latin typeface="Century Gothic"/>
                <a:cs typeface="Century Gothic"/>
              </a:rPr>
              <a:t>aye</a:t>
            </a:r>
            <a:r>
              <a:rPr sz="1800" b="1" spc="-10" dirty="0">
                <a:latin typeface="Century Gothic"/>
                <a:cs typeface="Century Gothic"/>
              </a:rPr>
              <a:t>rs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819810" y="5159375"/>
            <a:ext cx="1968500" cy="646430"/>
          </a:xfrm>
          <a:custGeom>
            <a:avLst/>
            <a:gdLst/>
            <a:ahLst/>
            <a:cxnLst/>
            <a:rect l="l" t="t" r="r" b="b"/>
            <a:pathLst>
              <a:path w="1968500" h="646429">
                <a:moveTo>
                  <a:pt x="0" y="0"/>
                </a:moveTo>
                <a:lnTo>
                  <a:pt x="1968088" y="0"/>
                </a:lnTo>
                <a:lnTo>
                  <a:pt x="1968088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898550" y="5233453"/>
            <a:ext cx="177228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dirty="0">
                <a:latin typeface="Century Gothic"/>
                <a:cs typeface="Century Gothic"/>
              </a:rPr>
              <a:t>So</a:t>
            </a:r>
            <a:r>
              <a:rPr sz="1800" b="1" spc="-5" dirty="0">
                <a:latin typeface="Century Gothic"/>
                <a:cs typeface="Century Gothic"/>
              </a:rPr>
              <a:t>lenoid </a:t>
            </a:r>
            <a:r>
              <a:rPr sz="1800" b="1" dirty="0">
                <a:latin typeface="Century Gothic"/>
                <a:cs typeface="Century Gothic"/>
              </a:rPr>
              <a:t>be</a:t>
            </a:r>
            <a:r>
              <a:rPr sz="1800" b="1" spc="-5" dirty="0">
                <a:latin typeface="Century Gothic"/>
                <a:cs typeface="Century Gothic"/>
              </a:rPr>
              <a:t>f</a:t>
            </a:r>
            <a:r>
              <a:rPr sz="1800" b="1" dirty="0">
                <a:latin typeface="Century Gothic"/>
                <a:cs typeface="Century Gothic"/>
              </a:rPr>
              <a:t>o</a:t>
            </a:r>
            <a:r>
              <a:rPr sz="1800" b="1" spc="-10" dirty="0">
                <a:latin typeface="Century Gothic"/>
                <a:cs typeface="Century Gothic"/>
              </a:rPr>
              <a:t>r</a:t>
            </a:r>
            <a:r>
              <a:rPr sz="1800" b="1" dirty="0">
                <a:latin typeface="Century Gothic"/>
                <a:cs typeface="Century Gothic"/>
              </a:rPr>
              <a:t>e </a:t>
            </a:r>
            <a:r>
              <a:rPr sz="1800" b="1" spc="-15" dirty="0">
                <a:latin typeface="Century Gothic"/>
                <a:cs typeface="Century Gothic"/>
              </a:rPr>
              <a:t>calorimeter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291008" y="4152719"/>
            <a:ext cx="2853055" cy="369570"/>
          </a:xfrm>
          <a:custGeom>
            <a:avLst/>
            <a:gdLst/>
            <a:ahLst/>
            <a:cxnLst/>
            <a:rect l="l" t="t" r="r" b="b"/>
            <a:pathLst>
              <a:path w="2853054" h="369570">
                <a:moveTo>
                  <a:pt x="0" y="0"/>
                </a:moveTo>
                <a:lnTo>
                  <a:pt x="2852990" y="0"/>
                </a:lnTo>
                <a:lnTo>
                  <a:pt x="2852990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solidFill>
            <a:srgbClr val="D4F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369749" y="4226798"/>
            <a:ext cx="26682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H</a:t>
            </a:r>
            <a:r>
              <a:rPr sz="1800" b="1" spc="-5" dirty="0">
                <a:latin typeface="Century Gothic"/>
                <a:cs typeface="Century Gothic"/>
              </a:rPr>
              <a:t>ighly </a:t>
            </a:r>
            <a:r>
              <a:rPr sz="1800" b="1" spc="-10" dirty="0">
                <a:latin typeface="Century Gothic"/>
                <a:cs typeface="Century Gothic"/>
              </a:rPr>
              <a:t>s</a:t>
            </a:r>
            <a:r>
              <a:rPr sz="1800" b="1" dirty="0">
                <a:latin typeface="Century Gothic"/>
                <a:cs typeface="Century Gothic"/>
              </a:rPr>
              <a:t>eg</a:t>
            </a:r>
            <a:r>
              <a:rPr sz="1800" b="1" spc="-20" dirty="0">
                <a:latin typeface="Century Gothic"/>
                <a:cs typeface="Century Gothic"/>
              </a:rPr>
              <a:t>m</a:t>
            </a:r>
            <a:r>
              <a:rPr sz="1800" b="1" dirty="0">
                <a:latin typeface="Century Gothic"/>
                <a:cs typeface="Century Gothic"/>
              </a:rPr>
              <a:t>en</a:t>
            </a:r>
            <a:r>
              <a:rPr sz="1800" b="1" spc="-10" dirty="0">
                <a:latin typeface="Century Gothic"/>
                <a:cs typeface="Century Gothic"/>
              </a:rPr>
              <a:t>t</a:t>
            </a:r>
            <a:r>
              <a:rPr sz="1800" b="1" dirty="0">
                <a:latin typeface="Century Gothic"/>
                <a:cs typeface="Century Gothic"/>
              </a:rPr>
              <a:t>ed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5" dirty="0">
                <a:latin typeface="Century Gothic"/>
                <a:cs typeface="Century Gothic"/>
              </a:rPr>
              <a:t>ECAL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925997" y="1816101"/>
            <a:ext cx="2252980" cy="646430"/>
          </a:xfrm>
          <a:custGeom>
            <a:avLst/>
            <a:gdLst/>
            <a:ahLst/>
            <a:cxnLst/>
            <a:rect l="l" t="t" r="r" b="b"/>
            <a:pathLst>
              <a:path w="2252979" h="646430">
                <a:moveTo>
                  <a:pt x="0" y="0"/>
                </a:moveTo>
                <a:lnTo>
                  <a:pt x="2252800" y="0"/>
                </a:lnTo>
                <a:lnTo>
                  <a:pt x="2252800" y="646329"/>
                </a:lnTo>
                <a:lnTo>
                  <a:pt x="0" y="64632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004737" y="1890178"/>
            <a:ext cx="184975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dirty="0">
                <a:latin typeface="Century Gothic"/>
                <a:cs typeface="Century Gothic"/>
              </a:rPr>
              <a:t>So</a:t>
            </a:r>
            <a:r>
              <a:rPr sz="1800" b="1" spc="-5" dirty="0">
                <a:latin typeface="Century Gothic"/>
                <a:cs typeface="Century Gothic"/>
              </a:rPr>
              <a:t>lenoid </a:t>
            </a:r>
            <a:r>
              <a:rPr sz="1800" b="1" dirty="0">
                <a:latin typeface="Century Gothic"/>
                <a:cs typeface="Century Gothic"/>
              </a:rPr>
              <a:t>ou</a:t>
            </a:r>
            <a:r>
              <a:rPr sz="1800" b="1" spc="-10" dirty="0">
                <a:latin typeface="Century Gothic"/>
                <a:cs typeface="Century Gothic"/>
              </a:rPr>
              <a:t>tsi</a:t>
            </a:r>
            <a:r>
              <a:rPr sz="1800" b="1" dirty="0">
                <a:latin typeface="Century Gothic"/>
                <a:cs typeface="Century Gothic"/>
              </a:rPr>
              <a:t>de </a:t>
            </a:r>
            <a:r>
              <a:rPr sz="1800" b="1" spc="-15" dirty="0">
                <a:latin typeface="Century Gothic"/>
                <a:cs typeface="Century Gothic"/>
              </a:rPr>
              <a:t>calorimeter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60752" y="5386515"/>
            <a:ext cx="683895" cy="369570"/>
          </a:xfrm>
          <a:custGeom>
            <a:avLst/>
            <a:gdLst/>
            <a:ahLst/>
            <a:cxnLst/>
            <a:rect l="l" t="t" r="r" b="b"/>
            <a:pathLst>
              <a:path w="683894" h="369570">
                <a:moveTo>
                  <a:pt x="0" y="0"/>
                </a:moveTo>
                <a:lnTo>
                  <a:pt x="683299" y="0"/>
                </a:lnTo>
                <a:lnTo>
                  <a:pt x="683299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39491" y="5460594"/>
            <a:ext cx="5194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Century Gothic"/>
                <a:cs typeface="Century Gothic"/>
              </a:rPr>
              <a:t>B=2T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35057" y="3999108"/>
            <a:ext cx="1490980" cy="369570"/>
          </a:xfrm>
          <a:custGeom>
            <a:avLst/>
            <a:gdLst/>
            <a:ahLst/>
            <a:cxnLst/>
            <a:rect l="l" t="t" r="r" b="b"/>
            <a:pathLst>
              <a:path w="1490980" h="369570">
                <a:moveTo>
                  <a:pt x="0" y="0"/>
                </a:moveTo>
                <a:lnTo>
                  <a:pt x="1490987" y="0"/>
                </a:lnTo>
                <a:lnTo>
                  <a:pt x="1490987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13797" y="4073187"/>
            <a:ext cx="131826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LAr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5" dirty="0">
                <a:latin typeface="Century Gothic"/>
                <a:cs typeface="Century Gothic"/>
              </a:rPr>
              <a:t>cryostat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5340348" y="1386017"/>
            <a:ext cx="2285998" cy="23477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699" y="1386015"/>
            <a:ext cx="2556616" cy="22859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795520" y="3970746"/>
            <a:ext cx="3966845" cy="269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1800" dirty="0">
                <a:latin typeface="Century Gothic"/>
                <a:cs typeface="Century Gothic"/>
              </a:rPr>
              <a:t>Hi</a:t>
            </a:r>
            <a:r>
              <a:rPr sz="1800" spc="-15" dirty="0">
                <a:latin typeface="Century Gothic"/>
                <a:cs typeface="Century Gothic"/>
              </a:rPr>
              <a:t>gh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ma</a:t>
            </a:r>
            <a:r>
              <a:rPr sz="1800" spc="-15" dirty="0">
                <a:latin typeface="Century Gothic"/>
                <a:cs typeface="Century Gothic"/>
              </a:rPr>
              <a:t>gnet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c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fi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ld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130"/>
              </a:lnSpc>
            </a:pPr>
            <a:r>
              <a:rPr sz="1800" spc="-185" dirty="0">
                <a:latin typeface="Century Gothic"/>
                <a:cs typeface="Century Gothic"/>
              </a:rPr>
              <a:t>V</a:t>
            </a:r>
            <a:r>
              <a:rPr sz="1800" spc="-10" dirty="0">
                <a:latin typeface="Century Gothic"/>
                <a:cs typeface="Century Gothic"/>
              </a:rPr>
              <a:t>er</a:t>
            </a:r>
            <a:r>
              <a:rPr sz="1800" dirty="0">
                <a:latin typeface="Century Gothic"/>
                <a:cs typeface="Century Gothic"/>
              </a:rPr>
              <a:t>y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fi</a:t>
            </a:r>
            <a:r>
              <a:rPr sz="1800" spc="-15" dirty="0">
                <a:latin typeface="Century Gothic"/>
                <a:cs typeface="Century Gothic"/>
              </a:rPr>
              <a:t>ne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sv</a:t>
            </a:r>
            <a:r>
              <a:rPr sz="1800" spc="-10" dirty="0">
                <a:latin typeface="Century Gothic"/>
                <a:cs typeface="Century Gothic"/>
              </a:rPr>
              <a:t>er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E</a:t>
            </a:r>
            <a:r>
              <a:rPr sz="1800" spc="-20" dirty="0">
                <a:latin typeface="Century Gothic"/>
                <a:cs typeface="Century Gothic"/>
              </a:rPr>
              <a:t>M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gr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nu</a:t>
            </a:r>
            <a:r>
              <a:rPr sz="1800" dirty="0">
                <a:latin typeface="Century Gothic"/>
                <a:cs typeface="Century Gothic"/>
              </a:rPr>
              <a:t>la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y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1800" spc="-15" dirty="0">
                <a:latin typeface="Century Gothic"/>
                <a:cs typeface="Century Gothic"/>
              </a:rPr>
              <a:t>Low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p</a:t>
            </a:r>
            <a:r>
              <a:rPr sz="1800" spc="-15" baseline="-20833" dirty="0">
                <a:latin typeface="Century Gothic"/>
                <a:cs typeface="Century Gothic"/>
              </a:rPr>
              <a:t>T</a:t>
            </a:r>
            <a:r>
              <a:rPr sz="1800" spc="247" baseline="-20833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tr</a:t>
            </a:r>
            <a:r>
              <a:rPr sz="1800" dirty="0">
                <a:latin typeface="Century Gothic"/>
                <a:cs typeface="Century Gothic"/>
              </a:rPr>
              <a:t>acki</a:t>
            </a:r>
            <a:r>
              <a:rPr sz="1800" spc="-15" dirty="0">
                <a:latin typeface="Century Gothic"/>
                <a:cs typeface="Century Gothic"/>
              </a:rPr>
              <a:t>ng</a:t>
            </a:r>
            <a:endParaRPr sz="1800">
              <a:latin typeface="Century Gothic"/>
              <a:cs typeface="Century Gothic"/>
            </a:endParaRPr>
          </a:p>
          <a:p>
            <a:pPr marL="12700" marR="5080">
              <a:lnSpc>
                <a:spcPts val="2100"/>
              </a:lnSpc>
              <a:spcBef>
                <a:spcPts val="160"/>
              </a:spcBef>
            </a:pPr>
            <a:r>
              <a:rPr sz="1800" spc="-15" dirty="0">
                <a:latin typeface="Century Gothic"/>
                <a:cs typeface="Century Gothic"/>
              </a:rPr>
              <a:t>Good separation</a:t>
            </a:r>
            <a:r>
              <a:rPr sz="1800" spc="5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betwee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photons</a:t>
            </a:r>
            <a:r>
              <a:rPr sz="1800" spc="-1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an</a:t>
            </a:r>
            <a:r>
              <a:rPr sz="1800" dirty="0">
                <a:latin typeface="Century Gothic"/>
                <a:cs typeface="Century Gothic"/>
              </a:rPr>
              <a:t>d </a:t>
            </a:r>
            <a:r>
              <a:rPr sz="1800" spc="-15" dirty="0">
                <a:latin typeface="Century Gothic"/>
                <a:cs typeface="Century Gothic"/>
              </a:rPr>
              <a:t>pion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showers</a:t>
            </a:r>
            <a:endParaRPr sz="1800">
              <a:latin typeface="Century Gothic"/>
              <a:cs typeface="Century Gothic"/>
            </a:endParaRPr>
          </a:p>
          <a:p>
            <a:pPr marL="12700" marR="124460">
              <a:lnSpc>
                <a:spcPct val="100299"/>
              </a:lnSpc>
              <a:spcBef>
                <a:spcPts val="969"/>
              </a:spcBef>
            </a:pPr>
            <a:r>
              <a:rPr sz="1800" spc="-15" dirty="0">
                <a:latin typeface="Century Gothic"/>
                <a:cs typeface="Century Gothic"/>
              </a:rPr>
              <a:t>Low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p</a:t>
            </a:r>
            <a:r>
              <a:rPr sz="1800" spc="-15" baseline="-20833" dirty="0">
                <a:latin typeface="Century Gothic"/>
                <a:cs typeface="Century Gothic"/>
              </a:rPr>
              <a:t>T</a:t>
            </a:r>
            <a:r>
              <a:rPr sz="1800" spc="247" baseline="-20833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ch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rge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pa</a:t>
            </a:r>
            <a:r>
              <a:rPr sz="1800" spc="-10" dirty="0">
                <a:latin typeface="Century Gothic"/>
                <a:cs typeface="Century Gothic"/>
              </a:rPr>
              <a:t>rt</a:t>
            </a:r>
            <a:r>
              <a:rPr sz="1800" dirty="0">
                <a:latin typeface="Century Gothic"/>
                <a:cs typeface="Century Gothic"/>
              </a:rPr>
              <a:t>icl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not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ch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cal</a:t>
            </a:r>
            <a:r>
              <a:rPr sz="1800" spc="-10" dirty="0">
                <a:latin typeface="Century Gothic"/>
                <a:cs typeface="Century Gothic"/>
              </a:rPr>
              <a:t>or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meter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760" dirty="0">
                <a:latin typeface="Arial"/>
                <a:cs typeface="Arial"/>
              </a:rPr>
              <a:t>à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b="1" spc="-5" dirty="0">
                <a:latin typeface="Century Gothic"/>
                <a:cs typeface="Century Gothic"/>
              </a:rPr>
              <a:t>nee</a:t>
            </a:r>
            <a:r>
              <a:rPr sz="1800" b="1" dirty="0">
                <a:latin typeface="Century Gothic"/>
                <a:cs typeface="Century Gothic"/>
              </a:rPr>
              <a:t>d </a:t>
            </a:r>
            <a:r>
              <a:rPr sz="1800" b="1" spc="-10" dirty="0">
                <a:latin typeface="Century Gothic"/>
                <a:cs typeface="Century Gothic"/>
              </a:rPr>
              <a:t>to inte</a:t>
            </a:r>
            <a:r>
              <a:rPr sz="1800" b="1" spc="-15" dirty="0">
                <a:latin typeface="Century Gothic"/>
                <a:cs typeface="Century Gothic"/>
              </a:rPr>
              <a:t>gr</a:t>
            </a:r>
            <a:r>
              <a:rPr sz="1800" b="1" spc="-10" dirty="0">
                <a:latin typeface="Century Gothic"/>
                <a:cs typeface="Century Gothic"/>
              </a:rPr>
              <a:t>ate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5" dirty="0">
                <a:latin typeface="Century Gothic"/>
                <a:cs typeface="Century Gothic"/>
              </a:rPr>
              <a:t>tra</a:t>
            </a:r>
            <a:r>
              <a:rPr sz="1800" b="1" spc="-5" dirty="0">
                <a:latin typeface="Century Gothic"/>
                <a:cs typeface="Century Gothic"/>
              </a:rPr>
              <a:t>ckin</a:t>
            </a:r>
            <a:r>
              <a:rPr sz="1800" b="1" dirty="0">
                <a:latin typeface="Century Gothic"/>
                <a:cs typeface="Century Gothic"/>
              </a:rPr>
              <a:t>g </a:t>
            </a:r>
            <a:r>
              <a:rPr sz="1800" b="1" spc="-10" dirty="0">
                <a:latin typeface="Century Gothic"/>
                <a:cs typeface="Century Gothic"/>
              </a:rPr>
              <a:t>with</a:t>
            </a:r>
            <a:r>
              <a:rPr sz="1800" b="1" spc="-5" dirty="0">
                <a:latin typeface="Century Gothic"/>
                <a:cs typeface="Century Gothic"/>
              </a:rPr>
              <a:t> c</a:t>
            </a:r>
            <a:r>
              <a:rPr sz="1800" b="1" dirty="0">
                <a:latin typeface="Century Gothic"/>
                <a:cs typeface="Century Gothic"/>
              </a:rPr>
              <a:t>a</a:t>
            </a:r>
            <a:r>
              <a:rPr sz="1800" b="1" spc="-10" dirty="0">
                <a:latin typeface="Century Gothic"/>
                <a:cs typeface="Century Gothic"/>
              </a:rPr>
              <a:t>lorimeter inform</a:t>
            </a:r>
            <a:r>
              <a:rPr sz="1800" b="1" spc="-20" dirty="0">
                <a:latin typeface="Century Gothic"/>
                <a:cs typeface="Century Gothic"/>
              </a:rPr>
              <a:t>a</a:t>
            </a:r>
            <a:r>
              <a:rPr sz="1800" b="1" spc="-10" dirty="0">
                <a:latin typeface="Century Gothic"/>
                <a:cs typeface="Century Gothic"/>
              </a:rPr>
              <a:t>tion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18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83540" y="3970746"/>
            <a:ext cx="3973829" cy="800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500"/>
              </a:lnSpc>
            </a:pPr>
            <a:r>
              <a:rPr sz="1800" dirty="0">
                <a:latin typeface="Century Gothic"/>
                <a:cs typeface="Century Gothic"/>
              </a:rPr>
              <a:t>E</a:t>
            </a:r>
            <a:r>
              <a:rPr sz="1800" spc="-15" dirty="0">
                <a:latin typeface="Century Gothic"/>
                <a:cs typeface="Century Gothic"/>
              </a:rPr>
              <a:t>xcell</a:t>
            </a:r>
            <a:r>
              <a:rPr sz="1800" spc="-10" dirty="0">
                <a:latin typeface="Century Gothic"/>
                <a:cs typeface="Century Gothic"/>
              </a:rPr>
              <a:t>ent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h</a:t>
            </a:r>
            <a:r>
              <a:rPr sz="1800" dirty="0">
                <a:latin typeface="Century Gothic"/>
                <a:cs typeface="Century Gothic"/>
              </a:rPr>
              <a:t>ad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energ</a:t>
            </a:r>
            <a:r>
              <a:rPr sz="1800" dirty="0">
                <a:latin typeface="Century Gothic"/>
                <a:cs typeface="Century Gothic"/>
              </a:rPr>
              <a:t>y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dirty="0">
                <a:latin typeface="Century Gothic"/>
                <a:cs typeface="Century Gothic"/>
              </a:rPr>
              <a:t>l</a:t>
            </a:r>
            <a:r>
              <a:rPr sz="1800" spc="-10" dirty="0">
                <a:latin typeface="Century Gothic"/>
                <a:cs typeface="Century Gothic"/>
              </a:rPr>
              <a:t>ut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spc="-10" dirty="0">
                <a:latin typeface="Century Gothic"/>
                <a:cs typeface="Century Gothic"/>
              </a:rPr>
              <a:t> Long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0" dirty="0">
                <a:latin typeface="Century Gothic"/>
                <a:cs typeface="Century Gothic"/>
              </a:rPr>
              <a:t>tu</a:t>
            </a:r>
            <a:r>
              <a:rPr sz="1800" dirty="0">
                <a:latin typeface="Century Gothic"/>
                <a:cs typeface="Century Gothic"/>
              </a:rPr>
              <a:t>di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E</a:t>
            </a:r>
            <a:r>
              <a:rPr sz="1800" spc="-20" dirty="0">
                <a:latin typeface="Century Gothic"/>
                <a:cs typeface="Century Gothic"/>
              </a:rPr>
              <a:t>M</a:t>
            </a:r>
            <a:r>
              <a:rPr sz="1800" dirty="0">
                <a:latin typeface="Century Gothic"/>
                <a:cs typeface="Century Gothic"/>
              </a:rPr>
              <a:t>/H</a:t>
            </a:r>
            <a:r>
              <a:rPr sz="1800" spc="-15" dirty="0">
                <a:latin typeface="Century Gothic"/>
                <a:cs typeface="Century Gothic"/>
              </a:rPr>
              <a:t>A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egment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spc="-10" dirty="0">
                <a:latin typeface="Century Gothic"/>
                <a:cs typeface="Century Gothic"/>
              </a:rPr>
              <a:t> F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ne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sv</a:t>
            </a:r>
            <a:r>
              <a:rPr sz="1800" spc="-10" dirty="0">
                <a:latin typeface="Century Gothic"/>
                <a:cs typeface="Century Gothic"/>
              </a:rPr>
              <a:t>er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egment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3540" y="5062946"/>
            <a:ext cx="3980815" cy="1625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dirty="0">
                <a:latin typeface="Century Gothic"/>
                <a:cs typeface="Century Gothic"/>
              </a:rPr>
              <a:t>Ca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u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ho</a:t>
            </a:r>
            <a:r>
              <a:rPr sz="1800" dirty="0">
                <a:latin typeface="Century Gothic"/>
                <a:cs typeface="Century Gothic"/>
              </a:rPr>
              <a:t>w</a:t>
            </a:r>
            <a:r>
              <a:rPr sz="1800" spc="-10" dirty="0">
                <a:latin typeface="Century Gothic"/>
                <a:cs typeface="Century Gothic"/>
              </a:rPr>
              <a:t>er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h</a:t>
            </a:r>
            <a:r>
              <a:rPr sz="1800" dirty="0">
                <a:latin typeface="Century Gothic"/>
                <a:cs typeface="Century Gothic"/>
              </a:rPr>
              <a:t>ap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0" dirty="0">
                <a:latin typeface="Century Gothic"/>
                <a:cs typeface="Century Gothic"/>
              </a:rPr>
              <a:t>nfo</a:t>
            </a:r>
            <a:r>
              <a:rPr sz="1800" spc="4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ma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3-di</a:t>
            </a:r>
            <a:r>
              <a:rPr sz="1800" spc="-15" dirty="0">
                <a:latin typeface="Century Gothic"/>
                <a:cs typeface="Century Gothic"/>
              </a:rPr>
              <a:t>men</a:t>
            </a:r>
            <a:r>
              <a:rPr sz="1800" dirty="0">
                <a:latin typeface="Century Gothic"/>
                <a:cs typeface="Century Gothic"/>
              </a:rPr>
              <a:t>si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dirty="0">
                <a:latin typeface="Century Gothic"/>
                <a:cs typeface="Century Gothic"/>
              </a:rPr>
              <a:t>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cl</a:t>
            </a:r>
            <a:r>
              <a:rPr sz="1800" spc="-15" dirty="0">
                <a:latin typeface="Century Gothic"/>
                <a:cs typeface="Century Gothic"/>
              </a:rPr>
              <a:t>u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0" dirty="0">
                <a:latin typeface="Century Gothic"/>
                <a:cs typeface="Century Gothic"/>
              </a:rPr>
              <a:t>ter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ng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id</a:t>
            </a:r>
            <a:r>
              <a:rPr sz="1800" spc="-10" dirty="0">
                <a:latin typeface="Century Gothic"/>
                <a:cs typeface="Century Gothic"/>
              </a:rPr>
              <a:t>ent</a:t>
            </a:r>
            <a:r>
              <a:rPr sz="1800" dirty="0">
                <a:latin typeface="Century Gothic"/>
                <a:cs typeface="Century Gothic"/>
              </a:rPr>
              <a:t>ify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calib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E</a:t>
            </a:r>
            <a:r>
              <a:rPr sz="1800" spc="-20" dirty="0">
                <a:latin typeface="Century Gothic"/>
                <a:cs typeface="Century Gothic"/>
              </a:rPr>
              <a:t>M</a:t>
            </a:r>
            <a:r>
              <a:rPr sz="1800" dirty="0">
                <a:latin typeface="Century Gothic"/>
                <a:cs typeface="Century Gothic"/>
              </a:rPr>
              <a:t>/H</a:t>
            </a:r>
            <a:r>
              <a:rPr sz="1800" spc="-15" dirty="0">
                <a:latin typeface="Century Gothic"/>
                <a:cs typeface="Century Gothic"/>
              </a:rPr>
              <a:t>A</a:t>
            </a:r>
            <a:r>
              <a:rPr sz="1800" dirty="0">
                <a:latin typeface="Century Gothic"/>
                <a:cs typeface="Century Gothic"/>
              </a:rPr>
              <a:t>D </a:t>
            </a:r>
            <a:r>
              <a:rPr sz="1800" spc="-15" dirty="0">
                <a:latin typeface="Century Gothic"/>
                <a:cs typeface="Century Gothic"/>
              </a:rPr>
              <a:t>energy</a:t>
            </a:r>
            <a:r>
              <a:rPr sz="1800" spc="-5" dirty="0">
                <a:latin typeface="Century Gothic"/>
                <a:cs typeface="Century Gothic"/>
              </a:rPr>
              <a:t> deposition</a:t>
            </a:r>
            <a:r>
              <a:rPr sz="1800" dirty="0">
                <a:latin typeface="Century Gothic"/>
                <a:cs typeface="Century Gothic"/>
              </a:rPr>
              <a:t>s </a:t>
            </a:r>
            <a:r>
              <a:rPr sz="1800" spc="760" dirty="0">
                <a:latin typeface="Arial"/>
                <a:cs typeface="Arial"/>
              </a:rPr>
              <a:t>à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More</a:t>
            </a:r>
            <a:r>
              <a:rPr sz="1800" b="1" spc="-5" dirty="0">
                <a:latin typeface="Century Gothic"/>
                <a:cs typeface="Century Gothic"/>
              </a:rPr>
              <a:t> handles </a:t>
            </a:r>
            <a:r>
              <a:rPr sz="1800" b="1" spc="-10" dirty="0">
                <a:latin typeface="Century Gothic"/>
                <a:cs typeface="Century Gothic"/>
              </a:rPr>
              <a:t>for</a:t>
            </a:r>
            <a:r>
              <a:rPr sz="1800" b="1" spc="-5" dirty="0">
                <a:latin typeface="Century Gothic"/>
                <a:cs typeface="Century Gothic"/>
              </a:rPr>
              <a:t> calorimeter-base</a:t>
            </a:r>
            <a:r>
              <a:rPr sz="1800" b="1" dirty="0">
                <a:latin typeface="Century Gothic"/>
                <a:cs typeface="Century Gothic"/>
              </a:rPr>
              <a:t>d</a:t>
            </a:r>
            <a:r>
              <a:rPr sz="1800" b="1" spc="5" dirty="0">
                <a:latin typeface="Century Gothic"/>
                <a:cs typeface="Century 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jet reconstruction </a:t>
            </a:r>
            <a:r>
              <a:rPr sz="1800" b="1" spc="-5" dirty="0">
                <a:latin typeface="Century Gothic"/>
                <a:cs typeface="Century Gothic"/>
              </a:rPr>
              <a:t>an</a:t>
            </a:r>
            <a:r>
              <a:rPr sz="1800" b="1" dirty="0">
                <a:latin typeface="Century Gothic"/>
                <a:cs typeface="Century Gothic"/>
              </a:rPr>
              <a:t>d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5" dirty="0">
                <a:latin typeface="Century Gothic"/>
                <a:cs typeface="Century Gothic"/>
              </a:rPr>
              <a:t>calibration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281617" y="161092"/>
            <a:ext cx="858583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spc="-545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TLAS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45" dirty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ete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tor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77091" y="176157"/>
            <a:ext cx="85972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iew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900" y="1600200"/>
            <a:ext cx="2968404" cy="18944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6092" y="4013200"/>
            <a:ext cx="2941211" cy="2077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50523" y="2044930"/>
            <a:ext cx="2044931" cy="10390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00400" y="2074470"/>
            <a:ext cx="1943098" cy="9376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00399" y="2074470"/>
            <a:ext cx="1943100" cy="937894"/>
          </a:xfrm>
          <a:custGeom>
            <a:avLst/>
            <a:gdLst/>
            <a:ahLst/>
            <a:cxnLst/>
            <a:rect l="l" t="t" r="r" b="b"/>
            <a:pathLst>
              <a:path w="1943100" h="937894">
                <a:moveTo>
                  <a:pt x="0" y="156271"/>
                </a:moveTo>
                <a:lnTo>
                  <a:pt x="5963" y="113366"/>
                </a:lnTo>
                <a:lnTo>
                  <a:pt x="22754" y="75024"/>
                </a:lnTo>
                <a:lnTo>
                  <a:pt x="48725" y="42892"/>
                </a:lnTo>
                <a:lnTo>
                  <a:pt x="82227" y="18620"/>
                </a:lnTo>
                <a:lnTo>
                  <a:pt x="121611" y="3857"/>
                </a:lnTo>
                <a:lnTo>
                  <a:pt x="1786827" y="0"/>
                </a:lnTo>
                <a:lnTo>
                  <a:pt x="1801534" y="682"/>
                </a:lnTo>
                <a:lnTo>
                  <a:pt x="1843101" y="10438"/>
                </a:lnTo>
                <a:lnTo>
                  <a:pt x="1879557" y="30473"/>
                </a:lnTo>
                <a:lnTo>
                  <a:pt x="1909252" y="59137"/>
                </a:lnTo>
                <a:lnTo>
                  <a:pt x="1930537" y="94783"/>
                </a:lnTo>
                <a:lnTo>
                  <a:pt x="1941765" y="135761"/>
                </a:lnTo>
                <a:lnTo>
                  <a:pt x="1943099" y="781342"/>
                </a:lnTo>
                <a:lnTo>
                  <a:pt x="1942416" y="796049"/>
                </a:lnTo>
                <a:lnTo>
                  <a:pt x="1932660" y="837617"/>
                </a:lnTo>
                <a:lnTo>
                  <a:pt x="1912626" y="874072"/>
                </a:lnTo>
                <a:lnTo>
                  <a:pt x="1883961" y="903767"/>
                </a:lnTo>
                <a:lnTo>
                  <a:pt x="1848315" y="925052"/>
                </a:lnTo>
                <a:lnTo>
                  <a:pt x="1807337" y="936280"/>
                </a:lnTo>
                <a:lnTo>
                  <a:pt x="156271" y="937614"/>
                </a:lnTo>
                <a:lnTo>
                  <a:pt x="141564" y="936931"/>
                </a:lnTo>
                <a:lnTo>
                  <a:pt x="99997" y="927175"/>
                </a:lnTo>
                <a:lnTo>
                  <a:pt x="63542" y="907141"/>
                </a:lnTo>
                <a:lnTo>
                  <a:pt x="33847" y="878476"/>
                </a:lnTo>
                <a:lnTo>
                  <a:pt x="12561" y="842831"/>
                </a:lnTo>
                <a:lnTo>
                  <a:pt x="1333" y="801852"/>
                </a:lnTo>
                <a:lnTo>
                  <a:pt x="0" y="156271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430808" y="2297316"/>
            <a:ext cx="148907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77470">
              <a:lnSpc>
                <a:spcPts val="2100"/>
              </a:lnSpc>
            </a:pPr>
            <a:r>
              <a:rPr sz="1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Calorimeter Topo-clusters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448992" y="2044930"/>
            <a:ext cx="1371599" cy="10390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99098" y="2074470"/>
            <a:ext cx="1270000" cy="937894"/>
          </a:xfrm>
          <a:custGeom>
            <a:avLst/>
            <a:gdLst/>
            <a:ahLst/>
            <a:cxnLst/>
            <a:rect l="l" t="t" r="r" b="b"/>
            <a:pathLst>
              <a:path w="1270000" h="937894">
                <a:moveTo>
                  <a:pt x="1113729" y="0"/>
                </a:moveTo>
                <a:lnTo>
                  <a:pt x="150321" y="111"/>
                </a:lnTo>
                <a:lnTo>
                  <a:pt x="107931" y="7620"/>
                </a:lnTo>
                <a:lnTo>
                  <a:pt x="70325" y="25736"/>
                </a:lnTo>
                <a:lnTo>
                  <a:pt x="39150" y="52811"/>
                </a:lnTo>
                <a:lnTo>
                  <a:pt x="16056" y="87196"/>
                </a:lnTo>
                <a:lnTo>
                  <a:pt x="2691" y="127243"/>
                </a:lnTo>
                <a:lnTo>
                  <a:pt x="0" y="156272"/>
                </a:lnTo>
                <a:lnTo>
                  <a:pt x="111" y="787294"/>
                </a:lnTo>
                <a:lnTo>
                  <a:pt x="7620" y="829684"/>
                </a:lnTo>
                <a:lnTo>
                  <a:pt x="25736" y="867290"/>
                </a:lnTo>
                <a:lnTo>
                  <a:pt x="52811" y="898464"/>
                </a:lnTo>
                <a:lnTo>
                  <a:pt x="87196" y="921559"/>
                </a:lnTo>
                <a:lnTo>
                  <a:pt x="127243" y="934924"/>
                </a:lnTo>
                <a:lnTo>
                  <a:pt x="156272" y="937615"/>
                </a:lnTo>
                <a:lnTo>
                  <a:pt x="1119678" y="937504"/>
                </a:lnTo>
                <a:lnTo>
                  <a:pt x="1162068" y="929995"/>
                </a:lnTo>
                <a:lnTo>
                  <a:pt x="1199674" y="911879"/>
                </a:lnTo>
                <a:lnTo>
                  <a:pt x="1230849" y="884804"/>
                </a:lnTo>
                <a:lnTo>
                  <a:pt x="1253943" y="850419"/>
                </a:lnTo>
                <a:lnTo>
                  <a:pt x="1267308" y="810372"/>
                </a:lnTo>
                <a:lnTo>
                  <a:pt x="1270000" y="781343"/>
                </a:lnTo>
                <a:lnTo>
                  <a:pt x="1269888" y="150322"/>
                </a:lnTo>
                <a:lnTo>
                  <a:pt x="1262379" y="107932"/>
                </a:lnTo>
                <a:lnTo>
                  <a:pt x="1244263" y="70325"/>
                </a:lnTo>
                <a:lnTo>
                  <a:pt x="1217188" y="39150"/>
                </a:lnTo>
                <a:lnTo>
                  <a:pt x="1182804" y="16056"/>
                </a:lnTo>
                <a:lnTo>
                  <a:pt x="1142757" y="2691"/>
                </a:lnTo>
                <a:lnTo>
                  <a:pt x="1113729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99098" y="2074470"/>
            <a:ext cx="1270000" cy="937894"/>
          </a:xfrm>
          <a:custGeom>
            <a:avLst/>
            <a:gdLst/>
            <a:ahLst/>
            <a:cxnLst/>
            <a:rect l="l" t="t" r="r" b="b"/>
            <a:pathLst>
              <a:path w="1270000" h="937894">
                <a:moveTo>
                  <a:pt x="0" y="156271"/>
                </a:moveTo>
                <a:lnTo>
                  <a:pt x="5963" y="113366"/>
                </a:lnTo>
                <a:lnTo>
                  <a:pt x="22754" y="75024"/>
                </a:lnTo>
                <a:lnTo>
                  <a:pt x="48725" y="42892"/>
                </a:lnTo>
                <a:lnTo>
                  <a:pt x="82227" y="18620"/>
                </a:lnTo>
                <a:lnTo>
                  <a:pt x="121611" y="3857"/>
                </a:lnTo>
                <a:lnTo>
                  <a:pt x="1113727" y="0"/>
                </a:lnTo>
                <a:lnTo>
                  <a:pt x="1128434" y="682"/>
                </a:lnTo>
                <a:lnTo>
                  <a:pt x="1170002" y="10438"/>
                </a:lnTo>
                <a:lnTo>
                  <a:pt x="1206457" y="30473"/>
                </a:lnTo>
                <a:lnTo>
                  <a:pt x="1236152" y="59137"/>
                </a:lnTo>
                <a:lnTo>
                  <a:pt x="1257437" y="94783"/>
                </a:lnTo>
                <a:lnTo>
                  <a:pt x="1268665" y="135761"/>
                </a:lnTo>
                <a:lnTo>
                  <a:pt x="1269999" y="781342"/>
                </a:lnTo>
                <a:lnTo>
                  <a:pt x="1269316" y="796049"/>
                </a:lnTo>
                <a:lnTo>
                  <a:pt x="1259560" y="837617"/>
                </a:lnTo>
                <a:lnTo>
                  <a:pt x="1239526" y="874072"/>
                </a:lnTo>
                <a:lnTo>
                  <a:pt x="1210862" y="903767"/>
                </a:lnTo>
                <a:lnTo>
                  <a:pt x="1175216" y="925052"/>
                </a:lnTo>
                <a:lnTo>
                  <a:pt x="1134237" y="936280"/>
                </a:lnTo>
                <a:lnTo>
                  <a:pt x="156271" y="937614"/>
                </a:lnTo>
                <a:lnTo>
                  <a:pt x="141565" y="936931"/>
                </a:lnTo>
                <a:lnTo>
                  <a:pt x="99997" y="927175"/>
                </a:lnTo>
                <a:lnTo>
                  <a:pt x="63542" y="907141"/>
                </a:lnTo>
                <a:lnTo>
                  <a:pt x="33847" y="878476"/>
                </a:lnTo>
                <a:lnTo>
                  <a:pt x="12561" y="842831"/>
                </a:lnTo>
                <a:lnTo>
                  <a:pt x="1333" y="801852"/>
                </a:lnTo>
                <a:lnTo>
                  <a:pt x="0" y="156271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937055" y="2434476"/>
            <a:ext cx="40068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jets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036723" y="2044930"/>
            <a:ext cx="2044931" cy="10390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086598" y="2074470"/>
            <a:ext cx="1943100" cy="9376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086598" y="2074470"/>
            <a:ext cx="1943100" cy="937894"/>
          </a:xfrm>
          <a:custGeom>
            <a:avLst/>
            <a:gdLst/>
            <a:ahLst/>
            <a:cxnLst/>
            <a:rect l="l" t="t" r="r" b="b"/>
            <a:pathLst>
              <a:path w="1943100" h="937894">
                <a:moveTo>
                  <a:pt x="0" y="156271"/>
                </a:moveTo>
                <a:lnTo>
                  <a:pt x="5963" y="113366"/>
                </a:lnTo>
                <a:lnTo>
                  <a:pt x="22754" y="75024"/>
                </a:lnTo>
                <a:lnTo>
                  <a:pt x="48725" y="42892"/>
                </a:lnTo>
                <a:lnTo>
                  <a:pt x="82227" y="18620"/>
                </a:lnTo>
                <a:lnTo>
                  <a:pt x="121611" y="3857"/>
                </a:lnTo>
                <a:lnTo>
                  <a:pt x="1786827" y="0"/>
                </a:lnTo>
                <a:lnTo>
                  <a:pt x="1801534" y="682"/>
                </a:lnTo>
                <a:lnTo>
                  <a:pt x="1843102" y="10438"/>
                </a:lnTo>
                <a:lnTo>
                  <a:pt x="1879557" y="30473"/>
                </a:lnTo>
                <a:lnTo>
                  <a:pt x="1909252" y="59137"/>
                </a:lnTo>
                <a:lnTo>
                  <a:pt x="1930537" y="94783"/>
                </a:lnTo>
                <a:lnTo>
                  <a:pt x="1941765" y="135761"/>
                </a:lnTo>
                <a:lnTo>
                  <a:pt x="1943099" y="781342"/>
                </a:lnTo>
                <a:lnTo>
                  <a:pt x="1942416" y="796049"/>
                </a:lnTo>
                <a:lnTo>
                  <a:pt x="1932660" y="837617"/>
                </a:lnTo>
                <a:lnTo>
                  <a:pt x="1912626" y="874072"/>
                </a:lnTo>
                <a:lnTo>
                  <a:pt x="1883962" y="903767"/>
                </a:lnTo>
                <a:lnTo>
                  <a:pt x="1848316" y="925052"/>
                </a:lnTo>
                <a:lnTo>
                  <a:pt x="1807337" y="936280"/>
                </a:lnTo>
                <a:lnTo>
                  <a:pt x="156271" y="937614"/>
                </a:lnTo>
                <a:lnTo>
                  <a:pt x="141564" y="936931"/>
                </a:lnTo>
                <a:lnTo>
                  <a:pt x="99997" y="927175"/>
                </a:lnTo>
                <a:lnTo>
                  <a:pt x="63542" y="907141"/>
                </a:lnTo>
                <a:lnTo>
                  <a:pt x="33847" y="878476"/>
                </a:lnTo>
                <a:lnTo>
                  <a:pt x="12561" y="842831"/>
                </a:lnTo>
                <a:lnTo>
                  <a:pt x="1333" y="801852"/>
                </a:lnTo>
                <a:lnTo>
                  <a:pt x="0" y="156271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429020" y="2297316"/>
            <a:ext cx="126428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19405">
              <a:lnSpc>
                <a:spcPts val="2100"/>
              </a:lnSpc>
            </a:pPr>
            <a:r>
              <a:rPr sz="1800" b="1" dirty="0">
                <a:solidFill>
                  <a:srgbClr val="FFFFFF"/>
                </a:solidFill>
                <a:latin typeface="Century Gothic"/>
                <a:cs typeface="Century Gothic"/>
              </a:rPr>
              <a:t>Track </a:t>
            </a:r>
            <a:r>
              <a:rPr sz="18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corrections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143498" y="2543278"/>
            <a:ext cx="298450" cy="0"/>
          </a:xfrm>
          <a:custGeom>
            <a:avLst/>
            <a:gdLst/>
            <a:ahLst/>
            <a:cxnLst/>
            <a:rect l="l" t="t" r="r" b="b"/>
            <a:pathLst>
              <a:path w="298450">
                <a:moveTo>
                  <a:pt x="0" y="0"/>
                </a:moveTo>
                <a:lnTo>
                  <a:pt x="298450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27648" y="2457552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769098" y="2543278"/>
            <a:ext cx="298450" cy="0"/>
          </a:xfrm>
          <a:custGeom>
            <a:avLst/>
            <a:gdLst/>
            <a:ahLst/>
            <a:cxnLst/>
            <a:rect l="l" t="t" r="r" b="b"/>
            <a:pathLst>
              <a:path w="298450">
                <a:moveTo>
                  <a:pt x="0" y="0"/>
                </a:moveTo>
                <a:lnTo>
                  <a:pt x="298449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953248" y="2457552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150523" y="4650970"/>
            <a:ext cx="2044931" cy="103909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445625" y="4688378"/>
            <a:ext cx="1463039" cy="96843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00400" y="4677969"/>
            <a:ext cx="1943098" cy="9376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00399" y="4677969"/>
            <a:ext cx="1943100" cy="937894"/>
          </a:xfrm>
          <a:custGeom>
            <a:avLst/>
            <a:gdLst/>
            <a:ahLst/>
            <a:cxnLst/>
            <a:rect l="l" t="t" r="r" b="b"/>
            <a:pathLst>
              <a:path w="1943100" h="937895">
                <a:moveTo>
                  <a:pt x="0" y="156272"/>
                </a:moveTo>
                <a:lnTo>
                  <a:pt x="5963" y="113366"/>
                </a:lnTo>
                <a:lnTo>
                  <a:pt x="22754" y="75024"/>
                </a:lnTo>
                <a:lnTo>
                  <a:pt x="48725" y="42892"/>
                </a:lnTo>
                <a:lnTo>
                  <a:pt x="82227" y="18620"/>
                </a:lnTo>
                <a:lnTo>
                  <a:pt x="121611" y="3857"/>
                </a:lnTo>
                <a:lnTo>
                  <a:pt x="1786827" y="0"/>
                </a:lnTo>
                <a:lnTo>
                  <a:pt x="1801534" y="682"/>
                </a:lnTo>
                <a:lnTo>
                  <a:pt x="1843101" y="10438"/>
                </a:lnTo>
                <a:lnTo>
                  <a:pt x="1879557" y="30473"/>
                </a:lnTo>
                <a:lnTo>
                  <a:pt x="1909251" y="59137"/>
                </a:lnTo>
                <a:lnTo>
                  <a:pt x="1930537" y="94783"/>
                </a:lnTo>
                <a:lnTo>
                  <a:pt x="1941765" y="135761"/>
                </a:lnTo>
                <a:lnTo>
                  <a:pt x="1943099" y="781342"/>
                </a:lnTo>
                <a:lnTo>
                  <a:pt x="1942416" y="796049"/>
                </a:lnTo>
                <a:lnTo>
                  <a:pt x="1932660" y="837617"/>
                </a:lnTo>
                <a:lnTo>
                  <a:pt x="1912626" y="874072"/>
                </a:lnTo>
                <a:lnTo>
                  <a:pt x="1883961" y="903767"/>
                </a:lnTo>
                <a:lnTo>
                  <a:pt x="1848316" y="925052"/>
                </a:lnTo>
                <a:lnTo>
                  <a:pt x="1807337" y="936280"/>
                </a:lnTo>
                <a:lnTo>
                  <a:pt x="156271" y="937614"/>
                </a:lnTo>
                <a:lnTo>
                  <a:pt x="141564" y="936931"/>
                </a:lnTo>
                <a:lnTo>
                  <a:pt x="99997" y="927175"/>
                </a:lnTo>
                <a:lnTo>
                  <a:pt x="63542" y="907141"/>
                </a:lnTo>
                <a:lnTo>
                  <a:pt x="33847" y="878477"/>
                </a:lnTo>
                <a:lnTo>
                  <a:pt x="12561" y="842831"/>
                </a:lnTo>
                <a:lnTo>
                  <a:pt x="1333" y="801852"/>
                </a:lnTo>
                <a:lnTo>
                  <a:pt x="0" y="156272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508607" y="4763656"/>
            <a:ext cx="1333500" cy="800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99500"/>
              </a:lnSpc>
            </a:pPr>
            <a:r>
              <a:rPr sz="1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Calorimeter </a:t>
            </a:r>
            <a:r>
              <a:rPr sz="18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cluster</a:t>
            </a:r>
            <a:r>
              <a:rPr sz="1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s</a:t>
            </a:r>
            <a:r>
              <a:rPr sz="1800" b="1" dirty="0">
                <a:solidFill>
                  <a:srgbClr val="FFFFFF"/>
                </a:solidFill>
                <a:latin typeface="Century Gothic"/>
                <a:cs typeface="Century Gothic"/>
              </a:rPr>
              <a:t> + </a:t>
            </a:r>
            <a:r>
              <a:rPr sz="1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tracks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734992" y="4646814"/>
            <a:ext cx="1371600" cy="103909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785098" y="4672770"/>
            <a:ext cx="1270000" cy="937894"/>
          </a:xfrm>
          <a:custGeom>
            <a:avLst/>
            <a:gdLst/>
            <a:ahLst/>
            <a:cxnLst/>
            <a:rect l="l" t="t" r="r" b="b"/>
            <a:pathLst>
              <a:path w="1270000" h="937895">
                <a:moveTo>
                  <a:pt x="1113729" y="0"/>
                </a:moveTo>
                <a:lnTo>
                  <a:pt x="150321" y="111"/>
                </a:lnTo>
                <a:lnTo>
                  <a:pt x="107931" y="7620"/>
                </a:lnTo>
                <a:lnTo>
                  <a:pt x="70325" y="25736"/>
                </a:lnTo>
                <a:lnTo>
                  <a:pt x="39150" y="52811"/>
                </a:lnTo>
                <a:lnTo>
                  <a:pt x="16056" y="87196"/>
                </a:lnTo>
                <a:lnTo>
                  <a:pt x="2691" y="127243"/>
                </a:lnTo>
                <a:lnTo>
                  <a:pt x="0" y="156272"/>
                </a:lnTo>
                <a:lnTo>
                  <a:pt x="111" y="787294"/>
                </a:lnTo>
                <a:lnTo>
                  <a:pt x="7620" y="829683"/>
                </a:lnTo>
                <a:lnTo>
                  <a:pt x="25736" y="867290"/>
                </a:lnTo>
                <a:lnTo>
                  <a:pt x="52811" y="898464"/>
                </a:lnTo>
                <a:lnTo>
                  <a:pt x="87196" y="921558"/>
                </a:lnTo>
                <a:lnTo>
                  <a:pt x="127243" y="934924"/>
                </a:lnTo>
                <a:lnTo>
                  <a:pt x="156272" y="937615"/>
                </a:lnTo>
                <a:lnTo>
                  <a:pt x="1119678" y="937504"/>
                </a:lnTo>
                <a:lnTo>
                  <a:pt x="1162068" y="929995"/>
                </a:lnTo>
                <a:lnTo>
                  <a:pt x="1199674" y="911879"/>
                </a:lnTo>
                <a:lnTo>
                  <a:pt x="1230849" y="884804"/>
                </a:lnTo>
                <a:lnTo>
                  <a:pt x="1253943" y="850419"/>
                </a:lnTo>
                <a:lnTo>
                  <a:pt x="1267308" y="810372"/>
                </a:lnTo>
                <a:lnTo>
                  <a:pt x="1270000" y="781343"/>
                </a:lnTo>
                <a:lnTo>
                  <a:pt x="1269888" y="150322"/>
                </a:lnTo>
                <a:lnTo>
                  <a:pt x="1262379" y="107932"/>
                </a:lnTo>
                <a:lnTo>
                  <a:pt x="1244263" y="70325"/>
                </a:lnTo>
                <a:lnTo>
                  <a:pt x="1217188" y="39150"/>
                </a:lnTo>
                <a:lnTo>
                  <a:pt x="1182804" y="16056"/>
                </a:lnTo>
                <a:lnTo>
                  <a:pt x="1142757" y="2691"/>
                </a:lnTo>
                <a:lnTo>
                  <a:pt x="1113729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785098" y="4672770"/>
            <a:ext cx="1270000" cy="937894"/>
          </a:xfrm>
          <a:custGeom>
            <a:avLst/>
            <a:gdLst/>
            <a:ahLst/>
            <a:cxnLst/>
            <a:rect l="l" t="t" r="r" b="b"/>
            <a:pathLst>
              <a:path w="1270000" h="937895">
                <a:moveTo>
                  <a:pt x="0" y="156272"/>
                </a:moveTo>
                <a:lnTo>
                  <a:pt x="5963" y="113366"/>
                </a:lnTo>
                <a:lnTo>
                  <a:pt x="22754" y="75024"/>
                </a:lnTo>
                <a:lnTo>
                  <a:pt x="48725" y="42892"/>
                </a:lnTo>
                <a:lnTo>
                  <a:pt x="82227" y="18620"/>
                </a:lnTo>
                <a:lnTo>
                  <a:pt x="121611" y="3857"/>
                </a:lnTo>
                <a:lnTo>
                  <a:pt x="1113727" y="0"/>
                </a:lnTo>
                <a:lnTo>
                  <a:pt x="1128434" y="682"/>
                </a:lnTo>
                <a:lnTo>
                  <a:pt x="1170002" y="10438"/>
                </a:lnTo>
                <a:lnTo>
                  <a:pt x="1206457" y="30473"/>
                </a:lnTo>
                <a:lnTo>
                  <a:pt x="1236152" y="59137"/>
                </a:lnTo>
                <a:lnTo>
                  <a:pt x="1257437" y="94783"/>
                </a:lnTo>
                <a:lnTo>
                  <a:pt x="1268665" y="135761"/>
                </a:lnTo>
                <a:lnTo>
                  <a:pt x="1269999" y="781342"/>
                </a:lnTo>
                <a:lnTo>
                  <a:pt x="1269316" y="796049"/>
                </a:lnTo>
                <a:lnTo>
                  <a:pt x="1259560" y="837617"/>
                </a:lnTo>
                <a:lnTo>
                  <a:pt x="1239526" y="874072"/>
                </a:lnTo>
                <a:lnTo>
                  <a:pt x="1210862" y="903767"/>
                </a:lnTo>
                <a:lnTo>
                  <a:pt x="1175216" y="925052"/>
                </a:lnTo>
                <a:lnTo>
                  <a:pt x="1134237" y="936280"/>
                </a:lnTo>
                <a:lnTo>
                  <a:pt x="156271" y="937614"/>
                </a:lnTo>
                <a:lnTo>
                  <a:pt x="141564" y="936931"/>
                </a:lnTo>
                <a:lnTo>
                  <a:pt x="99997" y="927175"/>
                </a:lnTo>
                <a:lnTo>
                  <a:pt x="63542" y="907141"/>
                </a:lnTo>
                <a:lnTo>
                  <a:pt x="33847" y="878477"/>
                </a:lnTo>
                <a:lnTo>
                  <a:pt x="12561" y="842831"/>
                </a:lnTo>
                <a:lnTo>
                  <a:pt x="1333" y="801852"/>
                </a:lnTo>
                <a:lnTo>
                  <a:pt x="0" y="156272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223055" y="5032777"/>
            <a:ext cx="40068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jets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436523" y="4650970"/>
            <a:ext cx="2044931" cy="103909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486398" y="4677969"/>
            <a:ext cx="1943100" cy="9376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486398" y="4677969"/>
            <a:ext cx="1943100" cy="937894"/>
          </a:xfrm>
          <a:custGeom>
            <a:avLst/>
            <a:gdLst/>
            <a:ahLst/>
            <a:cxnLst/>
            <a:rect l="l" t="t" r="r" b="b"/>
            <a:pathLst>
              <a:path w="1943100" h="937895">
                <a:moveTo>
                  <a:pt x="0" y="156272"/>
                </a:moveTo>
                <a:lnTo>
                  <a:pt x="5963" y="113366"/>
                </a:lnTo>
                <a:lnTo>
                  <a:pt x="22754" y="75024"/>
                </a:lnTo>
                <a:lnTo>
                  <a:pt x="48725" y="42892"/>
                </a:lnTo>
                <a:lnTo>
                  <a:pt x="82227" y="18620"/>
                </a:lnTo>
                <a:lnTo>
                  <a:pt x="121611" y="3857"/>
                </a:lnTo>
                <a:lnTo>
                  <a:pt x="1786827" y="0"/>
                </a:lnTo>
                <a:lnTo>
                  <a:pt x="1801534" y="682"/>
                </a:lnTo>
                <a:lnTo>
                  <a:pt x="1843101" y="10438"/>
                </a:lnTo>
                <a:lnTo>
                  <a:pt x="1879557" y="30473"/>
                </a:lnTo>
                <a:lnTo>
                  <a:pt x="1909252" y="59137"/>
                </a:lnTo>
                <a:lnTo>
                  <a:pt x="1930537" y="94783"/>
                </a:lnTo>
                <a:lnTo>
                  <a:pt x="1941765" y="135761"/>
                </a:lnTo>
                <a:lnTo>
                  <a:pt x="1943099" y="781342"/>
                </a:lnTo>
                <a:lnTo>
                  <a:pt x="1942416" y="796049"/>
                </a:lnTo>
                <a:lnTo>
                  <a:pt x="1932660" y="837617"/>
                </a:lnTo>
                <a:lnTo>
                  <a:pt x="1912626" y="874072"/>
                </a:lnTo>
                <a:lnTo>
                  <a:pt x="1883961" y="903767"/>
                </a:lnTo>
                <a:lnTo>
                  <a:pt x="1848316" y="925052"/>
                </a:lnTo>
                <a:lnTo>
                  <a:pt x="1807337" y="936280"/>
                </a:lnTo>
                <a:lnTo>
                  <a:pt x="156271" y="937614"/>
                </a:lnTo>
                <a:lnTo>
                  <a:pt x="141565" y="936931"/>
                </a:lnTo>
                <a:lnTo>
                  <a:pt x="99997" y="927175"/>
                </a:lnTo>
                <a:lnTo>
                  <a:pt x="63542" y="907141"/>
                </a:lnTo>
                <a:lnTo>
                  <a:pt x="33847" y="878477"/>
                </a:lnTo>
                <a:lnTo>
                  <a:pt x="12561" y="842831"/>
                </a:lnTo>
                <a:lnTo>
                  <a:pt x="1333" y="801852"/>
                </a:lnTo>
                <a:lnTo>
                  <a:pt x="0" y="156272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780934" y="4900816"/>
            <a:ext cx="136144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510" marR="5080" indent="-258445">
              <a:lnSpc>
                <a:spcPts val="2100"/>
              </a:lnSpc>
            </a:pPr>
            <a:r>
              <a:rPr sz="1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Particle flow</a:t>
            </a:r>
            <a:r>
              <a:rPr sz="18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objects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429498" y="5141579"/>
            <a:ext cx="298450" cy="0"/>
          </a:xfrm>
          <a:custGeom>
            <a:avLst/>
            <a:gdLst/>
            <a:ahLst/>
            <a:cxnLst/>
            <a:rect l="l" t="t" r="r" b="b"/>
            <a:pathLst>
              <a:path w="298450">
                <a:moveTo>
                  <a:pt x="0" y="0"/>
                </a:moveTo>
                <a:lnTo>
                  <a:pt x="298449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613648" y="5055854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143498" y="5141579"/>
            <a:ext cx="298450" cy="0"/>
          </a:xfrm>
          <a:custGeom>
            <a:avLst/>
            <a:gdLst/>
            <a:ahLst/>
            <a:cxnLst/>
            <a:rect l="l" t="t" r="r" b="b"/>
            <a:pathLst>
              <a:path w="298450">
                <a:moveTo>
                  <a:pt x="0" y="0"/>
                </a:moveTo>
                <a:lnTo>
                  <a:pt x="298450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327648" y="5055854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3279140" y="3224618"/>
            <a:ext cx="89725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5" dirty="0">
                <a:latin typeface="Century Gothic"/>
                <a:cs typeface="Century Gothic"/>
              </a:rPr>
              <a:t>A</a:t>
            </a:r>
            <a:r>
              <a:rPr sz="2400" b="1" spc="-15" dirty="0">
                <a:latin typeface="Century Gothic"/>
                <a:cs typeface="Century Gothic"/>
              </a:rPr>
              <a:t>TL</a:t>
            </a:r>
            <a:r>
              <a:rPr sz="2400" b="1" spc="-25" dirty="0">
                <a:latin typeface="Century Gothic"/>
                <a:cs typeface="Century Gothic"/>
              </a:rPr>
              <a:t>A</a:t>
            </a:r>
            <a:r>
              <a:rPr sz="2400" b="1" dirty="0">
                <a:latin typeface="Century Gothic"/>
                <a:cs typeface="Century Gothic"/>
              </a:rPr>
              <a:t>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1" name="object 4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19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3279140" y="5840817"/>
            <a:ext cx="69596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5" dirty="0">
                <a:latin typeface="Century Gothic"/>
                <a:cs typeface="Century Gothic"/>
              </a:rPr>
              <a:t>CMS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8140" y="1446666"/>
            <a:ext cx="7894320" cy="1062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Century Gothic"/>
                <a:cs typeface="Century Gothic"/>
              </a:rPr>
              <a:t>Topological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clustering</a:t>
            </a:r>
            <a:endParaRPr sz="2400">
              <a:latin typeface="Century Gothic"/>
              <a:cs typeface="Century Gothic"/>
            </a:endParaRPr>
          </a:p>
          <a:p>
            <a:pPr marL="748665" marR="5080" indent="-279400">
              <a:lnSpc>
                <a:spcPct val="101200"/>
              </a:lnSpc>
              <a:spcBef>
                <a:spcPts val="415"/>
              </a:spcBef>
            </a:pPr>
            <a:r>
              <a:rPr sz="2200" dirty="0">
                <a:latin typeface="Courier New"/>
                <a:cs typeface="Courier New"/>
              </a:rPr>
              <a:t>o</a:t>
            </a:r>
            <a:r>
              <a:rPr sz="2200" spc="-395" dirty="0">
                <a:latin typeface="Courier New"/>
                <a:cs typeface="Courier New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ee</a:t>
            </a:r>
            <a:r>
              <a:rPr sz="2200" dirty="0">
                <a:latin typeface="Century Gothic"/>
                <a:cs typeface="Century Gothic"/>
              </a:rPr>
              <a:t>-di</a:t>
            </a:r>
            <a:r>
              <a:rPr sz="2200" spc="-20" dirty="0">
                <a:latin typeface="Century Gothic"/>
                <a:cs typeface="Century Gothic"/>
              </a:rPr>
              <a:t>men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cl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ter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15" dirty="0">
                <a:latin typeface="Century Gothic"/>
                <a:cs typeface="Century Gothic"/>
              </a:rPr>
              <a:t>gor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thm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divid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cal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meter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ce</a:t>
            </a:r>
            <a:r>
              <a:rPr sz="2200" dirty="0">
                <a:latin typeface="Century Gothic"/>
                <a:cs typeface="Century Gothic"/>
              </a:rPr>
              <a:t>lls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4765" y="176157"/>
            <a:ext cx="873950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  <a:tab pos="643064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545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TLAS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7323" y="3104804"/>
            <a:ext cx="3632661" cy="22776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3131820"/>
            <a:ext cx="3530598" cy="21767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7200" y="3131820"/>
            <a:ext cx="3530600" cy="2176780"/>
          </a:xfrm>
          <a:custGeom>
            <a:avLst/>
            <a:gdLst/>
            <a:ahLst/>
            <a:cxnLst/>
            <a:rect l="l" t="t" r="r" b="b"/>
            <a:pathLst>
              <a:path w="3530600" h="2176779">
                <a:moveTo>
                  <a:pt x="0" y="362803"/>
                </a:moveTo>
                <a:lnTo>
                  <a:pt x="4748" y="303955"/>
                </a:lnTo>
                <a:lnTo>
                  <a:pt x="18495" y="248129"/>
                </a:lnTo>
                <a:lnTo>
                  <a:pt x="40495" y="196074"/>
                </a:lnTo>
                <a:lnTo>
                  <a:pt x="70000" y="148536"/>
                </a:lnTo>
                <a:lnTo>
                  <a:pt x="106262" y="106262"/>
                </a:lnTo>
                <a:lnTo>
                  <a:pt x="148536" y="70000"/>
                </a:lnTo>
                <a:lnTo>
                  <a:pt x="196074" y="40495"/>
                </a:lnTo>
                <a:lnTo>
                  <a:pt x="248129" y="18495"/>
                </a:lnTo>
                <a:lnTo>
                  <a:pt x="303955" y="4748"/>
                </a:lnTo>
                <a:lnTo>
                  <a:pt x="362803" y="0"/>
                </a:lnTo>
                <a:lnTo>
                  <a:pt x="3167795" y="0"/>
                </a:lnTo>
                <a:lnTo>
                  <a:pt x="3226643" y="4748"/>
                </a:lnTo>
                <a:lnTo>
                  <a:pt x="3282469" y="18495"/>
                </a:lnTo>
                <a:lnTo>
                  <a:pt x="3334524" y="40495"/>
                </a:lnTo>
                <a:lnTo>
                  <a:pt x="3382062" y="70000"/>
                </a:lnTo>
                <a:lnTo>
                  <a:pt x="3424336" y="106262"/>
                </a:lnTo>
                <a:lnTo>
                  <a:pt x="3460598" y="148536"/>
                </a:lnTo>
                <a:lnTo>
                  <a:pt x="3490103" y="196074"/>
                </a:lnTo>
                <a:lnTo>
                  <a:pt x="3512103" y="248129"/>
                </a:lnTo>
                <a:lnTo>
                  <a:pt x="3525850" y="303955"/>
                </a:lnTo>
                <a:lnTo>
                  <a:pt x="3530599" y="362803"/>
                </a:lnTo>
                <a:lnTo>
                  <a:pt x="3530599" y="1813975"/>
                </a:lnTo>
                <a:lnTo>
                  <a:pt x="3525850" y="1872824"/>
                </a:lnTo>
                <a:lnTo>
                  <a:pt x="3512103" y="1928649"/>
                </a:lnTo>
                <a:lnTo>
                  <a:pt x="3490103" y="1980704"/>
                </a:lnTo>
                <a:lnTo>
                  <a:pt x="3460598" y="2028242"/>
                </a:lnTo>
                <a:lnTo>
                  <a:pt x="3424336" y="2070516"/>
                </a:lnTo>
                <a:lnTo>
                  <a:pt x="3382062" y="2106779"/>
                </a:lnTo>
                <a:lnTo>
                  <a:pt x="3334524" y="2136283"/>
                </a:lnTo>
                <a:lnTo>
                  <a:pt x="3282469" y="2158283"/>
                </a:lnTo>
                <a:lnTo>
                  <a:pt x="3226643" y="2172030"/>
                </a:lnTo>
                <a:lnTo>
                  <a:pt x="3167795" y="2176779"/>
                </a:lnTo>
                <a:lnTo>
                  <a:pt x="362803" y="2176779"/>
                </a:lnTo>
                <a:lnTo>
                  <a:pt x="303955" y="2172030"/>
                </a:lnTo>
                <a:lnTo>
                  <a:pt x="248129" y="2158283"/>
                </a:lnTo>
                <a:lnTo>
                  <a:pt x="196074" y="2136283"/>
                </a:lnTo>
                <a:lnTo>
                  <a:pt x="148536" y="2106779"/>
                </a:lnTo>
                <a:lnTo>
                  <a:pt x="106262" y="2070516"/>
                </a:lnTo>
                <a:lnTo>
                  <a:pt x="70000" y="2028242"/>
                </a:lnTo>
                <a:lnTo>
                  <a:pt x="40495" y="1980704"/>
                </a:lnTo>
                <a:lnTo>
                  <a:pt x="18495" y="1928649"/>
                </a:lnTo>
                <a:lnTo>
                  <a:pt x="4748" y="1872824"/>
                </a:lnTo>
                <a:lnTo>
                  <a:pt x="0" y="1813975"/>
                </a:lnTo>
                <a:lnTo>
                  <a:pt x="0" y="362803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72550" y="3539859"/>
            <a:ext cx="3105150" cy="1428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8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Noise</a:t>
            </a:r>
            <a:r>
              <a:rPr sz="28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su</a:t>
            </a:r>
            <a:r>
              <a:rPr sz="2800" b="1" dirty="0">
                <a:solidFill>
                  <a:srgbClr val="FFFFFF"/>
                </a:solidFill>
                <a:latin typeface="Century Gothic"/>
                <a:cs typeface="Century Gothic"/>
              </a:rPr>
              <a:t>pp</a:t>
            </a:r>
            <a:r>
              <a:rPr sz="28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ression</a:t>
            </a:r>
            <a:endParaRPr sz="2800">
              <a:latin typeface="Century Gothic"/>
              <a:cs typeface="Century Gothic"/>
            </a:endParaRPr>
          </a:p>
          <a:p>
            <a:pPr marL="40005" marR="32384" indent="88900" algn="ctr">
              <a:lnSpc>
                <a:spcPct val="104200"/>
              </a:lnSpc>
              <a:spcBef>
                <a:spcPts val="640"/>
              </a:spcBef>
            </a:pPr>
            <a:r>
              <a:rPr sz="20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limit t</a:t>
            </a:r>
            <a:r>
              <a:rPr sz="20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h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e </a:t>
            </a:r>
            <a:r>
              <a:rPr sz="20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form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at</a:t>
            </a:r>
            <a:r>
              <a:rPr sz="20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io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n </a:t>
            </a:r>
            <a:r>
              <a:rPr sz="20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and</a:t>
            </a:r>
            <a:r>
              <a:rPr sz="20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g</a:t>
            </a:r>
            <a:r>
              <a:rPr sz="20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row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o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f </a:t>
            </a:r>
            <a:r>
              <a:rPr sz="20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clus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t</a:t>
            </a:r>
            <a:r>
              <a:rPr sz="20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ers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from</a:t>
            </a:r>
            <a:r>
              <a:rPr sz="20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 ele</a:t>
            </a:r>
            <a:r>
              <a:rPr sz="20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c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t</a:t>
            </a:r>
            <a:r>
              <a:rPr sz="20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ronic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and</a:t>
            </a:r>
            <a:r>
              <a:rPr sz="20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pileup </a:t>
            </a:r>
            <a:r>
              <a:rPr sz="20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nois</a:t>
            </a:r>
            <a:r>
              <a:rPr sz="2000" dirty="0">
                <a:solidFill>
                  <a:srgbClr val="FFFFFF"/>
                </a:solidFill>
                <a:latin typeface="Palatino Linotype"/>
                <a:cs typeface="Palatino Linotype"/>
              </a:rPr>
              <a:t>e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84469" y="3104804"/>
            <a:ext cx="4235334" cy="227768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35500" y="3131820"/>
            <a:ext cx="4132579" cy="2176780"/>
          </a:xfrm>
          <a:custGeom>
            <a:avLst/>
            <a:gdLst/>
            <a:ahLst/>
            <a:cxnLst/>
            <a:rect l="l" t="t" r="r" b="b"/>
            <a:pathLst>
              <a:path w="4132579" h="2176779">
                <a:moveTo>
                  <a:pt x="3769775" y="0"/>
                </a:moveTo>
                <a:lnTo>
                  <a:pt x="362803" y="0"/>
                </a:lnTo>
                <a:lnTo>
                  <a:pt x="333047" y="1202"/>
                </a:lnTo>
                <a:lnTo>
                  <a:pt x="275617" y="10544"/>
                </a:lnTo>
                <a:lnTo>
                  <a:pt x="221583" y="28510"/>
                </a:lnTo>
                <a:lnTo>
                  <a:pt x="171693" y="54356"/>
                </a:lnTo>
                <a:lnTo>
                  <a:pt x="126694" y="87333"/>
                </a:lnTo>
                <a:lnTo>
                  <a:pt x="87332" y="126695"/>
                </a:lnTo>
                <a:lnTo>
                  <a:pt x="54356" y="171694"/>
                </a:lnTo>
                <a:lnTo>
                  <a:pt x="28510" y="221584"/>
                </a:lnTo>
                <a:lnTo>
                  <a:pt x="10543" y="275618"/>
                </a:lnTo>
                <a:lnTo>
                  <a:pt x="1202" y="333049"/>
                </a:lnTo>
                <a:lnTo>
                  <a:pt x="0" y="362804"/>
                </a:lnTo>
                <a:lnTo>
                  <a:pt x="0" y="1813976"/>
                </a:lnTo>
                <a:lnTo>
                  <a:pt x="4748" y="1872825"/>
                </a:lnTo>
                <a:lnTo>
                  <a:pt x="18495" y="1928650"/>
                </a:lnTo>
                <a:lnTo>
                  <a:pt x="40495" y="1980705"/>
                </a:lnTo>
                <a:lnTo>
                  <a:pt x="69999" y="2028243"/>
                </a:lnTo>
                <a:lnTo>
                  <a:pt x="106262" y="2070517"/>
                </a:lnTo>
                <a:lnTo>
                  <a:pt x="148536" y="2106779"/>
                </a:lnTo>
                <a:lnTo>
                  <a:pt x="196073" y="2136284"/>
                </a:lnTo>
                <a:lnTo>
                  <a:pt x="248129" y="2158284"/>
                </a:lnTo>
                <a:lnTo>
                  <a:pt x="303954" y="2172031"/>
                </a:lnTo>
                <a:lnTo>
                  <a:pt x="362803" y="2176779"/>
                </a:lnTo>
                <a:lnTo>
                  <a:pt x="3769775" y="2176779"/>
                </a:lnTo>
                <a:lnTo>
                  <a:pt x="3828623" y="2172031"/>
                </a:lnTo>
                <a:lnTo>
                  <a:pt x="3884449" y="2158284"/>
                </a:lnTo>
                <a:lnTo>
                  <a:pt x="3936504" y="2136284"/>
                </a:lnTo>
                <a:lnTo>
                  <a:pt x="3984042" y="2106779"/>
                </a:lnTo>
                <a:lnTo>
                  <a:pt x="4026315" y="2070517"/>
                </a:lnTo>
                <a:lnTo>
                  <a:pt x="4062578" y="2028243"/>
                </a:lnTo>
                <a:lnTo>
                  <a:pt x="4092083" y="1980705"/>
                </a:lnTo>
                <a:lnTo>
                  <a:pt x="4114082" y="1928650"/>
                </a:lnTo>
                <a:lnTo>
                  <a:pt x="4127830" y="1872825"/>
                </a:lnTo>
                <a:lnTo>
                  <a:pt x="4132578" y="1813976"/>
                </a:lnTo>
                <a:lnTo>
                  <a:pt x="4132578" y="362804"/>
                </a:lnTo>
                <a:lnTo>
                  <a:pt x="4127830" y="303955"/>
                </a:lnTo>
                <a:lnTo>
                  <a:pt x="4114082" y="248130"/>
                </a:lnTo>
                <a:lnTo>
                  <a:pt x="4092083" y="196074"/>
                </a:lnTo>
                <a:lnTo>
                  <a:pt x="4062578" y="148536"/>
                </a:lnTo>
                <a:lnTo>
                  <a:pt x="4026315" y="106262"/>
                </a:lnTo>
                <a:lnTo>
                  <a:pt x="3984042" y="70000"/>
                </a:lnTo>
                <a:lnTo>
                  <a:pt x="3936504" y="40495"/>
                </a:lnTo>
                <a:lnTo>
                  <a:pt x="3884449" y="18496"/>
                </a:lnTo>
                <a:lnTo>
                  <a:pt x="3828623" y="4748"/>
                </a:lnTo>
                <a:lnTo>
                  <a:pt x="3769775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35500" y="3131820"/>
            <a:ext cx="4132579" cy="2176780"/>
          </a:xfrm>
          <a:custGeom>
            <a:avLst/>
            <a:gdLst/>
            <a:ahLst/>
            <a:cxnLst/>
            <a:rect l="l" t="t" r="r" b="b"/>
            <a:pathLst>
              <a:path w="4132579" h="2176779">
                <a:moveTo>
                  <a:pt x="0" y="362803"/>
                </a:moveTo>
                <a:lnTo>
                  <a:pt x="4748" y="303955"/>
                </a:lnTo>
                <a:lnTo>
                  <a:pt x="18495" y="248129"/>
                </a:lnTo>
                <a:lnTo>
                  <a:pt x="40495" y="196074"/>
                </a:lnTo>
                <a:lnTo>
                  <a:pt x="70000" y="148536"/>
                </a:lnTo>
                <a:lnTo>
                  <a:pt x="106262" y="106262"/>
                </a:lnTo>
                <a:lnTo>
                  <a:pt x="148536" y="70000"/>
                </a:lnTo>
                <a:lnTo>
                  <a:pt x="196074" y="40495"/>
                </a:lnTo>
                <a:lnTo>
                  <a:pt x="248129" y="18495"/>
                </a:lnTo>
                <a:lnTo>
                  <a:pt x="303955" y="4748"/>
                </a:lnTo>
                <a:lnTo>
                  <a:pt x="362803" y="0"/>
                </a:lnTo>
                <a:lnTo>
                  <a:pt x="3769775" y="0"/>
                </a:lnTo>
                <a:lnTo>
                  <a:pt x="3828623" y="4748"/>
                </a:lnTo>
                <a:lnTo>
                  <a:pt x="3884449" y="18495"/>
                </a:lnTo>
                <a:lnTo>
                  <a:pt x="3936504" y="40495"/>
                </a:lnTo>
                <a:lnTo>
                  <a:pt x="3984042" y="70000"/>
                </a:lnTo>
                <a:lnTo>
                  <a:pt x="4026316" y="106262"/>
                </a:lnTo>
                <a:lnTo>
                  <a:pt x="4062578" y="148536"/>
                </a:lnTo>
                <a:lnTo>
                  <a:pt x="4092083" y="196074"/>
                </a:lnTo>
                <a:lnTo>
                  <a:pt x="4114083" y="248129"/>
                </a:lnTo>
                <a:lnTo>
                  <a:pt x="4127830" y="303955"/>
                </a:lnTo>
                <a:lnTo>
                  <a:pt x="4132579" y="362803"/>
                </a:lnTo>
                <a:lnTo>
                  <a:pt x="4132579" y="1813975"/>
                </a:lnTo>
                <a:lnTo>
                  <a:pt x="4127830" y="1872824"/>
                </a:lnTo>
                <a:lnTo>
                  <a:pt x="4114083" y="1928649"/>
                </a:lnTo>
                <a:lnTo>
                  <a:pt x="4092083" y="1980704"/>
                </a:lnTo>
                <a:lnTo>
                  <a:pt x="4062578" y="2028242"/>
                </a:lnTo>
                <a:lnTo>
                  <a:pt x="4026316" y="2070516"/>
                </a:lnTo>
                <a:lnTo>
                  <a:pt x="3984042" y="2106779"/>
                </a:lnTo>
                <a:lnTo>
                  <a:pt x="3936504" y="2136283"/>
                </a:lnTo>
                <a:lnTo>
                  <a:pt x="3884449" y="2158283"/>
                </a:lnTo>
                <a:lnTo>
                  <a:pt x="3828623" y="2172030"/>
                </a:lnTo>
                <a:lnTo>
                  <a:pt x="3769775" y="2176779"/>
                </a:lnTo>
                <a:lnTo>
                  <a:pt x="362803" y="2176779"/>
                </a:lnTo>
                <a:lnTo>
                  <a:pt x="303955" y="2172030"/>
                </a:lnTo>
                <a:lnTo>
                  <a:pt x="248129" y="2158283"/>
                </a:lnTo>
                <a:lnTo>
                  <a:pt x="196074" y="2136283"/>
                </a:lnTo>
                <a:lnTo>
                  <a:pt x="148536" y="2106779"/>
                </a:lnTo>
                <a:lnTo>
                  <a:pt x="106262" y="2070516"/>
                </a:lnTo>
                <a:lnTo>
                  <a:pt x="70000" y="2028242"/>
                </a:lnTo>
                <a:lnTo>
                  <a:pt x="40495" y="1980704"/>
                </a:lnTo>
                <a:lnTo>
                  <a:pt x="18495" y="1928649"/>
                </a:lnTo>
                <a:lnTo>
                  <a:pt x="4748" y="1872824"/>
                </a:lnTo>
                <a:lnTo>
                  <a:pt x="0" y="1813975"/>
                </a:lnTo>
                <a:lnTo>
                  <a:pt x="0" y="362803"/>
                </a:lnTo>
                <a:close/>
              </a:path>
            </a:pathLst>
          </a:custGeom>
          <a:ln w="9524">
            <a:solidFill>
              <a:srgbClr val="008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252052" y="3539859"/>
            <a:ext cx="290449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Century Gothic"/>
                <a:cs typeface="Century Gothic"/>
              </a:rPr>
              <a:t>Local</a:t>
            </a:r>
            <a:r>
              <a:rPr sz="28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calibration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20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73471" y="4372511"/>
            <a:ext cx="326326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70915" marR="5080" indent="-95885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z="2000" spc="-20" dirty="0">
                <a:solidFill>
                  <a:srgbClr val="FFFFFF"/>
                </a:solidFill>
                <a:latin typeface="Century Gothic"/>
                <a:cs typeface="Century Gothic"/>
              </a:rPr>
              <a:t>M/H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AD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classifica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on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n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d calib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on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9739" y="5873963"/>
            <a:ext cx="3627754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00"/>
              </a:lnSpc>
            </a:pPr>
            <a:r>
              <a:rPr sz="2200" spc="-15" dirty="0">
                <a:latin typeface="Palatino Linotype"/>
                <a:cs typeface="Palatino Linotype"/>
              </a:rPr>
              <a:t>Re</a:t>
            </a:r>
            <a:r>
              <a:rPr sz="2200" spc="-20" dirty="0">
                <a:latin typeface="Palatino Linotype"/>
                <a:cs typeface="Palatino Linotype"/>
              </a:rPr>
              <a:t>d</a:t>
            </a:r>
            <a:r>
              <a:rPr sz="2200" spc="-15" dirty="0">
                <a:latin typeface="Palatino Linotype"/>
                <a:cs typeface="Palatino Linotype"/>
              </a:rPr>
              <a:t>uc</a:t>
            </a:r>
            <a:r>
              <a:rPr sz="2200" dirty="0">
                <a:latin typeface="Palatino Linotype"/>
                <a:cs typeface="Palatino Linotype"/>
              </a:rPr>
              <a:t>e pile-up </a:t>
            </a:r>
            <a:r>
              <a:rPr sz="2200" spc="-15" dirty="0">
                <a:latin typeface="Palatino Linotype"/>
                <a:cs typeface="Palatino Linotype"/>
              </a:rPr>
              <a:t>co</a:t>
            </a:r>
            <a:r>
              <a:rPr sz="2200" dirty="0">
                <a:latin typeface="Palatino Linotype"/>
                <a:cs typeface="Palatino Linotype"/>
              </a:rPr>
              <a:t>ntribut</a:t>
            </a:r>
            <a:r>
              <a:rPr sz="2200" spc="-15" dirty="0">
                <a:latin typeface="Palatino Linotype"/>
                <a:cs typeface="Palatino Linotype"/>
              </a:rPr>
              <a:t>ions</a:t>
            </a:r>
            <a:r>
              <a:rPr sz="2200" spc="-10" dirty="0">
                <a:latin typeface="Palatino Linotype"/>
                <a:cs typeface="Palatino Linotype"/>
              </a:rPr>
              <a:t> </a:t>
            </a:r>
            <a:r>
              <a:rPr sz="2200" dirty="0">
                <a:latin typeface="Palatino Linotype"/>
                <a:cs typeface="Palatino Linotype"/>
              </a:rPr>
              <a:t>b</a:t>
            </a:r>
            <a:r>
              <a:rPr sz="2200" spc="-10" dirty="0">
                <a:latin typeface="Palatino Linotype"/>
                <a:cs typeface="Palatino Linotype"/>
              </a:rPr>
              <a:t>efo</a:t>
            </a:r>
            <a:r>
              <a:rPr sz="2200" dirty="0">
                <a:latin typeface="Palatino Linotype"/>
                <a:cs typeface="Palatino Linotype"/>
              </a:rPr>
              <a:t>re </a:t>
            </a:r>
            <a:r>
              <a:rPr sz="2200" spc="-10" dirty="0">
                <a:latin typeface="Palatino Linotype"/>
                <a:cs typeface="Palatino Linotype"/>
              </a:rPr>
              <a:t>j</a:t>
            </a:r>
            <a:r>
              <a:rPr sz="2200" dirty="0">
                <a:latin typeface="Palatino Linotype"/>
                <a:cs typeface="Palatino Linotype"/>
              </a:rPr>
              <a:t>et </a:t>
            </a:r>
            <a:r>
              <a:rPr sz="2200" spc="-15" dirty="0">
                <a:latin typeface="Palatino Linotype"/>
                <a:cs typeface="Palatino Linotype"/>
              </a:rPr>
              <a:t>ﬁn</a:t>
            </a:r>
            <a:r>
              <a:rPr sz="2200" spc="-20" dirty="0">
                <a:latin typeface="Palatino Linotype"/>
                <a:cs typeface="Palatino Linotype"/>
              </a:rPr>
              <a:t>d</a:t>
            </a:r>
            <a:r>
              <a:rPr sz="2200" dirty="0">
                <a:latin typeface="Palatino Linotype"/>
                <a:cs typeface="Palatino Linotype"/>
              </a:rPr>
              <a:t>ing</a:t>
            </a:r>
            <a:endParaRPr sz="2200">
              <a:latin typeface="Palatino Linotype"/>
              <a:cs typeface="Palatino Linotyp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113780" y="5709320"/>
            <a:ext cx="3539490" cy="965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00"/>
              </a:lnSpc>
            </a:pPr>
            <a:r>
              <a:rPr sz="2200" spc="-15" dirty="0">
                <a:latin typeface="Palatino Linotype"/>
                <a:cs typeface="Palatino Linotype"/>
              </a:rPr>
              <a:t>Impro</a:t>
            </a:r>
            <a:r>
              <a:rPr sz="2200" spc="-55" dirty="0">
                <a:latin typeface="Palatino Linotype"/>
                <a:cs typeface="Palatino Linotype"/>
              </a:rPr>
              <a:t>v</a:t>
            </a:r>
            <a:r>
              <a:rPr sz="2200" spc="-10" dirty="0">
                <a:latin typeface="Palatino Linotype"/>
                <a:cs typeface="Palatino Linotype"/>
              </a:rPr>
              <a:t>es</a:t>
            </a:r>
            <a:r>
              <a:rPr sz="2200" dirty="0">
                <a:latin typeface="Palatino Linotype"/>
                <a:cs typeface="Palatino Linotype"/>
              </a:rPr>
              <a:t> t</a:t>
            </a:r>
            <a:r>
              <a:rPr sz="2200" spc="-5" dirty="0">
                <a:latin typeface="Palatino Linotype"/>
                <a:cs typeface="Palatino Linotype"/>
              </a:rPr>
              <a:t>h</a:t>
            </a:r>
            <a:r>
              <a:rPr sz="2200" dirty="0">
                <a:latin typeface="Palatino Linotype"/>
                <a:cs typeface="Palatino Linotype"/>
              </a:rPr>
              <a:t>e linearity </a:t>
            </a:r>
            <a:r>
              <a:rPr sz="2200" spc="-15" dirty="0">
                <a:latin typeface="Palatino Linotype"/>
                <a:cs typeface="Palatino Linotype"/>
              </a:rPr>
              <a:t>o</a:t>
            </a:r>
            <a:r>
              <a:rPr sz="2200" dirty="0">
                <a:latin typeface="Palatino Linotype"/>
                <a:cs typeface="Palatino Linotype"/>
              </a:rPr>
              <a:t>f t</a:t>
            </a:r>
            <a:r>
              <a:rPr sz="2200" spc="-5" dirty="0">
                <a:latin typeface="Palatino Linotype"/>
                <a:cs typeface="Palatino Linotype"/>
              </a:rPr>
              <a:t>he </a:t>
            </a:r>
            <a:r>
              <a:rPr sz="2200" spc="-10" dirty="0">
                <a:latin typeface="Palatino Linotype"/>
                <a:cs typeface="Palatino Linotype"/>
              </a:rPr>
              <a:t>j</a:t>
            </a:r>
            <a:r>
              <a:rPr sz="2200" dirty="0">
                <a:latin typeface="Palatino Linotype"/>
                <a:cs typeface="Palatino Linotype"/>
              </a:rPr>
              <a:t>et energy </a:t>
            </a:r>
            <a:r>
              <a:rPr sz="2200" spc="-10" dirty="0">
                <a:latin typeface="Palatino Linotype"/>
                <a:cs typeface="Palatino Linotype"/>
              </a:rPr>
              <a:t>res</a:t>
            </a:r>
            <a:r>
              <a:rPr sz="2200" dirty="0">
                <a:latin typeface="Palatino Linotype"/>
                <a:cs typeface="Palatino Linotype"/>
              </a:rPr>
              <a:t>p</a:t>
            </a:r>
            <a:r>
              <a:rPr sz="2200" spc="-15" dirty="0">
                <a:latin typeface="Palatino Linotype"/>
                <a:cs typeface="Palatino Linotype"/>
              </a:rPr>
              <a:t>ons</a:t>
            </a:r>
            <a:r>
              <a:rPr sz="2200" dirty="0">
                <a:latin typeface="Palatino Linotype"/>
                <a:cs typeface="Palatino Linotype"/>
              </a:rPr>
              <a:t>e </a:t>
            </a:r>
            <a:r>
              <a:rPr sz="2200" spc="-15" dirty="0">
                <a:latin typeface="Palatino Linotype"/>
                <a:cs typeface="Palatino Linotype"/>
              </a:rPr>
              <a:t>and</a:t>
            </a:r>
            <a:r>
              <a:rPr sz="2200" spc="-5" dirty="0">
                <a:latin typeface="Palatino Linotype"/>
                <a:cs typeface="Palatino Linotype"/>
              </a:rPr>
              <a:t> </a:t>
            </a:r>
            <a:r>
              <a:rPr sz="2200" dirty="0">
                <a:latin typeface="Palatino Linotype"/>
                <a:cs typeface="Palatino Linotype"/>
              </a:rPr>
              <a:t>t</a:t>
            </a:r>
            <a:r>
              <a:rPr sz="2200" spc="-5" dirty="0">
                <a:latin typeface="Palatino Linotype"/>
                <a:cs typeface="Palatino Linotype"/>
              </a:rPr>
              <a:t>he </a:t>
            </a:r>
            <a:r>
              <a:rPr sz="2200" dirty="0">
                <a:latin typeface="Palatino Linotype"/>
                <a:cs typeface="Palatino Linotype"/>
              </a:rPr>
              <a:t>energy </a:t>
            </a:r>
            <a:r>
              <a:rPr sz="2200" spc="-15" dirty="0">
                <a:latin typeface="Palatino Linotype"/>
                <a:cs typeface="Palatino Linotype"/>
              </a:rPr>
              <a:t>reso</a:t>
            </a:r>
            <a:r>
              <a:rPr sz="2200" dirty="0">
                <a:latin typeface="Palatino Linotype"/>
                <a:cs typeface="Palatino Linotype"/>
              </a:rPr>
              <a:t>lut</a:t>
            </a:r>
            <a:r>
              <a:rPr sz="2200" spc="-10" dirty="0">
                <a:latin typeface="Palatino Linotype"/>
                <a:cs typeface="Palatino Linotype"/>
              </a:rPr>
              <a:t>io</a:t>
            </a:r>
            <a:r>
              <a:rPr sz="2200" dirty="0">
                <a:latin typeface="Palatino Linotype"/>
                <a:cs typeface="Palatino Linotype"/>
              </a:rPr>
              <a:t>n</a:t>
            </a:r>
            <a:endParaRPr sz="2200">
              <a:latin typeface="Palatino Linotype"/>
              <a:cs typeface="Palatino Linotyp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523" y="1730745"/>
            <a:ext cx="4475766" cy="3999105"/>
          </a:xfrm>
          <a:prstGeom prst="rect">
            <a:avLst/>
          </a:prstGeo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95729" y="88164"/>
            <a:ext cx="8948272" cy="706743"/>
          </a:xfrm>
          <a:ln/>
        </p:spPr>
        <p:txBody>
          <a:bodyPr/>
          <a:lstStyle/>
          <a:p>
            <a:pPr algn="ctr">
              <a:tabLst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</a:tabLst>
            </a:pPr>
            <a:r>
              <a:rPr lang="en-US" sz="4000" dirty="0" smtClean="0"/>
              <a:t>Today Lecture</a:t>
            </a:r>
            <a:endParaRPr lang="en-US" sz="4000" dirty="0"/>
          </a:p>
        </p:txBody>
      </p:sp>
      <p:sp>
        <p:nvSpPr>
          <p:cNvPr id="15" name="Oval 14"/>
          <p:cNvSpPr/>
          <p:nvPr/>
        </p:nvSpPr>
        <p:spPr bwMode="auto">
          <a:xfrm>
            <a:off x="3918825" y="2318603"/>
            <a:ext cx="326587" cy="457222"/>
          </a:xfrm>
          <a:prstGeom prst="ellipse">
            <a:avLst/>
          </a:prstGeom>
          <a:noFill/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4180095" y="1338840"/>
            <a:ext cx="979762" cy="97976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4376047" y="946935"/>
            <a:ext cx="1713802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rgbClr val="000090"/>
                </a:solidFill>
              </a:rPr>
              <a:t>Unstable: t </a:t>
            </a:r>
            <a:r>
              <a:rPr lang="en-US" sz="1633" dirty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sz="1633" dirty="0" err="1">
                <a:solidFill>
                  <a:srgbClr val="000090"/>
                </a:solidFill>
                <a:sym typeface="Wingdings"/>
              </a:rPr>
              <a:t>bW</a:t>
            </a:r>
            <a:endParaRPr lang="en-US" sz="1633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074303" y="3167730"/>
            <a:ext cx="326587" cy="457222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335573" y="2187968"/>
            <a:ext cx="979762" cy="97976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Oval 21"/>
          <p:cNvSpPr/>
          <p:nvPr/>
        </p:nvSpPr>
        <p:spPr bwMode="auto">
          <a:xfrm>
            <a:off x="3918825" y="4016858"/>
            <a:ext cx="326587" cy="457222"/>
          </a:xfrm>
          <a:prstGeom prst="ellipse">
            <a:avLst/>
          </a:prstGeom>
          <a:noFill/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4245413" y="4343445"/>
            <a:ext cx="2286112" cy="1632937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7445970" y="2057333"/>
            <a:ext cx="781624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rgbClr val="FF0000"/>
                </a:solidFill>
              </a:rPr>
              <a:t>Stable!</a:t>
            </a:r>
          </a:p>
        </p:txBody>
      </p:sp>
      <p:sp>
        <p:nvSpPr>
          <p:cNvPr id="24" name="L-Shape 23"/>
          <p:cNvSpPr/>
          <p:nvPr/>
        </p:nvSpPr>
        <p:spPr bwMode="auto">
          <a:xfrm>
            <a:off x="2808428" y="2318603"/>
            <a:ext cx="1502302" cy="979762"/>
          </a:xfrm>
          <a:prstGeom prst="corner">
            <a:avLst>
              <a:gd name="adj1" fmla="val 50000"/>
              <a:gd name="adj2" fmla="val 101988"/>
            </a:avLst>
          </a:prstGeom>
          <a:noFill/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 flipV="1">
            <a:off x="1698030" y="2187968"/>
            <a:ext cx="1045080" cy="391905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130410" y="1534793"/>
            <a:ext cx="2220795" cy="1600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3" dirty="0" err="1">
                <a:solidFill>
                  <a:srgbClr val="3366FF"/>
                </a:solidFill>
              </a:rPr>
              <a:t>Hadronisation</a:t>
            </a:r>
            <a:r>
              <a:rPr lang="en-US" sz="1633" dirty="0">
                <a:solidFill>
                  <a:srgbClr val="3366FF"/>
                </a:solidFill>
              </a:rPr>
              <a:t> </a:t>
            </a:r>
            <a:r>
              <a:rPr lang="en-US" sz="1633" dirty="0">
                <a:solidFill>
                  <a:srgbClr val="3366FF"/>
                </a:solidFill>
                <a:sym typeface="Wingdings"/>
              </a:rPr>
              <a:t> Jets</a:t>
            </a:r>
            <a:br>
              <a:rPr lang="en-US" sz="1633" dirty="0">
                <a:solidFill>
                  <a:srgbClr val="3366FF"/>
                </a:solidFill>
                <a:sym typeface="Wingdings"/>
              </a:rPr>
            </a:br>
            <a:r>
              <a:rPr lang="en-US" sz="1633" dirty="0">
                <a:solidFill>
                  <a:srgbClr val="3366FF"/>
                </a:solidFill>
                <a:sym typeface="Wingdings"/>
              </a:rPr>
              <a:t/>
            </a:r>
            <a:br>
              <a:rPr lang="en-US" sz="1633" dirty="0">
                <a:solidFill>
                  <a:srgbClr val="3366FF"/>
                </a:solidFill>
                <a:sym typeface="Wingdings"/>
              </a:rPr>
            </a:br>
            <a:r>
              <a:rPr lang="en-US" sz="1633" u="sng" dirty="0">
                <a:solidFill>
                  <a:srgbClr val="800000"/>
                </a:solidFill>
                <a:sym typeface="Wingdings"/>
              </a:rPr>
              <a:t>b jets</a:t>
            </a:r>
            <a:r>
              <a:rPr lang="en-US" sz="1633" dirty="0">
                <a:solidFill>
                  <a:srgbClr val="800000"/>
                </a:solidFill>
                <a:sym typeface="Wingdings"/>
              </a:rPr>
              <a:t>: </a:t>
            </a:r>
            <a:br>
              <a:rPr lang="en-US" sz="1633" dirty="0">
                <a:solidFill>
                  <a:srgbClr val="800000"/>
                </a:solidFill>
                <a:sym typeface="Wingdings"/>
              </a:rPr>
            </a:br>
            <a:r>
              <a:rPr lang="en-US" sz="1633" dirty="0">
                <a:solidFill>
                  <a:srgbClr val="800000"/>
                </a:solidFill>
                <a:sym typeface="Wingdings"/>
              </a:rPr>
              <a:t> dedicated </a:t>
            </a:r>
            <a:br>
              <a:rPr lang="en-US" sz="1633" dirty="0">
                <a:solidFill>
                  <a:srgbClr val="800000"/>
                </a:solidFill>
                <a:sym typeface="Wingdings"/>
              </a:rPr>
            </a:br>
            <a:r>
              <a:rPr lang="en-US" sz="1633" dirty="0">
                <a:solidFill>
                  <a:srgbClr val="800000"/>
                </a:solidFill>
                <a:sym typeface="Wingdings"/>
              </a:rPr>
              <a:t> identification </a:t>
            </a:r>
            <a:br>
              <a:rPr lang="en-US" sz="1633" dirty="0">
                <a:solidFill>
                  <a:srgbClr val="800000"/>
                </a:solidFill>
                <a:sym typeface="Wingdings"/>
              </a:rPr>
            </a:br>
            <a:r>
              <a:rPr lang="en-US" sz="1633" dirty="0">
                <a:solidFill>
                  <a:srgbClr val="800000"/>
                </a:solidFill>
                <a:sym typeface="Wingdings"/>
              </a:rPr>
              <a:t> techniques</a:t>
            </a:r>
            <a:endParaRPr lang="en-US" sz="1633" dirty="0">
              <a:solidFill>
                <a:srgbClr val="8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2743110" y="4539398"/>
            <a:ext cx="1567620" cy="457222"/>
          </a:xfrm>
          <a:prstGeom prst="rect">
            <a:avLst/>
          </a:prstGeom>
          <a:noFill/>
          <a:ln w="317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1763348" y="4800668"/>
            <a:ext cx="914445" cy="587857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555" name="TextBox 23554"/>
          <p:cNvSpPr txBox="1"/>
          <p:nvPr/>
        </p:nvSpPr>
        <p:spPr>
          <a:xfrm>
            <a:off x="130411" y="5453842"/>
            <a:ext cx="2144883" cy="1097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rgbClr val="FF00FF"/>
                </a:solidFill>
              </a:rPr>
              <a:t>No interaction</a:t>
            </a:r>
            <a:br>
              <a:rPr lang="en-US" sz="1633" dirty="0">
                <a:solidFill>
                  <a:srgbClr val="FF00FF"/>
                </a:solidFill>
              </a:rPr>
            </a:br>
            <a:r>
              <a:rPr lang="en-US" sz="1633" dirty="0">
                <a:solidFill>
                  <a:srgbClr val="FF00FF"/>
                </a:solidFill>
              </a:rPr>
              <a:t>with detector</a:t>
            </a:r>
          </a:p>
          <a:p>
            <a:r>
              <a:rPr lang="en-US" sz="1633" dirty="0">
                <a:solidFill>
                  <a:srgbClr val="FF00FF"/>
                </a:solidFill>
                <a:sym typeface="Wingdings"/>
              </a:rPr>
              <a:t> Missing (transverse)</a:t>
            </a:r>
            <a:br>
              <a:rPr lang="en-US" sz="1633" dirty="0">
                <a:solidFill>
                  <a:srgbClr val="FF00FF"/>
                </a:solidFill>
                <a:sym typeface="Wingdings"/>
              </a:rPr>
            </a:br>
            <a:r>
              <a:rPr lang="en-US" sz="1633" dirty="0">
                <a:solidFill>
                  <a:srgbClr val="FF00FF"/>
                </a:solidFill>
                <a:sym typeface="Wingdings"/>
              </a:rPr>
              <a:t>     energy/momentum</a:t>
            </a:r>
            <a:endParaRPr lang="en-US" sz="1633" dirty="0">
              <a:solidFill>
                <a:srgbClr val="FF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23206" y="3102413"/>
            <a:ext cx="2220795" cy="1041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3" dirty="0" err="1">
                <a:solidFill>
                  <a:srgbClr val="3366FF"/>
                </a:solidFill>
              </a:rPr>
              <a:t>Hadronisation</a:t>
            </a:r>
            <a:r>
              <a:rPr lang="en-US" sz="1633" dirty="0">
                <a:solidFill>
                  <a:srgbClr val="3366FF"/>
                </a:solidFill>
              </a:rPr>
              <a:t> </a:t>
            </a:r>
            <a:r>
              <a:rPr lang="en-US" sz="1633" dirty="0">
                <a:solidFill>
                  <a:srgbClr val="3366FF"/>
                </a:solidFill>
                <a:sym typeface="Wingdings"/>
              </a:rPr>
              <a:t> Jets</a:t>
            </a:r>
            <a:br>
              <a:rPr lang="en-US" sz="1633" dirty="0">
                <a:solidFill>
                  <a:srgbClr val="3366FF"/>
                </a:solidFill>
                <a:sym typeface="Wingdings"/>
              </a:rPr>
            </a:br>
            <a:r>
              <a:rPr lang="en-US" sz="1633" dirty="0">
                <a:solidFill>
                  <a:srgbClr val="3366FF"/>
                </a:solidFill>
                <a:sym typeface="Wingdings"/>
              </a:rPr>
              <a:t>      </a:t>
            </a:r>
            <a:r>
              <a:rPr lang="en-US" sz="1451" dirty="0">
                <a:sym typeface="Wingdings"/>
              </a:rPr>
              <a:t>( (quasi-)stable   </a:t>
            </a:r>
            <a:br>
              <a:rPr lang="en-US" sz="1451" dirty="0">
                <a:sym typeface="Wingdings"/>
              </a:rPr>
            </a:br>
            <a:r>
              <a:rPr lang="en-US" sz="1451" dirty="0">
                <a:sym typeface="Wingdings"/>
              </a:rPr>
              <a:t>                 hadrons:</a:t>
            </a:r>
            <a:br>
              <a:rPr lang="en-US" sz="1451" dirty="0">
                <a:sym typeface="Wingdings"/>
              </a:rPr>
            </a:br>
            <a:r>
              <a:rPr lang="en-US" sz="1451" dirty="0">
                <a:sym typeface="Wingdings"/>
              </a:rPr>
              <a:t>           </a:t>
            </a:r>
            <a:r>
              <a:rPr lang="en-US" sz="1451" dirty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1451" baseline="30000" dirty="0">
                <a:solidFill>
                  <a:srgbClr val="800000"/>
                </a:solidFill>
                <a:sym typeface="Wingdings"/>
              </a:rPr>
              <a:t>±</a:t>
            </a:r>
            <a:r>
              <a:rPr lang="en-US" sz="1451" dirty="0">
                <a:solidFill>
                  <a:srgbClr val="800000"/>
                </a:solidFill>
                <a:sym typeface="Wingdings"/>
              </a:rPr>
              <a:t>, K</a:t>
            </a:r>
            <a:r>
              <a:rPr lang="en-US" sz="1451" baseline="30000" dirty="0">
                <a:solidFill>
                  <a:srgbClr val="800000"/>
                </a:solidFill>
                <a:sym typeface="Wingdings"/>
              </a:rPr>
              <a:t>±</a:t>
            </a:r>
            <a:r>
              <a:rPr lang="en-US" sz="1451" dirty="0">
                <a:sym typeface="Wingdings"/>
              </a:rPr>
              <a:t>, K</a:t>
            </a:r>
            <a:r>
              <a:rPr lang="en-US" sz="1451" baseline="30000" dirty="0">
                <a:sym typeface="Wingdings"/>
              </a:rPr>
              <a:t>0</a:t>
            </a:r>
            <a:r>
              <a:rPr lang="en-US" sz="1451" baseline="-25000" dirty="0">
                <a:sym typeface="Wingdings"/>
              </a:rPr>
              <a:t>L</a:t>
            </a:r>
            <a:r>
              <a:rPr lang="en-US" sz="1451" dirty="0">
                <a:sym typeface="Wingdings"/>
              </a:rPr>
              <a:t>, </a:t>
            </a:r>
            <a:r>
              <a:rPr lang="en-US" sz="1451" dirty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1451" dirty="0">
                <a:sym typeface="Wingdings"/>
              </a:rPr>
              <a:t>, n)</a:t>
            </a:r>
            <a:endParaRPr lang="en-US" sz="1451" dirty="0"/>
          </a:p>
        </p:txBody>
      </p:sp>
      <p:cxnSp>
        <p:nvCxnSpPr>
          <p:cNvPr id="38" name="Straight Arrow Connector 37"/>
          <p:cNvCxnSpPr/>
          <p:nvPr/>
        </p:nvCxnSpPr>
        <p:spPr bwMode="auto">
          <a:xfrm flipV="1">
            <a:off x="6596842" y="3429000"/>
            <a:ext cx="522540" cy="45722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Oval 40"/>
          <p:cNvSpPr/>
          <p:nvPr/>
        </p:nvSpPr>
        <p:spPr bwMode="auto">
          <a:xfrm>
            <a:off x="6074302" y="3624952"/>
            <a:ext cx="391905" cy="522540"/>
          </a:xfrm>
          <a:prstGeom prst="ellipse">
            <a:avLst/>
          </a:prstGeom>
          <a:noFill/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5355810" y="3037095"/>
            <a:ext cx="457222" cy="1241032"/>
          </a:xfrm>
          <a:prstGeom prst="ellipse">
            <a:avLst/>
          </a:prstGeom>
          <a:noFill/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5617080" y="1469475"/>
            <a:ext cx="1371667" cy="150230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6608888" y="1077570"/>
            <a:ext cx="2248308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rgbClr val="000090"/>
                </a:solidFill>
              </a:rPr>
              <a:t>Unstable: identify via</a:t>
            </a:r>
            <a:br>
              <a:rPr lang="en-US" sz="1633" dirty="0">
                <a:solidFill>
                  <a:srgbClr val="000090"/>
                </a:solidFill>
              </a:rPr>
            </a:br>
            <a:r>
              <a:rPr lang="en-US" sz="1633" dirty="0">
                <a:solidFill>
                  <a:srgbClr val="000090"/>
                </a:solidFill>
              </a:rPr>
              <a:t>                decay products</a:t>
            </a:r>
          </a:p>
        </p:txBody>
      </p:sp>
      <p:sp>
        <p:nvSpPr>
          <p:cNvPr id="48" name="Oval 47"/>
          <p:cNvSpPr/>
          <p:nvPr/>
        </p:nvSpPr>
        <p:spPr bwMode="auto">
          <a:xfrm>
            <a:off x="2743110" y="3951540"/>
            <a:ext cx="1110397" cy="52254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633"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 flipV="1">
            <a:off x="1632713" y="3624952"/>
            <a:ext cx="1045080" cy="52254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130411" y="3559635"/>
            <a:ext cx="2105000" cy="846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rgbClr val="FF0000"/>
                </a:solidFill>
              </a:rPr>
              <a:t>Stable!</a:t>
            </a:r>
          </a:p>
          <a:p>
            <a:r>
              <a:rPr lang="en-US" sz="1633" dirty="0">
                <a:solidFill>
                  <a:srgbClr val="FF0000"/>
                </a:solidFill>
              </a:rPr>
              <a:t>(</a:t>
            </a:r>
            <a:r>
              <a:rPr lang="en-US" sz="1633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33" dirty="0">
                <a:solidFill>
                  <a:srgbClr val="FF0000"/>
                </a:solidFill>
              </a:rPr>
              <a:t> not really, but</a:t>
            </a:r>
            <a:br>
              <a:rPr lang="en-US" sz="1633" dirty="0">
                <a:solidFill>
                  <a:srgbClr val="FF0000"/>
                </a:solidFill>
              </a:rPr>
            </a:br>
            <a:r>
              <a:rPr lang="en-US" sz="1633" dirty="0">
                <a:solidFill>
                  <a:srgbClr val="FF0000"/>
                </a:solidFill>
              </a:rPr>
              <a:t> as seen by a detector)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776813" y="5944889"/>
            <a:ext cx="2248308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rgbClr val="800000"/>
                </a:solidFill>
              </a:rPr>
              <a:t>Unstable: identify via</a:t>
            </a:r>
            <a:br>
              <a:rPr lang="en-US" sz="1633" dirty="0">
                <a:solidFill>
                  <a:srgbClr val="800000"/>
                </a:solidFill>
              </a:rPr>
            </a:br>
            <a:r>
              <a:rPr lang="en-US" sz="1633" dirty="0">
                <a:solidFill>
                  <a:srgbClr val="800000"/>
                </a:solidFill>
              </a:rPr>
              <a:t>                decay products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1502078" y="2645190"/>
            <a:ext cx="2416747" cy="326587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Oval 2"/>
          <p:cNvSpPr/>
          <p:nvPr/>
        </p:nvSpPr>
        <p:spPr>
          <a:xfrm>
            <a:off x="130410" y="1448082"/>
            <a:ext cx="1926990" cy="5331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0410" y="5453842"/>
            <a:ext cx="2105001" cy="10859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124776"/>
      </p:ext>
    </p:extLst>
  </p:cSld>
  <p:clrMapOvr>
    <a:masterClrMapping/>
  </p:clrMapOvr>
  <p:transition spd="med" advTm="146221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4374399" y="3271520"/>
            <a:ext cx="4301269" cy="3474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28634" y="4506595"/>
            <a:ext cx="813435" cy="369570"/>
          </a:xfrm>
          <a:custGeom>
            <a:avLst/>
            <a:gdLst/>
            <a:ahLst/>
            <a:cxnLst/>
            <a:rect l="l" t="t" r="r" b="b"/>
            <a:pathLst>
              <a:path w="813434" h="369570">
                <a:moveTo>
                  <a:pt x="0" y="0"/>
                </a:moveTo>
                <a:lnTo>
                  <a:pt x="813042" y="0"/>
                </a:lnTo>
                <a:lnTo>
                  <a:pt x="813042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707373" y="4571762"/>
            <a:ext cx="647700" cy="263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FF0000"/>
                </a:solidFill>
                <a:latin typeface="MS PGothic"/>
                <a:cs typeface="MS PGothic"/>
              </a:rPr>
              <a:t>μ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=40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33394" y="2962275"/>
            <a:ext cx="3862939" cy="36575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60399" y="3023849"/>
            <a:ext cx="1280160" cy="261620"/>
          </a:xfrm>
          <a:custGeom>
            <a:avLst/>
            <a:gdLst/>
            <a:ahLst/>
            <a:cxnLst/>
            <a:rect l="l" t="t" r="r" b="b"/>
            <a:pathLst>
              <a:path w="1280160" h="261620">
                <a:moveTo>
                  <a:pt x="0" y="0"/>
                </a:moveTo>
                <a:lnTo>
                  <a:pt x="1280160" y="0"/>
                </a:lnTo>
                <a:lnTo>
                  <a:pt x="1280160" y="261611"/>
                </a:lnTo>
                <a:lnTo>
                  <a:pt x="0" y="2616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20978" y="1068819"/>
            <a:ext cx="8765540" cy="9156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latin typeface="Century Gothic"/>
                <a:cs typeface="Century Gothic"/>
              </a:rPr>
              <a:t>Topological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clusters:</a:t>
            </a:r>
            <a:endParaRPr sz="2000" dirty="0">
              <a:latin typeface="Century Gothic"/>
              <a:cs typeface="Century Gothic"/>
            </a:endParaRPr>
          </a:p>
          <a:p>
            <a:pPr marL="748665" marR="5080" indent="-279400">
              <a:lnSpc>
                <a:spcPts val="2070"/>
              </a:lnSpc>
              <a:spcBef>
                <a:spcPts val="575"/>
              </a:spcBef>
            </a:pPr>
            <a:r>
              <a:rPr sz="1800" dirty="0">
                <a:latin typeface="Courier New"/>
                <a:cs typeface="Courier New"/>
              </a:rPr>
              <a:t>o</a:t>
            </a:r>
            <a:r>
              <a:rPr sz="1800" spc="85" dirty="0">
                <a:latin typeface="Courier New"/>
                <a:cs typeface="Courier New"/>
              </a:rPr>
              <a:t> </a:t>
            </a:r>
            <a:r>
              <a:rPr sz="1800" dirty="0">
                <a:latin typeface="Century Gothic"/>
                <a:cs typeface="Century Gothic"/>
              </a:rPr>
              <a:t>3D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ne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0" dirty="0">
                <a:latin typeface="Century Gothic"/>
                <a:cs typeface="Century Gothic"/>
              </a:rPr>
              <a:t>t-ne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gh</a:t>
            </a:r>
            <a:r>
              <a:rPr sz="1800" dirty="0">
                <a:latin typeface="Century Gothic"/>
                <a:cs typeface="Century Gothic"/>
              </a:rPr>
              <a:t>b</a:t>
            </a:r>
            <a:r>
              <a:rPr sz="1800" spc="-10" dirty="0">
                <a:latin typeface="Century Gothic"/>
                <a:cs typeface="Century Gothic"/>
              </a:rPr>
              <a:t>or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al</a:t>
            </a:r>
            <a:r>
              <a:rPr sz="1800" spc="-10" dirty="0">
                <a:latin typeface="Century Gothic"/>
                <a:cs typeface="Century Gothic"/>
              </a:rPr>
              <a:t>gor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thm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th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cl</a:t>
            </a:r>
            <a:r>
              <a:rPr sz="1800" spc="-15" dirty="0">
                <a:latin typeface="Century Gothic"/>
                <a:cs typeface="Century Gothic"/>
              </a:rPr>
              <a:t>u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0" dirty="0">
                <a:latin typeface="Century Gothic"/>
                <a:cs typeface="Century Gothic"/>
              </a:rPr>
              <a:t>ter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cal</a:t>
            </a:r>
            <a:r>
              <a:rPr sz="1800" spc="-10" dirty="0">
                <a:latin typeface="Century Gothic"/>
                <a:cs typeface="Century Gothic"/>
              </a:rPr>
              <a:t>or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meter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ce</a:t>
            </a:r>
            <a:r>
              <a:rPr sz="1800" dirty="0">
                <a:latin typeface="Century Gothic"/>
                <a:cs typeface="Century Gothic"/>
              </a:rPr>
              <a:t>lls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wi</a:t>
            </a:r>
            <a:r>
              <a:rPr sz="1800" spc="-10" dirty="0">
                <a:latin typeface="Century Gothic"/>
                <a:cs typeface="Century Gothic"/>
              </a:rPr>
              <a:t>th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energ</a:t>
            </a:r>
            <a:r>
              <a:rPr sz="1800" dirty="0">
                <a:latin typeface="Century Gothic"/>
                <a:cs typeface="Century Gothic"/>
              </a:rPr>
              <a:t>y si</a:t>
            </a:r>
            <a:r>
              <a:rPr sz="1800" spc="-15" dirty="0">
                <a:latin typeface="Century Gothic"/>
                <a:cs typeface="Century Gothic"/>
              </a:rPr>
              <a:t>gn</a:t>
            </a:r>
            <a:r>
              <a:rPr sz="1800" dirty="0">
                <a:latin typeface="Century Gothic"/>
                <a:cs typeface="Century Gothic"/>
              </a:rPr>
              <a:t>ifica</a:t>
            </a:r>
            <a:r>
              <a:rPr sz="1800" spc="-15" dirty="0">
                <a:latin typeface="Century Gothic"/>
                <a:cs typeface="Century Gothic"/>
              </a:rPr>
              <a:t>nce</a:t>
            </a:r>
            <a:r>
              <a:rPr sz="1800" spc="-5" dirty="0">
                <a:latin typeface="Century Gothic"/>
                <a:cs typeface="Century Gothic"/>
              </a:rPr>
              <a:t> (</a:t>
            </a:r>
            <a:r>
              <a:rPr sz="1800" b="1" i="1" dirty="0">
                <a:latin typeface="Century Gothic"/>
                <a:cs typeface="Century Gothic"/>
              </a:rPr>
              <a:t>|E</a:t>
            </a:r>
            <a:r>
              <a:rPr sz="1800" b="1" i="1" spc="-15" baseline="-20833" dirty="0">
                <a:latin typeface="Century Gothic"/>
                <a:cs typeface="Century Gothic"/>
              </a:rPr>
              <a:t>cell</a:t>
            </a:r>
            <a:r>
              <a:rPr sz="1800" b="1" i="1" dirty="0">
                <a:latin typeface="Century Gothic"/>
                <a:cs typeface="Century Gothic"/>
              </a:rPr>
              <a:t>|/</a:t>
            </a:r>
            <a:r>
              <a:rPr sz="1850" b="1" i="1" spc="-75" dirty="0">
                <a:latin typeface="MS PGothic"/>
                <a:cs typeface="MS PGothic"/>
              </a:rPr>
              <a:t>σ</a:t>
            </a:r>
            <a:r>
              <a:rPr sz="1800" dirty="0">
                <a:latin typeface="Century Gothic"/>
                <a:cs typeface="Century Gothic"/>
              </a:rPr>
              <a:t>) </a:t>
            </a:r>
            <a:r>
              <a:rPr sz="1800" spc="-20" dirty="0">
                <a:latin typeface="Century Gothic"/>
                <a:cs typeface="Century Gothic"/>
              </a:rPr>
              <a:t>&gt;</a:t>
            </a:r>
            <a:r>
              <a:rPr sz="1800" b="1" dirty="0">
                <a:latin typeface="Century Gothic"/>
                <a:cs typeface="Century Gothic"/>
              </a:rPr>
              <a:t>4</a:t>
            </a:r>
            <a:r>
              <a:rPr sz="1800" b="1" spc="-1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for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ee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,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&gt;</a:t>
            </a:r>
            <a:r>
              <a:rPr sz="1800" b="1" dirty="0">
                <a:latin typeface="Century Gothic"/>
                <a:cs typeface="Century Gothic"/>
              </a:rPr>
              <a:t>2</a:t>
            </a:r>
            <a:r>
              <a:rPr sz="1800" b="1" spc="-1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for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ne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gh</a:t>
            </a:r>
            <a:r>
              <a:rPr sz="1800" dirty="0">
                <a:latin typeface="Century Gothic"/>
                <a:cs typeface="Century Gothic"/>
              </a:rPr>
              <a:t>b</a:t>
            </a:r>
            <a:r>
              <a:rPr sz="1800" spc="-10" dirty="0">
                <a:latin typeface="Century Gothic"/>
                <a:cs typeface="Century Gothic"/>
              </a:rPr>
              <a:t>or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,</a:t>
            </a:r>
            <a:r>
              <a:rPr sz="1800" dirty="0">
                <a:latin typeface="Century Gothic"/>
                <a:cs typeface="Century Gothic"/>
              </a:rPr>
              <a:t> 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&gt;</a:t>
            </a:r>
            <a:r>
              <a:rPr sz="1800" b="1" dirty="0">
                <a:latin typeface="Century Gothic"/>
                <a:cs typeface="Century Gothic"/>
              </a:rPr>
              <a:t>0</a:t>
            </a:r>
            <a:r>
              <a:rPr sz="1800" b="1" spc="-10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21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20978" y="1965957"/>
            <a:ext cx="5745480" cy="963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48665">
              <a:lnSpc>
                <a:spcPct val="100000"/>
              </a:lnSpc>
            </a:pPr>
            <a:r>
              <a:rPr sz="1800" spc="-20" dirty="0">
                <a:latin typeface="Century Gothic"/>
                <a:cs typeface="Century Gothic"/>
              </a:rPr>
              <a:t>boundary</a:t>
            </a:r>
            <a:endParaRPr sz="18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20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spc="-10" dirty="0">
                <a:latin typeface="Century Gothic"/>
                <a:cs typeface="Century Gothic"/>
              </a:rPr>
              <a:t>Sig</a:t>
            </a:r>
            <a:r>
              <a:rPr sz="2000" b="1" spc="-20" dirty="0">
                <a:latin typeface="Century Gothic"/>
                <a:cs typeface="Century Gothic"/>
              </a:rPr>
              <a:t>ma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no</a:t>
            </a:r>
            <a:r>
              <a:rPr sz="2000" b="1" spc="-10" dirty="0">
                <a:latin typeface="Century Gothic"/>
                <a:cs typeface="Century Gothic"/>
              </a:rPr>
              <a:t>is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(</a:t>
            </a:r>
            <a:r>
              <a:rPr sz="2000" b="1" spc="-20" dirty="0">
                <a:latin typeface="MS PGothic"/>
                <a:cs typeface="MS PGothic"/>
              </a:rPr>
              <a:t>σ</a:t>
            </a:r>
            <a:r>
              <a:rPr sz="2000" b="1" spc="-10" dirty="0">
                <a:latin typeface="Century Gothic"/>
                <a:cs typeface="Century Gothic"/>
              </a:rPr>
              <a:t>)</a:t>
            </a:r>
            <a:r>
              <a:rPr sz="2000" spc="-10" dirty="0">
                <a:latin typeface="Century Gothic"/>
                <a:cs typeface="Century Gothic"/>
              </a:rPr>
              <a:t>: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l</a:t>
            </a:r>
            <a:r>
              <a:rPr sz="2000" spc="-15" dirty="0">
                <a:latin typeface="Century Gothic"/>
                <a:cs typeface="Century Gothic"/>
              </a:rPr>
              <a:t>ect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c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+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pil</a:t>
            </a:r>
            <a:r>
              <a:rPr sz="2000" spc="-15" dirty="0">
                <a:latin typeface="Century Gothic"/>
                <a:cs typeface="Century Gothic"/>
              </a:rPr>
              <a:t>eu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no</a:t>
            </a:r>
            <a:r>
              <a:rPr sz="2000" dirty="0">
                <a:latin typeface="Century Gothic"/>
                <a:cs typeface="Century Gothic"/>
              </a:rPr>
              <a:t>is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endParaRPr sz="20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350"/>
              </a:spcBef>
              <a:tabLst>
                <a:tab pos="3026410" algn="l"/>
              </a:tabLst>
            </a:pPr>
            <a:r>
              <a:rPr sz="1800" dirty="0">
                <a:latin typeface="Courier New"/>
                <a:cs typeface="Courier New"/>
              </a:rPr>
              <a:t>o</a:t>
            </a:r>
            <a:r>
              <a:rPr sz="1800" spc="85" dirty="0">
                <a:latin typeface="Courier New"/>
                <a:cs typeface="Courier New"/>
              </a:rPr>
              <a:t> </a:t>
            </a:r>
            <a:r>
              <a:rPr sz="1800" dirty="0">
                <a:latin typeface="Century Gothic"/>
                <a:cs typeface="Century Gothic"/>
              </a:rPr>
              <a:t>Adju</a:t>
            </a:r>
            <a:r>
              <a:rPr sz="1800" spc="-5" dirty="0">
                <a:latin typeface="Century Gothic"/>
                <a:cs typeface="Century Gothic"/>
              </a:rPr>
              <a:t>s</a:t>
            </a:r>
            <a:r>
              <a:rPr sz="1800" spc="-10" dirty="0">
                <a:latin typeface="Century Gothic"/>
                <a:cs typeface="Century Gothic"/>
              </a:rPr>
              <a:t>ted</a:t>
            </a:r>
            <a:r>
              <a:rPr sz="1800" spc="-5" dirty="0">
                <a:latin typeface="Century Gothic"/>
                <a:cs typeface="Century Gothic"/>
              </a:rPr>
              <a:t> w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0" dirty="0">
                <a:latin typeface="Century Gothic"/>
                <a:cs typeface="Century Gothic"/>
              </a:rPr>
              <a:t>th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MS PGothic"/>
                <a:cs typeface="MS PGothic"/>
              </a:rPr>
              <a:t>μ</a:t>
            </a:r>
            <a:r>
              <a:rPr sz="1800" spc="-55" dirty="0">
                <a:latin typeface="MS PGothic"/>
                <a:cs typeface="MS P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for</a:t>
            </a:r>
            <a:r>
              <a:rPr sz="1800" dirty="0">
                <a:latin typeface="Century Gothic"/>
                <a:cs typeface="Century Gothic"/>
              </a:rPr>
              <a:t>	</a:t>
            </a:r>
            <a:r>
              <a:rPr sz="1800" b="1" spc="-5" dirty="0">
                <a:latin typeface="Century Gothic"/>
                <a:cs typeface="Century Gothic"/>
              </a:rPr>
              <a:t>pileu</a:t>
            </a:r>
            <a:r>
              <a:rPr sz="1800" b="1" dirty="0">
                <a:latin typeface="Century Gothic"/>
                <a:cs typeface="Century Gothic"/>
              </a:rPr>
              <a:t>p </a:t>
            </a:r>
            <a:r>
              <a:rPr sz="1800" b="1" spc="-5" dirty="0">
                <a:latin typeface="Century Gothic"/>
                <a:cs typeface="Century Gothic"/>
              </a:rPr>
              <a:t>nois</a:t>
            </a:r>
            <a:r>
              <a:rPr sz="1800" b="1" dirty="0">
                <a:latin typeface="Century Gothic"/>
                <a:cs typeface="Century Gothic"/>
              </a:rPr>
              <a:t>e </a:t>
            </a:r>
            <a:r>
              <a:rPr sz="1800" b="1" spc="-5" dirty="0">
                <a:latin typeface="Century Gothic"/>
                <a:cs typeface="Century Gothic"/>
              </a:rPr>
              <a:t>suppression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83520" y="2144990"/>
            <a:ext cx="1937385" cy="923925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6360">
              <a:lnSpc>
                <a:spcPts val="2130"/>
              </a:lnSpc>
            </a:pPr>
            <a:r>
              <a:rPr sz="1800" b="1" dirty="0">
                <a:latin typeface="Century Gothic"/>
                <a:cs typeface="Century Gothic"/>
              </a:rPr>
              <a:t>2010: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20" dirty="0">
                <a:latin typeface="MS PGothic"/>
                <a:cs typeface="MS PGothic"/>
              </a:rPr>
              <a:t>σ</a:t>
            </a:r>
            <a:r>
              <a:rPr sz="1800" b="1" spc="-10" dirty="0">
                <a:latin typeface="Century Gothic"/>
                <a:cs typeface="Century Gothic"/>
              </a:rPr>
              <a:t>(</a:t>
            </a:r>
            <a:r>
              <a:rPr sz="1800" b="1" spc="-20" dirty="0">
                <a:latin typeface="MS PGothic"/>
                <a:cs typeface="MS PGothic"/>
              </a:rPr>
              <a:t>μ</a:t>
            </a:r>
            <a:r>
              <a:rPr sz="1800" b="1" spc="-5" dirty="0">
                <a:latin typeface="Century Gothic"/>
                <a:cs typeface="Century Gothic"/>
              </a:rPr>
              <a:t>=0)</a:t>
            </a:r>
            <a:endParaRPr sz="1800">
              <a:latin typeface="Century Gothic"/>
              <a:cs typeface="Century Gothic"/>
            </a:endParaRPr>
          </a:p>
          <a:p>
            <a:pPr marL="86360">
              <a:lnSpc>
                <a:spcPts val="2130"/>
              </a:lnSpc>
            </a:pPr>
            <a:r>
              <a:rPr sz="1800" b="1" dirty="0">
                <a:latin typeface="Century Gothic"/>
                <a:cs typeface="Century Gothic"/>
              </a:rPr>
              <a:t>2011: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20" dirty="0">
                <a:latin typeface="MS PGothic"/>
                <a:cs typeface="MS PGothic"/>
              </a:rPr>
              <a:t>σ</a:t>
            </a:r>
            <a:r>
              <a:rPr sz="1800" b="1" spc="-10" dirty="0">
                <a:latin typeface="Century Gothic"/>
                <a:cs typeface="Century Gothic"/>
              </a:rPr>
              <a:t>(</a:t>
            </a:r>
            <a:r>
              <a:rPr sz="1800" b="1" spc="-20" dirty="0">
                <a:latin typeface="MS PGothic"/>
                <a:cs typeface="MS PGothic"/>
              </a:rPr>
              <a:t>μ</a:t>
            </a:r>
            <a:r>
              <a:rPr sz="1800" b="1" spc="-5" dirty="0">
                <a:latin typeface="Century Gothic"/>
                <a:cs typeface="Century Gothic"/>
              </a:rPr>
              <a:t>=8)</a:t>
            </a:r>
            <a:endParaRPr sz="1800">
              <a:latin typeface="Century Gothic"/>
              <a:cs typeface="Century Gothic"/>
            </a:endParaRPr>
          </a:p>
          <a:p>
            <a:pPr marL="86360">
              <a:lnSpc>
                <a:spcPct val="100000"/>
              </a:lnSpc>
              <a:spcBef>
                <a:spcPts val="40"/>
              </a:spcBef>
            </a:pPr>
            <a:r>
              <a:rPr sz="1800" b="1" dirty="0">
                <a:latin typeface="Century Gothic"/>
                <a:cs typeface="Century Gothic"/>
              </a:rPr>
              <a:t>2012: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20" dirty="0">
                <a:latin typeface="MS PGothic"/>
                <a:cs typeface="MS PGothic"/>
              </a:rPr>
              <a:t>σ</a:t>
            </a:r>
            <a:r>
              <a:rPr sz="1800" b="1" spc="-10" dirty="0">
                <a:latin typeface="Century Gothic"/>
                <a:cs typeface="Century Gothic"/>
              </a:rPr>
              <a:t>(</a:t>
            </a:r>
            <a:r>
              <a:rPr sz="1800" b="1" spc="-20" dirty="0">
                <a:latin typeface="MS PGothic"/>
                <a:cs typeface="MS PGothic"/>
              </a:rPr>
              <a:t>μ</a:t>
            </a:r>
            <a:r>
              <a:rPr sz="1800" b="1" spc="-5" dirty="0">
                <a:latin typeface="Century Gothic"/>
                <a:cs typeface="Century Gothic"/>
              </a:rPr>
              <a:t>=30)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204765" y="176157"/>
            <a:ext cx="873950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  <a:tab pos="643064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545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TLAS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95336" y="2171305"/>
            <a:ext cx="3610610" cy="2945765"/>
          </a:xfrm>
          <a:custGeom>
            <a:avLst/>
            <a:gdLst/>
            <a:ahLst/>
            <a:cxnLst/>
            <a:rect l="l" t="t" r="r" b="b"/>
            <a:pathLst>
              <a:path w="3610609" h="2945765">
                <a:moveTo>
                  <a:pt x="0" y="0"/>
                </a:moveTo>
                <a:lnTo>
                  <a:pt x="3610158" y="0"/>
                </a:lnTo>
                <a:lnTo>
                  <a:pt x="3610158" y="2945443"/>
                </a:lnTo>
                <a:lnTo>
                  <a:pt x="0" y="2945443"/>
                </a:lnTo>
                <a:lnTo>
                  <a:pt x="0" y="0"/>
                </a:lnTo>
                <a:close/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95336" y="2171305"/>
            <a:ext cx="3610610" cy="2945765"/>
          </a:xfrm>
          <a:custGeom>
            <a:avLst/>
            <a:gdLst/>
            <a:ahLst/>
            <a:cxnLst/>
            <a:rect l="l" t="t" r="r" b="b"/>
            <a:pathLst>
              <a:path w="3610609" h="2945765">
                <a:moveTo>
                  <a:pt x="0" y="0"/>
                </a:moveTo>
                <a:lnTo>
                  <a:pt x="3610159" y="0"/>
                </a:lnTo>
                <a:lnTo>
                  <a:pt x="3610159" y="2945443"/>
                </a:lnTo>
                <a:lnTo>
                  <a:pt x="0" y="294544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95336" y="2171305"/>
            <a:ext cx="3610610" cy="2945765"/>
          </a:xfrm>
          <a:custGeom>
            <a:avLst/>
            <a:gdLst/>
            <a:ahLst/>
            <a:cxnLst/>
            <a:rect l="l" t="t" r="r" b="b"/>
            <a:pathLst>
              <a:path w="3610609" h="2945765">
                <a:moveTo>
                  <a:pt x="0" y="0"/>
                </a:moveTo>
                <a:lnTo>
                  <a:pt x="3610158" y="0"/>
                </a:lnTo>
                <a:lnTo>
                  <a:pt x="3610158" y="2945443"/>
                </a:lnTo>
                <a:lnTo>
                  <a:pt x="0" y="2945443"/>
                </a:lnTo>
                <a:lnTo>
                  <a:pt x="0" y="0"/>
                </a:lnTo>
                <a:close/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95336" y="5116748"/>
            <a:ext cx="3610610" cy="0"/>
          </a:xfrm>
          <a:custGeom>
            <a:avLst/>
            <a:gdLst/>
            <a:ahLst/>
            <a:cxnLst/>
            <a:rect l="l" t="t" r="r" b="b"/>
            <a:pathLst>
              <a:path w="3610609">
                <a:moveTo>
                  <a:pt x="0" y="0"/>
                </a:moveTo>
                <a:lnTo>
                  <a:pt x="3610158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95336" y="2171305"/>
            <a:ext cx="0" cy="2945765"/>
          </a:xfrm>
          <a:custGeom>
            <a:avLst/>
            <a:gdLst/>
            <a:ahLst/>
            <a:cxnLst/>
            <a:rect l="l" t="t" r="r" b="b"/>
            <a:pathLst>
              <a:path h="2945765">
                <a:moveTo>
                  <a:pt x="0" y="0"/>
                </a:moveTo>
                <a:lnTo>
                  <a:pt x="0" y="294544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84893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7445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65998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55556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547103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3666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726219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817766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07323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96880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8842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77986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67543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359091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48647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53820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629753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71931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810858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00416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89973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8152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7107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26063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352183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44174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3129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622844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71240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801960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893508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983064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072621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16417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253727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34527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43483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52439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615936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705494" y="2577298"/>
            <a:ext cx="0" cy="2540000"/>
          </a:xfrm>
          <a:custGeom>
            <a:avLst/>
            <a:gdLst/>
            <a:ahLst/>
            <a:cxnLst/>
            <a:rect l="l" t="t" r="r" b="b"/>
            <a:pathLst>
              <a:path h="2540000">
                <a:moveTo>
                  <a:pt x="0" y="0"/>
                </a:moveTo>
                <a:lnTo>
                  <a:pt x="0" y="253945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8197566" y="5125909"/>
            <a:ext cx="55118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03860" algn="l"/>
              </a:tabLst>
            </a:pPr>
            <a:r>
              <a:rPr sz="1000" dirty="0">
                <a:latin typeface="Arial"/>
                <a:cs typeface="Arial"/>
              </a:rPr>
              <a:t>3	</a:t>
            </a:r>
            <a:r>
              <a:rPr sz="2250" spc="-382" baseline="-31481" dirty="0">
                <a:latin typeface="Arial"/>
                <a:cs typeface="Arial"/>
              </a:rPr>
              <a:t>y</a:t>
            </a:r>
            <a:r>
              <a:rPr sz="1000" dirty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022127" y="5125909"/>
            <a:ext cx="13906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-4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477063" y="5125909"/>
            <a:ext cx="58483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58470" algn="l"/>
              </a:tabLst>
            </a:pPr>
            <a:r>
              <a:rPr sz="1000" dirty="0">
                <a:latin typeface="Arial"/>
                <a:cs typeface="Arial"/>
              </a:rPr>
              <a:t>-3	-2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386921" y="5125909"/>
            <a:ext cx="13906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-1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850951" y="5125909"/>
            <a:ext cx="99758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7359" algn="l"/>
                <a:tab pos="913130" algn="l"/>
              </a:tabLst>
            </a:pPr>
            <a:r>
              <a:rPr sz="1000" dirty="0">
                <a:latin typeface="Arial"/>
                <a:cs typeface="Arial"/>
              </a:rPr>
              <a:t>0	1	2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095336" y="2171305"/>
            <a:ext cx="3068955" cy="0"/>
          </a:xfrm>
          <a:custGeom>
            <a:avLst/>
            <a:gdLst/>
            <a:ahLst/>
            <a:cxnLst/>
            <a:rect l="l" t="t" r="r" b="b"/>
            <a:pathLst>
              <a:path w="3068954">
                <a:moveTo>
                  <a:pt x="0" y="0"/>
                </a:moveTo>
                <a:lnTo>
                  <a:pt x="306883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184893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274450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365998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455556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547103" y="2171305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636660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726219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817766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907323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733544" y="2148778"/>
            <a:ext cx="1824261" cy="29427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177986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267543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448647" y="2171305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629753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719310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810858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352183" y="2171305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441740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531297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622844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712402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801960" y="2171305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893508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983064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072621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164170" y="2103639"/>
            <a:ext cx="0" cy="473709"/>
          </a:xfrm>
          <a:custGeom>
            <a:avLst/>
            <a:gdLst/>
            <a:ahLst/>
            <a:cxnLst/>
            <a:rect l="l" t="t" r="r" b="b"/>
            <a:pathLst>
              <a:path h="473710">
                <a:moveTo>
                  <a:pt x="0" y="0"/>
                </a:moveTo>
                <a:lnTo>
                  <a:pt x="0" y="473659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4765804" y="2144762"/>
            <a:ext cx="229870" cy="911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dirty="0">
                <a:latin typeface="Symbol"/>
                <a:cs typeface="Symbol"/>
              </a:rPr>
              <a:t></a:t>
            </a:r>
            <a:r>
              <a:rPr sz="1500" spc="4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Arial"/>
                <a:cs typeface="Arial"/>
              </a:rPr>
              <a:t>[radians]</a:t>
            </a:r>
            <a:endParaRPr sz="150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095336" y="5023210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095336" y="4929673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095336" y="4836135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095336" y="4742597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095336" y="4647069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095336" y="4553532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095336" y="4459994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095336" y="4366456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095336" y="4272919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095336" y="4179381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095336" y="4085843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095336" y="3992305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095336" y="3898768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095336" y="3805230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095336" y="3709702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095336" y="3616164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095336" y="3522626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095336" y="3429089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095336" y="3335551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095336" y="3242013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095336" y="3148476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095336" y="3054938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095336" y="2961400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095336" y="2867862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095336" y="2772334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095336" y="2678797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095336" y="2585259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095336" y="2491721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095336" y="2398184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095336" y="2304646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5095336" y="2211108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4985731" y="5044018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8645789" y="5023210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645789" y="4929673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645789" y="4836135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8645789" y="474259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588075" y="4647069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8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645789" y="455353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8645789" y="4459994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645789" y="436645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645789" y="4272919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8588075" y="4179381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8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8645789" y="4085843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8645789" y="3992305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8645789" y="3898768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8645789" y="3805230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588075" y="3709702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8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645789" y="3616164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645789" y="352262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645789" y="3429089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8645789" y="333555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588075" y="3242013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8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8645789" y="314847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645789" y="3054938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8645789" y="2961400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8645789" y="286786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8588075" y="2772334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8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8645789" y="267879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8645789" y="2585259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8727388" y="510182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921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8727388" y="507513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0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8727388" y="506898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175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8727388" y="505224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8727388" y="502447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800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8727388" y="500330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7912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8727388" y="497463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1580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8727388" y="495455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921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727388" y="492786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1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727388" y="492171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175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8727388" y="490497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0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8727388" y="488258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6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8727388" y="487394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0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8727388" y="485820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1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8727388" y="483681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5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8727388" y="482618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9231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8727388" y="481406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7550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8727388" y="478556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8727388" y="477643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0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727388" y="476729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727388" y="473042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2755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727388" y="471953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1581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727388" y="469551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6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727388" y="468289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210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8727388" y="467592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260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8727388" y="465032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741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727388" y="463083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8595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727388" y="461043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8727388" y="458804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6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727388" y="457940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0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727388" y="456348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931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727388" y="453679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0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727388" y="452865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260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8727388" y="452367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9231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727388" y="451969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175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8727388" y="450296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0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727388" y="448355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8595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727388" y="446315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8727388" y="444077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5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727388" y="443213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0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8727388" y="441621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931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8727388" y="438952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727388" y="438138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260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8727388" y="436663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0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8727388" y="434257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931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8727388" y="433262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175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8727388" y="431588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727388" y="429349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5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8727388" y="428486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1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727388" y="426943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925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727388" y="425184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727388" y="423709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9230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727388" y="421818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921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727388" y="419199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5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727388" y="418535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3175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727388" y="416843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921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8727388" y="414174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1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8727388" y="412216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926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8727388" y="409597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0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8727388" y="408783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0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727388" y="407209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1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8727388" y="404183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8775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8727388" y="402116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921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8727388" y="399447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0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8727388" y="397158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8727388" y="394870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1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8727388" y="394056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0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8727388" y="392482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0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8727388" y="390342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6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727388" y="389379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7240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8727388" y="388366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8727388" y="385765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5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8727388" y="384602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1221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8727388" y="383390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0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8727388" y="379753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750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8727388" y="377754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571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8727388" y="375615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4565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727388" y="374652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7240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8727388" y="372978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610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8727388" y="370490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1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8727388" y="369577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5250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8727388" y="368663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5560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8727388" y="365026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8" y="0"/>
                </a:lnTo>
              </a:path>
            </a:pathLst>
          </a:custGeom>
          <a:ln w="13750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8828885" y="3644026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2721"/>
                </a:moveTo>
                <a:lnTo>
                  <a:pt x="0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8801022" y="4931663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8801022" y="4800312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8801022" y="4696823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8801022" y="4613237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8801022" y="4543581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8801022" y="4481886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8801022" y="4428151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771170" y="4380387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801022" y="4063951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8801022" y="3876876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8801022" y="3745525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8801022" y="3644026"/>
            <a:ext cx="27940" cy="0"/>
          </a:xfrm>
          <a:custGeom>
            <a:avLst/>
            <a:gdLst/>
            <a:ahLst/>
            <a:cxnLst/>
            <a:rect l="l" t="t" r="r" b="b"/>
            <a:pathLst>
              <a:path w="27940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6881870" y="4513094"/>
            <a:ext cx="807286" cy="6321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634152" y="3315014"/>
            <a:ext cx="554535" cy="7077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614885" y="2469829"/>
            <a:ext cx="66040" cy="0"/>
          </a:xfrm>
          <a:custGeom>
            <a:avLst/>
            <a:gdLst/>
            <a:ahLst/>
            <a:cxnLst/>
            <a:rect l="l" t="t" r="r" b="b"/>
            <a:pathLst>
              <a:path w="66040">
                <a:moveTo>
                  <a:pt x="0" y="0"/>
                </a:moveTo>
                <a:lnTo>
                  <a:pt x="65675" y="0"/>
                </a:lnTo>
              </a:path>
            </a:pathLst>
          </a:custGeom>
          <a:ln w="410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543239" y="226882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592993" y="216931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786039" y="219717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758177" y="241410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740266" y="2259867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73" y="0"/>
                </a:lnTo>
              </a:path>
            </a:pathLst>
          </a:custGeom>
          <a:ln w="629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648718" y="228076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694491" y="236634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712403" y="2361365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695" y="0"/>
                </a:lnTo>
              </a:path>
            </a:pathLst>
          </a:custGeom>
          <a:ln w="58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664640" y="507296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672600" y="224892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575082" y="240813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630807" y="231857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1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581052" y="221508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6197888" y="3778722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5" h="33654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6142163" y="372761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5953098" y="383906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6010813" y="369378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5923245" y="3635070"/>
            <a:ext cx="34290" cy="0"/>
          </a:xfrm>
          <a:custGeom>
            <a:avLst/>
            <a:gdLst/>
            <a:ahLst/>
            <a:cxnLst/>
            <a:rect l="l" t="t" r="r" b="b"/>
            <a:pathLst>
              <a:path w="34289">
                <a:moveTo>
                  <a:pt x="0" y="0"/>
                </a:moveTo>
                <a:lnTo>
                  <a:pt x="33832" y="0"/>
                </a:lnTo>
              </a:path>
            </a:pathLst>
          </a:custGeom>
          <a:ln w="550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5982951" y="3752490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3" y="0"/>
                </a:lnTo>
              </a:path>
            </a:pathLst>
          </a:custGeom>
          <a:ln w="470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6128232" y="3891801"/>
            <a:ext cx="66040" cy="0"/>
          </a:xfrm>
          <a:custGeom>
            <a:avLst/>
            <a:gdLst/>
            <a:ahLst/>
            <a:cxnLst/>
            <a:rect l="l" t="t" r="r" b="b"/>
            <a:pathLst>
              <a:path w="66039">
                <a:moveTo>
                  <a:pt x="0" y="0"/>
                </a:moveTo>
                <a:lnTo>
                  <a:pt x="65675" y="0"/>
                </a:lnTo>
              </a:path>
            </a:pathLst>
          </a:custGeom>
          <a:ln w="430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5976980" y="3847023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3" y="0"/>
                </a:lnTo>
              </a:path>
            </a:pathLst>
          </a:custGeom>
          <a:ln w="410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5959068" y="3657323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5" h="33654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5971009" y="378731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6072507" y="369378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6187937" y="3780713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5" h="33654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5955088" y="3695136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5" h="33654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6092409" y="383508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238744" y="410972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095452" y="4126641"/>
            <a:ext cx="43815" cy="0"/>
          </a:xfrm>
          <a:custGeom>
            <a:avLst/>
            <a:gdLst/>
            <a:ahLst/>
            <a:cxnLst/>
            <a:rect l="l" t="t" r="r" b="b"/>
            <a:pathLst>
              <a:path w="43815">
                <a:moveTo>
                  <a:pt x="0" y="0"/>
                </a:moveTo>
                <a:lnTo>
                  <a:pt x="43783" y="0"/>
                </a:lnTo>
              </a:path>
            </a:pathLst>
          </a:custGeom>
          <a:ln w="430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338252" y="4228140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655" y="0"/>
                </a:lnTo>
              </a:path>
            </a:pathLst>
          </a:custGeom>
          <a:ln w="550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159138" y="4176396"/>
            <a:ext cx="43815" cy="0"/>
          </a:xfrm>
          <a:custGeom>
            <a:avLst/>
            <a:gdLst/>
            <a:ahLst/>
            <a:cxnLst/>
            <a:rect l="l" t="t" r="r" b="b"/>
            <a:pathLst>
              <a:path w="43815">
                <a:moveTo>
                  <a:pt x="0" y="0"/>
                </a:moveTo>
                <a:lnTo>
                  <a:pt x="43783" y="0"/>
                </a:lnTo>
              </a:path>
            </a:pathLst>
          </a:custGeom>
          <a:ln w="430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139236" y="4196657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4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216852" y="4134602"/>
            <a:ext cx="43815" cy="0"/>
          </a:xfrm>
          <a:custGeom>
            <a:avLst/>
            <a:gdLst/>
            <a:ahLst/>
            <a:cxnLst/>
            <a:rect l="l" t="t" r="r" b="b"/>
            <a:pathLst>
              <a:path w="43815">
                <a:moveTo>
                  <a:pt x="0" y="0"/>
                </a:moveTo>
                <a:lnTo>
                  <a:pt x="43784" y="0"/>
                </a:lnTo>
              </a:path>
            </a:pathLst>
          </a:custGeom>
          <a:ln w="470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149186" y="4162824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4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240734" y="4210228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734" y="0"/>
                </a:lnTo>
              </a:path>
            </a:pathLst>
          </a:custGeom>
          <a:ln w="550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198941" y="417142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5517251" y="432068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5586907" y="426495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5555065" y="420724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8329354" y="339127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8410952" y="346889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8333334" y="344302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8309454" y="3612184"/>
            <a:ext cx="55880" cy="0"/>
          </a:xfrm>
          <a:custGeom>
            <a:avLst/>
            <a:gdLst/>
            <a:ahLst/>
            <a:cxnLst/>
            <a:rect l="l" t="t" r="r" b="b"/>
            <a:pathLst>
              <a:path w="55879">
                <a:moveTo>
                  <a:pt x="0" y="0"/>
                </a:moveTo>
                <a:lnTo>
                  <a:pt x="55723" y="0"/>
                </a:lnTo>
              </a:path>
            </a:pathLst>
          </a:custGeom>
          <a:ln w="410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8233826" y="339127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581052" y="254744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837784" y="274049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686531" y="270267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750216" y="282806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807931" y="268078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762157" y="262506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746236" y="2791241"/>
            <a:ext cx="66040" cy="0"/>
          </a:xfrm>
          <a:custGeom>
            <a:avLst/>
            <a:gdLst/>
            <a:ahLst/>
            <a:cxnLst/>
            <a:rect l="l" t="t" r="r" b="b"/>
            <a:pathLst>
              <a:path w="66040">
                <a:moveTo>
                  <a:pt x="0" y="0"/>
                </a:moveTo>
                <a:lnTo>
                  <a:pt x="65675" y="0"/>
                </a:lnTo>
              </a:path>
            </a:pathLst>
          </a:custGeom>
          <a:ln w="430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730314" y="277631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686531" y="264098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646728" y="269272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622846" y="261113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499456" y="436048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531298" y="443014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585033" y="443412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419849" y="451372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7573092" y="444407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425819" y="447193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7579062" y="438237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485524" y="440227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6520295" y="287184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6484471" y="278825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6753145" y="283602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6677517" y="280019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6635724" y="283403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6633734" y="278029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6912357" y="4217194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5" y="0"/>
                </a:lnTo>
              </a:path>
            </a:pathLst>
          </a:custGeom>
          <a:ln w="410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6970072" y="4312722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655" y="0"/>
                </a:lnTo>
              </a:path>
            </a:pathLst>
          </a:custGeom>
          <a:ln w="410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6866583" y="420724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6938229" y="4351891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4">
                <a:moveTo>
                  <a:pt x="0" y="33111"/>
                </a:moveTo>
                <a:lnTo>
                  <a:pt x="31842" y="33111"/>
                </a:lnTo>
                <a:lnTo>
                  <a:pt x="31842" y="0"/>
                </a:lnTo>
                <a:lnTo>
                  <a:pt x="0" y="0"/>
                </a:lnTo>
                <a:lnTo>
                  <a:pt x="0" y="331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6790958" y="438436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6948180" y="4383732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4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6784986" y="448586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6876534" y="438237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6822799" y="455751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3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6719312" y="4723691"/>
            <a:ext cx="111760" cy="0"/>
          </a:xfrm>
          <a:custGeom>
            <a:avLst/>
            <a:gdLst/>
            <a:ahLst/>
            <a:cxnLst/>
            <a:rect l="l" t="t" r="r" b="b"/>
            <a:pathLst>
              <a:path w="111759">
                <a:moveTo>
                  <a:pt x="0" y="0"/>
                </a:moveTo>
                <a:lnTo>
                  <a:pt x="111448" y="0"/>
                </a:lnTo>
              </a:path>
            </a:pathLst>
          </a:custGeom>
          <a:ln w="390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6653635" y="484807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6675527" y="4770459"/>
            <a:ext cx="67945" cy="0"/>
          </a:xfrm>
          <a:custGeom>
            <a:avLst/>
            <a:gdLst/>
            <a:ahLst/>
            <a:cxnLst/>
            <a:rect l="l" t="t" r="r" b="b"/>
            <a:pathLst>
              <a:path w="67945">
                <a:moveTo>
                  <a:pt x="0" y="0"/>
                </a:moveTo>
                <a:lnTo>
                  <a:pt x="67665" y="0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6765085" y="485404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6892456" y="466100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6761105" y="461124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6645676" y="471075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6852652" y="465104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6094399" y="429282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5982951" y="438834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6170025" y="429083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6259583" y="503515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6404865" y="222703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6585970" y="506898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738274" y="462318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815892" y="473861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780069" y="4759514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685" y="0"/>
                </a:lnTo>
              </a:path>
            </a:pathLst>
          </a:custGeom>
          <a:ln w="390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762157" y="479832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726334" y="462915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692501" y="489185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5419733" y="270267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5316245" y="274447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5425704" y="2797211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>
                <a:moveTo>
                  <a:pt x="0" y="0"/>
                </a:moveTo>
                <a:lnTo>
                  <a:pt x="73637" y="0"/>
                </a:lnTo>
              </a:path>
            </a:pathLst>
          </a:custGeom>
          <a:ln w="58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650708" y="403807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652698" y="396842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606925" y="399230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632796" y="411967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672600" y="402215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7638767" y="388483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7680561" y="309474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696482" y="298727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7718373" y="302309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7897488" y="305294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7901470" y="319225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7831813" y="3115998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7788030" y="304896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7827833" y="295741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734294" y="307683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821862" y="3147840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5397841" y="356044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5431674" y="364004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5284402" y="373955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5290372" y="356242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5206786" y="363606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192971" y="447392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6713342" y="507694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6745183" y="495355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6846682" y="507296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6828770" y="498340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6667567" y="498141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6715330" y="502719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5358038" y="409181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5286392" y="402016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5272462" y="390672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7987046" y="398036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7971124" y="394653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5994891" y="458736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5957078" y="460129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5869510" y="466299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5947128" y="479434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7589013" y="377935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7583043" y="367985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6303366" y="420326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6257593" y="416545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5994891" y="273054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5921255" y="293552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5961058" y="291164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7483534" y="268078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7423829" y="275044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7384026" y="254943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7286507" y="250366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7399946" y="254744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7366113" y="2664865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695" y="0"/>
                </a:lnTo>
              </a:path>
            </a:pathLst>
          </a:custGeom>
          <a:ln w="569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7941273" y="463512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7901470" y="442815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7929331" y="4432131"/>
            <a:ext cx="55880" cy="0"/>
          </a:xfrm>
          <a:custGeom>
            <a:avLst/>
            <a:gdLst/>
            <a:ahLst/>
            <a:cxnLst/>
            <a:rect l="l" t="t" r="r" b="b"/>
            <a:pathLst>
              <a:path w="55879">
                <a:moveTo>
                  <a:pt x="0" y="0"/>
                </a:moveTo>
                <a:lnTo>
                  <a:pt x="55725" y="0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7877587" y="441024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7965155" y="456746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7845745" y="447790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221885" y="370373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5170963" y="275442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7378055" y="425500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5095336" y="476847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5089366" y="458139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5463517" y="332759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5547104" y="325992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5608799" y="320818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6699409" y="452567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6593931" y="447392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6709360" y="443412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6595921" y="438635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6683488" y="445601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6373022" y="269272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6440688" y="263501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7911420" y="2746463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793" y="0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7837784" y="2865238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1" y="33112"/>
                </a:lnTo>
                <a:lnTo>
                  <a:pt x="31841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7839774" y="2829415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7911420" y="277830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7746236" y="286985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7875597" y="281213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5845629" y="272258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5825727" y="2623072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695" y="0"/>
                </a:lnTo>
              </a:path>
            </a:pathLst>
          </a:custGeom>
          <a:ln w="569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5827717" y="502321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5847619" y="501923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5775973" y="500330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5851599" y="506699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5445606" y="308479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5549095" y="296140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5545114" y="256137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5919265" y="4393323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5" y="0"/>
                </a:lnTo>
              </a:path>
            </a:pathLst>
          </a:custGeom>
          <a:ln w="470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5837668" y="444407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5873491" y="452168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7979085" y="227280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7961173" y="243997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7967144" y="227479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7849725" y="241211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7877587" y="231857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8000977" y="324002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7604935" y="309474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1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7583043" y="332759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7579062" y="323803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7672600" y="327982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5497350" y="221508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7732306" y="499733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7099433" y="434058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8598027" y="360223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8524391" y="374552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7861665" y="2612486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7744246" y="250167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7865646" y="2614476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7933311" y="425699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7867637" y="416147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7811912" y="414554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8215915" y="455154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7989036" y="305493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7991026" y="298528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7987046" y="504709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7905450" y="505903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1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7967144" y="500330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5276442" y="415947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5292363" y="414753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7718373" y="290368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7662649" y="2932903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2" y="33112"/>
                </a:lnTo>
                <a:lnTo>
                  <a:pt x="31842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7670609" y="2918971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0" y="33112"/>
                </a:moveTo>
                <a:lnTo>
                  <a:pt x="31843" y="33112"/>
                </a:lnTo>
                <a:lnTo>
                  <a:pt x="31843" y="0"/>
                </a:lnTo>
                <a:lnTo>
                  <a:pt x="0" y="0"/>
                </a:lnTo>
                <a:lnTo>
                  <a:pt x="0" y="33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8566184" y="471075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5750101" y="442019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8351246" y="329375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8068642" y="429481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3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7730314" y="438834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8164170" y="2103639"/>
            <a:ext cx="901700" cy="473709"/>
          </a:xfrm>
          <a:custGeom>
            <a:avLst/>
            <a:gdLst/>
            <a:ahLst/>
            <a:cxnLst/>
            <a:rect l="l" t="t" r="r" b="b"/>
            <a:pathLst>
              <a:path w="901700" h="473710">
                <a:moveTo>
                  <a:pt x="0" y="0"/>
                </a:moveTo>
                <a:lnTo>
                  <a:pt x="901545" y="0"/>
                </a:lnTo>
                <a:lnTo>
                  <a:pt x="901545" y="473659"/>
                </a:lnTo>
                <a:lnTo>
                  <a:pt x="0" y="4736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8164170" y="2577298"/>
            <a:ext cx="901700" cy="0"/>
          </a:xfrm>
          <a:custGeom>
            <a:avLst/>
            <a:gdLst/>
            <a:ahLst/>
            <a:cxnLst/>
            <a:rect l="l" t="t" r="r" b="b"/>
            <a:pathLst>
              <a:path w="901700">
                <a:moveTo>
                  <a:pt x="0" y="0"/>
                </a:moveTo>
                <a:lnTo>
                  <a:pt x="901543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9065714" y="2103639"/>
            <a:ext cx="0" cy="473709"/>
          </a:xfrm>
          <a:custGeom>
            <a:avLst/>
            <a:gdLst/>
            <a:ahLst/>
            <a:cxnLst/>
            <a:rect l="l" t="t" r="r" b="b"/>
            <a:pathLst>
              <a:path h="473710">
                <a:moveTo>
                  <a:pt x="0" y="473659"/>
                </a:moveTo>
                <a:lnTo>
                  <a:pt x="0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8164170" y="2103639"/>
            <a:ext cx="901700" cy="0"/>
          </a:xfrm>
          <a:custGeom>
            <a:avLst/>
            <a:gdLst/>
            <a:ahLst/>
            <a:cxnLst/>
            <a:rect l="l" t="t" r="r" b="b"/>
            <a:pathLst>
              <a:path w="901700">
                <a:moveTo>
                  <a:pt x="901543" y="0"/>
                </a:moveTo>
                <a:lnTo>
                  <a:pt x="0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8261688" y="220712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8198003" y="2376291"/>
            <a:ext cx="157480" cy="165735"/>
          </a:xfrm>
          <a:custGeom>
            <a:avLst/>
            <a:gdLst/>
            <a:ahLst/>
            <a:cxnLst/>
            <a:rect l="l" t="t" r="r" b="b"/>
            <a:pathLst>
              <a:path w="157479" h="165735">
                <a:moveTo>
                  <a:pt x="0" y="0"/>
                </a:moveTo>
                <a:lnTo>
                  <a:pt x="157223" y="0"/>
                </a:lnTo>
                <a:lnTo>
                  <a:pt x="157223" y="165183"/>
                </a:lnTo>
                <a:lnTo>
                  <a:pt x="0" y="165183"/>
                </a:lnTo>
                <a:lnTo>
                  <a:pt x="0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8198003" y="2376292"/>
            <a:ext cx="157480" cy="0"/>
          </a:xfrm>
          <a:custGeom>
            <a:avLst/>
            <a:gdLst/>
            <a:ahLst/>
            <a:cxnLst/>
            <a:rect l="l" t="t" r="r" b="b"/>
            <a:pathLst>
              <a:path w="157479">
                <a:moveTo>
                  <a:pt x="0" y="0"/>
                </a:moveTo>
                <a:lnTo>
                  <a:pt x="157223" y="0"/>
                </a:lnTo>
              </a:path>
            </a:pathLst>
          </a:custGeom>
          <a:ln w="1194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8198003" y="2541475"/>
            <a:ext cx="157480" cy="0"/>
          </a:xfrm>
          <a:custGeom>
            <a:avLst/>
            <a:gdLst/>
            <a:ahLst/>
            <a:cxnLst/>
            <a:rect l="l" t="t" r="r" b="b"/>
            <a:pathLst>
              <a:path w="157479">
                <a:moveTo>
                  <a:pt x="0" y="0"/>
                </a:moveTo>
                <a:lnTo>
                  <a:pt x="157223" y="0"/>
                </a:lnTo>
              </a:path>
            </a:pathLst>
          </a:custGeom>
          <a:ln w="1194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8355226" y="2376292"/>
            <a:ext cx="0" cy="165735"/>
          </a:xfrm>
          <a:custGeom>
            <a:avLst/>
            <a:gdLst/>
            <a:ahLst/>
            <a:cxnLst/>
            <a:rect l="l" t="t" r="r" b="b"/>
            <a:pathLst>
              <a:path h="165735">
                <a:moveTo>
                  <a:pt x="0" y="165183"/>
                </a:moveTo>
                <a:lnTo>
                  <a:pt x="0" y="0"/>
                </a:lnTo>
              </a:path>
            </a:pathLst>
          </a:custGeom>
          <a:ln w="1194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8198003" y="2376292"/>
            <a:ext cx="0" cy="165735"/>
          </a:xfrm>
          <a:custGeom>
            <a:avLst/>
            <a:gdLst/>
            <a:ahLst/>
            <a:cxnLst/>
            <a:rect l="l" t="t" r="r" b="b"/>
            <a:pathLst>
              <a:path h="165735">
                <a:moveTo>
                  <a:pt x="0" y="165183"/>
                </a:moveTo>
                <a:lnTo>
                  <a:pt x="0" y="0"/>
                </a:lnTo>
              </a:path>
            </a:pathLst>
          </a:custGeom>
          <a:ln w="1194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 txBox="1"/>
          <p:nvPr/>
        </p:nvSpPr>
        <p:spPr>
          <a:xfrm>
            <a:off x="5013030" y="4589070"/>
            <a:ext cx="68707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aseline="16666" dirty="0">
                <a:latin typeface="Arial"/>
                <a:cs typeface="Arial"/>
              </a:rPr>
              <a:t>1 </a:t>
            </a:r>
            <a:r>
              <a:rPr sz="1500" spc="150" baseline="16666" dirty="0">
                <a:latin typeface="Arial"/>
                <a:cs typeface="Arial"/>
              </a:rPr>
              <a:t> </a:t>
            </a:r>
            <a:r>
              <a:rPr sz="1000" spc="-15" dirty="0">
                <a:latin typeface="Arial"/>
                <a:cs typeface="Arial"/>
              </a:rPr>
              <a:t>&lt;</a:t>
            </a:r>
            <a:r>
              <a:rPr sz="1000" spc="-5" dirty="0">
                <a:latin typeface="Symbol"/>
                <a:cs typeface="Symbol"/>
              </a:rPr>
              <a:t></a:t>
            </a:r>
            <a:r>
              <a:rPr sz="1000" dirty="0">
                <a:latin typeface="Arial"/>
                <a:cs typeface="Arial"/>
              </a:rPr>
              <a:t>&gt; = </a:t>
            </a:r>
            <a:r>
              <a:rPr sz="1000" spc="-5" dirty="0">
                <a:latin typeface="Arial"/>
                <a:cs typeface="Arial"/>
              </a:rPr>
              <a:t>80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6" name="object 476"/>
          <p:cNvSpPr txBox="1"/>
          <p:nvPr/>
        </p:nvSpPr>
        <p:spPr>
          <a:xfrm>
            <a:off x="4985731" y="4115918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7" name="object 477"/>
          <p:cNvSpPr txBox="1"/>
          <p:nvPr/>
        </p:nvSpPr>
        <p:spPr>
          <a:xfrm>
            <a:off x="4985731" y="3642767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8" name="object 478"/>
          <p:cNvSpPr txBox="1"/>
          <p:nvPr/>
        </p:nvSpPr>
        <p:spPr>
          <a:xfrm>
            <a:off x="4985731" y="3178711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9" name="object 479"/>
          <p:cNvSpPr txBox="1"/>
          <p:nvPr/>
        </p:nvSpPr>
        <p:spPr>
          <a:xfrm>
            <a:off x="4985731" y="2705572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0" name="object 480"/>
          <p:cNvSpPr txBox="1"/>
          <p:nvPr/>
        </p:nvSpPr>
        <p:spPr>
          <a:xfrm>
            <a:off x="4985731" y="2232407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6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1" name="object 481"/>
          <p:cNvSpPr txBox="1"/>
          <p:nvPr/>
        </p:nvSpPr>
        <p:spPr>
          <a:xfrm>
            <a:off x="8861919" y="4303538"/>
            <a:ext cx="184785" cy="161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5" dirty="0">
                <a:latin typeface="Arial"/>
                <a:cs typeface="Arial"/>
              </a:rPr>
              <a:t>1</a:t>
            </a:r>
            <a:r>
              <a:rPr sz="850" spc="-25" dirty="0">
                <a:latin typeface="Arial"/>
                <a:cs typeface="Arial"/>
              </a:rPr>
              <a:t>0</a:t>
            </a:r>
            <a:r>
              <a:rPr sz="825" spc="15" baseline="45454" dirty="0">
                <a:latin typeface="Arial"/>
                <a:cs typeface="Arial"/>
              </a:rPr>
              <a:t>2</a:t>
            </a:r>
            <a:endParaRPr sz="825" baseline="45454">
              <a:latin typeface="Arial"/>
              <a:cs typeface="Arial"/>
            </a:endParaRPr>
          </a:p>
        </p:txBody>
      </p:sp>
      <p:sp>
        <p:nvSpPr>
          <p:cNvPr id="482" name="object 482"/>
          <p:cNvSpPr txBox="1"/>
          <p:nvPr/>
        </p:nvSpPr>
        <p:spPr>
          <a:xfrm>
            <a:off x="8697314" y="2901901"/>
            <a:ext cx="180340" cy="6369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27965" algn="l"/>
              </a:tabLst>
            </a:pPr>
            <a:r>
              <a:rPr sz="1200" i="1" dirty="0">
                <a:latin typeface="Arial"/>
                <a:cs typeface="Arial"/>
              </a:rPr>
              <a:t>p	</a:t>
            </a:r>
            <a:r>
              <a:rPr sz="1200" dirty="0">
                <a:latin typeface="Arial"/>
                <a:cs typeface="Arial"/>
              </a:rPr>
              <a:t>[GeV]</a:t>
            </a:r>
            <a:endParaRPr sz="1200">
              <a:latin typeface="Arial"/>
              <a:cs typeface="Arial"/>
            </a:endParaRPr>
          </a:p>
        </p:txBody>
      </p:sp>
      <p:sp>
        <p:nvSpPr>
          <p:cNvPr id="483" name="object 483"/>
          <p:cNvSpPr txBox="1"/>
          <p:nvPr/>
        </p:nvSpPr>
        <p:spPr>
          <a:xfrm>
            <a:off x="8814242" y="3346587"/>
            <a:ext cx="134620" cy="9271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T</a:t>
            </a:r>
            <a:endParaRPr sz="850">
              <a:latin typeface="Arial"/>
              <a:cs typeface="Arial"/>
            </a:endParaRPr>
          </a:p>
        </p:txBody>
      </p:sp>
      <p:sp>
        <p:nvSpPr>
          <p:cNvPr id="484" name="object 484"/>
          <p:cNvSpPr txBox="1"/>
          <p:nvPr/>
        </p:nvSpPr>
        <p:spPr>
          <a:xfrm>
            <a:off x="8370587" y="2169441"/>
            <a:ext cx="359410" cy="1168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Clusters</a:t>
            </a:r>
            <a:endParaRPr sz="700">
              <a:latin typeface="Arial"/>
              <a:cs typeface="Arial"/>
            </a:endParaRPr>
          </a:p>
        </p:txBody>
      </p:sp>
      <p:sp>
        <p:nvSpPr>
          <p:cNvPr id="485" name="object 485"/>
          <p:cNvSpPr txBox="1"/>
          <p:nvPr/>
        </p:nvSpPr>
        <p:spPr>
          <a:xfrm>
            <a:off x="8370587" y="2387821"/>
            <a:ext cx="602615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anti-</a:t>
            </a:r>
            <a:r>
              <a:rPr sz="700" spc="40" dirty="0">
                <a:latin typeface="Arial"/>
                <a:cs typeface="Arial"/>
              </a:rPr>
              <a:t>k</a:t>
            </a:r>
            <a:r>
              <a:rPr sz="750" baseline="-33333" dirty="0">
                <a:latin typeface="Arial"/>
                <a:cs typeface="Arial"/>
              </a:rPr>
              <a:t>t</a:t>
            </a:r>
            <a:r>
              <a:rPr sz="750" spc="89" baseline="-33333" dirty="0">
                <a:latin typeface="Arial"/>
                <a:cs typeface="Arial"/>
              </a:rPr>
              <a:t> </a:t>
            </a:r>
            <a:r>
              <a:rPr sz="700" spc="5" dirty="0">
                <a:latin typeface="Arial"/>
                <a:cs typeface="Arial"/>
              </a:rPr>
              <a:t>(R=0.4)</a:t>
            </a:r>
            <a:endParaRPr sz="700">
              <a:latin typeface="Arial"/>
              <a:cs typeface="Arial"/>
            </a:endParaRPr>
          </a:p>
        </p:txBody>
      </p:sp>
      <p:sp>
        <p:nvSpPr>
          <p:cNvPr id="486" name="object 486"/>
          <p:cNvSpPr txBox="1"/>
          <p:nvPr/>
        </p:nvSpPr>
        <p:spPr>
          <a:xfrm>
            <a:off x="5167714" y="2195284"/>
            <a:ext cx="571500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b="1" i="1" spc="20" dirty="0">
                <a:latin typeface="Arial"/>
                <a:cs typeface="Arial"/>
              </a:rPr>
              <a:t>ATLAS</a:t>
            </a:r>
            <a:endParaRPr sz="1250">
              <a:latin typeface="Arial"/>
              <a:cs typeface="Arial"/>
            </a:endParaRPr>
          </a:p>
        </p:txBody>
      </p:sp>
      <p:sp>
        <p:nvSpPr>
          <p:cNvPr id="487" name="object 487"/>
          <p:cNvSpPr txBox="1"/>
          <p:nvPr/>
        </p:nvSpPr>
        <p:spPr>
          <a:xfrm>
            <a:off x="5167714" y="2349977"/>
            <a:ext cx="844550" cy="344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220"/>
              </a:lnSpc>
            </a:pPr>
            <a:r>
              <a:rPr sz="1250" spc="15" dirty="0">
                <a:latin typeface="Arial"/>
                <a:cs typeface="Arial"/>
              </a:rPr>
              <a:t>Preliminary Simulation</a:t>
            </a:r>
            <a:endParaRPr sz="1250">
              <a:latin typeface="Arial"/>
              <a:cs typeface="Arial"/>
            </a:endParaRPr>
          </a:p>
        </p:txBody>
      </p:sp>
      <p:sp>
        <p:nvSpPr>
          <p:cNvPr id="488" name="object 488"/>
          <p:cNvSpPr txBox="1"/>
          <p:nvPr/>
        </p:nvSpPr>
        <p:spPr>
          <a:xfrm>
            <a:off x="5167714" y="4479876"/>
            <a:ext cx="57785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QCD Jets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9" name="object 489"/>
          <p:cNvSpPr txBox="1"/>
          <p:nvPr/>
        </p:nvSpPr>
        <p:spPr>
          <a:xfrm>
            <a:off x="5167714" y="4780152"/>
            <a:ext cx="800735" cy="187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40" dirty="0">
                <a:latin typeface="Symbol"/>
                <a:cs typeface="Symbol"/>
              </a:rPr>
              <a:t></a:t>
            </a:r>
            <a:r>
              <a:rPr sz="975" spc="-7" baseline="-29914" dirty="0">
                <a:latin typeface="Arial"/>
                <a:cs typeface="Arial"/>
              </a:rPr>
              <a:t>noise</a:t>
            </a:r>
            <a:r>
              <a:rPr sz="975" baseline="-29914" dirty="0">
                <a:latin typeface="Arial"/>
                <a:cs typeface="Arial"/>
              </a:rPr>
              <a:t>  </a:t>
            </a:r>
            <a:r>
              <a:rPr sz="975" spc="-127" baseline="-29914" dirty="0">
                <a:latin typeface="Arial"/>
                <a:cs typeface="Arial"/>
              </a:rPr>
              <a:t> </a:t>
            </a:r>
            <a:r>
              <a:rPr sz="1000" spc="-40" dirty="0">
                <a:latin typeface="Arial"/>
                <a:cs typeface="Arial"/>
              </a:rPr>
              <a:t>(</a:t>
            </a:r>
            <a:r>
              <a:rPr sz="1000" dirty="0">
                <a:latin typeface="Symbol"/>
                <a:cs typeface="Symbol"/>
              </a:rPr>
              <a:t></a:t>
            </a:r>
            <a:r>
              <a:rPr sz="1000" spc="20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Arial"/>
                <a:cs typeface="Arial"/>
              </a:rPr>
              <a:t>= </a:t>
            </a:r>
            <a:r>
              <a:rPr sz="1000" spc="-5" dirty="0">
                <a:latin typeface="Arial"/>
                <a:cs typeface="Arial"/>
              </a:rPr>
              <a:t>80)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0" name="object 490"/>
          <p:cNvSpPr txBox="1"/>
          <p:nvPr/>
        </p:nvSpPr>
        <p:spPr>
          <a:xfrm>
            <a:off x="5249605" y="4751486"/>
            <a:ext cx="244475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5" dirty="0">
                <a:latin typeface="Arial"/>
                <a:cs typeface="Arial"/>
              </a:rPr>
              <a:t>pileup</a:t>
            </a:r>
            <a:endParaRPr sz="650">
              <a:latin typeface="Arial"/>
              <a:cs typeface="Arial"/>
            </a:endParaRPr>
          </a:p>
        </p:txBody>
      </p:sp>
      <p:sp>
        <p:nvSpPr>
          <p:cNvPr id="491" name="object 491"/>
          <p:cNvSpPr/>
          <p:nvPr/>
        </p:nvSpPr>
        <p:spPr>
          <a:xfrm>
            <a:off x="515268" y="2171305"/>
            <a:ext cx="3610610" cy="2945765"/>
          </a:xfrm>
          <a:custGeom>
            <a:avLst/>
            <a:gdLst/>
            <a:ahLst/>
            <a:cxnLst/>
            <a:rect l="l" t="t" r="r" b="b"/>
            <a:pathLst>
              <a:path w="3610610" h="2945765">
                <a:moveTo>
                  <a:pt x="0" y="0"/>
                </a:moveTo>
                <a:lnTo>
                  <a:pt x="3610158" y="0"/>
                </a:lnTo>
                <a:lnTo>
                  <a:pt x="3610158" y="2945443"/>
                </a:lnTo>
                <a:lnTo>
                  <a:pt x="0" y="2945443"/>
                </a:lnTo>
                <a:lnTo>
                  <a:pt x="0" y="0"/>
                </a:lnTo>
                <a:close/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515268" y="2171305"/>
            <a:ext cx="3610610" cy="2945765"/>
          </a:xfrm>
          <a:custGeom>
            <a:avLst/>
            <a:gdLst/>
            <a:ahLst/>
            <a:cxnLst/>
            <a:rect l="l" t="t" r="r" b="b"/>
            <a:pathLst>
              <a:path w="3610610" h="2945765">
                <a:moveTo>
                  <a:pt x="0" y="0"/>
                </a:moveTo>
                <a:lnTo>
                  <a:pt x="3610158" y="0"/>
                </a:lnTo>
                <a:lnTo>
                  <a:pt x="3610158" y="2945443"/>
                </a:lnTo>
                <a:lnTo>
                  <a:pt x="0" y="294544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515268" y="2171305"/>
            <a:ext cx="3610610" cy="2945765"/>
          </a:xfrm>
          <a:custGeom>
            <a:avLst/>
            <a:gdLst/>
            <a:ahLst/>
            <a:cxnLst/>
            <a:rect l="l" t="t" r="r" b="b"/>
            <a:pathLst>
              <a:path w="3610610" h="2945765">
                <a:moveTo>
                  <a:pt x="0" y="0"/>
                </a:moveTo>
                <a:lnTo>
                  <a:pt x="3610158" y="0"/>
                </a:lnTo>
                <a:lnTo>
                  <a:pt x="3610158" y="2945443"/>
                </a:lnTo>
                <a:lnTo>
                  <a:pt x="0" y="2945443"/>
                </a:lnTo>
                <a:lnTo>
                  <a:pt x="0" y="0"/>
                </a:lnTo>
                <a:close/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515268" y="5116748"/>
            <a:ext cx="3610610" cy="0"/>
          </a:xfrm>
          <a:custGeom>
            <a:avLst/>
            <a:gdLst/>
            <a:ahLst/>
            <a:cxnLst/>
            <a:rect l="l" t="t" r="r" b="b"/>
            <a:pathLst>
              <a:path w="3610610">
                <a:moveTo>
                  <a:pt x="0" y="0"/>
                </a:moveTo>
                <a:lnTo>
                  <a:pt x="3610158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515268" y="2171305"/>
            <a:ext cx="0" cy="2945765"/>
          </a:xfrm>
          <a:custGeom>
            <a:avLst/>
            <a:gdLst/>
            <a:ahLst/>
            <a:cxnLst/>
            <a:rect l="l" t="t" r="r" b="b"/>
            <a:pathLst>
              <a:path h="2945765">
                <a:moveTo>
                  <a:pt x="0" y="0"/>
                </a:moveTo>
                <a:lnTo>
                  <a:pt x="0" y="294544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60482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694383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78593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875488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967035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1056593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114615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1237698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132725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1416812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150836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159791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168747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177902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1868580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195813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204968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213924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223079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2320347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2409905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250145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2591010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268056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2772114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286167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2951229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304277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3132334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3221892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3313439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3402997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3492554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358410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3673659" y="5035151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3765206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3854764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3944322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4035869" y="507694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80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4125426" y="2577298"/>
            <a:ext cx="0" cy="2540000"/>
          </a:xfrm>
          <a:custGeom>
            <a:avLst/>
            <a:gdLst/>
            <a:ahLst/>
            <a:cxnLst/>
            <a:rect l="l" t="t" r="r" b="b"/>
            <a:pathLst>
              <a:path h="2540000">
                <a:moveTo>
                  <a:pt x="0" y="0"/>
                </a:moveTo>
                <a:lnTo>
                  <a:pt x="0" y="253945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 txBox="1"/>
          <p:nvPr/>
        </p:nvSpPr>
        <p:spPr>
          <a:xfrm>
            <a:off x="3617498" y="5125909"/>
            <a:ext cx="55118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03860" algn="l"/>
              </a:tabLst>
            </a:pPr>
            <a:r>
              <a:rPr sz="1000" dirty="0">
                <a:latin typeface="Arial"/>
                <a:cs typeface="Arial"/>
              </a:rPr>
              <a:t>3	</a:t>
            </a:r>
            <a:r>
              <a:rPr sz="2250" spc="-382" baseline="-31481" dirty="0">
                <a:latin typeface="Arial"/>
                <a:cs typeface="Arial"/>
              </a:rPr>
              <a:t>y</a:t>
            </a:r>
            <a:r>
              <a:rPr sz="1000" dirty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7" name="object 537"/>
          <p:cNvSpPr txBox="1"/>
          <p:nvPr/>
        </p:nvSpPr>
        <p:spPr>
          <a:xfrm>
            <a:off x="442059" y="5125909"/>
            <a:ext cx="13906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-4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8" name="object 538"/>
          <p:cNvSpPr txBox="1"/>
          <p:nvPr/>
        </p:nvSpPr>
        <p:spPr>
          <a:xfrm>
            <a:off x="896994" y="5125909"/>
            <a:ext cx="58483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58470" algn="l"/>
              </a:tabLst>
            </a:pPr>
            <a:r>
              <a:rPr sz="1000" dirty="0">
                <a:latin typeface="Arial"/>
                <a:cs typeface="Arial"/>
              </a:rPr>
              <a:t>-3	-2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9" name="object 539"/>
          <p:cNvSpPr txBox="1"/>
          <p:nvPr/>
        </p:nvSpPr>
        <p:spPr>
          <a:xfrm>
            <a:off x="1806852" y="5125909"/>
            <a:ext cx="13906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-1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0" name="object 540"/>
          <p:cNvSpPr txBox="1"/>
          <p:nvPr/>
        </p:nvSpPr>
        <p:spPr>
          <a:xfrm>
            <a:off x="2270883" y="5125909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1" name="object 541"/>
          <p:cNvSpPr txBox="1"/>
          <p:nvPr/>
        </p:nvSpPr>
        <p:spPr>
          <a:xfrm>
            <a:off x="2725818" y="5125909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2" name="object 542"/>
          <p:cNvSpPr txBox="1"/>
          <p:nvPr/>
        </p:nvSpPr>
        <p:spPr>
          <a:xfrm>
            <a:off x="3171658" y="5125909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3" name="object 543"/>
          <p:cNvSpPr/>
          <p:nvPr/>
        </p:nvSpPr>
        <p:spPr>
          <a:xfrm>
            <a:off x="515268" y="2171305"/>
            <a:ext cx="3068955" cy="0"/>
          </a:xfrm>
          <a:custGeom>
            <a:avLst/>
            <a:gdLst/>
            <a:ahLst/>
            <a:cxnLst/>
            <a:rect l="l" t="t" r="r" b="b"/>
            <a:pathLst>
              <a:path w="3068954">
                <a:moveTo>
                  <a:pt x="0" y="0"/>
                </a:moveTo>
                <a:lnTo>
                  <a:pt x="306883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604825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694383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785930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875488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967035" y="2171305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1056593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1146150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767384" y="2100654"/>
            <a:ext cx="3721247" cy="304260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1327255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1597917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1687475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1779022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1868580" y="2171305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596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3492554" y="217130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793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 txBox="1"/>
          <p:nvPr/>
        </p:nvSpPr>
        <p:spPr>
          <a:xfrm>
            <a:off x="185735" y="2144762"/>
            <a:ext cx="229870" cy="911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dirty="0">
                <a:latin typeface="Symbol"/>
                <a:cs typeface="Symbol"/>
              </a:rPr>
              <a:t></a:t>
            </a:r>
            <a:r>
              <a:rPr sz="1500" spc="45" dirty="0">
                <a:latin typeface="Times New Roman"/>
                <a:cs typeface="Times New Roman"/>
              </a:rPr>
              <a:t> </a:t>
            </a:r>
            <a:r>
              <a:rPr sz="1500" dirty="0">
                <a:latin typeface="Arial"/>
                <a:cs typeface="Arial"/>
              </a:rPr>
              <a:t>[radians]</a:t>
            </a:r>
            <a:endParaRPr sz="1500">
              <a:latin typeface="Arial"/>
              <a:cs typeface="Arial"/>
            </a:endParaRPr>
          </a:p>
        </p:txBody>
      </p:sp>
      <p:sp>
        <p:nvSpPr>
          <p:cNvPr id="559" name="object 559"/>
          <p:cNvSpPr/>
          <p:nvPr/>
        </p:nvSpPr>
        <p:spPr>
          <a:xfrm>
            <a:off x="515268" y="5023210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515268" y="4929673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515268" y="4836135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515268" y="4742597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515268" y="4647069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515268" y="4553532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515268" y="4459994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515268" y="4366456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515268" y="4272919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515268" y="4179381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515268" y="4085843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515268" y="3992305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515268" y="3898768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515268" y="3805230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515268" y="3709702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515268" y="3616164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515268" y="3522626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515268" y="3429089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515268" y="3335551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515268" y="3242013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515268" y="3148476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515268" y="3054938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515268" y="2961400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515268" y="2867862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515268" y="2772334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515268" y="2678797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515268" y="2585259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515268" y="2491721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515268" y="2398184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515268" y="2304646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515268" y="2211108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 txBox="1"/>
          <p:nvPr/>
        </p:nvSpPr>
        <p:spPr>
          <a:xfrm>
            <a:off x="405663" y="5044018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1" name="object 591"/>
          <p:cNvSpPr/>
          <p:nvPr/>
        </p:nvSpPr>
        <p:spPr>
          <a:xfrm>
            <a:off x="4065721" y="5023210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4065721" y="4929673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4065721" y="4836135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4065721" y="474259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4008007" y="4647069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4065721" y="455353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4065721" y="4459994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4065721" y="436645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4065721" y="4272919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4008007" y="4179381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4065721" y="4085843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4065721" y="3992305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4065721" y="3898768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4065721" y="3805230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4008007" y="3709702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4065721" y="3616164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4065721" y="352262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4065721" y="3429089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4065721" y="333555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4008007" y="3242013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4065721" y="314847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4065721" y="3054938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4065721" y="2961400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4065721" y="286786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4008007" y="2772334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19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4065721" y="267879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4065721" y="2585259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4147318" y="509214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741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4147318" y="507893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210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4147318" y="507097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4147318" y="505224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4147318" y="503696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1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4147318" y="502122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4147318" y="499344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4111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4147318" y="497743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210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4147318" y="497047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3260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4147318" y="496133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2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4147318" y="494242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0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4147318" y="492668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1221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4147318" y="492171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3175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4147318" y="490497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0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4147318" y="488258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4566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4147318" y="487394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4147318" y="485603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911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4147318" y="482735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1581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4147318" y="481406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0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4147318" y="478556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4147318" y="477643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4147318" y="475770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4147318" y="473531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4565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4147318" y="472667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4147318" y="471953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1581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4147318" y="470161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9541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4147318" y="468289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210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4147318" y="467592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3260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4147318" y="466679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2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4147318" y="463141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9770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4147318" y="461043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4147318" y="459415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9542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4147318" y="457940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4147318" y="456348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931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4147318" y="454638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0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4147318" y="453164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9230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4147318" y="451951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2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4147318" y="450061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4147318" y="448487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1220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4147318" y="447989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3175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4147318" y="446315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4147318" y="444687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9540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4147318" y="443213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4147318" y="441621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931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4147318" y="439911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4147318" y="438436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9230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4147318" y="435578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741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4147318" y="433628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8595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4147318" y="431588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4147318" y="429349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4565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4147318" y="428486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1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4147318" y="426943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4925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4147318" y="425184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4147318" y="423709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9230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4147318" y="420850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741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4147318" y="419512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570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4147318" y="418535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3175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4147318" y="416843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921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4147318" y="415034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4147318" y="413758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4147318" y="412216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4926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4147318" y="409597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570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4147318" y="408783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4147318" y="407770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2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4147318" y="405780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1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4147318" y="404106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7240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4147318" y="4021163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921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4147318" y="400307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0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4147318" y="399031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4147318" y="397158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4147318" y="395729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4147318" y="394255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9230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4147318" y="392364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921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4147318" y="389745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4565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4147318" y="389080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3175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4147318" y="387389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921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4147318" y="385579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4147318" y="384304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4147318" y="3824316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0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4147318" y="381418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7241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4147318" y="379695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2575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4147318" y="3783158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7551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4147318" y="376226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9540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4147318" y="374652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7240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4147318" y="372562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3931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4147318" y="3708527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4147318" y="3695771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5250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4147318" y="368663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0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4147318" y="3668724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15561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4147318" y="3649182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99" y="0"/>
                </a:lnTo>
              </a:path>
            </a:pathLst>
          </a:custGeom>
          <a:ln w="3620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4248817" y="3644026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2721"/>
                </a:moveTo>
                <a:lnTo>
                  <a:pt x="0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4220954" y="4931663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4220954" y="4800312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4220954" y="4696823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4220954" y="4613237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4220954" y="4543581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4220954" y="4481886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4220954" y="4428151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4191102" y="4380387"/>
            <a:ext cx="57785" cy="0"/>
          </a:xfrm>
          <a:custGeom>
            <a:avLst/>
            <a:gdLst/>
            <a:ahLst/>
            <a:cxnLst/>
            <a:rect l="l" t="t" r="r" b="b"/>
            <a:pathLst>
              <a:path w="57785">
                <a:moveTo>
                  <a:pt x="0" y="0"/>
                </a:moveTo>
                <a:lnTo>
                  <a:pt x="5771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4220954" y="4063951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4220954" y="3876876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4220954" y="3745525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4220954" y="3644026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0" y="0"/>
                </a:moveTo>
                <a:lnTo>
                  <a:pt x="27862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 txBox="1"/>
          <p:nvPr/>
        </p:nvSpPr>
        <p:spPr>
          <a:xfrm>
            <a:off x="4117246" y="2901901"/>
            <a:ext cx="180340" cy="6369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27965" algn="l"/>
              </a:tabLst>
            </a:pPr>
            <a:r>
              <a:rPr sz="1200" i="1" dirty="0">
                <a:latin typeface="Arial"/>
                <a:cs typeface="Arial"/>
              </a:rPr>
              <a:t>p	</a:t>
            </a:r>
            <a:r>
              <a:rPr sz="1200" dirty="0">
                <a:latin typeface="Arial"/>
                <a:cs typeface="Arial"/>
              </a:rPr>
              <a:t>[GeV]</a:t>
            </a:r>
            <a:endParaRPr sz="1200">
              <a:latin typeface="Arial"/>
              <a:cs typeface="Arial"/>
            </a:endParaRPr>
          </a:p>
        </p:txBody>
      </p:sp>
      <p:sp>
        <p:nvSpPr>
          <p:cNvPr id="722" name="object 722"/>
          <p:cNvSpPr txBox="1"/>
          <p:nvPr/>
        </p:nvSpPr>
        <p:spPr>
          <a:xfrm>
            <a:off x="4234174" y="3346587"/>
            <a:ext cx="134620" cy="9271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T</a:t>
            </a:r>
            <a:endParaRPr sz="850">
              <a:latin typeface="Arial"/>
              <a:cs typeface="Arial"/>
            </a:endParaRPr>
          </a:p>
        </p:txBody>
      </p:sp>
      <p:sp>
        <p:nvSpPr>
          <p:cNvPr id="723" name="object 723"/>
          <p:cNvSpPr/>
          <p:nvPr/>
        </p:nvSpPr>
        <p:spPr>
          <a:xfrm>
            <a:off x="3743316" y="339127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3834862" y="341316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3631865" y="347884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3852774" y="347088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3749286" y="3443020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3709483" y="359825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3753266" y="359228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843645" y="270068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965045" y="276238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742147" y="267083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847625" y="2800196"/>
            <a:ext cx="71755" cy="0"/>
          </a:xfrm>
          <a:custGeom>
            <a:avLst/>
            <a:gdLst/>
            <a:ahLst/>
            <a:cxnLst/>
            <a:rect l="l" t="t" r="r" b="b"/>
            <a:pathLst>
              <a:path w="71755">
                <a:moveTo>
                  <a:pt x="0" y="0"/>
                </a:moveTo>
                <a:lnTo>
                  <a:pt x="71645" y="0"/>
                </a:lnTo>
              </a:path>
            </a:pathLst>
          </a:custGeom>
          <a:ln w="530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851606" y="364004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702343" y="373955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714284" y="355844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626717" y="363407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777970" y="408783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706324" y="401021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692393" y="390672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3641817" y="372761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684432" y="415549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648609" y="426893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642638" y="412763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1132219" y="303901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1094406" y="302110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969025" y="296140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3771177" y="329773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933203" y="327982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881458" y="335147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949124" y="327186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1030721" y="3210171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1128239" y="2708649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523229" y="4591345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509297" y="476050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3894568" y="317036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3828892" y="316240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3854765" y="304498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873498" y="227678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917281" y="221508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628707" y="2754422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4013977" y="3604223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3944322" y="374552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3978155" y="486399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3998056" y="472866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0"/>
                </a:moveTo>
                <a:lnTo>
                  <a:pt x="31842" y="15920"/>
                </a:lnTo>
              </a:path>
            </a:pathLst>
          </a:custGeom>
          <a:ln w="331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760058" y="4334614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3818942" y="427092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4105525" y="3401226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0" y="15921"/>
                </a:moveTo>
                <a:lnTo>
                  <a:pt x="31842" y="15921"/>
                </a:lnTo>
              </a:path>
            </a:pathLst>
          </a:custGeom>
          <a:ln w="331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4065721" y="2961400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704" y="0"/>
                </a:lnTo>
              </a:path>
            </a:pathLst>
          </a:custGeom>
          <a:ln w="5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 txBox="1"/>
          <p:nvPr/>
        </p:nvSpPr>
        <p:spPr>
          <a:xfrm>
            <a:off x="432962" y="4589070"/>
            <a:ext cx="68707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aseline="16666" dirty="0">
                <a:latin typeface="Arial"/>
                <a:cs typeface="Arial"/>
              </a:rPr>
              <a:t>1 </a:t>
            </a:r>
            <a:r>
              <a:rPr sz="1500" spc="150" baseline="16666" dirty="0">
                <a:latin typeface="Arial"/>
                <a:cs typeface="Arial"/>
              </a:rPr>
              <a:t> </a:t>
            </a:r>
            <a:r>
              <a:rPr sz="1000" spc="-15" dirty="0">
                <a:latin typeface="Arial"/>
                <a:cs typeface="Arial"/>
              </a:rPr>
              <a:t>&lt;</a:t>
            </a:r>
            <a:r>
              <a:rPr sz="1000" spc="-5" dirty="0">
                <a:latin typeface="Symbol"/>
                <a:cs typeface="Symbol"/>
              </a:rPr>
              <a:t></a:t>
            </a:r>
            <a:r>
              <a:rPr sz="1000" dirty="0">
                <a:latin typeface="Arial"/>
                <a:cs typeface="Arial"/>
              </a:rPr>
              <a:t>&gt; = </a:t>
            </a:r>
            <a:r>
              <a:rPr sz="1000" spc="-5" dirty="0">
                <a:latin typeface="Arial"/>
                <a:cs typeface="Arial"/>
              </a:rPr>
              <a:t>80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1" name="object 771"/>
          <p:cNvSpPr txBox="1"/>
          <p:nvPr/>
        </p:nvSpPr>
        <p:spPr>
          <a:xfrm>
            <a:off x="405663" y="4115918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2" name="object 772"/>
          <p:cNvSpPr txBox="1"/>
          <p:nvPr/>
        </p:nvSpPr>
        <p:spPr>
          <a:xfrm>
            <a:off x="405663" y="3642767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3" name="object 773"/>
          <p:cNvSpPr txBox="1"/>
          <p:nvPr/>
        </p:nvSpPr>
        <p:spPr>
          <a:xfrm>
            <a:off x="405663" y="3178711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4" name="object 774"/>
          <p:cNvSpPr txBox="1"/>
          <p:nvPr/>
        </p:nvSpPr>
        <p:spPr>
          <a:xfrm>
            <a:off x="405663" y="2705572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5" name="object 775"/>
          <p:cNvSpPr txBox="1"/>
          <p:nvPr/>
        </p:nvSpPr>
        <p:spPr>
          <a:xfrm>
            <a:off x="405663" y="2232407"/>
            <a:ext cx="9652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6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6" name="object 776"/>
          <p:cNvSpPr txBox="1"/>
          <p:nvPr/>
        </p:nvSpPr>
        <p:spPr>
          <a:xfrm>
            <a:off x="4281851" y="4303538"/>
            <a:ext cx="184785" cy="161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5" dirty="0">
                <a:latin typeface="Arial"/>
                <a:cs typeface="Arial"/>
              </a:rPr>
              <a:t>1</a:t>
            </a:r>
            <a:r>
              <a:rPr sz="850" spc="-25" dirty="0">
                <a:latin typeface="Arial"/>
                <a:cs typeface="Arial"/>
              </a:rPr>
              <a:t>0</a:t>
            </a:r>
            <a:r>
              <a:rPr sz="825" spc="15" baseline="45454" dirty="0">
                <a:latin typeface="Arial"/>
                <a:cs typeface="Arial"/>
              </a:rPr>
              <a:t>2</a:t>
            </a:r>
            <a:endParaRPr sz="825" baseline="45454">
              <a:latin typeface="Arial"/>
              <a:cs typeface="Arial"/>
            </a:endParaRPr>
          </a:p>
        </p:txBody>
      </p:sp>
      <p:sp>
        <p:nvSpPr>
          <p:cNvPr id="777" name="object 777"/>
          <p:cNvSpPr txBox="1"/>
          <p:nvPr/>
        </p:nvSpPr>
        <p:spPr>
          <a:xfrm>
            <a:off x="3790519" y="2169441"/>
            <a:ext cx="359410" cy="1168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Clusters</a:t>
            </a:r>
            <a:endParaRPr sz="700">
              <a:latin typeface="Arial"/>
              <a:cs typeface="Arial"/>
            </a:endParaRPr>
          </a:p>
        </p:txBody>
      </p:sp>
      <p:sp>
        <p:nvSpPr>
          <p:cNvPr id="778" name="object 778"/>
          <p:cNvSpPr txBox="1"/>
          <p:nvPr/>
        </p:nvSpPr>
        <p:spPr>
          <a:xfrm>
            <a:off x="3790519" y="2387821"/>
            <a:ext cx="602615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anti-</a:t>
            </a:r>
            <a:r>
              <a:rPr sz="700" spc="40" dirty="0">
                <a:latin typeface="Arial"/>
                <a:cs typeface="Arial"/>
              </a:rPr>
              <a:t>k</a:t>
            </a:r>
            <a:r>
              <a:rPr sz="750" baseline="-33333" dirty="0">
                <a:latin typeface="Arial"/>
                <a:cs typeface="Arial"/>
              </a:rPr>
              <a:t>t</a:t>
            </a:r>
            <a:r>
              <a:rPr sz="750" spc="89" baseline="-33333" dirty="0">
                <a:latin typeface="Arial"/>
                <a:cs typeface="Arial"/>
              </a:rPr>
              <a:t> </a:t>
            </a:r>
            <a:r>
              <a:rPr sz="700" spc="5" dirty="0">
                <a:latin typeface="Arial"/>
                <a:cs typeface="Arial"/>
              </a:rPr>
              <a:t>(R=0.4)</a:t>
            </a:r>
            <a:endParaRPr sz="700">
              <a:latin typeface="Arial"/>
              <a:cs typeface="Arial"/>
            </a:endParaRPr>
          </a:p>
        </p:txBody>
      </p:sp>
      <p:sp>
        <p:nvSpPr>
          <p:cNvPr id="779" name="object 779"/>
          <p:cNvSpPr txBox="1"/>
          <p:nvPr/>
        </p:nvSpPr>
        <p:spPr>
          <a:xfrm>
            <a:off x="587645" y="2195284"/>
            <a:ext cx="571500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b="1" i="1" spc="20" dirty="0">
                <a:latin typeface="Arial"/>
                <a:cs typeface="Arial"/>
              </a:rPr>
              <a:t>ATLAS</a:t>
            </a:r>
            <a:endParaRPr sz="1250">
              <a:latin typeface="Arial"/>
              <a:cs typeface="Arial"/>
            </a:endParaRPr>
          </a:p>
        </p:txBody>
      </p:sp>
      <p:sp>
        <p:nvSpPr>
          <p:cNvPr id="780" name="object 780"/>
          <p:cNvSpPr txBox="1"/>
          <p:nvPr/>
        </p:nvSpPr>
        <p:spPr>
          <a:xfrm>
            <a:off x="587645" y="2349977"/>
            <a:ext cx="844550" cy="344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220"/>
              </a:lnSpc>
            </a:pPr>
            <a:r>
              <a:rPr sz="1250" spc="15" dirty="0">
                <a:latin typeface="Arial"/>
                <a:cs typeface="Arial"/>
              </a:rPr>
              <a:t>Preliminary Simulation</a:t>
            </a:r>
            <a:endParaRPr sz="1250">
              <a:latin typeface="Arial"/>
              <a:cs typeface="Arial"/>
            </a:endParaRPr>
          </a:p>
        </p:txBody>
      </p:sp>
      <p:sp>
        <p:nvSpPr>
          <p:cNvPr id="781" name="object 781"/>
          <p:cNvSpPr txBox="1"/>
          <p:nvPr/>
        </p:nvSpPr>
        <p:spPr>
          <a:xfrm>
            <a:off x="587645" y="4479876"/>
            <a:ext cx="57785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QCD Jets</a:t>
            </a:r>
            <a:endParaRPr sz="1000">
              <a:latin typeface="Arial"/>
              <a:cs typeface="Arial"/>
            </a:endParaRPr>
          </a:p>
        </p:txBody>
      </p:sp>
      <p:sp>
        <p:nvSpPr>
          <p:cNvPr id="782" name="object 782"/>
          <p:cNvSpPr txBox="1"/>
          <p:nvPr/>
        </p:nvSpPr>
        <p:spPr>
          <a:xfrm>
            <a:off x="587645" y="4780152"/>
            <a:ext cx="800735" cy="187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40" dirty="0">
                <a:latin typeface="Symbol"/>
                <a:cs typeface="Symbol"/>
              </a:rPr>
              <a:t></a:t>
            </a:r>
            <a:r>
              <a:rPr sz="975" spc="-7" baseline="-29914" dirty="0">
                <a:latin typeface="Arial"/>
                <a:cs typeface="Arial"/>
              </a:rPr>
              <a:t>noise</a:t>
            </a:r>
            <a:r>
              <a:rPr sz="975" baseline="-29914" dirty="0">
                <a:latin typeface="Arial"/>
                <a:cs typeface="Arial"/>
              </a:rPr>
              <a:t>  </a:t>
            </a:r>
            <a:r>
              <a:rPr sz="975" spc="-127" baseline="-29914" dirty="0">
                <a:latin typeface="Arial"/>
                <a:cs typeface="Arial"/>
              </a:rPr>
              <a:t> </a:t>
            </a:r>
            <a:r>
              <a:rPr sz="1000" spc="-40" dirty="0">
                <a:latin typeface="Arial"/>
                <a:cs typeface="Arial"/>
              </a:rPr>
              <a:t>(</a:t>
            </a:r>
            <a:r>
              <a:rPr sz="1000" dirty="0">
                <a:latin typeface="Symbol"/>
                <a:cs typeface="Symbol"/>
              </a:rPr>
              <a:t></a:t>
            </a:r>
            <a:r>
              <a:rPr sz="1000" spc="20" dirty="0">
                <a:latin typeface="Times New Roman"/>
                <a:cs typeface="Times New Roman"/>
              </a:rPr>
              <a:t> </a:t>
            </a:r>
            <a:r>
              <a:rPr sz="1000" dirty="0">
                <a:latin typeface="Arial"/>
                <a:cs typeface="Arial"/>
              </a:rPr>
              <a:t>= </a:t>
            </a:r>
            <a:r>
              <a:rPr sz="1000" spc="-5" dirty="0">
                <a:latin typeface="Arial"/>
                <a:cs typeface="Arial"/>
              </a:rPr>
              <a:t>40)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783" name="object 783"/>
          <p:cNvSpPr txBox="1"/>
          <p:nvPr/>
        </p:nvSpPr>
        <p:spPr>
          <a:xfrm>
            <a:off x="669536" y="4751486"/>
            <a:ext cx="244475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5" dirty="0">
                <a:latin typeface="Arial"/>
                <a:cs typeface="Arial"/>
              </a:rPr>
              <a:t>pileup</a:t>
            </a:r>
            <a:endParaRPr sz="650">
              <a:latin typeface="Arial"/>
              <a:cs typeface="Arial"/>
            </a:endParaRPr>
          </a:p>
        </p:txBody>
      </p:sp>
      <p:sp>
        <p:nvSpPr>
          <p:cNvPr id="786" name="object 786"/>
          <p:cNvSpPr txBox="1"/>
          <p:nvPr/>
        </p:nvSpPr>
        <p:spPr>
          <a:xfrm>
            <a:off x="1374734" y="70049"/>
            <a:ext cx="6290310" cy="1461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782320" algn="ctr">
              <a:lnSpc>
                <a:spcPts val="5700"/>
              </a:lnSpc>
            </a:pPr>
            <a:r>
              <a:rPr sz="4400" b="1" spc="-54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4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sz="4400" b="1" spc="-35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ter</a:t>
            </a:r>
            <a:r>
              <a:rPr sz="4400" b="1" spc="-2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4400" b="1" spc="-15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782320" algn="ctr">
              <a:lnSpc>
                <a:spcPts val="5700"/>
              </a:lnSpc>
            </a:pP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ile-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ess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7" name="object 787"/>
          <p:cNvSpPr txBox="1"/>
          <p:nvPr/>
        </p:nvSpPr>
        <p:spPr>
          <a:xfrm>
            <a:off x="231140" y="6146500"/>
            <a:ext cx="86302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5" dirty="0">
                <a:latin typeface="Century Gothic"/>
                <a:cs typeface="Century Gothic"/>
              </a:rPr>
              <a:t>Si</a:t>
            </a:r>
            <a:r>
              <a:rPr sz="2200" b="1" dirty="0">
                <a:latin typeface="Century Gothic"/>
                <a:cs typeface="Century Gothic"/>
              </a:rPr>
              <a:t>g</a:t>
            </a:r>
            <a:r>
              <a:rPr sz="2200" b="1" spc="-25" dirty="0">
                <a:latin typeface="Century Gothic"/>
                <a:cs typeface="Century Gothic"/>
              </a:rPr>
              <a:t>m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no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p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ov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de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pa</a:t>
            </a:r>
            <a:r>
              <a:rPr sz="2200" b="1" spc="-10" dirty="0">
                <a:latin typeface="Century Gothic"/>
                <a:cs typeface="Century Gothic"/>
              </a:rPr>
              <a:t>rt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c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(</a:t>
            </a:r>
            <a:r>
              <a:rPr sz="2200" b="1" dirty="0">
                <a:latin typeface="Century Gothic"/>
                <a:cs typeface="Century Gothic"/>
              </a:rPr>
              <a:t>c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u</a:t>
            </a:r>
            <a:r>
              <a:rPr sz="2200" b="1" spc="-10" dirty="0">
                <a:latin typeface="Century Gothic"/>
                <a:cs typeface="Century Gothic"/>
              </a:rPr>
              <a:t>st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r)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eve</a:t>
            </a:r>
            <a:r>
              <a:rPr sz="2200" b="1" spc="-10" dirty="0">
                <a:latin typeface="Century Gothic"/>
                <a:cs typeface="Century Gothic"/>
              </a:rPr>
              <a:t>l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p</a:t>
            </a:r>
            <a:r>
              <a:rPr sz="2200" b="1" spc="-15" dirty="0">
                <a:latin typeface="Century Gothic"/>
                <a:cs typeface="Century Gothic"/>
              </a:rPr>
              <a:t>il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-</a:t>
            </a:r>
            <a:r>
              <a:rPr sz="2200" b="1" dirty="0">
                <a:latin typeface="Century Gothic"/>
                <a:cs typeface="Century Gothic"/>
              </a:rPr>
              <a:t>up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dirty="0">
                <a:latin typeface="Century Gothic"/>
                <a:cs typeface="Century Gothic"/>
              </a:rPr>
              <a:t>upp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ss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788" name="object 788"/>
          <p:cNvSpPr/>
          <p:nvPr/>
        </p:nvSpPr>
        <p:spPr>
          <a:xfrm>
            <a:off x="4053751" y="5430520"/>
            <a:ext cx="1187103" cy="3352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4053751" y="5430520"/>
            <a:ext cx="1187450" cy="335280"/>
          </a:xfrm>
          <a:custGeom>
            <a:avLst/>
            <a:gdLst/>
            <a:ahLst/>
            <a:cxnLst/>
            <a:rect l="l" t="t" r="r" b="b"/>
            <a:pathLst>
              <a:path w="1187450" h="335279">
                <a:moveTo>
                  <a:pt x="0" y="83819"/>
                </a:moveTo>
                <a:lnTo>
                  <a:pt x="1019463" y="83819"/>
                </a:lnTo>
                <a:lnTo>
                  <a:pt x="1019463" y="0"/>
                </a:lnTo>
                <a:lnTo>
                  <a:pt x="1187103" y="167639"/>
                </a:lnTo>
                <a:lnTo>
                  <a:pt x="1019463" y="335279"/>
                </a:lnTo>
                <a:lnTo>
                  <a:pt x="1019463" y="251459"/>
                </a:lnTo>
                <a:lnTo>
                  <a:pt x="0" y="251459"/>
                </a:lnTo>
                <a:lnTo>
                  <a:pt x="0" y="83819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 txBox="1"/>
          <p:nvPr/>
        </p:nvSpPr>
        <p:spPr>
          <a:xfrm>
            <a:off x="7651505" y="1658166"/>
            <a:ext cx="118491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Century Gothic"/>
                <a:cs typeface="Century Gothic"/>
              </a:rPr>
              <a:t>mu=80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797" name="object 79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22</a:t>
            </a:r>
          </a:p>
        </p:txBody>
      </p:sp>
      <p:sp>
        <p:nvSpPr>
          <p:cNvPr id="791" name="object 791"/>
          <p:cNvSpPr txBox="1"/>
          <p:nvPr/>
        </p:nvSpPr>
        <p:spPr>
          <a:xfrm>
            <a:off x="1327955" y="5467708"/>
            <a:ext cx="63817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010"/>
              </a:lnSpc>
            </a:pPr>
            <a:r>
              <a:rPr sz="3825" i="1" spc="1275" baseline="13071" dirty="0">
                <a:latin typeface="Symbol"/>
                <a:cs typeface="Symbol"/>
              </a:rPr>
              <a:t></a:t>
            </a:r>
            <a:r>
              <a:rPr sz="3825" i="1" spc="-494" baseline="13071" dirty="0">
                <a:latin typeface="Times New Roman"/>
                <a:cs typeface="Times New Roman"/>
              </a:rPr>
              <a:t> </a:t>
            </a:r>
            <a:r>
              <a:rPr sz="1400" i="1" spc="10" dirty="0">
                <a:latin typeface="Times New Roman"/>
                <a:cs typeface="Times New Roman"/>
              </a:rPr>
              <a:t>no</a:t>
            </a:r>
            <a:r>
              <a:rPr sz="1400" i="1" dirty="0">
                <a:latin typeface="Times New Roman"/>
                <a:cs typeface="Times New Roman"/>
              </a:rPr>
              <a:t>i</a:t>
            </a:r>
            <a:r>
              <a:rPr sz="1400" i="1" spc="5" dirty="0">
                <a:latin typeface="Times New Roman"/>
                <a:cs typeface="Times New Roman"/>
              </a:rPr>
              <a:t>s</a:t>
            </a:r>
            <a:r>
              <a:rPr sz="1400" i="1" spc="10" dirty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92" name="object 792"/>
          <p:cNvSpPr txBox="1"/>
          <p:nvPr/>
        </p:nvSpPr>
        <p:spPr>
          <a:xfrm>
            <a:off x="1591642" y="5417785"/>
            <a:ext cx="47752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i="1" spc="10" dirty="0">
                <a:latin typeface="Times New Roman"/>
                <a:cs typeface="Times New Roman"/>
              </a:rPr>
              <a:t>p</a:t>
            </a:r>
            <a:r>
              <a:rPr sz="1400" i="1" dirty="0">
                <a:latin typeface="Times New Roman"/>
                <a:cs typeface="Times New Roman"/>
              </a:rPr>
              <a:t>ile</a:t>
            </a:r>
            <a:r>
              <a:rPr sz="1400" i="1" spc="10" dirty="0">
                <a:latin typeface="Times New Roman"/>
                <a:cs typeface="Times New Roman"/>
              </a:rPr>
              <a:t>up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93" name="object 793"/>
          <p:cNvSpPr txBox="1"/>
          <p:nvPr/>
        </p:nvSpPr>
        <p:spPr>
          <a:xfrm>
            <a:off x="2073976" y="5459140"/>
            <a:ext cx="4282440" cy="358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079875" algn="l"/>
              </a:tabLst>
            </a:pPr>
            <a:r>
              <a:rPr sz="2450" spc="10" dirty="0">
                <a:latin typeface="Times New Roman"/>
                <a:cs typeface="Times New Roman"/>
              </a:rPr>
              <a:t>(</a:t>
            </a:r>
            <a:r>
              <a:rPr sz="2550" i="1" spc="-45" dirty="0">
                <a:latin typeface="Symbol"/>
                <a:cs typeface="Symbol"/>
              </a:rPr>
              <a:t></a:t>
            </a:r>
            <a:r>
              <a:rPr sz="2550" i="1" spc="-30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Symbol"/>
                <a:cs typeface="Symbol"/>
              </a:rPr>
              <a:t></a:t>
            </a:r>
            <a:r>
              <a:rPr sz="2450" spc="-70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Times New Roman"/>
                <a:cs typeface="Times New Roman"/>
              </a:rPr>
              <a:t>4</a:t>
            </a:r>
            <a:r>
              <a:rPr sz="2450" spc="85" dirty="0">
                <a:latin typeface="Times New Roman"/>
                <a:cs typeface="Times New Roman"/>
              </a:rPr>
              <a:t>0</a:t>
            </a:r>
            <a:r>
              <a:rPr sz="2450" spc="5" dirty="0">
                <a:latin typeface="Times New Roman"/>
                <a:cs typeface="Times New Roman"/>
              </a:rPr>
              <a:t>)</a:t>
            </a:r>
            <a:r>
              <a:rPr sz="2450" dirty="0">
                <a:latin typeface="Times New Roman"/>
                <a:cs typeface="Times New Roman"/>
              </a:rPr>
              <a:t>	</a:t>
            </a:r>
            <a:r>
              <a:rPr sz="2550" i="1" spc="-50" dirty="0">
                <a:latin typeface="Symbol"/>
                <a:cs typeface="Symbol"/>
              </a:rPr>
              <a:t></a:t>
            </a:r>
            <a:endParaRPr sz="2550">
              <a:latin typeface="Symbol"/>
              <a:cs typeface="Symbol"/>
            </a:endParaRPr>
          </a:p>
        </p:txBody>
      </p:sp>
      <p:sp>
        <p:nvSpPr>
          <p:cNvPr id="794" name="object 794"/>
          <p:cNvSpPr txBox="1"/>
          <p:nvPr/>
        </p:nvSpPr>
        <p:spPr>
          <a:xfrm>
            <a:off x="6370439" y="5417974"/>
            <a:ext cx="511809" cy="4260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4290">
              <a:lnSpc>
                <a:spcPct val="102699"/>
              </a:lnSpc>
            </a:pPr>
            <a:r>
              <a:rPr sz="1400" i="1" spc="10" dirty="0">
                <a:latin typeface="Times New Roman"/>
                <a:cs typeface="Times New Roman"/>
              </a:rPr>
              <a:t>p</a:t>
            </a:r>
            <a:r>
              <a:rPr sz="1400" i="1" dirty="0">
                <a:latin typeface="Times New Roman"/>
                <a:cs typeface="Times New Roman"/>
              </a:rPr>
              <a:t>ile</a:t>
            </a:r>
            <a:r>
              <a:rPr sz="1400" i="1" spc="10" dirty="0">
                <a:latin typeface="Times New Roman"/>
                <a:cs typeface="Times New Roman"/>
              </a:rPr>
              <a:t>up no</a:t>
            </a:r>
            <a:r>
              <a:rPr sz="1400" i="1" dirty="0">
                <a:latin typeface="Times New Roman"/>
                <a:cs typeface="Times New Roman"/>
              </a:rPr>
              <a:t>is</a:t>
            </a:r>
            <a:r>
              <a:rPr sz="1400" i="1" spc="10" dirty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95" name="object 795"/>
          <p:cNvSpPr txBox="1"/>
          <p:nvPr/>
        </p:nvSpPr>
        <p:spPr>
          <a:xfrm>
            <a:off x="6886947" y="5459245"/>
            <a:ext cx="1044575" cy="357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spc="10" dirty="0">
                <a:latin typeface="Times New Roman"/>
                <a:cs typeface="Times New Roman"/>
              </a:rPr>
              <a:t>(</a:t>
            </a:r>
            <a:r>
              <a:rPr sz="2550" i="1" spc="-45" dirty="0">
                <a:latin typeface="Symbol"/>
                <a:cs typeface="Symbol"/>
              </a:rPr>
              <a:t></a:t>
            </a:r>
            <a:r>
              <a:rPr sz="2550" i="1" spc="-3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</a:t>
            </a:r>
            <a:r>
              <a:rPr sz="2450" spc="-195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Times New Roman"/>
                <a:cs typeface="Times New Roman"/>
              </a:rPr>
              <a:t>8</a:t>
            </a:r>
            <a:r>
              <a:rPr sz="2450" spc="85" dirty="0">
                <a:latin typeface="Times New Roman"/>
                <a:cs typeface="Times New Roman"/>
              </a:rPr>
              <a:t>0</a:t>
            </a:r>
            <a:r>
              <a:rPr sz="2450" spc="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796" name="object 796"/>
          <p:cNvSpPr txBox="1"/>
          <p:nvPr/>
        </p:nvSpPr>
        <p:spPr>
          <a:xfrm>
            <a:off x="2939806" y="1632766"/>
            <a:ext cx="1184910" cy="355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304"/>
              </a:lnSpc>
            </a:pPr>
            <a:r>
              <a:rPr sz="2800" b="1" dirty="0">
                <a:solidFill>
                  <a:srgbClr val="FF0000"/>
                </a:solidFill>
                <a:latin typeface="Century Gothic"/>
                <a:cs typeface="Century Gothic"/>
              </a:rPr>
              <a:t>mu=80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1090" y="184349"/>
            <a:ext cx="7525384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856739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al	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ter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5501" y="1199594"/>
            <a:ext cx="8861496" cy="21350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920239"/>
            <a:ext cx="9017000" cy="1549400"/>
          </a:xfrm>
          <a:custGeom>
            <a:avLst/>
            <a:gdLst/>
            <a:ahLst/>
            <a:cxnLst/>
            <a:rect l="l" t="t" r="r" b="b"/>
            <a:pathLst>
              <a:path w="9017000" h="1549400">
                <a:moveTo>
                  <a:pt x="0" y="0"/>
                </a:moveTo>
                <a:lnTo>
                  <a:pt x="9016998" y="0"/>
                </a:lnTo>
                <a:lnTo>
                  <a:pt x="9016998" y="1549400"/>
                </a:lnTo>
                <a:lnTo>
                  <a:pt x="0" y="15494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920240"/>
            <a:ext cx="9017000" cy="1549400"/>
          </a:xfrm>
          <a:custGeom>
            <a:avLst/>
            <a:gdLst/>
            <a:ahLst/>
            <a:cxnLst/>
            <a:rect l="l" t="t" r="r" b="b"/>
            <a:pathLst>
              <a:path w="9017000" h="1549400">
                <a:moveTo>
                  <a:pt x="0" y="0"/>
                </a:moveTo>
                <a:lnTo>
                  <a:pt x="9016997" y="0"/>
                </a:lnTo>
                <a:lnTo>
                  <a:pt x="9016997" y="1549399"/>
                </a:lnTo>
                <a:lnTo>
                  <a:pt x="0" y="154939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73400" y="2961036"/>
            <a:ext cx="5968998" cy="37281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85002" y="3120910"/>
            <a:ext cx="620395" cy="1557655"/>
          </a:xfrm>
          <a:custGeom>
            <a:avLst/>
            <a:gdLst/>
            <a:ahLst/>
            <a:cxnLst/>
            <a:rect l="l" t="t" r="r" b="b"/>
            <a:pathLst>
              <a:path w="620395" h="1557654">
                <a:moveTo>
                  <a:pt x="0" y="1557041"/>
                </a:moveTo>
                <a:lnTo>
                  <a:pt x="0" y="0"/>
                </a:lnTo>
                <a:lnTo>
                  <a:pt x="620086" y="0"/>
                </a:lnTo>
                <a:lnTo>
                  <a:pt x="620086" y="1557041"/>
                </a:lnTo>
                <a:lnTo>
                  <a:pt x="0" y="155704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435439" y="3145650"/>
            <a:ext cx="254000" cy="14541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Palatino Linotype"/>
                <a:cs typeface="Palatino Linotype"/>
              </a:rPr>
              <a:t>Cluster depth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448906" y="6299234"/>
            <a:ext cx="3812540" cy="353695"/>
          </a:xfrm>
          <a:custGeom>
            <a:avLst/>
            <a:gdLst/>
            <a:ahLst/>
            <a:cxnLst/>
            <a:rect l="l" t="t" r="r" b="b"/>
            <a:pathLst>
              <a:path w="3812540" h="353695">
                <a:moveTo>
                  <a:pt x="0" y="0"/>
                </a:moveTo>
                <a:lnTo>
                  <a:pt x="3812165" y="0"/>
                </a:lnTo>
                <a:lnTo>
                  <a:pt x="3812165" y="353493"/>
                </a:lnTo>
                <a:lnTo>
                  <a:pt x="0" y="35349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66691" y="6382972"/>
            <a:ext cx="28219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45" dirty="0">
                <a:solidFill>
                  <a:srgbClr val="FF0000"/>
                </a:solidFill>
                <a:latin typeface="Palatino Linotype"/>
                <a:cs typeface="Palatino Linotype"/>
              </a:rPr>
              <a:t>A</a:t>
            </a:r>
            <a:r>
              <a:rPr sz="1800" b="1" spc="-10" dirty="0">
                <a:solidFill>
                  <a:srgbClr val="FF0000"/>
                </a:solidFill>
                <a:latin typeface="Palatino Linotype"/>
                <a:cs typeface="Palatino Linotype"/>
              </a:rPr>
              <a:t>v</a:t>
            </a:r>
            <a:r>
              <a:rPr sz="1800" b="1" dirty="0">
                <a:solidFill>
                  <a:srgbClr val="FF0000"/>
                </a:solidFill>
                <a:latin typeface="Palatino Linotype"/>
                <a:cs typeface="Palatino Linotype"/>
              </a:rPr>
              <a:t>er</a:t>
            </a:r>
            <a:r>
              <a:rPr sz="1800" b="1" spc="-10" dirty="0">
                <a:solidFill>
                  <a:srgbClr val="FF0000"/>
                </a:solidFill>
                <a:latin typeface="Palatino Linotype"/>
                <a:cs typeface="Palatino Linotype"/>
              </a:rPr>
              <a:t>ag</a:t>
            </a:r>
            <a:r>
              <a:rPr sz="1800" b="1" dirty="0">
                <a:solidFill>
                  <a:srgbClr val="FF0000"/>
                </a:solidFill>
                <a:latin typeface="Palatino Linotype"/>
                <a:cs typeface="Palatino Linotype"/>
              </a:rPr>
              <a:t>e </a:t>
            </a:r>
            <a:r>
              <a:rPr sz="1800" b="1" spc="-10" dirty="0">
                <a:solidFill>
                  <a:srgbClr val="FF0000"/>
                </a:solidFill>
                <a:latin typeface="Palatino Linotype"/>
                <a:cs typeface="Palatino Linotype"/>
              </a:rPr>
              <a:t>c</a:t>
            </a:r>
            <a:r>
              <a:rPr sz="1800" b="1" dirty="0">
                <a:solidFill>
                  <a:srgbClr val="FF0000"/>
                </a:solidFill>
                <a:latin typeface="Palatino Linotype"/>
                <a:cs typeface="Palatino Linotype"/>
              </a:rPr>
              <a:t>ell </a:t>
            </a:r>
            <a:r>
              <a:rPr sz="1800" b="1" spc="-10" dirty="0">
                <a:solidFill>
                  <a:srgbClr val="FF0000"/>
                </a:solidFill>
                <a:latin typeface="Palatino Linotype"/>
                <a:cs typeface="Palatino Linotype"/>
              </a:rPr>
              <a:t>sign</a:t>
            </a:r>
            <a:r>
              <a:rPr sz="1800" b="1" dirty="0">
                <a:solidFill>
                  <a:srgbClr val="FF0000"/>
                </a:solidFill>
                <a:latin typeface="Palatino Linotype"/>
                <a:cs typeface="Palatino Linotype"/>
              </a:rPr>
              <a:t>al </a:t>
            </a:r>
            <a:r>
              <a:rPr sz="1800" b="1" spc="-10" dirty="0">
                <a:solidFill>
                  <a:srgbClr val="FF0000"/>
                </a:solidFill>
                <a:latin typeface="Palatino Linotype"/>
                <a:cs typeface="Palatino Linotype"/>
              </a:rPr>
              <a:t>dens</a:t>
            </a:r>
            <a:r>
              <a:rPr sz="1800" b="1" dirty="0">
                <a:solidFill>
                  <a:srgbClr val="FF0000"/>
                </a:solidFill>
                <a:latin typeface="Palatino Linotype"/>
                <a:cs typeface="Palatino Linotype"/>
              </a:rPr>
              <a:t>ity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98500" y="3175001"/>
            <a:ext cx="3203498" cy="30012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93039" y="2204102"/>
            <a:ext cx="8646795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00"/>
              </a:lnSpc>
            </a:pPr>
            <a:r>
              <a:rPr sz="2200" spc="-15" dirty="0">
                <a:latin typeface="Century Gothic"/>
                <a:cs typeface="Century Gothic"/>
              </a:rPr>
              <a:t>Use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cal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cl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ter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ap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classify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calib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E</a:t>
            </a:r>
            <a:r>
              <a:rPr sz="2200" spc="-25" dirty="0">
                <a:latin typeface="Century Gothic"/>
                <a:cs typeface="Century Gothic"/>
              </a:rPr>
              <a:t>M</a:t>
            </a:r>
            <a:r>
              <a:rPr sz="2200" dirty="0">
                <a:latin typeface="Century Gothic"/>
                <a:cs typeface="Century Gothic"/>
              </a:rPr>
              <a:t>/ H</a:t>
            </a: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cl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ter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.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Calib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iv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Monte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944495"/>
            <a:ext cx="9143997" cy="3728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28269" y="188857"/>
            <a:ext cx="58928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431609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45" dirty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24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52139" y="6656227"/>
            <a:ext cx="3333115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65" dirty="0">
                <a:latin typeface="Palatino Linotype"/>
                <a:cs typeface="Palatino Linotype"/>
              </a:rPr>
              <a:t>h&gt;p://bart</a:t>
            </a:r>
            <a:r>
              <a:rPr sz="1100" spc="-10" dirty="0">
                <a:latin typeface="Palatino Linotype"/>
                <a:cs typeface="Palatino Linotype"/>
              </a:rPr>
              <a:t>osik.pp.ua/hep</a:t>
            </a:r>
            <a:r>
              <a:rPr sz="1100" spc="-5" dirty="0">
                <a:latin typeface="Palatino Linotype"/>
                <a:cs typeface="Palatino Linotype"/>
              </a:rPr>
              <a:t>_sket</a:t>
            </a:r>
            <a:r>
              <a:rPr sz="1100" spc="-10" dirty="0">
                <a:latin typeface="Palatino Linotype"/>
                <a:cs typeface="Palatino Linotype"/>
              </a:rPr>
              <a:t>ches/cms_particle_ﬂow</a:t>
            </a:r>
            <a:endParaRPr sz="11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38" y="1140357"/>
            <a:ext cx="8806180" cy="1269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187450" indent="-342900">
              <a:lnSpc>
                <a:spcPts val="28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spc="-5" dirty="0">
                <a:latin typeface="Century Gothic"/>
                <a:cs typeface="Century Gothic"/>
              </a:rPr>
              <a:t>Reconstruc</a:t>
            </a:r>
            <a:r>
              <a:rPr sz="2400" b="1" dirty="0">
                <a:latin typeface="Century Gothic"/>
                <a:cs typeface="Century Gothic"/>
              </a:rPr>
              <a:t>t </a:t>
            </a:r>
            <a:r>
              <a:rPr sz="2400" b="1" spc="-15" dirty="0">
                <a:latin typeface="Century Gothic"/>
                <a:cs typeface="Century Gothic"/>
              </a:rPr>
              <a:t>individually </a:t>
            </a:r>
            <a:r>
              <a:rPr sz="2400" b="1" spc="-5" dirty="0">
                <a:latin typeface="Century Gothic"/>
                <a:cs typeface="Century Gothic"/>
              </a:rPr>
              <a:t>eac</a:t>
            </a:r>
            <a:r>
              <a:rPr sz="2400" b="1" dirty="0">
                <a:latin typeface="Century Gothic"/>
                <a:cs typeface="Century Gothic"/>
              </a:rPr>
              <a:t>h </a:t>
            </a:r>
            <a:r>
              <a:rPr sz="2400" b="1" spc="-20" dirty="0">
                <a:latin typeface="Century Gothic"/>
                <a:cs typeface="Century Gothic"/>
              </a:rPr>
              <a:t>particle</a:t>
            </a:r>
            <a:r>
              <a:rPr sz="2400" b="1" spc="5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combining </a:t>
            </a:r>
            <a:r>
              <a:rPr sz="2400" b="1" dirty="0">
                <a:latin typeface="Century Gothic"/>
                <a:cs typeface="Century Gothic"/>
              </a:rPr>
              <a:t>tracking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an</a:t>
            </a:r>
            <a:r>
              <a:rPr sz="2400" b="1" dirty="0">
                <a:latin typeface="Century Gothic"/>
                <a:cs typeface="Century Gothic"/>
              </a:rPr>
              <a:t>d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calorimete</a:t>
            </a:r>
            <a:r>
              <a:rPr sz="2400" b="1" spc="-10" dirty="0">
                <a:latin typeface="Century Gothic"/>
                <a:cs typeface="Century Gothic"/>
              </a:rPr>
              <a:t>r</a:t>
            </a:r>
            <a:r>
              <a:rPr sz="2400" b="1" spc="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information:</a:t>
            </a:r>
            <a:endParaRPr sz="24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370"/>
              </a:spcBef>
            </a:pPr>
            <a:r>
              <a:rPr sz="1800" dirty="0">
                <a:latin typeface="Courier New"/>
                <a:cs typeface="Courier New"/>
              </a:rPr>
              <a:t>o</a:t>
            </a:r>
            <a:r>
              <a:rPr sz="1800" spc="85" dirty="0">
                <a:latin typeface="Courier New"/>
                <a:cs typeface="Courier New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Re</a:t>
            </a:r>
            <a:r>
              <a:rPr sz="1800" dirty="0">
                <a:latin typeface="Century Gothic"/>
                <a:cs typeface="Century Gothic"/>
              </a:rPr>
              <a:t>li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h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gh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gr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nu</a:t>
            </a:r>
            <a:r>
              <a:rPr sz="1800" dirty="0">
                <a:latin typeface="Century Gothic"/>
                <a:cs typeface="Century Gothic"/>
              </a:rPr>
              <a:t>la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y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dirty="0">
                <a:latin typeface="Century Gothic"/>
                <a:cs typeface="Century Gothic"/>
              </a:rPr>
              <a:t>l</a:t>
            </a:r>
            <a:r>
              <a:rPr sz="1800" spc="-10" dirty="0">
                <a:latin typeface="Century Gothic"/>
                <a:cs typeface="Century Gothic"/>
              </a:rPr>
              <a:t>ut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of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E</a:t>
            </a:r>
            <a:r>
              <a:rPr sz="1800" spc="-15" dirty="0">
                <a:latin typeface="Century Gothic"/>
                <a:cs typeface="Century Gothic"/>
              </a:rPr>
              <a:t>CAL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b="1" spc="-5" dirty="0">
                <a:latin typeface="Century Gothic"/>
                <a:cs typeface="Century Gothic"/>
              </a:rPr>
              <a:t>hig</a:t>
            </a:r>
            <a:r>
              <a:rPr sz="1800" b="1" dirty="0">
                <a:latin typeface="Century Gothic"/>
                <a:cs typeface="Century Gothic"/>
              </a:rPr>
              <a:t>h magnetic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field</a:t>
            </a:r>
            <a:endParaRPr sz="1800">
              <a:latin typeface="Century Gothic"/>
              <a:cs typeface="Century Gothic"/>
            </a:endParaRPr>
          </a:p>
          <a:p>
            <a:pPr marL="748665">
              <a:lnSpc>
                <a:spcPts val="2125"/>
              </a:lnSpc>
              <a:spcBef>
                <a:spcPts val="5"/>
              </a:spcBef>
            </a:pP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u="heavy" spc="-15" dirty="0">
                <a:latin typeface="Century Gothic"/>
                <a:cs typeface="Century Gothic"/>
              </a:rPr>
              <a:t>separate</a:t>
            </a:r>
            <a:r>
              <a:rPr sz="1800" u="heavy" dirty="0">
                <a:latin typeface="Century Gothic"/>
                <a:cs typeface="Century Gothic"/>
              </a:rPr>
              <a:t> </a:t>
            </a:r>
            <a:r>
              <a:rPr sz="1800" u="heavy" spc="-5" dirty="0">
                <a:latin typeface="Century Gothic"/>
                <a:cs typeface="Century Gothic"/>
              </a:rPr>
              <a:t>individual</a:t>
            </a:r>
            <a:r>
              <a:rPr sz="1800" u="heavy" dirty="0">
                <a:latin typeface="Century Gothic"/>
                <a:cs typeface="Century Gothic"/>
              </a:rPr>
              <a:t> </a:t>
            </a:r>
            <a:r>
              <a:rPr sz="1800" u="heavy" spc="-15" dirty="0">
                <a:latin typeface="Century Gothic"/>
                <a:cs typeface="Century Gothic"/>
              </a:rPr>
              <a:t>showers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67000" y="2667000"/>
            <a:ext cx="4114800" cy="807913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 marR="148590">
              <a:lnSpc>
                <a:spcPts val="2100"/>
              </a:lnSpc>
            </a:pPr>
            <a:r>
              <a:rPr sz="1800" dirty="0">
                <a:latin typeface="Century Gothic"/>
                <a:cs typeface="Century Gothic"/>
              </a:rPr>
              <a:t>65</a:t>
            </a:r>
            <a:r>
              <a:rPr sz="1800" spc="-15" dirty="0">
                <a:latin typeface="Century Gothic"/>
                <a:cs typeface="Century Gothic"/>
              </a:rPr>
              <a:t>%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ch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rge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h</a:t>
            </a:r>
            <a:r>
              <a:rPr sz="1800" dirty="0">
                <a:latin typeface="Century Gothic"/>
                <a:cs typeface="Century Gothic"/>
              </a:rPr>
              <a:t>ad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lang="en-GB" spc="760" dirty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1800" spc="-5" dirty="0" smtClean="0">
                <a:latin typeface="Arial"/>
                <a:cs typeface="Arial"/>
              </a:rPr>
              <a:t> </a:t>
            </a:r>
            <a:r>
              <a:rPr sz="1800" spc="-65" dirty="0">
                <a:latin typeface="Century Gothic"/>
                <a:cs typeface="Century Gothic"/>
              </a:rPr>
              <a:t>T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cker</a:t>
            </a:r>
            <a:r>
              <a:rPr sz="1800" spc="-5" dirty="0">
                <a:latin typeface="Century Gothic"/>
                <a:cs typeface="Century Gothic"/>
              </a:rPr>
              <a:t> 25</a:t>
            </a:r>
            <a:r>
              <a:rPr sz="1800" dirty="0">
                <a:latin typeface="Century Gothic"/>
                <a:cs typeface="Century Gothic"/>
              </a:rPr>
              <a:t>% </a:t>
            </a:r>
            <a:r>
              <a:rPr sz="1800" spc="-20" dirty="0">
                <a:latin typeface="Century Gothic"/>
                <a:cs typeface="Century Gothic"/>
              </a:rPr>
              <a:t>photon</a:t>
            </a:r>
            <a:r>
              <a:rPr sz="1800" spc="-1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lang="en-GB" spc="760" dirty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1800" spc="-5" dirty="0" smtClean="0">
                <a:latin typeface="Arial"/>
                <a:cs typeface="Arial"/>
              </a:rPr>
              <a:t> </a:t>
            </a:r>
            <a:r>
              <a:rPr sz="1800" dirty="0">
                <a:latin typeface="Century Gothic"/>
                <a:cs typeface="Century Gothic"/>
              </a:rPr>
              <a:t>E</a:t>
            </a:r>
            <a:r>
              <a:rPr sz="1800" spc="-15" dirty="0">
                <a:latin typeface="Century Gothic"/>
                <a:cs typeface="Century Gothic"/>
              </a:rPr>
              <a:t>CAL</a:t>
            </a:r>
            <a:endParaRPr sz="1800" dirty="0">
              <a:latin typeface="Century Gothic"/>
              <a:cs typeface="Century Gothic"/>
            </a:endParaRPr>
          </a:p>
          <a:p>
            <a:pPr marL="90805">
              <a:lnSpc>
                <a:spcPts val="2140"/>
              </a:lnSpc>
            </a:pPr>
            <a:r>
              <a:rPr sz="1800" spc="-5" dirty="0">
                <a:latin typeface="Century Gothic"/>
                <a:cs typeface="Century Gothic"/>
              </a:rPr>
              <a:t>10</a:t>
            </a:r>
            <a:r>
              <a:rPr sz="1800" dirty="0">
                <a:latin typeface="Century Gothic"/>
                <a:cs typeface="Century Gothic"/>
              </a:rPr>
              <a:t>% </a:t>
            </a:r>
            <a:r>
              <a:rPr sz="1800" spc="-10" dirty="0">
                <a:latin typeface="Century Gothic"/>
                <a:cs typeface="Century Gothic"/>
              </a:rPr>
              <a:t>neutral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had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0" dirty="0">
                <a:latin typeface="Century Gothic"/>
                <a:cs typeface="Century Gothic"/>
              </a:rPr>
              <a:t>ons </a:t>
            </a:r>
            <a:r>
              <a:rPr lang="en-GB" spc="760" dirty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1800" spc="-5" dirty="0" smtClean="0">
                <a:latin typeface="Arial"/>
                <a:cs typeface="Arial"/>
              </a:rPr>
              <a:t> </a:t>
            </a:r>
            <a:r>
              <a:rPr sz="1800" dirty="0">
                <a:latin typeface="Century Gothic"/>
                <a:cs typeface="Century Gothic"/>
              </a:rPr>
              <a:t>H</a:t>
            </a:r>
            <a:r>
              <a:rPr sz="1800" spc="-15" dirty="0">
                <a:latin typeface="Century Gothic"/>
                <a:cs typeface="Century Gothic"/>
              </a:rPr>
              <a:t>CAL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52139" y="6491127"/>
            <a:ext cx="800735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Palatino Linotype"/>
                <a:cs typeface="Palatino Linotype"/>
              </a:rPr>
              <a:t>Picture </a:t>
            </a:r>
            <a:r>
              <a:rPr sz="1100" spc="-10" dirty="0">
                <a:latin typeface="Palatino Linotype"/>
                <a:cs typeface="Palatino Linotype"/>
              </a:rPr>
              <a:t>from</a:t>
            </a:r>
            <a:endParaRPr sz="1100">
              <a:latin typeface="Palatino Linotype"/>
              <a:cs typeface="Palatino Linotyp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513983" y="176157"/>
            <a:ext cx="412115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2544445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89375" y="1336039"/>
            <a:ext cx="6000026" cy="2679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596" y="1145539"/>
            <a:ext cx="3034778" cy="29382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80718" y="2418718"/>
            <a:ext cx="1693545" cy="1078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ECAL</a:t>
            </a:r>
            <a:endParaRPr sz="1800">
              <a:latin typeface="Century Gothic"/>
              <a:cs typeface="Century Gothic"/>
            </a:endParaRPr>
          </a:p>
          <a:p>
            <a:pPr marL="12700" indent="967740">
              <a:lnSpc>
                <a:spcPct val="100000"/>
              </a:lnSpc>
              <a:spcBef>
                <a:spcPts val="15"/>
              </a:spcBef>
            </a:pPr>
            <a:r>
              <a:rPr sz="1800" b="1" dirty="0">
                <a:latin typeface="Century Gothic"/>
                <a:cs typeface="Century Gothic"/>
              </a:rPr>
              <a:t>Tracks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HC</a:t>
            </a:r>
            <a:r>
              <a:rPr sz="1800" b="1" spc="-20" dirty="0">
                <a:latin typeface="Century Gothic"/>
                <a:cs typeface="Century Gothic"/>
              </a:rPr>
              <a:t>A</a:t>
            </a:r>
            <a:r>
              <a:rPr sz="1800" b="1" spc="-10" dirty="0">
                <a:latin typeface="Century Gothic"/>
                <a:cs typeface="Century Gothic"/>
              </a:rPr>
              <a:t>L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25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331870" y="4764422"/>
            <a:ext cx="4333240" cy="1162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6515" indent="-342900">
              <a:lnSpc>
                <a:spcPct val="79500"/>
              </a:lnSpc>
              <a:buClr>
                <a:srgbClr val="FF0000"/>
              </a:buClr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solidFill>
                  <a:srgbClr val="FF0000"/>
                </a:solidFill>
                <a:latin typeface="Century Gothic"/>
                <a:cs typeface="Century Gothic"/>
              </a:rPr>
              <a:t>Performance </a:t>
            </a:r>
            <a:r>
              <a:rPr sz="22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limited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by </a:t>
            </a:r>
            <a:r>
              <a:rPr sz="22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confusion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:</a:t>
            </a:r>
            <a:r>
              <a:rPr sz="2200" b="1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spc="-5" dirty="0">
                <a:latin typeface="Century Gothic"/>
                <a:cs typeface="Century Gothic"/>
              </a:rPr>
              <a:t>abilit</a:t>
            </a:r>
            <a:r>
              <a:rPr sz="2200" dirty="0">
                <a:latin typeface="Century Gothic"/>
                <a:cs typeface="Century Gothic"/>
              </a:rPr>
              <a:t>y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separate</a:t>
            </a:r>
            <a:r>
              <a:rPr sz="2200" spc="-1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divid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pa</a:t>
            </a:r>
            <a:r>
              <a:rPr sz="2200" spc="-10" dirty="0">
                <a:latin typeface="Century Gothic"/>
                <a:cs typeface="Century Gothic"/>
              </a:rPr>
              <a:t>rt</a:t>
            </a:r>
            <a:r>
              <a:rPr sz="2200" dirty="0">
                <a:latin typeface="Century Gothic"/>
                <a:cs typeface="Century Gothic"/>
              </a:rPr>
              <a:t>icl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ho</a:t>
            </a:r>
            <a:r>
              <a:rPr sz="2200" dirty="0">
                <a:latin typeface="Century Gothic"/>
                <a:cs typeface="Century Gothic"/>
              </a:rPr>
              <a:t>w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s)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ts val="2380"/>
              </a:lnSpc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u="heavy" spc="-15" dirty="0">
                <a:latin typeface="Century Gothic"/>
                <a:cs typeface="Century Gothic"/>
              </a:rPr>
              <a:t>Nee</a:t>
            </a:r>
            <a:r>
              <a:rPr sz="2000" u="heavy" dirty="0">
                <a:latin typeface="Century Gothic"/>
                <a:cs typeface="Century Gothic"/>
              </a:rPr>
              <a:t>d</a:t>
            </a:r>
            <a:r>
              <a:rPr sz="2000" u="heavy" spc="-10" dirty="0">
                <a:latin typeface="Century Gothic"/>
                <a:cs typeface="Century Gothic"/>
              </a:rPr>
              <a:t> </a:t>
            </a:r>
            <a:r>
              <a:rPr sz="2000" u="heavy" dirty="0">
                <a:latin typeface="Century Gothic"/>
                <a:cs typeface="Century Gothic"/>
              </a:rPr>
              <a:t>Hi</a:t>
            </a:r>
            <a:r>
              <a:rPr sz="2000" u="heavy" spc="-15" dirty="0">
                <a:latin typeface="Century Gothic"/>
                <a:cs typeface="Century Gothic"/>
              </a:rPr>
              <a:t>gh</a:t>
            </a:r>
            <a:r>
              <a:rPr sz="2000" u="heavy" spc="-10" dirty="0">
                <a:latin typeface="Century Gothic"/>
                <a:cs typeface="Century Gothic"/>
              </a:rPr>
              <a:t> </a:t>
            </a:r>
            <a:r>
              <a:rPr sz="2000" u="heavy" spc="-15" dirty="0">
                <a:latin typeface="Century Gothic"/>
                <a:cs typeface="Century Gothic"/>
              </a:rPr>
              <a:t>g</a:t>
            </a:r>
            <a:r>
              <a:rPr sz="2000" u="heavy" spc="-10" dirty="0">
                <a:latin typeface="Century Gothic"/>
                <a:cs typeface="Century Gothic"/>
              </a:rPr>
              <a:t>r</a:t>
            </a:r>
            <a:r>
              <a:rPr sz="2000" u="heavy" dirty="0">
                <a:latin typeface="Century Gothic"/>
                <a:cs typeface="Century Gothic"/>
              </a:rPr>
              <a:t>a</a:t>
            </a:r>
            <a:r>
              <a:rPr sz="2000" u="heavy" spc="-15" dirty="0">
                <a:latin typeface="Century Gothic"/>
                <a:cs typeface="Century Gothic"/>
              </a:rPr>
              <a:t>nu</a:t>
            </a:r>
            <a:r>
              <a:rPr sz="2000" u="heavy" dirty="0">
                <a:latin typeface="Century Gothic"/>
                <a:cs typeface="Century Gothic"/>
              </a:rPr>
              <a:t>la</a:t>
            </a:r>
            <a:r>
              <a:rPr sz="2000" u="heavy" spc="-10" dirty="0">
                <a:latin typeface="Century Gothic"/>
                <a:cs typeface="Century Gothic"/>
              </a:rPr>
              <a:t>r</a:t>
            </a:r>
            <a:r>
              <a:rPr sz="2000" u="heavy" dirty="0">
                <a:latin typeface="Century Gothic"/>
                <a:cs typeface="Century Gothic"/>
              </a:rPr>
              <a:t>i</a:t>
            </a:r>
            <a:r>
              <a:rPr sz="2000" u="heavy" spc="-10" dirty="0">
                <a:latin typeface="Century Gothic"/>
                <a:cs typeface="Century Gothic"/>
              </a:rPr>
              <a:t>t</a:t>
            </a:r>
            <a:r>
              <a:rPr sz="2000" u="heavy" dirty="0">
                <a:latin typeface="Century Gothic"/>
                <a:cs typeface="Century Gothic"/>
              </a:rPr>
              <a:t>y</a:t>
            </a:r>
            <a:r>
              <a:rPr sz="2000" u="heavy" spc="-10" dirty="0">
                <a:latin typeface="Century Gothic"/>
                <a:cs typeface="Century Gothic"/>
              </a:rPr>
              <a:t>, </a:t>
            </a:r>
            <a:r>
              <a:rPr sz="2000" u="heavy" dirty="0">
                <a:latin typeface="Century Gothic"/>
                <a:cs typeface="Century Gothic"/>
              </a:rPr>
              <a:t>B</a:t>
            </a:r>
            <a:r>
              <a:rPr sz="2000" u="heavy" spc="-10" dirty="0">
                <a:latin typeface="Century Gothic"/>
                <a:cs typeface="Century Gothic"/>
              </a:rPr>
              <a:t> </a:t>
            </a:r>
            <a:r>
              <a:rPr sz="2000" u="heavy" dirty="0">
                <a:latin typeface="Century Gothic"/>
                <a:cs typeface="Century Gothic"/>
              </a:rPr>
              <a:t>fi</a:t>
            </a:r>
            <a:r>
              <a:rPr sz="2000" u="heavy" spc="-15" dirty="0">
                <a:latin typeface="Century Gothic"/>
                <a:cs typeface="Century Gothic"/>
              </a:rPr>
              <a:t>e</a:t>
            </a:r>
            <a:r>
              <a:rPr sz="2000" u="heavy" dirty="0">
                <a:latin typeface="Century Gothic"/>
                <a:cs typeface="Century Gothic"/>
              </a:rPr>
              <a:t>ld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6243" y="5759331"/>
            <a:ext cx="347916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Aver</a:t>
            </a:r>
            <a:r>
              <a:rPr sz="20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ge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(larg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e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fluctuations)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3" name="object 6"/>
          <p:cNvSpPr txBox="1"/>
          <p:nvPr/>
        </p:nvSpPr>
        <p:spPr>
          <a:xfrm>
            <a:off x="152400" y="4678487"/>
            <a:ext cx="4114800" cy="807913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 marR="148590">
              <a:lnSpc>
                <a:spcPts val="2100"/>
              </a:lnSpc>
            </a:pPr>
            <a:r>
              <a:rPr sz="1800" dirty="0">
                <a:latin typeface="Century Gothic"/>
                <a:cs typeface="Century Gothic"/>
              </a:rPr>
              <a:t>65</a:t>
            </a:r>
            <a:r>
              <a:rPr sz="1800" spc="-15" dirty="0">
                <a:latin typeface="Century Gothic"/>
                <a:cs typeface="Century Gothic"/>
              </a:rPr>
              <a:t>%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ch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rge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h</a:t>
            </a:r>
            <a:r>
              <a:rPr sz="1800" dirty="0">
                <a:latin typeface="Century Gothic"/>
                <a:cs typeface="Century Gothic"/>
              </a:rPr>
              <a:t>ad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lang="en-GB" spc="760" dirty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1800" spc="-5" dirty="0" smtClean="0">
                <a:latin typeface="Arial"/>
                <a:cs typeface="Arial"/>
              </a:rPr>
              <a:t> </a:t>
            </a:r>
            <a:r>
              <a:rPr sz="1800" spc="-65" dirty="0">
                <a:latin typeface="Century Gothic"/>
                <a:cs typeface="Century Gothic"/>
              </a:rPr>
              <a:t>T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cker</a:t>
            </a:r>
            <a:r>
              <a:rPr sz="1800" spc="-5" dirty="0">
                <a:latin typeface="Century Gothic"/>
                <a:cs typeface="Century Gothic"/>
              </a:rPr>
              <a:t> 25</a:t>
            </a:r>
            <a:r>
              <a:rPr sz="1800" dirty="0">
                <a:latin typeface="Century Gothic"/>
                <a:cs typeface="Century Gothic"/>
              </a:rPr>
              <a:t>% </a:t>
            </a:r>
            <a:r>
              <a:rPr sz="1800" spc="-20" dirty="0">
                <a:latin typeface="Century Gothic"/>
                <a:cs typeface="Century Gothic"/>
              </a:rPr>
              <a:t>photon</a:t>
            </a:r>
            <a:r>
              <a:rPr sz="1800" spc="-1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lang="en-GB" spc="760" dirty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1800" spc="-5" dirty="0" smtClean="0">
                <a:latin typeface="Arial"/>
                <a:cs typeface="Arial"/>
              </a:rPr>
              <a:t> </a:t>
            </a:r>
            <a:r>
              <a:rPr sz="1800" dirty="0">
                <a:latin typeface="Century Gothic"/>
                <a:cs typeface="Century Gothic"/>
              </a:rPr>
              <a:t>E</a:t>
            </a:r>
            <a:r>
              <a:rPr sz="1800" spc="-15" dirty="0">
                <a:latin typeface="Century Gothic"/>
                <a:cs typeface="Century Gothic"/>
              </a:rPr>
              <a:t>CAL</a:t>
            </a:r>
            <a:endParaRPr sz="1800" dirty="0">
              <a:latin typeface="Century Gothic"/>
              <a:cs typeface="Century Gothic"/>
            </a:endParaRPr>
          </a:p>
          <a:p>
            <a:pPr marL="90805">
              <a:lnSpc>
                <a:spcPts val="2140"/>
              </a:lnSpc>
            </a:pPr>
            <a:r>
              <a:rPr sz="1800" spc="-5" dirty="0">
                <a:latin typeface="Century Gothic"/>
                <a:cs typeface="Century Gothic"/>
              </a:rPr>
              <a:t>10</a:t>
            </a:r>
            <a:r>
              <a:rPr sz="1800" dirty="0">
                <a:latin typeface="Century Gothic"/>
                <a:cs typeface="Century Gothic"/>
              </a:rPr>
              <a:t>% </a:t>
            </a:r>
            <a:r>
              <a:rPr sz="1800" spc="-10" dirty="0">
                <a:latin typeface="Century Gothic"/>
                <a:cs typeface="Century Gothic"/>
              </a:rPr>
              <a:t>neutral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had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0" dirty="0">
                <a:latin typeface="Century Gothic"/>
                <a:cs typeface="Century Gothic"/>
              </a:rPr>
              <a:t>ons </a:t>
            </a:r>
            <a:r>
              <a:rPr lang="en-GB" spc="760" dirty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1800" spc="-5" dirty="0" smtClean="0">
                <a:latin typeface="Arial"/>
                <a:cs typeface="Arial"/>
              </a:rPr>
              <a:t> </a:t>
            </a:r>
            <a:r>
              <a:rPr sz="1800" dirty="0">
                <a:latin typeface="Century Gothic"/>
                <a:cs typeface="Century Gothic"/>
              </a:rPr>
              <a:t>H</a:t>
            </a:r>
            <a:r>
              <a:rPr sz="1800" spc="-15" dirty="0">
                <a:latin typeface="Century Gothic"/>
                <a:cs typeface="Century Gothic"/>
              </a:rPr>
              <a:t>CAL</a:t>
            </a:r>
            <a:endParaRPr sz="1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40535" y="2619375"/>
            <a:ext cx="3622565" cy="32829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65934" y="2619375"/>
            <a:ext cx="1811655" cy="3371850"/>
          </a:xfrm>
          <a:custGeom>
            <a:avLst/>
            <a:gdLst/>
            <a:ahLst/>
            <a:cxnLst/>
            <a:rect l="l" t="t" r="r" b="b"/>
            <a:pathLst>
              <a:path w="1811654" h="3371850">
                <a:moveTo>
                  <a:pt x="0" y="0"/>
                </a:moveTo>
                <a:lnTo>
                  <a:pt x="0" y="3371849"/>
                </a:lnTo>
                <a:lnTo>
                  <a:pt x="1811284" y="337184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65934" y="2619375"/>
            <a:ext cx="1811655" cy="3371850"/>
          </a:xfrm>
          <a:custGeom>
            <a:avLst/>
            <a:gdLst/>
            <a:ahLst/>
            <a:cxnLst/>
            <a:rect l="l" t="t" r="r" b="b"/>
            <a:pathLst>
              <a:path w="1811654" h="3371850">
                <a:moveTo>
                  <a:pt x="0" y="3371848"/>
                </a:moveTo>
                <a:lnTo>
                  <a:pt x="0" y="0"/>
                </a:lnTo>
                <a:lnTo>
                  <a:pt x="1811283" y="3371848"/>
                </a:lnTo>
                <a:lnTo>
                  <a:pt x="0" y="3371848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39118" y="2619375"/>
            <a:ext cx="1811655" cy="3371850"/>
          </a:xfrm>
          <a:custGeom>
            <a:avLst/>
            <a:gdLst/>
            <a:ahLst/>
            <a:cxnLst/>
            <a:rect l="l" t="t" r="r" b="b"/>
            <a:pathLst>
              <a:path w="1811654" h="3371850">
                <a:moveTo>
                  <a:pt x="1811282" y="0"/>
                </a:moveTo>
                <a:lnTo>
                  <a:pt x="0" y="3371849"/>
                </a:lnTo>
                <a:lnTo>
                  <a:pt x="1811282" y="3371849"/>
                </a:lnTo>
                <a:lnTo>
                  <a:pt x="18112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39117" y="2619375"/>
            <a:ext cx="1811655" cy="3371850"/>
          </a:xfrm>
          <a:custGeom>
            <a:avLst/>
            <a:gdLst/>
            <a:ahLst/>
            <a:cxnLst/>
            <a:rect l="l" t="t" r="r" b="b"/>
            <a:pathLst>
              <a:path w="1811654" h="3371850">
                <a:moveTo>
                  <a:pt x="1811283" y="3371848"/>
                </a:moveTo>
                <a:lnTo>
                  <a:pt x="1811283" y="0"/>
                </a:lnTo>
                <a:lnTo>
                  <a:pt x="0" y="3371848"/>
                </a:lnTo>
                <a:lnTo>
                  <a:pt x="1811283" y="3371848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24668" y="4340225"/>
            <a:ext cx="2705100" cy="2019300"/>
          </a:xfrm>
          <a:custGeom>
            <a:avLst/>
            <a:gdLst/>
            <a:ahLst/>
            <a:cxnLst/>
            <a:rect l="l" t="t" r="r" b="b"/>
            <a:pathLst>
              <a:path w="2705100" h="2019300">
                <a:moveTo>
                  <a:pt x="1352548" y="0"/>
                </a:moveTo>
                <a:lnTo>
                  <a:pt x="1241618" y="3346"/>
                </a:lnTo>
                <a:lnTo>
                  <a:pt x="1133158" y="13214"/>
                </a:lnTo>
                <a:lnTo>
                  <a:pt x="1027515" y="29343"/>
                </a:lnTo>
                <a:lnTo>
                  <a:pt x="925038" y="51472"/>
                </a:lnTo>
                <a:lnTo>
                  <a:pt x="826075" y="79343"/>
                </a:lnTo>
                <a:lnTo>
                  <a:pt x="730974" y="112695"/>
                </a:lnTo>
                <a:lnTo>
                  <a:pt x="640083" y="151268"/>
                </a:lnTo>
                <a:lnTo>
                  <a:pt x="553750" y="194804"/>
                </a:lnTo>
                <a:lnTo>
                  <a:pt x="472324" y="243040"/>
                </a:lnTo>
                <a:lnTo>
                  <a:pt x="396152" y="295719"/>
                </a:lnTo>
                <a:lnTo>
                  <a:pt x="325582" y="352580"/>
                </a:lnTo>
                <a:lnTo>
                  <a:pt x="260963" y="413364"/>
                </a:lnTo>
                <a:lnTo>
                  <a:pt x="202642" y="477809"/>
                </a:lnTo>
                <a:lnTo>
                  <a:pt x="150968" y="545657"/>
                </a:lnTo>
                <a:lnTo>
                  <a:pt x="106289" y="616648"/>
                </a:lnTo>
                <a:lnTo>
                  <a:pt x="68953" y="690522"/>
                </a:lnTo>
                <a:lnTo>
                  <a:pt x="39308" y="767019"/>
                </a:lnTo>
                <a:lnTo>
                  <a:pt x="17702" y="845879"/>
                </a:lnTo>
                <a:lnTo>
                  <a:pt x="4483" y="926843"/>
                </a:lnTo>
                <a:lnTo>
                  <a:pt x="0" y="1009650"/>
                </a:lnTo>
                <a:lnTo>
                  <a:pt x="4483" y="1092456"/>
                </a:lnTo>
                <a:lnTo>
                  <a:pt x="17702" y="1173420"/>
                </a:lnTo>
                <a:lnTo>
                  <a:pt x="39308" y="1252280"/>
                </a:lnTo>
                <a:lnTo>
                  <a:pt x="68953" y="1328777"/>
                </a:lnTo>
                <a:lnTo>
                  <a:pt x="106289" y="1402651"/>
                </a:lnTo>
                <a:lnTo>
                  <a:pt x="150968" y="1473642"/>
                </a:lnTo>
                <a:lnTo>
                  <a:pt x="202642" y="1541490"/>
                </a:lnTo>
                <a:lnTo>
                  <a:pt x="260963" y="1605935"/>
                </a:lnTo>
                <a:lnTo>
                  <a:pt x="325582" y="1666719"/>
                </a:lnTo>
                <a:lnTo>
                  <a:pt x="396152" y="1723580"/>
                </a:lnTo>
                <a:lnTo>
                  <a:pt x="472324" y="1776258"/>
                </a:lnTo>
                <a:lnTo>
                  <a:pt x="553750" y="1824495"/>
                </a:lnTo>
                <a:lnTo>
                  <a:pt x="640083" y="1868030"/>
                </a:lnTo>
                <a:lnTo>
                  <a:pt x="730974" y="1906604"/>
                </a:lnTo>
                <a:lnTo>
                  <a:pt x="826075" y="1939956"/>
                </a:lnTo>
                <a:lnTo>
                  <a:pt x="925038" y="1967827"/>
                </a:lnTo>
                <a:lnTo>
                  <a:pt x="1027515" y="1989956"/>
                </a:lnTo>
                <a:lnTo>
                  <a:pt x="1133158" y="2006085"/>
                </a:lnTo>
                <a:lnTo>
                  <a:pt x="1241618" y="2015952"/>
                </a:lnTo>
                <a:lnTo>
                  <a:pt x="1352548" y="2019299"/>
                </a:lnTo>
                <a:lnTo>
                  <a:pt x="1463478" y="2015952"/>
                </a:lnTo>
                <a:lnTo>
                  <a:pt x="1571939" y="2006085"/>
                </a:lnTo>
                <a:lnTo>
                  <a:pt x="1677582" y="1989956"/>
                </a:lnTo>
                <a:lnTo>
                  <a:pt x="1780059" y="1967827"/>
                </a:lnTo>
                <a:lnTo>
                  <a:pt x="1879022" y="1939956"/>
                </a:lnTo>
                <a:lnTo>
                  <a:pt x="1974123" y="1906604"/>
                </a:lnTo>
                <a:lnTo>
                  <a:pt x="2065014" y="1868030"/>
                </a:lnTo>
                <a:lnTo>
                  <a:pt x="2151347" y="1824495"/>
                </a:lnTo>
                <a:lnTo>
                  <a:pt x="2232774" y="1776258"/>
                </a:lnTo>
                <a:lnTo>
                  <a:pt x="2308946" y="1723580"/>
                </a:lnTo>
                <a:lnTo>
                  <a:pt x="2379516" y="1666719"/>
                </a:lnTo>
                <a:lnTo>
                  <a:pt x="2444135" y="1605935"/>
                </a:lnTo>
                <a:lnTo>
                  <a:pt x="2502455" y="1541490"/>
                </a:lnTo>
                <a:lnTo>
                  <a:pt x="2554129" y="1473642"/>
                </a:lnTo>
                <a:lnTo>
                  <a:pt x="2598808" y="1402651"/>
                </a:lnTo>
                <a:lnTo>
                  <a:pt x="2636144" y="1328777"/>
                </a:lnTo>
                <a:lnTo>
                  <a:pt x="2665790" y="1252280"/>
                </a:lnTo>
                <a:lnTo>
                  <a:pt x="2687396" y="1173420"/>
                </a:lnTo>
                <a:lnTo>
                  <a:pt x="2700615" y="1092456"/>
                </a:lnTo>
                <a:lnTo>
                  <a:pt x="2705098" y="1009650"/>
                </a:lnTo>
                <a:lnTo>
                  <a:pt x="2700615" y="926843"/>
                </a:lnTo>
                <a:lnTo>
                  <a:pt x="2687396" y="845879"/>
                </a:lnTo>
                <a:lnTo>
                  <a:pt x="2665790" y="767019"/>
                </a:lnTo>
                <a:lnTo>
                  <a:pt x="2636144" y="690522"/>
                </a:lnTo>
                <a:lnTo>
                  <a:pt x="2598808" y="616648"/>
                </a:lnTo>
                <a:lnTo>
                  <a:pt x="2554129" y="545657"/>
                </a:lnTo>
                <a:lnTo>
                  <a:pt x="2502455" y="477809"/>
                </a:lnTo>
                <a:lnTo>
                  <a:pt x="2444135" y="413364"/>
                </a:lnTo>
                <a:lnTo>
                  <a:pt x="2379516" y="352580"/>
                </a:lnTo>
                <a:lnTo>
                  <a:pt x="2308946" y="295719"/>
                </a:lnTo>
                <a:lnTo>
                  <a:pt x="2232774" y="243040"/>
                </a:lnTo>
                <a:lnTo>
                  <a:pt x="2151347" y="194804"/>
                </a:lnTo>
                <a:lnTo>
                  <a:pt x="2065014" y="151268"/>
                </a:lnTo>
                <a:lnTo>
                  <a:pt x="1974123" y="112695"/>
                </a:lnTo>
                <a:lnTo>
                  <a:pt x="1879022" y="79343"/>
                </a:lnTo>
                <a:lnTo>
                  <a:pt x="1780059" y="51472"/>
                </a:lnTo>
                <a:lnTo>
                  <a:pt x="1677582" y="29343"/>
                </a:lnTo>
                <a:lnTo>
                  <a:pt x="1571939" y="13214"/>
                </a:lnTo>
                <a:lnTo>
                  <a:pt x="1463478" y="3346"/>
                </a:lnTo>
                <a:lnTo>
                  <a:pt x="13525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24668" y="4340225"/>
            <a:ext cx="2705100" cy="2019300"/>
          </a:xfrm>
          <a:custGeom>
            <a:avLst/>
            <a:gdLst/>
            <a:ahLst/>
            <a:cxnLst/>
            <a:rect l="l" t="t" r="r" b="b"/>
            <a:pathLst>
              <a:path w="2705100" h="2019300">
                <a:moveTo>
                  <a:pt x="0" y="1009649"/>
                </a:moveTo>
                <a:lnTo>
                  <a:pt x="4483" y="926842"/>
                </a:lnTo>
                <a:lnTo>
                  <a:pt x="17702" y="845879"/>
                </a:lnTo>
                <a:lnTo>
                  <a:pt x="39308" y="767019"/>
                </a:lnTo>
                <a:lnTo>
                  <a:pt x="68953" y="690522"/>
                </a:lnTo>
                <a:lnTo>
                  <a:pt x="106290" y="616648"/>
                </a:lnTo>
                <a:lnTo>
                  <a:pt x="150969" y="545657"/>
                </a:lnTo>
                <a:lnTo>
                  <a:pt x="202643" y="477809"/>
                </a:lnTo>
                <a:lnTo>
                  <a:pt x="260963" y="413363"/>
                </a:lnTo>
                <a:lnTo>
                  <a:pt x="325582" y="352580"/>
                </a:lnTo>
                <a:lnTo>
                  <a:pt x="396152" y="295719"/>
                </a:lnTo>
                <a:lnTo>
                  <a:pt x="472324" y="243040"/>
                </a:lnTo>
                <a:lnTo>
                  <a:pt x="553751" y="194803"/>
                </a:lnTo>
                <a:lnTo>
                  <a:pt x="640084" y="151268"/>
                </a:lnTo>
                <a:lnTo>
                  <a:pt x="730975" y="112695"/>
                </a:lnTo>
                <a:lnTo>
                  <a:pt x="826076" y="79343"/>
                </a:lnTo>
                <a:lnTo>
                  <a:pt x="925039" y="51472"/>
                </a:lnTo>
                <a:lnTo>
                  <a:pt x="1027516" y="29343"/>
                </a:lnTo>
                <a:lnTo>
                  <a:pt x="1133159" y="13214"/>
                </a:lnTo>
                <a:lnTo>
                  <a:pt x="1241619" y="3346"/>
                </a:lnTo>
                <a:lnTo>
                  <a:pt x="1352549" y="0"/>
                </a:lnTo>
                <a:lnTo>
                  <a:pt x="1463479" y="3346"/>
                </a:lnTo>
                <a:lnTo>
                  <a:pt x="1571940" y="13214"/>
                </a:lnTo>
                <a:lnTo>
                  <a:pt x="1677583" y="29343"/>
                </a:lnTo>
                <a:lnTo>
                  <a:pt x="1780060" y="51472"/>
                </a:lnTo>
                <a:lnTo>
                  <a:pt x="1879023" y="79343"/>
                </a:lnTo>
                <a:lnTo>
                  <a:pt x="1974124" y="112695"/>
                </a:lnTo>
                <a:lnTo>
                  <a:pt x="2065015" y="151268"/>
                </a:lnTo>
                <a:lnTo>
                  <a:pt x="2151348" y="194803"/>
                </a:lnTo>
                <a:lnTo>
                  <a:pt x="2232774" y="243040"/>
                </a:lnTo>
                <a:lnTo>
                  <a:pt x="2308946" y="295719"/>
                </a:lnTo>
                <a:lnTo>
                  <a:pt x="2379516" y="352580"/>
                </a:lnTo>
                <a:lnTo>
                  <a:pt x="2444135" y="413363"/>
                </a:lnTo>
                <a:lnTo>
                  <a:pt x="2502456" y="477809"/>
                </a:lnTo>
                <a:lnTo>
                  <a:pt x="2554130" y="545657"/>
                </a:lnTo>
                <a:lnTo>
                  <a:pt x="2598809" y="616648"/>
                </a:lnTo>
                <a:lnTo>
                  <a:pt x="2636145" y="690522"/>
                </a:lnTo>
                <a:lnTo>
                  <a:pt x="2665790" y="767019"/>
                </a:lnTo>
                <a:lnTo>
                  <a:pt x="2687396" y="845879"/>
                </a:lnTo>
                <a:lnTo>
                  <a:pt x="2700615" y="926842"/>
                </a:lnTo>
                <a:lnTo>
                  <a:pt x="2705099" y="1009649"/>
                </a:lnTo>
                <a:lnTo>
                  <a:pt x="2700615" y="1092456"/>
                </a:lnTo>
                <a:lnTo>
                  <a:pt x="2687396" y="1173419"/>
                </a:lnTo>
                <a:lnTo>
                  <a:pt x="2665790" y="1252280"/>
                </a:lnTo>
                <a:lnTo>
                  <a:pt x="2636145" y="1328776"/>
                </a:lnTo>
                <a:lnTo>
                  <a:pt x="2598809" y="1402650"/>
                </a:lnTo>
                <a:lnTo>
                  <a:pt x="2554130" y="1473641"/>
                </a:lnTo>
                <a:lnTo>
                  <a:pt x="2502456" y="1541489"/>
                </a:lnTo>
                <a:lnTo>
                  <a:pt x="2444135" y="1605935"/>
                </a:lnTo>
                <a:lnTo>
                  <a:pt x="2379516" y="1666718"/>
                </a:lnTo>
                <a:lnTo>
                  <a:pt x="2308946" y="1723579"/>
                </a:lnTo>
                <a:lnTo>
                  <a:pt x="2232774" y="1776258"/>
                </a:lnTo>
                <a:lnTo>
                  <a:pt x="2151348" y="1824495"/>
                </a:lnTo>
                <a:lnTo>
                  <a:pt x="2065015" y="1868030"/>
                </a:lnTo>
                <a:lnTo>
                  <a:pt x="1974124" y="1906604"/>
                </a:lnTo>
                <a:lnTo>
                  <a:pt x="1879023" y="1939956"/>
                </a:lnTo>
                <a:lnTo>
                  <a:pt x="1780060" y="1967826"/>
                </a:lnTo>
                <a:lnTo>
                  <a:pt x="1677583" y="1989956"/>
                </a:lnTo>
                <a:lnTo>
                  <a:pt x="1571940" y="2006084"/>
                </a:lnTo>
                <a:lnTo>
                  <a:pt x="1463479" y="2015952"/>
                </a:lnTo>
                <a:lnTo>
                  <a:pt x="1352549" y="2019299"/>
                </a:lnTo>
                <a:lnTo>
                  <a:pt x="1241619" y="2015952"/>
                </a:lnTo>
                <a:lnTo>
                  <a:pt x="1133159" y="2006084"/>
                </a:lnTo>
                <a:lnTo>
                  <a:pt x="1027516" y="1989956"/>
                </a:lnTo>
                <a:lnTo>
                  <a:pt x="925039" y="1967826"/>
                </a:lnTo>
                <a:lnTo>
                  <a:pt x="826076" y="1939956"/>
                </a:lnTo>
                <a:lnTo>
                  <a:pt x="730975" y="1906604"/>
                </a:lnTo>
                <a:lnTo>
                  <a:pt x="640084" y="1868030"/>
                </a:lnTo>
                <a:lnTo>
                  <a:pt x="553751" y="1824495"/>
                </a:lnTo>
                <a:lnTo>
                  <a:pt x="472324" y="1776258"/>
                </a:lnTo>
                <a:lnTo>
                  <a:pt x="396152" y="1723579"/>
                </a:lnTo>
                <a:lnTo>
                  <a:pt x="325582" y="1666718"/>
                </a:lnTo>
                <a:lnTo>
                  <a:pt x="260963" y="1605935"/>
                </a:lnTo>
                <a:lnTo>
                  <a:pt x="202643" y="1541489"/>
                </a:lnTo>
                <a:lnTo>
                  <a:pt x="150969" y="1473641"/>
                </a:lnTo>
                <a:lnTo>
                  <a:pt x="106290" y="1402650"/>
                </a:lnTo>
                <a:lnTo>
                  <a:pt x="68953" y="1328776"/>
                </a:lnTo>
                <a:lnTo>
                  <a:pt x="39308" y="1252280"/>
                </a:lnTo>
                <a:lnTo>
                  <a:pt x="17702" y="1173419"/>
                </a:lnTo>
                <a:lnTo>
                  <a:pt x="4483" y="1092456"/>
                </a:lnTo>
                <a:lnTo>
                  <a:pt x="0" y="1009649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22918" y="2232026"/>
            <a:ext cx="5308600" cy="3479800"/>
          </a:xfrm>
          <a:custGeom>
            <a:avLst/>
            <a:gdLst/>
            <a:ahLst/>
            <a:cxnLst/>
            <a:rect l="l" t="t" r="r" b="b"/>
            <a:pathLst>
              <a:path w="5308600" h="3479800">
                <a:moveTo>
                  <a:pt x="2654298" y="0"/>
                </a:moveTo>
                <a:lnTo>
                  <a:pt x="2436605" y="5767"/>
                </a:lnTo>
                <a:lnTo>
                  <a:pt x="2223757" y="22772"/>
                </a:lnTo>
                <a:lnTo>
                  <a:pt x="2016440" y="50566"/>
                </a:lnTo>
                <a:lnTo>
                  <a:pt x="1815335" y="88701"/>
                </a:lnTo>
                <a:lnTo>
                  <a:pt x="1621126" y="136729"/>
                </a:lnTo>
                <a:lnTo>
                  <a:pt x="1434495" y="194204"/>
                </a:lnTo>
                <a:lnTo>
                  <a:pt x="1256127" y="260676"/>
                </a:lnTo>
                <a:lnTo>
                  <a:pt x="1086704" y="335699"/>
                </a:lnTo>
                <a:lnTo>
                  <a:pt x="926909" y="418824"/>
                </a:lnTo>
                <a:lnTo>
                  <a:pt x="777426" y="509604"/>
                </a:lnTo>
                <a:lnTo>
                  <a:pt x="638937" y="607591"/>
                </a:lnTo>
                <a:lnTo>
                  <a:pt x="512125" y="712336"/>
                </a:lnTo>
                <a:lnTo>
                  <a:pt x="397675" y="823394"/>
                </a:lnTo>
                <a:lnTo>
                  <a:pt x="296268" y="940314"/>
                </a:lnTo>
                <a:lnTo>
                  <a:pt x="208588" y="1062651"/>
                </a:lnTo>
                <a:lnTo>
                  <a:pt x="135317" y="1189955"/>
                </a:lnTo>
                <a:lnTo>
                  <a:pt x="77141" y="1321780"/>
                </a:lnTo>
                <a:lnTo>
                  <a:pt x="34740" y="1457677"/>
                </a:lnTo>
                <a:lnTo>
                  <a:pt x="8798" y="1597199"/>
                </a:lnTo>
                <a:lnTo>
                  <a:pt x="0" y="1739898"/>
                </a:lnTo>
                <a:lnTo>
                  <a:pt x="8798" y="1882597"/>
                </a:lnTo>
                <a:lnTo>
                  <a:pt x="34740" y="2022119"/>
                </a:lnTo>
                <a:lnTo>
                  <a:pt x="77141" y="2158016"/>
                </a:lnTo>
                <a:lnTo>
                  <a:pt x="135317" y="2289841"/>
                </a:lnTo>
                <a:lnTo>
                  <a:pt x="208588" y="2417146"/>
                </a:lnTo>
                <a:lnTo>
                  <a:pt x="296268" y="2539482"/>
                </a:lnTo>
                <a:lnTo>
                  <a:pt x="397675" y="2656403"/>
                </a:lnTo>
                <a:lnTo>
                  <a:pt x="512125" y="2767461"/>
                </a:lnTo>
                <a:lnTo>
                  <a:pt x="638937" y="2872207"/>
                </a:lnTo>
                <a:lnTo>
                  <a:pt x="777426" y="2970193"/>
                </a:lnTo>
                <a:lnTo>
                  <a:pt x="926909" y="3060973"/>
                </a:lnTo>
                <a:lnTo>
                  <a:pt x="1086704" y="3144099"/>
                </a:lnTo>
                <a:lnTo>
                  <a:pt x="1256127" y="3219121"/>
                </a:lnTo>
                <a:lnTo>
                  <a:pt x="1434495" y="3285594"/>
                </a:lnTo>
                <a:lnTo>
                  <a:pt x="1621126" y="3343068"/>
                </a:lnTo>
                <a:lnTo>
                  <a:pt x="1815335" y="3391097"/>
                </a:lnTo>
                <a:lnTo>
                  <a:pt x="2016440" y="3429232"/>
                </a:lnTo>
                <a:lnTo>
                  <a:pt x="2223757" y="3457026"/>
                </a:lnTo>
                <a:lnTo>
                  <a:pt x="2436605" y="3474031"/>
                </a:lnTo>
                <a:lnTo>
                  <a:pt x="2654298" y="3479798"/>
                </a:lnTo>
                <a:lnTo>
                  <a:pt x="2871992" y="3474031"/>
                </a:lnTo>
                <a:lnTo>
                  <a:pt x="3084839" y="3457026"/>
                </a:lnTo>
                <a:lnTo>
                  <a:pt x="3292157" y="3429232"/>
                </a:lnTo>
                <a:lnTo>
                  <a:pt x="3493262" y="3391097"/>
                </a:lnTo>
                <a:lnTo>
                  <a:pt x="3687472" y="3343068"/>
                </a:lnTo>
                <a:lnTo>
                  <a:pt x="3874102" y="3285594"/>
                </a:lnTo>
                <a:lnTo>
                  <a:pt x="4052470" y="3219121"/>
                </a:lnTo>
                <a:lnTo>
                  <a:pt x="4221893" y="3144099"/>
                </a:lnTo>
                <a:lnTo>
                  <a:pt x="4381688" y="3060973"/>
                </a:lnTo>
                <a:lnTo>
                  <a:pt x="4531172" y="2970193"/>
                </a:lnTo>
                <a:lnTo>
                  <a:pt x="4567436" y="2944535"/>
                </a:lnTo>
                <a:lnTo>
                  <a:pt x="2654298" y="2944535"/>
                </a:lnTo>
                <a:lnTo>
                  <a:pt x="2480504" y="2940542"/>
                </a:lnTo>
                <a:lnTo>
                  <a:pt x="2310580" y="2928769"/>
                </a:lnTo>
                <a:lnTo>
                  <a:pt x="2145069" y="2909525"/>
                </a:lnTo>
                <a:lnTo>
                  <a:pt x="1984519" y="2883122"/>
                </a:lnTo>
                <a:lnTo>
                  <a:pt x="1829474" y="2849869"/>
                </a:lnTo>
                <a:lnTo>
                  <a:pt x="1680479" y="2810076"/>
                </a:lnTo>
                <a:lnTo>
                  <a:pt x="1538081" y="2764053"/>
                </a:lnTo>
                <a:lnTo>
                  <a:pt x="1402823" y="2712110"/>
                </a:lnTo>
                <a:lnTo>
                  <a:pt x="1275252" y="2654558"/>
                </a:lnTo>
                <a:lnTo>
                  <a:pt x="1155914" y="2591705"/>
                </a:lnTo>
                <a:lnTo>
                  <a:pt x="1045352" y="2523863"/>
                </a:lnTo>
                <a:lnTo>
                  <a:pt x="944113" y="2451342"/>
                </a:lnTo>
                <a:lnTo>
                  <a:pt x="852743" y="2374450"/>
                </a:lnTo>
                <a:lnTo>
                  <a:pt x="771785" y="2293499"/>
                </a:lnTo>
                <a:lnTo>
                  <a:pt x="701787" y="2208798"/>
                </a:lnTo>
                <a:lnTo>
                  <a:pt x="643292" y="2120657"/>
                </a:lnTo>
                <a:lnTo>
                  <a:pt x="596847" y="2029387"/>
                </a:lnTo>
                <a:lnTo>
                  <a:pt x="562997" y="1935297"/>
                </a:lnTo>
                <a:lnTo>
                  <a:pt x="542287" y="1838697"/>
                </a:lnTo>
                <a:lnTo>
                  <a:pt x="535263" y="1739898"/>
                </a:lnTo>
                <a:lnTo>
                  <a:pt x="542287" y="1641099"/>
                </a:lnTo>
                <a:lnTo>
                  <a:pt x="562997" y="1544500"/>
                </a:lnTo>
                <a:lnTo>
                  <a:pt x="596847" y="1450410"/>
                </a:lnTo>
                <a:lnTo>
                  <a:pt x="643292" y="1359140"/>
                </a:lnTo>
                <a:lnTo>
                  <a:pt x="701787" y="1271000"/>
                </a:lnTo>
                <a:lnTo>
                  <a:pt x="771785" y="1186299"/>
                </a:lnTo>
                <a:lnTo>
                  <a:pt x="852743" y="1105347"/>
                </a:lnTo>
                <a:lnTo>
                  <a:pt x="944113" y="1028456"/>
                </a:lnTo>
                <a:lnTo>
                  <a:pt x="1045352" y="955934"/>
                </a:lnTo>
                <a:lnTo>
                  <a:pt x="1155914" y="888092"/>
                </a:lnTo>
                <a:lnTo>
                  <a:pt x="1275252" y="825240"/>
                </a:lnTo>
                <a:lnTo>
                  <a:pt x="1402823" y="767687"/>
                </a:lnTo>
                <a:lnTo>
                  <a:pt x="1538081" y="715745"/>
                </a:lnTo>
                <a:lnTo>
                  <a:pt x="1680479" y="669722"/>
                </a:lnTo>
                <a:lnTo>
                  <a:pt x="1829474" y="629929"/>
                </a:lnTo>
                <a:lnTo>
                  <a:pt x="1984519" y="596676"/>
                </a:lnTo>
                <a:lnTo>
                  <a:pt x="2145069" y="570272"/>
                </a:lnTo>
                <a:lnTo>
                  <a:pt x="2310580" y="551029"/>
                </a:lnTo>
                <a:lnTo>
                  <a:pt x="2480504" y="539256"/>
                </a:lnTo>
                <a:lnTo>
                  <a:pt x="2654298" y="535263"/>
                </a:lnTo>
                <a:lnTo>
                  <a:pt x="4567436" y="535263"/>
                </a:lnTo>
                <a:lnTo>
                  <a:pt x="4531172" y="509604"/>
                </a:lnTo>
                <a:lnTo>
                  <a:pt x="4381688" y="418824"/>
                </a:lnTo>
                <a:lnTo>
                  <a:pt x="4221893" y="335699"/>
                </a:lnTo>
                <a:lnTo>
                  <a:pt x="4052470" y="260676"/>
                </a:lnTo>
                <a:lnTo>
                  <a:pt x="3874102" y="194204"/>
                </a:lnTo>
                <a:lnTo>
                  <a:pt x="3687472" y="136729"/>
                </a:lnTo>
                <a:lnTo>
                  <a:pt x="3493262" y="88701"/>
                </a:lnTo>
                <a:lnTo>
                  <a:pt x="3292157" y="50566"/>
                </a:lnTo>
                <a:lnTo>
                  <a:pt x="3084839" y="22772"/>
                </a:lnTo>
                <a:lnTo>
                  <a:pt x="2871992" y="5767"/>
                </a:lnTo>
                <a:lnTo>
                  <a:pt x="2654298" y="0"/>
                </a:lnTo>
                <a:close/>
              </a:path>
              <a:path w="5308600" h="3479800">
                <a:moveTo>
                  <a:pt x="4567436" y="535263"/>
                </a:moveTo>
                <a:lnTo>
                  <a:pt x="2654298" y="535263"/>
                </a:lnTo>
                <a:lnTo>
                  <a:pt x="2828092" y="539256"/>
                </a:lnTo>
                <a:lnTo>
                  <a:pt x="2998017" y="551029"/>
                </a:lnTo>
                <a:lnTo>
                  <a:pt x="3163528" y="570272"/>
                </a:lnTo>
                <a:lnTo>
                  <a:pt x="3324078" y="596676"/>
                </a:lnTo>
                <a:lnTo>
                  <a:pt x="3479123" y="629929"/>
                </a:lnTo>
                <a:lnTo>
                  <a:pt x="3628118" y="669722"/>
                </a:lnTo>
                <a:lnTo>
                  <a:pt x="3770517" y="715745"/>
                </a:lnTo>
                <a:lnTo>
                  <a:pt x="3905774" y="767687"/>
                </a:lnTo>
                <a:lnTo>
                  <a:pt x="4033345" y="825240"/>
                </a:lnTo>
                <a:lnTo>
                  <a:pt x="4152684" y="888092"/>
                </a:lnTo>
                <a:lnTo>
                  <a:pt x="4263245" y="955934"/>
                </a:lnTo>
                <a:lnTo>
                  <a:pt x="4364484" y="1028456"/>
                </a:lnTo>
                <a:lnTo>
                  <a:pt x="4455855" y="1105347"/>
                </a:lnTo>
                <a:lnTo>
                  <a:pt x="4536812" y="1186299"/>
                </a:lnTo>
                <a:lnTo>
                  <a:pt x="4606811" y="1271000"/>
                </a:lnTo>
                <a:lnTo>
                  <a:pt x="4665305" y="1359140"/>
                </a:lnTo>
                <a:lnTo>
                  <a:pt x="4711750" y="1450410"/>
                </a:lnTo>
                <a:lnTo>
                  <a:pt x="4745601" y="1544500"/>
                </a:lnTo>
                <a:lnTo>
                  <a:pt x="4766311" y="1641099"/>
                </a:lnTo>
                <a:lnTo>
                  <a:pt x="4773335" y="1739898"/>
                </a:lnTo>
                <a:lnTo>
                  <a:pt x="4766311" y="1838697"/>
                </a:lnTo>
                <a:lnTo>
                  <a:pt x="4745601" y="1935297"/>
                </a:lnTo>
                <a:lnTo>
                  <a:pt x="4711750" y="2029387"/>
                </a:lnTo>
                <a:lnTo>
                  <a:pt x="4665305" y="2120657"/>
                </a:lnTo>
                <a:lnTo>
                  <a:pt x="4606811" y="2208798"/>
                </a:lnTo>
                <a:lnTo>
                  <a:pt x="4536812" y="2293499"/>
                </a:lnTo>
                <a:lnTo>
                  <a:pt x="4455855" y="2374450"/>
                </a:lnTo>
                <a:lnTo>
                  <a:pt x="4364484" y="2451342"/>
                </a:lnTo>
                <a:lnTo>
                  <a:pt x="4263245" y="2523863"/>
                </a:lnTo>
                <a:lnTo>
                  <a:pt x="4152684" y="2591705"/>
                </a:lnTo>
                <a:lnTo>
                  <a:pt x="4033345" y="2654558"/>
                </a:lnTo>
                <a:lnTo>
                  <a:pt x="3905774" y="2712110"/>
                </a:lnTo>
                <a:lnTo>
                  <a:pt x="3770517" y="2764053"/>
                </a:lnTo>
                <a:lnTo>
                  <a:pt x="3628118" y="2810076"/>
                </a:lnTo>
                <a:lnTo>
                  <a:pt x="3479123" y="2849869"/>
                </a:lnTo>
                <a:lnTo>
                  <a:pt x="3324078" y="2883122"/>
                </a:lnTo>
                <a:lnTo>
                  <a:pt x="3163528" y="2909525"/>
                </a:lnTo>
                <a:lnTo>
                  <a:pt x="2998017" y="2928769"/>
                </a:lnTo>
                <a:lnTo>
                  <a:pt x="2828092" y="2940542"/>
                </a:lnTo>
                <a:lnTo>
                  <a:pt x="2654298" y="2944535"/>
                </a:lnTo>
                <a:lnTo>
                  <a:pt x="4567436" y="2944535"/>
                </a:lnTo>
                <a:lnTo>
                  <a:pt x="4669661" y="2872207"/>
                </a:lnTo>
                <a:lnTo>
                  <a:pt x="4796472" y="2767461"/>
                </a:lnTo>
                <a:lnTo>
                  <a:pt x="4910923" y="2656403"/>
                </a:lnTo>
                <a:lnTo>
                  <a:pt x="5012330" y="2539482"/>
                </a:lnTo>
                <a:lnTo>
                  <a:pt x="5100010" y="2417146"/>
                </a:lnTo>
                <a:lnTo>
                  <a:pt x="5173280" y="2289841"/>
                </a:lnTo>
                <a:lnTo>
                  <a:pt x="5231457" y="2158016"/>
                </a:lnTo>
                <a:lnTo>
                  <a:pt x="5273858" y="2022119"/>
                </a:lnTo>
                <a:lnTo>
                  <a:pt x="5299799" y="1882597"/>
                </a:lnTo>
                <a:lnTo>
                  <a:pt x="5308598" y="1739898"/>
                </a:lnTo>
                <a:lnTo>
                  <a:pt x="5299799" y="1597199"/>
                </a:lnTo>
                <a:lnTo>
                  <a:pt x="5273858" y="1457677"/>
                </a:lnTo>
                <a:lnTo>
                  <a:pt x="5231457" y="1321780"/>
                </a:lnTo>
                <a:lnTo>
                  <a:pt x="5173280" y="1189955"/>
                </a:lnTo>
                <a:lnTo>
                  <a:pt x="5100010" y="1062651"/>
                </a:lnTo>
                <a:lnTo>
                  <a:pt x="5012330" y="940314"/>
                </a:lnTo>
                <a:lnTo>
                  <a:pt x="4910923" y="823394"/>
                </a:lnTo>
                <a:lnTo>
                  <a:pt x="4796472" y="712336"/>
                </a:lnTo>
                <a:lnTo>
                  <a:pt x="4669661" y="607591"/>
                </a:lnTo>
                <a:lnTo>
                  <a:pt x="4567436" y="5352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122918" y="2232026"/>
            <a:ext cx="5308600" cy="3479800"/>
          </a:xfrm>
          <a:custGeom>
            <a:avLst/>
            <a:gdLst/>
            <a:ahLst/>
            <a:cxnLst/>
            <a:rect l="l" t="t" r="r" b="b"/>
            <a:pathLst>
              <a:path w="5308600" h="3479800">
                <a:moveTo>
                  <a:pt x="0" y="1739899"/>
                </a:moveTo>
                <a:lnTo>
                  <a:pt x="8798" y="1597200"/>
                </a:lnTo>
                <a:lnTo>
                  <a:pt x="34740" y="1457678"/>
                </a:lnTo>
                <a:lnTo>
                  <a:pt x="77140" y="1321781"/>
                </a:lnTo>
                <a:lnTo>
                  <a:pt x="135317" y="1189956"/>
                </a:lnTo>
                <a:lnTo>
                  <a:pt x="208587" y="1062652"/>
                </a:lnTo>
                <a:lnTo>
                  <a:pt x="296267" y="940315"/>
                </a:lnTo>
                <a:lnTo>
                  <a:pt x="397674" y="823394"/>
                </a:lnTo>
                <a:lnTo>
                  <a:pt x="512125" y="712337"/>
                </a:lnTo>
                <a:lnTo>
                  <a:pt x="638937" y="607591"/>
                </a:lnTo>
                <a:lnTo>
                  <a:pt x="777426" y="509604"/>
                </a:lnTo>
                <a:lnTo>
                  <a:pt x="926909" y="418824"/>
                </a:lnTo>
                <a:lnTo>
                  <a:pt x="1086704" y="335699"/>
                </a:lnTo>
                <a:lnTo>
                  <a:pt x="1256127" y="260676"/>
                </a:lnTo>
                <a:lnTo>
                  <a:pt x="1434495" y="194204"/>
                </a:lnTo>
                <a:lnTo>
                  <a:pt x="1621126" y="136729"/>
                </a:lnTo>
                <a:lnTo>
                  <a:pt x="1815335" y="88701"/>
                </a:lnTo>
                <a:lnTo>
                  <a:pt x="2016440" y="50566"/>
                </a:lnTo>
                <a:lnTo>
                  <a:pt x="2223758" y="22772"/>
                </a:lnTo>
                <a:lnTo>
                  <a:pt x="2436605" y="5767"/>
                </a:lnTo>
                <a:lnTo>
                  <a:pt x="2654299" y="0"/>
                </a:lnTo>
                <a:lnTo>
                  <a:pt x="2871993" y="5767"/>
                </a:lnTo>
                <a:lnTo>
                  <a:pt x="3084840" y="22772"/>
                </a:lnTo>
                <a:lnTo>
                  <a:pt x="3292158" y="50566"/>
                </a:lnTo>
                <a:lnTo>
                  <a:pt x="3493263" y="88701"/>
                </a:lnTo>
                <a:lnTo>
                  <a:pt x="3687472" y="136729"/>
                </a:lnTo>
                <a:lnTo>
                  <a:pt x="3874102" y="194204"/>
                </a:lnTo>
                <a:lnTo>
                  <a:pt x="4052470" y="260676"/>
                </a:lnTo>
                <a:lnTo>
                  <a:pt x="4221893" y="335699"/>
                </a:lnTo>
                <a:lnTo>
                  <a:pt x="4381688" y="418824"/>
                </a:lnTo>
                <a:lnTo>
                  <a:pt x="4531172" y="509604"/>
                </a:lnTo>
                <a:lnTo>
                  <a:pt x="4669661" y="607591"/>
                </a:lnTo>
                <a:lnTo>
                  <a:pt x="4796472" y="712337"/>
                </a:lnTo>
                <a:lnTo>
                  <a:pt x="4910923" y="823394"/>
                </a:lnTo>
                <a:lnTo>
                  <a:pt x="5012330" y="940315"/>
                </a:lnTo>
                <a:lnTo>
                  <a:pt x="5100010" y="1062652"/>
                </a:lnTo>
                <a:lnTo>
                  <a:pt x="5173280" y="1189956"/>
                </a:lnTo>
                <a:lnTo>
                  <a:pt x="5231457" y="1321781"/>
                </a:lnTo>
                <a:lnTo>
                  <a:pt x="5273858" y="1457678"/>
                </a:lnTo>
                <a:lnTo>
                  <a:pt x="5299799" y="1597200"/>
                </a:lnTo>
                <a:lnTo>
                  <a:pt x="5308598" y="1739899"/>
                </a:lnTo>
                <a:lnTo>
                  <a:pt x="5299799" y="1882598"/>
                </a:lnTo>
                <a:lnTo>
                  <a:pt x="5273858" y="2022120"/>
                </a:lnTo>
                <a:lnTo>
                  <a:pt x="5231457" y="2158017"/>
                </a:lnTo>
                <a:lnTo>
                  <a:pt x="5173280" y="2289842"/>
                </a:lnTo>
                <a:lnTo>
                  <a:pt x="5100010" y="2417146"/>
                </a:lnTo>
                <a:lnTo>
                  <a:pt x="5012330" y="2539483"/>
                </a:lnTo>
                <a:lnTo>
                  <a:pt x="4910923" y="2656404"/>
                </a:lnTo>
                <a:lnTo>
                  <a:pt x="4796472" y="2767461"/>
                </a:lnTo>
                <a:lnTo>
                  <a:pt x="4669661" y="2872207"/>
                </a:lnTo>
                <a:lnTo>
                  <a:pt x="4531172" y="2970194"/>
                </a:lnTo>
                <a:lnTo>
                  <a:pt x="4381688" y="3060974"/>
                </a:lnTo>
                <a:lnTo>
                  <a:pt x="4221893" y="3144099"/>
                </a:lnTo>
                <a:lnTo>
                  <a:pt x="4052470" y="3219122"/>
                </a:lnTo>
                <a:lnTo>
                  <a:pt x="3874102" y="3285594"/>
                </a:lnTo>
                <a:lnTo>
                  <a:pt x="3687472" y="3343069"/>
                </a:lnTo>
                <a:lnTo>
                  <a:pt x="3493263" y="3391097"/>
                </a:lnTo>
                <a:lnTo>
                  <a:pt x="3292158" y="3429232"/>
                </a:lnTo>
                <a:lnTo>
                  <a:pt x="3084840" y="3457026"/>
                </a:lnTo>
                <a:lnTo>
                  <a:pt x="2871993" y="3474031"/>
                </a:lnTo>
                <a:lnTo>
                  <a:pt x="2654299" y="3479799"/>
                </a:lnTo>
                <a:lnTo>
                  <a:pt x="2436605" y="3474031"/>
                </a:lnTo>
                <a:lnTo>
                  <a:pt x="2223758" y="3457026"/>
                </a:lnTo>
                <a:lnTo>
                  <a:pt x="2016440" y="3429232"/>
                </a:lnTo>
                <a:lnTo>
                  <a:pt x="1815335" y="3391097"/>
                </a:lnTo>
                <a:lnTo>
                  <a:pt x="1621126" y="3343069"/>
                </a:lnTo>
                <a:lnTo>
                  <a:pt x="1434495" y="3285594"/>
                </a:lnTo>
                <a:lnTo>
                  <a:pt x="1256127" y="3219122"/>
                </a:lnTo>
                <a:lnTo>
                  <a:pt x="1086704" y="3144099"/>
                </a:lnTo>
                <a:lnTo>
                  <a:pt x="926909" y="3060974"/>
                </a:lnTo>
                <a:lnTo>
                  <a:pt x="777426" y="2970194"/>
                </a:lnTo>
                <a:lnTo>
                  <a:pt x="638937" y="2872207"/>
                </a:lnTo>
                <a:lnTo>
                  <a:pt x="512125" y="2767461"/>
                </a:lnTo>
                <a:lnTo>
                  <a:pt x="397674" y="2656404"/>
                </a:lnTo>
                <a:lnTo>
                  <a:pt x="296267" y="2539483"/>
                </a:lnTo>
                <a:lnTo>
                  <a:pt x="208587" y="2417146"/>
                </a:lnTo>
                <a:lnTo>
                  <a:pt x="135317" y="2289842"/>
                </a:lnTo>
                <a:lnTo>
                  <a:pt x="77140" y="2158017"/>
                </a:lnTo>
                <a:lnTo>
                  <a:pt x="34740" y="2022120"/>
                </a:lnTo>
                <a:lnTo>
                  <a:pt x="8798" y="1882598"/>
                </a:lnTo>
                <a:lnTo>
                  <a:pt x="0" y="1739899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58181" y="2767289"/>
            <a:ext cx="4238625" cy="2409825"/>
          </a:xfrm>
          <a:custGeom>
            <a:avLst/>
            <a:gdLst/>
            <a:ahLst/>
            <a:cxnLst/>
            <a:rect l="l" t="t" r="r" b="b"/>
            <a:pathLst>
              <a:path w="4238625" h="2409825">
                <a:moveTo>
                  <a:pt x="0" y="1204636"/>
                </a:moveTo>
                <a:lnTo>
                  <a:pt x="7024" y="1303435"/>
                </a:lnTo>
                <a:lnTo>
                  <a:pt x="27734" y="1400034"/>
                </a:lnTo>
                <a:lnTo>
                  <a:pt x="61584" y="1494124"/>
                </a:lnTo>
                <a:lnTo>
                  <a:pt x="108029" y="1585394"/>
                </a:lnTo>
                <a:lnTo>
                  <a:pt x="166524" y="1673535"/>
                </a:lnTo>
                <a:lnTo>
                  <a:pt x="236522" y="1758236"/>
                </a:lnTo>
                <a:lnTo>
                  <a:pt x="317480" y="1839187"/>
                </a:lnTo>
                <a:lnTo>
                  <a:pt x="408851" y="1916079"/>
                </a:lnTo>
                <a:lnTo>
                  <a:pt x="510089" y="1988601"/>
                </a:lnTo>
                <a:lnTo>
                  <a:pt x="620651" y="2056443"/>
                </a:lnTo>
                <a:lnTo>
                  <a:pt x="739990" y="2119295"/>
                </a:lnTo>
                <a:lnTo>
                  <a:pt x="867561" y="2176848"/>
                </a:lnTo>
                <a:lnTo>
                  <a:pt x="1002818" y="2228790"/>
                </a:lnTo>
                <a:lnTo>
                  <a:pt x="1145217" y="2274813"/>
                </a:lnTo>
                <a:lnTo>
                  <a:pt x="1294211" y="2314606"/>
                </a:lnTo>
                <a:lnTo>
                  <a:pt x="1449257" y="2347860"/>
                </a:lnTo>
                <a:lnTo>
                  <a:pt x="1609807" y="2374263"/>
                </a:lnTo>
                <a:lnTo>
                  <a:pt x="1775317" y="2393506"/>
                </a:lnTo>
                <a:lnTo>
                  <a:pt x="1945242" y="2405279"/>
                </a:lnTo>
                <a:lnTo>
                  <a:pt x="2119036" y="2409273"/>
                </a:lnTo>
                <a:lnTo>
                  <a:pt x="2292830" y="2405279"/>
                </a:lnTo>
                <a:lnTo>
                  <a:pt x="2462755" y="2393506"/>
                </a:lnTo>
                <a:lnTo>
                  <a:pt x="2628265" y="2374263"/>
                </a:lnTo>
                <a:lnTo>
                  <a:pt x="2788815" y="2347860"/>
                </a:lnTo>
                <a:lnTo>
                  <a:pt x="2943861" y="2314606"/>
                </a:lnTo>
                <a:lnTo>
                  <a:pt x="3092855" y="2274813"/>
                </a:lnTo>
                <a:lnTo>
                  <a:pt x="3235254" y="2228790"/>
                </a:lnTo>
                <a:lnTo>
                  <a:pt x="3370511" y="2176848"/>
                </a:lnTo>
                <a:lnTo>
                  <a:pt x="3498082" y="2119295"/>
                </a:lnTo>
                <a:lnTo>
                  <a:pt x="3617421" y="2056443"/>
                </a:lnTo>
                <a:lnTo>
                  <a:pt x="3727982" y="1988601"/>
                </a:lnTo>
                <a:lnTo>
                  <a:pt x="3829221" y="1916079"/>
                </a:lnTo>
                <a:lnTo>
                  <a:pt x="3920591" y="1839187"/>
                </a:lnTo>
                <a:lnTo>
                  <a:pt x="4001549" y="1758236"/>
                </a:lnTo>
                <a:lnTo>
                  <a:pt x="4071547" y="1673535"/>
                </a:lnTo>
                <a:lnTo>
                  <a:pt x="4130042" y="1585394"/>
                </a:lnTo>
                <a:lnTo>
                  <a:pt x="4176487" y="1494124"/>
                </a:lnTo>
                <a:lnTo>
                  <a:pt x="4210337" y="1400034"/>
                </a:lnTo>
                <a:lnTo>
                  <a:pt x="4231047" y="1303435"/>
                </a:lnTo>
                <a:lnTo>
                  <a:pt x="4238071" y="1204636"/>
                </a:lnTo>
                <a:lnTo>
                  <a:pt x="4231047" y="1105837"/>
                </a:lnTo>
                <a:lnTo>
                  <a:pt x="4210337" y="1009238"/>
                </a:lnTo>
                <a:lnTo>
                  <a:pt x="4176487" y="915148"/>
                </a:lnTo>
                <a:lnTo>
                  <a:pt x="4130042" y="823878"/>
                </a:lnTo>
                <a:lnTo>
                  <a:pt x="4071547" y="735737"/>
                </a:lnTo>
                <a:lnTo>
                  <a:pt x="4001549" y="651036"/>
                </a:lnTo>
                <a:lnTo>
                  <a:pt x="3920591" y="570085"/>
                </a:lnTo>
                <a:lnTo>
                  <a:pt x="3829221" y="493193"/>
                </a:lnTo>
                <a:lnTo>
                  <a:pt x="3727982" y="420671"/>
                </a:lnTo>
                <a:lnTo>
                  <a:pt x="3617421" y="352829"/>
                </a:lnTo>
                <a:lnTo>
                  <a:pt x="3498082" y="289977"/>
                </a:lnTo>
                <a:lnTo>
                  <a:pt x="3370511" y="232424"/>
                </a:lnTo>
                <a:lnTo>
                  <a:pt x="3235254" y="180482"/>
                </a:lnTo>
                <a:lnTo>
                  <a:pt x="3092855" y="134459"/>
                </a:lnTo>
                <a:lnTo>
                  <a:pt x="2943861" y="94666"/>
                </a:lnTo>
                <a:lnTo>
                  <a:pt x="2788815" y="61413"/>
                </a:lnTo>
                <a:lnTo>
                  <a:pt x="2628265" y="35009"/>
                </a:lnTo>
                <a:lnTo>
                  <a:pt x="2462755" y="15766"/>
                </a:lnTo>
                <a:lnTo>
                  <a:pt x="2292830" y="3993"/>
                </a:lnTo>
                <a:lnTo>
                  <a:pt x="2119036" y="0"/>
                </a:lnTo>
                <a:lnTo>
                  <a:pt x="1945242" y="3993"/>
                </a:lnTo>
                <a:lnTo>
                  <a:pt x="1775317" y="15766"/>
                </a:lnTo>
                <a:lnTo>
                  <a:pt x="1609807" y="35009"/>
                </a:lnTo>
                <a:lnTo>
                  <a:pt x="1449257" y="61413"/>
                </a:lnTo>
                <a:lnTo>
                  <a:pt x="1294211" y="94666"/>
                </a:lnTo>
                <a:lnTo>
                  <a:pt x="1145217" y="134459"/>
                </a:lnTo>
                <a:lnTo>
                  <a:pt x="1002818" y="180482"/>
                </a:lnTo>
                <a:lnTo>
                  <a:pt x="867561" y="232424"/>
                </a:lnTo>
                <a:lnTo>
                  <a:pt x="739990" y="289977"/>
                </a:lnTo>
                <a:lnTo>
                  <a:pt x="620651" y="352829"/>
                </a:lnTo>
                <a:lnTo>
                  <a:pt x="510089" y="420671"/>
                </a:lnTo>
                <a:lnTo>
                  <a:pt x="408851" y="493193"/>
                </a:lnTo>
                <a:lnTo>
                  <a:pt x="317480" y="570085"/>
                </a:lnTo>
                <a:lnTo>
                  <a:pt x="236522" y="651036"/>
                </a:lnTo>
                <a:lnTo>
                  <a:pt x="166524" y="735737"/>
                </a:lnTo>
                <a:lnTo>
                  <a:pt x="108029" y="823878"/>
                </a:lnTo>
                <a:lnTo>
                  <a:pt x="61584" y="915148"/>
                </a:lnTo>
                <a:lnTo>
                  <a:pt x="27734" y="1009238"/>
                </a:lnTo>
                <a:lnTo>
                  <a:pt x="7024" y="1105837"/>
                </a:lnTo>
                <a:lnTo>
                  <a:pt x="0" y="1204636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407135" y="2232026"/>
            <a:ext cx="4914900" cy="520700"/>
          </a:xfrm>
          <a:custGeom>
            <a:avLst/>
            <a:gdLst/>
            <a:ahLst/>
            <a:cxnLst/>
            <a:rect l="l" t="t" r="r" b="b"/>
            <a:pathLst>
              <a:path w="4914900" h="520700">
                <a:moveTo>
                  <a:pt x="0" y="0"/>
                </a:moveTo>
                <a:lnTo>
                  <a:pt x="4914898" y="0"/>
                </a:lnTo>
                <a:lnTo>
                  <a:pt x="4914898" y="520700"/>
                </a:lnTo>
                <a:lnTo>
                  <a:pt x="0" y="5207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07135" y="2232026"/>
            <a:ext cx="4914900" cy="520700"/>
          </a:xfrm>
          <a:custGeom>
            <a:avLst/>
            <a:gdLst/>
            <a:ahLst/>
            <a:cxnLst/>
            <a:rect l="l" t="t" r="r" b="b"/>
            <a:pathLst>
              <a:path w="4914900" h="520700">
                <a:moveTo>
                  <a:pt x="0" y="0"/>
                </a:moveTo>
                <a:lnTo>
                  <a:pt x="4914898" y="0"/>
                </a:lnTo>
                <a:lnTo>
                  <a:pt x="4914898" y="520699"/>
                </a:lnTo>
                <a:lnTo>
                  <a:pt x="0" y="52069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45235" y="2384425"/>
            <a:ext cx="774700" cy="3975100"/>
          </a:xfrm>
          <a:custGeom>
            <a:avLst/>
            <a:gdLst/>
            <a:ahLst/>
            <a:cxnLst/>
            <a:rect l="l" t="t" r="r" b="b"/>
            <a:pathLst>
              <a:path w="774700" h="3975100">
                <a:moveTo>
                  <a:pt x="0" y="0"/>
                </a:moveTo>
                <a:lnTo>
                  <a:pt x="774700" y="0"/>
                </a:lnTo>
                <a:lnTo>
                  <a:pt x="774700" y="3975099"/>
                </a:lnTo>
                <a:lnTo>
                  <a:pt x="0" y="39750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45235" y="2384425"/>
            <a:ext cx="774700" cy="3975100"/>
          </a:xfrm>
          <a:custGeom>
            <a:avLst/>
            <a:gdLst/>
            <a:ahLst/>
            <a:cxnLst/>
            <a:rect l="l" t="t" r="r" b="b"/>
            <a:pathLst>
              <a:path w="774700" h="3975100">
                <a:moveTo>
                  <a:pt x="0" y="0"/>
                </a:moveTo>
                <a:lnTo>
                  <a:pt x="774699" y="0"/>
                </a:lnTo>
                <a:lnTo>
                  <a:pt x="774699" y="3975098"/>
                </a:lnTo>
                <a:lnTo>
                  <a:pt x="0" y="397509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293334" y="2619375"/>
            <a:ext cx="774700" cy="1953260"/>
          </a:xfrm>
          <a:custGeom>
            <a:avLst/>
            <a:gdLst/>
            <a:ahLst/>
            <a:cxnLst/>
            <a:rect l="l" t="t" r="r" b="b"/>
            <a:pathLst>
              <a:path w="774700" h="1953260">
                <a:moveTo>
                  <a:pt x="0" y="1953140"/>
                </a:moveTo>
                <a:lnTo>
                  <a:pt x="774700" y="1953140"/>
                </a:lnTo>
                <a:lnTo>
                  <a:pt x="774700" y="0"/>
                </a:lnTo>
                <a:lnTo>
                  <a:pt x="0" y="0"/>
                </a:lnTo>
                <a:lnTo>
                  <a:pt x="0" y="19531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293334" y="4941847"/>
            <a:ext cx="774700" cy="1652905"/>
          </a:xfrm>
          <a:custGeom>
            <a:avLst/>
            <a:gdLst/>
            <a:ahLst/>
            <a:cxnLst/>
            <a:rect l="l" t="t" r="r" b="b"/>
            <a:pathLst>
              <a:path w="774700" h="1652904">
                <a:moveTo>
                  <a:pt x="0" y="1652626"/>
                </a:moveTo>
                <a:lnTo>
                  <a:pt x="774700" y="1652626"/>
                </a:lnTo>
                <a:lnTo>
                  <a:pt x="774700" y="0"/>
                </a:lnTo>
                <a:lnTo>
                  <a:pt x="0" y="0"/>
                </a:lnTo>
                <a:lnTo>
                  <a:pt x="0" y="16526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93333" y="2619375"/>
            <a:ext cx="774700" cy="3975100"/>
          </a:xfrm>
          <a:custGeom>
            <a:avLst/>
            <a:gdLst/>
            <a:ahLst/>
            <a:cxnLst/>
            <a:rect l="l" t="t" r="r" b="b"/>
            <a:pathLst>
              <a:path w="774700" h="3975100">
                <a:moveTo>
                  <a:pt x="0" y="0"/>
                </a:moveTo>
                <a:lnTo>
                  <a:pt x="774699" y="0"/>
                </a:lnTo>
                <a:lnTo>
                  <a:pt x="774699" y="3975098"/>
                </a:lnTo>
                <a:lnTo>
                  <a:pt x="0" y="397509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62935" y="5280025"/>
            <a:ext cx="389255" cy="1314450"/>
          </a:xfrm>
          <a:custGeom>
            <a:avLst/>
            <a:gdLst/>
            <a:ahLst/>
            <a:cxnLst/>
            <a:rect l="l" t="t" r="r" b="b"/>
            <a:pathLst>
              <a:path w="389254" h="1314450">
                <a:moveTo>
                  <a:pt x="388882" y="1314449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739120" y="4479925"/>
            <a:ext cx="38100" cy="2114550"/>
          </a:xfrm>
          <a:custGeom>
            <a:avLst/>
            <a:gdLst/>
            <a:ahLst/>
            <a:cxnLst/>
            <a:rect l="l" t="t" r="r" b="b"/>
            <a:pathLst>
              <a:path w="38100" h="2114550">
                <a:moveTo>
                  <a:pt x="38098" y="2114549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777218" y="4784725"/>
            <a:ext cx="152400" cy="1809750"/>
          </a:xfrm>
          <a:custGeom>
            <a:avLst/>
            <a:gdLst/>
            <a:ahLst/>
            <a:cxnLst/>
            <a:rect l="l" t="t" r="r" b="b"/>
            <a:pathLst>
              <a:path w="152400" h="1809750">
                <a:moveTo>
                  <a:pt x="0" y="1809749"/>
                </a:moveTo>
                <a:lnTo>
                  <a:pt x="152401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591535" y="4784725"/>
            <a:ext cx="173355" cy="1809750"/>
          </a:xfrm>
          <a:custGeom>
            <a:avLst/>
            <a:gdLst/>
            <a:ahLst/>
            <a:cxnLst/>
            <a:rect l="l" t="t" r="r" b="b"/>
            <a:pathLst>
              <a:path w="173354" h="1809750">
                <a:moveTo>
                  <a:pt x="172982" y="1809749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77218" y="5711825"/>
            <a:ext cx="165100" cy="882650"/>
          </a:xfrm>
          <a:custGeom>
            <a:avLst/>
            <a:gdLst/>
            <a:ahLst/>
            <a:cxnLst/>
            <a:rect l="l" t="t" r="r" b="b"/>
            <a:pathLst>
              <a:path w="165100" h="882650">
                <a:moveTo>
                  <a:pt x="0" y="882649"/>
                </a:moveTo>
                <a:lnTo>
                  <a:pt x="165101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698974" y="5695971"/>
            <a:ext cx="19100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Particle (truth)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409310" y="3352305"/>
            <a:ext cx="162560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5" dirty="0">
                <a:latin typeface="Century Gothic"/>
                <a:cs typeface="Century Gothic"/>
              </a:rPr>
              <a:t>Reconstructed </a:t>
            </a: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28450" y="226957"/>
            <a:ext cx="749236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iew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360712" y="4006850"/>
            <a:ext cx="0" cy="1365885"/>
          </a:xfrm>
          <a:custGeom>
            <a:avLst/>
            <a:gdLst/>
            <a:ahLst/>
            <a:cxnLst/>
            <a:rect l="l" t="t" r="r" b="b"/>
            <a:pathLst>
              <a:path h="1365885">
                <a:moveTo>
                  <a:pt x="0" y="0"/>
                </a:moveTo>
                <a:lnTo>
                  <a:pt x="0" y="1365688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232253" y="5172642"/>
            <a:ext cx="256540" cy="257175"/>
          </a:xfrm>
          <a:custGeom>
            <a:avLst/>
            <a:gdLst/>
            <a:ahLst/>
            <a:cxnLst/>
            <a:rect l="l" t="t" r="r" b="b"/>
            <a:pathLst>
              <a:path w="256540" h="257175">
                <a:moveTo>
                  <a:pt x="25669" y="0"/>
                </a:moveTo>
                <a:lnTo>
                  <a:pt x="14048" y="3764"/>
                </a:lnTo>
                <a:lnTo>
                  <a:pt x="7277" y="9241"/>
                </a:lnTo>
                <a:lnTo>
                  <a:pt x="1309" y="19494"/>
                </a:lnTo>
                <a:lnTo>
                  <a:pt x="0" y="31222"/>
                </a:lnTo>
                <a:lnTo>
                  <a:pt x="3764" y="42844"/>
                </a:lnTo>
                <a:lnTo>
                  <a:pt x="128459" y="256607"/>
                </a:lnTo>
                <a:lnTo>
                  <a:pt x="193840" y="143186"/>
                </a:lnTo>
                <a:lnTo>
                  <a:pt x="128459" y="143186"/>
                </a:lnTo>
                <a:lnTo>
                  <a:pt x="47651" y="7277"/>
                </a:lnTo>
                <a:lnTo>
                  <a:pt x="37398" y="1309"/>
                </a:lnTo>
                <a:lnTo>
                  <a:pt x="25669" y="0"/>
                </a:lnTo>
                <a:close/>
              </a:path>
              <a:path w="256540" h="257175">
                <a:moveTo>
                  <a:pt x="222906" y="418"/>
                </a:moveTo>
                <a:lnTo>
                  <a:pt x="212052" y="5051"/>
                </a:lnTo>
                <a:lnTo>
                  <a:pt x="203789" y="14048"/>
                </a:lnTo>
                <a:lnTo>
                  <a:pt x="128459" y="143186"/>
                </a:lnTo>
                <a:lnTo>
                  <a:pt x="193840" y="143186"/>
                </a:lnTo>
                <a:lnTo>
                  <a:pt x="256351" y="34743"/>
                </a:lnTo>
                <a:lnTo>
                  <a:pt x="256499" y="22881"/>
                </a:lnTo>
                <a:lnTo>
                  <a:pt x="251866" y="12027"/>
                </a:lnTo>
                <a:lnTo>
                  <a:pt x="242869" y="3764"/>
                </a:lnTo>
                <a:lnTo>
                  <a:pt x="234768" y="566"/>
                </a:lnTo>
                <a:lnTo>
                  <a:pt x="222906" y="4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820634" y="4572515"/>
            <a:ext cx="1417320" cy="369570"/>
          </a:xfrm>
          <a:custGeom>
            <a:avLst/>
            <a:gdLst/>
            <a:ahLst/>
            <a:cxnLst/>
            <a:rect l="l" t="t" r="r" b="b"/>
            <a:pathLst>
              <a:path w="1417320" h="369570">
                <a:moveTo>
                  <a:pt x="0" y="0"/>
                </a:moveTo>
                <a:lnTo>
                  <a:pt x="1417161" y="0"/>
                </a:lnTo>
                <a:lnTo>
                  <a:pt x="1417161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6899374" y="4646594"/>
            <a:ext cx="12471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Calibration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826326" y="1350817"/>
            <a:ext cx="1675014" cy="10058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955174" y="1388225"/>
            <a:ext cx="1409006" cy="93933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876300" y="1377045"/>
            <a:ext cx="1575165" cy="9074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876301" y="1377045"/>
            <a:ext cx="1575435" cy="908050"/>
          </a:xfrm>
          <a:custGeom>
            <a:avLst/>
            <a:gdLst/>
            <a:ahLst/>
            <a:cxnLst/>
            <a:rect l="l" t="t" r="r" b="b"/>
            <a:pathLst>
              <a:path w="1575435" h="908050">
                <a:moveTo>
                  <a:pt x="0" y="151248"/>
                </a:moveTo>
                <a:lnTo>
                  <a:pt x="6152" y="108410"/>
                </a:lnTo>
                <a:lnTo>
                  <a:pt x="23435" y="70343"/>
                </a:lnTo>
                <a:lnTo>
                  <a:pt x="50089" y="38806"/>
                </a:lnTo>
                <a:lnTo>
                  <a:pt x="84354" y="15559"/>
                </a:lnTo>
                <a:lnTo>
                  <a:pt x="124471" y="2362"/>
                </a:lnTo>
                <a:lnTo>
                  <a:pt x="1423916" y="0"/>
                </a:lnTo>
                <a:lnTo>
                  <a:pt x="1438617" y="705"/>
                </a:lnTo>
                <a:lnTo>
                  <a:pt x="1480061" y="10763"/>
                </a:lnTo>
                <a:lnTo>
                  <a:pt x="1516147" y="31365"/>
                </a:lnTo>
                <a:lnTo>
                  <a:pt x="1545116" y="60752"/>
                </a:lnTo>
                <a:lnTo>
                  <a:pt x="1565208" y="97163"/>
                </a:lnTo>
                <a:lnTo>
                  <a:pt x="1574663" y="138840"/>
                </a:lnTo>
                <a:lnTo>
                  <a:pt x="1575165" y="756225"/>
                </a:lnTo>
                <a:lnTo>
                  <a:pt x="1574460" y="770926"/>
                </a:lnTo>
                <a:lnTo>
                  <a:pt x="1564402" y="812370"/>
                </a:lnTo>
                <a:lnTo>
                  <a:pt x="1543800" y="848456"/>
                </a:lnTo>
                <a:lnTo>
                  <a:pt x="1514413" y="877425"/>
                </a:lnTo>
                <a:lnTo>
                  <a:pt x="1478001" y="897517"/>
                </a:lnTo>
                <a:lnTo>
                  <a:pt x="1436325" y="906973"/>
                </a:lnTo>
                <a:lnTo>
                  <a:pt x="151248" y="907474"/>
                </a:lnTo>
                <a:lnTo>
                  <a:pt x="136548" y="906769"/>
                </a:lnTo>
                <a:lnTo>
                  <a:pt x="95104" y="896711"/>
                </a:lnTo>
                <a:lnTo>
                  <a:pt x="59018" y="876109"/>
                </a:lnTo>
                <a:lnTo>
                  <a:pt x="30049" y="846722"/>
                </a:lnTo>
                <a:lnTo>
                  <a:pt x="9957" y="810310"/>
                </a:lnTo>
                <a:lnTo>
                  <a:pt x="501" y="768634"/>
                </a:lnTo>
                <a:lnTo>
                  <a:pt x="0" y="151248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3016206" y="1471039"/>
            <a:ext cx="130111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5"/>
              </a:lnSpc>
            </a:pP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Input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signals: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150995" y="1868315"/>
            <a:ext cx="1031875" cy="368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8575">
              <a:lnSpc>
                <a:spcPct val="104200"/>
              </a:lnSpc>
            </a:pPr>
            <a:r>
              <a:rPr sz="1200" spc="-7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1200" spc="-10" dirty="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sz="1200" spc="-5" dirty="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r>
              <a:rPr sz="1200" spc="-15" dirty="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sz="1200" dirty="0">
                <a:solidFill>
                  <a:srgbClr val="FFFFFF"/>
                </a:solidFill>
                <a:latin typeface="Century Gothic"/>
                <a:cs typeface="Century Gothic"/>
              </a:rPr>
              <a:t>-cl</a:t>
            </a:r>
            <a:r>
              <a:rPr sz="1200" spc="-10" dirty="0">
                <a:solidFill>
                  <a:srgbClr val="FFFFFF"/>
                </a:solidFill>
                <a:latin typeface="Century Gothic"/>
                <a:cs typeface="Century Gothic"/>
              </a:rPr>
              <a:t>u</a:t>
            </a:r>
            <a:r>
              <a:rPr sz="1200" dirty="0">
                <a:solidFill>
                  <a:srgbClr val="FFFFFF"/>
                </a:solidFill>
                <a:latin typeface="Century Gothic"/>
                <a:cs typeface="Century Gothic"/>
              </a:rPr>
              <a:t>s</a:t>
            </a:r>
            <a:r>
              <a:rPr sz="1200" spc="-10" dirty="0">
                <a:solidFill>
                  <a:srgbClr val="FFFFFF"/>
                </a:solidFill>
                <a:latin typeface="Century Gothic"/>
                <a:cs typeface="Century Gothic"/>
              </a:rPr>
              <a:t>ter</a:t>
            </a:r>
            <a:r>
              <a:rPr sz="1200" dirty="0">
                <a:solidFill>
                  <a:srgbClr val="FFFFFF"/>
                </a:solidFill>
                <a:latin typeface="Century Gothic"/>
                <a:cs typeface="Century Gothic"/>
              </a:rPr>
              <a:t>s </a:t>
            </a:r>
            <a:r>
              <a:rPr sz="1200" spc="-10" dirty="0">
                <a:solidFill>
                  <a:srgbClr val="FFFFFF"/>
                </a:solidFill>
                <a:latin typeface="Century Gothic"/>
                <a:cs typeface="Century Gothic"/>
              </a:rPr>
              <a:t>PFlow</a:t>
            </a:r>
            <a:r>
              <a:rPr sz="12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sz="1200" dirty="0">
                <a:solidFill>
                  <a:srgbClr val="FFFFFF"/>
                </a:solidFill>
                <a:latin typeface="Century Gothic"/>
                <a:cs typeface="Century Gothic"/>
              </a:rPr>
              <a:t>bj</a:t>
            </a:r>
            <a:r>
              <a:rPr sz="1200" spc="-10" dirty="0">
                <a:solidFill>
                  <a:srgbClr val="FFFFFF"/>
                </a:solidFill>
                <a:latin typeface="Century Gothic"/>
                <a:cs typeface="Century Gothic"/>
              </a:rPr>
              <a:t>ect</a:t>
            </a:r>
            <a:r>
              <a:rPr sz="1200" dirty="0">
                <a:solidFill>
                  <a:srgbClr val="FFFFFF"/>
                </a:solidFill>
                <a:latin typeface="Century Gothic"/>
                <a:cs typeface="Century Gothic"/>
              </a:rPr>
              <a:t>s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029200" y="1317567"/>
            <a:ext cx="1130530" cy="10432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080088" y="1346926"/>
            <a:ext cx="1030605" cy="941705"/>
          </a:xfrm>
          <a:custGeom>
            <a:avLst/>
            <a:gdLst/>
            <a:ahLst/>
            <a:cxnLst/>
            <a:rect l="l" t="t" r="r" b="b"/>
            <a:pathLst>
              <a:path w="1030604" h="941705">
                <a:moveTo>
                  <a:pt x="873525" y="0"/>
                </a:moveTo>
                <a:lnTo>
                  <a:pt x="149930" y="151"/>
                </a:lnTo>
                <a:lnTo>
                  <a:pt x="107619" y="7889"/>
                </a:lnTo>
                <a:lnTo>
                  <a:pt x="70104" y="26164"/>
                </a:lnTo>
                <a:lnTo>
                  <a:pt x="39018" y="53340"/>
                </a:lnTo>
                <a:lnTo>
                  <a:pt x="15998" y="87780"/>
                </a:lnTo>
                <a:lnTo>
                  <a:pt x="2680" y="127849"/>
                </a:lnTo>
                <a:lnTo>
                  <a:pt x="0" y="156881"/>
                </a:lnTo>
                <a:lnTo>
                  <a:pt x="151" y="791335"/>
                </a:lnTo>
                <a:lnTo>
                  <a:pt x="7889" y="833646"/>
                </a:lnTo>
                <a:lnTo>
                  <a:pt x="26164" y="871162"/>
                </a:lnTo>
                <a:lnTo>
                  <a:pt x="53339" y="902248"/>
                </a:lnTo>
                <a:lnTo>
                  <a:pt x="87779" y="925267"/>
                </a:lnTo>
                <a:lnTo>
                  <a:pt x="127848" y="938585"/>
                </a:lnTo>
                <a:lnTo>
                  <a:pt x="156880" y="941266"/>
                </a:lnTo>
                <a:lnTo>
                  <a:pt x="880474" y="941115"/>
                </a:lnTo>
                <a:lnTo>
                  <a:pt x="922784" y="933377"/>
                </a:lnTo>
                <a:lnTo>
                  <a:pt x="960300" y="915102"/>
                </a:lnTo>
                <a:lnTo>
                  <a:pt x="991386" y="887927"/>
                </a:lnTo>
                <a:lnTo>
                  <a:pt x="1014406" y="853487"/>
                </a:lnTo>
                <a:lnTo>
                  <a:pt x="1027724" y="813418"/>
                </a:lnTo>
                <a:lnTo>
                  <a:pt x="1030405" y="784386"/>
                </a:lnTo>
                <a:lnTo>
                  <a:pt x="1030254" y="149931"/>
                </a:lnTo>
                <a:lnTo>
                  <a:pt x="1022515" y="107621"/>
                </a:lnTo>
                <a:lnTo>
                  <a:pt x="1004240" y="70104"/>
                </a:lnTo>
                <a:lnTo>
                  <a:pt x="977065" y="39018"/>
                </a:lnTo>
                <a:lnTo>
                  <a:pt x="942625" y="15999"/>
                </a:lnTo>
                <a:lnTo>
                  <a:pt x="902556" y="2681"/>
                </a:lnTo>
                <a:lnTo>
                  <a:pt x="873525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080089" y="1346926"/>
            <a:ext cx="1030605" cy="941705"/>
          </a:xfrm>
          <a:custGeom>
            <a:avLst/>
            <a:gdLst/>
            <a:ahLst/>
            <a:cxnLst/>
            <a:rect l="l" t="t" r="r" b="b"/>
            <a:pathLst>
              <a:path w="1030604" h="941705">
                <a:moveTo>
                  <a:pt x="0" y="156881"/>
                </a:moveTo>
                <a:lnTo>
                  <a:pt x="5941" y="113968"/>
                </a:lnTo>
                <a:lnTo>
                  <a:pt x="22675" y="75593"/>
                </a:lnTo>
                <a:lnTo>
                  <a:pt x="48565" y="43393"/>
                </a:lnTo>
                <a:lnTo>
                  <a:pt x="81976" y="19003"/>
                </a:lnTo>
                <a:lnTo>
                  <a:pt x="121272" y="4058"/>
                </a:lnTo>
                <a:lnTo>
                  <a:pt x="873524" y="0"/>
                </a:lnTo>
                <a:lnTo>
                  <a:pt x="888232" y="680"/>
                </a:lnTo>
                <a:lnTo>
                  <a:pt x="929814" y="10400"/>
                </a:lnTo>
                <a:lnTo>
                  <a:pt x="966312" y="30368"/>
                </a:lnTo>
                <a:lnTo>
                  <a:pt x="996090" y="58947"/>
                </a:lnTo>
                <a:lnTo>
                  <a:pt x="1017514" y="94501"/>
                </a:lnTo>
                <a:lnTo>
                  <a:pt x="1028946" y="135396"/>
                </a:lnTo>
                <a:lnTo>
                  <a:pt x="1030405" y="784385"/>
                </a:lnTo>
                <a:lnTo>
                  <a:pt x="1029725" y="799093"/>
                </a:lnTo>
                <a:lnTo>
                  <a:pt x="1020004" y="840675"/>
                </a:lnTo>
                <a:lnTo>
                  <a:pt x="1000037" y="877173"/>
                </a:lnTo>
                <a:lnTo>
                  <a:pt x="971458" y="906952"/>
                </a:lnTo>
                <a:lnTo>
                  <a:pt x="935903" y="928375"/>
                </a:lnTo>
                <a:lnTo>
                  <a:pt x="895009" y="939807"/>
                </a:lnTo>
                <a:lnTo>
                  <a:pt x="156881" y="941266"/>
                </a:lnTo>
                <a:lnTo>
                  <a:pt x="142173" y="940586"/>
                </a:lnTo>
                <a:lnTo>
                  <a:pt x="100591" y="930865"/>
                </a:lnTo>
                <a:lnTo>
                  <a:pt x="64093" y="910898"/>
                </a:lnTo>
                <a:lnTo>
                  <a:pt x="34314" y="882319"/>
                </a:lnTo>
                <a:lnTo>
                  <a:pt x="12891" y="846765"/>
                </a:lnTo>
                <a:lnTo>
                  <a:pt x="1459" y="805870"/>
                </a:lnTo>
                <a:lnTo>
                  <a:pt x="0" y="156881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928829" y="1982611"/>
            <a:ext cx="321945" cy="0"/>
          </a:xfrm>
          <a:custGeom>
            <a:avLst/>
            <a:gdLst/>
            <a:ahLst/>
            <a:cxnLst/>
            <a:rect l="l" t="t" r="r" b="b"/>
            <a:pathLst>
              <a:path w="321945">
                <a:moveTo>
                  <a:pt x="0" y="0"/>
                </a:moveTo>
                <a:lnTo>
                  <a:pt x="321468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135997" y="1896885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670963" y="1317567"/>
            <a:ext cx="1616825" cy="102662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720065" y="1344922"/>
            <a:ext cx="1518285" cy="926465"/>
          </a:xfrm>
          <a:custGeom>
            <a:avLst/>
            <a:gdLst/>
            <a:ahLst/>
            <a:cxnLst/>
            <a:rect l="l" t="t" r="r" b="b"/>
            <a:pathLst>
              <a:path w="1518284" h="926464">
                <a:moveTo>
                  <a:pt x="1363331" y="0"/>
                </a:moveTo>
                <a:lnTo>
                  <a:pt x="151505" y="26"/>
                </a:lnTo>
                <a:lnTo>
                  <a:pt x="108872" y="6813"/>
                </a:lnTo>
                <a:lnTo>
                  <a:pt x="70986" y="24431"/>
                </a:lnTo>
                <a:lnTo>
                  <a:pt x="39535" y="51190"/>
                </a:lnTo>
                <a:lnTo>
                  <a:pt x="16209" y="85403"/>
                </a:lnTo>
                <a:lnTo>
                  <a:pt x="2696" y="125379"/>
                </a:lnTo>
                <a:lnTo>
                  <a:pt x="0" y="774844"/>
                </a:lnTo>
                <a:lnTo>
                  <a:pt x="954" y="789479"/>
                </a:lnTo>
                <a:lnTo>
                  <a:pt x="11540" y="830717"/>
                </a:lnTo>
                <a:lnTo>
                  <a:pt x="32393" y="866646"/>
                </a:lnTo>
                <a:lnTo>
                  <a:pt x="61824" y="895576"/>
                </a:lnTo>
                <a:lnTo>
                  <a:pt x="98146" y="915818"/>
                </a:lnTo>
                <a:lnTo>
                  <a:pt x="139668" y="925684"/>
                </a:lnTo>
                <a:lnTo>
                  <a:pt x="154372" y="926376"/>
                </a:lnTo>
                <a:lnTo>
                  <a:pt x="1366199" y="926350"/>
                </a:lnTo>
                <a:lnTo>
                  <a:pt x="1408832" y="919562"/>
                </a:lnTo>
                <a:lnTo>
                  <a:pt x="1446718" y="901944"/>
                </a:lnTo>
                <a:lnTo>
                  <a:pt x="1478169" y="875185"/>
                </a:lnTo>
                <a:lnTo>
                  <a:pt x="1501495" y="840972"/>
                </a:lnTo>
                <a:lnTo>
                  <a:pt x="1515007" y="800996"/>
                </a:lnTo>
                <a:lnTo>
                  <a:pt x="1517730" y="771977"/>
                </a:lnTo>
                <a:lnTo>
                  <a:pt x="1517704" y="151531"/>
                </a:lnTo>
                <a:lnTo>
                  <a:pt x="1510916" y="108897"/>
                </a:lnTo>
                <a:lnTo>
                  <a:pt x="1493299" y="71011"/>
                </a:lnTo>
                <a:lnTo>
                  <a:pt x="1466539" y="39561"/>
                </a:lnTo>
                <a:lnTo>
                  <a:pt x="1432327" y="16235"/>
                </a:lnTo>
                <a:lnTo>
                  <a:pt x="1392350" y="2722"/>
                </a:lnTo>
                <a:lnTo>
                  <a:pt x="1363331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720038" y="1344922"/>
            <a:ext cx="1518285" cy="926465"/>
          </a:xfrm>
          <a:custGeom>
            <a:avLst/>
            <a:gdLst/>
            <a:ahLst/>
            <a:cxnLst/>
            <a:rect l="l" t="t" r="r" b="b"/>
            <a:pathLst>
              <a:path w="1518284" h="926464">
                <a:moveTo>
                  <a:pt x="0" y="154399"/>
                </a:moveTo>
                <a:lnTo>
                  <a:pt x="6032" y="111518"/>
                </a:lnTo>
                <a:lnTo>
                  <a:pt x="23003" y="73275"/>
                </a:lnTo>
                <a:lnTo>
                  <a:pt x="49225" y="41359"/>
                </a:lnTo>
                <a:lnTo>
                  <a:pt x="83008" y="17460"/>
                </a:lnTo>
                <a:lnTo>
                  <a:pt x="122665" y="3264"/>
                </a:lnTo>
                <a:lnTo>
                  <a:pt x="1363357" y="0"/>
                </a:lnTo>
                <a:lnTo>
                  <a:pt x="1378062" y="691"/>
                </a:lnTo>
                <a:lnTo>
                  <a:pt x="1419584" y="10557"/>
                </a:lnTo>
                <a:lnTo>
                  <a:pt x="1455906" y="30800"/>
                </a:lnTo>
                <a:lnTo>
                  <a:pt x="1485337" y="59730"/>
                </a:lnTo>
                <a:lnTo>
                  <a:pt x="1506190" y="95658"/>
                </a:lnTo>
                <a:lnTo>
                  <a:pt x="1516775" y="136896"/>
                </a:lnTo>
                <a:lnTo>
                  <a:pt x="1517756" y="771977"/>
                </a:lnTo>
                <a:lnTo>
                  <a:pt x="1517065" y="786682"/>
                </a:lnTo>
                <a:lnTo>
                  <a:pt x="1507199" y="828204"/>
                </a:lnTo>
                <a:lnTo>
                  <a:pt x="1486956" y="864526"/>
                </a:lnTo>
                <a:lnTo>
                  <a:pt x="1458026" y="893957"/>
                </a:lnTo>
                <a:lnTo>
                  <a:pt x="1422098" y="914810"/>
                </a:lnTo>
                <a:lnTo>
                  <a:pt x="1380859" y="925395"/>
                </a:lnTo>
                <a:lnTo>
                  <a:pt x="154399" y="926376"/>
                </a:lnTo>
                <a:lnTo>
                  <a:pt x="139694" y="925685"/>
                </a:lnTo>
                <a:lnTo>
                  <a:pt x="98171" y="915819"/>
                </a:lnTo>
                <a:lnTo>
                  <a:pt x="61850" y="895576"/>
                </a:lnTo>
                <a:lnTo>
                  <a:pt x="32419" y="866646"/>
                </a:lnTo>
                <a:lnTo>
                  <a:pt x="11566" y="830718"/>
                </a:lnTo>
                <a:lnTo>
                  <a:pt x="981" y="789479"/>
                </a:lnTo>
                <a:lnTo>
                  <a:pt x="0" y="154399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5418395" y="1709987"/>
            <a:ext cx="2618740" cy="238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520190" algn="l"/>
              </a:tabLst>
            </a:pP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jets	</a:t>
            </a:r>
            <a:r>
              <a:rPr sz="2400" b="1" spc="-15" baseline="1736" dirty="0">
                <a:latin typeface="Century Gothic"/>
                <a:cs typeface="Century Gothic"/>
              </a:rPr>
              <a:t>Calibration</a:t>
            </a:r>
            <a:endParaRPr sz="2400" baseline="1736">
              <a:latin typeface="Century Gothic"/>
              <a:cs typeface="Century Gothic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6110494" y="1807468"/>
            <a:ext cx="565150" cy="10160"/>
          </a:xfrm>
          <a:custGeom>
            <a:avLst/>
            <a:gdLst/>
            <a:ahLst/>
            <a:cxnLst/>
            <a:rect l="l" t="t" r="r" b="b"/>
            <a:pathLst>
              <a:path w="565150" h="10160">
                <a:moveTo>
                  <a:pt x="0" y="10092"/>
                </a:moveTo>
                <a:lnTo>
                  <a:pt x="565158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559840" y="1723797"/>
            <a:ext cx="173355" cy="171450"/>
          </a:xfrm>
          <a:custGeom>
            <a:avLst/>
            <a:gdLst/>
            <a:ahLst/>
            <a:cxnLst/>
            <a:rect l="l" t="t" r="r" b="b"/>
            <a:pathLst>
              <a:path w="173354" h="171450">
                <a:moveTo>
                  <a:pt x="0" y="0"/>
                </a:moveTo>
                <a:lnTo>
                  <a:pt x="3060" y="171422"/>
                </a:lnTo>
                <a:lnTo>
                  <a:pt x="172952" y="8265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60404" y="1137673"/>
            <a:ext cx="1772094" cy="14409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451466" y="1830557"/>
            <a:ext cx="565150" cy="10160"/>
          </a:xfrm>
          <a:custGeom>
            <a:avLst/>
            <a:gdLst/>
            <a:ahLst/>
            <a:cxnLst/>
            <a:rect l="l" t="t" r="r" b="b"/>
            <a:pathLst>
              <a:path w="565150" h="10160">
                <a:moveTo>
                  <a:pt x="0" y="10092"/>
                </a:moveTo>
                <a:lnTo>
                  <a:pt x="565159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900813" y="1746887"/>
            <a:ext cx="173355" cy="171450"/>
          </a:xfrm>
          <a:custGeom>
            <a:avLst/>
            <a:gdLst/>
            <a:ahLst/>
            <a:cxnLst/>
            <a:rect l="l" t="t" r="r" b="b"/>
            <a:pathLst>
              <a:path w="173354" h="171450">
                <a:moveTo>
                  <a:pt x="0" y="0"/>
                </a:moveTo>
                <a:lnTo>
                  <a:pt x="3060" y="171422"/>
                </a:lnTo>
                <a:lnTo>
                  <a:pt x="172953" y="826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254345" y="1841773"/>
            <a:ext cx="565150" cy="10160"/>
          </a:xfrm>
          <a:custGeom>
            <a:avLst/>
            <a:gdLst/>
            <a:ahLst/>
            <a:cxnLst/>
            <a:rect l="l" t="t" r="r" b="b"/>
            <a:pathLst>
              <a:path w="565150" h="10160">
                <a:moveTo>
                  <a:pt x="0" y="10092"/>
                </a:moveTo>
                <a:lnTo>
                  <a:pt x="565158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703692" y="1758102"/>
            <a:ext cx="173355" cy="171450"/>
          </a:xfrm>
          <a:custGeom>
            <a:avLst/>
            <a:gdLst/>
            <a:ahLst/>
            <a:cxnLst/>
            <a:rect l="l" t="t" r="r" b="b"/>
            <a:pathLst>
              <a:path w="173355" h="171450">
                <a:moveTo>
                  <a:pt x="0" y="0"/>
                </a:moveTo>
                <a:lnTo>
                  <a:pt x="3060" y="171423"/>
                </a:lnTo>
                <a:lnTo>
                  <a:pt x="172952" y="8265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1474415" y="4724046"/>
            <a:ext cx="3471545" cy="1689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1600" dirty="0">
                <a:latin typeface="Century Gothic"/>
                <a:cs typeface="Century Gothic"/>
              </a:rPr>
              <a:t>Cal</a:t>
            </a:r>
            <a:r>
              <a:rPr sz="1600" spc="-10" dirty="0">
                <a:latin typeface="Century Gothic"/>
                <a:cs typeface="Century Gothic"/>
              </a:rPr>
              <a:t>orimeter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non-co</a:t>
            </a:r>
            <a:r>
              <a:rPr sz="1600" dirty="0">
                <a:latin typeface="Century Gothic"/>
                <a:cs typeface="Century Gothic"/>
              </a:rPr>
              <a:t>mp</a:t>
            </a:r>
            <a:r>
              <a:rPr sz="1600" spc="-10" dirty="0">
                <a:latin typeface="Century Gothic"/>
                <a:cs typeface="Century Gothic"/>
              </a:rPr>
              <a:t>en</a:t>
            </a:r>
            <a:r>
              <a:rPr sz="1600" dirty="0">
                <a:latin typeface="Century Gothic"/>
                <a:cs typeface="Century Gothic"/>
              </a:rPr>
              <a:t>sa</a:t>
            </a:r>
            <a:r>
              <a:rPr sz="1600" spc="-10" dirty="0">
                <a:latin typeface="Century Gothic"/>
                <a:cs typeface="Century Gothic"/>
              </a:rPr>
              <a:t>t</a:t>
            </a:r>
            <a:r>
              <a:rPr sz="1600" dirty="0">
                <a:latin typeface="Century Gothic"/>
                <a:cs typeface="Century Gothic"/>
              </a:rPr>
              <a:t>i</a:t>
            </a:r>
            <a:r>
              <a:rPr sz="1600" spc="-15" dirty="0">
                <a:latin typeface="Century Gothic"/>
                <a:cs typeface="Century Gothic"/>
              </a:rPr>
              <a:t>on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600" dirty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817315" y="5014114"/>
            <a:ext cx="31394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Century Gothic"/>
                <a:cs typeface="Century Gothic"/>
              </a:rPr>
              <a:t>I</a:t>
            </a:r>
            <a:r>
              <a:rPr sz="1600" spc="-10" dirty="0">
                <a:latin typeface="Century Gothic"/>
                <a:cs typeface="Century Gothic"/>
              </a:rPr>
              <a:t>nactiv</a:t>
            </a:r>
            <a:r>
              <a:rPr sz="1600" spc="-15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5" dirty="0">
                <a:latin typeface="Century Gothic"/>
                <a:cs typeface="Century Gothic"/>
              </a:rPr>
              <a:t>reg</a:t>
            </a:r>
            <a:r>
              <a:rPr sz="1600" dirty="0">
                <a:latin typeface="Century Gothic"/>
                <a:cs typeface="Century Gothic"/>
              </a:rPr>
              <a:t>i</a:t>
            </a:r>
            <a:r>
              <a:rPr sz="1600" spc="-15" dirty="0">
                <a:latin typeface="Century Gothic"/>
                <a:cs typeface="Century Gothic"/>
              </a:rPr>
              <a:t>on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of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the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10" dirty="0">
                <a:latin typeface="Century Gothic"/>
                <a:cs typeface="Century Gothic"/>
              </a:rPr>
              <a:t>etector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817315" y="5306212"/>
            <a:ext cx="327088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Century Gothic"/>
                <a:cs typeface="Century Gothic"/>
              </a:rPr>
              <a:t>Energy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deposits </a:t>
            </a:r>
            <a:r>
              <a:rPr sz="1600" spc="-5" dirty="0">
                <a:latin typeface="Century Gothic"/>
                <a:cs typeface="Century Gothic"/>
              </a:rPr>
              <a:t>belo</a:t>
            </a:r>
            <a:r>
              <a:rPr sz="1600" dirty="0">
                <a:latin typeface="Century Gothic"/>
                <a:cs typeface="Century Gothic"/>
              </a:rPr>
              <a:t>w </a:t>
            </a:r>
            <a:r>
              <a:rPr sz="1600" spc="-10" dirty="0">
                <a:latin typeface="Century Gothic"/>
                <a:cs typeface="Century Gothic"/>
              </a:rPr>
              <a:t>th</a:t>
            </a:r>
            <a:r>
              <a:rPr sz="1600" spc="-15" dirty="0">
                <a:latin typeface="Century Gothic"/>
                <a:cs typeface="Century Gothic"/>
              </a:rPr>
              <a:t>r</a:t>
            </a:r>
            <a:r>
              <a:rPr sz="1600" dirty="0">
                <a:latin typeface="Century Gothic"/>
                <a:cs typeface="Century Gothic"/>
              </a:rPr>
              <a:t>esholds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817315" y="5598314"/>
            <a:ext cx="31267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Century Gothic"/>
                <a:cs typeface="Century Gothic"/>
              </a:rPr>
              <a:t>Particl</a:t>
            </a:r>
            <a:r>
              <a:rPr sz="1600" spc="-15" dirty="0">
                <a:latin typeface="Century Gothic"/>
                <a:cs typeface="Century Gothic"/>
              </a:rPr>
              <a:t>es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not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i</a:t>
            </a:r>
            <a:r>
              <a:rPr sz="1600" spc="-10" dirty="0">
                <a:latin typeface="Century Gothic"/>
                <a:cs typeface="Century Gothic"/>
              </a:rPr>
              <a:t>n</a:t>
            </a:r>
            <a:r>
              <a:rPr sz="1600" dirty="0">
                <a:latin typeface="Century Gothic"/>
                <a:cs typeface="Century Gothic"/>
              </a:rPr>
              <a:t>cl</a:t>
            </a:r>
            <a:r>
              <a:rPr sz="1600" spc="-10" dirty="0">
                <a:latin typeface="Century Gothic"/>
                <a:cs typeface="Century Gothic"/>
              </a:rPr>
              <a:t>u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15" dirty="0">
                <a:latin typeface="Century Gothic"/>
                <a:cs typeface="Century Gothic"/>
              </a:rPr>
              <a:t>e</a:t>
            </a:r>
            <a:r>
              <a:rPr sz="1600" dirty="0">
                <a:latin typeface="Century Gothic"/>
                <a:cs typeface="Century Gothic"/>
              </a:rPr>
              <a:t>d i</a:t>
            </a:r>
            <a:r>
              <a:rPr sz="1600" spc="-10" dirty="0">
                <a:latin typeface="Century Gothic"/>
                <a:cs typeface="Century Gothic"/>
              </a:rPr>
              <a:t>n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the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j</a:t>
            </a:r>
            <a:r>
              <a:rPr sz="1600" spc="-10" dirty="0">
                <a:latin typeface="Century Gothic"/>
                <a:cs typeface="Century Gothic"/>
              </a:rPr>
              <a:t>et</a:t>
            </a:r>
            <a:r>
              <a:rPr sz="1600" dirty="0">
                <a:latin typeface="Century Gothic"/>
                <a:cs typeface="Century Gothic"/>
              </a:rPr>
              <a:t>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817315" y="5890413"/>
            <a:ext cx="6889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Century Gothic"/>
                <a:cs typeface="Century Gothic"/>
              </a:rPr>
              <a:t>Pile-up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817315" y="6182513"/>
            <a:ext cx="25425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i="1" dirty="0">
                <a:latin typeface="Century Gothic"/>
                <a:cs typeface="Century Gothic"/>
              </a:rPr>
              <a:t>Da</a:t>
            </a:r>
            <a:r>
              <a:rPr sz="1600" i="1" spc="-10" dirty="0">
                <a:latin typeface="Century Gothic"/>
                <a:cs typeface="Century Gothic"/>
              </a:rPr>
              <a:t>ta</a:t>
            </a:r>
            <a:r>
              <a:rPr sz="1600" i="1" spc="-5" dirty="0">
                <a:latin typeface="Century Gothic"/>
                <a:cs typeface="Century Gothic"/>
              </a:rPr>
              <a:t> </a:t>
            </a:r>
            <a:r>
              <a:rPr sz="1600" i="1" dirty="0">
                <a:latin typeface="Century Gothic"/>
                <a:cs typeface="Century Gothic"/>
              </a:rPr>
              <a:t>/</a:t>
            </a:r>
            <a:r>
              <a:rPr sz="1600" i="1" spc="-5" dirty="0">
                <a:latin typeface="Century Gothic"/>
                <a:cs typeface="Century Gothic"/>
              </a:rPr>
              <a:t> </a:t>
            </a:r>
            <a:r>
              <a:rPr sz="1600" i="1" spc="-15" dirty="0">
                <a:latin typeface="Century Gothic"/>
                <a:cs typeface="Century Gothic"/>
              </a:rPr>
              <a:t>Monte</a:t>
            </a:r>
            <a:r>
              <a:rPr sz="1600" i="1" spc="-5" dirty="0">
                <a:latin typeface="Century Gothic"/>
                <a:cs typeface="Century Gothic"/>
              </a:rPr>
              <a:t> </a:t>
            </a:r>
            <a:r>
              <a:rPr sz="1600" i="1" dirty="0">
                <a:latin typeface="Century Gothic"/>
                <a:cs typeface="Century Gothic"/>
              </a:rPr>
              <a:t>Ca</a:t>
            </a:r>
            <a:r>
              <a:rPr sz="1600" i="1" spc="-5" dirty="0">
                <a:latin typeface="Century Gothic"/>
                <a:cs typeface="Century Gothic"/>
              </a:rPr>
              <a:t>r</a:t>
            </a:r>
            <a:r>
              <a:rPr sz="1600" i="1" dirty="0">
                <a:latin typeface="Century Gothic"/>
                <a:cs typeface="Century Gothic"/>
              </a:rPr>
              <a:t>l</a:t>
            </a:r>
            <a:r>
              <a:rPr sz="1600" i="1" spc="-15" dirty="0">
                <a:latin typeface="Century Gothic"/>
                <a:cs typeface="Century Gothic"/>
              </a:rPr>
              <a:t>o</a:t>
            </a:r>
            <a:r>
              <a:rPr sz="1600" i="1" spc="-5" dirty="0">
                <a:latin typeface="Century Gothic"/>
                <a:cs typeface="Century Gothic"/>
              </a:rPr>
              <a:t> </a:t>
            </a:r>
            <a:r>
              <a:rPr sz="1600" i="1" dirty="0">
                <a:latin typeface="Century Gothic"/>
                <a:cs typeface="Century Gothic"/>
              </a:rPr>
              <a:t>scal</a:t>
            </a:r>
            <a:r>
              <a:rPr sz="1600" i="1" spc="-15" dirty="0">
                <a:latin typeface="Century Gothic"/>
                <a:cs typeface="Century Gothic"/>
              </a:rPr>
              <a:t>e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336702" y="3623543"/>
            <a:ext cx="1377950" cy="421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i="1" spc="20" dirty="0">
                <a:latin typeface="Times New Roman"/>
                <a:cs typeface="Times New Roman"/>
              </a:rPr>
              <a:t>R</a:t>
            </a:r>
            <a:r>
              <a:rPr sz="2950" spc="95" dirty="0">
                <a:latin typeface="Times New Roman"/>
                <a:cs typeface="Times New Roman"/>
              </a:rPr>
              <a:t>(</a:t>
            </a:r>
            <a:r>
              <a:rPr sz="2950" i="1" spc="-40" dirty="0">
                <a:latin typeface="Times New Roman"/>
                <a:cs typeface="Times New Roman"/>
              </a:rPr>
              <a:t>E</a:t>
            </a:r>
            <a:r>
              <a:rPr sz="2950" spc="170" dirty="0">
                <a:latin typeface="Times New Roman"/>
                <a:cs typeface="Times New Roman"/>
              </a:rPr>
              <a:t>,</a:t>
            </a:r>
            <a:r>
              <a:rPr sz="3000" i="1" spc="90" dirty="0">
                <a:latin typeface="Symbol"/>
                <a:cs typeface="Symbol"/>
              </a:rPr>
              <a:t></a:t>
            </a:r>
            <a:r>
              <a:rPr sz="2950" spc="-10" dirty="0">
                <a:latin typeface="Times New Roman"/>
                <a:cs typeface="Times New Roman"/>
              </a:rPr>
              <a:t>)</a:t>
            </a:r>
            <a:r>
              <a:rPr sz="2950" spc="-240" dirty="0">
                <a:latin typeface="Times New Roman"/>
                <a:cs typeface="Times New Roman"/>
              </a:rPr>
              <a:t> </a:t>
            </a:r>
            <a:r>
              <a:rPr sz="2950" spc="-20" dirty="0">
                <a:latin typeface="Symbol"/>
                <a:cs typeface="Symbol"/>
              </a:rPr>
              <a:t></a:t>
            </a:r>
            <a:endParaRPr sz="2950">
              <a:latin typeface="Symbol"/>
              <a:cs typeface="Symbo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994587" y="3398266"/>
            <a:ext cx="254635" cy="400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i="1" spc="-20" dirty="0">
                <a:latin typeface="Times New Roman"/>
                <a:cs typeface="Times New Roman"/>
              </a:rPr>
              <a:t>E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253997" y="3349017"/>
            <a:ext cx="407034" cy="241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-5" dirty="0">
                <a:latin typeface="Times New Roman"/>
                <a:cs typeface="Times New Roman"/>
              </a:rPr>
              <a:t>r</a:t>
            </a:r>
            <a:r>
              <a:rPr sz="1700" i="1" spc="-15" dirty="0">
                <a:latin typeface="Times New Roman"/>
                <a:cs typeface="Times New Roman"/>
              </a:rPr>
              <a:t>ec</a:t>
            </a:r>
            <a:r>
              <a:rPr sz="1700" i="1" dirty="0">
                <a:latin typeface="Times New Roman"/>
                <a:cs typeface="Times New Roman"/>
              </a:rPr>
              <a:t>o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030670" y="3917331"/>
            <a:ext cx="588645" cy="405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25" i="1" spc="337" baseline="-24482" dirty="0">
                <a:latin typeface="Times New Roman"/>
                <a:cs typeface="Times New Roman"/>
              </a:rPr>
              <a:t>E</a:t>
            </a:r>
            <a:r>
              <a:rPr sz="1200" i="1" spc="-5" dirty="0">
                <a:latin typeface="Times New Roman"/>
                <a:cs typeface="Times New Roman"/>
              </a:rPr>
              <a:t>t</a:t>
            </a:r>
            <a:r>
              <a:rPr sz="1200" i="1" spc="10" dirty="0">
                <a:latin typeface="Times New Roman"/>
                <a:cs typeface="Times New Roman"/>
              </a:rPr>
              <a:t>ru</a:t>
            </a:r>
            <a:r>
              <a:rPr sz="1200" i="1" spc="-5" dirty="0">
                <a:latin typeface="Times New Roman"/>
                <a:cs typeface="Times New Roman"/>
              </a:rPr>
              <a:t>t</a:t>
            </a:r>
            <a:r>
              <a:rPr sz="1200" i="1" spc="15" dirty="0">
                <a:latin typeface="Times New Roman"/>
                <a:cs typeface="Times New Roman"/>
              </a:rPr>
              <a:t>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978030" y="3836653"/>
            <a:ext cx="720725" cy="0"/>
          </a:xfrm>
          <a:custGeom>
            <a:avLst/>
            <a:gdLst/>
            <a:ahLst/>
            <a:cxnLst/>
            <a:rect l="l" t="t" r="r" b="b"/>
            <a:pathLst>
              <a:path w="720725">
                <a:moveTo>
                  <a:pt x="0" y="0"/>
                </a:moveTo>
                <a:lnTo>
                  <a:pt x="720692" y="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85910" y="3332948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155061" y="0"/>
                </a:moveTo>
                <a:lnTo>
                  <a:pt x="0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785910" y="3831289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0" y="0"/>
                </a:moveTo>
                <a:lnTo>
                  <a:pt x="155061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735781" y="3332948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0" y="0"/>
                </a:moveTo>
                <a:lnTo>
                  <a:pt x="155061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735781" y="3831289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155061" y="0"/>
                </a:moveTo>
                <a:lnTo>
                  <a:pt x="0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125919" y="3021668"/>
            <a:ext cx="23844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Century Gothic"/>
                <a:cs typeface="Century Gothic"/>
              </a:rPr>
              <a:t>Jet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energy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0" dirty="0">
                <a:latin typeface="Century Gothic"/>
                <a:cs typeface="Century Gothic"/>
              </a:rPr>
              <a:t>esponse: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0" name="object 7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435100"/>
            <a:ext cx="9143998" cy="45330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27</a:t>
            </a:r>
          </a:p>
        </p:txBody>
      </p:sp>
      <p:sp>
        <p:nvSpPr>
          <p:cNvPr id="6" name="object 27"/>
          <p:cNvSpPr txBox="1"/>
          <p:nvPr/>
        </p:nvSpPr>
        <p:spPr>
          <a:xfrm>
            <a:off x="828450" y="226957"/>
            <a:ext cx="749236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iew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1435100"/>
            <a:ext cx="9143998" cy="45330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52600" y="1346200"/>
            <a:ext cx="2184400" cy="2048510"/>
          </a:xfrm>
          <a:custGeom>
            <a:avLst/>
            <a:gdLst/>
            <a:ahLst/>
            <a:cxnLst/>
            <a:rect l="l" t="t" r="r" b="b"/>
            <a:pathLst>
              <a:path w="2184400" h="2048510">
                <a:moveTo>
                  <a:pt x="0" y="1024191"/>
                </a:moveTo>
                <a:lnTo>
                  <a:pt x="3620" y="940192"/>
                </a:lnTo>
                <a:lnTo>
                  <a:pt x="14295" y="858062"/>
                </a:lnTo>
                <a:lnTo>
                  <a:pt x="31742" y="778066"/>
                </a:lnTo>
                <a:lnTo>
                  <a:pt x="55681" y="700467"/>
                </a:lnTo>
                <a:lnTo>
                  <a:pt x="85830" y="625530"/>
                </a:lnTo>
                <a:lnTo>
                  <a:pt x="121909" y="553516"/>
                </a:lnTo>
                <a:lnTo>
                  <a:pt x="163636" y="484691"/>
                </a:lnTo>
                <a:lnTo>
                  <a:pt x="210731" y="419317"/>
                </a:lnTo>
                <a:lnTo>
                  <a:pt x="262911" y="357658"/>
                </a:lnTo>
                <a:lnTo>
                  <a:pt x="319897" y="299978"/>
                </a:lnTo>
                <a:lnTo>
                  <a:pt x="381407" y="246541"/>
                </a:lnTo>
                <a:lnTo>
                  <a:pt x="447160" y="197609"/>
                </a:lnTo>
                <a:lnTo>
                  <a:pt x="516875" y="153447"/>
                </a:lnTo>
                <a:lnTo>
                  <a:pt x="590271" y="114318"/>
                </a:lnTo>
                <a:lnTo>
                  <a:pt x="667066" y="80486"/>
                </a:lnTo>
                <a:lnTo>
                  <a:pt x="746980" y="52213"/>
                </a:lnTo>
                <a:lnTo>
                  <a:pt x="829731" y="29765"/>
                </a:lnTo>
                <a:lnTo>
                  <a:pt x="915039" y="13404"/>
                </a:lnTo>
                <a:lnTo>
                  <a:pt x="1002622" y="3395"/>
                </a:lnTo>
                <a:lnTo>
                  <a:pt x="1092199" y="0"/>
                </a:lnTo>
                <a:lnTo>
                  <a:pt x="1181777" y="3395"/>
                </a:lnTo>
                <a:lnTo>
                  <a:pt x="1269360" y="13404"/>
                </a:lnTo>
                <a:lnTo>
                  <a:pt x="1354668" y="29765"/>
                </a:lnTo>
                <a:lnTo>
                  <a:pt x="1437419" y="52213"/>
                </a:lnTo>
                <a:lnTo>
                  <a:pt x="1517333" y="80486"/>
                </a:lnTo>
                <a:lnTo>
                  <a:pt x="1594128" y="114318"/>
                </a:lnTo>
                <a:lnTo>
                  <a:pt x="1667524" y="153447"/>
                </a:lnTo>
                <a:lnTo>
                  <a:pt x="1737238" y="197609"/>
                </a:lnTo>
                <a:lnTo>
                  <a:pt x="1802991" y="246541"/>
                </a:lnTo>
                <a:lnTo>
                  <a:pt x="1864501" y="299978"/>
                </a:lnTo>
                <a:lnTo>
                  <a:pt x="1921487" y="357658"/>
                </a:lnTo>
                <a:lnTo>
                  <a:pt x="1973668" y="419317"/>
                </a:lnTo>
                <a:lnTo>
                  <a:pt x="2020763" y="484691"/>
                </a:lnTo>
                <a:lnTo>
                  <a:pt x="2062490" y="553516"/>
                </a:lnTo>
                <a:lnTo>
                  <a:pt x="2098569" y="625530"/>
                </a:lnTo>
                <a:lnTo>
                  <a:pt x="2128718" y="700467"/>
                </a:lnTo>
                <a:lnTo>
                  <a:pt x="2152657" y="778066"/>
                </a:lnTo>
                <a:lnTo>
                  <a:pt x="2170104" y="858062"/>
                </a:lnTo>
                <a:lnTo>
                  <a:pt x="2180778" y="940192"/>
                </a:lnTo>
                <a:lnTo>
                  <a:pt x="2184399" y="1024191"/>
                </a:lnTo>
                <a:lnTo>
                  <a:pt x="2180778" y="1108191"/>
                </a:lnTo>
                <a:lnTo>
                  <a:pt x="2170104" y="1190321"/>
                </a:lnTo>
                <a:lnTo>
                  <a:pt x="2152657" y="1270316"/>
                </a:lnTo>
                <a:lnTo>
                  <a:pt x="2128718" y="1347915"/>
                </a:lnTo>
                <a:lnTo>
                  <a:pt x="2098569" y="1422853"/>
                </a:lnTo>
                <a:lnTo>
                  <a:pt x="2062490" y="1494866"/>
                </a:lnTo>
                <a:lnTo>
                  <a:pt x="2020763" y="1563692"/>
                </a:lnTo>
                <a:lnTo>
                  <a:pt x="1973668" y="1629066"/>
                </a:lnTo>
                <a:lnTo>
                  <a:pt x="1921487" y="1690724"/>
                </a:lnTo>
                <a:lnTo>
                  <a:pt x="1864501" y="1748404"/>
                </a:lnTo>
                <a:lnTo>
                  <a:pt x="1802991" y="1801842"/>
                </a:lnTo>
                <a:lnTo>
                  <a:pt x="1737238" y="1850773"/>
                </a:lnTo>
                <a:lnTo>
                  <a:pt x="1667524" y="1894936"/>
                </a:lnTo>
                <a:lnTo>
                  <a:pt x="1594128" y="1934065"/>
                </a:lnTo>
                <a:lnTo>
                  <a:pt x="1517333" y="1967897"/>
                </a:lnTo>
                <a:lnTo>
                  <a:pt x="1437419" y="1996169"/>
                </a:lnTo>
                <a:lnTo>
                  <a:pt x="1354668" y="2018617"/>
                </a:lnTo>
                <a:lnTo>
                  <a:pt x="1269360" y="2034978"/>
                </a:lnTo>
                <a:lnTo>
                  <a:pt x="1181777" y="2044988"/>
                </a:lnTo>
                <a:lnTo>
                  <a:pt x="1092199" y="2048383"/>
                </a:lnTo>
                <a:lnTo>
                  <a:pt x="1002622" y="2044988"/>
                </a:lnTo>
                <a:lnTo>
                  <a:pt x="915039" y="2034978"/>
                </a:lnTo>
                <a:lnTo>
                  <a:pt x="829731" y="2018617"/>
                </a:lnTo>
                <a:lnTo>
                  <a:pt x="746980" y="1996169"/>
                </a:lnTo>
                <a:lnTo>
                  <a:pt x="667066" y="1967897"/>
                </a:lnTo>
                <a:lnTo>
                  <a:pt x="590271" y="1934065"/>
                </a:lnTo>
                <a:lnTo>
                  <a:pt x="516875" y="1894936"/>
                </a:lnTo>
                <a:lnTo>
                  <a:pt x="447160" y="1850773"/>
                </a:lnTo>
                <a:lnTo>
                  <a:pt x="381407" y="1801842"/>
                </a:lnTo>
                <a:lnTo>
                  <a:pt x="319897" y="1748404"/>
                </a:lnTo>
                <a:lnTo>
                  <a:pt x="262911" y="1690724"/>
                </a:lnTo>
                <a:lnTo>
                  <a:pt x="210731" y="1629066"/>
                </a:lnTo>
                <a:lnTo>
                  <a:pt x="163636" y="1563692"/>
                </a:lnTo>
                <a:lnTo>
                  <a:pt x="121909" y="1494866"/>
                </a:lnTo>
                <a:lnTo>
                  <a:pt x="85830" y="1422853"/>
                </a:lnTo>
                <a:lnTo>
                  <a:pt x="55681" y="1347915"/>
                </a:lnTo>
                <a:lnTo>
                  <a:pt x="31742" y="1270316"/>
                </a:lnTo>
                <a:lnTo>
                  <a:pt x="14295" y="1190321"/>
                </a:lnTo>
                <a:lnTo>
                  <a:pt x="3620" y="1108191"/>
                </a:lnTo>
                <a:lnTo>
                  <a:pt x="0" y="1024191"/>
                </a:lnTo>
                <a:close/>
              </a:path>
            </a:pathLst>
          </a:custGeom>
          <a:ln w="5714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65300" y="6083300"/>
            <a:ext cx="2331085" cy="0"/>
          </a:xfrm>
          <a:custGeom>
            <a:avLst/>
            <a:gdLst/>
            <a:ahLst/>
            <a:cxnLst/>
            <a:rect l="l" t="t" r="r" b="b"/>
            <a:pathLst>
              <a:path w="2331085">
                <a:moveTo>
                  <a:pt x="0" y="0"/>
                </a:moveTo>
                <a:lnTo>
                  <a:pt x="2330888" y="0"/>
                </a:lnTo>
              </a:path>
            </a:pathLst>
          </a:custGeom>
          <a:ln w="5714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896291" y="5954841"/>
            <a:ext cx="257175" cy="256540"/>
          </a:xfrm>
          <a:custGeom>
            <a:avLst/>
            <a:gdLst/>
            <a:ahLst/>
            <a:cxnLst/>
            <a:rect l="l" t="t" r="r" b="b"/>
            <a:pathLst>
              <a:path w="257175" h="256539">
                <a:moveTo>
                  <a:pt x="31223" y="0"/>
                </a:moveTo>
                <a:lnTo>
                  <a:pt x="19495" y="1309"/>
                </a:lnTo>
                <a:lnTo>
                  <a:pt x="9242" y="7277"/>
                </a:lnTo>
                <a:lnTo>
                  <a:pt x="3763" y="14048"/>
                </a:lnTo>
                <a:lnTo>
                  <a:pt x="0" y="25670"/>
                </a:lnTo>
                <a:lnTo>
                  <a:pt x="1310" y="37398"/>
                </a:lnTo>
                <a:lnTo>
                  <a:pt x="7277" y="47651"/>
                </a:lnTo>
                <a:lnTo>
                  <a:pt x="143185" y="128459"/>
                </a:lnTo>
                <a:lnTo>
                  <a:pt x="14048" y="203789"/>
                </a:lnTo>
                <a:lnTo>
                  <a:pt x="5051" y="212052"/>
                </a:lnTo>
                <a:lnTo>
                  <a:pt x="418" y="222906"/>
                </a:lnTo>
                <a:lnTo>
                  <a:pt x="566" y="234768"/>
                </a:lnTo>
                <a:lnTo>
                  <a:pt x="3763" y="242869"/>
                </a:lnTo>
                <a:lnTo>
                  <a:pt x="12027" y="251866"/>
                </a:lnTo>
                <a:lnTo>
                  <a:pt x="22881" y="256499"/>
                </a:lnTo>
                <a:lnTo>
                  <a:pt x="34743" y="256352"/>
                </a:lnTo>
                <a:lnTo>
                  <a:pt x="256608" y="128459"/>
                </a:lnTo>
                <a:lnTo>
                  <a:pt x="42844" y="3764"/>
                </a:lnTo>
                <a:lnTo>
                  <a:pt x="31223" y="0"/>
                </a:lnTo>
                <a:close/>
              </a:path>
            </a:pathLst>
          </a:custGeom>
          <a:solidFill>
            <a:srgbClr val="021C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108700" y="2933700"/>
            <a:ext cx="3022600" cy="3149600"/>
          </a:xfrm>
          <a:custGeom>
            <a:avLst/>
            <a:gdLst/>
            <a:ahLst/>
            <a:cxnLst/>
            <a:rect l="l" t="t" r="r" b="b"/>
            <a:pathLst>
              <a:path w="3022600" h="3149600">
                <a:moveTo>
                  <a:pt x="0" y="0"/>
                </a:moveTo>
                <a:lnTo>
                  <a:pt x="3022598" y="0"/>
                </a:lnTo>
                <a:lnTo>
                  <a:pt x="3022598" y="3149599"/>
                </a:lnTo>
                <a:lnTo>
                  <a:pt x="0" y="3149599"/>
                </a:lnTo>
                <a:lnTo>
                  <a:pt x="0" y="0"/>
                </a:lnTo>
                <a:close/>
              </a:path>
            </a:pathLst>
          </a:custGeom>
          <a:solidFill>
            <a:srgbClr val="E8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28</a:t>
            </a:r>
          </a:p>
        </p:txBody>
      </p:sp>
      <p:sp>
        <p:nvSpPr>
          <p:cNvPr id="10" name="object 27"/>
          <p:cNvSpPr txBox="1"/>
          <p:nvPr/>
        </p:nvSpPr>
        <p:spPr>
          <a:xfrm>
            <a:off x="828450" y="226957"/>
            <a:ext cx="749236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iew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83976" y="3731261"/>
            <a:ext cx="3098405" cy="304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876538" y="5423378"/>
            <a:ext cx="64325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il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eup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35458" y="5129020"/>
            <a:ext cx="0" cy="668020"/>
          </a:xfrm>
          <a:custGeom>
            <a:avLst/>
            <a:gdLst/>
            <a:ahLst/>
            <a:cxnLst/>
            <a:rect l="l" t="t" r="r" b="b"/>
            <a:pathLst>
              <a:path h="668020">
                <a:moveTo>
                  <a:pt x="0" y="667763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69135" y="5100664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66323" y="0"/>
                </a:moveTo>
                <a:lnTo>
                  <a:pt x="0" y="113698"/>
                </a:lnTo>
                <a:lnTo>
                  <a:pt x="2302" y="122445"/>
                </a:lnTo>
                <a:lnTo>
                  <a:pt x="15934" y="130398"/>
                </a:lnTo>
                <a:lnTo>
                  <a:pt x="24682" y="128096"/>
                </a:lnTo>
                <a:lnTo>
                  <a:pt x="66323" y="56711"/>
                </a:lnTo>
                <a:lnTo>
                  <a:pt x="99404" y="56711"/>
                </a:lnTo>
                <a:lnTo>
                  <a:pt x="66323" y="0"/>
                </a:lnTo>
                <a:close/>
              </a:path>
              <a:path w="132715" h="130810">
                <a:moveTo>
                  <a:pt x="99404" y="56711"/>
                </a:moveTo>
                <a:lnTo>
                  <a:pt x="66323" y="56711"/>
                </a:lnTo>
                <a:lnTo>
                  <a:pt x="107963" y="128096"/>
                </a:lnTo>
                <a:lnTo>
                  <a:pt x="116712" y="130398"/>
                </a:lnTo>
                <a:lnTo>
                  <a:pt x="130343" y="122445"/>
                </a:lnTo>
                <a:lnTo>
                  <a:pt x="132646" y="113698"/>
                </a:lnTo>
                <a:lnTo>
                  <a:pt x="99404" y="56711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325463" y="4985020"/>
            <a:ext cx="103631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More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664200" y="3771665"/>
            <a:ext cx="307975" cy="1445260"/>
          </a:xfrm>
          <a:custGeom>
            <a:avLst/>
            <a:gdLst/>
            <a:ahLst/>
            <a:cxnLst/>
            <a:rect l="l" t="t" r="r" b="b"/>
            <a:pathLst>
              <a:path w="307975" h="1445260">
                <a:moveTo>
                  <a:pt x="0" y="1444838"/>
                </a:moveTo>
                <a:lnTo>
                  <a:pt x="0" y="0"/>
                </a:lnTo>
                <a:lnTo>
                  <a:pt x="307776" y="0"/>
                </a:lnTo>
                <a:lnTo>
                  <a:pt x="307776" y="1444838"/>
                </a:lnTo>
                <a:lnTo>
                  <a:pt x="0" y="14448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729153" y="3864505"/>
            <a:ext cx="203200" cy="127381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entury Gothic"/>
                <a:cs typeface="Century Gothic"/>
              </a:rPr>
              <a:t>Numb</a:t>
            </a:r>
            <a:r>
              <a:rPr sz="1400" b="1" spc="-5" dirty="0">
                <a:latin typeface="Century Gothic"/>
                <a:cs typeface="Century Gothic"/>
              </a:rPr>
              <a:t>e</a:t>
            </a:r>
            <a:r>
              <a:rPr sz="1400" b="1" dirty="0">
                <a:latin typeface="Century Gothic"/>
                <a:cs typeface="Century Gothic"/>
              </a:rPr>
              <a:t>r</a:t>
            </a:r>
            <a:r>
              <a:rPr sz="1400" b="1" spc="-5" dirty="0">
                <a:latin typeface="Century Gothic"/>
                <a:cs typeface="Century Gothic"/>
              </a:rPr>
              <a:t> o</a:t>
            </a:r>
            <a:r>
              <a:rPr sz="1400" b="1" dirty="0">
                <a:latin typeface="Century Gothic"/>
                <a:cs typeface="Century Gothic"/>
              </a:rPr>
              <a:t>f</a:t>
            </a:r>
            <a:r>
              <a:rPr sz="1400" b="1" spc="-5" dirty="0">
                <a:latin typeface="Century Gothic"/>
                <a:cs typeface="Century Gothic"/>
              </a:rPr>
              <a:t> </a:t>
            </a:r>
            <a:r>
              <a:rPr sz="1400" b="1" dirty="0">
                <a:latin typeface="Century Gothic"/>
                <a:cs typeface="Century Gothic"/>
              </a:rPr>
              <a:t>jets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212934" y="6396228"/>
            <a:ext cx="1399540" cy="307975"/>
          </a:xfrm>
          <a:custGeom>
            <a:avLst/>
            <a:gdLst/>
            <a:ahLst/>
            <a:cxnLst/>
            <a:rect l="l" t="t" r="r" b="b"/>
            <a:pathLst>
              <a:path w="1399540" h="307975">
                <a:moveTo>
                  <a:pt x="0" y="0"/>
                </a:moveTo>
                <a:lnTo>
                  <a:pt x="1399448" y="0"/>
                </a:lnTo>
                <a:lnTo>
                  <a:pt x="1399448" y="307777"/>
                </a:lnTo>
                <a:lnTo>
                  <a:pt x="0" y="30777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17070" y="4144779"/>
            <a:ext cx="4347845" cy="11430"/>
          </a:xfrm>
          <a:custGeom>
            <a:avLst/>
            <a:gdLst/>
            <a:ahLst/>
            <a:cxnLst/>
            <a:rect l="l" t="t" r="r" b="b"/>
            <a:pathLst>
              <a:path w="4347845" h="11429">
                <a:moveTo>
                  <a:pt x="0" y="0"/>
                </a:moveTo>
                <a:lnTo>
                  <a:pt x="4347850" y="10968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27691" y="4046542"/>
            <a:ext cx="186055" cy="196215"/>
          </a:xfrm>
          <a:custGeom>
            <a:avLst/>
            <a:gdLst/>
            <a:ahLst/>
            <a:cxnLst/>
            <a:rect l="l" t="t" r="r" b="b"/>
            <a:pathLst>
              <a:path w="186055" h="196214">
                <a:moveTo>
                  <a:pt x="83260" y="0"/>
                </a:moveTo>
                <a:lnTo>
                  <a:pt x="44651" y="13794"/>
                </a:lnTo>
                <a:lnTo>
                  <a:pt x="15838" y="43035"/>
                </a:lnTo>
                <a:lnTo>
                  <a:pt x="1068" y="83201"/>
                </a:lnTo>
                <a:lnTo>
                  <a:pt x="0" y="98237"/>
                </a:lnTo>
                <a:lnTo>
                  <a:pt x="137" y="103652"/>
                </a:lnTo>
                <a:lnTo>
                  <a:pt x="10468" y="143183"/>
                </a:lnTo>
                <a:lnTo>
                  <a:pt x="35661" y="174110"/>
                </a:lnTo>
                <a:lnTo>
                  <a:pt x="73531" y="192618"/>
                </a:lnTo>
                <a:lnTo>
                  <a:pt x="104742" y="196173"/>
                </a:lnTo>
                <a:lnTo>
                  <a:pt x="118082" y="193253"/>
                </a:lnTo>
                <a:lnTo>
                  <a:pt x="152877" y="173174"/>
                </a:lnTo>
                <a:lnTo>
                  <a:pt x="176696" y="139128"/>
                </a:lnTo>
                <a:lnTo>
                  <a:pt x="185504" y="94991"/>
                </a:lnTo>
                <a:lnTo>
                  <a:pt x="184102" y="80814"/>
                </a:lnTo>
                <a:lnTo>
                  <a:pt x="169097" y="42887"/>
                </a:lnTo>
                <a:lnTo>
                  <a:pt x="139886" y="14937"/>
                </a:lnTo>
                <a:lnTo>
                  <a:pt x="99026" y="903"/>
                </a:lnTo>
                <a:lnTo>
                  <a:pt x="8326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85017" y="4057511"/>
            <a:ext cx="186055" cy="196215"/>
          </a:xfrm>
          <a:custGeom>
            <a:avLst/>
            <a:gdLst/>
            <a:ahLst/>
            <a:cxnLst/>
            <a:rect l="l" t="t" r="r" b="b"/>
            <a:pathLst>
              <a:path w="186055" h="196214">
                <a:moveTo>
                  <a:pt x="83260" y="0"/>
                </a:moveTo>
                <a:lnTo>
                  <a:pt x="44651" y="13794"/>
                </a:lnTo>
                <a:lnTo>
                  <a:pt x="15838" y="43035"/>
                </a:lnTo>
                <a:lnTo>
                  <a:pt x="1068" y="83201"/>
                </a:lnTo>
                <a:lnTo>
                  <a:pt x="0" y="98237"/>
                </a:lnTo>
                <a:lnTo>
                  <a:pt x="137" y="103651"/>
                </a:lnTo>
                <a:lnTo>
                  <a:pt x="10468" y="143183"/>
                </a:lnTo>
                <a:lnTo>
                  <a:pt x="35661" y="174110"/>
                </a:lnTo>
                <a:lnTo>
                  <a:pt x="73531" y="192618"/>
                </a:lnTo>
                <a:lnTo>
                  <a:pt x="104741" y="196173"/>
                </a:lnTo>
                <a:lnTo>
                  <a:pt x="118081" y="193254"/>
                </a:lnTo>
                <a:lnTo>
                  <a:pt x="152876" y="173175"/>
                </a:lnTo>
                <a:lnTo>
                  <a:pt x="176695" y="139129"/>
                </a:lnTo>
                <a:lnTo>
                  <a:pt x="185504" y="94992"/>
                </a:lnTo>
                <a:lnTo>
                  <a:pt x="184101" y="80814"/>
                </a:lnTo>
                <a:lnTo>
                  <a:pt x="169096" y="42888"/>
                </a:lnTo>
                <a:lnTo>
                  <a:pt x="139885" y="14937"/>
                </a:lnTo>
                <a:lnTo>
                  <a:pt x="99026" y="903"/>
                </a:lnTo>
                <a:lnTo>
                  <a:pt x="8326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07592" y="4046542"/>
            <a:ext cx="186055" cy="196215"/>
          </a:xfrm>
          <a:custGeom>
            <a:avLst/>
            <a:gdLst/>
            <a:ahLst/>
            <a:cxnLst/>
            <a:rect l="l" t="t" r="r" b="b"/>
            <a:pathLst>
              <a:path w="186054" h="196214">
                <a:moveTo>
                  <a:pt x="83260" y="0"/>
                </a:moveTo>
                <a:lnTo>
                  <a:pt x="44651" y="13794"/>
                </a:lnTo>
                <a:lnTo>
                  <a:pt x="15838" y="43035"/>
                </a:lnTo>
                <a:lnTo>
                  <a:pt x="1068" y="83201"/>
                </a:lnTo>
                <a:lnTo>
                  <a:pt x="0" y="98236"/>
                </a:lnTo>
                <a:lnTo>
                  <a:pt x="137" y="103653"/>
                </a:lnTo>
                <a:lnTo>
                  <a:pt x="10468" y="143184"/>
                </a:lnTo>
                <a:lnTo>
                  <a:pt x="35662" y="174110"/>
                </a:lnTo>
                <a:lnTo>
                  <a:pt x="73532" y="192618"/>
                </a:lnTo>
                <a:lnTo>
                  <a:pt x="104743" y="196172"/>
                </a:lnTo>
                <a:lnTo>
                  <a:pt x="118083" y="193253"/>
                </a:lnTo>
                <a:lnTo>
                  <a:pt x="152878" y="173174"/>
                </a:lnTo>
                <a:lnTo>
                  <a:pt x="176696" y="139128"/>
                </a:lnTo>
                <a:lnTo>
                  <a:pt x="185505" y="94991"/>
                </a:lnTo>
                <a:lnTo>
                  <a:pt x="184102" y="80813"/>
                </a:lnTo>
                <a:lnTo>
                  <a:pt x="169097" y="42887"/>
                </a:lnTo>
                <a:lnTo>
                  <a:pt x="139886" y="14936"/>
                </a:lnTo>
                <a:lnTo>
                  <a:pt x="99027" y="903"/>
                </a:lnTo>
                <a:lnTo>
                  <a:pt x="8326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16255" y="4057511"/>
            <a:ext cx="186055" cy="196215"/>
          </a:xfrm>
          <a:custGeom>
            <a:avLst/>
            <a:gdLst/>
            <a:ahLst/>
            <a:cxnLst/>
            <a:rect l="l" t="t" r="r" b="b"/>
            <a:pathLst>
              <a:path w="186055" h="196214">
                <a:moveTo>
                  <a:pt x="83260" y="0"/>
                </a:moveTo>
                <a:lnTo>
                  <a:pt x="44651" y="13794"/>
                </a:lnTo>
                <a:lnTo>
                  <a:pt x="15838" y="43035"/>
                </a:lnTo>
                <a:lnTo>
                  <a:pt x="1068" y="83201"/>
                </a:lnTo>
                <a:lnTo>
                  <a:pt x="0" y="98236"/>
                </a:lnTo>
                <a:lnTo>
                  <a:pt x="137" y="103651"/>
                </a:lnTo>
                <a:lnTo>
                  <a:pt x="10468" y="143183"/>
                </a:lnTo>
                <a:lnTo>
                  <a:pt x="35661" y="174110"/>
                </a:lnTo>
                <a:lnTo>
                  <a:pt x="73531" y="192618"/>
                </a:lnTo>
                <a:lnTo>
                  <a:pt x="104741" y="196173"/>
                </a:lnTo>
                <a:lnTo>
                  <a:pt x="118082" y="193254"/>
                </a:lnTo>
                <a:lnTo>
                  <a:pt x="152877" y="173175"/>
                </a:lnTo>
                <a:lnTo>
                  <a:pt x="176695" y="139129"/>
                </a:lnTo>
                <a:lnTo>
                  <a:pt x="185504" y="94992"/>
                </a:lnTo>
                <a:lnTo>
                  <a:pt x="184101" y="80814"/>
                </a:lnTo>
                <a:lnTo>
                  <a:pt x="169097" y="42888"/>
                </a:lnTo>
                <a:lnTo>
                  <a:pt x="139886" y="14937"/>
                </a:lnTo>
                <a:lnTo>
                  <a:pt x="99027" y="903"/>
                </a:lnTo>
                <a:lnTo>
                  <a:pt x="8326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256405" y="1956299"/>
            <a:ext cx="955040" cy="2228850"/>
          </a:xfrm>
          <a:custGeom>
            <a:avLst/>
            <a:gdLst/>
            <a:ahLst/>
            <a:cxnLst/>
            <a:rect l="l" t="t" r="r" b="b"/>
            <a:pathLst>
              <a:path w="955039" h="2228850">
                <a:moveTo>
                  <a:pt x="0" y="2228373"/>
                </a:moveTo>
                <a:lnTo>
                  <a:pt x="954939" y="0"/>
                </a:lnTo>
              </a:path>
            </a:pathLst>
          </a:custGeom>
          <a:ln w="28574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248902" y="2006661"/>
            <a:ext cx="546735" cy="2178050"/>
          </a:xfrm>
          <a:custGeom>
            <a:avLst/>
            <a:gdLst/>
            <a:ahLst/>
            <a:cxnLst/>
            <a:rect l="l" t="t" r="r" b="b"/>
            <a:pathLst>
              <a:path w="546735" h="2178050">
                <a:moveTo>
                  <a:pt x="0" y="2178011"/>
                </a:moveTo>
                <a:lnTo>
                  <a:pt x="546740" y="0"/>
                </a:lnTo>
              </a:path>
            </a:pathLst>
          </a:custGeom>
          <a:ln w="28574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56405" y="2184234"/>
            <a:ext cx="1191895" cy="1962785"/>
          </a:xfrm>
          <a:custGeom>
            <a:avLst/>
            <a:gdLst/>
            <a:ahLst/>
            <a:cxnLst/>
            <a:rect l="l" t="t" r="r" b="b"/>
            <a:pathLst>
              <a:path w="1191895" h="1962785">
                <a:moveTo>
                  <a:pt x="0" y="1962537"/>
                </a:moveTo>
                <a:lnTo>
                  <a:pt x="1191505" y="0"/>
                </a:lnTo>
              </a:path>
            </a:pathLst>
          </a:custGeom>
          <a:ln w="28574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256405" y="2176760"/>
            <a:ext cx="718820" cy="1970405"/>
          </a:xfrm>
          <a:custGeom>
            <a:avLst/>
            <a:gdLst/>
            <a:ahLst/>
            <a:cxnLst/>
            <a:rect l="l" t="t" r="r" b="b"/>
            <a:pathLst>
              <a:path w="718819" h="1970404">
                <a:moveTo>
                  <a:pt x="0" y="1970011"/>
                </a:moveTo>
                <a:lnTo>
                  <a:pt x="718570" y="0"/>
                </a:lnTo>
              </a:path>
            </a:pathLst>
          </a:custGeom>
          <a:ln w="28574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63627" y="4048534"/>
            <a:ext cx="186055" cy="196215"/>
          </a:xfrm>
          <a:custGeom>
            <a:avLst/>
            <a:gdLst/>
            <a:ahLst/>
            <a:cxnLst/>
            <a:rect l="l" t="t" r="r" b="b"/>
            <a:pathLst>
              <a:path w="186055" h="196214">
                <a:moveTo>
                  <a:pt x="83259" y="0"/>
                </a:moveTo>
                <a:lnTo>
                  <a:pt x="44650" y="13794"/>
                </a:lnTo>
                <a:lnTo>
                  <a:pt x="15838" y="43035"/>
                </a:lnTo>
                <a:lnTo>
                  <a:pt x="1068" y="83202"/>
                </a:lnTo>
                <a:lnTo>
                  <a:pt x="0" y="98238"/>
                </a:lnTo>
                <a:lnTo>
                  <a:pt x="137" y="103654"/>
                </a:lnTo>
                <a:lnTo>
                  <a:pt x="10468" y="143185"/>
                </a:lnTo>
                <a:lnTo>
                  <a:pt x="35661" y="174112"/>
                </a:lnTo>
                <a:lnTo>
                  <a:pt x="73532" y="192619"/>
                </a:lnTo>
                <a:lnTo>
                  <a:pt x="104743" y="196174"/>
                </a:lnTo>
                <a:lnTo>
                  <a:pt x="118083" y="193254"/>
                </a:lnTo>
                <a:lnTo>
                  <a:pt x="152877" y="173175"/>
                </a:lnTo>
                <a:lnTo>
                  <a:pt x="176695" y="139129"/>
                </a:lnTo>
                <a:lnTo>
                  <a:pt x="185504" y="94991"/>
                </a:lnTo>
                <a:lnTo>
                  <a:pt x="184101" y="80813"/>
                </a:lnTo>
                <a:lnTo>
                  <a:pt x="169096" y="42887"/>
                </a:lnTo>
                <a:lnTo>
                  <a:pt x="139885" y="14936"/>
                </a:lnTo>
                <a:lnTo>
                  <a:pt x="99026" y="903"/>
                </a:lnTo>
                <a:lnTo>
                  <a:pt x="83259" y="0"/>
                </a:lnTo>
                <a:close/>
              </a:path>
            </a:pathLst>
          </a:custGeom>
          <a:solidFill>
            <a:srgbClr val="021C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163627" y="4048533"/>
            <a:ext cx="186055" cy="196215"/>
          </a:xfrm>
          <a:custGeom>
            <a:avLst/>
            <a:gdLst/>
            <a:ahLst/>
            <a:cxnLst/>
            <a:rect l="l" t="t" r="r" b="b"/>
            <a:pathLst>
              <a:path w="186055" h="196214">
                <a:moveTo>
                  <a:pt x="0" y="98237"/>
                </a:moveTo>
                <a:lnTo>
                  <a:pt x="9144" y="55433"/>
                </a:lnTo>
                <a:lnTo>
                  <a:pt x="33748" y="22048"/>
                </a:lnTo>
                <a:lnTo>
                  <a:pt x="69564" y="2602"/>
                </a:lnTo>
                <a:lnTo>
                  <a:pt x="83260" y="0"/>
                </a:lnTo>
                <a:lnTo>
                  <a:pt x="99026" y="903"/>
                </a:lnTo>
                <a:lnTo>
                  <a:pt x="139885" y="14936"/>
                </a:lnTo>
                <a:lnTo>
                  <a:pt x="169096" y="42887"/>
                </a:lnTo>
                <a:lnTo>
                  <a:pt x="184101" y="80813"/>
                </a:lnTo>
                <a:lnTo>
                  <a:pt x="185504" y="94991"/>
                </a:lnTo>
                <a:lnTo>
                  <a:pt x="184485" y="110585"/>
                </a:lnTo>
                <a:lnTo>
                  <a:pt x="170225" y="151790"/>
                </a:lnTo>
                <a:lnTo>
                  <a:pt x="142299" y="181611"/>
                </a:lnTo>
                <a:lnTo>
                  <a:pt x="104743" y="196173"/>
                </a:lnTo>
                <a:lnTo>
                  <a:pt x="88595" y="195368"/>
                </a:lnTo>
                <a:lnTo>
                  <a:pt x="46984" y="181848"/>
                </a:lnTo>
                <a:lnTo>
                  <a:pt x="17322" y="154637"/>
                </a:lnTo>
                <a:lnTo>
                  <a:pt x="1795" y="117550"/>
                </a:lnTo>
                <a:lnTo>
                  <a:pt x="0" y="98237"/>
                </a:lnTo>
                <a:close/>
              </a:path>
            </a:pathLst>
          </a:custGeom>
          <a:ln w="9524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709033" y="2261529"/>
            <a:ext cx="499109" cy="1894839"/>
          </a:xfrm>
          <a:custGeom>
            <a:avLst/>
            <a:gdLst/>
            <a:ahLst/>
            <a:cxnLst/>
            <a:rect l="l" t="t" r="r" b="b"/>
            <a:pathLst>
              <a:path w="499110" h="1894839">
                <a:moveTo>
                  <a:pt x="0" y="1894220"/>
                </a:moveTo>
                <a:lnTo>
                  <a:pt x="498559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413246" y="2261529"/>
            <a:ext cx="1296035" cy="1883410"/>
          </a:xfrm>
          <a:custGeom>
            <a:avLst/>
            <a:gdLst/>
            <a:ahLst/>
            <a:cxnLst/>
            <a:rect l="l" t="t" r="r" b="b"/>
            <a:pathLst>
              <a:path w="1296035" h="1883410">
                <a:moveTo>
                  <a:pt x="1295786" y="1883251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639227" y="2315393"/>
            <a:ext cx="1661160" cy="1829435"/>
          </a:xfrm>
          <a:custGeom>
            <a:avLst/>
            <a:gdLst/>
            <a:ahLst/>
            <a:cxnLst/>
            <a:rect l="l" t="t" r="r" b="b"/>
            <a:pathLst>
              <a:path w="1661160" h="1829435">
                <a:moveTo>
                  <a:pt x="1661143" y="1829386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320468" y="2180733"/>
            <a:ext cx="292735" cy="1966595"/>
          </a:xfrm>
          <a:custGeom>
            <a:avLst/>
            <a:gdLst/>
            <a:ahLst/>
            <a:cxnLst/>
            <a:rect l="l" t="t" r="r" b="b"/>
            <a:pathLst>
              <a:path w="292734" h="1966595">
                <a:moveTo>
                  <a:pt x="0" y="1966038"/>
                </a:moveTo>
                <a:lnTo>
                  <a:pt x="29225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320468" y="2176760"/>
            <a:ext cx="1532890" cy="1979295"/>
          </a:xfrm>
          <a:custGeom>
            <a:avLst/>
            <a:gdLst/>
            <a:ahLst/>
            <a:cxnLst/>
            <a:rect l="l" t="t" r="r" b="b"/>
            <a:pathLst>
              <a:path w="1532889" h="1979295">
                <a:moveTo>
                  <a:pt x="0" y="1978988"/>
                </a:moveTo>
                <a:lnTo>
                  <a:pt x="1532694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91053" y="1873667"/>
            <a:ext cx="661670" cy="443865"/>
          </a:xfrm>
          <a:custGeom>
            <a:avLst/>
            <a:gdLst/>
            <a:ahLst/>
            <a:cxnLst/>
            <a:rect l="l" t="t" r="r" b="b"/>
            <a:pathLst>
              <a:path w="661670" h="443864">
                <a:moveTo>
                  <a:pt x="254088" y="0"/>
                </a:moveTo>
                <a:lnTo>
                  <a:pt x="205350" y="2500"/>
                </a:lnTo>
                <a:lnTo>
                  <a:pt x="159936" y="10183"/>
                </a:lnTo>
                <a:lnTo>
                  <a:pt x="118629" y="22811"/>
                </a:lnTo>
                <a:lnTo>
                  <a:pt x="82213" y="40143"/>
                </a:lnTo>
                <a:lnTo>
                  <a:pt x="38473" y="74438"/>
                </a:lnTo>
                <a:lnTo>
                  <a:pt x="10147" y="117970"/>
                </a:lnTo>
                <a:lnTo>
                  <a:pt x="0" y="168591"/>
                </a:lnTo>
                <a:lnTo>
                  <a:pt x="944" y="185903"/>
                </a:lnTo>
                <a:lnTo>
                  <a:pt x="15897" y="237796"/>
                </a:lnTo>
                <a:lnTo>
                  <a:pt x="35265" y="271603"/>
                </a:lnTo>
                <a:lnTo>
                  <a:pt x="61501" y="304082"/>
                </a:lnTo>
                <a:lnTo>
                  <a:pt x="94044" y="334633"/>
                </a:lnTo>
                <a:lnTo>
                  <a:pt x="132337" y="362655"/>
                </a:lnTo>
                <a:lnTo>
                  <a:pt x="175820" y="387550"/>
                </a:lnTo>
                <a:lnTo>
                  <a:pt x="223934" y="408718"/>
                </a:lnTo>
                <a:lnTo>
                  <a:pt x="276120" y="425560"/>
                </a:lnTo>
                <a:lnTo>
                  <a:pt x="329735" y="437067"/>
                </a:lnTo>
                <a:lnTo>
                  <a:pt x="381987" y="442792"/>
                </a:lnTo>
                <a:lnTo>
                  <a:pt x="407357" y="443561"/>
                </a:lnTo>
                <a:lnTo>
                  <a:pt x="432092" y="442974"/>
                </a:lnTo>
                <a:lnTo>
                  <a:pt x="479266" y="437852"/>
                </a:lnTo>
                <a:lnTo>
                  <a:pt x="522724" y="427666"/>
                </a:lnTo>
                <a:lnTo>
                  <a:pt x="561684" y="412656"/>
                </a:lnTo>
                <a:lnTo>
                  <a:pt x="595361" y="393062"/>
                </a:lnTo>
                <a:lnTo>
                  <a:pt x="634256" y="355598"/>
                </a:lnTo>
                <a:lnTo>
                  <a:pt x="656856" y="309167"/>
                </a:lnTo>
                <a:lnTo>
                  <a:pt x="661444" y="274969"/>
                </a:lnTo>
                <a:lnTo>
                  <a:pt x="660499" y="257657"/>
                </a:lnTo>
                <a:lnTo>
                  <a:pt x="645547" y="205765"/>
                </a:lnTo>
                <a:lnTo>
                  <a:pt x="626179" y="171957"/>
                </a:lnTo>
                <a:lnTo>
                  <a:pt x="599944" y="139478"/>
                </a:lnTo>
                <a:lnTo>
                  <a:pt x="567400" y="108928"/>
                </a:lnTo>
                <a:lnTo>
                  <a:pt x="529108" y="80905"/>
                </a:lnTo>
                <a:lnTo>
                  <a:pt x="485625" y="56010"/>
                </a:lnTo>
                <a:lnTo>
                  <a:pt x="437511" y="34842"/>
                </a:lnTo>
                <a:lnTo>
                  <a:pt x="385325" y="18000"/>
                </a:lnTo>
                <a:lnTo>
                  <a:pt x="331710" y="6493"/>
                </a:lnTo>
                <a:lnTo>
                  <a:pt x="279457" y="768"/>
                </a:lnTo>
                <a:lnTo>
                  <a:pt x="254088" y="0"/>
                </a:lnTo>
                <a:close/>
              </a:path>
            </a:pathLst>
          </a:custGeom>
          <a:solidFill>
            <a:srgbClr val="021C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91053" y="1873667"/>
            <a:ext cx="661670" cy="443865"/>
          </a:xfrm>
          <a:custGeom>
            <a:avLst/>
            <a:gdLst/>
            <a:ahLst/>
            <a:cxnLst/>
            <a:rect l="l" t="t" r="r" b="b"/>
            <a:pathLst>
              <a:path w="661670" h="443864">
                <a:moveTo>
                  <a:pt x="4588" y="134393"/>
                </a:moveTo>
                <a:lnTo>
                  <a:pt x="27188" y="87962"/>
                </a:lnTo>
                <a:lnTo>
                  <a:pt x="66083" y="50498"/>
                </a:lnTo>
                <a:lnTo>
                  <a:pt x="99760" y="30904"/>
                </a:lnTo>
                <a:lnTo>
                  <a:pt x="138720" y="15894"/>
                </a:lnTo>
                <a:lnTo>
                  <a:pt x="182179" y="5708"/>
                </a:lnTo>
                <a:lnTo>
                  <a:pt x="229352" y="587"/>
                </a:lnTo>
                <a:lnTo>
                  <a:pt x="254087" y="0"/>
                </a:lnTo>
                <a:lnTo>
                  <a:pt x="279457" y="768"/>
                </a:lnTo>
                <a:lnTo>
                  <a:pt x="331709" y="6493"/>
                </a:lnTo>
                <a:lnTo>
                  <a:pt x="385324" y="18001"/>
                </a:lnTo>
                <a:lnTo>
                  <a:pt x="437510" y="34842"/>
                </a:lnTo>
                <a:lnTo>
                  <a:pt x="485624" y="56011"/>
                </a:lnTo>
                <a:lnTo>
                  <a:pt x="529107" y="80906"/>
                </a:lnTo>
                <a:lnTo>
                  <a:pt x="567400" y="108928"/>
                </a:lnTo>
                <a:lnTo>
                  <a:pt x="599943" y="139479"/>
                </a:lnTo>
                <a:lnTo>
                  <a:pt x="626179" y="171957"/>
                </a:lnTo>
                <a:lnTo>
                  <a:pt x="645547" y="205765"/>
                </a:lnTo>
                <a:lnTo>
                  <a:pt x="660499" y="257657"/>
                </a:lnTo>
                <a:lnTo>
                  <a:pt x="661444" y="274970"/>
                </a:lnTo>
                <a:lnTo>
                  <a:pt x="660253" y="292165"/>
                </a:lnTo>
                <a:lnTo>
                  <a:pt x="643731" y="341078"/>
                </a:lnTo>
                <a:lnTo>
                  <a:pt x="609973" y="381620"/>
                </a:lnTo>
                <a:lnTo>
                  <a:pt x="561684" y="412656"/>
                </a:lnTo>
                <a:lnTo>
                  <a:pt x="522724" y="427666"/>
                </a:lnTo>
                <a:lnTo>
                  <a:pt x="479265" y="437852"/>
                </a:lnTo>
                <a:lnTo>
                  <a:pt x="432092" y="442974"/>
                </a:lnTo>
                <a:lnTo>
                  <a:pt x="407357" y="443561"/>
                </a:lnTo>
                <a:lnTo>
                  <a:pt x="381987" y="442792"/>
                </a:lnTo>
                <a:lnTo>
                  <a:pt x="329735" y="437067"/>
                </a:lnTo>
                <a:lnTo>
                  <a:pt x="276119" y="425559"/>
                </a:lnTo>
                <a:lnTo>
                  <a:pt x="223933" y="408718"/>
                </a:lnTo>
                <a:lnTo>
                  <a:pt x="175819" y="387549"/>
                </a:lnTo>
                <a:lnTo>
                  <a:pt x="132337" y="362654"/>
                </a:lnTo>
                <a:lnTo>
                  <a:pt x="94044" y="334632"/>
                </a:lnTo>
                <a:lnTo>
                  <a:pt x="61500" y="304082"/>
                </a:lnTo>
                <a:lnTo>
                  <a:pt x="35265" y="271603"/>
                </a:lnTo>
                <a:lnTo>
                  <a:pt x="15897" y="237795"/>
                </a:lnTo>
                <a:lnTo>
                  <a:pt x="944" y="185903"/>
                </a:lnTo>
                <a:lnTo>
                  <a:pt x="0" y="168591"/>
                </a:lnTo>
                <a:lnTo>
                  <a:pt x="1191" y="151395"/>
                </a:lnTo>
                <a:lnTo>
                  <a:pt x="4588" y="134393"/>
                </a:lnTo>
                <a:close/>
              </a:path>
            </a:pathLst>
          </a:custGeom>
          <a:ln w="1269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13245" y="2315393"/>
            <a:ext cx="464820" cy="1829435"/>
          </a:xfrm>
          <a:custGeom>
            <a:avLst/>
            <a:gdLst/>
            <a:ahLst/>
            <a:cxnLst/>
            <a:rect l="l" t="t" r="r" b="b"/>
            <a:pathLst>
              <a:path w="464819" h="1829435">
                <a:moveTo>
                  <a:pt x="464548" y="1829386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215794" y="2158243"/>
            <a:ext cx="661670" cy="443865"/>
          </a:xfrm>
          <a:custGeom>
            <a:avLst/>
            <a:gdLst/>
            <a:ahLst/>
            <a:cxnLst/>
            <a:rect l="l" t="t" r="r" b="b"/>
            <a:pathLst>
              <a:path w="661669" h="443864">
                <a:moveTo>
                  <a:pt x="407357" y="0"/>
                </a:moveTo>
                <a:lnTo>
                  <a:pt x="356081" y="2923"/>
                </a:lnTo>
                <a:lnTo>
                  <a:pt x="303049" y="11509"/>
                </a:lnTo>
                <a:lnTo>
                  <a:pt x="249553" y="25844"/>
                </a:lnTo>
                <a:lnTo>
                  <a:pt x="199333" y="44924"/>
                </a:lnTo>
                <a:lnTo>
                  <a:pt x="153465" y="68030"/>
                </a:lnTo>
                <a:lnTo>
                  <a:pt x="112507" y="94564"/>
                </a:lnTo>
                <a:lnTo>
                  <a:pt x="77019" y="123925"/>
                </a:lnTo>
                <a:lnTo>
                  <a:pt x="47560" y="155514"/>
                </a:lnTo>
                <a:lnTo>
                  <a:pt x="24688" y="188732"/>
                </a:lnTo>
                <a:lnTo>
                  <a:pt x="3956" y="240302"/>
                </a:lnTo>
                <a:lnTo>
                  <a:pt x="0" y="274970"/>
                </a:lnTo>
                <a:lnTo>
                  <a:pt x="1191" y="292165"/>
                </a:lnTo>
                <a:lnTo>
                  <a:pt x="17713" y="341078"/>
                </a:lnTo>
                <a:lnTo>
                  <a:pt x="51471" y="381620"/>
                </a:lnTo>
                <a:lnTo>
                  <a:pt x="99760" y="412656"/>
                </a:lnTo>
                <a:lnTo>
                  <a:pt x="138720" y="427666"/>
                </a:lnTo>
                <a:lnTo>
                  <a:pt x="182179" y="437851"/>
                </a:lnTo>
                <a:lnTo>
                  <a:pt x="229352" y="442973"/>
                </a:lnTo>
                <a:lnTo>
                  <a:pt x="254087" y="443560"/>
                </a:lnTo>
                <a:lnTo>
                  <a:pt x="279457" y="442792"/>
                </a:lnTo>
                <a:lnTo>
                  <a:pt x="331709" y="437067"/>
                </a:lnTo>
                <a:lnTo>
                  <a:pt x="385325" y="425559"/>
                </a:lnTo>
                <a:lnTo>
                  <a:pt x="437511" y="408717"/>
                </a:lnTo>
                <a:lnTo>
                  <a:pt x="485625" y="387549"/>
                </a:lnTo>
                <a:lnTo>
                  <a:pt x="529107" y="362654"/>
                </a:lnTo>
                <a:lnTo>
                  <a:pt x="567400" y="334632"/>
                </a:lnTo>
                <a:lnTo>
                  <a:pt x="599943" y="304081"/>
                </a:lnTo>
                <a:lnTo>
                  <a:pt x="626179" y="271603"/>
                </a:lnTo>
                <a:lnTo>
                  <a:pt x="645547" y="237795"/>
                </a:lnTo>
                <a:lnTo>
                  <a:pt x="660500" y="185903"/>
                </a:lnTo>
                <a:lnTo>
                  <a:pt x="661445" y="168590"/>
                </a:lnTo>
                <a:lnTo>
                  <a:pt x="660254" y="151395"/>
                </a:lnTo>
                <a:lnTo>
                  <a:pt x="643731" y="102483"/>
                </a:lnTo>
                <a:lnTo>
                  <a:pt x="609973" y="61940"/>
                </a:lnTo>
                <a:lnTo>
                  <a:pt x="561684" y="30904"/>
                </a:lnTo>
                <a:lnTo>
                  <a:pt x="522724" y="15894"/>
                </a:lnTo>
                <a:lnTo>
                  <a:pt x="479265" y="5708"/>
                </a:lnTo>
                <a:lnTo>
                  <a:pt x="432092" y="587"/>
                </a:lnTo>
                <a:lnTo>
                  <a:pt x="407357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300369" y="2315393"/>
            <a:ext cx="1281430" cy="1829435"/>
          </a:xfrm>
          <a:custGeom>
            <a:avLst/>
            <a:gdLst/>
            <a:ahLst/>
            <a:cxnLst/>
            <a:rect l="l" t="t" r="r" b="b"/>
            <a:pathLst>
              <a:path w="1281429" h="1829435">
                <a:moveTo>
                  <a:pt x="0" y="1829387"/>
                </a:moveTo>
                <a:lnTo>
                  <a:pt x="128120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240331" y="2053895"/>
            <a:ext cx="637540" cy="477520"/>
          </a:xfrm>
          <a:custGeom>
            <a:avLst/>
            <a:gdLst/>
            <a:ahLst/>
            <a:cxnLst/>
            <a:rect l="l" t="t" r="r" b="b"/>
            <a:pathLst>
              <a:path w="637539" h="477519">
                <a:moveTo>
                  <a:pt x="209819" y="0"/>
                </a:moveTo>
                <a:lnTo>
                  <a:pt x="165252" y="2484"/>
                </a:lnTo>
                <a:lnTo>
                  <a:pt x="124277" y="10500"/>
                </a:lnTo>
                <a:lnTo>
                  <a:pt x="87710" y="23949"/>
                </a:lnTo>
                <a:lnTo>
                  <a:pt x="42900" y="54089"/>
                </a:lnTo>
                <a:lnTo>
                  <a:pt x="12581" y="95890"/>
                </a:lnTo>
                <a:lnTo>
                  <a:pt x="48" y="145985"/>
                </a:lnTo>
                <a:lnTo>
                  <a:pt x="0" y="163599"/>
                </a:lnTo>
                <a:lnTo>
                  <a:pt x="1923" y="181528"/>
                </a:lnTo>
                <a:lnTo>
                  <a:pt x="18965" y="236343"/>
                </a:lnTo>
                <a:lnTo>
                  <a:pt x="39162" y="272884"/>
                </a:lnTo>
                <a:lnTo>
                  <a:pt x="65906" y="308621"/>
                </a:lnTo>
                <a:lnTo>
                  <a:pt x="98751" y="342867"/>
                </a:lnTo>
                <a:lnTo>
                  <a:pt x="137250" y="374935"/>
                </a:lnTo>
                <a:lnTo>
                  <a:pt x="180958" y="404137"/>
                </a:lnTo>
                <a:lnTo>
                  <a:pt x="229427" y="429785"/>
                </a:lnTo>
                <a:lnTo>
                  <a:pt x="280229" y="450428"/>
                </a:lnTo>
                <a:lnTo>
                  <a:pt x="330693" y="465139"/>
                </a:lnTo>
                <a:lnTo>
                  <a:pt x="380005" y="474019"/>
                </a:lnTo>
                <a:lnTo>
                  <a:pt x="427351" y="477166"/>
                </a:lnTo>
                <a:lnTo>
                  <a:pt x="450033" y="476622"/>
                </a:lnTo>
                <a:lnTo>
                  <a:pt x="492905" y="471359"/>
                </a:lnTo>
                <a:lnTo>
                  <a:pt x="531778" y="460614"/>
                </a:lnTo>
                <a:lnTo>
                  <a:pt x="580808" y="434435"/>
                </a:lnTo>
                <a:lnTo>
                  <a:pt x="616263" y="396484"/>
                </a:lnTo>
                <a:lnTo>
                  <a:pt x="635047" y="348394"/>
                </a:lnTo>
                <a:lnTo>
                  <a:pt x="637171" y="313567"/>
                </a:lnTo>
                <a:lnTo>
                  <a:pt x="635247" y="295638"/>
                </a:lnTo>
                <a:lnTo>
                  <a:pt x="618205" y="240823"/>
                </a:lnTo>
                <a:lnTo>
                  <a:pt x="598008" y="204282"/>
                </a:lnTo>
                <a:lnTo>
                  <a:pt x="571264" y="168544"/>
                </a:lnTo>
                <a:lnTo>
                  <a:pt x="538419" y="134298"/>
                </a:lnTo>
                <a:lnTo>
                  <a:pt x="499920" y="102230"/>
                </a:lnTo>
                <a:lnTo>
                  <a:pt x="456212" y="73029"/>
                </a:lnTo>
                <a:lnTo>
                  <a:pt x="407744" y="47381"/>
                </a:lnTo>
                <a:lnTo>
                  <a:pt x="356941" y="26738"/>
                </a:lnTo>
                <a:lnTo>
                  <a:pt x="306477" y="12027"/>
                </a:lnTo>
                <a:lnTo>
                  <a:pt x="257165" y="3147"/>
                </a:lnTo>
                <a:lnTo>
                  <a:pt x="209819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300369" y="2437455"/>
            <a:ext cx="1564640" cy="1707514"/>
          </a:xfrm>
          <a:custGeom>
            <a:avLst/>
            <a:gdLst/>
            <a:ahLst/>
            <a:cxnLst/>
            <a:rect l="l" t="t" r="r" b="b"/>
            <a:pathLst>
              <a:path w="1564639" h="1707514">
                <a:moveTo>
                  <a:pt x="0" y="1707325"/>
                </a:moveTo>
                <a:lnTo>
                  <a:pt x="1564552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300369" y="2155874"/>
            <a:ext cx="953135" cy="1989455"/>
          </a:xfrm>
          <a:custGeom>
            <a:avLst/>
            <a:gdLst/>
            <a:ahLst/>
            <a:cxnLst/>
            <a:rect l="l" t="t" r="r" b="b"/>
            <a:pathLst>
              <a:path w="953135" h="1989454">
                <a:moveTo>
                  <a:pt x="0" y="1988907"/>
                </a:moveTo>
                <a:lnTo>
                  <a:pt x="952542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300369" y="2325164"/>
            <a:ext cx="980440" cy="1819910"/>
          </a:xfrm>
          <a:custGeom>
            <a:avLst/>
            <a:gdLst/>
            <a:ahLst/>
            <a:cxnLst/>
            <a:rect l="l" t="t" r="r" b="b"/>
            <a:pathLst>
              <a:path w="980439" h="1819910">
                <a:moveTo>
                  <a:pt x="0" y="1819616"/>
                </a:moveTo>
                <a:lnTo>
                  <a:pt x="980118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7500554" y="6461182"/>
            <a:ext cx="1293495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10" dirty="0">
                <a:latin typeface="Century Gothic"/>
                <a:cs typeface="Century Gothic"/>
              </a:rPr>
              <a:t>Aver</a:t>
            </a:r>
            <a:r>
              <a:rPr sz="1400" b="1" spc="-15" dirty="0">
                <a:latin typeface="Century Gothic"/>
                <a:cs typeface="Century Gothic"/>
              </a:rPr>
              <a:t>a</a:t>
            </a:r>
            <a:r>
              <a:rPr sz="1400" b="1" dirty="0">
                <a:latin typeface="Century Gothic"/>
                <a:cs typeface="Century Gothic"/>
              </a:rPr>
              <a:t>ge</a:t>
            </a:r>
            <a:r>
              <a:rPr sz="1400" b="1" spc="-5" dirty="0">
                <a:latin typeface="Century Gothic"/>
                <a:cs typeface="Century Gothic"/>
              </a:rPr>
              <a:t> P</a:t>
            </a:r>
            <a:r>
              <a:rPr sz="1400" b="1" dirty="0">
                <a:latin typeface="Century Gothic"/>
                <a:cs typeface="Century Gothic"/>
              </a:rPr>
              <a:t>U </a:t>
            </a:r>
            <a:r>
              <a:rPr sz="1400" b="1" spc="-114" dirty="0">
                <a:latin typeface="Century Gothic"/>
                <a:cs typeface="Century Gothic"/>
              </a:rPr>
              <a:t> </a:t>
            </a:r>
            <a:r>
              <a:rPr sz="1800" spc="-7" baseline="-11574" dirty="0">
                <a:solidFill>
                  <a:srgbClr val="595959"/>
                </a:solidFill>
                <a:latin typeface="Century Gothic"/>
                <a:cs typeface="Century Gothic"/>
              </a:rPr>
              <a:t>29</a:t>
            </a:r>
            <a:endParaRPr sz="1800" baseline="-11574">
              <a:latin typeface="Century Gothic"/>
              <a:cs typeface="Century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78482" y="194509"/>
            <a:ext cx="770128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402715" algn="l"/>
                <a:tab pos="4583430" algn="l"/>
              </a:tabLst>
            </a:pP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lle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ile-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95880" y="4637696"/>
            <a:ext cx="4827270" cy="1879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422400">
              <a:lnSpc>
                <a:spcPct val="128800"/>
              </a:lnSpc>
            </a:pPr>
            <a:r>
              <a:rPr sz="2200" b="1" dirty="0">
                <a:latin typeface="Arial"/>
                <a:cs typeface="Arial"/>
              </a:rPr>
              <a:t>A</a:t>
            </a:r>
            <a:r>
              <a:rPr sz="2200" b="1" spc="-15" dirty="0">
                <a:latin typeface="Arial"/>
                <a:cs typeface="Arial"/>
              </a:rPr>
              <a:t>dditiona</a:t>
            </a:r>
            <a:r>
              <a:rPr sz="2200" b="1" spc="-10" dirty="0">
                <a:latin typeface="Arial"/>
                <a:cs typeface="Arial"/>
              </a:rPr>
              <a:t>l</a:t>
            </a:r>
            <a:r>
              <a:rPr sz="2200" b="1" spc="-5" dirty="0">
                <a:latin typeface="Arial"/>
                <a:cs typeface="Arial"/>
              </a:rPr>
              <a:t> </a:t>
            </a:r>
            <a:r>
              <a:rPr sz="2200" b="1" dirty="0">
                <a:latin typeface="Arial"/>
                <a:cs typeface="Arial"/>
              </a:rPr>
              <a:t>e</a:t>
            </a:r>
            <a:r>
              <a:rPr sz="2200" b="1" spc="-15" dirty="0">
                <a:latin typeface="Arial"/>
                <a:cs typeface="Arial"/>
              </a:rPr>
              <a:t>n</a:t>
            </a:r>
            <a:r>
              <a:rPr sz="2200" b="1" dirty="0">
                <a:latin typeface="Arial"/>
                <a:cs typeface="Arial"/>
              </a:rPr>
              <a:t>er</a:t>
            </a:r>
            <a:r>
              <a:rPr sz="2200" b="1" spc="-15" dirty="0">
                <a:latin typeface="Arial"/>
                <a:cs typeface="Arial"/>
              </a:rPr>
              <a:t>g</a:t>
            </a:r>
            <a:r>
              <a:rPr sz="2200" b="1" dirty="0">
                <a:latin typeface="Arial"/>
                <a:cs typeface="Arial"/>
              </a:rPr>
              <a:t>y</a:t>
            </a:r>
            <a:r>
              <a:rPr sz="2200" b="1" spc="-5" dirty="0">
                <a:latin typeface="Arial"/>
                <a:cs typeface="Arial"/>
              </a:rPr>
              <a:t> </a:t>
            </a:r>
            <a:r>
              <a:rPr sz="2200" b="1" spc="-15" dirty="0">
                <a:latin typeface="Arial"/>
                <a:cs typeface="Arial"/>
              </a:rPr>
              <a:t>(o</a:t>
            </a:r>
            <a:r>
              <a:rPr sz="2200" b="1" dirty="0">
                <a:latin typeface="Arial"/>
                <a:cs typeface="Arial"/>
              </a:rPr>
              <a:t>ffset) </a:t>
            </a:r>
            <a:r>
              <a:rPr sz="2200" b="1" spc="-15" dirty="0">
                <a:latin typeface="Arial"/>
                <a:cs typeface="Arial"/>
              </a:rPr>
              <a:t>Flu</a:t>
            </a:r>
            <a:r>
              <a:rPr sz="2200" b="1" dirty="0">
                <a:latin typeface="Arial"/>
                <a:cs typeface="Arial"/>
              </a:rPr>
              <a:t>c</a:t>
            </a:r>
            <a:r>
              <a:rPr sz="2200" b="1" spc="-15" dirty="0">
                <a:latin typeface="Arial"/>
                <a:cs typeface="Arial"/>
              </a:rPr>
              <a:t>tu</a:t>
            </a:r>
            <a:r>
              <a:rPr sz="2200" b="1" dirty="0">
                <a:latin typeface="Arial"/>
                <a:cs typeface="Arial"/>
              </a:rPr>
              <a:t>a</a:t>
            </a:r>
            <a:r>
              <a:rPr sz="2200" b="1" spc="-10" dirty="0">
                <a:latin typeface="Arial"/>
                <a:cs typeface="Arial"/>
              </a:rPr>
              <a:t>tion</a:t>
            </a:r>
            <a:r>
              <a:rPr sz="2200" b="1" dirty="0">
                <a:latin typeface="Arial"/>
                <a:cs typeface="Arial"/>
              </a:rPr>
              <a:t>s:</a:t>
            </a:r>
            <a:endParaRPr sz="2200">
              <a:latin typeface="Arial"/>
              <a:cs typeface="Arial"/>
            </a:endParaRPr>
          </a:p>
          <a:p>
            <a:pPr marL="469900" marR="5080" indent="-228600">
              <a:lnSpc>
                <a:spcPct val="120800"/>
              </a:lnSpc>
              <a:spcBef>
                <a:spcPts val="320"/>
              </a:spcBef>
              <a:buClr>
                <a:srgbClr val="E4E9EF"/>
              </a:buClr>
              <a:buSzPct val="120000"/>
              <a:buFont typeface="Arial"/>
              <a:buChar char="•"/>
              <a:tabLst>
                <a:tab pos="465455" algn="l"/>
              </a:tabLst>
            </a:pPr>
            <a:r>
              <a:rPr sz="2000" dirty="0">
                <a:latin typeface="Arial"/>
                <a:cs typeface="Arial"/>
              </a:rPr>
              <a:t>Reduce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accuracy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</a:t>
            </a:r>
            <a:r>
              <a:rPr sz="2000" spc="-10" dirty="0">
                <a:latin typeface="Arial"/>
                <a:cs typeface="Arial"/>
              </a:rPr>
              <a:t>f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he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je</a:t>
            </a:r>
            <a:r>
              <a:rPr sz="2000" spc="-10" dirty="0">
                <a:latin typeface="Arial"/>
                <a:cs typeface="Arial"/>
              </a:rPr>
              <a:t>t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energy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and mass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</a:t>
            </a:r>
            <a:r>
              <a:rPr sz="2000" spc="-10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ermina</a:t>
            </a:r>
            <a:r>
              <a:rPr sz="2000" spc="-10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ion</a:t>
            </a:r>
            <a:endParaRPr sz="2000">
              <a:latin typeface="Arial"/>
              <a:cs typeface="Arial"/>
            </a:endParaRPr>
          </a:p>
          <a:p>
            <a:pPr marL="464820" indent="-223520">
              <a:lnSpc>
                <a:spcPct val="100000"/>
              </a:lnSpc>
              <a:spcBef>
                <a:spcPts val="400"/>
              </a:spcBef>
              <a:buClr>
                <a:srgbClr val="E4E9EF"/>
              </a:buClr>
              <a:buSzPct val="120000"/>
              <a:buFont typeface="Arial"/>
              <a:buChar char="•"/>
              <a:tabLst>
                <a:tab pos="465455" algn="l"/>
              </a:tabLst>
            </a:pPr>
            <a:r>
              <a:rPr sz="2000" dirty="0">
                <a:latin typeface="Arial"/>
                <a:cs typeface="Arial"/>
              </a:rPr>
              <a:t>Addi</a:t>
            </a:r>
            <a:r>
              <a:rPr sz="2000" spc="-10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ional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f</a:t>
            </a:r>
            <a:r>
              <a:rPr sz="2000" dirty="0">
                <a:latin typeface="Arial"/>
                <a:cs typeface="Arial"/>
              </a:rPr>
              <a:t>ake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pileup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je</a:t>
            </a:r>
            <a:r>
              <a:rPr sz="2000" spc="-10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736486" y="1669430"/>
            <a:ext cx="996950" cy="469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99109">
              <a:lnSpc>
                <a:spcPts val="1900"/>
              </a:lnSpc>
            </a:pPr>
            <a:r>
              <a:rPr sz="1600" b="1" spc="-5" dirty="0">
                <a:solidFill>
                  <a:srgbClr val="000090"/>
                </a:solidFill>
                <a:latin typeface="Century Gothic"/>
                <a:cs typeface="Century Gothic"/>
              </a:rPr>
              <a:t>Hard </a:t>
            </a: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scatter</a:t>
            </a:r>
            <a:r>
              <a:rPr sz="1600" b="1" spc="-5" dirty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jet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000383" y="1795352"/>
            <a:ext cx="1171575" cy="469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715" algn="r">
              <a:lnSpc>
                <a:spcPts val="1910"/>
              </a:lnSpc>
            </a:pPr>
            <a:r>
              <a:rPr sz="16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QCD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pileup</a:t>
            </a:r>
            <a:endParaRPr sz="1600">
              <a:latin typeface="Century Gothic"/>
              <a:cs typeface="Century Gothic"/>
            </a:endParaRPr>
          </a:p>
          <a:p>
            <a:pPr marR="5080" algn="r">
              <a:lnSpc>
                <a:spcPts val="1910"/>
              </a:lnSpc>
            </a:pP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18440" y="2675617"/>
            <a:ext cx="1232535" cy="469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900"/>
              </a:lnSpc>
            </a:pP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“Stochastic” pil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eu</a:t>
            </a: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p 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26960" y="1149955"/>
            <a:ext cx="539305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60"/>
              </a:lnSpc>
            </a:pPr>
            <a:r>
              <a:rPr sz="2000" b="1" dirty="0">
                <a:latin typeface="Century Gothic"/>
                <a:cs typeface="Century Gothic"/>
              </a:rPr>
              <a:t>One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the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Century Gothic"/>
                <a:cs typeface="Century Gothic"/>
              </a:rPr>
              <a:t>mos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difficul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spc="5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challenge</a:t>
            </a:r>
            <a:r>
              <a:rPr sz="2000" b="1" dirty="0">
                <a:latin typeface="Century Gothic"/>
                <a:cs typeface="Century Gothic"/>
              </a:rPr>
              <a:t>s </a:t>
            </a:r>
            <a:r>
              <a:rPr sz="2000" b="1" spc="-20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 the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Century Gothic"/>
                <a:cs typeface="Century Gothic"/>
              </a:rPr>
              <a:t>LHC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729669" y="1003564"/>
            <a:ext cx="3020133" cy="28677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362260" y="2545336"/>
            <a:ext cx="0" cy="477520"/>
          </a:xfrm>
          <a:custGeom>
            <a:avLst/>
            <a:gdLst/>
            <a:ahLst/>
            <a:cxnLst/>
            <a:rect l="l" t="t" r="r" b="b"/>
            <a:pathLst>
              <a:path h="477519">
                <a:moveTo>
                  <a:pt x="0" y="477263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295936" y="2516981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66324" y="0"/>
                </a:moveTo>
                <a:lnTo>
                  <a:pt x="0" y="113698"/>
                </a:lnTo>
                <a:lnTo>
                  <a:pt x="2302" y="122445"/>
                </a:lnTo>
                <a:lnTo>
                  <a:pt x="15934" y="130398"/>
                </a:lnTo>
                <a:lnTo>
                  <a:pt x="24683" y="128096"/>
                </a:lnTo>
                <a:lnTo>
                  <a:pt x="66324" y="56711"/>
                </a:lnTo>
                <a:lnTo>
                  <a:pt x="99406" y="56711"/>
                </a:lnTo>
                <a:lnTo>
                  <a:pt x="66324" y="0"/>
                </a:lnTo>
                <a:close/>
              </a:path>
              <a:path w="132714" h="130810">
                <a:moveTo>
                  <a:pt x="99406" y="56711"/>
                </a:moveTo>
                <a:lnTo>
                  <a:pt x="66324" y="56711"/>
                </a:lnTo>
                <a:lnTo>
                  <a:pt x="107965" y="128096"/>
                </a:lnTo>
                <a:lnTo>
                  <a:pt x="116712" y="130398"/>
                </a:lnTo>
                <a:lnTo>
                  <a:pt x="130345" y="122445"/>
                </a:lnTo>
                <a:lnTo>
                  <a:pt x="132647" y="113698"/>
                </a:lnTo>
                <a:lnTo>
                  <a:pt x="99406" y="56711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6407040" y="3092116"/>
            <a:ext cx="64325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il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eup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203440" y="2637517"/>
            <a:ext cx="128905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More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energy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724375" y="89797"/>
            <a:ext cx="5700395" cy="14076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1030" marR="5080" indent="-608965" algn="ctr">
              <a:lnSpc>
                <a:spcPts val="5700"/>
              </a:lnSpc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itig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atio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030" marR="5080" indent="-608965" algn="ctr">
              <a:lnSpc>
                <a:spcPts val="5700"/>
              </a:lnSpc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ey 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eas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8887" y="4505498"/>
            <a:ext cx="4235334" cy="17955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0379" y="4531359"/>
            <a:ext cx="4132579" cy="1696720"/>
          </a:xfrm>
          <a:custGeom>
            <a:avLst/>
            <a:gdLst/>
            <a:ahLst/>
            <a:cxnLst/>
            <a:rect l="l" t="t" r="r" b="b"/>
            <a:pathLst>
              <a:path w="4132579" h="1696720">
                <a:moveTo>
                  <a:pt x="3849787" y="0"/>
                </a:moveTo>
                <a:lnTo>
                  <a:pt x="282792" y="0"/>
                </a:lnTo>
                <a:lnTo>
                  <a:pt x="259598" y="937"/>
                </a:lnTo>
                <a:lnTo>
                  <a:pt x="214833" y="8218"/>
                </a:lnTo>
                <a:lnTo>
                  <a:pt x="172716" y="22223"/>
                </a:lnTo>
                <a:lnTo>
                  <a:pt x="133829" y="42368"/>
                </a:lnTo>
                <a:lnTo>
                  <a:pt x="98753" y="68073"/>
                </a:lnTo>
                <a:lnTo>
                  <a:pt x="68073" y="98753"/>
                </a:lnTo>
                <a:lnTo>
                  <a:pt x="42368" y="133829"/>
                </a:lnTo>
                <a:lnTo>
                  <a:pt x="22223" y="172716"/>
                </a:lnTo>
                <a:lnTo>
                  <a:pt x="8218" y="214833"/>
                </a:lnTo>
                <a:lnTo>
                  <a:pt x="937" y="259598"/>
                </a:lnTo>
                <a:lnTo>
                  <a:pt x="0" y="282792"/>
                </a:lnTo>
                <a:lnTo>
                  <a:pt x="0" y="1413927"/>
                </a:lnTo>
                <a:lnTo>
                  <a:pt x="3701" y="1459798"/>
                </a:lnTo>
                <a:lnTo>
                  <a:pt x="14416" y="1503311"/>
                </a:lnTo>
                <a:lnTo>
                  <a:pt x="31564" y="1543887"/>
                </a:lnTo>
                <a:lnTo>
                  <a:pt x="54562" y="1580941"/>
                </a:lnTo>
                <a:lnTo>
                  <a:pt x="82827" y="1613891"/>
                </a:lnTo>
                <a:lnTo>
                  <a:pt x="115778" y="1642157"/>
                </a:lnTo>
                <a:lnTo>
                  <a:pt x="152832" y="1665155"/>
                </a:lnTo>
                <a:lnTo>
                  <a:pt x="193407" y="1682302"/>
                </a:lnTo>
                <a:lnTo>
                  <a:pt x="236921" y="1693018"/>
                </a:lnTo>
                <a:lnTo>
                  <a:pt x="282792" y="1696719"/>
                </a:lnTo>
                <a:lnTo>
                  <a:pt x="3849787" y="1696719"/>
                </a:lnTo>
                <a:lnTo>
                  <a:pt x="3895658" y="1693018"/>
                </a:lnTo>
                <a:lnTo>
                  <a:pt x="3939171" y="1682302"/>
                </a:lnTo>
                <a:lnTo>
                  <a:pt x="3979746" y="1665155"/>
                </a:lnTo>
                <a:lnTo>
                  <a:pt x="4016800" y="1642157"/>
                </a:lnTo>
                <a:lnTo>
                  <a:pt x="4049751" y="1613891"/>
                </a:lnTo>
                <a:lnTo>
                  <a:pt x="4078016" y="1580941"/>
                </a:lnTo>
                <a:lnTo>
                  <a:pt x="4101014" y="1543887"/>
                </a:lnTo>
                <a:lnTo>
                  <a:pt x="4118161" y="1503311"/>
                </a:lnTo>
                <a:lnTo>
                  <a:pt x="4128877" y="1459798"/>
                </a:lnTo>
                <a:lnTo>
                  <a:pt x="4132578" y="1413927"/>
                </a:lnTo>
                <a:lnTo>
                  <a:pt x="4132578" y="282792"/>
                </a:lnTo>
                <a:lnTo>
                  <a:pt x="4128877" y="236921"/>
                </a:lnTo>
                <a:lnTo>
                  <a:pt x="4118161" y="193407"/>
                </a:lnTo>
                <a:lnTo>
                  <a:pt x="4101014" y="152832"/>
                </a:lnTo>
                <a:lnTo>
                  <a:pt x="4078016" y="115778"/>
                </a:lnTo>
                <a:lnTo>
                  <a:pt x="4049751" y="82827"/>
                </a:lnTo>
                <a:lnTo>
                  <a:pt x="4016800" y="54562"/>
                </a:lnTo>
                <a:lnTo>
                  <a:pt x="3979746" y="31564"/>
                </a:lnTo>
                <a:lnTo>
                  <a:pt x="3939171" y="14416"/>
                </a:lnTo>
                <a:lnTo>
                  <a:pt x="3895658" y="3701"/>
                </a:lnTo>
                <a:lnTo>
                  <a:pt x="3849787" y="0"/>
                </a:lnTo>
                <a:close/>
              </a:path>
            </a:pathLst>
          </a:custGeom>
          <a:solidFill>
            <a:srgbClr val="008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0379" y="4531359"/>
            <a:ext cx="4132579" cy="1696720"/>
          </a:xfrm>
          <a:custGeom>
            <a:avLst/>
            <a:gdLst/>
            <a:ahLst/>
            <a:cxnLst/>
            <a:rect l="l" t="t" r="r" b="b"/>
            <a:pathLst>
              <a:path w="4132579" h="1696720">
                <a:moveTo>
                  <a:pt x="0" y="282791"/>
                </a:moveTo>
                <a:lnTo>
                  <a:pt x="3701" y="236921"/>
                </a:lnTo>
                <a:lnTo>
                  <a:pt x="14416" y="193407"/>
                </a:lnTo>
                <a:lnTo>
                  <a:pt x="31564" y="152832"/>
                </a:lnTo>
                <a:lnTo>
                  <a:pt x="54562" y="115778"/>
                </a:lnTo>
                <a:lnTo>
                  <a:pt x="82827" y="82827"/>
                </a:lnTo>
                <a:lnTo>
                  <a:pt x="115778" y="54562"/>
                </a:lnTo>
                <a:lnTo>
                  <a:pt x="152832" y="31564"/>
                </a:lnTo>
                <a:lnTo>
                  <a:pt x="193407" y="14416"/>
                </a:lnTo>
                <a:lnTo>
                  <a:pt x="236921" y="3701"/>
                </a:lnTo>
                <a:lnTo>
                  <a:pt x="282791" y="0"/>
                </a:lnTo>
                <a:lnTo>
                  <a:pt x="3849786" y="0"/>
                </a:lnTo>
                <a:lnTo>
                  <a:pt x="3895657" y="3701"/>
                </a:lnTo>
                <a:lnTo>
                  <a:pt x="3939171" y="14416"/>
                </a:lnTo>
                <a:lnTo>
                  <a:pt x="3979746" y="31564"/>
                </a:lnTo>
                <a:lnTo>
                  <a:pt x="4016800" y="54562"/>
                </a:lnTo>
                <a:lnTo>
                  <a:pt x="4049751" y="82827"/>
                </a:lnTo>
                <a:lnTo>
                  <a:pt x="4078016" y="115778"/>
                </a:lnTo>
                <a:lnTo>
                  <a:pt x="4101014" y="152832"/>
                </a:lnTo>
                <a:lnTo>
                  <a:pt x="4118162" y="193407"/>
                </a:lnTo>
                <a:lnTo>
                  <a:pt x="4128877" y="236921"/>
                </a:lnTo>
                <a:lnTo>
                  <a:pt x="4132578" y="282791"/>
                </a:lnTo>
                <a:lnTo>
                  <a:pt x="4132578" y="1413927"/>
                </a:lnTo>
                <a:lnTo>
                  <a:pt x="4128877" y="1459798"/>
                </a:lnTo>
                <a:lnTo>
                  <a:pt x="4118162" y="1503311"/>
                </a:lnTo>
                <a:lnTo>
                  <a:pt x="4101014" y="1543886"/>
                </a:lnTo>
                <a:lnTo>
                  <a:pt x="4078016" y="1580941"/>
                </a:lnTo>
                <a:lnTo>
                  <a:pt x="4049751" y="1613891"/>
                </a:lnTo>
                <a:lnTo>
                  <a:pt x="4016800" y="1642157"/>
                </a:lnTo>
                <a:lnTo>
                  <a:pt x="3979746" y="1665154"/>
                </a:lnTo>
                <a:lnTo>
                  <a:pt x="3939171" y="1682302"/>
                </a:lnTo>
                <a:lnTo>
                  <a:pt x="3895657" y="1693018"/>
                </a:lnTo>
                <a:lnTo>
                  <a:pt x="3849786" y="1696719"/>
                </a:lnTo>
                <a:lnTo>
                  <a:pt x="282791" y="1696719"/>
                </a:lnTo>
                <a:lnTo>
                  <a:pt x="236921" y="1693018"/>
                </a:lnTo>
                <a:lnTo>
                  <a:pt x="193407" y="1682302"/>
                </a:lnTo>
                <a:lnTo>
                  <a:pt x="152832" y="1665154"/>
                </a:lnTo>
                <a:lnTo>
                  <a:pt x="115778" y="1642157"/>
                </a:lnTo>
                <a:lnTo>
                  <a:pt x="82827" y="1613891"/>
                </a:lnTo>
                <a:lnTo>
                  <a:pt x="54562" y="1580941"/>
                </a:lnTo>
                <a:lnTo>
                  <a:pt x="31564" y="1543886"/>
                </a:lnTo>
                <a:lnTo>
                  <a:pt x="14416" y="1503311"/>
                </a:lnTo>
                <a:lnTo>
                  <a:pt x="3701" y="1459798"/>
                </a:lnTo>
                <a:lnTo>
                  <a:pt x="0" y="1413927"/>
                </a:lnTo>
                <a:lnTo>
                  <a:pt x="0" y="282791"/>
                </a:lnTo>
                <a:close/>
              </a:path>
            </a:pathLst>
          </a:custGeom>
          <a:ln w="9524">
            <a:solidFill>
              <a:srgbClr val="008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44588" y="4139738"/>
            <a:ext cx="3150523" cy="21613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95618" y="4165600"/>
            <a:ext cx="3048000" cy="2062480"/>
          </a:xfrm>
          <a:custGeom>
            <a:avLst/>
            <a:gdLst/>
            <a:ahLst/>
            <a:cxnLst/>
            <a:rect l="l" t="t" r="r" b="b"/>
            <a:pathLst>
              <a:path w="3048000" h="2062479">
                <a:moveTo>
                  <a:pt x="2704246" y="0"/>
                </a:moveTo>
                <a:lnTo>
                  <a:pt x="343754" y="0"/>
                </a:lnTo>
                <a:lnTo>
                  <a:pt x="315561" y="1139"/>
                </a:lnTo>
                <a:lnTo>
                  <a:pt x="261146" y="9990"/>
                </a:lnTo>
                <a:lnTo>
                  <a:pt x="209950" y="27013"/>
                </a:lnTo>
                <a:lnTo>
                  <a:pt x="162679" y="51502"/>
                </a:lnTo>
                <a:lnTo>
                  <a:pt x="120043" y="82747"/>
                </a:lnTo>
                <a:lnTo>
                  <a:pt x="82748" y="120042"/>
                </a:lnTo>
                <a:lnTo>
                  <a:pt x="51502" y="162679"/>
                </a:lnTo>
                <a:lnTo>
                  <a:pt x="27014" y="209949"/>
                </a:lnTo>
                <a:lnTo>
                  <a:pt x="9990" y="261146"/>
                </a:lnTo>
                <a:lnTo>
                  <a:pt x="1139" y="315561"/>
                </a:lnTo>
                <a:lnTo>
                  <a:pt x="0" y="343754"/>
                </a:lnTo>
                <a:lnTo>
                  <a:pt x="0" y="1718725"/>
                </a:lnTo>
                <a:lnTo>
                  <a:pt x="4499" y="1774484"/>
                </a:lnTo>
                <a:lnTo>
                  <a:pt x="17524" y="1827378"/>
                </a:lnTo>
                <a:lnTo>
                  <a:pt x="38369" y="1876700"/>
                </a:lnTo>
                <a:lnTo>
                  <a:pt x="66324" y="1921742"/>
                </a:lnTo>
                <a:lnTo>
                  <a:pt x="100683" y="1961796"/>
                </a:lnTo>
                <a:lnTo>
                  <a:pt x="140737" y="1996155"/>
                </a:lnTo>
                <a:lnTo>
                  <a:pt x="185779" y="2024110"/>
                </a:lnTo>
                <a:lnTo>
                  <a:pt x="235101" y="2044955"/>
                </a:lnTo>
                <a:lnTo>
                  <a:pt x="287996" y="2057980"/>
                </a:lnTo>
                <a:lnTo>
                  <a:pt x="343754" y="2062479"/>
                </a:lnTo>
                <a:lnTo>
                  <a:pt x="2704246" y="2062479"/>
                </a:lnTo>
                <a:lnTo>
                  <a:pt x="2760005" y="2057980"/>
                </a:lnTo>
                <a:lnTo>
                  <a:pt x="2812899" y="2044955"/>
                </a:lnTo>
                <a:lnTo>
                  <a:pt x="2862221" y="2024110"/>
                </a:lnTo>
                <a:lnTo>
                  <a:pt x="2907262" y="1996155"/>
                </a:lnTo>
                <a:lnTo>
                  <a:pt x="2947316" y="1961796"/>
                </a:lnTo>
                <a:lnTo>
                  <a:pt x="2981675" y="1921742"/>
                </a:lnTo>
                <a:lnTo>
                  <a:pt x="3009630" y="1876700"/>
                </a:lnTo>
                <a:lnTo>
                  <a:pt x="3030475" y="1827378"/>
                </a:lnTo>
                <a:lnTo>
                  <a:pt x="3043500" y="1774484"/>
                </a:lnTo>
                <a:lnTo>
                  <a:pt x="3048000" y="1718725"/>
                </a:lnTo>
                <a:lnTo>
                  <a:pt x="3048000" y="343754"/>
                </a:lnTo>
                <a:lnTo>
                  <a:pt x="3043500" y="287995"/>
                </a:lnTo>
                <a:lnTo>
                  <a:pt x="3030475" y="235101"/>
                </a:lnTo>
                <a:lnTo>
                  <a:pt x="3009630" y="185779"/>
                </a:lnTo>
                <a:lnTo>
                  <a:pt x="2981675" y="140737"/>
                </a:lnTo>
                <a:lnTo>
                  <a:pt x="2947316" y="100683"/>
                </a:lnTo>
                <a:lnTo>
                  <a:pt x="2907262" y="66324"/>
                </a:lnTo>
                <a:lnTo>
                  <a:pt x="2862221" y="38369"/>
                </a:lnTo>
                <a:lnTo>
                  <a:pt x="2812899" y="17524"/>
                </a:lnTo>
                <a:lnTo>
                  <a:pt x="2760005" y="4499"/>
                </a:lnTo>
                <a:lnTo>
                  <a:pt x="270424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95618" y="4165600"/>
            <a:ext cx="3048000" cy="2062480"/>
          </a:xfrm>
          <a:custGeom>
            <a:avLst/>
            <a:gdLst/>
            <a:ahLst/>
            <a:cxnLst/>
            <a:rect l="l" t="t" r="r" b="b"/>
            <a:pathLst>
              <a:path w="3048000" h="2062479">
                <a:moveTo>
                  <a:pt x="0" y="343753"/>
                </a:moveTo>
                <a:lnTo>
                  <a:pt x="4499" y="287995"/>
                </a:lnTo>
                <a:lnTo>
                  <a:pt x="17524" y="235101"/>
                </a:lnTo>
                <a:lnTo>
                  <a:pt x="38369" y="185779"/>
                </a:lnTo>
                <a:lnTo>
                  <a:pt x="66324" y="140737"/>
                </a:lnTo>
                <a:lnTo>
                  <a:pt x="100683" y="100683"/>
                </a:lnTo>
                <a:lnTo>
                  <a:pt x="140737" y="66324"/>
                </a:lnTo>
                <a:lnTo>
                  <a:pt x="185779" y="38369"/>
                </a:lnTo>
                <a:lnTo>
                  <a:pt x="235100" y="17524"/>
                </a:lnTo>
                <a:lnTo>
                  <a:pt x="287995" y="4499"/>
                </a:lnTo>
                <a:lnTo>
                  <a:pt x="343753" y="0"/>
                </a:lnTo>
                <a:lnTo>
                  <a:pt x="2704245" y="0"/>
                </a:lnTo>
                <a:lnTo>
                  <a:pt x="2760004" y="4499"/>
                </a:lnTo>
                <a:lnTo>
                  <a:pt x="2812898" y="17524"/>
                </a:lnTo>
                <a:lnTo>
                  <a:pt x="2862220" y="38369"/>
                </a:lnTo>
                <a:lnTo>
                  <a:pt x="2907262" y="66324"/>
                </a:lnTo>
                <a:lnTo>
                  <a:pt x="2947316" y="100683"/>
                </a:lnTo>
                <a:lnTo>
                  <a:pt x="2981674" y="140737"/>
                </a:lnTo>
                <a:lnTo>
                  <a:pt x="3009630" y="185779"/>
                </a:lnTo>
                <a:lnTo>
                  <a:pt x="3030474" y="235101"/>
                </a:lnTo>
                <a:lnTo>
                  <a:pt x="3043500" y="287995"/>
                </a:lnTo>
                <a:lnTo>
                  <a:pt x="3047999" y="343753"/>
                </a:lnTo>
                <a:lnTo>
                  <a:pt x="3047999" y="1718725"/>
                </a:lnTo>
                <a:lnTo>
                  <a:pt x="3043500" y="1774484"/>
                </a:lnTo>
                <a:lnTo>
                  <a:pt x="3030474" y="1827378"/>
                </a:lnTo>
                <a:lnTo>
                  <a:pt x="3009630" y="1876700"/>
                </a:lnTo>
                <a:lnTo>
                  <a:pt x="2981674" y="1921742"/>
                </a:lnTo>
                <a:lnTo>
                  <a:pt x="2947316" y="1961796"/>
                </a:lnTo>
                <a:lnTo>
                  <a:pt x="2907262" y="1996154"/>
                </a:lnTo>
                <a:lnTo>
                  <a:pt x="2862220" y="2024110"/>
                </a:lnTo>
                <a:lnTo>
                  <a:pt x="2812898" y="2044954"/>
                </a:lnTo>
                <a:lnTo>
                  <a:pt x="2760004" y="2057980"/>
                </a:lnTo>
                <a:lnTo>
                  <a:pt x="2704245" y="2062479"/>
                </a:lnTo>
                <a:lnTo>
                  <a:pt x="343753" y="2062479"/>
                </a:lnTo>
                <a:lnTo>
                  <a:pt x="287995" y="2057980"/>
                </a:lnTo>
                <a:lnTo>
                  <a:pt x="235100" y="2044954"/>
                </a:lnTo>
                <a:lnTo>
                  <a:pt x="185779" y="2024110"/>
                </a:lnTo>
                <a:lnTo>
                  <a:pt x="140737" y="1996154"/>
                </a:lnTo>
                <a:lnTo>
                  <a:pt x="100683" y="1961796"/>
                </a:lnTo>
                <a:lnTo>
                  <a:pt x="66324" y="1921742"/>
                </a:lnTo>
                <a:lnTo>
                  <a:pt x="38369" y="1876700"/>
                </a:lnTo>
                <a:lnTo>
                  <a:pt x="17524" y="1827378"/>
                </a:lnTo>
                <a:lnTo>
                  <a:pt x="4499" y="1774484"/>
                </a:lnTo>
                <a:lnTo>
                  <a:pt x="0" y="1718725"/>
                </a:lnTo>
                <a:lnTo>
                  <a:pt x="0" y="343753"/>
                </a:lnTo>
                <a:close/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0861" y="2024148"/>
            <a:ext cx="4164675" cy="221534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72836" y="2115588"/>
            <a:ext cx="3736571" cy="20241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1199" y="2052320"/>
            <a:ext cx="4063998" cy="21132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1199" y="2052320"/>
            <a:ext cx="4064000" cy="2113280"/>
          </a:xfrm>
          <a:custGeom>
            <a:avLst/>
            <a:gdLst/>
            <a:ahLst/>
            <a:cxnLst/>
            <a:rect l="l" t="t" r="r" b="b"/>
            <a:pathLst>
              <a:path w="4064000" h="2113279">
                <a:moveTo>
                  <a:pt x="0" y="352219"/>
                </a:moveTo>
                <a:lnTo>
                  <a:pt x="4609" y="295087"/>
                </a:lnTo>
                <a:lnTo>
                  <a:pt x="17956" y="240891"/>
                </a:lnTo>
                <a:lnTo>
                  <a:pt x="39314" y="190354"/>
                </a:lnTo>
                <a:lnTo>
                  <a:pt x="67958" y="144203"/>
                </a:lnTo>
                <a:lnTo>
                  <a:pt x="103162" y="103162"/>
                </a:lnTo>
                <a:lnTo>
                  <a:pt x="144203" y="67958"/>
                </a:lnTo>
                <a:lnTo>
                  <a:pt x="190354" y="39314"/>
                </a:lnTo>
                <a:lnTo>
                  <a:pt x="240891" y="17956"/>
                </a:lnTo>
                <a:lnTo>
                  <a:pt x="295088" y="4609"/>
                </a:lnTo>
                <a:lnTo>
                  <a:pt x="352219" y="0"/>
                </a:lnTo>
                <a:lnTo>
                  <a:pt x="3711779" y="0"/>
                </a:lnTo>
                <a:lnTo>
                  <a:pt x="3768910" y="4609"/>
                </a:lnTo>
                <a:lnTo>
                  <a:pt x="3823107" y="17956"/>
                </a:lnTo>
                <a:lnTo>
                  <a:pt x="3873644" y="39314"/>
                </a:lnTo>
                <a:lnTo>
                  <a:pt x="3919795" y="67958"/>
                </a:lnTo>
                <a:lnTo>
                  <a:pt x="3960836" y="103162"/>
                </a:lnTo>
                <a:lnTo>
                  <a:pt x="3996040" y="144203"/>
                </a:lnTo>
                <a:lnTo>
                  <a:pt x="4024684" y="190354"/>
                </a:lnTo>
                <a:lnTo>
                  <a:pt x="4046042" y="240891"/>
                </a:lnTo>
                <a:lnTo>
                  <a:pt x="4059388" y="295087"/>
                </a:lnTo>
                <a:lnTo>
                  <a:pt x="4063998" y="352219"/>
                </a:lnTo>
                <a:lnTo>
                  <a:pt x="4063998" y="1761059"/>
                </a:lnTo>
                <a:lnTo>
                  <a:pt x="4059388" y="1818191"/>
                </a:lnTo>
                <a:lnTo>
                  <a:pt x="4046042" y="1872388"/>
                </a:lnTo>
                <a:lnTo>
                  <a:pt x="4024684" y="1922924"/>
                </a:lnTo>
                <a:lnTo>
                  <a:pt x="3996040" y="1969075"/>
                </a:lnTo>
                <a:lnTo>
                  <a:pt x="3960836" y="2010116"/>
                </a:lnTo>
                <a:lnTo>
                  <a:pt x="3919795" y="2045321"/>
                </a:lnTo>
                <a:lnTo>
                  <a:pt x="3873644" y="2073965"/>
                </a:lnTo>
                <a:lnTo>
                  <a:pt x="3823107" y="2095322"/>
                </a:lnTo>
                <a:lnTo>
                  <a:pt x="3768910" y="2108669"/>
                </a:lnTo>
                <a:lnTo>
                  <a:pt x="3711779" y="2113279"/>
                </a:lnTo>
                <a:lnTo>
                  <a:pt x="352219" y="2113279"/>
                </a:lnTo>
                <a:lnTo>
                  <a:pt x="295088" y="2108669"/>
                </a:lnTo>
                <a:lnTo>
                  <a:pt x="240891" y="2095322"/>
                </a:lnTo>
                <a:lnTo>
                  <a:pt x="190354" y="2073965"/>
                </a:lnTo>
                <a:lnTo>
                  <a:pt x="144203" y="2045321"/>
                </a:lnTo>
                <a:lnTo>
                  <a:pt x="103162" y="2010116"/>
                </a:lnTo>
                <a:lnTo>
                  <a:pt x="67958" y="1969075"/>
                </a:lnTo>
                <a:lnTo>
                  <a:pt x="39314" y="1922924"/>
                </a:lnTo>
                <a:lnTo>
                  <a:pt x="17956" y="1872388"/>
                </a:lnTo>
                <a:lnTo>
                  <a:pt x="4609" y="1818191"/>
                </a:lnTo>
                <a:lnTo>
                  <a:pt x="0" y="1761059"/>
                </a:lnTo>
                <a:lnTo>
                  <a:pt x="0" y="352219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3850" marR="125730" indent="-635" algn="ctr">
              <a:lnSpc>
                <a:spcPts val="3300"/>
              </a:lnSpc>
            </a:pPr>
            <a:r>
              <a:rPr spc="-15" dirty="0"/>
              <a:t>Constituent level pil</a:t>
            </a:r>
            <a:r>
              <a:rPr spc="-5" dirty="0"/>
              <a:t>e-u</a:t>
            </a:r>
            <a:r>
              <a:rPr dirty="0"/>
              <a:t>p </a:t>
            </a:r>
            <a:r>
              <a:rPr spc="-15" dirty="0"/>
              <a:t>suppressi</a:t>
            </a:r>
            <a:r>
              <a:rPr dirty="0"/>
              <a:t>on</a:t>
            </a:r>
          </a:p>
          <a:p>
            <a:pPr marL="201930" marR="5080" indent="-635" algn="ctr">
              <a:lnSpc>
                <a:spcPct val="100000"/>
              </a:lnSpc>
              <a:spcBef>
                <a:spcPts val="840"/>
              </a:spcBef>
            </a:pPr>
            <a:r>
              <a:rPr sz="2000" b="0" spc="-110" dirty="0">
                <a:latin typeface="Century Gothic"/>
                <a:cs typeface="Century Gothic"/>
              </a:rPr>
              <a:t>T</a:t>
            </a:r>
            <a:r>
              <a:rPr sz="2000" b="0" spc="-15" dirty="0">
                <a:latin typeface="Century Gothic"/>
                <a:cs typeface="Century Gothic"/>
              </a:rPr>
              <a:t>o</a:t>
            </a:r>
            <a:r>
              <a:rPr sz="2000" b="0" spc="-5" dirty="0">
                <a:latin typeface="Century Gothic"/>
                <a:cs typeface="Century Gothic"/>
              </a:rPr>
              <a:t>p</a:t>
            </a:r>
            <a:r>
              <a:rPr sz="2000" b="0" spc="-20" dirty="0">
                <a:latin typeface="Century Gothic"/>
                <a:cs typeface="Century Gothic"/>
              </a:rPr>
              <a:t>o</a:t>
            </a:r>
            <a:r>
              <a:rPr sz="2000" b="0" dirty="0">
                <a:latin typeface="Century Gothic"/>
                <a:cs typeface="Century Gothic"/>
              </a:rPr>
              <a:t>-cl</a:t>
            </a:r>
            <a:r>
              <a:rPr sz="2000" b="0" spc="-15" dirty="0">
                <a:latin typeface="Century Gothic"/>
                <a:cs typeface="Century Gothic"/>
              </a:rPr>
              <a:t>u</a:t>
            </a:r>
            <a:r>
              <a:rPr sz="2000" b="0" dirty="0">
                <a:latin typeface="Century Gothic"/>
                <a:cs typeface="Century Gothic"/>
              </a:rPr>
              <a:t>s</a:t>
            </a:r>
            <a:r>
              <a:rPr sz="2000" b="0" spc="-10" dirty="0">
                <a:latin typeface="Century Gothic"/>
                <a:cs typeface="Century Gothic"/>
              </a:rPr>
              <a:t>ter</a:t>
            </a:r>
            <a:r>
              <a:rPr sz="2000" b="0" dirty="0">
                <a:latin typeface="Century Gothic"/>
                <a:cs typeface="Century Gothic"/>
              </a:rPr>
              <a:t>i</a:t>
            </a:r>
            <a:r>
              <a:rPr sz="2000" b="0" spc="-15" dirty="0">
                <a:latin typeface="Century Gothic"/>
                <a:cs typeface="Century Gothic"/>
              </a:rPr>
              <a:t>ng</a:t>
            </a:r>
            <a:r>
              <a:rPr sz="2000" b="0" dirty="0">
                <a:latin typeface="Century Gothic"/>
                <a:cs typeface="Century Gothic"/>
              </a:rPr>
              <a:t>(</a:t>
            </a:r>
            <a:r>
              <a:rPr sz="2000" b="0" spc="-180" dirty="0">
                <a:latin typeface="Century Gothic"/>
                <a:cs typeface="Century Gothic"/>
              </a:rPr>
              <a:t>A</a:t>
            </a:r>
            <a:r>
              <a:rPr sz="2000" b="0" spc="-15" dirty="0">
                <a:latin typeface="Century Gothic"/>
                <a:cs typeface="Century Gothic"/>
              </a:rPr>
              <a:t>TLA</a:t>
            </a:r>
            <a:r>
              <a:rPr sz="2000" b="0" dirty="0">
                <a:latin typeface="Century Gothic"/>
                <a:cs typeface="Century Gothic"/>
              </a:rPr>
              <a:t>S </a:t>
            </a:r>
            <a:r>
              <a:rPr sz="2000" b="0" spc="-15" dirty="0">
                <a:latin typeface="Century Gothic"/>
                <a:cs typeface="Century Gothic"/>
              </a:rPr>
              <a:t>Ch</a:t>
            </a:r>
            <a:r>
              <a:rPr sz="2000" b="0" dirty="0">
                <a:latin typeface="Century Gothic"/>
                <a:cs typeface="Century Gothic"/>
              </a:rPr>
              <a:t>a</a:t>
            </a:r>
            <a:r>
              <a:rPr sz="2000" b="0" spc="-15" dirty="0">
                <a:latin typeface="Century Gothic"/>
                <a:cs typeface="Century Gothic"/>
              </a:rPr>
              <a:t>rge</a:t>
            </a:r>
            <a:r>
              <a:rPr sz="2000" b="0" dirty="0">
                <a:latin typeface="Century Gothic"/>
                <a:cs typeface="Century Gothic"/>
              </a:rPr>
              <a:t>d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dirty="0">
                <a:latin typeface="Century Gothic"/>
                <a:cs typeface="Century Gothic"/>
              </a:rPr>
              <a:t>Had</a:t>
            </a:r>
            <a:r>
              <a:rPr sz="2000" b="0" spc="-20" dirty="0">
                <a:latin typeface="Century Gothic"/>
                <a:cs typeface="Century Gothic"/>
              </a:rPr>
              <a:t>r</a:t>
            </a:r>
            <a:r>
              <a:rPr sz="2000" b="0" spc="-15" dirty="0">
                <a:latin typeface="Century Gothic"/>
                <a:cs typeface="Century Gothic"/>
              </a:rPr>
              <a:t>on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spc="-15" dirty="0">
                <a:latin typeface="Century Gothic"/>
                <a:cs typeface="Century Gothic"/>
              </a:rPr>
              <a:t>Su</a:t>
            </a:r>
            <a:r>
              <a:rPr sz="2000" b="0" dirty="0">
                <a:latin typeface="Century Gothic"/>
                <a:cs typeface="Century Gothic"/>
              </a:rPr>
              <a:t>b</a:t>
            </a:r>
            <a:r>
              <a:rPr sz="2000" b="0" spc="-10" dirty="0">
                <a:latin typeface="Century Gothic"/>
                <a:cs typeface="Century Gothic"/>
              </a:rPr>
              <a:t>tr</a:t>
            </a:r>
            <a:r>
              <a:rPr sz="2000" b="0" dirty="0">
                <a:latin typeface="Century Gothic"/>
                <a:cs typeface="Century Gothic"/>
              </a:rPr>
              <a:t>a</a:t>
            </a:r>
            <a:r>
              <a:rPr sz="2000" b="0" spc="-10" dirty="0">
                <a:latin typeface="Century Gothic"/>
                <a:cs typeface="Century Gothic"/>
              </a:rPr>
              <a:t>ct</a:t>
            </a:r>
            <a:r>
              <a:rPr sz="2000" b="0" dirty="0">
                <a:latin typeface="Century Gothic"/>
                <a:cs typeface="Century Gothic"/>
              </a:rPr>
              <a:t>i</a:t>
            </a:r>
            <a:r>
              <a:rPr sz="2000" b="0" spc="-15" dirty="0">
                <a:latin typeface="Century Gothic"/>
                <a:cs typeface="Century Gothic"/>
              </a:rPr>
              <a:t>on</a:t>
            </a:r>
            <a:r>
              <a:rPr sz="2000" b="0" spc="-10" dirty="0">
                <a:latin typeface="Century Gothic"/>
                <a:cs typeface="Century Gothic"/>
              </a:rPr>
              <a:t> </a:t>
            </a:r>
            <a:r>
              <a:rPr sz="2000" b="0" dirty="0">
                <a:latin typeface="Century Gothic"/>
                <a:cs typeface="Century Gothic"/>
              </a:rPr>
              <a:t>a</a:t>
            </a:r>
            <a:r>
              <a:rPr sz="2000" b="0" spc="-15" dirty="0">
                <a:latin typeface="Century Gothic"/>
                <a:cs typeface="Century Gothic"/>
              </a:rPr>
              <a:t>n</a:t>
            </a:r>
            <a:r>
              <a:rPr sz="2000" b="0" dirty="0">
                <a:latin typeface="Century Gothic"/>
                <a:cs typeface="Century Gothic"/>
              </a:rPr>
              <a:t>d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spc="-15" dirty="0">
                <a:latin typeface="Century Gothic"/>
                <a:cs typeface="Century Gothic"/>
              </a:rPr>
              <a:t>PUPP</a:t>
            </a:r>
            <a:r>
              <a:rPr sz="2000" b="0" dirty="0">
                <a:latin typeface="Century Gothic"/>
                <a:cs typeface="Century Gothic"/>
              </a:rPr>
              <a:t>I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dirty="0">
                <a:latin typeface="Century Gothic"/>
                <a:cs typeface="Century Gothic"/>
              </a:rPr>
              <a:t>(</a:t>
            </a:r>
            <a:r>
              <a:rPr sz="2000" b="0" spc="-20" dirty="0">
                <a:latin typeface="Century Gothic"/>
                <a:cs typeface="Century Gothic"/>
              </a:rPr>
              <a:t>CM</a:t>
            </a:r>
            <a:r>
              <a:rPr sz="2000" b="0" dirty="0">
                <a:latin typeface="Century Gothic"/>
                <a:cs typeface="Century Gothic"/>
              </a:rPr>
              <a:t>S)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100">
              <a:latin typeface="Times New Roman"/>
              <a:cs typeface="Times New Roman"/>
            </a:endParaRPr>
          </a:p>
          <a:p>
            <a:pPr marR="154940" algn="ctr">
              <a:lnSpc>
                <a:spcPct val="100000"/>
              </a:lnSpc>
            </a:pPr>
            <a:r>
              <a:rPr dirty="0"/>
              <a:t>J</a:t>
            </a:r>
            <a:r>
              <a:rPr spc="-5" dirty="0"/>
              <a:t>e</a:t>
            </a:r>
            <a:r>
              <a:rPr spc="-10" dirty="0"/>
              <a:t>t-</a:t>
            </a:r>
            <a:r>
              <a:rPr dirty="0"/>
              <a:t>V</a:t>
            </a:r>
            <a:r>
              <a:rPr spc="-5" dirty="0"/>
              <a:t>e</a:t>
            </a:r>
            <a:r>
              <a:rPr spc="-10" dirty="0"/>
              <a:t>rt</a:t>
            </a:r>
            <a:r>
              <a:rPr spc="-5" dirty="0"/>
              <a:t>e</a:t>
            </a:r>
            <a:r>
              <a:rPr dirty="0"/>
              <a:t>x</a:t>
            </a:r>
            <a:r>
              <a:rPr spc="-5" dirty="0"/>
              <a:t> </a:t>
            </a:r>
            <a:r>
              <a:rPr spc="-15" dirty="0"/>
              <a:t>T</a:t>
            </a:r>
            <a:r>
              <a:rPr dirty="0"/>
              <a:t>agg</a:t>
            </a:r>
            <a:r>
              <a:rPr spc="-15" dirty="0"/>
              <a:t>i</a:t>
            </a:r>
            <a:r>
              <a:rPr dirty="0"/>
              <a:t>ng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167640" algn="ctr">
              <a:lnSpc>
                <a:spcPct val="100000"/>
              </a:lnSpc>
            </a:pPr>
            <a:r>
              <a:rPr sz="2000" b="0" spc="-15" dirty="0">
                <a:latin typeface="Century Gothic"/>
                <a:cs typeface="Century Gothic"/>
              </a:rPr>
              <a:t>Use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spc="-10" dirty="0">
                <a:latin typeface="Century Gothic"/>
                <a:cs typeface="Century Gothic"/>
              </a:rPr>
              <a:t>of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spc="-10" dirty="0">
                <a:latin typeface="Century Gothic"/>
                <a:cs typeface="Century Gothic"/>
              </a:rPr>
              <a:t>tr</a:t>
            </a:r>
            <a:r>
              <a:rPr sz="2000" b="0" dirty="0">
                <a:latin typeface="Century Gothic"/>
                <a:cs typeface="Century Gothic"/>
              </a:rPr>
              <a:t>acki</a:t>
            </a:r>
            <a:r>
              <a:rPr sz="2000" b="0" spc="-15" dirty="0">
                <a:latin typeface="Century Gothic"/>
                <a:cs typeface="Century Gothic"/>
              </a:rPr>
              <a:t>ng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dirty="0">
                <a:latin typeface="Century Gothic"/>
                <a:cs typeface="Century Gothic"/>
              </a:rPr>
              <a:t>i</a:t>
            </a:r>
            <a:r>
              <a:rPr sz="2000" b="0" spc="-15" dirty="0">
                <a:latin typeface="Century Gothic"/>
                <a:cs typeface="Century Gothic"/>
              </a:rPr>
              <a:t>nfo</a:t>
            </a:r>
            <a:r>
              <a:rPr sz="2000" b="0" spc="45" dirty="0">
                <a:latin typeface="Century Gothic"/>
                <a:cs typeface="Century Gothic"/>
              </a:rPr>
              <a:t>r</a:t>
            </a:r>
            <a:r>
              <a:rPr sz="2000" b="0" dirty="0">
                <a:latin typeface="Century Gothic"/>
                <a:cs typeface="Century Gothic"/>
              </a:rPr>
              <a:t>ma</a:t>
            </a:r>
            <a:r>
              <a:rPr sz="2000" b="0" spc="-10" dirty="0">
                <a:latin typeface="Century Gothic"/>
                <a:cs typeface="Century Gothic"/>
              </a:rPr>
              <a:t>t</a:t>
            </a:r>
            <a:r>
              <a:rPr sz="2000" b="0" dirty="0">
                <a:latin typeface="Century Gothic"/>
                <a:cs typeface="Century Gothic"/>
              </a:rPr>
              <a:t>i</a:t>
            </a:r>
            <a:r>
              <a:rPr sz="2000" b="0" spc="-15" dirty="0">
                <a:latin typeface="Century Gothic"/>
                <a:cs typeface="Century Gothic"/>
              </a:rPr>
              <a:t>on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spc="-10" dirty="0">
                <a:latin typeface="Century Gothic"/>
                <a:cs typeface="Century Gothic"/>
              </a:rPr>
              <a:t>to </a:t>
            </a:r>
            <a:r>
              <a:rPr sz="2000" b="0" spc="-20" dirty="0">
                <a:latin typeface="Century Gothic"/>
                <a:cs typeface="Century Gothic"/>
              </a:rPr>
              <a:t>r</a:t>
            </a:r>
            <a:r>
              <a:rPr sz="2000" b="0" spc="-15" dirty="0">
                <a:latin typeface="Century Gothic"/>
                <a:cs typeface="Century Gothic"/>
              </a:rPr>
              <a:t>e</a:t>
            </a:r>
            <a:r>
              <a:rPr sz="2000" b="0" dirty="0">
                <a:latin typeface="Century Gothic"/>
                <a:cs typeface="Century Gothic"/>
              </a:rPr>
              <a:t>j</a:t>
            </a:r>
            <a:r>
              <a:rPr sz="2000" b="0" spc="-15" dirty="0">
                <a:latin typeface="Century Gothic"/>
                <a:cs typeface="Century Gothic"/>
              </a:rPr>
              <a:t>ect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dirty="0">
                <a:latin typeface="Century Gothic"/>
                <a:cs typeface="Century Gothic"/>
              </a:rPr>
              <a:t>j</a:t>
            </a:r>
            <a:r>
              <a:rPr sz="2000" b="0" spc="-10" dirty="0">
                <a:latin typeface="Century Gothic"/>
                <a:cs typeface="Century Gothic"/>
              </a:rPr>
              <a:t>et</a:t>
            </a:r>
            <a:r>
              <a:rPr sz="2000" b="0" dirty="0">
                <a:latin typeface="Century Gothic"/>
                <a:cs typeface="Century Gothic"/>
              </a:rPr>
              <a:t>s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spc="-10" dirty="0">
                <a:latin typeface="Century Gothic"/>
                <a:cs typeface="Century Gothic"/>
              </a:rPr>
              <a:t>f</a:t>
            </a:r>
            <a:r>
              <a:rPr sz="2000" b="0" spc="-20" dirty="0">
                <a:latin typeface="Century Gothic"/>
                <a:cs typeface="Century Gothic"/>
              </a:rPr>
              <a:t>rom</a:t>
            </a:r>
            <a:r>
              <a:rPr sz="2000" b="0" spc="-5" dirty="0">
                <a:latin typeface="Century Gothic"/>
                <a:cs typeface="Century Gothic"/>
              </a:rPr>
              <a:t> </a:t>
            </a:r>
            <a:r>
              <a:rPr sz="2000" b="0" dirty="0">
                <a:latin typeface="Century Gothic"/>
                <a:cs typeface="Century Gothic"/>
              </a:rPr>
              <a:t>pil</a:t>
            </a:r>
            <a:r>
              <a:rPr sz="2000" b="0" spc="-15" dirty="0">
                <a:latin typeface="Century Gothic"/>
                <a:cs typeface="Century Gothic"/>
              </a:rPr>
              <a:t>eu</a:t>
            </a:r>
            <a:r>
              <a:rPr sz="2000" b="0" dirty="0">
                <a:latin typeface="Century Gothic"/>
                <a:cs typeface="Century Gothic"/>
              </a:rPr>
              <a:t>p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30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822096" y="4364089"/>
            <a:ext cx="2600325" cy="1722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8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Grooming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Reduce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l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cal fl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uctu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on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s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pil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eu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p (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L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rge-R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j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et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s)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544588" y="2024148"/>
            <a:ext cx="3150523" cy="179970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89568" y="1999209"/>
            <a:ext cx="2452254" cy="18454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95618" y="2052320"/>
            <a:ext cx="3048000" cy="1696720"/>
          </a:xfrm>
          <a:custGeom>
            <a:avLst/>
            <a:gdLst/>
            <a:ahLst/>
            <a:cxnLst/>
            <a:rect l="l" t="t" r="r" b="b"/>
            <a:pathLst>
              <a:path w="3048000" h="1696720">
                <a:moveTo>
                  <a:pt x="2765207" y="0"/>
                </a:moveTo>
                <a:lnTo>
                  <a:pt x="282792" y="0"/>
                </a:lnTo>
                <a:lnTo>
                  <a:pt x="259598" y="937"/>
                </a:lnTo>
                <a:lnTo>
                  <a:pt x="214833" y="8218"/>
                </a:lnTo>
                <a:lnTo>
                  <a:pt x="172716" y="22223"/>
                </a:lnTo>
                <a:lnTo>
                  <a:pt x="133829" y="42368"/>
                </a:lnTo>
                <a:lnTo>
                  <a:pt x="98753" y="68073"/>
                </a:lnTo>
                <a:lnTo>
                  <a:pt x="68073" y="98753"/>
                </a:lnTo>
                <a:lnTo>
                  <a:pt x="42368" y="133829"/>
                </a:lnTo>
                <a:lnTo>
                  <a:pt x="22223" y="172716"/>
                </a:lnTo>
                <a:lnTo>
                  <a:pt x="8218" y="214833"/>
                </a:lnTo>
                <a:lnTo>
                  <a:pt x="937" y="259598"/>
                </a:lnTo>
                <a:lnTo>
                  <a:pt x="0" y="282792"/>
                </a:lnTo>
                <a:lnTo>
                  <a:pt x="0" y="1413927"/>
                </a:lnTo>
                <a:lnTo>
                  <a:pt x="3701" y="1459798"/>
                </a:lnTo>
                <a:lnTo>
                  <a:pt x="14416" y="1503312"/>
                </a:lnTo>
                <a:lnTo>
                  <a:pt x="31564" y="1543887"/>
                </a:lnTo>
                <a:lnTo>
                  <a:pt x="54562" y="1580941"/>
                </a:lnTo>
                <a:lnTo>
                  <a:pt x="82827" y="1613892"/>
                </a:lnTo>
                <a:lnTo>
                  <a:pt x="115778" y="1642157"/>
                </a:lnTo>
                <a:lnTo>
                  <a:pt x="152832" y="1665155"/>
                </a:lnTo>
                <a:lnTo>
                  <a:pt x="193407" y="1682303"/>
                </a:lnTo>
                <a:lnTo>
                  <a:pt x="236921" y="1693018"/>
                </a:lnTo>
                <a:lnTo>
                  <a:pt x="282792" y="1696719"/>
                </a:lnTo>
                <a:lnTo>
                  <a:pt x="2765207" y="1696719"/>
                </a:lnTo>
                <a:lnTo>
                  <a:pt x="2811078" y="1693018"/>
                </a:lnTo>
                <a:lnTo>
                  <a:pt x="2854592" y="1682303"/>
                </a:lnTo>
                <a:lnTo>
                  <a:pt x="2895167" y="1665155"/>
                </a:lnTo>
                <a:lnTo>
                  <a:pt x="2932221" y="1642157"/>
                </a:lnTo>
                <a:lnTo>
                  <a:pt x="2965172" y="1613892"/>
                </a:lnTo>
                <a:lnTo>
                  <a:pt x="2993437" y="1580941"/>
                </a:lnTo>
                <a:lnTo>
                  <a:pt x="3016435" y="1543887"/>
                </a:lnTo>
                <a:lnTo>
                  <a:pt x="3033583" y="1503312"/>
                </a:lnTo>
                <a:lnTo>
                  <a:pt x="3044298" y="1459798"/>
                </a:lnTo>
                <a:lnTo>
                  <a:pt x="3048000" y="1413927"/>
                </a:lnTo>
                <a:lnTo>
                  <a:pt x="3048000" y="282792"/>
                </a:lnTo>
                <a:lnTo>
                  <a:pt x="3044298" y="236921"/>
                </a:lnTo>
                <a:lnTo>
                  <a:pt x="3033583" y="193407"/>
                </a:lnTo>
                <a:lnTo>
                  <a:pt x="3016435" y="152832"/>
                </a:lnTo>
                <a:lnTo>
                  <a:pt x="2993437" y="115778"/>
                </a:lnTo>
                <a:lnTo>
                  <a:pt x="2965172" y="82827"/>
                </a:lnTo>
                <a:lnTo>
                  <a:pt x="2932221" y="54562"/>
                </a:lnTo>
                <a:lnTo>
                  <a:pt x="2895167" y="31564"/>
                </a:lnTo>
                <a:lnTo>
                  <a:pt x="2854592" y="14416"/>
                </a:lnTo>
                <a:lnTo>
                  <a:pt x="2811078" y="3701"/>
                </a:lnTo>
                <a:lnTo>
                  <a:pt x="2765207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595618" y="2052320"/>
            <a:ext cx="3048000" cy="1696720"/>
          </a:xfrm>
          <a:custGeom>
            <a:avLst/>
            <a:gdLst/>
            <a:ahLst/>
            <a:cxnLst/>
            <a:rect l="l" t="t" r="r" b="b"/>
            <a:pathLst>
              <a:path w="3048000" h="1696720">
                <a:moveTo>
                  <a:pt x="0" y="282791"/>
                </a:moveTo>
                <a:lnTo>
                  <a:pt x="3701" y="236921"/>
                </a:lnTo>
                <a:lnTo>
                  <a:pt x="14416" y="193407"/>
                </a:lnTo>
                <a:lnTo>
                  <a:pt x="31564" y="152832"/>
                </a:lnTo>
                <a:lnTo>
                  <a:pt x="54562" y="115778"/>
                </a:lnTo>
                <a:lnTo>
                  <a:pt x="82827" y="82827"/>
                </a:lnTo>
                <a:lnTo>
                  <a:pt x="115778" y="54562"/>
                </a:lnTo>
                <a:lnTo>
                  <a:pt x="152832" y="31564"/>
                </a:lnTo>
                <a:lnTo>
                  <a:pt x="193407" y="14416"/>
                </a:lnTo>
                <a:lnTo>
                  <a:pt x="236921" y="3701"/>
                </a:lnTo>
                <a:lnTo>
                  <a:pt x="282792" y="0"/>
                </a:lnTo>
                <a:lnTo>
                  <a:pt x="2765207" y="0"/>
                </a:lnTo>
                <a:lnTo>
                  <a:pt x="2811078" y="3701"/>
                </a:lnTo>
                <a:lnTo>
                  <a:pt x="2854591" y="14416"/>
                </a:lnTo>
                <a:lnTo>
                  <a:pt x="2895166" y="31564"/>
                </a:lnTo>
                <a:lnTo>
                  <a:pt x="2932220" y="54562"/>
                </a:lnTo>
                <a:lnTo>
                  <a:pt x="2965171" y="82827"/>
                </a:lnTo>
                <a:lnTo>
                  <a:pt x="2993437" y="115778"/>
                </a:lnTo>
                <a:lnTo>
                  <a:pt x="3016434" y="152832"/>
                </a:lnTo>
                <a:lnTo>
                  <a:pt x="3033582" y="193407"/>
                </a:lnTo>
                <a:lnTo>
                  <a:pt x="3044298" y="236921"/>
                </a:lnTo>
                <a:lnTo>
                  <a:pt x="3047999" y="282791"/>
                </a:lnTo>
                <a:lnTo>
                  <a:pt x="3047999" y="1413927"/>
                </a:lnTo>
                <a:lnTo>
                  <a:pt x="3044298" y="1459797"/>
                </a:lnTo>
                <a:lnTo>
                  <a:pt x="3033582" y="1503311"/>
                </a:lnTo>
                <a:lnTo>
                  <a:pt x="3016434" y="1543886"/>
                </a:lnTo>
                <a:lnTo>
                  <a:pt x="2993437" y="1580940"/>
                </a:lnTo>
                <a:lnTo>
                  <a:pt x="2965171" y="1613891"/>
                </a:lnTo>
                <a:lnTo>
                  <a:pt x="2932220" y="1642156"/>
                </a:lnTo>
                <a:lnTo>
                  <a:pt x="2895166" y="1665154"/>
                </a:lnTo>
                <a:lnTo>
                  <a:pt x="2854591" y="1682302"/>
                </a:lnTo>
                <a:lnTo>
                  <a:pt x="2811078" y="1693018"/>
                </a:lnTo>
                <a:lnTo>
                  <a:pt x="2765207" y="1696719"/>
                </a:lnTo>
                <a:lnTo>
                  <a:pt x="282792" y="1696719"/>
                </a:lnTo>
                <a:lnTo>
                  <a:pt x="236921" y="1693018"/>
                </a:lnTo>
                <a:lnTo>
                  <a:pt x="193407" y="1682302"/>
                </a:lnTo>
                <a:lnTo>
                  <a:pt x="152832" y="1665154"/>
                </a:lnTo>
                <a:lnTo>
                  <a:pt x="115778" y="1642156"/>
                </a:lnTo>
                <a:lnTo>
                  <a:pt x="82827" y="1613891"/>
                </a:lnTo>
                <a:lnTo>
                  <a:pt x="54562" y="1580940"/>
                </a:lnTo>
                <a:lnTo>
                  <a:pt x="31564" y="1543886"/>
                </a:lnTo>
                <a:lnTo>
                  <a:pt x="14416" y="1503311"/>
                </a:lnTo>
                <a:lnTo>
                  <a:pt x="3701" y="1459797"/>
                </a:lnTo>
                <a:lnTo>
                  <a:pt x="0" y="1413927"/>
                </a:lnTo>
                <a:lnTo>
                  <a:pt x="0" y="282791"/>
                </a:lnTo>
                <a:close/>
              </a:path>
            </a:pathLst>
          </a:custGeom>
          <a:ln w="9524">
            <a:solidFill>
              <a:srgbClr val="FFFB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957594" y="2098409"/>
            <a:ext cx="2329815" cy="800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0" marR="5080" indent="-177800">
              <a:lnSpc>
                <a:spcPts val="3300"/>
              </a:lnSpc>
            </a:pPr>
            <a:r>
              <a:rPr sz="2800" b="1" spc="-25" dirty="0">
                <a:latin typeface="Century Gothic"/>
                <a:cs typeface="Century Gothic"/>
              </a:rPr>
              <a:t>Are</a:t>
            </a:r>
            <a:r>
              <a:rPr sz="2800" b="1" spc="-20" dirty="0">
                <a:latin typeface="Century Gothic"/>
                <a:cs typeface="Century Gothic"/>
              </a:rPr>
              <a:t>a</a:t>
            </a:r>
            <a:r>
              <a:rPr sz="2800" b="1" spc="-5" dirty="0">
                <a:latin typeface="Century Gothic"/>
                <a:cs typeface="Century Gothic"/>
              </a:rPr>
              <a:t>-Me</a:t>
            </a:r>
            <a:r>
              <a:rPr sz="2800" b="1" dirty="0">
                <a:latin typeface="Century Gothic"/>
                <a:cs typeface="Century Gothic"/>
              </a:rPr>
              <a:t>d</a:t>
            </a:r>
            <a:r>
              <a:rPr sz="2800" b="1" spc="-15" dirty="0">
                <a:latin typeface="Century Gothic"/>
                <a:cs typeface="Century Gothic"/>
              </a:rPr>
              <a:t>i</a:t>
            </a:r>
            <a:r>
              <a:rPr sz="2800" b="1" spc="-20" dirty="0">
                <a:latin typeface="Century Gothic"/>
                <a:cs typeface="Century Gothic"/>
              </a:rPr>
              <a:t>a</a:t>
            </a:r>
            <a:r>
              <a:rPr sz="2800" b="1" dirty="0">
                <a:latin typeface="Century Gothic"/>
                <a:cs typeface="Century Gothic"/>
              </a:rPr>
              <a:t>n Sub</a:t>
            </a:r>
            <a:r>
              <a:rPr sz="2800" b="1" spc="-10" dirty="0">
                <a:latin typeface="Century Gothic"/>
                <a:cs typeface="Century Gothic"/>
              </a:rPr>
              <a:t>tr</a:t>
            </a:r>
            <a:r>
              <a:rPr sz="2800" b="1" dirty="0">
                <a:latin typeface="Century Gothic"/>
                <a:cs typeface="Century Gothic"/>
              </a:rPr>
              <a:t>a</a:t>
            </a:r>
            <a:r>
              <a:rPr sz="2800" b="1" spc="-5" dirty="0">
                <a:latin typeface="Century Gothic"/>
                <a:cs typeface="Century Gothic"/>
              </a:rPr>
              <a:t>c</a:t>
            </a:r>
            <a:r>
              <a:rPr sz="2800" b="1" spc="-10" dirty="0">
                <a:latin typeface="Century Gothic"/>
                <a:cs typeface="Century Gothic"/>
              </a:rPr>
              <a:t>t</a:t>
            </a:r>
            <a:r>
              <a:rPr sz="2800" b="1" spc="-15" dirty="0">
                <a:latin typeface="Century Gothic"/>
                <a:cs typeface="Century Gothic"/>
              </a:rPr>
              <a:t>i</a:t>
            </a:r>
            <a:r>
              <a:rPr sz="2800" b="1" spc="-5" dirty="0">
                <a:latin typeface="Century Gothic"/>
                <a:cs typeface="Century Gothic"/>
              </a:rPr>
              <a:t>o</a:t>
            </a:r>
            <a:r>
              <a:rPr sz="2800" b="1" dirty="0">
                <a:latin typeface="Century Gothic"/>
                <a:cs typeface="Century Gothic"/>
              </a:rPr>
              <a:t>n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96461" y="3168564"/>
            <a:ext cx="2474595" cy="385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54710" algn="l"/>
                <a:tab pos="1576705" algn="l"/>
              </a:tabLst>
            </a:pPr>
            <a:r>
              <a:rPr sz="2450" i="1" spc="-70" dirty="0">
                <a:latin typeface="Times New Roman"/>
                <a:cs typeface="Times New Roman"/>
              </a:rPr>
              <a:t>p</a:t>
            </a:r>
            <a:r>
              <a:rPr sz="2100" i="1" spc="22" baseline="-23809" dirty="0">
                <a:latin typeface="Times New Roman"/>
                <a:cs typeface="Times New Roman"/>
              </a:rPr>
              <a:t>T</a:t>
            </a:r>
            <a:r>
              <a:rPr sz="2100" i="1" baseline="-23809" dirty="0">
                <a:latin typeface="Times New Roman"/>
                <a:cs typeface="Times New Roman"/>
              </a:rPr>
              <a:t>	</a:t>
            </a:r>
            <a:r>
              <a:rPr sz="2450" spc="10" dirty="0">
                <a:latin typeface="Symbol"/>
                <a:cs typeface="Symbol"/>
              </a:rPr>
              <a:t></a:t>
            </a:r>
            <a:r>
              <a:rPr sz="2450" spc="110" dirty="0">
                <a:latin typeface="Times New Roman"/>
                <a:cs typeface="Times New Roman"/>
              </a:rPr>
              <a:t> </a:t>
            </a:r>
            <a:r>
              <a:rPr sz="2450" i="1" spc="10" dirty="0">
                <a:latin typeface="Times New Roman"/>
                <a:cs typeface="Times New Roman"/>
              </a:rPr>
              <a:t>p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spc="10" dirty="0">
                <a:latin typeface="Symbol"/>
                <a:cs typeface="Symbol"/>
              </a:rPr>
              <a:t></a:t>
            </a:r>
            <a:r>
              <a:rPr sz="2450" spc="-195" dirty="0">
                <a:latin typeface="Times New Roman"/>
                <a:cs typeface="Times New Roman"/>
              </a:rPr>
              <a:t> </a:t>
            </a:r>
            <a:r>
              <a:rPr sz="2550" i="1" spc="-45" dirty="0">
                <a:latin typeface="Symbol"/>
                <a:cs typeface="Symbol"/>
              </a:rPr>
              <a:t></a:t>
            </a:r>
            <a:r>
              <a:rPr sz="2550" i="1" spc="-185" dirty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Symbol"/>
                <a:cs typeface="Symbol"/>
              </a:rPr>
              <a:t></a:t>
            </a:r>
            <a:r>
              <a:rPr sz="2450" spc="-130" dirty="0">
                <a:latin typeface="Times New Roman"/>
                <a:cs typeface="Times New Roman"/>
              </a:rPr>
              <a:t> </a:t>
            </a:r>
            <a:r>
              <a:rPr sz="2450" i="1" spc="15" dirty="0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90909" y="3127194"/>
            <a:ext cx="131381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20140" algn="l"/>
              </a:tabLst>
            </a:pPr>
            <a:r>
              <a:rPr sz="1400" i="1" dirty="0">
                <a:latin typeface="Times New Roman"/>
                <a:cs typeface="Times New Roman"/>
              </a:rPr>
              <a:t>je</a:t>
            </a:r>
            <a:r>
              <a:rPr sz="1400" i="1" spc="65" dirty="0">
                <a:latin typeface="Times New Roman"/>
                <a:cs typeface="Times New Roman"/>
              </a:rPr>
              <a:t>t</a:t>
            </a:r>
            <a:r>
              <a:rPr sz="1400" spc="60" dirty="0">
                <a:latin typeface="Times New Roman"/>
                <a:cs typeface="Times New Roman"/>
              </a:rPr>
              <a:t>,</a:t>
            </a:r>
            <a:r>
              <a:rPr sz="1400" i="1" dirty="0">
                <a:latin typeface="Times New Roman"/>
                <a:cs typeface="Times New Roman"/>
              </a:rPr>
              <a:t>c</a:t>
            </a:r>
            <a:r>
              <a:rPr sz="1400" i="1" spc="10" dirty="0">
                <a:latin typeface="Times New Roman"/>
                <a:cs typeface="Times New Roman"/>
              </a:rPr>
              <a:t>o</a:t>
            </a:r>
            <a:r>
              <a:rPr sz="1400" i="1" spc="5" dirty="0">
                <a:latin typeface="Times New Roman"/>
                <a:cs typeface="Times New Roman"/>
              </a:rPr>
              <a:t>r</a:t>
            </a:r>
            <a:r>
              <a:rPr sz="1400" i="1" spc="10" dirty="0">
                <a:latin typeface="Times New Roman"/>
                <a:cs typeface="Times New Roman"/>
              </a:rPr>
              <a:t>r</a:t>
            </a:r>
            <a:r>
              <a:rPr sz="1400" i="1" dirty="0">
                <a:latin typeface="Times New Roman"/>
                <a:cs typeface="Times New Roman"/>
              </a:rPr>
              <a:t>	je</a:t>
            </a:r>
            <a:r>
              <a:rPr sz="1400" i="1" spc="5" dirty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051757" y="3346745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i="1" spc="15" dirty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229111" y="3346745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i="1" spc="15" dirty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284082" y="3127194"/>
            <a:ext cx="20574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i="1" dirty="0">
                <a:latin typeface="Times New Roman"/>
                <a:cs typeface="Times New Roman"/>
              </a:rPr>
              <a:t>je</a:t>
            </a:r>
            <a:r>
              <a:rPr sz="1400" i="1" spc="5" dirty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2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" y="188857"/>
            <a:ext cx="8686799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150" algn="ctr">
              <a:lnSpc>
                <a:spcPct val="100000"/>
              </a:lnSpc>
            </a:pPr>
            <a:r>
              <a:rPr sz="4000" b="1" dirty="0"/>
              <a:t>J</a:t>
            </a:r>
            <a:r>
              <a:rPr sz="4000" b="1" spc="-25" dirty="0"/>
              <a:t>ets</a:t>
            </a:r>
            <a:r>
              <a:rPr sz="4000" b="1" spc="-5" dirty="0"/>
              <a:t> </a:t>
            </a:r>
            <a:r>
              <a:rPr lang="en-US" sz="4000" b="1" spc="-30" dirty="0" smtClean="0"/>
              <a:t>at the LHC</a:t>
            </a:r>
            <a:endParaRPr sz="4000" b="1" spc="-35" dirty="0"/>
          </a:p>
        </p:txBody>
      </p:sp>
      <p:sp>
        <p:nvSpPr>
          <p:cNvPr id="4" name="object 4"/>
          <p:cNvSpPr txBox="1"/>
          <p:nvPr/>
        </p:nvSpPr>
        <p:spPr>
          <a:xfrm>
            <a:off x="231140" y="1401780"/>
            <a:ext cx="5730875" cy="49832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205740" indent="-342900">
              <a:lnSpc>
                <a:spcPct val="99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spc="-15" dirty="0">
                <a:latin typeface="Century Gothic"/>
                <a:cs typeface="Century Gothic"/>
              </a:rPr>
              <a:t>Jets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one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of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mo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20" dirty="0">
                <a:latin typeface="Century Gothic"/>
                <a:cs typeface="Century Gothic"/>
              </a:rPr>
              <a:t>ro</a:t>
            </a:r>
            <a:r>
              <a:rPr sz="2400" dirty="0">
                <a:latin typeface="Century Gothic"/>
                <a:cs typeface="Century Gothic"/>
              </a:rPr>
              <a:t>mi</a:t>
            </a:r>
            <a:r>
              <a:rPr sz="2400" spc="-15" dirty="0">
                <a:latin typeface="Century Gothic"/>
                <a:cs typeface="Century Gothic"/>
              </a:rPr>
              <a:t>nent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15" dirty="0">
                <a:latin typeface="Century Gothic"/>
                <a:cs typeface="Century Gothic"/>
              </a:rPr>
              <a:t>h</a:t>
            </a:r>
            <a:r>
              <a:rPr sz="2400" dirty="0">
                <a:latin typeface="Century Gothic"/>
                <a:cs typeface="Century Gothic"/>
              </a:rPr>
              <a:t>ysics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si</a:t>
            </a:r>
            <a:r>
              <a:rPr sz="2400" spc="-20" dirty="0">
                <a:latin typeface="Century Gothic"/>
                <a:cs typeface="Century Gothic"/>
              </a:rPr>
              <a:t>gn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tu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lang="en-US" sz="2400" spc="-5" dirty="0" smtClean="0">
                <a:latin typeface="Century Gothic"/>
                <a:cs typeface="Century Gothic"/>
              </a:rPr>
              <a:t>hadronic </a:t>
            </a:r>
            <a:r>
              <a:rPr sz="2400" spc="-15" dirty="0" smtClean="0">
                <a:latin typeface="Century Gothic"/>
                <a:cs typeface="Century Gothic"/>
              </a:rPr>
              <a:t>h</a:t>
            </a:r>
            <a:r>
              <a:rPr sz="2400" dirty="0" smtClean="0">
                <a:latin typeface="Century Gothic"/>
                <a:cs typeface="Century Gothic"/>
              </a:rPr>
              <a:t>i</a:t>
            </a:r>
            <a:r>
              <a:rPr sz="2400" spc="-20" dirty="0" smtClean="0">
                <a:latin typeface="Century Gothic"/>
                <a:cs typeface="Century Gothic"/>
              </a:rPr>
              <a:t>gh</a:t>
            </a:r>
            <a:r>
              <a:rPr sz="2400" spc="-5" dirty="0" smtClean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energ</a:t>
            </a:r>
            <a:r>
              <a:rPr sz="2400" dirty="0">
                <a:latin typeface="Century Gothic"/>
                <a:cs typeface="Century Gothic"/>
              </a:rPr>
              <a:t>y </a:t>
            </a:r>
            <a:r>
              <a:rPr sz="2400" spc="-20" dirty="0">
                <a:latin typeface="Century Gothic"/>
                <a:cs typeface="Century Gothic"/>
              </a:rPr>
              <a:t>co</a:t>
            </a:r>
            <a:r>
              <a:rPr sz="2400" dirty="0">
                <a:latin typeface="Century Gothic"/>
                <a:cs typeface="Century Gothic"/>
              </a:rPr>
              <a:t>llid</a:t>
            </a:r>
            <a:r>
              <a:rPr sz="2400" spc="-15" dirty="0">
                <a:latin typeface="Century Gothic"/>
                <a:cs typeface="Century Gothic"/>
              </a:rPr>
              <a:t>er</a:t>
            </a:r>
            <a:r>
              <a:rPr sz="2400" dirty="0">
                <a:latin typeface="Century Gothic"/>
                <a:cs typeface="Century Gothic"/>
              </a:rPr>
              <a:t>s</a:t>
            </a:r>
          </a:p>
          <a:p>
            <a:pPr marL="355600" marR="294005" indent="-342900">
              <a:lnSpc>
                <a:spcPts val="2820"/>
              </a:lnSpc>
              <a:spcBef>
                <a:spcPts val="740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ndividual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20" dirty="0">
                <a:latin typeface="Century Gothic"/>
                <a:cs typeface="Century Gothic"/>
              </a:rPr>
              <a:t>ro</a:t>
            </a:r>
            <a:r>
              <a:rPr sz="2400" dirty="0">
                <a:latin typeface="Century Gothic"/>
                <a:cs typeface="Century Gothic"/>
              </a:rPr>
              <a:t>xi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for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q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rk </a:t>
            </a:r>
            <a:r>
              <a:rPr sz="2400" spc="-5" dirty="0">
                <a:latin typeface="Century Gothic"/>
                <a:cs typeface="Century Gothic"/>
              </a:rPr>
              <a:t>an</a:t>
            </a:r>
            <a:r>
              <a:rPr sz="2400" dirty="0">
                <a:latin typeface="Century Gothic"/>
                <a:cs typeface="Century Gothic"/>
              </a:rPr>
              <a:t>d </a:t>
            </a:r>
            <a:r>
              <a:rPr sz="2400" spc="-15" dirty="0">
                <a:latin typeface="Century Gothic"/>
                <a:cs typeface="Century Gothic"/>
              </a:rPr>
              <a:t>gluons</a:t>
            </a:r>
            <a:endParaRPr sz="2400" dirty="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1099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</a:tabLst>
            </a:pPr>
            <a:r>
              <a:rPr sz="2400" spc="-20" dirty="0">
                <a:latin typeface="Century Gothic"/>
                <a:cs typeface="Century Gothic"/>
              </a:rPr>
              <a:t>Combi</a:t>
            </a:r>
            <a:r>
              <a:rPr sz="2400" spc="-15" dirty="0">
                <a:latin typeface="Century Gothic"/>
                <a:cs typeface="Century Gothic"/>
              </a:rPr>
              <a:t>na</a:t>
            </a:r>
            <a:r>
              <a:rPr sz="2400" spc="-10" dirty="0">
                <a:latin typeface="Century Gothic"/>
                <a:cs typeface="Century Gothic"/>
              </a:rPr>
              <a:t>ti</a:t>
            </a:r>
            <a:r>
              <a:rPr sz="2400" spc="-20" dirty="0">
                <a:latin typeface="Century Gothic"/>
                <a:cs typeface="Century Gothic"/>
              </a:rPr>
              <a:t>ons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of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id</a:t>
            </a:r>
            <a:r>
              <a:rPr sz="2400" spc="-15" dirty="0">
                <a:latin typeface="Century Gothic"/>
                <a:cs typeface="Century Gothic"/>
              </a:rPr>
              <a:t>ent</a:t>
            </a:r>
            <a:r>
              <a:rPr sz="2400" dirty="0">
                <a:latin typeface="Century Gothic"/>
                <a:cs typeface="Century Gothic"/>
              </a:rPr>
              <a:t>ify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he</a:t>
            </a:r>
            <a:r>
              <a:rPr sz="2400" dirty="0">
                <a:latin typeface="Century Gothic"/>
                <a:cs typeface="Century Gothic"/>
              </a:rPr>
              <a:t>avy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l</a:t>
            </a:r>
            <a:r>
              <a:rPr sz="2400" spc="-15" dirty="0">
                <a:latin typeface="Century Gothic"/>
                <a:cs typeface="Century Gothic"/>
              </a:rPr>
              <a:t>ect</a:t>
            </a:r>
            <a:r>
              <a:rPr sz="2400" spc="-20" dirty="0">
                <a:latin typeface="Century Gothic"/>
                <a:cs typeface="Century Gothic"/>
              </a:rPr>
              <a:t>ro</a:t>
            </a:r>
            <a:r>
              <a:rPr sz="2400" dirty="0">
                <a:latin typeface="Century Gothic"/>
                <a:cs typeface="Century Gothic"/>
              </a:rPr>
              <a:t>w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k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pa</a:t>
            </a:r>
            <a:r>
              <a:rPr sz="2400" spc="-10" dirty="0">
                <a:latin typeface="Century Gothic"/>
                <a:cs typeface="Century Gothic"/>
              </a:rPr>
              <a:t>rt</a:t>
            </a:r>
            <a:r>
              <a:rPr sz="2400" dirty="0">
                <a:latin typeface="Century Gothic"/>
                <a:cs typeface="Century Gothic"/>
              </a:rPr>
              <a:t>icl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 (</a:t>
            </a:r>
            <a:r>
              <a:rPr sz="2400" spc="-280" dirty="0">
                <a:latin typeface="Century Gothic"/>
                <a:cs typeface="Century Gothic"/>
              </a:rPr>
              <a:t>W</a:t>
            </a:r>
            <a:r>
              <a:rPr sz="2400" spc="-10" dirty="0">
                <a:latin typeface="Century Gothic"/>
                <a:cs typeface="Century Gothic"/>
              </a:rPr>
              <a:t>,Z,</a:t>
            </a:r>
            <a:r>
              <a:rPr sz="2400" dirty="0">
                <a:latin typeface="Century Gothic"/>
                <a:cs typeface="Century Gothic"/>
              </a:rPr>
              <a:t>H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b</a:t>
            </a:r>
            <a:r>
              <a:rPr sz="2400" spc="-20" dirty="0">
                <a:latin typeface="Century Gothic"/>
                <a:cs typeface="Century Gothic"/>
              </a:rPr>
              <a:t>o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20" dirty="0">
                <a:latin typeface="Century Gothic"/>
                <a:cs typeface="Century Gothic"/>
              </a:rPr>
              <a:t>on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q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r</a:t>
            </a:r>
            <a:r>
              <a:rPr sz="2400" dirty="0">
                <a:latin typeface="Century Gothic"/>
                <a:cs typeface="Century Gothic"/>
              </a:rPr>
              <a:t>k)</a:t>
            </a:r>
          </a:p>
          <a:p>
            <a:pPr marL="748665" marR="558165" indent="-279400">
              <a:lnSpc>
                <a:spcPct val="101699"/>
              </a:lnSpc>
              <a:spcBef>
                <a:spcPts val="400"/>
              </a:spcBef>
            </a:pPr>
            <a:r>
              <a:rPr sz="2200" dirty="0">
                <a:latin typeface="Courier New"/>
                <a:cs typeface="Courier New"/>
              </a:rPr>
              <a:t>o</a:t>
            </a:r>
            <a:r>
              <a:rPr sz="2200" spc="-395" dirty="0">
                <a:latin typeface="Courier New"/>
                <a:cs typeface="Courier New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cru</a:t>
            </a:r>
            <a:r>
              <a:rPr sz="2200" dirty="0">
                <a:latin typeface="Century Gothic"/>
                <a:cs typeface="Century Gothic"/>
              </a:rPr>
              <a:t>cial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gn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tu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3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che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 ne</a:t>
            </a:r>
            <a:r>
              <a:rPr sz="2200" dirty="0">
                <a:latin typeface="Century Gothic"/>
                <a:cs typeface="Century Gothic"/>
              </a:rPr>
              <a:t>w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5" dirty="0">
                <a:latin typeface="Century Gothic"/>
                <a:cs typeface="Century Gothic"/>
              </a:rPr>
              <a:t>henomen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cisi</a:t>
            </a:r>
            <a:r>
              <a:rPr sz="2200" spc="-15" dirty="0">
                <a:latin typeface="Century Gothic"/>
                <a:cs typeface="Century Gothic"/>
              </a:rPr>
              <a:t>on me</a:t>
            </a:r>
            <a:r>
              <a:rPr sz="2200" dirty="0">
                <a:latin typeface="Century Gothic"/>
                <a:cs typeface="Century Gothic"/>
              </a:rPr>
              <a:t>as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ement</a:t>
            </a:r>
            <a:r>
              <a:rPr sz="2200" dirty="0">
                <a:latin typeface="Century Gothic"/>
                <a:cs typeface="Century Gothic"/>
              </a:rPr>
              <a:t>s</a:t>
            </a:r>
          </a:p>
          <a:p>
            <a:pPr marL="355600" marR="1327150" indent="-342900">
              <a:lnSpc>
                <a:spcPts val="2820"/>
              </a:lnSpc>
              <a:spcBef>
                <a:spcPts val="680"/>
              </a:spcBef>
              <a:buFont typeface="Arial"/>
              <a:buChar char="•"/>
              <a:tabLst>
                <a:tab pos="355600" algn="l"/>
              </a:tabLst>
            </a:pPr>
            <a:r>
              <a:rPr sz="2400" spc="-15" dirty="0">
                <a:latin typeface="Century Gothic"/>
                <a:cs typeface="Century Gothic"/>
              </a:rPr>
              <a:t>Jets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h</a:t>
            </a:r>
            <a:r>
              <a:rPr sz="2400" dirty="0">
                <a:latin typeface="Century Gothic"/>
                <a:cs typeface="Century Gothic"/>
              </a:rPr>
              <a:t>av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nte</a:t>
            </a:r>
            <a:r>
              <a:rPr sz="2400" spc="40" dirty="0">
                <a:latin typeface="Century Gothic"/>
                <a:cs typeface="Century Gothic"/>
              </a:rPr>
              <a:t>r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al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5" dirty="0">
                <a:latin typeface="Century Gothic"/>
                <a:cs typeface="Century Gothic"/>
              </a:rPr>
              <a:t>tructu</a:t>
            </a:r>
            <a:r>
              <a:rPr sz="2400" spc="-20" dirty="0">
                <a:latin typeface="Century Gothic"/>
                <a:cs typeface="Century Gothic"/>
              </a:rPr>
              <a:t>r</a:t>
            </a:r>
            <a:r>
              <a:rPr sz="2400" spc="-15" dirty="0">
                <a:latin typeface="Century Gothic"/>
                <a:cs typeface="Century Gothic"/>
              </a:rPr>
              <a:t>e: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q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ntum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20" dirty="0">
                <a:latin typeface="Century Gothic"/>
                <a:cs typeface="Century Gothic"/>
              </a:rPr>
              <a:t>ro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15" dirty="0">
                <a:latin typeface="Century Gothic"/>
                <a:cs typeface="Century Gothic"/>
              </a:rPr>
              <a:t>ert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</a:t>
            </a:r>
          </a:p>
        </p:txBody>
      </p:sp>
      <p:sp>
        <p:nvSpPr>
          <p:cNvPr id="5" name="object 5"/>
          <p:cNvSpPr/>
          <p:nvPr/>
        </p:nvSpPr>
        <p:spPr>
          <a:xfrm>
            <a:off x="6375209" y="3048000"/>
            <a:ext cx="2293748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5209" y="1193801"/>
            <a:ext cx="2329195" cy="18287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75209" y="4864100"/>
            <a:ext cx="2347413" cy="1828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210564" y="66937"/>
            <a:ext cx="668972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(I)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7555" y="1569772"/>
            <a:ext cx="3970384" cy="262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35835" y="1357155"/>
            <a:ext cx="890905" cy="343535"/>
          </a:xfrm>
          <a:custGeom>
            <a:avLst/>
            <a:gdLst/>
            <a:ahLst/>
            <a:cxnLst/>
            <a:rect l="l" t="t" r="r" b="b"/>
            <a:pathLst>
              <a:path w="890905" h="343535">
                <a:moveTo>
                  <a:pt x="0" y="0"/>
                </a:moveTo>
                <a:lnTo>
                  <a:pt x="890445" y="0"/>
                </a:lnTo>
                <a:lnTo>
                  <a:pt x="890445" y="343509"/>
                </a:lnTo>
                <a:lnTo>
                  <a:pt x="0" y="3435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3483320"/>
            <a:ext cx="548640" cy="601345"/>
          </a:xfrm>
          <a:custGeom>
            <a:avLst/>
            <a:gdLst/>
            <a:ahLst/>
            <a:cxnLst/>
            <a:rect l="l" t="t" r="r" b="b"/>
            <a:pathLst>
              <a:path w="548640" h="601345">
                <a:moveTo>
                  <a:pt x="0" y="601139"/>
                </a:moveTo>
                <a:lnTo>
                  <a:pt x="0" y="0"/>
                </a:lnTo>
                <a:lnTo>
                  <a:pt x="548574" y="0"/>
                </a:lnTo>
                <a:lnTo>
                  <a:pt x="548574" y="601139"/>
                </a:lnTo>
                <a:lnTo>
                  <a:pt x="0" y="601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765" y="3808949"/>
            <a:ext cx="966469" cy="650240"/>
          </a:xfrm>
          <a:custGeom>
            <a:avLst/>
            <a:gdLst/>
            <a:ahLst/>
            <a:cxnLst/>
            <a:rect l="l" t="t" r="r" b="b"/>
            <a:pathLst>
              <a:path w="966469" h="650239">
                <a:moveTo>
                  <a:pt x="0" y="0"/>
                </a:moveTo>
                <a:lnTo>
                  <a:pt x="966157" y="0"/>
                </a:lnTo>
                <a:lnTo>
                  <a:pt x="966157" y="649880"/>
                </a:lnTo>
                <a:lnTo>
                  <a:pt x="0" y="6498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8605" y="1127281"/>
            <a:ext cx="271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40"/>
              </a:lnSpc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ar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Xiv:0707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.1378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[h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p-ph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]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90156" y="4382102"/>
            <a:ext cx="4085590" cy="602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62710" algn="l"/>
                <a:tab pos="2519045" algn="l"/>
              </a:tabLst>
            </a:pPr>
            <a:r>
              <a:rPr sz="3950" i="1" spc="-125" dirty="0">
                <a:latin typeface="Times New Roman"/>
                <a:cs typeface="Times New Roman"/>
              </a:rPr>
              <a:t>p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r>
              <a:rPr sz="3450" i="1" baseline="-24154" dirty="0">
                <a:latin typeface="Times New Roman"/>
                <a:cs typeface="Times New Roman"/>
              </a:rPr>
              <a:t>	</a:t>
            </a:r>
            <a:r>
              <a:rPr sz="3950" dirty="0">
                <a:latin typeface="Symbol"/>
                <a:cs typeface="Symbol"/>
              </a:rPr>
              <a:t></a:t>
            </a:r>
            <a:r>
              <a:rPr sz="3950" spc="170" dirty="0">
                <a:latin typeface="Times New Roman"/>
                <a:cs typeface="Times New Roman"/>
              </a:rPr>
              <a:t> </a:t>
            </a:r>
            <a:r>
              <a:rPr sz="3950" i="1" spc="-125" dirty="0">
                <a:latin typeface="Times New Roman"/>
                <a:cs typeface="Times New Roman"/>
              </a:rPr>
              <a:t>p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r>
              <a:rPr sz="3450" i="1" baseline="-24154" dirty="0">
                <a:latin typeface="Times New Roman"/>
                <a:cs typeface="Times New Roman"/>
              </a:rPr>
              <a:t>	</a:t>
            </a:r>
            <a:r>
              <a:rPr sz="3950" dirty="0">
                <a:latin typeface="Symbol"/>
                <a:cs typeface="Symbol"/>
              </a:rPr>
              <a:t></a:t>
            </a:r>
            <a:r>
              <a:rPr sz="3950" spc="-315" dirty="0">
                <a:latin typeface="Times New Roman"/>
                <a:cs typeface="Times New Roman"/>
              </a:rPr>
              <a:t> </a:t>
            </a:r>
            <a:r>
              <a:rPr sz="4100" i="1" spc="-90" dirty="0">
                <a:latin typeface="Symbol"/>
                <a:cs typeface="Symbol"/>
              </a:rPr>
              <a:t></a:t>
            </a:r>
            <a:r>
              <a:rPr sz="4100" i="1" spc="-300" dirty="0">
                <a:latin typeface="Times New Roman"/>
                <a:cs typeface="Times New Roman"/>
              </a:rPr>
              <a:t> </a:t>
            </a:r>
            <a:r>
              <a:rPr sz="3950" dirty="0">
                <a:latin typeface="Symbol"/>
                <a:cs typeface="Symbol"/>
              </a:rPr>
              <a:t></a:t>
            </a:r>
            <a:r>
              <a:rPr sz="3950" spc="-210" dirty="0">
                <a:latin typeface="Times New Roman"/>
                <a:cs typeface="Times New Roman"/>
              </a:rPr>
              <a:t> </a:t>
            </a:r>
            <a:r>
              <a:rPr sz="3950" i="1" spc="-204" dirty="0">
                <a:latin typeface="Times New Roman"/>
                <a:cs typeface="Times New Roman"/>
              </a:rPr>
              <a:t>A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endParaRPr sz="3450" baseline="-24154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01720" y="4315814"/>
            <a:ext cx="9112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80" dirty="0">
                <a:latin typeface="Times New Roman"/>
                <a:cs typeface="Times New Roman"/>
              </a:rPr>
              <a:t>t</a:t>
            </a:r>
            <a:r>
              <a:rPr sz="2300" spc="75" dirty="0">
                <a:latin typeface="Times New Roman"/>
                <a:cs typeface="Times New Roman"/>
              </a:rPr>
              <a:t>,</a:t>
            </a:r>
            <a:r>
              <a:rPr sz="2300" i="1" spc="-35" dirty="0">
                <a:latin typeface="Times New Roman"/>
                <a:cs typeface="Times New Roman"/>
              </a:rPr>
              <a:t>c</a:t>
            </a:r>
            <a:r>
              <a:rPr sz="2300" i="1" spc="-15" dirty="0">
                <a:latin typeface="Times New Roman"/>
                <a:cs typeface="Times New Roman"/>
              </a:rPr>
              <a:t>or</a:t>
            </a:r>
            <a:r>
              <a:rPr sz="2300" i="1" spc="-10" dirty="0">
                <a:latin typeface="Times New Roman"/>
                <a:cs typeface="Times New Roman"/>
              </a:rPr>
              <a:t>r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76454" y="4315814"/>
            <a:ext cx="3143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76077" y="4315814"/>
            <a:ext cx="3143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147939" y="1038199"/>
            <a:ext cx="4996059" cy="30207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369562" y="1470696"/>
            <a:ext cx="225425" cy="94615"/>
          </a:xfrm>
          <a:custGeom>
            <a:avLst/>
            <a:gdLst/>
            <a:ahLst/>
            <a:cxnLst/>
            <a:rect l="l" t="t" r="r" b="b"/>
            <a:pathLst>
              <a:path w="225425" h="94615">
                <a:moveTo>
                  <a:pt x="0" y="0"/>
                </a:moveTo>
                <a:lnTo>
                  <a:pt x="225216" y="0"/>
                </a:lnTo>
                <a:lnTo>
                  <a:pt x="225216" y="94052"/>
                </a:lnTo>
                <a:lnTo>
                  <a:pt x="0" y="9405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900360" y="2052836"/>
            <a:ext cx="168910" cy="165100"/>
          </a:xfrm>
          <a:custGeom>
            <a:avLst/>
            <a:gdLst/>
            <a:ahLst/>
            <a:cxnLst/>
            <a:rect l="l" t="t" r="r" b="b"/>
            <a:pathLst>
              <a:path w="168910" h="165100">
                <a:moveTo>
                  <a:pt x="0" y="0"/>
                </a:moveTo>
                <a:lnTo>
                  <a:pt x="168912" y="0"/>
                </a:lnTo>
                <a:lnTo>
                  <a:pt x="168912" y="164592"/>
                </a:lnTo>
                <a:lnTo>
                  <a:pt x="0" y="1645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41088" y="2141993"/>
            <a:ext cx="244475" cy="178435"/>
          </a:xfrm>
          <a:custGeom>
            <a:avLst/>
            <a:gdLst/>
            <a:ahLst/>
            <a:cxnLst/>
            <a:rect l="l" t="t" r="r" b="b"/>
            <a:pathLst>
              <a:path w="244475" h="178435">
                <a:moveTo>
                  <a:pt x="0" y="0"/>
                </a:moveTo>
                <a:lnTo>
                  <a:pt x="244367" y="0"/>
                </a:lnTo>
                <a:lnTo>
                  <a:pt x="244367" y="177937"/>
                </a:lnTo>
                <a:lnTo>
                  <a:pt x="0" y="1779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575963" y="4997350"/>
            <a:ext cx="1769745" cy="1022985"/>
          </a:xfrm>
          <a:custGeom>
            <a:avLst/>
            <a:gdLst/>
            <a:ahLst/>
            <a:cxnLst/>
            <a:rect l="l" t="t" r="r" b="b"/>
            <a:pathLst>
              <a:path w="1769745" h="1022985">
                <a:moveTo>
                  <a:pt x="0" y="1022449"/>
                </a:moveTo>
                <a:lnTo>
                  <a:pt x="1769323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231722" y="4982625"/>
            <a:ext cx="138430" cy="117475"/>
          </a:xfrm>
          <a:custGeom>
            <a:avLst/>
            <a:gdLst/>
            <a:ahLst/>
            <a:cxnLst/>
            <a:rect l="l" t="t" r="r" b="b"/>
            <a:pathLst>
              <a:path w="138429" h="117475">
                <a:moveTo>
                  <a:pt x="6488" y="0"/>
                </a:moveTo>
                <a:lnTo>
                  <a:pt x="64" y="6370"/>
                </a:lnTo>
                <a:lnTo>
                  <a:pt x="0" y="22152"/>
                </a:lnTo>
                <a:lnTo>
                  <a:pt x="6371" y="28575"/>
                </a:lnTo>
                <a:lnTo>
                  <a:pt x="89013" y="28912"/>
                </a:lnTo>
                <a:lnTo>
                  <a:pt x="48040" y="100683"/>
                </a:lnTo>
                <a:lnTo>
                  <a:pt x="50424" y="109409"/>
                </a:lnTo>
                <a:lnTo>
                  <a:pt x="64129" y="117233"/>
                </a:lnTo>
                <a:lnTo>
                  <a:pt x="72856" y="114849"/>
                </a:lnTo>
                <a:lnTo>
                  <a:pt x="138113" y="537"/>
                </a:lnTo>
                <a:lnTo>
                  <a:pt x="64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58605" y="5044249"/>
            <a:ext cx="1726564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500"/>
              </a:lnSpc>
            </a:pPr>
            <a:r>
              <a:rPr sz="1800" b="1" i="1" dirty="0">
                <a:latin typeface="Century Gothic"/>
                <a:cs typeface="Century Gothic"/>
              </a:rPr>
              <a:t>Even</a:t>
            </a:r>
            <a:r>
              <a:rPr sz="1800" b="1" i="1" spc="-10" dirty="0">
                <a:latin typeface="Century Gothic"/>
                <a:cs typeface="Century Gothic"/>
              </a:rPr>
              <a:t>t-by-event</a:t>
            </a:r>
            <a:r>
              <a:rPr sz="1800" b="1" i="1" spc="-5" dirty="0">
                <a:latin typeface="Century Gothic"/>
                <a:cs typeface="Century Gothic"/>
              </a:rPr>
              <a:t> 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314386" y="4267067"/>
            <a:ext cx="1701800" cy="1130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dirty="0">
                <a:latin typeface="Century Gothic"/>
                <a:cs typeface="Century Gothic"/>
              </a:rPr>
              <a:t>Je</a:t>
            </a:r>
            <a:r>
              <a:rPr sz="1800" b="1" i="1" spc="-10" dirty="0">
                <a:latin typeface="Century Gothic"/>
                <a:cs typeface="Century Gothic"/>
              </a:rPr>
              <a:t>t</a:t>
            </a:r>
            <a:r>
              <a:rPr sz="1800" b="1" i="1" spc="-5" dirty="0">
                <a:latin typeface="Century Gothic"/>
                <a:cs typeface="Century Gothic"/>
              </a:rPr>
              <a:t> </a:t>
            </a:r>
            <a:r>
              <a:rPr sz="1800" b="1" i="1" spc="-10" dirty="0">
                <a:latin typeface="Century Gothic"/>
                <a:cs typeface="Century Gothic"/>
              </a:rPr>
              <a:t>Ar</a:t>
            </a:r>
            <a:r>
              <a:rPr sz="1800" b="1" i="1" dirty="0">
                <a:latin typeface="Century Gothic"/>
                <a:cs typeface="Century Gothic"/>
              </a:rPr>
              <a:t>ea</a:t>
            </a:r>
            <a:r>
              <a:rPr sz="1800" b="1" i="1" spc="-5" dirty="0">
                <a:latin typeface="Century Gothic"/>
                <a:cs typeface="Century Gothic"/>
              </a:rPr>
              <a:t>:</a:t>
            </a:r>
            <a:endParaRPr sz="1800">
              <a:latin typeface="Century Gothic"/>
              <a:cs typeface="Century Gothic"/>
            </a:endParaRPr>
          </a:p>
          <a:p>
            <a:pPr marL="12700" marR="5080">
              <a:lnSpc>
                <a:spcPct val="101099"/>
              </a:lnSpc>
              <a:spcBef>
                <a:spcPts val="345"/>
              </a:spcBef>
            </a:pP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uscep</a:t>
            </a:r>
            <a:r>
              <a:rPr sz="1800" spc="-10" dirty="0">
                <a:latin typeface="Century Gothic"/>
                <a:cs typeface="Century Gothic"/>
              </a:rPr>
              <a:t>tibility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di</a:t>
            </a:r>
            <a:r>
              <a:rPr sz="1800" spc="-5" dirty="0">
                <a:latin typeface="Century Gothic"/>
                <a:cs typeface="Century Gothic"/>
              </a:rPr>
              <a:t>f</a:t>
            </a:r>
            <a:r>
              <a:rPr sz="1800" spc="-10" dirty="0">
                <a:latin typeface="Century Gothic"/>
                <a:cs typeface="Century Gothic"/>
              </a:rPr>
              <a:t>fu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no</a:t>
            </a:r>
            <a:r>
              <a:rPr sz="1800" dirty="0">
                <a:latin typeface="Century Gothic"/>
                <a:cs typeface="Century Gothic"/>
              </a:rPr>
              <a:t>is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10" dirty="0">
                <a:latin typeface="Century Gothic"/>
                <a:cs typeface="Century Gothic"/>
              </a:rPr>
              <a:t> cont</a:t>
            </a:r>
            <a:r>
              <a:rPr sz="1800" dirty="0">
                <a:latin typeface="Century Gothic"/>
                <a:cs typeface="Century Gothic"/>
              </a:rPr>
              <a:t>ami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490489" y="5443434"/>
            <a:ext cx="2031997" cy="13629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688591" y="5001821"/>
            <a:ext cx="547370" cy="492125"/>
          </a:xfrm>
          <a:custGeom>
            <a:avLst/>
            <a:gdLst/>
            <a:ahLst/>
            <a:cxnLst/>
            <a:rect l="l" t="t" r="r" b="b"/>
            <a:pathLst>
              <a:path w="547370" h="492125">
                <a:moveTo>
                  <a:pt x="547054" y="491508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667498" y="4982870"/>
            <a:ext cx="133985" cy="129539"/>
          </a:xfrm>
          <a:custGeom>
            <a:avLst/>
            <a:gdLst/>
            <a:ahLst/>
            <a:cxnLst/>
            <a:rect l="l" t="t" r="r" b="b"/>
            <a:pathLst>
              <a:path w="133984" h="129539">
                <a:moveTo>
                  <a:pt x="0" y="0"/>
                </a:moveTo>
                <a:lnTo>
                  <a:pt x="40248" y="125323"/>
                </a:lnTo>
                <a:lnTo>
                  <a:pt x="48295" y="129457"/>
                </a:lnTo>
                <a:lnTo>
                  <a:pt x="63320" y="124631"/>
                </a:lnTo>
                <a:lnTo>
                  <a:pt x="67454" y="116586"/>
                </a:lnTo>
                <a:lnTo>
                  <a:pt x="42185" y="37901"/>
                </a:lnTo>
                <a:lnTo>
                  <a:pt x="133107" y="37901"/>
                </a:lnTo>
                <a:lnTo>
                  <a:pt x="133870" y="34211"/>
                </a:lnTo>
                <a:lnTo>
                  <a:pt x="128902" y="26652"/>
                </a:lnTo>
                <a:lnTo>
                  <a:pt x="0" y="0"/>
                </a:lnTo>
                <a:close/>
              </a:path>
              <a:path w="133984" h="129539">
                <a:moveTo>
                  <a:pt x="133107" y="37901"/>
                </a:moveTo>
                <a:lnTo>
                  <a:pt x="42185" y="37901"/>
                </a:lnTo>
                <a:lnTo>
                  <a:pt x="123115" y="54635"/>
                </a:lnTo>
                <a:lnTo>
                  <a:pt x="130675" y="49665"/>
                </a:lnTo>
                <a:lnTo>
                  <a:pt x="133107" y="379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31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77" y="5364132"/>
            <a:ext cx="3418578" cy="1498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77555" y="1569772"/>
            <a:ext cx="3970384" cy="262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35835" y="1357155"/>
            <a:ext cx="890905" cy="343535"/>
          </a:xfrm>
          <a:custGeom>
            <a:avLst/>
            <a:gdLst/>
            <a:ahLst/>
            <a:cxnLst/>
            <a:rect l="l" t="t" r="r" b="b"/>
            <a:pathLst>
              <a:path w="890905" h="343535">
                <a:moveTo>
                  <a:pt x="0" y="0"/>
                </a:moveTo>
                <a:lnTo>
                  <a:pt x="890445" y="0"/>
                </a:lnTo>
                <a:lnTo>
                  <a:pt x="890445" y="343509"/>
                </a:lnTo>
                <a:lnTo>
                  <a:pt x="0" y="3435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3483320"/>
            <a:ext cx="548640" cy="601345"/>
          </a:xfrm>
          <a:custGeom>
            <a:avLst/>
            <a:gdLst/>
            <a:ahLst/>
            <a:cxnLst/>
            <a:rect l="l" t="t" r="r" b="b"/>
            <a:pathLst>
              <a:path w="548640" h="601345">
                <a:moveTo>
                  <a:pt x="0" y="601139"/>
                </a:moveTo>
                <a:lnTo>
                  <a:pt x="0" y="0"/>
                </a:lnTo>
                <a:lnTo>
                  <a:pt x="548574" y="0"/>
                </a:lnTo>
                <a:lnTo>
                  <a:pt x="548574" y="601139"/>
                </a:lnTo>
                <a:lnTo>
                  <a:pt x="0" y="601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765" y="3808949"/>
            <a:ext cx="966469" cy="650240"/>
          </a:xfrm>
          <a:custGeom>
            <a:avLst/>
            <a:gdLst/>
            <a:ahLst/>
            <a:cxnLst/>
            <a:rect l="l" t="t" r="r" b="b"/>
            <a:pathLst>
              <a:path w="966469" h="650239">
                <a:moveTo>
                  <a:pt x="0" y="0"/>
                </a:moveTo>
                <a:lnTo>
                  <a:pt x="966157" y="0"/>
                </a:lnTo>
                <a:lnTo>
                  <a:pt x="966157" y="649880"/>
                </a:lnTo>
                <a:lnTo>
                  <a:pt x="0" y="6498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8605" y="1127281"/>
            <a:ext cx="271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40"/>
              </a:lnSpc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ar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Xiv:0707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.1378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[h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p-ph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]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3170" y="5076766"/>
            <a:ext cx="4085590" cy="602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62710" algn="l"/>
                <a:tab pos="2519045" algn="l"/>
              </a:tabLst>
            </a:pPr>
            <a:r>
              <a:rPr sz="3950" i="1" spc="-125" dirty="0">
                <a:latin typeface="Times New Roman"/>
                <a:cs typeface="Times New Roman"/>
              </a:rPr>
              <a:t>p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r>
              <a:rPr sz="3450" i="1" baseline="-24154" dirty="0">
                <a:latin typeface="Times New Roman"/>
                <a:cs typeface="Times New Roman"/>
              </a:rPr>
              <a:t>	</a:t>
            </a:r>
            <a:r>
              <a:rPr sz="3950" dirty="0">
                <a:latin typeface="Symbol"/>
                <a:cs typeface="Symbol"/>
              </a:rPr>
              <a:t></a:t>
            </a:r>
            <a:r>
              <a:rPr sz="3950" spc="170" dirty="0">
                <a:latin typeface="Times New Roman"/>
                <a:cs typeface="Times New Roman"/>
              </a:rPr>
              <a:t> </a:t>
            </a:r>
            <a:r>
              <a:rPr sz="3950" i="1" spc="-125" dirty="0">
                <a:latin typeface="Times New Roman"/>
                <a:cs typeface="Times New Roman"/>
              </a:rPr>
              <a:t>p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r>
              <a:rPr sz="3450" i="1" baseline="-24154" dirty="0">
                <a:latin typeface="Times New Roman"/>
                <a:cs typeface="Times New Roman"/>
              </a:rPr>
              <a:t>	</a:t>
            </a:r>
            <a:r>
              <a:rPr sz="3950" dirty="0">
                <a:latin typeface="Symbol"/>
                <a:cs typeface="Symbol"/>
              </a:rPr>
              <a:t></a:t>
            </a:r>
            <a:r>
              <a:rPr sz="3950" spc="-315" dirty="0">
                <a:latin typeface="Times New Roman"/>
                <a:cs typeface="Times New Roman"/>
              </a:rPr>
              <a:t> </a:t>
            </a:r>
            <a:r>
              <a:rPr sz="4100" i="1" spc="-90" dirty="0">
                <a:latin typeface="Symbol"/>
                <a:cs typeface="Symbol"/>
              </a:rPr>
              <a:t></a:t>
            </a:r>
            <a:r>
              <a:rPr sz="4100" i="1" spc="-300" dirty="0">
                <a:latin typeface="Times New Roman"/>
                <a:cs typeface="Times New Roman"/>
              </a:rPr>
              <a:t> </a:t>
            </a:r>
            <a:r>
              <a:rPr sz="3950" dirty="0">
                <a:latin typeface="Symbol"/>
                <a:cs typeface="Symbol"/>
              </a:rPr>
              <a:t></a:t>
            </a:r>
            <a:r>
              <a:rPr sz="3950" spc="-210" dirty="0">
                <a:latin typeface="Times New Roman"/>
                <a:cs typeface="Times New Roman"/>
              </a:rPr>
              <a:t> </a:t>
            </a:r>
            <a:r>
              <a:rPr sz="3950" i="1" spc="-204" dirty="0">
                <a:latin typeface="Times New Roman"/>
                <a:cs typeface="Times New Roman"/>
              </a:rPr>
              <a:t>A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endParaRPr sz="3450" baseline="-24154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4734" y="5010477"/>
            <a:ext cx="9112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80" dirty="0">
                <a:latin typeface="Times New Roman"/>
                <a:cs typeface="Times New Roman"/>
              </a:rPr>
              <a:t>t</a:t>
            </a:r>
            <a:r>
              <a:rPr sz="2300" spc="75" dirty="0">
                <a:latin typeface="Times New Roman"/>
                <a:cs typeface="Times New Roman"/>
              </a:rPr>
              <a:t>,</a:t>
            </a:r>
            <a:r>
              <a:rPr sz="2300" i="1" spc="-35" dirty="0">
                <a:latin typeface="Times New Roman"/>
                <a:cs typeface="Times New Roman"/>
              </a:rPr>
              <a:t>c</a:t>
            </a:r>
            <a:r>
              <a:rPr sz="2300" i="1" spc="-15" dirty="0">
                <a:latin typeface="Times New Roman"/>
                <a:cs typeface="Times New Roman"/>
              </a:rPr>
              <a:t>or</a:t>
            </a:r>
            <a:r>
              <a:rPr sz="2300" i="1" spc="-10" dirty="0">
                <a:latin typeface="Times New Roman"/>
                <a:cs typeface="Times New Roman"/>
              </a:rPr>
              <a:t>r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69468" y="5010477"/>
            <a:ext cx="3143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69091" y="5010477"/>
            <a:ext cx="3143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147939" y="1038199"/>
            <a:ext cx="4996059" cy="30207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174903" y="2616124"/>
            <a:ext cx="6337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Century Gothic"/>
                <a:cs typeface="Century Gothic"/>
              </a:rPr>
              <a:t>band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99469" y="3066441"/>
            <a:ext cx="4051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Century Gothic"/>
                <a:cs typeface="Century Gothic"/>
              </a:rPr>
              <a:t>line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369562" y="1470696"/>
            <a:ext cx="225425" cy="94615"/>
          </a:xfrm>
          <a:custGeom>
            <a:avLst/>
            <a:gdLst/>
            <a:ahLst/>
            <a:cxnLst/>
            <a:rect l="l" t="t" r="r" b="b"/>
            <a:pathLst>
              <a:path w="225425" h="94615">
                <a:moveTo>
                  <a:pt x="0" y="0"/>
                </a:moveTo>
                <a:lnTo>
                  <a:pt x="225216" y="0"/>
                </a:lnTo>
                <a:lnTo>
                  <a:pt x="225216" y="94052"/>
                </a:lnTo>
                <a:lnTo>
                  <a:pt x="0" y="9405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900360" y="2052836"/>
            <a:ext cx="168910" cy="165100"/>
          </a:xfrm>
          <a:custGeom>
            <a:avLst/>
            <a:gdLst/>
            <a:ahLst/>
            <a:cxnLst/>
            <a:rect l="l" t="t" r="r" b="b"/>
            <a:pathLst>
              <a:path w="168910" h="165100">
                <a:moveTo>
                  <a:pt x="0" y="0"/>
                </a:moveTo>
                <a:lnTo>
                  <a:pt x="168912" y="0"/>
                </a:lnTo>
                <a:lnTo>
                  <a:pt x="168912" y="164592"/>
                </a:lnTo>
                <a:lnTo>
                  <a:pt x="0" y="1645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41088" y="2141993"/>
            <a:ext cx="244475" cy="178435"/>
          </a:xfrm>
          <a:custGeom>
            <a:avLst/>
            <a:gdLst/>
            <a:ahLst/>
            <a:cxnLst/>
            <a:rect l="l" t="t" r="r" b="b"/>
            <a:pathLst>
              <a:path w="244475" h="178435">
                <a:moveTo>
                  <a:pt x="0" y="0"/>
                </a:moveTo>
                <a:lnTo>
                  <a:pt x="244367" y="0"/>
                </a:lnTo>
                <a:lnTo>
                  <a:pt x="244367" y="177937"/>
                </a:lnTo>
                <a:lnTo>
                  <a:pt x="0" y="1779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94599" y="3331797"/>
            <a:ext cx="711835" cy="993140"/>
          </a:xfrm>
          <a:custGeom>
            <a:avLst/>
            <a:gdLst/>
            <a:ahLst/>
            <a:cxnLst/>
            <a:rect l="l" t="t" r="r" b="b"/>
            <a:pathLst>
              <a:path w="711834" h="993139">
                <a:moveTo>
                  <a:pt x="0" y="992949"/>
                </a:moveTo>
                <a:lnTo>
                  <a:pt x="711354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199113" y="3308746"/>
            <a:ext cx="123825" cy="137160"/>
          </a:xfrm>
          <a:custGeom>
            <a:avLst/>
            <a:gdLst/>
            <a:ahLst/>
            <a:cxnLst/>
            <a:rect l="l" t="t" r="r" b="b"/>
            <a:pathLst>
              <a:path w="123825" h="137160">
                <a:moveTo>
                  <a:pt x="119027" y="46100"/>
                </a:moveTo>
                <a:lnTo>
                  <a:pt x="90326" y="46100"/>
                </a:lnTo>
                <a:lnTo>
                  <a:pt x="82604" y="128381"/>
                </a:lnTo>
                <a:lnTo>
                  <a:pt x="88375" y="135347"/>
                </a:lnTo>
                <a:lnTo>
                  <a:pt x="104086" y="136823"/>
                </a:lnTo>
                <a:lnTo>
                  <a:pt x="111053" y="131052"/>
                </a:lnTo>
                <a:lnTo>
                  <a:pt x="119027" y="46100"/>
                </a:lnTo>
                <a:close/>
              </a:path>
              <a:path w="123825" h="137160">
                <a:moveTo>
                  <a:pt x="123353" y="0"/>
                </a:moveTo>
                <a:lnTo>
                  <a:pt x="3223" y="53801"/>
                </a:lnTo>
                <a:lnTo>
                  <a:pt x="0" y="62254"/>
                </a:lnTo>
                <a:lnTo>
                  <a:pt x="6450" y="76657"/>
                </a:lnTo>
                <a:lnTo>
                  <a:pt x="14902" y="79880"/>
                </a:lnTo>
                <a:lnTo>
                  <a:pt x="90326" y="46100"/>
                </a:lnTo>
                <a:lnTo>
                  <a:pt x="119027" y="46100"/>
                </a:lnTo>
                <a:lnTo>
                  <a:pt x="123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209545" y="3498278"/>
            <a:ext cx="1330960" cy="826769"/>
          </a:xfrm>
          <a:custGeom>
            <a:avLst/>
            <a:gdLst/>
            <a:ahLst/>
            <a:cxnLst/>
            <a:rect l="l" t="t" r="r" b="b"/>
            <a:pathLst>
              <a:path w="1330959" h="826770">
                <a:moveTo>
                  <a:pt x="1330953" y="826467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185455" y="3483320"/>
            <a:ext cx="137795" cy="119380"/>
          </a:xfrm>
          <a:custGeom>
            <a:avLst/>
            <a:gdLst/>
            <a:ahLst/>
            <a:cxnLst/>
            <a:rect l="l" t="t" r="r" b="b"/>
            <a:pathLst>
              <a:path w="137795" h="119379">
                <a:moveTo>
                  <a:pt x="0" y="0"/>
                </a:moveTo>
                <a:lnTo>
                  <a:pt x="61603" y="116323"/>
                </a:lnTo>
                <a:lnTo>
                  <a:pt x="70250" y="118981"/>
                </a:lnTo>
                <a:lnTo>
                  <a:pt x="84197" y="111596"/>
                </a:lnTo>
                <a:lnTo>
                  <a:pt x="86855" y="102950"/>
                </a:lnTo>
                <a:lnTo>
                  <a:pt x="48178" y="29916"/>
                </a:lnTo>
                <a:lnTo>
                  <a:pt x="133201" y="29916"/>
                </a:lnTo>
                <a:lnTo>
                  <a:pt x="137360" y="25980"/>
                </a:lnTo>
                <a:lnTo>
                  <a:pt x="137796" y="10204"/>
                </a:lnTo>
                <a:lnTo>
                  <a:pt x="131578" y="3634"/>
                </a:lnTo>
                <a:lnTo>
                  <a:pt x="0" y="0"/>
                </a:lnTo>
                <a:close/>
              </a:path>
              <a:path w="137795" h="119379">
                <a:moveTo>
                  <a:pt x="133201" y="29916"/>
                </a:moveTo>
                <a:lnTo>
                  <a:pt x="48178" y="29916"/>
                </a:lnTo>
                <a:lnTo>
                  <a:pt x="130789" y="32198"/>
                </a:lnTo>
                <a:lnTo>
                  <a:pt x="133201" y="299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289596" y="4945190"/>
            <a:ext cx="166433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dirty="0">
                <a:latin typeface="Century Gothic"/>
                <a:cs typeface="Century Gothic"/>
              </a:rPr>
              <a:t>G</a:t>
            </a:r>
            <a:r>
              <a:rPr sz="1800" spc="-15" dirty="0">
                <a:latin typeface="Century Gothic"/>
                <a:cs typeface="Century Gothic"/>
              </a:rPr>
              <a:t>eometrical contamina</a:t>
            </a:r>
            <a:r>
              <a:rPr sz="1800" spc="-10" dirty="0">
                <a:latin typeface="Century Gothic"/>
                <a:cs typeface="Century Gothic"/>
              </a:rPr>
              <a:t>ti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32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329789" y="4894389"/>
            <a:ext cx="1593850" cy="1066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8800"/>
              </a:lnSpc>
            </a:pPr>
            <a:r>
              <a:rPr sz="1800" spc="-10" dirty="0">
                <a:latin typeface="Century Gothic"/>
                <a:cs typeface="Century Gothic"/>
              </a:rPr>
              <a:t>Fluctuati</a:t>
            </a:r>
            <a:r>
              <a:rPr sz="1800" spc="-15" dirty="0">
                <a:latin typeface="Century Gothic"/>
                <a:cs typeface="Century Gothic"/>
              </a:rPr>
              <a:t>ons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spc="-10" dirty="0">
                <a:latin typeface="Century Gothic"/>
                <a:cs typeface="Century Gothic"/>
              </a:rPr>
              <a:t> 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no</a:t>
            </a:r>
            <a:r>
              <a:rPr sz="1800" dirty="0">
                <a:latin typeface="Century Gothic"/>
                <a:cs typeface="Century Gothic"/>
              </a:rPr>
              <a:t>is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f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om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poin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point</a:t>
            </a:r>
            <a:r>
              <a:rPr sz="1800" spc="-1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i</a:t>
            </a:r>
            <a:r>
              <a:rPr sz="1800" dirty="0">
                <a:latin typeface="Century Gothic"/>
                <a:cs typeface="Century Gothic"/>
              </a:rPr>
              <a:t>n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event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8" name="object 3"/>
          <p:cNvSpPr txBox="1"/>
          <p:nvPr/>
        </p:nvSpPr>
        <p:spPr>
          <a:xfrm>
            <a:off x="1210564" y="66937"/>
            <a:ext cx="668972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086" y="4323129"/>
            <a:ext cx="2548073" cy="47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40093" y="1627118"/>
            <a:ext cx="4565157" cy="43799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05175" y="2984677"/>
            <a:ext cx="0" cy="1079500"/>
          </a:xfrm>
          <a:custGeom>
            <a:avLst/>
            <a:gdLst/>
            <a:ahLst/>
            <a:cxnLst/>
            <a:rect l="l" t="t" r="r" b="b"/>
            <a:pathLst>
              <a:path h="1079500">
                <a:moveTo>
                  <a:pt x="0" y="0"/>
                </a:moveTo>
                <a:lnTo>
                  <a:pt x="0" y="1078998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19567" y="3930442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1049" y="0"/>
                </a:moveTo>
                <a:lnTo>
                  <a:pt x="9334" y="2478"/>
                </a:lnTo>
                <a:lnTo>
                  <a:pt x="4820" y="6130"/>
                </a:lnTo>
                <a:lnTo>
                  <a:pt x="0" y="16818"/>
                </a:lnTo>
                <a:lnTo>
                  <a:pt x="2478" y="28532"/>
                </a:lnTo>
                <a:lnTo>
                  <a:pt x="85608" y="171041"/>
                </a:lnTo>
                <a:lnTo>
                  <a:pt x="129716" y="95426"/>
                </a:lnTo>
                <a:lnTo>
                  <a:pt x="85608" y="95426"/>
                </a:lnTo>
                <a:lnTo>
                  <a:pt x="35387" y="9334"/>
                </a:lnTo>
                <a:lnTo>
                  <a:pt x="31736" y="4820"/>
                </a:lnTo>
                <a:lnTo>
                  <a:pt x="21049" y="0"/>
                </a:lnTo>
                <a:close/>
              </a:path>
              <a:path w="171450" h="171450">
                <a:moveTo>
                  <a:pt x="156480" y="346"/>
                </a:moveTo>
                <a:lnTo>
                  <a:pt x="144804" y="1411"/>
                </a:lnTo>
                <a:lnTo>
                  <a:pt x="135828" y="9334"/>
                </a:lnTo>
                <a:lnTo>
                  <a:pt x="85608" y="95426"/>
                </a:lnTo>
                <a:lnTo>
                  <a:pt x="129716" y="95426"/>
                </a:lnTo>
                <a:lnTo>
                  <a:pt x="168737" y="28532"/>
                </a:lnTo>
                <a:lnTo>
                  <a:pt x="170869" y="23131"/>
                </a:lnTo>
                <a:lnTo>
                  <a:pt x="169805" y="11455"/>
                </a:lnTo>
                <a:lnTo>
                  <a:pt x="161882" y="2478"/>
                </a:lnTo>
                <a:lnTo>
                  <a:pt x="156480" y="3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450646" y="4130785"/>
            <a:ext cx="15170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Improvement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33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442" y="1627439"/>
            <a:ext cx="4561205" cy="4376420"/>
          </a:xfrm>
          <a:custGeom>
            <a:avLst/>
            <a:gdLst/>
            <a:ahLst/>
            <a:cxnLst/>
            <a:rect l="l" t="t" r="r" b="b"/>
            <a:pathLst>
              <a:path w="4561205" h="4376420">
                <a:moveTo>
                  <a:pt x="0" y="0"/>
                </a:moveTo>
                <a:lnTo>
                  <a:pt x="4560712" y="0"/>
                </a:lnTo>
                <a:lnTo>
                  <a:pt x="4560712" y="4375850"/>
                </a:lnTo>
                <a:lnTo>
                  <a:pt x="0" y="43758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90992" y="1888561"/>
            <a:ext cx="3465195" cy="3459479"/>
          </a:xfrm>
          <a:custGeom>
            <a:avLst/>
            <a:gdLst/>
            <a:ahLst/>
            <a:cxnLst/>
            <a:rect l="l" t="t" r="r" b="b"/>
            <a:pathLst>
              <a:path w="3465195" h="3459479">
                <a:moveTo>
                  <a:pt x="0" y="0"/>
                </a:moveTo>
                <a:lnTo>
                  <a:pt x="3465140" y="0"/>
                </a:lnTo>
                <a:lnTo>
                  <a:pt x="3465140" y="3459106"/>
                </a:lnTo>
                <a:lnTo>
                  <a:pt x="0" y="345910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90992" y="1888560"/>
            <a:ext cx="3465195" cy="3459479"/>
          </a:xfrm>
          <a:custGeom>
            <a:avLst/>
            <a:gdLst/>
            <a:ahLst/>
            <a:cxnLst/>
            <a:rect l="l" t="t" r="r" b="b"/>
            <a:pathLst>
              <a:path w="3465195" h="3459479">
                <a:moveTo>
                  <a:pt x="0" y="0"/>
                </a:moveTo>
                <a:lnTo>
                  <a:pt x="3465140" y="0"/>
                </a:lnTo>
                <a:lnTo>
                  <a:pt x="3465140" y="3459107"/>
                </a:lnTo>
                <a:lnTo>
                  <a:pt x="0" y="3459107"/>
                </a:lnTo>
                <a:lnTo>
                  <a:pt x="0" y="0"/>
                </a:lnTo>
                <a:close/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0992" y="5347668"/>
            <a:ext cx="3465195" cy="0"/>
          </a:xfrm>
          <a:custGeom>
            <a:avLst/>
            <a:gdLst/>
            <a:ahLst/>
            <a:cxnLst/>
            <a:rect l="l" t="t" r="r" b="b"/>
            <a:pathLst>
              <a:path w="3465195">
                <a:moveTo>
                  <a:pt x="0" y="0"/>
                </a:moveTo>
                <a:lnTo>
                  <a:pt x="346514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050622" y="5654521"/>
            <a:ext cx="232410" cy="246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25" dirty="0">
                <a:latin typeface="Arial"/>
                <a:cs typeface="Arial"/>
              </a:rPr>
              <a:t>|</a:t>
            </a:r>
            <a:r>
              <a:rPr sz="1600" spc="-75" dirty="0">
                <a:latin typeface="Symbol"/>
                <a:cs typeface="Symbol"/>
              </a:rPr>
              <a:t></a:t>
            </a:r>
            <a:r>
              <a:rPr sz="1600" dirty="0">
                <a:latin typeface="Arial"/>
                <a:cs typeface="Arial"/>
              </a:rPr>
              <a:t>|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0992" y="1888561"/>
            <a:ext cx="0" cy="3459479"/>
          </a:xfrm>
          <a:custGeom>
            <a:avLst/>
            <a:gdLst/>
            <a:ahLst/>
            <a:cxnLst/>
            <a:rect l="l" t="t" r="r" b="b"/>
            <a:pathLst>
              <a:path h="3459479">
                <a:moveTo>
                  <a:pt x="0" y="0"/>
                </a:moveTo>
                <a:lnTo>
                  <a:pt x="0" y="345910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69425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45847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24281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02714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81147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59580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38014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14436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92869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71302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649735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728169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804591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883024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961457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039891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118324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196757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273179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351613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430046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508479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586912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63334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741768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20201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898634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977067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055501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131923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210356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288789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367222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445656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522078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600511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78944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757378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835811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914244" y="524711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990666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069100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147533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225966" y="52973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277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90992" y="1888561"/>
            <a:ext cx="3465195" cy="0"/>
          </a:xfrm>
          <a:custGeom>
            <a:avLst/>
            <a:gdLst/>
            <a:ahLst/>
            <a:cxnLst/>
            <a:rect l="l" t="t" r="r" b="b"/>
            <a:pathLst>
              <a:path w="3465195">
                <a:moveTo>
                  <a:pt x="0" y="0"/>
                </a:moveTo>
                <a:lnTo>
                  <a:pt x="346514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69425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945847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024281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102714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181147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555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259580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338014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414436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492869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571302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555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649735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728169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804591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883024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961457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555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039891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118324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196757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273179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351613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555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430046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508479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586912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663334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741768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555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820201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898634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977067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055501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131923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555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210356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288789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367222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445656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522078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555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00511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678944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757378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35811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914244" y="1888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0"/>
                </a:moveTo>
                <a:lnTo>
                  <a:pt x="0" y="100555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990666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069100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147533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225966" y="18885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7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90992" y="5116390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0" y="0"/>
                </a:moveTo>
                <a:lnTo>
                  <a:pt x="1085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90992" y="5001757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90992" y="4885113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90992" y="4770479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90992" y="4655846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108599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90992" y="4539202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90992" y="4424569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90992" y="4309936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90992" y="4193291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108599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90992" y="4078658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90992" y="3964025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90992" y="3847381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90992" y="3732747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108599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90992" y="3618114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90992" y="3503481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90992" y="3386837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90992" y="3272203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108599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90992" y="3157570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90992" y="3040926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90992" y="2926293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90992" y="2811659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108599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90992" y="2695015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90992" y="2580382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90992" y="2465749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90992" y="2349104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108599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90992" y="2234471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90992" y="2119838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90992" y="2003194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90992" y="5231023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54300" y="0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4256133" y="1888560"/>
            <a:ext cx="0" cy="3459479"/>
          </a:xfrm>
          <a:custGeom>
            <a:avLst/>
            <a:gdLst/>
            <a:ahLst/>
            <a:cxnLst/>
            <a:rect l="l" t="t" r="r" b="b"/>
            <a:pathLst>
              <a:path h="3459479">
                <a:moveTo>
                  <a:pt x="0" y="3459107"/>
                </a:moveTo>
                <a:lnTo>
                  <a:pt x="0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4149544" y="511639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88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4201833" y="5001757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4201833" y="4885113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4201833" y="4770479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4149544" y="4655846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88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4201833" y="4539202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4201833" y="4424569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4201833" y="4309936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4149544" y="4193291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88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4201833" y="4078658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4201833" y="3964025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4201833" y="3847381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4149544" y="3732747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88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4201833" y="3618114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4201833" y="3503481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4201833" y="3386837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4149544" y="3272203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88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4201833" y="3157570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4201833" y="3040926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4201833" y="2926293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4149544" y="2811659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88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4201833" y="2695015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4201833" y="2580382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4201833" y="2465749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4149544" y="2349104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588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4201833" y="2234471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4201833" y="2119838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4201833" y="2003194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4201833" y="5231023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299" y="0"/>
                </a:lnTo>
              </a:path>
            </a:pathLst>
          </a:custGeom>
          <a:ln w="60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915250" y="3810175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37205" y="0"/>
                </a:moveTo>
                <a:lnTo>
                  <a:pt x="0" y="74411"/>
                </a:lnTo>
                <a:lnTo>
                  <a:pt x="74411" y="74411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3408451" y="3981119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37204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094718" y="369755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4" y="0"/>
                </a:moveTo>
                <a:lnTo>
                  <a:pt x="0" y="74411"/>
                </a:lnTo>
                <a:lnTo>
                  <a:pt x="74410" y="74411"/>
                </a:lnTo>
                <a:lnTo>
                  <a:pt x="3720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782995" y="3784031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1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509484" y="3981119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1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197762" y="3952963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1845819" y="398514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1534097" y="3950953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4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1182153" y="4019330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1"/>
                </a:lnTo>
                <a:lnTo>
                  <a:pt x="74411" y="74411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70431" y="402335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1"/>
                </a:lnTo>
                <a:lnTo>
                  <a:pt x="74411" y="74411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901603" y="4027375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82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901603" y="4093741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82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213325" y="4024358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213325" y="4090725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565269" y="3954975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82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565269" y="4023352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82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876991" y="3987153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6369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876991" y="4056536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509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228935" y="3957991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2228935" y="4022347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540657" y="3985142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82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2540657" y="4051508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82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814167" y="3783025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7643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814167" y="3857436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7643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125889" y="3694536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011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3125889" y="3774981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011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445656" y="3943914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244"/>
                </a:lnTo>
              </a:path>
            </a:pathLst>
          </a:custGeom>
          <a:ln w="1206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445656" y="4048492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0"/>
                </a:moveTo>
                <a:lnTo>
                  <a:pt x="0" y="42233"/>
                </a:lnTo>
              </a:path>
            </a:pathLst>
          </a:custGeom>
          <a:ln w="1206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952455" y="3781014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199"/>
                </a:lnTo>
              </a:path>
            </a:pathLst>
          </a:custGeom>
          <a:ln w="1206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952455" y="3877547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199"/>
                </a:lnTo>
              </a:path>
            </a:pathLst>
          </a:custGeom>
          <a:ln w="1206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90992" y="3688502"/>
            <a:ext cx="3465195" cy="456565"/>
          </a:xfrm>
          <a:custGeom>
            <a:avLst/>
            <a:gdLst/>
            <a:ahLst/>
            <a:cxnLst/>
            <a:rect l="l" t="t" r="r" b="b"/>
            <a:pathLst>
              <a:path w="3465195" h="456564">
                <a:moveTo>
                  <a:pt x="937176" y="243344"/>
                </a:moveTo>
                <a:lnTo>
                  <a:pt x="780309" y="271500"/>
                </a:lnTo>
                <a:lnTo>
                  <a:pt x="623443" y="295633"/>
                </a:lnTo>
                <a:lnTo>
                  <a:pt x="547021" y="305688"/>
                </a:lnTo>
                <a:lnTo>
                  <a:pt x="468588" y="313733"/>
                </a:lnTo>
                <a:lnTo>
                  <a:pt x="390155" y="319766"/>
                </a:lnTo>
                <a:lnTo>
                  <a:pt x="233288" y="327811"/>
                </a:lnTo>
                <a:lnTo>
                  <a:pt x="154855" y="329822"/>
                </a:lnTo>
                <a:lnTo>
                  <a:pt x="78433" y="329822"/>
                </a:lnTo>
                <a:lnTo>
                  <a:pt x="0" y="331833"/>
                </a:lnTo>
                <a:lnTo>
                  <a:pt x="0" y="456521"/>
                </a:lnTo>
                <a:lnTo>
                  <a:pt x="78433" y="442443"/>
                </a:lnTo>
                <a:lnTo>
                  <a:pt x="154855" y="426355"/>
                </a:lnTo>
                <a:lnTo>
                  <a:pt x="233288" y="414289"/>
                </a:lnTo>
                <a:lnTo>
                  <a:pt x="311721" y="400211"/>
                </a:lnTo>
                <a:lnTo>
                  <a:pt x="390155" y="388145"/>
                </a:lnTo>
                <a:lnTo>
                  <a:pt x="468588" y="378089"/>
                </a:lnTo>
                <a:lnTo>
                  <a:pt x="623443" y="366022"/>
                </a:lnTo>
                <a:lnTo>
                  <a:pt x="780309" y="357977"/>
                </a:lnTo>
                <a:lnTo>
                  <a:pt x="858743" y="355967"/>
                </a:lnTo>
                <a:lnTo>
                  <a:pt x="937176" y="355967"/>
                </a:lnTo>
                <a:lnTo>
                  <a:pt x="1092032" y="351944"/>
                </a:lnTo>
                <a:lnTo>
                  <a:pt x="1730559" y="351944"/>
                </a:lnTo>
                <a:lnTo>
                  <a:pt x="1795919" y="311722"/>
                </a:lnTo>
                <a:lnTo>
                  <a:pt x="1821394" y="297644"/>
                </a:lnTo>
                <a:lnTo>
                  <a:pt x="1405764" y="297644"/>
                </a:lnTo>
                <a:lnTo>
                  <a:pt x="1248899" y="289600"/>
                </a:lnTo>
                <a:lnTo>
                  <a:pt x="1092032" y="269488"/>
                </a:lnTo>
                <a:lnTo>
                  <a:pt x="1013598" y="257422"/>
                </a:lnTo>
                <a:lnTo>
                  <a:pt x="937176" y="243344"/>
                </a:lnTo>
                <a:close/>
              </a:path>
              <a:path w="3465195" h="456564">
                <a:moveTo>
                  <a:pt x="3465140" y="144800"/>
                </a:moveTo>
                <a:lnTo>
                  <a:pt x="2186075" y="144800"/>
                </a:lnTo>
                <a:lnTo>
                  <a:pt x="2264508" y="148822"/>
                </a:lnTo>
                <a:lnTo>
                  <a:pt x="2419364" y="160888"/>
                </a:lnTo>
                <a:lnTo>
                  <a:pt x="2497796" y="170944"/>
                </a:lnTo>
                <a:lnTo>
                  <a:pt x="2576230" y="183010"/>
                </a:lnTo>
                <a:lnTo>
                  <a:pt x="2654663" y="197088"/>
                </a:lnTo>
                <a:lnTo>
                  <a:pt x="2809519" y="229266"/>
                </a:lnTo>
                <a:lnTo>
                  <a:pt x="2887952" y="249378"/>
                </a:lnTo>
                <a:lnTo>
                  <a:pt x="2966384" y="267478"/>
                </a:lnTo>
                <a:lnTo>
                  <a:pt x="3044818" y="289600"/>
                </a:lnTo>
                <a:lnTo>
                  <a:pt x="3199673" y="329822"/>
                </a:lnTo>
                <a:lnTo>
                  <a:pt x="3434974" y="396189"/>
                </a:lnTo>
                <a:lnTo>
                  <a:pt x="3465140" y="418311"/>
                </a:lnTo>
                <a:lnTo>
                  <a:pt x="3465140" y="144800"/>
                </a:lnTo>
                <a:close/>
              </a:path>
              <a:path w="3465195" h="456564">
                <a:moveTo>
                  <a:pt x="1730559" y="351944"/>
                </a:moveTo>
                <a:lnTo>
                  <a:pt x="1092032" y="351944"/>
                </a:lnTo>
                <a:lnTo>
                  <a:pt x="1248899" y="355967"/>
                </a:lnTo>
                <a:lnTo>
                  <a:pt x="1327331" y="361999"/>
                </a:lnTo>
                <a:lnTo>
                  <a:pt x="1405764" y="372055"/>
                </a:lnTo>
                <a:lnTo>
                  <a:pt x="1560620" y="396189"/>
                </a:lnTo>
                <a:lnTo>
                  <a:pt x="1639053" y="410267"/>
                </a:lnTo>
                <a:lnTo>
                  <a:pt x="1717487" y="359989"/>
                </a:lnTo>
                <a:lnTo>
                  <a:pt x="1730559" y="351944"/>
                </a:lnTo>
                <a:close/>
              </a:path>
              <a:path w="3465195" h="456564">
                <a:moveTo>
                  <a:pt x="2186075" y="0"/>
                </a:moveTo>
                <a:lnTo>
                  <a:pt x="2029208" y="104578"/>
                </a:lnTo>
                <a:lnTo>
                  <a:pt x="1950776" y="150834"/>
                </a:lnTo>
                <a:lnTo>
                  <a:pt x="1872342" y="195078"/>
                </a:lnTo>
                <a:lnTo>
                  <a:pt x="1795919" y="233288"/>
                </a:lnTo>
                <a:lnTo>
                  <a:pt x="1717487" y="265466"/>
                </a:lnTo>
                <a:lnTo>
                  <a:pt x="1639053" y="293622"/>
                </a:lnTo>
                <a:lnTo>
                  <a:pt x="1482186" y="297644"/>
                </a:lnTo>
                <a:lnTo>
                  <a:pt x="1821394" y="297644"/>
                </a:lnTo>
                <a:lnTo>
                  <a:pt x="1872342" y="269488"/>
                </a:lnTo>
                <a:lnTo>
                  <a:pt x="1950776" y="233288"/>
                </a:lnTo>
                <a:lnTo>
                  <a:pt x="2029208" y="201110"/>
                </a:lnTo>
                <a:lnTo>
                  <a:pt x="2186075" y="144800"/>
                </a:lnTo>
                <a:lnTo>
                  <a:pt x="3465140" y="144800"/>
                </a:lnTo>
                <a:lnTo>
                  <a:pt x="3465140" y="122678"/>
                </a:lnTo>
                <a:lnTo>
                  <a:pt x="3434974" y="120666"/>
                </a:lnTo>
                <a:lnTo>
                  <a:pt x="3356540" y="118656"/>
                </a:lnTo>
                <a:lnTo>
                  <a:pt x="3278107" y="118656"/>
                </a:lnTo>
                <a:lnTo>
                  <a:pt x="3044818" y="112622"/>
                </a:lnTo>
                <a:lnTo>
                  <a:pt x="2809519" y="100556"/>
                </a:lnTo>
                <a:lnTo>
                  <a:pt x="2654663" y="88489"/>
                </a:lnTo>
                <a:lnTo>
                  <a:pt x="2576230" y="78433"/>
                </a:lnTo>
                <a:lnTo>
                  <a:pt x="2497796" y="66367"/>
                </a:lnTo>
                <a:lnTo>
                  <a:pt x="2419364" y="52289"/>
                </a:lnTo>
                <a:lnTo>
                  <a:pt x="2264508" y="20111"/>
                </a:lnTo>
                <a:lnTo>
                  <a:pt x="2186075" y="0"/>
                </a:lnTo>
                <a:close/>
              </a:path>
            </a:pathLst>
          </a:custGeom>
          <a:solidFill>
            <a:srgbClr val="CC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90992" y="2737248"/>
            <a:ext cx="3465195" cy="488950"/>
          </a:xfrm>
          <a:custGeom>
            <a:avLst/>
            <a:gdLst/>
            <a:ahLst/>
            <a:cxnLst/>
            <a:rect l="l" t="t" r="r" b="b"/>
            <a:pathLst>
              <a:path w="3465195" h="488950">
                <a:moveTo>
                  <a:pt x="937176" y="225244"/>
                </a:moveTo>
                <a:lnTo>
                  <a:pt x="701877" y="279544"/>
                </a:lnTo>
                <a:lnTo>
                  <a:pt x="547021" y="307699"/>
                </a:lnTo>
                <a:lnTo>
                  <a:pt x="468588" y="319766"/>
                </a:lnTo>
                <a:lnTo>
                  <a:pt x="390155" y="329821"/>
                </a:lnTo>
                <a:lnTo>
                  <a:pt x="311721" y="337865"/>
                </a:lnTo>
                <a:lnTo>
                  <a:pt x="78433" y="355965"/>
                </a:lnTo>
                <a:lnTo>
                  <a:pt x="0" y="359989"/>
                </a:lnTo>
                <a:lnTo>
                  <a:pt x="0" y="488699"/>
                </a:lnTo>
                <a:lnTo>
                  <a:pt x="78433" y="470599"/>
                </a:lnTo>
                <a:lnTo>
                  <a:pt x="154855" y="450488"/>
                </a:lnTo>
                <a:lnTo>
                  <a:pt x="233288" y="434399"/>
                </a:lnTo>
                <a:lnTo>
                  <a:pt x="311721" y="416299"/>
                </a:lnTo>
                <a:lnTo>
                  <a:pt x="390155" y="400211"/>
                </a:lnTo>
                <a:lnTo>
                  <a:pt x="547021" y="376077"/>
                </a:lnTo>
                <a:lnTo>
                  <a:pt x="623443" y="366021"/>
                </a:lnTo>
                <a:lnTo>
                  <a:pt x="780309" y="349933"/>
                </a:lnTo>
                <a:lnTo>
                  <a:pt x="858743" y="345911"/>
                </a:lnTo>
                <a:lnTo>
                  <a:pt x="937176" y="339877"/>
                </a:lnTo>
                <a:lnTo>
                  <a:pt x="1750167" y="339877"/>
                </a:lnTo>
                <a:lnTo>
                  <a:pt x="1795919" y="311721"/>
                </a:lnTo>
                <a:lnTo>
                  <a:pt x="1825032" y="295633"/>
                </a:lnTo>
                <a:lnTo>
                  <a:pt x="1482186" y="295633"/>
                </a:lnTo>
                <a:lnTo>
                  <a:pt x="1405764" y="293621"/>
                </a:lnTo>
                <a:lnTo>
                  <a:pt x="1327331" y="287588"/>
                </a:lnTo>
                <a:lnTo>
                  <a:pt x="1248899" y="279544"/>
                </a:lnTo>
                <a:lnTo>
                  <a:pt x="1170465" y="269488"/>
                </a:lnTo>
                <a:lnTo>
                  <a:pt x="1013598" y="241333"/>
                </a:lnTo>
                <a:lnTo>
                  <a:pt x="937176" y="225244"/>
                </a:lnTo>
                <a:close/>
              </a:path>
              <a:path w="3465195" h="488950">
                <a:moveTo>
                  <a:pt x="1750167" y="339877"/>
                </a:moveTo>
                <a:lnTo>
                  <a:pt x="1092032" y="339877"/>
                </a:lnTo>
                <a:lnTo>
                  <a:pt x="1170465" y="341889"/>
                </a:lnTo>
                <a:lnTo>
                  <a:pt x="1248899" y="347921"/>
                </a:lnTo>
                <a:lnTo>
                  <a:pt x="1327331" y="355965"/>
                </a:lnTo>
                <a:lnTo>
                  <a:pt x="1405764" y="366021"/>
                </a:lnTo>
                <a:lnTo>
                  <a:pt x="1482186" y="378089"/>
                </a:lnTo>
                <a:lnTo>
                  <a:pt x="1639053" y="410265"/>
                </a:lnTo>
                <a:lnTo>
                  <a:pt x="1717487" y="359989"/>
                </a:lnTo>
                <a:lnTo>
                  <a:pt x="1750167" y="339877"/>
                </a:lnTo>
                <a:close/>
              </a:path>
              <a:path w="3465195" h="488950">
                <a:moveTo>
                  <a:pt x="3465140" y="146810"/>
                </a:moveTo>
                <a:lnTo>
                  <a:pt x="2186075" y="146810"/>
                </a:lnTo>
                <a:lnTo>
                  <a:pt x="2340930" y="154854"/>
                </a:lnTo>
                <a:lnTo>
                  <a:pt x="2419364" y="160888"/>
                </a:lnTo>
                <a:lnTo>
                  <a:pt x="2497796" y="168932"/>
                </a:lnTo>
                <a:lnTo>
                  <a:pt x="2576230" y="178988"/>
                </a:lnTo>
                <a:lnTo>
                  <a:pt x="2731085" y="207144"/>
                </a:lnTo>
                <a:lnTo>
                  <a:pt x="2809519" y="223232"/>
                </a:lnTo>
                <a:lnTo>
                  <a:pt x="2966384" y="259433"/>
                </a:lnTo>
                <a:lnTo>
                  <a:pt x="3356540" y="359989"/>
                </a:lnTo>
                <a:lnTo>
                  <a:pt x="3434974" y="382111"/>
                </a:lnTo>
                <a:lnTo>
                  <a:pt x="3465140" y="402221"/>
                </a:lnTo>
                <a:lnTo>
                  <a:pt x="3465140" y="146810"/>
                </a:lnTo>
                <a:close/>
              </a:path>
              <a:path w="3465195" h="488950">
                <a:moveTo>
                  <a:pt x="2186075" y="0"/>
                </a:moveTo>
                <a:lnTo>
                  <a:pt x="2029208" y="104578"/>
                </a:lnTo>
                <a:lnTo>
                  <a:pt x="1950776" y="152844"/>
                </a:lnTo>
                <a:lnTo>
                  <a:pt x="1872342" y="195077"/>
                </a:lnTo>
                <a:lnTo>
                  <a:pt x="1795919" y="233288"/>
                </a:lnTo>
                <a:lnTo>
                  <a:pt x="1717487" y="267477"/>
                </a:lnTo>
                <a:lnTo>
                  <a:pt x="1639053" y="295633"/>
                </a:lnTo>
                <a:lnTo>
                  <a:pt x="1825032" y="295633"/>
                </a:lnTo>
                <a:lnTo>
                  <a:pt x="1872342" y="269488"/>
                </a:lnTo>
                <a:lnTo>
                  <a:pt x="1950776" y="235300"/>
                </a:lnTo>
                <a:lnTo>
                  <a:pt x="2029208" y="203122"/>
                </a:lnTo>
                <a:lnTo>
                  <a:pt x="2186075" y="146810"/>
                </a:lnTo>
                <a:lnTo>
                  <a:pt x="3465140" y="146810"/>
                </a:lnTo>
                <a:lnTo>
                  <a:pt x="3465140" y="108600"/>
                </a:lnTo>
                <a:lnTo>
                  <a:pt x="3434974" y="106588"/>
                </a:lnTo>
                <a:lnTo>
                  <a:pt x="3199673" y="106588"/>
                </a:lnTo>
                <a:lnTo>
                  <a:pt x="2887952" y="98544"/>
                </a:lnTo>
                <a:lnTo>
                  <a:pt x="2731085" y="90500"/>
                </a:lnTo>
                <a:lnTo>
                  <a:pt x="2576230" y="74410"/>
                </a:lnTo>
                <a:lnTo>
                  <a:pt x="2497796" y="64355"/>
                </a:lnTo>
                <a:lnTo>
                  <a:pt x="2419364" y="50278"/>
                </a:lnTo>
                <a:lnTo>
                  <a:pt x="2264508" y="18100"/>
                </a:lnTo>
                <a:lnTo>
                  <a:pt x="2186075" y="0"/>
                </a:lnTo>
                <a:close/>
              </a:path>
            </a:pathLst>
          </a:custGeom>
          <a:solidFill>
            <a:srgbClr val="FF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90992" y="3951958"/>
            <a:ext cx="3465195" cy="410845"/>
          </a:xfrm>
          <a:custGeom>
            <a:avLst/>
            <a:gdLst/>
            <a:ahLst/>
            <a:cxnLst/>
            <a:rect l="l" t="t" r="r" b="b"/>
            <a:pathLst>
              <a:path w="3465195" h="410845">
                <a:moveTo>
                  <a:pt x="2107633" y="273511"/>
                </a:moveTo>
                <a:lnTo>
                  <a:pt x="1327331" y="273511"/>
                </a:lnTo>
                <a:lnTo>
                  <a:pt x="1482186" y="277533"/>
                </a:lnTo>
                <a:lnTo>
                  <a:pt x="1639053" y="285578"/>
                </a:lnTo>
                <a:lnTo>
                  <a:pt x="1717487" y="291611"/>
                </a:lnTo>
                <a:lnTo>
                  <a:pt x="1795919" y="301666"/>
                </a:lnTo>
                <a:lnTo>
                  <a:pt x="1872342" y="315744"/>
                </a:lnTo>
                <a:lnTo>
                  <a:pt x="1950776" y="333844"/>
                </a:lnTo>
                <a:lnTo>
                  <a:pt x="2029208" y="357977"/>
                </a:lnTo>
                <a:lnTo>
                  <a:pt x="2186075" y="410267"/>
                </a:lnTo>
                <a:lnTo>
                  <a:pt x="2264508" y="390155"/>
                </a:lnTo>
                <a:lnTo>
                  <a:pt x="2419364" y="353955"/>
                </a:lnTo>
                <a:lnTo>
                  <a:pt x="2497796" y="337866"/>
                </a:lnTo>
                <a:lnTo>
                  <a:pt x="2576230" y="323789"/>
                </a:lnTo>
                <a:lnTo>
                  <a:pt x="2731085" y="299656"/>
                </a:lnTo>
                <a:lnTo>
                  <a:pt x="2927170" y="279544"/>
                </a:lnTo>
                <a:lnTo>
                  <a:pt x="2186075" y="279544"/>
                </a:lnTo>
                <a:lnTo>
                  <a:pt x="2107633" y="273511"/>
                </a:lnTo>
                <a:close/>
              </a:path>
              <a:path w="3465195" h="410845">
                <a:moveTo>
                  <a:pt x="1970378" y="261444"/>
                </a:moveTo>
                <a:lnTo>
                  <a:pt x="390155" y="261444"/>
                </a:lnTo>
                <a:lnTo>
                  <a:pt x="468588" y="263455"/>
                </a:lnTo>
                <a:lnTo>
                  <a:pt x="547021" y="267478"/>
                </a:lnTo>
                <a:lnTo>
                  <a:pt x="701877" y="279544"/>
                </a:lnTo>
                <a:lnTo>
                  <a:pt x="780309" y="289600"/>
                </a:lnTo>
                <a:lnTo>
                  <a:pt x="858743" y="297644"/>
                </a:lnTo>
                <a:lnTo>
                  <a:pt x="937176" y="307700"/>
                </a:lnTo>
                <a:lnTo>
                  <a:pt x="1013598" y="297644"/>
                </a:lnTo>
                <a:lnTo>
                  <a:pt x="1170465" y="281555"/>
                </a:lnTo>
                <a:lnTo>
                  <a:pt x="1248899" y="275522"/>
                </a:lnTo>
                <a:lnTo>
                  <a:pt x="1327331" y="273511"/>
                </a:lnTo>
                <a:lnTo>
                  <a:pt x="2107633" y="273511"/>
                </a:lnTo>
                <a:lnTo>
                  <a:pt x="2029208" y="267478"/>
                </a:lnTo>
                <a:lnTo>
                  <a:pt x="1970378" y="261444"/>
                </a:lnTo>
                <a:close/>
              </a:path>
              <a:path w="3465195" h="410845">
                <a:moveTo>
                  <a:pt x="3465140" y="0"/>
                </a:moveTo>
                <a:lnTo>
                  <a:pt x="3434974" y="22123"/>
                </a:lnTo>
                <a:lnTo>
                  <a:pt x="3278107" y="66367"/>
                </a:lnTo>
                <a:lnTo>
                  <a:pt x="3199673" y="86478"/>
                </a:lnTo>
                <a:lnTo>
                  <a:pt x="3123251" y="108600"/>
                </a:lnTo>
                <a:lnTo>
                  <a:pt x="2887952" y="168934"/>
                </a:lnTo>
                <a:lnTo>
                  <a:pt x="2809519" y="187034"/>
                </a:lnTo>
                <a:lnTo>
                  <a:pt x="2654663" y="219210"/>
                </a:lnTo>
                <a:lnTo>
                  <a:pt x="2576230" y="233288"/>
                </a:lnTo>
                <a:lnTo>
                  <a:pt x="2497796" y="245356"/>
                </a:lnTo>
                <a:lnTo>
                  <a:pt x="2419364" y="255410"/>
                </a:lnTo>
                <a:lnTo>
                  <a:pt x="2186075" y="279544"/>
                </a:lnTo>
                <a:lnTo>
                  <a:pt x="2927170" y="279544"/>
                </a:lnTo>
                <a:lnTo>
                  <a:pt x="2966384" y="275522"/>
                </a:lnTo>
                <a:lnTo>
                  <a:pt x="3199673" y="257422"/>
                </a:lnTo>
                <a:lnTo>
                  <a:pt x="3278107" y="253400"/>
                </a:lnTo>
                <a:lnTo>
                  <a:pt x="3356540" y="247366"/>
                </a:lnTo>
                <a:lnTo>
                  <a:pt x="3434974" y="243344"/>
                </a:lnTo>
                <a:lnTo>
                  <a:pt x="3465140" y="237310"/>
                </a:lnTo>
                <a:lnTo>
                  <a:pt x="3465140" y="0"/>
                </a:lnTo>
                <a:close/>
              </a:path>
              <a:path w="3465195" h="410845">
                <a:moveTo>
                  <a:pt x="0" y="154856"/>
                </a:moveTo>
                <a:lnTo>
                  <a:pt x="0" y="269488"/>
                </a:lnTo>
                <a:lnTo>
                  <a:pt x="78433" y="267478"/>
                </a:lnTo>
                <a:lnTo>
                  <a:pt x="154855" y="263455"/>
                </a:lnTo>
                <a:lnTo>
                  <a:pt x="233288" y="263455"/>
                </a:lnTo>
                <a:lnTo>
                  <a:pt x="311721" y="261444"/>
                </a:lnTo>
                <a:lnTo>
                  <a:pt x="1970378" y="261444"/>
                </a:lnTo>
                <a:lnTo>
                  <a:pt x="1950776" y="259434"/>
                </a:lnTo>
                <a:lnTo>
                  <a:pt x="1872342" y="245356"/>
                </a:lnTo>
                <a:lnTo>
                  <a:pt x="1795919" y="227256"/>
                </a:lnTo>
                <a:lnTo>
                  <a:pt x="1750167" y="213178"/>
                </a:lnTo>
                <a:lnTo>
                  <a:pt x="1170465" y="213178"/>
                </a:lnTo>
                <a:lnTo>
                  <a:pt x="1013598" y="209156"/>
                </a:lnTo>
                <a:lnTo>
                  <a:pt x="623443" y="209156"/>
                </a:lnTo>
                <a:lnTo>
                  <a:pt x="468588" y="205134"/>
                </a:lnTo>
                <a:lnTo>
                  <a:pt x="311721" y="193066"/>
                </a:lnTo>
                <a:lnTo>
                  <a:pt x="233288" y="183012"/>
                </a:lnTo>
                <a:lnTo>
                  <a:pt x="154855" y="174966"/>
                </a:lnTo>
                <a:lnTo>
                  <a:pt x="0" y="154856"/>
                </a:lnTo>
                <a:close/>
              </a:path>
              <a:path w="3465195" h="410845">
                <a:moveTo>
                  <a:pt x="1639053" y="176978"/>
                </a:moveTo>
                <a:lnTo>
                  <a:pt x="1482186" y="197088"/>
                </a:lnTo>
                <a:lnTo>
                  <a:pt x="1405764" y="205134"/>
                </a:lnTo>
                <a:lnTo>
                  <a:pt x="1327331" y="211166"/>
                </a:lnTo>
                <a:lnTo>
                  <a:pt x="1248899" y="213178"/>
                </a:lnTo>
                <a:lnTo>
                  <a:pt x="1750167" y="213178"/>
                </a:lnTo>
                <a:lnTo>
                  <a:pt x="1717487" y="203122"/>
                </a:lnTo>
                <a:lnTo>
                  <a:pt x="1639053" y="176978"/>
                </a:lnTo>
                <a:close/>
              </a:path>
              <a:path w="3465195" h="410845">
                <a:moveTo>
                  <a:pt x="937176" y="203122"/>
                </a:moveTo>
                <a:lnTo>
                  <a:pt x="858743" y="207144"/>
                </a:lnTo>
                <a:lnTo>
                  <a:pt x="780309" y="209156"/>
                </a:lnTo>
                <a:lnTo>
                  <a:pt x="1013598" y="209156"/>
                </a:lnTo>
                <a:lnTo>
                  <a:pt x="937176" y="203122"/>
                </a:lnTo>
                <a:close/>
              </a:path>
            </a:pathLst>
          </a:custGeom>
          <a:solidFill>
            <a:srgbClr val="99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125889" y="3694536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011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125889" y="3774981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0111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915250" y="3810175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37205" y="0"/>
                </a:moveTo>
                <a:lnTo>
                  <a:pt x="0" y="74411"/>
                </a:lnTo>
                <a:lnTo>
                  <a:pt x="74411" y="74411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408451" y="3981119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37204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094718" y="369755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4" y="0"/>
                </a:moveTo>
                <a:lnTo>
                  <a:pt x="0" y="74411"/>
                </a:lnTo>
                <a:lnTo>
                  <a:pt x="74410" y="74411"/>
                </a:lnTo>
                <a:lnTo>
                  <a:pt x="3720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2782995" y="3784031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1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2509484" y="3981119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1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2197762" y="3952963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845819" y="398514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1534097" y="3950953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4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1182153" y="4019330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1"/>
                </a:lnTo>
                <a:lnTo>
                  <a:pt x="74411" y="74411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870431" y="402335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1"/>
                </a:lnTo>
                <a:lnTo>
                  <a:pt x="74411" y="74411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901603" y="3102265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603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901603" y="3169637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40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1213325" y="3079137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1213325" y="3147515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1565269" y="3002715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1565269" y="3071092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1876991" y="3006737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1876991" y="3075115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540657" y="3011765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603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2540657" y="3078131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603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2814167" y="2851882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2814167" y="2924281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3125889" y="2718143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21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125889" y="2800598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21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445656" y="3010759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42233"/>
                </a:moveTo>
                <a:lnTo>
                  <a:pt x="0" y="0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445656" y="3113326"/>
            <a:ext cx="0" cy="42545"/>
          </a:xfrm>
          <a:custGeom>
            <a:avLst/>
            <a:gdLst/>
            <a:ahLst/>
            <a:cxnLst/>
            <a:rect l="l" t="t" r="r" b="b"/>
            <a:pathLst>
              <a:path h="42544">
                <a:moveTo>
                  <a:pt x="0" y="0"/>
                </a:moveTo>
                <a:lnTo>
                  <a:pt x="0" y="42233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3952455" y="2817693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88"/>
                </a:moveTo>
                <a:lnTo>
                  <a:pt x="0" y="0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952455" y="2912215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4188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3915250" y="2844843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30">
                <a:moveTo>
                  <a:pt x="74411" y="0"/>
                </a:moveTo>
                <a:lnTo>
                  <a:pt x="0" y="0"/>
                </a:lnTo>
                <a:lnTo>
                  <a:pt x="0" y="74410"/>
                </a:lnTo>
                <a:lnTo>
                  <a:pt x="74411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408451" y="3045954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30">
                <a:moveTo>
                  <a:pt x="74410" y="0"/>
                </a:moveTo>
                <a:lnTo>
                  <a:pt x="0" y="0"/>
                </a:lnTo>
                <a:lnTo>
                  <a:pt x="0" y="74410"/>
                </a:lnTo>
                <a:lnTo>
                  <a:pt x="74410" y="74410"/>
                </a:lnTo>
                <a:lnTo>
                  <a:pt x="7441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3094718" y="2722165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0" y="0"/>
                </a:moveTo>
                <a:lnTo>
                  <a:pt x="0" y="0"/>
                </a:lnTo>
                <a:lnTo>
                  <a:pt x="0" y="74411"/>
                </a:lnTo>
                <a:lnTo>
                  <a:pt x="74410" y="74411"/>
                </a:lnTo>
                <a:lnTo>
                  <a:pt x="7441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2782995" y="2850876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1" y="0"/>
                </a:moveTo>
                <a:lnTo>
                  <a:pt x="0" y="0"/>
                </a:lnTo>
                <a:lnTo>
                  <a:pt x="0" y="74410"/>
                </a:lnTo>
                <a:lnTo>
                  <a:pt x="74411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2509484" y="300774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1" y="0"/>
                </a:moveTo>
                <a:lnTo>
                  <a:pt x="0" y="0"/>
                </a:lnTo>
                <a:lnTo>
                  <a:pt x="0" y="74411"/>
                </a:lnTo>
                <a:lnTo>
                  <a:pt x="74411" y="74411"/>
                </a:lnTo>
                <a:lnTo>
                  <a:pt x="744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2197762" y="3019809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0" y="0"/>
                </a:moveTo>
                <a:lnTo>
                  <a:pt x="0" y="0"/>
                </a:lnTo>
                <a:lnTo>
                  <a:pt x="0" y="74410"/>
                </a:lnTo>
                <a:lnTo>
                  <a:pt x="74410" y="74410"/>
                </a:lnTo>
                <a:lnTo>
                  <a:pt x="7441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1845819" y="3003720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0" y="0"/>
                </a:moveTo>
                <a:lnTo>
                  <a:pt x="0" y="0"/>
                </a:lnTo>
                <a:lnTo>
                  <a:pt x="0" y="74411"/>
                </a:lnTo>
                <a:lnTo>
                  <a:pt x="74410" y="74411"/>
                </a:lnTo>
                <a:lnTo>
                  <a:pt x="7441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1534097" y="299969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0" y="0"/>
                </a:moveTo>
                <a:lnTo>
                  <a:pt x="0" y="0"/>
                </a:lnTo>
                <a:lnTo>
                  <a:pt x="0" y="74410"/>
                </a:lnTo>
                <a:lnTo>
                  <a:pt x="74410" y="74410"/>
                </a:lnTo>
                <a:lnTo>
                  <a:pt x="7441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1182153" y="3076120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1" y="0"/>
                </a:moveTo>
                <a:lnTo>
                  <a:pt x="0" y="0"/>
                </a:lnTo>
                <a:lnTo>
                  <a:pt x="0" y="74410"/>
                </a:lnTo>
                <a:lnTo>
                  <a:pt x="74411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870431" y="309824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30">
                <a:moveTo>
                  <a:pt x="74411" y="0"/>
                </a:moveTo>
                <a:lnTo>
                  <a:pt x="0" y="0"/>
                </a:lnTo>
                <a:lnTo>
                  <a:pt x="0" y="74410"/>
                </a:lnTo>
                <a:lnTo>
                  <a:pt x="74411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901603" y="4128936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4022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901603" y="4193291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4022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1213325" y="4168152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1213325" y="4230497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1565269" y="4156086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6033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565269" y="4222452"/>
            <a:ext cx="12065" cy="0"/>
          </a:xfrm>
          <a:custGeom>
            <a:avLst/>
            <a:gdLst/>
            <a:ahLst/>
            <a:cxnLst/>
            <a:rect l="l" t="t" r="r" b="b"/>
            <a:pathLst>
              <a:path w="12065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6033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1876991" y="4183236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1876991" y="4251613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8044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2228935" y="4133963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2228935" y="4198319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3175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2540657" y="4201336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4022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2540657" y="4267702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4022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2814167" y="4215414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12066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2814167" y="4287813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12066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125889" y="4172175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18099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125889" y="4252619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18099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445656" y="4317980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88"/>
                </a:moveTo>
                <a:lnTo>
                  <a:pt x="0" y="0"/>
                </a:lnTo>
              </a:path>
            </a:pathLst>
          </a:custGeom>
          <a:ln w="12066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445656" y="4412502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4188"/>
                </a:lnTo>
              </a:path>
            </a:pathLst>
          </a:custGeom>
          <a:ln w="12066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946422" y="4042458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4133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3946422" y="4126925"/>
            <a:ext cx="12065" cy="0"/>
          </a:xfrm>
          <a:custGeom>
            <a:avLst/>
            <a:gdLst/>
            <a:ahLst/>
            <a:cxnLst/>
            <a:rect l="l" t="t" r="r" b="b"/>
            <a:pathLst>
              <a:path w="12064">
                <a:moveTo>
                  <a:pt x="0" y="0"/>
                </a:moveTo>
                <a:lnTo>
                  <a:pt x="12066" y="0"/>
                </a:lnTo>
              </a:path>
            </a:pathLst>
          </a:custGeom>
          <a:ln w="24133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915250" y="4047486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74411" y="0"/>
                </a:moveTo>
                <a:lnTo>
                  <a:pt x="0" y="0"/>
                </a:lnTo>
                <a:lnTo>
                  <a:pt x="37205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408451" y="4345129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74410" y="0"/>
                </a:moveTo>
                <a:lnTo>
                  <a:pt x="0" y="0"/>
                </a:lnTo>
                <a:lnTo>
                  <a:pt x="37204" y="74411"/>
                </a:lnTo>
                <a:lnTo>
                  <a:pt x="74410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094718" y="4176197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0" y="0"/>
                </a:moveTo>
                <a:lnTo>
                  <a:pt x="0" y="0"/>
                </a:lnTo>
                <a:lnTo>
                  <a:pt x="37204" y="74411"/>
                </a:lnTo>
                <a:lnTo>
                  <a:pt x="74410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2782995" y="421440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1" y="0"/>
                </a:moveTo>
                <a:lnTo>
                  <a:pt x="0" y="0"/>
                </a:lnTo>
                <a:lnTo>
                  <a:pt x="37205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2509484" y="419630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1" y="0"/>
                </a:moveTo>
                <a:lnTo>
                  <a:pt x="0" y="0"/>
                </a:lnTo>
                <a:lnTo>
                  <a:pt x="37205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2197762" y="412994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0" y="0"/>
                </a:moveTo>
                <a:lnTo>
                  <a:pt x="0" y="0"/>
                </a:lnTo>
                <a:lnTo>
                  <a:pt x="37205" y="74410"/>
                </a:lnTo>
                <a:lnTo>
                  <a:pt x="74410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1845819" y="418021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0" y="0"/>
                </a:moveTo>
                <a:lnTo>
                  <a:pt x="0" y="0"/>
                </a:lnTo>
                <a:lnTo>
                  <a:pt x="37205" y="74411"/>
                </a:lnTo>
                <a:lnTo>
                  <a:pt x="74410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1534097" y="4152064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0" y="0"/>
                </a:moveTo>
                <a:lnTo>
                  <a:pt x="0" y="0"/>
                </a:lnTo>
                <a:lnTo>
                  <a:pt x="37204" y="74410"/>
                </a:lnTo>
                <a:lnTo>
                  <a:pt x="74410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1182153" y="416211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1" y="0"/>
                </a:moveTo>
                <a:lnTo>
                  <a:pt x="0" y="0"/>
                </a:lnTo>
                <a:lnTo>
                  <a:pt x="37205" y="74411"/>
                </a:lnTo>
                <a:lnTo>
                  <a:pt x="74411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870431" y="412390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1" y="0"/>
                </a:moveTo>
                <a:lnTo>
                  <a:pt x="0" y="0"/>
                </a:lnTo>
                <a:lnTo>
                  <a:pt x="37205" y="74410"/>
                </a:lnTo>
                <a:lnTo>
                  <a:pt x="74411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1101708" y="4778524"/>
            <a:ext cx="89535" cy="0"/>
          </a:xfrm>
          <a:custGeom>
            <a:avLst/>
            <a:gdLst/>
            <a:ahLst/>
            <a:cxnLst/>
            <a:rect l="l" t="t" r="r" b="b"/>
            <a:pathLst>
              <a:path w="89534">
                <a:moveTo>
                  <a:pt x="0" y="0"/>
                </a:moveTo>
                <a:lnTo>
                  <a:pt x="89494" y="0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935792" y="4778524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1505" y="0"/>
                </a:lnTo>
              </a:path>
            </a:pathLst>
          </a:custGeom>
          <a:ln w="1206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1027297" y="4741319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0" y="0"/>
                </a:moveTo>
                <a:lnTo>
                  <a:pt x="0" y="0"/>
                </a:lnTo>
                <a:lnTo>
                  <a:pt x="0" y="74410"/>
                </a:lnTo>
                <a:lnTo>
                  <a:pt x="74410" y="74410"/>
                </a:lnTo>
                <a:lnTo>
                  <a:pt x="7441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935792" y="4953490"/>
            <a:ext cx="255904" cy="0"/>
          </a:xfrm>
          <a:custGeom>
            <a:avLst/>
            <a:gdLst/>
            <a:ahLst/>
            <a:cxnLst/>
            <a:rect l="l" t="t" r="r" b="b"/>
            <a:pathLst>
              <a:path w="255905">
                <a:moveTo>
                  <a:pt x="0" y="0"/>
                </a:moveTo>
                <a:lnTo>
                  <a:pt x="255410" y="0"/>
                </a:lnTo>
              </a:path>
            </a:pathLst>
          </a:custGeom>
          <a:ln w="1206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1027297" y="4916285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37205" y="0"/>
                </a:moveTo>
                <a:lnTo>
                  <a:pt x="0" y="74410"/>
                </a:lnTo>
                <a:lnTo>
                  <a:pt x="74410" y="74410"/>
                </a:lnTo>
                <a:lnTo>
                  <a:pt x="3720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 txBox="1"/>
          <p:nvPr/>
        </p:nvSpPr>
        <p:spPr>
          <a:xfrm>
            <a:off x="722106" y="4691705"/>
            <a:ext cx="2171700" cy="904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7525" marR="111125">
              <a:lnSpc>
                <a:spcPct val="102600"/>
              </a:lnSpc>
            </a:pPr>
            <a:r>
              <a:rPr sz="1150" spc="-10" dirty="0">
                <a:latin typeface="Arial"/>
                <a:cs typeface="Arial"/>
              </a:rPr>
              <a:t>Before</a:t>
            </a:r>
            <a:r>
              <a:rPr sz="1150" spc="-5" dirty="0">
                <a:latin typeface="Arial"/>
                <a:cs typeface="Arial"/>
              </a:rPr>
              <a:t> </a:t>
            </a:r>
            <a:r>
              <a:rPr sz="1150" spc="-15" dirty="0">
                <a:latin typeface="Arial"/>
                <a:cs typeface="Arial"/>
              </a:rPr>
              <a:t>an</a:t>
            </a:r>
            <a:r>
              <a:rPr sz="1150" spc="-10" dirty="0">
                <a:latin typeface="Arial"/>
                <a:cs typeface="Arial"/>
              </a:rPr>
              <a:t>y</a:t>
            </a:r>
            <a:r>
              <a:rPr sz="1150" spc="-5" dirty="0">
                <a:latin typeface="Arial"/>
                <a:cs typeface="Arial"/>
              </a:rPr>
              <a:t> correction After</a:t>
            </a:r>
            <a:r>
              <a:rPr sz="1150" spc="90" dirty="0">
                <a:latin typeface="Arial"/>
                <a:cs typeface="Arial"/>
              </a:rPr>
              <a:t> </a:t>
            </a:r>
            <a:r>
              <a:rPr sz="1150" spc="-40" dirty="0">
                <a:latin typeface="Symbol"/>
                <a:cs typeface="Symbol"/>
              </a:rPr>
              <a:t></a:t>
            </a:r>
            <a:r>
              <a:rPr sz="1150" spc="20" dirty="0">
                <a:latin typeface="Symbol"/>
                <a:cs typeface="Symbol"/>
              </a:rPr>
              <a:t></a:t>
            </a:r>
            <a:r>
              <a:rPr sz="1150" spc="-10" dirty="0">
                <a:latin typeface="Arial"/>
                <a:cs typeface="Arial"/>
              </a:rPr>
              <a:t>A</a:t>
            </a:r>
            <a:r>
              <a:rPr sz="1150" spc="-90" dirty="0">
                <a:latin typeface="Arial"/>
                <a:cs typeface="Arial"/>
              </a:rPr>
              <a:t> </a:t>
            </a:r>
            <a:r>
              <a:rPr sz="1150" spc="-30" dirty="0">
                <a:latin typeface="Arial"/>
                <a:cs typeface="Arial"/>
              </a:rPr>
              <a:t>s</a:t>
            </a:r>
            <a:r>
              <a:rPr sz="1150" spc="-15" dirty="0">
                <a:latin typeface="Arial"/>
                <a:cs typeface="Arial"/>
              </a:rPr>
              <a:t>u</a:t>
            </a:r>
            <a:r>
              <a:rPr sz="1150" spc="-30" dirty="0">
                <a:latin typeface="Arial"/>
                <a:cs typeface="Arial"/>
              </a:rPr>
              <a:t>b</a:t>
            </a:r>
            <a:r>
              <a:rPr sz="1150" spc="-10" dirty="0">
                <a:latin typeface="Arial"/>
                <a:cs typeface="Arial"/>
              </a:rPr>
              <a:t>tr</a:t>
            </a:r>
            <a:r>
              <a:rPr sz="1150" spc="-30" dirty="0">
                <a:latin typeface="Arial"/>
                <a:cs typeface="Arial"/>
              </a:rPr>
              <a:t>a</a:t>
            </a:r>
            <a:r>
              <a:rPr sz="1150" spc="-10" dirty="0">
                <a:latin typeface="Arial"/>
                <a:cs typeface="Arial"/>
              </a:rPr>
              <a:t>cti</a:t>
            </a:r>
            <a:r>
              <a:rPr sz="1150" spc="-30" dirty="0">
                <a:latin typeface="Arial"/>
                <a:cs typeface="Arial"/>
              </a:rPr>
              <a:t>o</a:t>
            </a:r>
            <a:r>
              <a:rPr sz="1150" spc="-10" dirty="0">
                <a:latin typeface="Arial"/>
                <a:cs typeface="Arial"/>
              </a:rPr>
              <a:t>n</a:t>
            </a:r>
            <a:r>
              <a:rPr sz="1150" spc="-5" dirty="0">
                <a:latin typeface="Arial"/>
                <a:cs typeface="Arial"/>
              </a:rPr>
              <a:t> After residual correction</a:t>
            </a:r>
            <a:endParaRPr sz="11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10515" algn="l"/>
                <a:tab pos="800100" algn="l"/>
                <a:tab pos="1090930" algn="l"/>
                <a:tab pos="1572895" algn="l"/>
                <a:tab pos="1871345" algn="l"/>
              </a:tabLst>
            </a:pPr>
            <a:r>
              <a:rPr sz="1600" spc="5" dirty="0">
                <a:latin typeface="Arial"/>
                <a:cs typeface="Arial"/>
              </a:rPr>
              <a:t>0	</a:t>
            </a:r>
            <a:r>
              <a:rPr sz="1600" dirty="0">
                <a:latin typeface="Arial"/>
                <a:cs typeface="Arial"/>
              </a:rPr>
              <a:t>0.</a:t>
            </a:r>
            <a:r>
              <a:rPr sz="1600" spc="5" dirty="0">
                <a:latin typeface="Arial"/>
                <a:cs typeface="Arial"/>
              </a:rPr>
              <a:t>5</a:t>
            </a:r>
            <a:r>
              <a:rPr sz="1600" dirty="0">
                <a:latin typeface="Arial"/>
                <a:cs typeface="Arial"/>
              </a:rPr>
              <a:t>	</a:t>
            </a:r>
            <a:r>
              <a:rPr sz="1600" spc="5" dirty="0">
                <a:latin typeface="Arial"/>
                <a:cs typeface="Arial"/>
              </a:rPr>
              <a:t>1</a:t>
            </a:r>
            <a:r>
              <a:rPr sz="1600" dirty="0">
                <a:latin typeface="Arial"/>
                <a:cs typeface="Arial"/>
              </a:rPr>
              <a:t>	1.</a:t>
            </a:r>
            <a:r>
              <a:rPr sz="1600" spc="5" dirty="0">
                <a:latin typeface="Arial"/>
                <a:cs typeface="Arial"/>
              </a:rPr>
              <a:t>5</a:t>
            </a:r>
            <a:r>
              <a:rPr sz="1600" dirty="0">
                <a:latin typeface="Arial"/>
                <a:cs typeface="Arial"/>
              </a:rPr>
              <a:t>	</a:t>
            </a:r>
            <a:r>
              <a:rPr sz="1600" spc="5" dirty="0">
                <a:latin typeface="Arial"/>
                <a:cs typeface="Arial"/>
              </a:rPr>
              <a:t>2</a:t>
            </a:r>
            <a:r>
              <a:rPr sz="1600" dirty="0">
                <a:latin typeface="Arial"/>
                <a:cs typeface="Arial"/>
              </a:rPr>
              <a:t>	2.5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3063336" y="5363791"/>
            <a:ext cx="920750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10515" algn="l"/>
                <a:tab pos="792480" algn="l"/>
              </a:tabLst>
            </a:pPr>
            <a:r>
              <a:rPr sz="1600" spc="5" dirty="0">
                <a:latin typeface="Arial"/>
                <a:cs typeface="Arial"/>
              </a:rPr>
              <a:t>3	</a:t>
            </a:r>
            <a:r>
              <a:rPr sz="1600" dirty="0">
                <a:latin typeface="Arial"/>
                <a:cs typeface="Arial"/>
              </a:rPr>
              <a:t>3.</a:t>
            </a:r>
            <a:r>
              <a:rPr sz="1600" spc="5" dirty="0">
                <a:latin typeface="Arial"/>
                <a:cs typeface="Arial"/>
              </a:rPr>
              <a:t>5</a:t>
            </a:r>
            <a:r>
              <a:rPr sz="1600" dirty="0">
                <a:latin typeface="Arial"/>
                <a:cs typeface="Arial"/>
              </a:rPr>
              <a:t>	</a:t>
            </a:r>
            <a:r>
              <a:rPr sz="1600" spc="5" dirty="0">
                <a:latin typeface="Arial"/>
                <a:cs typeface="Arial"/>
              </a:rPr>
              <a:t>4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2" name="object 272"/>
          <p:cNvSpPr txBox="1"/>
          <p:nvPr/>
        </p:nvSpPr>
        <p:spPr>
          <a:xfrm>
            <a:off x="134525" y="1861070"/>
            <a:ext cx="323850" cy="11779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6520">
              <a:lnSpc>
                <a:spcPts val="1505"/>
              </a:lnSpc>
              <a:tabLst>
                <a:tab pos="636270" algn="l"/>
              </a:tabLst>
            </a:pPr>
            <a:r>
              <a:rPr sz="1600" spc="25" dirty="0">
                <a:latin typeface="Arial"/>
                <a:cs typeface="Arial"/>
              </a:rPr>
              <a:t>/</a:t>
            </a:r>
            <a:r>
              <a:rPr sz="1600" spc="-25" dirty="0">
                <a:latin typeface="Symbol"/>
                <a:cs typeface="Symbol"/>
              </a:rPr>
              <a:t></a:t>
            </a:r>
            <a:r>
              <a:rPr sz="1600" dirty="0">
                <a:latin typeface="Arial"/>
                <a:cs typeface="Arial"/>
              </a:rPr>
              <a:t>N	[GeV]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844"/>
              </a:lnSpc>
              <a:tabLst>
                <a:tab pos="394970" algn="l"/>
              </a:tabLst>
            </a:pPr>
            <a:r>
              <a:rPr sz="1575" baseline="-15873" dirty="0">
                <a:latin typeface="Arial"/>
                <a:cs typeface="Arial"/>
              </a:rPr>
              <a:t>T	</a:t>
            </a:r>
            <a:r>
              <a:rPr sz="1050" dirty="0">
                <a:latin typeface="Arial"/>
                <a:cs typeface="Arial"/>
              </a:rPr>
              <a:t>PV</a:t>
            </a:r>
            <a:endParaRPr sz="1050">
              <a:latin typeface="Arial"/>
              <a:cs typeface="Arial"/>
            </a:endParaRPr>
          </a:p>
        </p:txBody>
      </p:sp>
      <p:sp>
        <p:nvSpPr>
          <p:cNvPr id="273" name="object 273"/>
          <p:cNvSpPr txBox="1"/>
          <p:nvPr/>
        </p:nvSpPr>
        <p:spPr>
          <a:xfrm>
            <a:off x="134525" y="3005330"/>
            <a:ext cx="246379" cy="24002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20" dirty="0">
                <a:latin typeface="Symbol"/>
                <a:cs typeface="Symbol"/>
              </a:rPr>
              <a:t></a:t>
            </a:r>
            <a:r>
              <a:rPr sz="1600" dirty="0">
                <a:latin typeface="Arial"/>
                <a:cs typeface="Arial"/>
              </a:rPr>
              <a:t>p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4" name="object 274"/>
          <p:cNvSpPr txBox="1"/>
          <p:nvPr/>
        </p:nvSpPr>
        <p:spPr>
          <a:xfrm>
            <a:off x="400706" y="5019514"/>
            <a:ext cx="38163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Arial"/>
                <a:cs typeface="Arial"/>
              </a:rPr>
              <a:t>-0.4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5" name="object 275"/>
          <p:cNvSpPr txBox="1"/>
          <p:nvPr/>
        </p:nvSpPr>
        <p:spPr>
          <a:xfrm>
            <a:off x="400706" y="4552690"/>
            <a:ext cx="38163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Arial"/>
                <a:cs typeface="Arial"/>
              </a:rPr>
              <a:t>-0.2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6" name="object 276"/>
          <p:cNvSpPr/>
          <p:nvPr/>
        </p:nvSpPr>
        <p:spPr>
          <a:xfrm>
            <a:off x="935792" y="5128457"/>
            <a:ext cx="255904" cy="0"/>
          </a:xfrm>
          <a:custGeom>
            <a:avLst/>
            <a:gdLst/>
            <a:ahLst/>
            <a:cxnLst/>
            <a:rect l="l" t="t" r="r" b="b"/>
            <a:pathLst>
              <a:path w="255905">
                <a:moveTo>
                  <a:pt x="0" y="0"/>
                </a:moveTo>
                <a:lnTo>
                  <a:pt x="255410" y="0"/>
                </a:lnTo>
              </a:path>
            </a:pathLst>
          </a:custGeom>
          <a:ln w="12066">
            <a:solidFill>
              <a:srgbClr val="00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1027297" y="5091252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30" h="74929">
                <a:moveTo>
                  <a:pt x="74410" y="0"/>
                </a:moveTo>
                <a:lnTo>
                  <a:pt x="0" y="0"/>
                </a:lnTo>
                <a:lnTo>
                  <a:pt x="37205" y="74410"/>
                </a:lnTo>
                <a:lnTo>
                  <a:pt x="74410" y="0"/>
                </a:lnTo>
                <a:close/>
              </a:path>
            </a:pathLst>
          </a:custGeom>
          <a:solidFill>
            <a:srgbClr val="00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831167" y="1070439"/>
            <a:ext cx="7588930" cy="4731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3234088" y="895225"/>
            <a:ext cx="1016000" cy="951865"/>
          </a:xfrm>
          <a:custGeom>
            <a:avLst/>
            <a:gdLst/>
            <a:ahLst/>
            <a:cxnLst/>
            <a:rect l="l" t="t" r="r" b="b"/>
            <a:pathLst>
              <a:path w="1016000" h="951864">
                <a:moveTo>
                  <a:pt x="0" y="475700"/>
                </a:moveTo>
                <a:lnTo>
                  <a:pt x="1684" y="436685"/>
                </a:lnTo>
                <a:lnTo>
                  <a:pt x="6648" y="398539"/>
                </a:lnTo>
                <a:lnTo>
                  <a:pt x="25898" y="325342"/>
                </a:lnTo>
                <a:lnTo>
                  <a:pt x="56702" y="257088"/>
                </a:lnTo>
                <a:lnTo>
                  <a:pt x="98014" y="194758"/>
                </a:lnTo>
                <a:lnTo>
                  <a:pt x="148789" y="139329"/>
                </a:lnTo>
                <a:lnTo>
                  <a:pt x="207981" y="91782"/>
                </a:lnTo>
                <a:lnTo>
                  <a:pt x="240407" y="71270"/>
                </a:lnTo>
                <a:lnTo>
                  <a:pt x="274544" y="53096"/>
                </a:lnTo>
                <a:lnTo>
                  <a:pt x="310263" y="37382"/>
                </a:lnTo>
                <a:lnTo>
                  <a:pt x="347432" y="24251"/>
                </a:lnTo>
                <a:lnTo>
                  <a:pt x="385921" y="13825"/>
                </a:lnTo>
                <a:lnTo>
                  <a:pt x="425599" y="6226"/>
                </a:lnTo>
                <a:lnTo>
                  <a:pt x="466336" y="1576"/>
                </a:lnTo>
                <a:lnTo>
                  <a:pt x="507999" y="0"/>
                </a:lnTo>
                <a:lnTo>
                  <a:pt x="549663" y="1576"/>
                </a:lnTo>
                <a:lnTo>
                  <a:pt x="590400" y="6226"/>
                </a:lnTo>
                <a:lnTo>
                  <a:pt x="630078" y="13825"/>
                </a:lnTo>
                <a:lnTo>
                  <a:pt x="668567" y="24251"/>
                </a:lnTo>
                <a:lnTo>
                  <a:pt x="705736" y="37382"/>
                </a:lnTo>
                <a:lnTo>
                  <a:pt x="741455" y="53096"/>
                </a:lnTo>
                <a:lnTo>
                  <a:pt x="775592" y="71270"/>
                </a:lnTo>
                <a:lnTo>
                  <a:pt x="808017" y="91782"/>
                </a:lnTo>
                <a:lnTo>
                  <a:pt x="838600" y="114509"/>
                </a:lnTo>
                <a:lnTo>
                  <a:pt x="893715" y="166119"/>
                </a:lnTo>
                <a:lnTo>
                  <a:pt x="939889" y="225121"/>
                </a:lnTo>
                <a:lnTo>
                  <a:pt x="976078" y="290536"/>
                </a:lnTo>
                <a:lnTo>
                  <a:pt x="1001235" y="361384"/>
                </a:lnTo>
                <a:lnTo>
                  <a:pt x="1014315" y="436685"/>
                </a:lnTo>
                <a:lnTo>
                  <a:pt x="1015999" y="475700"/>
                </a:lnTo>
                <a:lnTo>
                  <a:pt x="1014315" y="514715"/>
                </a:lnTo>
                <a:lnTo>
                  <a:pt x="1009350" y="552861"/>
                </a:lnTo>
                <a:lnTo>
                  <a:pt x="990101" y="626059"/>
                </a:lnTo>
                <a:lnTo>
                  <a:pt x="959297" y="694312"/>
                </a:lnTo>
                <a:lnTo>
                  <a:pt x="917985" y="756643"/>
                </a:lnTo>
                <a:lnTo>
                  <a:pt x="867209" y="812072"/>
                </a:lnTo>
                <a:lnTo>
                  <a:pt x="808017" y="859619"/>
                </a:lnTo>
                <a:lnTo>
                  <a:pt x="775592" y="880130"/>
                </a:lnTo>
                <a:lnTo>
                  <a:pt x="741455" y="898304"/>
                </a:lnTo>
                <a:lnTo>
                  <a:pt x="705736" y="914018"/>
                </a:lnTo>
                <a:lnTo>
                  <a:pt x="668567" y="927150"/>
                </a:lnTo>
                <a:lnTo>
                  <a:pt x="630078" y="937576"/>
                </a:lnTo>
                <a:lnTo>
                  <a:pt x="590400" y="945175"/>
                </a:lnTo>
                <a:lnTo>
                  <a:pt x="549663" y="949824"/>
                </a:lnTo>
                <a:lnTo>
                  <a:pt x="507999" y="951401"/>
                </a:lnTo>
                <a:lnTo>
                  <a:pt x="466336" y="949824"/>
                </a:lnTo>
                <a:lnTo>
                  <a:pt x="425599" y="945175"/>
                </a:lnTo>
                <a:lnTo>
                  <a:pt x="385921" y="937576"/>
                </a:lnTo>
                <a:lnTo>
                  <a:pt x="347432" y="927150"/>
                </a:lnTo>
                <a:lnTo>
                  <a:pt x="310263" y="914018"/>
                </a:lnTo>
                <a:lnTo>
                  <a:pt x="274544" y="898304"/>
                </a:lnTo>
                <a:lnTo>
                  <a:pt x="240407" y="880130"/>
                </a:lnTo>
                <a:lnTo>
                  <a:pt x="207981" y="859619"/>
                </a:lnTo>
                <a:lnTo>
                  <a:pt x="177398" y="836892"/>
                </a:lnTo>
                <a:lnTo>
                  <a:pt x="122284" y="785281"/>
                </a:lnTo>
                <a:lnTo>
                  <a:pt x="76110" y="726279"/>
                </a:lnTo>
                <a:lnTo>
                  <a:pt x="39921" y="660865"/>
                </a:lnTo>
                <a:lnTo>
                  <a:pt x="14763" y="590017"/>
                </a:lnTo>
                <a:lnTo>
                  <a:pt x="1684" y="514715"/>
                </a:lnTo>
                <a:lnTo>
                  <a:pt x="0" y="475700"/>
                </a:lnTo>
                <a:close/>
              </a:path>
            </a:pathLst>
          </a:custGeom>
          <a:ln w="952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4651668" y="984125"/>
            <a:ext cx="3891915" cy="636270"/>
          </a:xfrm>
          <a:custGeom>
            <a:avLst/>
            <a:gdLst/>
            <a:ahLst/>
            <a:cxnLst/>
            <a:rect l="l" t="t" r="r" b="b"/>
            <a:pathLst>
              <a:path w="3891915" h="636269">
                <a:moveTo>
                  <a:pt x="0" y="0"/>
                </a:moveTo>
                <a:lnTo>
                  <a:pt x="3891608" y="0"/>
                </a:lnTo>
                <a:lnTo>
                  <a:pt x="3891608" y="635662"/>
                </a:lnTo>
                <a:lnTo>
                  <a:pt x="0" y="6356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5B78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 txBox="1"/>
          <p:nvPr/>
        </p:nvSpPr>
        <p:spPr>
          <a:xfrm>
            <a:off x="1024281" y="-15724"/>
            <a:ext cx="6203315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6360"/>
              </a:lnSpc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59554" algn="ctr">
              <a:lnSpc>
                <a:spcPts val="2039"/>
              </a:lnSpc>
            </a:pPr>
            <a:r>
              <a:rPr sz="1800" b="1" spc="-5" dirty="0">
                <a:solidFill>
                  <a:srgbClr val="008000"/>
                </a:solidFill>
                <a:latin typeface="Century Gothic"/>
                <a:cs typeface="Century Gothic"/>
              </a:rPr>
              <a:t>Residua</a:t>
            </a:r>
            <a:r>
              <a:rPr sz="1800" b="1" dirty="0">
                <a:solidFill>
                  <a:srgbClr val="008000"/>
                </a:solidFill>
                <a:latin typeface="Century Gothic"/>
                <a:cs typeface="Century Gothic"/>
              </a:rPr>
              <a:t>l </a:t>
            </a:r>
            <a:r>
              <a:rPr sz="1800" b="1" spc="-15" dirty="0">
                <a:solidFill>
                  <a:srgbClr val="008000"/>
                </a:solidFill>
                <a:latin typeface="Century Gothic"/>
                <a:cs typeface="Century Gothic"/>
              </a:rPr>
              <a:t>correction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282" name="object 282"/>
          <p:cNvSpPr txBox="1"/>
          <p:nvPr/>
        </p:nvSpPr>
        <p:spPr>
          <a:xfrm>
            <a:off x="645554" y="4093654"/>
            <a:ext cx="14033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Arial"/>
                <a:cs typeface="Arial"/>
              </a:rPr>
              <a:t>0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3" name="object 283"/>
          <p:cNvSpPr txBox="1"/>
          <p:nvPr/>
        </p:nvSpPr>
        <p:spPr>
          <a:xfrm>
            <a:off x="469588" y="3634618"/>
            <a:ext cx="31305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Arial"/>
                <a:cs typeface="Arial"/>
              </a:rPr>
              <a:t>0.2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4" name="object 284"/>
          <p:cNvSpPr txBox="1"/>
          <p:nvPr/>
        </p:nvSpPr>
        <p:spPr>
          <a:xfrm>
            <a:off x="469588" y="3175459"/>
            <a:ext cx="31305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Arial"/>
                <a:cs typeface="Arial"/>
              </a:rPr>
              <a:t>0.4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5" name="object 285"/>
          <p:cNvSpPr txBox="1"/>
          <p:nvPr/>
        </p:nvSpPr>
        <p:spPr>
          <a:xfrm>
            <a:off x="469588" y="2708634"/>
            <a:ext cx="31305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Arial"/>
                <a:cs typeface="Arial"/>
              </a:rPr>
              <a:t>0.6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6" name="object 286"/>
          <p:cNvSpPr txBox="1"/>
          <p:nvPr/>
        </p:nvSpPr>
        <p:spPr>
          <a:xfrm>
            <a:off x="469588" y="2249598"/>
            <a:ext cx="31305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Arial"/>
                <a:cs typeface="Arial"/>
              </a:rPr>
              <a:t>0.8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7" name="object 287"/>
          <p:cNvSpPr txBox="1"/>
          <p:nvPr/>
        </p:nvSpPr>
        <p:spPr>
          <a:xfrm>
            <a:off x="668570" y="1798104"/>
            <a:ext cx="14033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Arial"/>
                <a:cs typeface="Arial"/>
              </a:rPr>
              <a:t>1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8" name="object 288"/>
          <p:cNvSpPr txBox="1"/>
          <p:nvPr/>
        </p:nvSpPr>
        <p:spPr>
          <a:xfrm>
            <a:off x="959167" y="2055298"/>
            <a:ext cx="1365250" cy="663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14500"/>
              </a:lnSpc>
            </a:pPr>
            <a:r>
              <a:rPr sz="1250" b="1" i="1" spc="-90" dirty="0">
                <a:latin typeface="Arial"/>
                <a:cs typeface="Arial"/>
              </a:rPr>
              <a:t>A</a:t>
            </a:r>
            <a:r>
              <a:rPr sz="1250" b="1" i="1" spc="20" dirty="0">
                <a:latin typeface="Arial"/>
                <a:cs typeface="Arial"/>
              </a:rPr>
              <a:t>TL</a:t>
            </a:r>
            <a:r>
              <a:rPr sz="1250" b="1" i="1" spc="5" dirty="0">
                <a:latin typeface="Arial"/>
                <a:cs typeface="Arial"/>
              </a:rPr>
              <a:t>AS</a:t>
            </a:r>
            <a:r>
              <a:rPr sz="1250" b="1" i="1" spc="120" dirty="0">
                <a:latin typeface="Arial"/>
                <a:cs typeface="Arial"/>
              </a:rPr>
              <a:t> </a:t>
            </a:r>
            <a:r>
              <a:rPr sz="1250" spc="5" dirty="0">
                <a:latin typeface="Arial"/>
                <a:cs typeface="Arial"/>
              </a:rPr>
              <a:t>Simulation Pythia</a:t>
            </a:r>
            <a:r>
              <a:rPr sz="1250" dirty="0">
                <a:latin typeface="Arial"/>
                <a:cs typeface="Arial"/>
              </a:rPr>
              <a:t> Dijet</a:t>
            </a:r>
            <a:r>
              <a:rPr sz="1250" spc="5" dirty="0">
                <a:latin typeface="Arial"/>
                <a:cs typeface="Arial"/>
              </a:rPr>
              <a:t>s </a:t>
            </a:r>
            <a:r>
              <a:rPr sz="1250" dirty="0">
                <a:latin typeface="Arial"/>
                <a:cs typeface="Arial"/>
              </a:rPr>
              <a:t>2012</a:t>
            </a:r>
            <a:r>
              <a:rPr sz="1250" spc="-5" dirty="0">
                <a:latin typeface="Arial"/>
                <a:cs typeface="Arial"/>
              </a:rPr>
              <a:t> anti-</a:t>
            </a:r>
            <a:r>
              <a:rPr sz="1250" spc="5" dirty="0">
                <a:latin typeface="Arial"/>
                <a:cs typeface="Arial"/>
              </a:rPr>
              <a:t>k</a:t>
            </a:r>
            <a:r>
              <a:rPr sz="1250" spc="-130" dirty="0">
                <a:latin typeface="Arial"/>
                <a:cs typeface="Arial"/>
              </a:rPr>
              <a:t> </a:t>
            </a:r>
            <a:r>
              <a:rPr sz="1275" spc="-7" baseline="-26143" dirty="0">
                <a:latin typeface="Arial"/>
                <a:cs typeface="Arial"/>
              </a:rPr>
              <a:t>t</a:t>
            </a:r>
            <a:r>
              <a:rPr sz="1275" baseline="-26143" dirty="0">
                <a:latin typeface="Arial"/>
                <a:cs typeface="Arial"/>
              </a:rPr>
              <a:t> </a:t>
            </a:r>
            <a:r>
              <a:rPr sz="1275" spc="-172" baseline="-26143" dirty="0">
                <a:latin typeface="Arial"/>
                <a:cs typeface="Arial"/>
              </a:rPr>
              <a:t> </a:t>
            </a:r>
            <a:r>
              <a:rPr sz="1250" dirty="0">
                <a:latin typeface="Arial"/>
                <a:cs typeface="Arial"/>
              </a:rPr>
              <a:t>LC</a:t>
            </a:r>
            <a:r>
              <a:rPr sz="1250" spc="10" dirty="0">
                <a:latin typeface="Arial"/>
                <a:cs typeface="Arial"/>
              </a:rPr>
              <a:t>W</a:t>
            </a:r>
            <a:r>
              <a:rPr sz="1250" dirty="0">
                <a:latin typeface="Arial"/>
                <a:cs typeface="Arial"/>
              </a:rPr>
              <a:t> R=0.4</a:t>
            </a:r>
            <a:endParaRPr sz="1250">
              <a:latin typeface="Arial"/>
              <a:cs typeface="Arial"/>
            </a:endParaRPr>
          </a:p>
        </p:txBody>
      </p:sp>
      <p:sp>
        <p:nvSpPr>
          <p:cNvPr id="289" name="object 289"/>
          <p:cNvSpPr/>
          <p:nvPr/>
        </p:nvSpPr>
        <p:spPr>
          <a:xfrm>
            <a:off x="3609864" y="1627119"/>
            <a:ext cx="1053465" cy="2462530"/>
          </a:xfrm>
          <a:custGeom>
            <a:avLst/>
            <a:gdLst/>
            <a:ahLst/>
            <a:cxnLst/>
            <a:rect l="l" t="t" r="r" b="b"/>
            <a:pathLst>
              <a:path w="1053464" h="2462529">
                <a:moveTo>
                  <a:pt x="1052929" y="0"/>
                </a:moveTo>
                <a:lnTo>
                  <a:pt x="0" y="2462387"/>
                </a:lnTo>
              </a:path>
            </a:pathLst>
          </a:custGeom>
          <a:ln w="28574">
            <a:solidFill>
              <a:srgbClr val="5B78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582436" y="3975869"/>
            <a:ext cx="123825" cy="139700"/>
          </a:xfrm>
          <a:custGeom>
            <a:avLst/>
            <a:gdLst/>
            <a:ahLst/>
            <a:cxnLst/>
            <a:rect l="l" t="t" r="r" b="b"/>
            <a:pathLst>
              <a:path w="123825" h="139700">
                <a:moveTo>
                  <a:pt x="21217" y="0"/>
                </a:moveTo>
                <a:lnTo>
                  <a:pt x="5557" y="1951"/>
                </a:lnTo>
                <a:lnTo>
                  <a:pt x="0" y="9090"/>
                </a:lnTo>
                <a:lnTo>
                  <a:pt x="16280" y="139707"/>
                </a:lnTo>
                <a:lnTo>
                  <a:pt x="86512" y="87563"/>
                </a:lnTo>
                <a:lnTo>
                  <a:pt x="38577" y="87563"/>
                </a:lnTo>
                <a:lnTo>
                  <a:pt x="28356" y="5557"/>
                </a:lnTo>
                <a:lnTo>
                  <a:pt x="21217" y="0"/>
                </a:lnTo>
                <a:close/>
              </a:path>
              <a:path w="123825" h="139700">
                <a:moveTo>
                  <a:pt x="104931" y="38300"/>
                </a:moveTo>
                <a:lnTo>
                  <a:pt x="38577" y="87563"/>
                </a:lnTo>
                <a:lnTo>
                  <a:pt x="86512" y="87563"/>
                </a:lnTo>
                <a:lnTo>
                  <a:pt x="121964" y="61243"/>
                </a:lnTo>
                <a:lnTo>
                  <a:pt x="123287" y="52294"/>
                </a:lnTo>
                <a:lnTo>
                  <a:pt x="113880" y="39623"/>
                </a:lnTo>
                <a:lnTo>
                  <a:pt x="104931" y="38300"/>
                </a:lnTo>
                <a:close/>
              </a:path>
            </a:pathLst>
          </a:custGeom>
          <a:solidFill>
            <a:srgbClr val="5B78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1834639" y="1707297"/>
            <a:ext cx="1548765" cy="1791970"/>
          </a:xfrm>
          <a:custGeom>
            <a:avLst/>
            <a:gdLst/>
            <a:ahLst/>
            <a:cxnLst/>
            <a:rect l="l" t="t" r="r" b="b"/>
            <a:pathLst>
              <a:path w="1548764" h="1791970">
                <a:moveTo>
                  <a:pt x="1548237" y="0"/>
                </a:moveTo>
                <a:lnTo>
                  <a:pt x="0" y="1791687"/>
                </a:lnTo>
              </a:path>
            </a:pathLst>
          </a:custGeom>
          <a:ln w="2857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1816100" y="3385934"/>
            <a:ext cx="128905" cy="134620"/>
          </a:xfrm>
          <a:custGeom>
            <a:avLst/>
            <a:gdLst/>
            <a:ahLst/>
            <a:cxnLst/>
            <a:rect l="l" t="t" r="r" b="b"/>
            <a:pathLst>
              <a:path w="128905" h="134620">
                <a:moveTo>
                  <a:pt x="31617" y="0"/>
                </a:moveTo>
                <a:lnTo>
                  <a:pt x="24155" y="5114"/>
                </a:lnTo>
                <a:lnTo>
                  <a:pt x="0" y="134505"/>
                </a:lnTo>
                <a:lnTo>
                  <a:pt x="124522" y="91842"/>
                </a:lnTo>
                <a:lnTo>
                  <a:pt x="124642" y="91596"/>
                </a:lnTo>
                <a:lnTo>
                  <a:pt x="37078" y="91596"/>
                </a:lnTo>
                <a:lnTo>
                  <a:pt x="52245" y="10358"/>
                </a:lnTo>
                <a:lnTo>
                  <a:pt x="47130" y="2895"/>
                </a:lnTo>
                <a:lnTo>
                  <a:pt x="31617" y="0"/>
                </a:lnTo>
                <a:close/>
              </a:path>
              <a:path w="128905" h="134620">
                <a:moveTo>
                  <a:pt x="115260" y="64810"/>
                </a:moveTo>
                <a:lnTo>
                  <a:pt x="37078" y="91596"/>
                </a:lnTo>
                <a:lnTo>
                  <a:pt x="124642" y="91596"/>
                </a:lnTo>
                <a:lnTo>
                  <a:pt x="128499" y="83718"/>
                </a:lnTo>
                <a:lnTo>
                  <a:pt x="123384" y="68788"/>
                </a:lnTo>
                <a:lnTo>
                  <a:pt x="115260" y="6481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 txBox="1"/>
          <p:nvPr/>
        </p:nvSpPr>
        <p:spPr>
          <a:xfrm>
            <a:off x="1628139" y="3468988"/>
            <a:ext cx="15170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Improvement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94" name="object 294"/>
          <p:cNvSpPr/>
          <p:nvPr/>
        </p:nvSpPr>
        <p:spPr>
          <a:xfrm>
            <a:off x="1574799" y="3258144"/>
            <a:ext cx="0" cy="576580"/>
          </a:xfrm>
          <a:custGeom>
            <a:avLst/>
            <a:gdLst/>
            <a:ahLst/>
            <a:cxnLst/>
            <a:rect l="l" t="t" r="r" b="b"/>
            <a:pathLst>
              <a:path h="576579">
                <a:moveTo>
                  <a:pt x="0" y="0"/>
                </a:moveTo>
                <a:lnTo>
                  <a:pt x="0" y="576481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1508476" y="3732584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15933" y="0"/>
                </a:moveTo>
                <a:lnTo>
                  <a:pt x="2301" y="7951"/>
                </a:lnTo>
                <a:lnTo>
                  <a:pt x="0" y="16699"/>
                </a:lnTo>
                <a:lnTo>
                  <a:pt x="66323" y="130397"/>
                </a:lnTo>
                <a:lnTo>
                  <a:pt x="99404" y="73686"/>
                </a:lnTo>
                <a:lnTo>
                  <a:pt x="66323" y="73686"/>
                </a:lnTo>
                <a:lnTo>
                  <a:pt x="24682" y="2301"/>
                </a:lnTo>
                <a:lnTo>
                  <a:pt x="15933" y="0"/>
                </a:lnTo>
                <a:close/>
              </a:path>
              <a:path w="132714" h="130810">
                <a:moveTo>
                  <a:pt x="116712" y="0"/>
                </a:moveTo>
                <a:lnTo>
                  <a:pt x="107963" y="2301"/>
                </a:lnTo>
                <a:lnTo>
                  <a:pt x="66323" y="73686"/>
                </a:lnTo>
                <a:lnTo>
                  <a:pt x="99404" y="73686"/>
                </a:lnTo>
                <a:lnTo>
                  <a:pt x="132646" y="16699"/>
                </a:lnTo>
                <a:lnTo>
                  <a:pt x="130343" y="7951"/>
                </a:lnTo>
                <a:lnTo>
                  <a:pt x="1167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 txBox="1"/>
          <p:nvPr/>
        </p:nvSpPr>
        <p:spPr>
          <a:xfrm>
            <a:off x="139700" y="6015276"/>
            <a:ext cx="6925945" cy="705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5" dirty="0">
                <a:latin typeface="Century Gothic"/>
                <a:cs typeface="Century Gothic"/>
              </a:rPr>
              <a:t>S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gn</a:t>
            </a:r>
            <a:r>
              <a:rPr sz="2200" dirty="0">
                <a:latin typeface="Century Gothic"/>
                <a:cs typeface="Century Gothic"/>
              </a:rPr>
              <a:t>ifica</a:t>
            </a:r>
            <a:r>
              <a:rPr sz="2200" spc="-15" dirty="0">
                <a:latin typeface="Century Gothic"/>
                <a:cs typeface="Century Gothic"/>
              </a:rPr>
              <a:t>nt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imp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ement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175" spc="7" baseline="-21072" dirty="0">
                <a:latin typeface="Century Gothic"/>
                <a:cs typeface="Century Gothic"/>
              </a:rPr>
              <a:t>T</a:t>
            </a:r>
            <a:r>
              <a:rPr sz="2175" baseline="-21072" dirty="0">
                <a:latin typeface="Century Gothic"/>
                <a:cs typeface="Century Gothic"/>
              </a:rPr>
              <a:t> </a:t>
            </a:r>
            <a:r>
              <a:rPr sz="2175" spc="-292" baseline="-21072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esolution</a:t>
            </a:r>
            <a:endParaRPr sz="22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10-20% reduction</a:t>
            </a:r>
            <a:r>
              <a:rPr sz="2200" b="1" spc="-10" dirty="0">
                <a:latin typeface="Century Gothic"/>
                <a:cs typeface="Century Gothic"/>
              </a:rPr>
              <a:t> in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jet-by-jet </a:t>
            </a:r>
            <a:r>
              <a:rPr sz="2200" b="1" spc="-5" dirty="0">
                <a:latin typeface="Century Gothic"/>
                <a:cs typeface="Century Gothic"/>
              </a:rPr>
              <a:t>pileu</a:t>
            </a:r>
            <a:r>
              <a:rPr sz="2200" b="1" dirty="0">
                <a:latin typeface="Century Gothic"/>
                <a:cs typeface="Century Gothic"/>
              </a:rPr>
              <a:t>p </a:t>
            </a:r>
            <a:r>
              <a:rPr sz="2200" b="1" spc="-15" dirty="0">
                <a:latin typeface="Century Gothic"/>
                <a:cs typeface="Century Gothic"/>
              </a:rPr>
              <a:t>fluctuations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297" name="object 297"/>
          <p:cNvSpPr txBox="1"/>
          <p:nvPr/>
        </p:nvSpPr>
        <p:spPr>
          <a:xfrm>
            <a:off x="5575298" y="3147557"/>
            <a:ext cx="120078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dirty="0">
                <a:latin typeface="Century Gothic"/>
                <a:cs typeface="Century Gothic"/>
              </a:rPr>
              <a:t>Je</a:t>
            </a:r>
            <a:r>
              <a:rPr sz="1800" b="1" spc="-10" dirty="0">
                <a:latin typeface="Century Gothic"/>
                <a:cs typeface="Century Gothic"/>
              </a:rPr>
              <a:t>t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ene</a:t>
            </a:r>
            <a:r>
              <a:rPr sz="1800" b="1" spc="-10" dirty="0">
                <a:latin typeface="Century Gothic"/>
                <a:cs typeface="Century Gothic"/>
              </a:rPr>
              <a:t>r</a:t>
            </a:r>
            <a:r>
              <a:rPr sz="1800" b="1" dirty="0">
                <a:latin typeface="Century Gothic"/>
                <a:cs typeface="Century Gothic"/>
              </a:rPr>
              <a:t>gy </a:t>
            </a:r>
            <a:r>
              <a:rPr sz="1800" b="1" spc="-10" dirty="0">
                <a:latin typeface="Century Gothic"/>
                <a:cs typeface="Century Gothic"/>
              </a:rPr>
              <a:t>resolution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98" name="object 298"/>
          <p:cNvSpPr txBox="1"/>
          <p:nvPr/>
        </p:nvSpPr>
        <p:spPr>
          <a:xfrm>
            <a:off x="3381927" y="2182357"/>
            <a:ext cx="6153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offset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873500"/>
            <a:ext cx="3338294" cy="27431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997201" y="3873500"/>
            <a:ext cx="3338294" cy="27431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91759" y="3873500"/>
            <a:ext cx="3152239" cy="27431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99269" y="1104901"/>
            <a:ext cx="2892489" cy="22859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44159" y="1104901"/>
            <a:ext cx="2892488" cy="2285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269" y="1130301"/>
            <a:ext cx="3047999" cy="22859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85139" y="376289"/>
            <a:ext cx="2108835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5" dirty="0">
                <a:latin typeface="Century Gothic"/>
                <a:cs typeface="Century Gothic"/>
              </a:rPr>
              <a:t>anti-</a:t>
            </a:r>
            <a:r>
              <a:rPr sz="2800" b="1" dirty="0">
                <a:latin typeface="Century Gothic"/>
                <a:cs typeface="Century Gothic"/>
              </a:rPr>
              <a:t>k</a:t>
            </a:r>
            <a:r>
              <a:rPr sz="2775" b="1" baseline="-21021" dirty="0">
                <a:latin typeface="Century Gothic"/>
                <a:cs typeface="Century Gothic"/>
              </a:rPr>
              <a:t>t </a:t>
            </a:r>
            <a:r>
              <a:rPr sz="2775" b="1" spc="-382" baseline="-21021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R=0.4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70110" y="6471670"/>
            <a:ext cx="2197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34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17034" y="376289"/>
            <a:ext cx="2108835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5" dirty="0">
                <a:latin typeface="Century Gothic"/>
                <a:cs typeface="Century Gothic"/>
              </a:rPr>
              <a:t>anti-</a:t>
            </a:r>
            <a:r>
              <a:rPr sz="2800" b="1" dirty="0">
                <a:latin typeface="Century Gothic"/>
                <a:cs typeface="Century Gothic"/>
              </a:rPr>
              <a:t>k</a:t>
            </a:r>
            <a:r>
              <a:rPr sz="2775" b="1" baseline="-21021" dirty="0">
                <a:latin typeface="Century Gothic"/>
                <a:cs typeface="Century Gothic"/>
              </a:rPr>
              <a:t>t </a:t>
            </a:r>
            <a:r>
              <a:rPr sz="2775" b="1" spc="-382" baseline="-21021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R=1.0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49269" y="376289"/>
            <a:ext cx="208089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latin typeface="Century Gothic"/>
                <a:cs typeface="Century Gothic"/>
              </a:rPr>
              <a:t>C/A</a:t>
            </a:r>
            <a:r>
              <a:rPr sz="2800" b="1" spc="-5" dirty="0">
                <a:latin typeface="Century Gothic"/>
                <a:cs typeface="Century Gothic"/>
              </a:rPr>
              <a:t> </a:t>
            </a:r>
            <a:r>
              <a:rPr sz="2800" b="1" spc="-15" dirty="0">
                <a:latin typeface="Century Gothic"/>
                <a:cs typeface="Century Gothic"/>
              </a:rPr>
              <a:t>l</a:t>
            </a:r>
            <a:r>
              <a:rPr sz="2800" b="1" dirty="0">
                <a:latin typeface="Century Gothic"/>
                <a:cs typeface="Century Gothic"/>
              </a:rPr>
              <a:t>a</a:t>
            </a:r>
            <a:r>
              <a:rPr sz="2800" b="1" spc="-10" dirty="0">
                <a:latin typeface="Century Gothic"/>
                <a:cs typeface="Century Gothic"/>
              </a:rPr>
              <a:t>r</a:t>
            </a:r>
            <a:r>
              <a:rPr sz="2800" b="1" dirty="0">
                <a:latin typeface="Century Gothic"/>
                <a:cs typeface="Century Gothic"/>
              </a:rPr>
              <a:t>g</a:t>
            </a:r>
            <a:r>
              <a:rPr sz="2800" b="1" spc="-5" dirty="0">
                <a:latin typeface="Century Gothic"/>
                <a:cs typeface="Century Gothic"/>
              </a:rPr>
              <a:t>e</a:t>
            </a:r>
            <a:r>
              <a:rPr sz="2800" b="1" spc="-15" dirty="0">
                <a:latin typeface="Century Gothic"/>
                <a:cs typeface="Century Gothic"/>
              </a:rPr>
              <a:t>-</a:t>
            </a:r>
            <a:r>
              <a:rPr sz="2800" b="1" dirty="0">
                <a:latin typeface="Century Gothic"/>
                <a:cs typeface="Century Gothic"/>
              </a:rPr>
              <a:t>R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49269" y="1478161"/>
            <a:ext cx="68072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5" dirty="0">
                <a:latin typeface="Century Gothic"/>
                <a:cs typeface="Century Gothic"/>
              </a:rPr>
              <a:t>R=1.0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00413" y="5808860"/>
            <a:ext cx="68072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5" dirty="0">
                <a:latin typeface="Century Gothic"/>
                <a:cs typeface="Century Gothic"/>
              </a:rPr>
              <a:t>R=1.2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47939" y="1038199"/>
            <a:ext cx="4996059" cy="3020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174903" y="2616124"/>
            <a:ext cx="6337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Century Gothic"/>
                <a:cs typeface="Century Gothic"/>
              </a:rPr>
              <a:t>band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99469" y="3066441"/>
            <a:ext cx="4051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Century Gothic"/>
                <a:cs typeface="Century Gothic"/>
              </a:rPr>
              <a:t>line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369562" y="1470696"/>
            <a:ext cx="225425" cy="94615"/>
          </a:xfrm>
          <a:custGeom>
            <a:avLst/>
            <a:gdLst/>
            <a:ahLst/>
            <a:cxnLst/>
            <a:rect l="l" t="t" r="r" b="b"/>
            <a:pathLst>
              <a:path w="225425" h="94615">
                <a:moveTo>
                  <a:pt x="0" y="0"/>
                </a:moveTo>
                <a:lnTo>
                  <a:pt x="225216" y="0"/>
                </a:lnTo>
                <a:lnTo>
                  <a:pt x="225216" y="94052"/>
                </a:lnTo>
                <a:lnTo>
                  <a:pt x="0" y="9405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00360" y="2052836"/>
            <a:ext cx="168910" cy="165100"/>
          </a:xfrm>
          <a:custGeom>
            <a:avLst/>
            <a:gdLst/>
            <a:ahLst/>
            <a:cxnLst/>
            <a:rect l="l" t="t" r="r" b="b"/>
            <a:pathLst>
              <a:path w="168910" h="165100">
                <a:moveTo>
                  <a:pt x="0" y="0"/>
                </a:moveTo>
                <a:lnTo>
                  <a:pt x="168912" y="0"/>
                </a:lnTo>
                <a:lnTo>
                  <a:pt x="168912" y="164592"/>
                </a:lnTo>
                <a:lnTo>
                  <a:pt x="0" y="1645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41088" y="2141993"/>
            <a:ext cx="244475" cy="178435"/>
          </a:xfrm>
          <a:custGeom>
            <a:avLst/>
            <a:gdLst/>
            <a:ahLst/>
            <a:cxnLst/>
            <a:rect l="l" t="t" r="r" b="b"/>
            <a:pathLst>
              <a:path w="244475" h="178435">
                <a:moveTo>
                  <a:pt x="0" y="0"/>
                </a:moveTo>
                <a:lnTo>
                  <a:pt x="244367" y="0"/>
                </a:lnTo>
                <a:lnTo>
                  <a:pt x="244367" y="177937"/>
                </a:lnTo>
                <a:lnTo>
                  <a:pt x="0" y="1779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44521" y="54237"/>
            <a:ext cx="802195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856739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ile-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ﬂ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atio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079" y="5514065"/>
            <a:ext cx="4085590" cy="602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62710" algn="l"/>
                <a:tab pos="2519045" algn="l"/>
              </a:tabLst>
            </a:pPr>
            <a:r>
              <a:rPr sz="3950" i="1" spc="-125" dirty="0">
                <a:latin typeface="Times New Roman"/>
                <a:cs typeface="Times New Roman"/>
              </a:rPr>
              <a:t>p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r>
              <a:rPr sz="3450" i="1" baseline="-24154" dirty="0">
                <a:latin typeface="Times New Roman"/>
                <a:cs typeface="Times New Roman"/>
              </a:rPr>
              <a:t>	</a:t>
            </a:r>
            <a:r>
              <a:rPr sz="3950" dirty="0">
                <a:latin typeface="Symbol"/>
                <a:cs typeface="Symbol"/>
              </a:rPr>
              <a:t></a:t>
            </a:r>
            <a:r>
              <a:rPr sz="3950" spc="170" dirty="0">
                <a:latin typeface="Times New Roman"/>
                <a:cs typeface="Times New Roman"/>
              </a:rPr>
              <a:t> </a:t>
            </a:r>
            <a:r>
              <a:rPr sz="3950" i="1" spc="-125" dirty="0">
                <a:latin typeface="Times New Roman"/>
                <a:cs typeface="Times New Roman"/>
              </a:rPr>
              <a:t>p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r>
              <a:rPr sz="3450" i="1" baseline="-24154" dirty="0">
                <a:latin typeface="Times New Roman"/>
                <a:cs typeface="Times New Roman"/>
              </a:rPr>
              <a:t>	</a:t>
            </a:r>
            <a:r>
              <a:rPr sz="3950" dirty="0">
                <a:latin typeface="Symbol"/>
                <a:cs typeface="Symbol"/>
              </a:rPr>
              <a:t></a:t>
            </a:r>
            <a:r>
              <a:rPr sz="3950" spc="-315" dirty="0">
                <a:latin typeface="Times New Roman"/>
                <a:cs typeface="Times New Roman"/>
              </a:rPr>
              <a:t> </a:t>
            </a:r>
            <a:r>
              <a:rPr sz="4100" i="1" spc="-90" dirty="0">
                <a:latin typeface="Symbol"/>
                <a:cs typeface="Symbol"/>
              </a:rPr>
              <a:t></a:t>
            </a:r>
            <a:r>
              <a:rPr sz="4100" i="1" spc="-300" dirty="0">
                <a:latin typeface="Times New Roman"/>
                <a:cs typeface="Times New Roman"/>
              </a:rPr>
              <a:t> </a:t>
            </a:r>
            <a:r>
              <a:rPr sz="3950" dirty="0">
                <a:latin typeface="Symbol"/>
                <a:cs typeface="Symbol"/>
              </a:rPr>
              <a:t></a:t>
            </a:r>
            <a:r>
              <a:rPr sz="3950" spc="-210" dirty="0">
                <a:latin typeface="Times New Roman"/>
                <a:cs typeface="Times New Roman"/>
              </a:rPr>
              <a:t> </a:t>
            </a:r>
            <a:r>
              <a:rPr sz="3950" i="1" spc="-204" dirty="0">
                <a:latin typeface="Times New Roman"/>
                <a:cs typeface="Times New Roman"/>
              </a:rPr>
              <a:t>A</a:t>
            </a:r>
            <a:r>
              <a:rPr sz="3450" i="1" spc="-22" baseline="-24154" dirty="0">
                <a:latin typeface="Times New Roman"/>
                <a:cs typeface="Times New Roman"/>
              </a:rPr>
              <a:t>T</a:t>
            </a:r>
            <a:endParaRPr sz="3450" baseline="-24154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8643" y="5447777"/>
            <a:ext cx="9112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80" dirty="0">
                <a:latin typeface="Times New Roman"/>
                <a:cs typeface="Times New Roman"/>
              </a:rPr>
              <a:t>t</a:t>
            </a:r>
            <a:r>
              <a:rPr sz="2300" spc="75" dirty="0">
                <a:latin typeface="Times New Roman"/>
                <a:cs typeface="Times New Roman"/>
              </a:rPr>
              <a:t>,</a:t>
            </a:r>
            <a:r>
              <a:rPr sz="2300" i="1" spc="-35" dirty="0">
                <a:latin typeface="Times New Roman"/>
                <a:cs typeface="Times New Roman"/>
              </a:rPr>
              <a:t>c</a:t>
            </a:r>
            <a:r>
              <a:rPr sz="2300" i="1" spc="-15" dirty="0">
                <a:latin typeface="Times New Roman"/>
                <a:cs typeface="Times New Roman"/>
              </a:rPr>
              <a:t>or</a:t>
            </a:r>
            <a:r>
              <a:rPr sz="2300" i="1" spc="-10" dirty="0">
                <a:latin typeface="Times New Roman"/>
                <a:cs typeface="Times New Roman"/>
              </a:rPr>
              <a:t>r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33377" y="5447777"/>
            <a:ext cx="3143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33000" y="5447777"/>
            <a:ext cx="31432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594599" y="3331797"/>
            <a:ext cx="711835" cy="993140"/>
          </a:xfrm>
          <a:custGeom>
            <a:avLst/>
            <a:gdLst/>
            <a:ahLst/>
            <a:cxnLst/>
            <a:rect l="l" t="t" r="r" b="b"/>
            <a:pathLst>
              <a:path w="711834" h="993139">
                <a:moveTo>
                  <a:pt x="0" y="992949"/>
                </a:moveTo>
                <a:lnTo>
                  <a:pt x="711354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199113" y="3308746"/>
            <a:ext cx="123825" cy="137160"/>
          </a:xfrm>
          <a:custGeom>
            <a:avLst/>
            <a:gdLst/>
            <a:ahLst/>
            <a:cxnLst/>
            <a:rect l="l" t="t" r="r" b="b"/>
            <a:pathLst>
              <a:path w="123825" h="137160">
                <a:moveTo>
                  <a:pt x="119027" y="46100"/>
                </a:moveTo>
                <a:lnTo>
                  <a:pt x="90326" y="46100"/>
                </a:lnTo>
                <a:lnTo>
                  <a:pt x="82604" y="128381"/>
                </a:lnTo>
                <a:lnTo>
                  <a:pt x="88375" y="135347"/>
                </a:lnTo>
                <a:lnTo>
                  <a:pt x="104086" y="136823"/>
                </a:lnTo>
                <a:lnTo>
                  <a:pt x="111053" y="131052"/>
                </a:lnTo>
                <a:lnTo>
                  <a:pt x="119027" y="46100"/>
                </a:lnTo>
                <a:close/>
              </a:path>
              <a:path w="123825" h="137160">
                <a:moveTo>
                  <a:pt x="123353" y="0"/>
                </a:moveTo>
                <a:lnTo>
                  <a:pt x="3223" y="53801"/>
                </a:lnTo>
                <a:lnTo>
                  <a:pt x="0" y="62254"/>
                </a:lnTo>
                <a:lnTo>
                  <a:pt x="6450" y="76657"/>
                </a:lnTo>
                <a:lnTo>
                  <a:pt x="14902" y="79880"/>
                </a:lnTo>
                <a:lnTo>
                  <a:pt x="90326" y="46100"/>
                </a:lnTo>
                <a:lnTo>
                  <a:pt x="119027" y="46100"/>
                </a:lnTo>
                <a:lnTo>
                  <a:pt x="123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209545" y="3498278"/>
            <a:ext cx="1330960" cy="826769"/>
          </a:xfrm>
          <a:custGeom>
            <a:avLst/>
            <a:gdLst/>
            <a:ahLst/>
            <a:cxnLst/>
            <a:rect l="l" t="t" r="r" b="b"/>
            <a:pathLst>
              <a:path w="1330959" h="826770">
                <a:moveTo>
                  <a:pt x="1330953" y="826467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85455" y="3483320"/>
            <a:ext cx="137795" cy="119380"/>
          </a:xfrm>
          <a:custGeom>
            <a:avLst/>
            <a:gdLst/>
            <a:ahLst/>
            <a:cxnLst/>
            <a:rect l="l" t="t" r="r" b="b"/>
            <a:pathLst>
              <a:path w="137795" h="119379">
                <a:moveTo>
                  <a:pt x="0" y="0"/>
                </a:moveTo>
                <a:lnTo>
                  <a:pt x="61603" y="116323"/>
                </a:lnTo>
                <a:lnTo>
                  <a:pt x="70250" y="118981"/>
                </a:lnTo>
                <a:lnTo>
                  <a:pt x="84197" y="111596"/>
                </a:lnTo>
                <a:lnTo>
                  <a:pt x="86855" y="102950"/>
                </a:lnTo>
                <a:lnTo>
                  <a:pt x="48178" y="29916"/>
                </a:lnTo>
                <a:lnTo>
                  <a:pt x="133201" y="29916"/>
                </a:lnTo>
                <a:lnTo>
                  <a:pt x="137360" y="25980"/>
                </a:lnTo>
                <a:lnTo>
                  <a:pt x="137796" y="10204"/>
                </a:lnTo>
                <a:lnTo>
                  <a:pt x="131578" y="3634"/>
                </a:lnTo>
                <a:lnTo>
                  <a:pt x="0" y="0"/>
                </a:lnTo>
                <a:close/>
              </a:path>
              <a:path w="137795" h="119379">
                <a:moveTo>
                  <a:pt x="133201" y="29916"/>
                </a:moveTo>
                <a:lnTo>
                  <a:pt x="48178" y="29916"/>
                </a:lnTo>
                <a:lnTo>
                  <a:pt x="130789" y="32198"/>
                </a:lnTo>
                <a:lnTo>
                  <a:pt x="133201" y="299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289596" y="4945190"/>
            <a:ext cx="166433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dirty="0">
                <a:latin typeface="Century Gothic"/>
                <a:cs typeface="Century Gothic"/>
              </a:rPr>
              <a:t>G</a:t>
            </a:r>
            <a:r>
              <a:rPr sz="1800" spc="-15" dirty="0">
                <a:latin typeface="Century Gothic"/>
                <a:cs typeface="Century Gothic"/>
              </a:rPr>
              <a:t>eometrical contamina</a:t>
            </a:r>
            <a:r>
              <a:rPr sz="1800" spc="-10" dirty="0">
                <a:latin typeface="Century Gothic"/>
                <a:cs typeface="Century Gothic"/>
              </a:rPr>
              <a:t>ti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205322" y="4894389"/>
            <a:ext cx="1774825" cy="1346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500"/>
              </a:lnSpc>
            </a:pPr>
            <a:r>
              <a:rPr sz="1800" spc="-10" dirty="0">
                <a:latin typeface="Century Gothic"/>
                <a:cs typeface="Century Gothic"/>
              </a:rPr>
              <a:t>Fluctuati</a:t>
            </a:r>
            <a:r>
              <a:rPr sz="1800" spc="-15" dirty="0">
                <a:latin typeface="Century Gothic"/>
                <a:cs typeface="Century Gothic"/>
              </a:rPr>
              <a:t>ons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spc="-10" dirty="0">
                <a:latin typeface="Century Gothic"/>
                <a:cs typeface="Century Gothic"/>
              </a:rPr>
              <a:t> 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no</a:t>
            </a:r>
            <a:r>
              <a:rPr sz="1800" dirty="0">
                <a:latin typeface="Century Gothic"/>
                <a:cs typeface="Century Gothic"/>
              </a:rPr>
              <a:t>is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f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om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poin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poin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in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event: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loc</a:t>
            </a:r>
            <a:r>
              <a:rPr sz="1800" b="1" spc="-5" dirty="0">
                <a:latin typeface="Century Gothic"/>
                <a:cs typeface="Century Gothic"/>
              </a:rPr>
              <a:t>al</a:t>
            </a:r>
            <a:r>
              <a:rPr sz="1800" b="1" spc="-10" dirty="0">
                <a:latin typeface="Century Gothic"/>
                <a:cs typeface="Century Gothic"/>
              </a:rPr>
              <a:t> fluctuations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8683" y="936599"/>
            <a:ext cx="4081956" cy="39163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926685" y="2217428"/>
            <a:ext cx="0" cy="603885"/>
          </a:xfrm>
          <a:custGeom>
            <a:avLst/>
            <a:gdLst/>
            <a:ahLst/>
            <a:cxnLst/>
            <a:rect l="l" t="t" r="r" b="b"/>
            <a:pathLst>
              <a:path h="603885">
                <a:moveTo>
                  <a:pt x="0" y="0"/>
                </a:moveTo>
                <a:lnTo>
                  <a:pt x="0" y="603542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841077" y="2687737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1048" y="0"/>
                </a:moveTo>
                <a:lnTo>
                  <a:pt x="9334" y="2479"/>
                </a:lnTo>
                <a:lnTo>
                  <a:pt x="4820" y="6130"/>
                </a:lnTo>
                <a:lnTo>
                  <a:pt x="0" y="16817"/>
                </a:lnTo>
                <a:lnTo>
                  <a:pt x="2478" y="28531"/>
                </a:lnTo>
                <a:lnTo>
                  <a:pt x="85608" y="171041"/>
                </a:lnTo>
                <a:lnTo>
                  <a:pt x="129717" y="95426"/>
                </a:lnTo>
                <a:lnTo>
                  <a:pt x="85608" y="95426"/>
                </a:lnTo>
                <a:lnTo>
                  <a:pt x="35388" y="9334"/>
                </a:lnTo>
                <a:lnTo>
                  <a:pt x="31735" y="4819"/>
                </a:lnTo>
                <a:lnTo>
                  <a:pt x="21048" y="0"/>
                </a:lnTo>
                <a:close/>
              </a:path>
              <a:path w="171450" h="171450">
                <a:moveTo>
                  <a:pt x="156480" y="346"/>
                </a:moveTo>
                <a:lnTo>
                  <a:pt x="144804" y="1411"/>
                </a:lnTo>
                <a:lnTo>
                  <a:pt x="135828" y="9334"/>
                </a:lnTo>
                <a:lnTo>
                  <a:pt x="85608" y="95426"/>
                </a:lnTo>
                <a:lnTo>
                  <a:pt x="129717" y="95426"/>
                </a:lnTo>
                <a:lnTo>
                  <a:pt x="168738" y="28531"/>
                </a:lnTo>
                <a:lnTo>
                  <a:pt x="170870" y="23131"/>
                </a:lnTo>
                <a:lnTo>
                  <a:pt x="169805" y="11455"/>
                </a:lnTo>
                <a:lnTo>
                  <a:pt x="161882" y="2479"/>
                </a:lnTo>
                <a:lnTo>
                  <a:pt x="156480" y="3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838608" y="3187122"/>
            <a:ext cx="0" cy="871855"/>
          </a:xfrm>
          <a:custGeom>
            <a:avLst/>
            <a:gdLst/>
            <a:ahLst/>
            <a:cxnLst/>
            <a:rect l="l" t="t" r="r" b="b"/>
            <a:pathLst>
              <a:path h="871854">
                <a:moveTo>
                  <a:pt x="0" y="871830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3000" y="3149315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85608" y="0"/>
                </a:moveTo>
                <a:lnTo>
                  <a:pt x="2478" y="142509"/>
                </a:lnTo>
                <a:lnTo>
                  <a:pt x="0" y="154222"/>
                </a:lnTo>
                <a:lnTo>
                  <a:pt x="4820" y="164910"/>
                </a:lnTo>
                <a:lnTo>
                  <a:pt x="9334" y="168562"/>
                </a:lnTo>
                <a:lnTo>
                  <a:pt x="21049" y="171040"/>
                </a:lnTo>
                <a:lnTo>
                  <a:pt x="31736" y="166220"/>
                </a:lnTo>
                <a:lnTo>
                  <a:pt x="35388" y="161706"/>
                </a:lnTo>
                <a:lnTo>
                  <a:pt x="85608" y="75614"/>
                </a:lnTo>
                <a:lnTo>
                  <a:pt x="129717" y="75614"/>
                </a:lnTo>
                <a:lnTo>
                  <a:pt x="85608" y="0"/>
                </a:lnTo>
                <a:close/>
              </a:path>
              <a:path w="171450" h="171450">
                <a:moveTo>
                  <a:pt x="129717" y="75614"/>
                </a:moveTo>
                <a:lnTo>
                  <a:pt x="85608" y="75614"/>
                </a:lnTo>
                <a:lnTo>
                  <a:pt x="135828" y="161706"/>
                </a:lnTo>
                <a:lnTo>
                  <a:pt x="144805" y="169629"/>
                </a:lnTo>
                <a:lnTo>
                  <a:pt x="156481" y="170693"/>
                </a:lnTo>
                <a:lnTo>
                  <a:pt x="161882" y="168562"/>
                </a:lnTo>
                <a:lnTo>
                  <a:pt x="169805" y="159585"/>
                </a:lnTo>
                <a:lnTo>
                  <a:pt x="170870" y="147909"/>
                </a:lnTo>
                <a:lnTo>
                  <a:pt x="168738" y="142509"/>
                </a:lnTo>
                <a:lnTo>
                  <a:pt x="129717" y="756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2929402" y="3699236"/>
            <a:ext cx="2139950" cy="369570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Local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fluctuations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978656" y="4129138"/>
            <a:ext cx="2628265" cy="0"/>
          </a:xfrm>
          <a:custGeom>
            <a:avLst/>
            <a:gdLst/>
            <a:ahLst/>
            <a:cxnLst/>
            <a:rect l="l" t="t" r="r" b="b"/>
            <a:pathLst>
              <a:path w="2628265">
                <a:moveTo>
                  <a:pt x="0" y="0"/>
                </a:moveTo>
                <a:lnTo>
                  <a:pt x="2628142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39971" y="1635259"/>
            <a:ext cx="1515696" cy="11024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734844" y="1545868"/>
            <a:ext cx="340360" cy="144780"/>
          </a:xfrm>
          <a:custGeom>
            <a:avLst/>
            <a:gdLst/>
            <a:ahLst/>
            <a:cxnLst/>
            <a:rect l="l" t="t" r="r" b="b"/>
            <a:pathLst>
              <a:path w="340360" h="144780">
                <a:moveTo>
                  <a:pt x="0" y="0"/>
                </a:moveTo>
                <a:lnTo>
                  <a:pt x="339929" y="0"/>
                </a:lnTo>
                <a:lnTo>
                  <a:pt x="339929" y="144423"/>
                </a:lnTo>
                <a:lnTo>
                  <a:pt x="0" y="14442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026661" y="2439784"/>
            <a:ext cx="255270" cy="252729"/>
          </a:xfrm>
          <a:custGeom>
            <a:avLst/>
            <a:gdLst/>
            <a:ahLst/>
            <a:cxnLst/>
            <a:rect l="l" t="t" r="r" b="b"/>
            <a:pathLst>
              <a:path w="255270" h="252730">
                <a:moveTo>
                  <a:pt x="0" y="0"/>
                </a:moveTo>
                <a:lnTo>
                  <a:pt x="254946" y="0"/>
                </a:lnTo>
                <a:lnTo>
                  <a:pt x="254946" y="252741"/>
                </a:lnTo>
                <a:lnTo>
                  <a:pt x="0" y="25274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088133" y="2576690"/>
            <a:ext cx="368935" cy="273685"/>
          </a:xfrm>
          <a:custGeom>
            <a:avLst/>
            <a:gdLst/>
            <a:ahLst/>
            <a:cxnLst/>
            <a:rect l="l" t="t" r="r" b="b"/>
            <a:pathLst>
              <a:path w="368935" h="273685">
                <a:moveTo>
                  <a:pt x="0" y="0"/>
                </a:moveTo>
                <a:lnTo>
                  <a:pt x="368832" y="0"/>
                </a:lnTo>
                <a:lnTo>
                  <a:pt x="368832" y="273234"/>
                </a:lnTo>
                <a:lnTo>
                  <a:pt x="0" y="2732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986948" y="2229021"/>
            <a:ext cx="186308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Area</a:t>
            </a:r>
            <a:r>
              <a:rPr sz="1800" b="1" spc="-5" dirty="0">
                <a:latin typeface="Century Gothic"/>
                <a:cs typeface="Century Gothic"/>
              </a:rPr>
              <a:t> su</a:t>
            </a:r>
            <a:r>
              <a:rPr sz="1800" b="1" dirty="0">
                <a:latin typeface="Century Gothic"/>
                <a:cs typeface="Century Gothic"/>
              </a:rPr>
              <a:t>b</a:t>
            </a:r>
            <a:r>
              <a:rPr sz="1800" b="1" spc="-15" dirty="0">
                <a:latin typeface="Century Gothic"/>
                <a:cs typeface="Century Gothic"/>
              </a:rPr>
              <a:t>traction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770110" y="6471670"/>
            <a:ext cx="2197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35</a:t>
            </a:r>
            <a:endParaRPr sz="1200">
              <a:latin typeface="Century Gothic"/>
              <a:cs typeface="Century Gothic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323129"/>
            <a:ext cx="2548073" cy="47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056825" y="31949"/>
            <a:ext cx="7035800" cy="1461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89100" marR="5080" indent="-1677035" algn="ctr">
              <a:lnSpc>
                <a:spcPts val="5700"/>
              </a:lnSpc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45" dirty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ged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4400" b="1" spc="-1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9100" marR="5080" indent="-1677035" algn="ctr">
              <a:lnSpc>
                <a:spcPts val="5700"/>
              </a:lnSpc>
            </a:pP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6013" y="3806832"/>
            <a:ext cx="3390899" cy="29563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50071" y="1928932"/>
            <a:ext cx="776605" cy="843915"/>
          </a:xfrm>
          <a:custGeom>
            <a:avLst/>
            <a:gdLst/>
            <a:ahLst/>
            <a:cxnLst/>
            <a:rect l="l" t="t" r="r" b="b"/>
            <a:pathLst>
              <a:path w="776605" h="843914">
                <a:moveTo>
                  <a:pt x="0" y="0"/>
                </a:moveTo>
                <a:lnTo>
                  <a:pt x="776614" y="843414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09728" y="1831311"/>
            <a:ext cx="716280" cy="940435"/>
          </a:xfrm>
          <a:custGeom>
            <a:avLst/>
            <a:gdLst/>
            <a:ahLst/>
            <a:cxnLst/>
            <a:rect l="l" t="t" r="r" b="b"/>
            <a:pathLst>
              <a:path w="716280" h="940435">
                <a:moveTo>
                  <a:pt x="0" y="0"/>
                </a:moveTo>
                <a:lnTo>
                  <a:pt x="715928" y="940379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52878" y="1900661"/>
            <a:ext cx="327660" cy="794385"/>
          </a:xfrm>
          <a:custGeom>
            <a:avLst/>
            <a:gdLst/>
            <a:ahLst/>
            <a:cxnLst/>
            <a:rect l="l" t="t" r="r" b="b"/>
            <a:pathLst>
              <a:path w="327660" h="794385">
                <a:moveTo>
                  <a:pt x="0" y="0"/>
                </a:moveTo>
                <a:lnTo>
                  <a:pt x="327556" y="793951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04287" y="1971562"/>
            <a:ext cx="477520" cy="723900"/>
          </a:xfrm>
          <a:custGeom>
            <a:avLst/>
            <a:gdLst/>
            <a:ahLst/>
            <a:cxnLst/>
            <a:rect l="l" t="t" r="r" b="b"/>
            <a:pathLst>
              <a:path w="477519" h="723900">
                <a:moveTo>
                  <a:pt x="0" y="0"/>
                </a:moveTo>
                <a:lnTo>
                  <a:pt x="477265" y="723535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20770" y="2774481"/>
            <a:ext cx="257810" cy="675640"/>
          </a:xfrm>
          <a:custGeom>
            <a:avLst/>
            <a:gdLst/>
            <a:ahLst/>
            <a:cxnLst/>
            <a:rect l="l" t="t" r="r" b="b"/>
            <a:pathLst>
              <a:path w="257810" h="675639">
                <a:moveTo>
                  <a:pt x="257770" y="675454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26686" y="1983506"/>
            <a:ext cx="426084" cy="789305"/>
          </a:xfrm>
          <a:custGeom>
            <a:avLst/>
            <a:gdLst/>
            <a:ahLst/>
            <a:cxnLst/>
            <a:rect l="l" t="t" r="r" b="b"/>
            <a:pathLst>
              <a:path w="426085" h="789305">
                <a:moveTo>
                  <a:pt x="425510" y="0"/>
                </a:moveTo>
                <a:lnTo>
                  <a:pt x="0" y="788839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60377" y="2105018"/>
            <a:ext cx="455295" cy="666115"/>
          </a:xfrm>
          <a:custGeom>
            <a:avLst/>
            <a:gdLst/>
            <a:ahLst/>
            <a:cxnLst/>
            <a:rect l="l" t="t" r="r" b="b"/>
            <a:pathLst>
              <a:path w="455294" h="666114">
                <a:moveTo>
                  <a:pt x="0" y="0"/>
                </a:moveTo>
                <a:lnTo>
                  <a:pt x="455156" y="666034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55051" y="2008895"/>
            <a:ext cx="260985" cy="762635"/>
          </a:xfrm>
          <a:custGeom>
            <a:avLst/>
            <a:gdLst/>
            <a:ahLst/>
            <a:cxnLst/>
            <a:rect l="l" t="t" r="r" b="b"/>
            <a:pathLst>
              <a:path w="260985" h="762635">
                <a:moveTo>
                  <a:pt x="0" y="0"/>
                </a:moveTo>
                <a:lnTo>
                  <a:pt x="260484" y="762158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58574" y="1979951"/>
            <a:ext cx="358140" cy="789940"/>
          </a:xfrm>
          <a:custGeom>
            <a:avLst/>
            <a:gdLst/>
            <a:ahLst/>
            <a:cxnLst/>
            <a:rect l="l" t="t" r="r" b="b"/>
            <a:pathLst>
              <a:path w="358139" h="789939">
                <a:moveTo>
                  <a:pt x="0" y="0"/>
                </a:moveTo>
                <a:lnTo>
                  <a:pt x="357751" y="789494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33156" y="2197021"/>
            <a:ext cx="483234" cy="575945"/>
          </a:xfrm>
          <a:custGeom>
            <a:avLst/>
            <a:gdLst/>
            <a:ahLst/>
            <a:cxnLst/>
            <a:rect l="l" t="t" r="r" b="b"/>
            <a:pathLst>
              <a:path w="483235" h="575944">
                <a:moveTo>
                  <a:pt x="0" y="0"/>
                </a:moveTo>
                <a:lnTo>
                  <a:pt x="482705" y="575324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013182" y="2758158"/>
            <a:ext cx="385445" cy="709295"/>
          </a:xfrm>
          <a:custGeom>
            <a:avLst/>
            <a:gdLst/>
            <a:ahLst/>
            <a:cxnLst/>
            <a:rect l="l" t="t" r="r" b="b"/>
            <a:pathLst>
              <a:path w="385444" h="709295">
                <a:moveTo>
                  <a:pt x="384844" y="708988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013182" y="2758158"/>
            <a:ext cx="181610" cy="784860"/>
          </a:xfrm>
          <a:custGeom>
            <a:avLst/>
            <a:gdLst/>
            <a:ahLst/>
            <a:cxnLst/>
            <a:rect l="l" t="t" r="r" b="b"/>
            <a:pathLst>
              <a:path w="181610" h="784860">
                <a:moveTo>
                  <a:pt x="181382" y="784754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012230" y="2759676"/>
            <a:ext cx="275590" cy="822325"/>
          </a:xfrm>
          <a:custGeom>
            <a:avLst/>
            <a:gdLst/>
            <a:ahLst/>
            <a:cxnLst/>
            <a:rect l="l" t="t" r="r" b="b"/>
            <a:pathLst>
              <a:path w="275589" h="822325">
                <a:moveTo>
                  <a:pt x="275354" y="821868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012988" y="2756837"/>
            <a:ext cx="421640" cy="621665"/>
          </a:xfrm>
          <a:custGeom>
            <a:avLst/>
            <a:gdLst/>
            <a:ahLst/>
            <a:cxnLst/>
            <a:rect l="l" t="t" r="r" b="b"/>
            <a:pathLst>
              <a:path w="421639" h="621664">
                <a:moveTo>
                  <a:pt x="421502" y="621562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59545" y="2779492"/>
            <a:ext cx="2070100" cy="13970"/>
          </a:xfrm>
          <a:custGeom>
            <a:avLst/>
            <a:gdLst/>
            <a:ahLst/>
            <a:cxnLst/>
            <a:rect l="l" t="t" r="r" b="b"/>
            <a:pathLst>
              <a:path w="2070100" h="13969">
                <a:moveTo>
                  <a:pt x="0" y="13780"/>
                </a:moveTo>
                <a:lnTo>
                  <a:pt x="207010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21445" y="2735616"/>
            <a:ext cx="114935" cy="114300"/>
          </a:xfrm>
          <a:custGeom>
            <a:avLst/>
            <a:gdLst/>
            <a:ahLst/>
            <a:cxnLst/>
            <a:rect l="l" t="t" r="r" b="b"/>
            <a:pathLst>
              <a:path w="114934" h="114300">
                <a:moveTo>
                  <a:pt x="113916" y="0"/>
                </a:moveTo>
                <a:lnTo>
                  <a:pt x="0" y="57909"/>
                </a:lnTo>
                <a:lnTo>
                  <a:pt x="114677" y="114297"/>
                </a:lnTo>
                <a:lnTo>
                  <a:pt x="76198" y="57402"/>
                </a:lnTo>
                <a:lnTo>
                  <a:pt x="113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53067" y="2722850"/>
            <a:ext cx="114935" cy="114300"/>
          </a:xfrm>
          <a:custGeom>
            <a:avLst/>
            <a:gdLst/>
            <a:ahLst/>
            <a:cxnLst/>
            <a:rect l="l" t="t" r="r" b="b"/>
            <a:pathLst>
              <a:path w="114935" h="114300">
                <a:moveTo>
                  <a:pt x="0" y="0"/>
                </a:moveTo>
                <a:lnTo>
                  <a:pt x="38479" y="56894"/>
                </a:lnTo>
                <a:lnTo>
                  <a:pt x="762" y="114297"/>
                </a:lnTo>
                <a:lnTo>
                  <a:pt x="114678" y="563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922889" y="2597634"/>
            <a:ext cx="160020" cy="298450"/>
          </a:xfrm>
          <a:custGeom>
            <a:avLst/>
            <a:gdLst/>
            <a:ahLst/>
            <a:cxnLst/>
            <a:rect l="l" t="t" r="r" b="b"/>
            <a:pathLst>
              <a:path w="160019" h="298450">
                <a:moveTo>
                  <a:pt x="15811" y="0"/>
                </a:moveTo>
                <a:lnTo>
                  <a:pt x="0" y="31199"/>
                </a:lnTo>
                <a:lnTo>
                  <a:pt x="792" y="44612"/>
                </a:lnTo>
                <a:lnTo>
                  <a:pt x="8296" y="82939"/>
                </a:lnTo>
                <a:lnTo>
                  <a:pt x="19885" y="119296"/>
                </a:lnTo>
                <a:lnTo>
                  <a:pt x="35166" y="156953"/>
                </a:lnTo>
                <a:lnTo>
                  <a:pt x="53245" y="194004"/>
                </a:lnTo>
                <a:lnTo>
                  <a:pt x="73228" y="228541"/>
                </a:lnTo>
                <a:lnTo>
                  <a:pt x="101290" y="267384"/>
                </a:lnTo>
                <a:lnTo>
                  <a:pt x="129646" y="293499"/>
                </a:lnTo>
                <a:lnTo>
                  <a:pt x="143991" y="298266"/>
                </a:lnTo>
                <a:lnTo>
                  <a:pt x="149591" y="296926"/>
                </a:lnTo>
                <a:lnTo>
                  <a:pt x="154052" y="293133"/>
                </a:lnTo>
                <a:lnTo>
                  <a:pt x="157305" y="286910"/>
                </a:lnTo>
                <a:lnTo>
                  <a:pt x="159282" y="278281"/>
                </a:lnTo>
                <a:lnTo>
                  <a:pt x="159915" y="267268"/>
                </a:lnTo>
                <a:lnTo>
                  <a:pt x="159136" y="253895"/>
                </a:lnTo>
                <a:lnTo>
                  <a:pt x="151664" y="215597"/>
                </a:lnTo>
                <a:lnTo>
                  <a:pt x="140093" y="179207"/>
                </a:lnTo>
                <a:lnTo>
                  <a:pt x="124825" y="141513"/>
                </a:lnTo>
                <a:lnTo>
                  <a:pt x="106763" y="104438"/>
                </a:lnTo>
                <a:lnTo>
                  <a:pt x="86811" y="69907"/>
                </a:lnTo>
                <a:lnTo>
                  <a:pt x="58834" y="31145"/>
                </a:lnTo>
                <a:lnTo>
                  <a:pt x="30094" y="4663"/>
                </a:lnTo>
                <a:lnTo>
                  <a:pt x="15811" y="0"/>
                </a:lnTo>
                <a:close/>
              </a:path>
            </a:pathLst>
          </a:custGeom>
          <a:solidFill>
            <a:srgbClr val="0059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922753" y="2597748"/>
            <a:ext cx="160020" cy="298450"/>
          </a:xfrm>
          <a:custGeom>
            <a:avLst/>
            <a:gdLst/>
            <a:ahLst/>
            <a:cxnLst/>
            <a:rect l="l" t="t" r="r" b="b"/>
            <a:pathLst>
              <a:path w="160019" h="298450">
                <a:moveTo>
                  <a:pt x="58970" y="31031"/>
                </a:moveTo>
                <a:lnTo>
                  <a:pt x="86650" y="69322"/>
                </a:lnTo>
                <a:lnTo>
                  <a:pt x="106414" y="103411"/>
                </a:lnTo>
                <a:lnTo>
                  <a:pt x="124352" y="140037"/>
                </a:lnTo>
                <a:lnTo>
                  <a:pt x="139588" y="177337"/>
                </a:lnTo>
                <a:lnTo>
                  <a:pt x="154188" y="224902"/>
                </a:lnTo>
                <a:lnTo>
                  <a:pt x="159819" y="266931"/>
                </a:lnTo>
                <a:lnTo>
                  <a:pt x="159081" y="278478"/>
                </a:lnTo>
                <a:lnTo>
                  <a:pt x="156884" y="287371"/>
                </a:lnTo>
                <a:lnTo>
                  <a:pt x="153306" y="293593"/>
                </a:lnTo>
                <a:lnTo>
                  <a:pt x="148425" y="297127"/>
                </a:lnTo>
                <a:lnTo>
                  <a:pt x="142320" y="297953"/>
                </a:lnTo>
                <a:lnTo>
                  <a:pt x="135070" y="296056"/>
                </a:lnTo>
                <a:lnTo>
                  <a:pt x="99624" y="264561"/>
                </a:lnTo>
                <a:lnTo>
                  <a:pt x="70450" y="222572"/>
                </a:lnTo>
                <a:lnTo>
                  <a:pt x="50539" y="187548"/>
                </a:lnTo>
                <a:lnTo>
                  <a:pt x="33029" y="151166"/>
                </a:lnTo>
                <a:lnTo>
                  <a:pt x="18562" y="114929"/>
                </a:lnTo>
                <a:lnTo>
                  <a:pt x="5113" y="69435"/>
                </a:lnTo>
                <a:lnTo>
                  <a:pt x="0" y="28778"/>
                </a:lnTo>
                <a:lnTo>
                  <a:pt x="933" y="17632"/>
                </a:lnTo>
                <a:lnTo>
                  <a:pt x="3364" y="9149"/>
                </a:lnTo>
                <a:lnTo>
                  <a:pt x="7211" y="3361"/>
                </a:lnTo>
                <a:lnTo>
                  <a:pt x="12394" y="301"/>
                </a:lnTo>
                <a:lnTo>
                  <a:pt x="18831" y="0"/>
                </a:lnTo>
                <a:lnTo>
                  <a:pt x="26441" y="2489"/>
                </a:lnTo>
                <a:lnTo>
                  <a:pt x="35143" y="7800"/>
                </a:lnTo>
                <a:lnTo>
                  <a:pt x="44855" y="15965"/>
                </a:lnTo>
                <a:lnTo>
                  <a:pt x="55496" y="27016"/>
                </a:lnTo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468324" y="2774330"/>
            <a:ext cx="159385" cy="586740"/>
          </a:xfrm>
          <a:custGeom>
            <a:avLst/>
            <a:gdLst/>
            <a:ahLst/>
            <a:cxnLst/>
            <a:rect l="l" t="t" r="r" b="b"/>
            <a:pathLst>
              <a:path w="159385" h="586739">
                <a:moveTo>
                  <a:pt x="0" y="586344"/>
                </a:moveTo>
                <a:lnTo>
                  <a:pt x="158826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60193" y="2694270"/>
            <a:ext cx="160655" cy="178435"/>
          </a:xfrm>
          <a:custGeom>
            <a:avLst/>
            <a:gdLst/>
            <a:ahLst/>
            <a:cxnLst/>
            <a:rect l="l" t="t" r="r" b="b"/>
            <a:pathLst>
              <a:path w="160655" h="178435">
                <a:moveTo>
                  <a:pt x="73256" y="0"/>
                </a:moveTo>
                <a:lnTo>
                  <a:pt x="29970" y="11860"/>
                </a:lnTo>
                <a:lnTo>
                  <a:pt x="4205" y="48455"/>
                </a:lnTo>
                <a:lnTo>
                  <a:pt x="0" y="77102"/>
                </a:lnTo>
                <a:lnTo>
                  <a:pt x="883" y="89604"/>
                </a:lnTo>
                <a:lnTo>
                  <a:pt x="18737" y="136294"/>
                </a:lnTo>
                <a:lnTo>
                  <a:pt x="55665" y="169515"/>
                </a:lnTo>
                <a:lnTo>
                  <a:pt x="93591" y="177903"/>
                </a:lnTo>
                <a:lnTo>
                  <a:pt x="105362" y="176654"/>
                </a:lnTo>
                <a:lnTo>
                  <a:pt x="144034" y="153745"/>
                </a:lnTo>
                <a:lnTo>
                  <a:pt x="160476" y="105733"/>
                </a:lnTo>
                <a:lnTo>
                  <a:pt x="160298" y="92581"/>
                </a:lnTo>
                <a:lnTo>
                  <a:pt x="145928" y="44987"/>
                </a:lnTo>
                <a:lnTo>
                  <a:pt x="113380" y="10788"/>
                </a:lnTo>
                <a:lnTo>
                  <a:pt x="73256" y="0"/>
                </a:lnTo>
                <a:close/>
              </a:path>
            </a:pathLst>
          </a:custGeom>
          <a:solidFill>
            <a:srgbClr val="489D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560192" y="2692447"/>
            <a:ext cx="160655" cy="179705"/>
          </a:xfrm>
          <a:custGeom>
            <a:avLst/>
            <a:gdLst/>
            <a:ahLst/>
            <a:cxnLst/>
            <a:rect l="l" t="t" r="r" b="b"/>
            <a:pathLst>
              <a:path w="160655" h="179705">
                <a:moveTo>
                  <a:pt x="3089" y="54117"/>
                </a:moveTo>
                <a:lnTo>
                  <a:pt x="724" y="66311"/>
                </a:lnTo>
                <a:lnTo>
                  <a:pt x="0" y="78682"/>
                </a:lnTo>
                <a:lnTo>
                  <a:pt x="837" y="91064"/>
                </a:lnTo>
                <a:lnTo>
                  <a:pt x="18261" y="137404"/>
                </a:lnTo>
                <a:lnTo>
                  <a:pt x="54474" y="170718"/>
                </a:lnTo>
                <a:lnTo>
                  <a:pt x="92863" y="179499"/>
                </a:lnTo>
                <a:lnTo>
                  <a:pt x="104711" y="178390"/>
                </a:lnTo>
                <a:lnTo>
                  <a:pt x="143548" y="156116"/>
                </a:lnTo>
                <a:lnTo>
                  <a:pt x="160250" y="108480"/>
                </a:lnTo>
                <a:lnTo>
                  <a:pt x="160184" y="95363"/>
                </a:lnTo>
                <a:lnTo>
                  <a:pt x="146512" y="47953"/>
                </a:lnTo>
                <a:lnTo>
                  <a:pt x="114967" y="13630"/>
                </a:lnTo>
                <a:lnTo>
                  <a:pt x="67420" y="0"/>
                </a:lnTo>
                <a:lnTo>
                  <a:pt x="55717" y="1463"/>
                </a:lnTo>
                <a:lnTo>
                  <a:pt x="17210" y="25454"/>
                </a:lnTo>
                <a:lnTo>
                  <a:pt x="5273" y="47119"/>
                </a:lnTo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871048" y="3252470"/>
            <a:ext cx="701040" cy="371475"/>
          </a:xfrm>
          <a:custGeom>
            <a:avLst/>
            <a:gdLst/>
            <a:ahLst/>
            <a:cxnLst/>
            <a:rect l="l" t="t" r="r" b="b"/>
            <a:pathLst>
              <a:path w="701039" h="371475">
                <a:moveTo>
                  <a:pt x="568883" y="10060"/>
                </a:moveTo>
                <a:lnTo>
                  <a:pt x="590619" y="5710"/>
                </a:lnTo>
                <a:lnTo>
                  <a:pt x="610443" y="2603"/>
                </a:lnTo>
                <a:lnTo>
                  <a:pt x="628339" y="709"/>
                </a:lnTo>
                <a:lnTo>
                  <a:pt x="644295" y="0"/>
                </a:lnTo>
                <a:lnTo>
                  <a:pt x="658296" y="443"/>
                </a:lnTo>
                <a:lnTo>
                  <a:pt x="694464" y="13165"/>
                </a:lnTo>
                <a:lnTo>
                  <a:pt x="700448" y="25677"/>
                </a:lnTo>
                <a:lnTo>
                  <a:pt x="700365" y="33367"/>
                </a:lnTo>
                <a:lnTo>
                  <a:pt x="679206" y="72996"/>
                </a:lnTo>
                <a:lnTo>
                  <a:pt x="641069" y="111196"/>
                </a:lnTo>
                <a:lnTo>
                  <a:pt x="605200" y="139974"/>
                </a:lnTo>
                <a:lnTo>
                  <a:pt x="563538" y="169292"/>
                </a:lnTo>
                <a:lnTo>
                  <a:pt x="517413" y="198396"/>
                </a:lnTo>
                <a:lnTo>
                  <a:pt x="467839" y="226803"/>
                </a:lnTo>
                <a:lnTo>
                  <a:pt x="415829" y="254025"/>
                </a:lnTo>
                <a:lnTo>
                  <a:pt x="362397" y="279580"/>
                </a:lnTo>
                <a:lnTo>
                  <a:pt x="308559" y="302980"/>
                </a:lnTo>
                <a:lnTo>
                  <a:pt x="255328" y="323742"/>
                </a:lnTo>
                <a:lnTo>
                  <a:pt x="203719" y="341379"/>
                </a:lnTo>
                <a:lnTo>
                  <a:pt x="154746" y="355408"/>
                </a:lnTo>
                <a:lnTo>
                  <a:pt x="109828" y="365267"/>
                </a:lnTo>
                <a:lnTo>
                  <a:pt x="56152" y="370978"/>
                </a:lnTo>
                <a:lnTo>
                  <a:pt x="42152" y="370534"/>
                </a:lnTo>
                <a:lnTo>
                  <a:pt x="5984" y="357813"/>
                </a:lnTo>
                <a:lnTo>
                  <a:pt x="0" y="345300"/>
                </a:lnTo>
                <a:lnTo>
                  <a:pt x="82" y="337610"/>
                </a:lnTo>
                <a:lnTo>
                  <a:pt x="21241" y="297982"/>
                </a:lnTo>
                <a:lnTo>
                  <a:pt x="59379" y="259782"/>
                </a:lnTo>
                <a:lnTo>
                  <a:pt x="95248" y="231004"/>
                </a:lnTo>
                <a:lnTo>
                  <a:pt x="136909" y="201686"/>
                </a:lnTo>
                <a:lnTo>
                  <a:pt x="183034" y="172581"/>
                </a:lnTo>
                <a:lnTo>
                  <a:pt x="232609" y="144175"/>
                </a:lnTo>
                <a:lnTo>
                  <a:pt x="284619" y="116952"/>
                </a:lnTo>
                <a:lnTo>
                  <a:pt x="338050" y="91398"/>
                </a:lnTo>
                <a:lnTo>
                  <a:pt x="391888" y="67998"/>
                </a:lnTo>
                <a:lnTo>
                  <a:pt x="445119" y="47236"/>
                </a:lnTo>
                <a:lnTo>
                  <a:pt x="496729" y="29598"/>
                </a:lnTo>
                <a:lnTo>
                  <a:pt x="545702" y="15569"/>
                </a:lnTo>
                <a:lnTo>
                  <a:pt x="568883" y="10060"/>
                </a:lnTo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279771" y="1742513"/>
            <a:ext cx="701040" cy="371475"/>
          </a:xfrm>
          <a:custGeom>
            <a:avLst/>
            <a:gdLst/>
            <a:ahLst/>
            <a:cxnLst/>
            <a:rect l="l" t="t" r="r" b="b"/>
            <a:pathLst>
              <a:path w="701039" h="371475">
                <a:moveTo>
                  <a:pt x="568883" y="10060"/>
                </a:moveTo>
                <a:lnTo>
                  <a:pt x="590619" y="5710"/>
                </a:lnTo>
                <a:lnTo>
                  <a:pt x="610443" y="2603"/>
                </a:lnTo>
                <a:lnTo>
                  <a:pt x="628339" y="709"/>
                </a:lnTo>
                <a:lnTo>
                  <a:pt x="644295" y="0"/>
                </a:lnTo>
                <a:lnTo>
                  <a:pt x="658296" y="443"/>
                </a:lnTo>
                <a:lnTo>
                  <a:pt x="694464" y="13165"/>
                </a:lnTo>
                <a:lnTo>
                  <a:pt x="700448" y="25677"/>
                </a:lnTo>
                <a:lnTo>
                  <a:pt x="700365" y="33367"/>
                </a:lnTo>
                <a:lnTo>
                  <a:pt x="679206" y="72996"/>
                </a:lnTo>
                <a:lnTo>
                  <a:pt x="641069" y="111196"/>
                </a:lnTo>
                <a:lnTo>
                  <a:pt x="605200" y="139974"/>
                </a:lnTo>
                <a:lnTo>
                  <a:pt x="563538" y="169292"/>
                </a:lnTo>
                <a:lnTo>
                  <a:pt x="517413" y="198396"/>
                </a:lnTo>
                <a:lnTo>
                  <a:pt x="467839" y="226803"/>
                </a:lnTo>
                <a:lnTo>
                  <a:pt x="415829" y="254025"/>
                </a:lnTo>
                <a:lnTo>
                  <a:pt x="362397" y="279580"/>
                </a:lnTo>
                <a:lnTo>
                  <a:pt x="308559" y="302980"/>
                </a:lnTo>
                <a:lnTo>
                  <a:pt x="255328" y="323742"/>
                </a:lnTo>
                <a:lnTo>
                  <a:pt x="203719" y="341379"/>
                </a:lnTo>
                <a:lnTo>
                  <a:pt x="154746" y="355408"/>
                </a:lnTo>
                <a:lnTo>
                  <a:pt x="109828" y="365267"/>
                </a:lnTo>
                <a:lnTo>
                  <a:pt x="56152" y="370978"/>
                </a:lnTo>
                <a:lnTo>
                  <a:pt x="42152" y="370534"/>
                </a:lnTo>
                <a:lnTo>
                  <a:pt x="5984" y="357812"/>
                </a:lnTo>
                <a:lnTo>
                  <a:pt x="0" y="345300"/>
                </a:lnTo>
                <a:lnTo>
                  <a:pt x="82" y="337610"/>
                </a:lnTo>
                <a:lnTo>
                  <a:pt x="21241" y="297982"/>
                </a:lnTo>
                <a:lnTo>
                  <a:pt x="59379" y="259781"/>
                </a:lnTo>
                <a:lnTo>
                  <a:pt x="95248" y="231004"/>
                </a:lnTo>
                <a:lnTo>
                  <a:pt x="136909" y="201686"/>
                </a:lnTo>
                <a:lnTo>
                  <a:pt x="183034" y="172581"/>
                </a:lnTo>
                <a:lnTo>
                  <a:pt x="232609" y="144175"/>
                </a:lnTo>
                <a:lnTo>
                  <a:pt x="284619" y="116952"/>
                </a:lnTo>
                <a:lnTo>
                  <a:pt x="338050" y="91398"/>
                </a:lnTo>
                <a:lnTo>
                  <a:pt x="391888" y="67997"/>
                </a:lnTo>
                <a:lnTo>
                  <a:pt x="445119" y="47236"/>
                </a:lnTo>
                <a:lnTo>
                  <a:pt x="496728" y="29598"/>
                </a:lnTo>
                <a:lnTo>
                  <a:pt x="545702" y="15569"/>
                </a:lnTo>
                <a:lnTo>
                  <a:pt x="568883" y="10060"/>
                </a:lnTo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22700" y="1891543"/>
            <a:ext cx="5295898" cy="44079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331379" y="3312122"/>
            <a:ext cx="0" cy="238760"/>
          </a:xfrm>
          <a:custGeom>
            <a:avLst/>
            <a:gdLst/>
            <a:ahLst/>
            <a:cxnLst/>
            <a:rect l="l" t="t" r="r" b="b"/>
            <a:pathLst>
              <a:path h="238760">
                <a:moveTo>
                  <a:pt x="0" y="0"/>
                </a:moveTo>
                <a:lnTo>
                  <a:pt x="0" y="238344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265055" y="3448423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15933" y="0"/>
                </a:moveTo>
                <a:lnTo>
                  <a:pt x="2302" y="7951"/>
                </a:lnTo>
                <a:lnTo>
                  <a:pt x="0" y="16700"/>
                </a:lnTo>
                <a:lnTo>
                  <a:pt x="66323" y="130398"/>
                </a:lnTo>
                <a:lnTo>
                  <a:pt x="99404" y="73686"/>
                </a:lnTo>
                <a:lnTo>
                  <a:pt x="66323" y="73686"/>
                </a:lnTo>
                <a:lnTo>
                  <a:pt x="24682" y="2302"/>
                </a:lnTo>
                <a:lnTo>
                  <a:pt x="15933" y="0"/>
                </a:lnTo>
                <a:close/>
              </a:path>
              <a:path w="132715" h="130810">
                <a:moveTo>
                  <a:pt x="116713" y="0"/>
                </a:moveTo>
                <a:lnTo>
                  <a:pt x="107963" y="2302"/>
                </a:lnTo>
                <a:lnTo>
                  <a:pt x="66323" y="73686"/>
                </a:lnTo>
                <a:lnTo>
                  <a:pt x="99404" y="73686"/>
                </a:lnTo>
                <a:lnTo>
                  <a:pt x="132646" y="16700"/>
                </a:lnTo>
                <a:lnTo>
                  <a:pt x="130343" y="7951"/>
                </a:lnTo>
                <a:lnTo>
                  <a:pt x="1167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026588" y="3374432"/>
            <a:ext cx="118554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entury Gothic"/>
                <a:cs typeface="Century Gothic"/>
              </a:rPr>
              <a:t>Improvement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586236" y="2565401"/>
            <a:ext cx="2698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HS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62376" y="2527416"/>
            <a:ext cx="2698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PU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94645" y="3170812"/>
            <a:ext cx="1744980" cy="469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900"/>
              </a:lnSpc>
            </a:pP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Remove 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charged </a:t>
            </a:r>
            <a:r>
              <a:rPr sz="16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il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e-u</a:t>
            </a: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p 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tracks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114096" y="3686071"/>
            <a:ext cx="632460" cy="1900555"/>
          </a:xfrm>
          <a:custGeom>
            <a:avLst/>
            <a:gdLst/>
            <a:ahLst/>
            <a:cxnLst/>
            <a:rect l="l" t="t" r="r" b="b"/>
            <a:pathLst>
              <a:path w="632460" h="1900554">
                <a:moveTo>
                  <a:pt x="0" y="0"/>
                </a:moveTo>
                <a:lnTo>
                  <a:pt x="632396" y="1900319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656038" y="5473659"/>
            <a:ext cx="127000" cy="139700"/>
          </a:xfrm>
          <a:custGeom>
            <a:avLst/>
            <a:gdLst/>
            <a:ahLst/>
            <a:cxnLst/>
            <a:rect l="l" t="t" r="r" b="b"/>
            <a:pathLst>
              <a:path w="127000" h="139700">
                <a:moveTo>
                  <a:pt x="19451" y="31243"/>
                </a:moveTo>
                <a:lnTo>
                  <a:pt x="10422" y="31821"/>
                </a:lnTo>
                <a:lnTo>
                  <a:pt x="0" y="43670"/>
                </a:lnTo>
                <a:lnTo>
                  <a:pt x="577" y="52698"/>
                </a:lnTo>
                <a:lnTo>
                  <a:pt x="99409" y="139636"/>
                </a:lnTo>
                <a:lnTo>
                  <a:pt x="110699" y="85827"/>
                </a:lnTo>
                <a:lnTo>
                  <a:pt x="81502" y="85827"/>
                </a:lnTo>
                <a:lnTo>
                  <a:pt x="19451" y="31243"/>
                </a:lnTo>
                <a:close/>
              </a:path>
              <a:path w="127000" h="139700">
                <a:moveTo>
                  <a:pt x="106046" y="0"/>
                </a:moveTo>
                <a:lnTo>
                  <a:pt x="98471" y="4946"/>
                </a:lnTo>
                <a:lnTo>
                  <a:pt x="81502" y="85827"/>
                </a:lnTo>
                <a:lnTo>
                  <a:pt x="110699" y="85827"/>
                </a:lnTo>
                <a:lnTo>
                  <a:pt x="126438" y="10814"/>
                </a:lnTo>
                <a:lnTo>
                  <a:pt x="121490" y="3239"/>
                </a:lnTo>
                <a:lnTo>
                  <a:pt x="1060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177596" y="2496740"/>
            <a:ext cx="1133475" cy="630555"/>
          </a:xfrm>
          <a:custGeom>
            <a:avLst/>
            <a:gdLst/>
            <a:ahLst/>
            <a:cxnLst/>
            <a:rect l="l" t="t" r="r" b="b"/>
            <a:pathLst>
              <a:path w="1133475" h="630555">
                <a:moveTo>
                  <a:pt x="0" y="629954"/>
                </a:moveTo>
                <a:lnTo>
                  <a:pt x="1133297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197223" y="2480233"/>
            <a:ext cx="139065" cy="118745"/>
          </a:xfrm>
          <a:custGeom>
            <a:avLst/>
            <a:gdLst/>
            <a:ahLst/>
            <a:cxnLst/>
            <a:rect l="l" t="t" r="r" b="b"/>
            <a:pathLst>
              <a:path w="139064" h="118744">
                <a:moveTo>
                  <a:pt x="6855" y="0"/>
                </a:moveTo>
                <a:lnTo>
                  <a:pt x="327" y="6262"/>
                </a:lnTo>
                <a:lnTo>
                  <a:pt x="0" y="22040"/>
                </a:lnTo>
                <a:lnTo>
                  <a:pt x="6262" y="28568"/>
                </a:lnTo>
                <a:lnTo>
                  <a:pt x="88887" y="30283"/>
                </a:lnTo>
                <a:lnTo>
                  <a:pt x="46724" y="101361"/>
                </a:lnTo>
                <a:lnTo>
                  <a:pt x="48963" y="110126"/>
                </a:lnTo>
                <a:lnTo>
                  <a:pt x="62536" y="118177"/>
                </a:lnTo>
                <a:lnTo>
                  <a:pt x="71301" y="115939"/>
                </a:lnTo>
                <a:lnTo>
                  <a:pt x="138455" y="2730"/>
                </a:lnTo>
                <a:lnTo>
                  <a:pt x="68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0472" y="127897"/>
            <a:ext cx="819023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Rejec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jets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2721" y="2696831"/>
            <a:ext cx="4429757" cy="41611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8739" y="1136785"/>
            <a:ext cx="8071484" cy="1443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spc="-15" dirty="0">
                <a:latin typeface="Century Gothic"/>
                <a:cs typeface="Century Gothic"/>
              </a:rPr>
              <a:t>Pileup </a:t>
            </a:r>
            <a:r>
              <a:rPr sz="2400" b="1" spc="-5" dirty="0">
                <a:latin typeface="Century Gothic"/>
                <a:cs typeface="Century Gothic"/>
              </a:rPr>
              <a:t>ca</a:t>
            </a:r>
            <a:r>
              <a:rPr sz="2400" b="1" dirty="0">
                <a:latin typeface="Century Gothic"/>
                <a:cs typeface="Century Gothic"/>
              </a:rPr>
              <a:t>n </a:t>
            </a:r>
            <a:r>
              <a:rPr sz="2400" b="1" spc="-5" dirty="0">
                <a:latin typeface="Century Gothic"/>
                <a:cs typeface="Century Gothic"/>
              </a:rPr>
              <a:t>creat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24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il</a:t>
            </a:r>
            <a:r>
              <a:rPr sz="24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eu</a:t>
            </a:r>
            <a:r>
              <a:rPr sz="2400" b="1" dirty="0">
                <a:solidFill>
                  <a:srgbClr val="FF0000"/>
                </a:solidFill>
                <a:latin typeface="Century Gothic"/>
                <a:cs typeface="Century Gothic"/>
              </a:rPr>
              <a:t>p </a:t>
            </a:r>
            <a:r>
              <a:rPr sz="24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</a:t>
            </a:r>
            <a:r>
              <a:rPr sz="24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s</a:t>
            </a:r>
            <a:r>
              <a:rPr sz="2400" b="1" spc="-10" dirty="0">
                <a:latin typeface="Century Gothic"/>
                <a:cs typeface="Century Gothic"/>
              </a:rPr>
              <a:t>:</a:t>
            </a:r>
            <a:endParaRPr sz="2400">
              <a:latin typeface="Century Gothic"/>
              <a:cs typeface="Century Gothic"/>
            </a:endParaRPr>
          </a:p>
          <a:p>
            <a:pPr marL="749300" lvl="1" indent="-342900">
              <a:lnSpc>
                <a:spcPct val="100000"/>
              </a:lnSpc>
              <a:spcBef>
                <a:spcPts val="445"/>
              </a:spcBef>
              <a:buFont typeface="Arial"/>
              <a:buChar char="•"/>
              <a:tabLst>
                <a:tab pos="749300" algn="l"/>
              </a:tabLst>
            </a:pPr>
            <a:r>
              <a:rPr sz="2200" dirty="0">
                <a:latin typeface="Century Gothic"/>
                <a:cs typeface="Century Gothic"/>
              </a:rPr>
              <a:t>QCD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ertex</a:t>
            </a:r>
            <a:endParaRPr sz="2200">
              <a:latin typeface="Century Gothic"/>
              <a:cs typeface="Century Gothic"/>
            </a:endParaRPr>
          </a:p>
          <a:p>
            <a:pPr marL="749300" marR="5080" lvl="1" indent="-342900">
              <a:lnSpc>
                <a:spcPct val="101200"/>
              </a:lnSpc>
              <a:spcBef>
                <a:spcPts val="525"/>
              </a:spcBef>
              <a:buFont typeface="Arial"/>
              <a:buChar char="•"/>
              <a:tabLst>
                <a:tab pos="749300" algn="l"/>
              </a:tabLst>
            </a:pPr>
            <a:r>
              <a:rPr sz="2200" spc="-15" dirty="0">
                <a:latin typeface="Century Gothic"/>
                <a:cs typeface="Century Gothic"/>
              </a:rPr>
              <a:t>Rand</a:t>
            </a:r>
            <a:r>
              <a:rPr sz="2200" spc="-20" dirty="0">
                <a:latin typeface="Century Gothic"/>
                <a:cs typeface="Century Gothic"/>
              </a:rPr>
              <a:t>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co</a:t>
            </a:r>
            <a:r>
              <a:rPr sz="2200" dirty="0">
                <a:latin typeface="Century Gothic"/>
                <a:cs typeface="Century Gothic"/>
              </a:rPr>
              <a:t>mbi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pa</a:t>
            </a:r>
            <a:r>
              <a:rPr sz="2200" spc="-10" dirty="0">
                <a:latin typeface="Century Gothic"/>
                <a:cs typeface="Century Gothic"/>
              </a:rPr>
              <a:t>rt</a:t>
            </a:r>
            <a:r>
              <a:rPr sz="2200" dirty="0">
                <a:latin typeface="Century Gothic"/>
                <a:cs typeface="Century Gothic"/>
              </a:rPr>
              <a:t>icl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mu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ipl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 i</a:t>
            </a:r>
            <a:r>
              <a:rPr sz="2200" spc="-15" dirty="0">
                <a:latin typeface="Century Gothic"/>
                <a:cs typeface="Century Gothic"/>
              </a:rPr>
              <a:t>nter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(“s</a:t>
            </a:r>
            <a:r>
              <a:rPr sz="2200" spc="-15" dirty="0">
                <a:latin typeface="Century Gothic"/>
                <a:cs typeface="Century Gothic"/>
              </a:rPr>
              <a:t>toch</a:t>
            </a:r>
            <a:r>
              <a:rPr sz="2200" dirty="0">
                <a:latin typeface="Century Gothic"/>
                <a:cs typeface="Century Gothic"/>
              </a:rPr>
              <a:t>as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c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”</a:t>
            </a:r>
            <a:r>
              <a:rPr sz="220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200171" y="4743436"/>
            <a:ext cx="0" cy="706120"/>
          </a:xfrm>
          <a:custGeom>
            <a:avLst/>
            <a:gdLst/>
            <a:ahLst/>
            <a:cxnLst/>
            <a:rect l="l" t="t" r="r" b="b"/>
            <a:pathLst>
              <a:path h="706120">
                <a:moveTo>
                  <a:pt x="0" y="705863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33848" y="4715080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66323" y="0"/>
                </a:moveTo>
                <a:lnTo>
                  <a:pt x="0" y="113696"/>
                </a:lnTo>
                <a:lnTo>
                  <a:pt x="2302" y="122445"/>
                </a:lnTo>
                <a:lnTo>
                  <a:pt x="15933" y="130397"/>
                </a:lnTo>
                <a:lnTo>
                  <a:pt x="24682" y="128094"/>
                </a:lnTo>
                <a:lnTo>
                  <a:pt x="66323" y="56710"/>
                </a:lnTo>
                <a:lnTo>
                  <a:pt x="99404" y="56710"/>
                </a:lnTo>
                <a:lnTo>
                  <a:pt x="66323" y="0"/>
                </a:lnTo>
                <a:close/>
              </a:path>
              <a:path w="132714" h="130810">
                <a:moveTo>
                  <a:pt x="99404" y="56710"/>
                </a:moveTo>
                <a:lnTo>
                  <a:pt x="66323" y="56710"/>
                </a:lnTo>
                <a:lnTo>
                  <a:pt x="107963" y="128094"/>
                </a:lnTo>
                <a:lnTo>
                  <a:pt x="116712" y="130397"/>
                </a:lnTo>
                <a:lnTo>
                  <a:pt x="130343" y="122445"/>
                </a:lnTo>
                <a:lnTo>
                  <a:pt x="132646" y="113696"/>
                </a:lnTo>
                <a:lnTo>
                  <a:pt x="99404" y="5671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42218" y="4374466"/>
            <a:ext cx="2934335" cy="8966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More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jets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21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il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eup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63478" y="5479779"/>
            <a:ext cx="2848610" cy="340995"/>
          </a:xfrm>
          <a:custGeom>
            <a:avLst/>
            <a:gdLst/>
            <a:ahLst/>
            <a:cxnLst/>
            <a:rect l="l" t="t" r="r" b="b"/>
            <a:pathLst>
              <a:path w="2848610" h="340995">
                <a:moveTo>
                  <a:pt x="0" y="0"/>
                </a:moveTo>
                <a:lnTo>
                  <a:pt x="2848119" y="0"/>
                </a:lnTo>
                <a:lnTo>
                  <a:pt x="2848119" y="340747"/>
                </a:lnTo>
                <a:lnTo>
                  <a:pt x="0" y="34074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87538" y="3681459"/>
            <a:ext cx="1241425" cy="340995"/>
          </a:xfrm>
          <a:custGeom>
            <a:avLst/>
            <a:gdLst/>
            <a:ahLst/>
            <a:cxnLst/>
            <a:rect l="l" t="t" r="r" b="b"/>
            <a:pathLst>
              <a:path w="1241425" h="340995">
                <a:moveTo>
                  <a:pt x="0" y="0"/>
                </a:moveTo>
                <a:lnTo>
                  <a:pt x="1241179" y="0"/>
                </a:lnTo>
                <a:lnTo>
                  <a:pt x="1241179" y="340747"/>
                </a:lnTo>
                <a:lnTo>
                  <a:pt x="0" y="34074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24559" y="5495575"/>
            <a:ext cx="3098800" cy="0"/>
          </a:xfrm>
          <a:custGeom>
            <a:avLst/>
            <a:gdLst/>
            <a:ahLst/>
            <a:cxnLst/>
            <a:rect l="l" t="t" r="r" b="b"/>
            <a:pathLst>
              <a:path w="3098800">
                <a:moveTo>
                  <a:pt x="0" y="0"/>
                </a:moveTo>
                <a:lnTo>
                  <a:pt x="3098799" y="0"/>
                </a:lnTo>
              </a:path>
            </a:pathLst>
          </a:custGeom>
          <a:ln w="28574">
            <a:solidFill>
              <a:srgbClr val="9191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219700" y="2953496"/>
            <a:ext cx="3319778" cy="331977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66691" y="1158239"/>
            <a:ext cx="3346827" cy="24593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97218" y="115197"/>
            <a:ext cx="79368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  <a:tab pos="3175000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645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rtex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54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aggi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JetID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224473" y="3800475"/>
            <a:ext cx="3777284" cy="27431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77816" y="5483207"/>
            <a:ext cx="411734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1800" b="1" spc="-13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TL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AS-C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-2013-083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130"/>
              </a:lnSpc>
            </a:pPr>
            <a:r>
              <a:rPr sz="1800" b="1" dirty="0">
                <a:latin typeface="Arial"/>
                <a:cs typeface="Arial"/>
              </a:rPr>
              <a:t>CMS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PU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Jet</a:t>
            </a:r>
            <a:r>
              <a:rPr sz="1800" b="1" spc="-5" dirty="0">
                <a:latin typeface="Arial"/>
                <a:cs typeface="Arial"/>
              </a:rPr>
              <a:t> I</a:t>
            </a:r>
            <a:r>
              <a:rPr sz="1800" b="1" dirty="0">
                <a:latin typeface="Arial"/>
                <a:cs typeface="Arial"/>
              </a:rPr>
              <a:t>D: 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CM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S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S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JME-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13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-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005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39" y="1725429"/>
            <a:ext cx="5442585" cy="1062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Century Gothic"/>
                <a:cs typeface="Century Gothic"/>
              </a:rPr>
              <a:t>Je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ve</a:t>
            </a:r>
            <a:r>
              <a:rPr sz="2400" b="1" spc="-10" dirty="0">
                <a:latin typeface="Century Gothic"/>
                <a:cs typeface="Century Gothic"/>
              </a:rPr>
              <a:t>rt</a:t>
            </a:r>
            <a:r>
              <a:rPr sz="2400" b="1" dirty="0">
                <a:latin typeface="Century Gothic"/>
                <a:cs typeface="Century Gothic"/>
              </a:rPr>
              <a:t>ex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fr</a:t>
            </a:r>
            <a:r>
              <a:rPr sz="2400" b="1" dirty="0">
                <a:latin typeface="Century Gothic"/>
                <a:cs typeface="Century Gothic"/>
              </a:rPr>
              <a:t>ac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spc="-15" dirty="0">
                <a:latin typeface="Century Gothic"/>
                <a:cs typeface="Century Gothic"/>
              </a:rPr>
              <a:t>i</a:t>
            </a:r>
            <a:r>
              <a:rPr sz="2400" b="1" dirty="0">
                <a:latin typeface="Century Gothic"/>
                <a:cs typeface="Century Gothic"/>
              </a:rPr>
              <a:t>on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a</a:t>
            </a:r>
            <a:r>
              <a:rPr sz="2400" b="1" spc="-15" dirty="0">
                <a:latin typeface="Century Gothic"/>
                <a:cs typeface="Century Gothic"/>
              </a:rPr>
              <a:t>l</a:t>
            </a:r>
            <a:r>
              <a:rPr sz="2400" b="1" dirty="0">
                <a:latin typeface="Century Gothic"/>
                <a:cs typeface="Century Gothic"/>
              </a:rPr>
              <a:t>go</a:t>
            </a:r>
            <a:r>
              <a:rPr sz="2400" b="1" spc="-10" dirty="0">
                <a:latin typeface="Century Gothic"/>
                <a:cs typeface="Century Gothic"/>
              </a:rPr>
              <a:t>r</a:t>
            </a:r>
            <a:r>
              <a:rPr sz="2400" b="1" spc="-15" dirty="0">
                <a:latin typeface="Century Gothic"/>
                <a:cs typeface="Century Gothic"/>
              </a:rPr>
              <a:t>i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dirty="0">
                <a:latin typeface="Century Gothic"/>
                <a:cs typeface="Century Gothic"/>
              </a:rPr>
              <a:t>h</a:t>
            </a:r>
            <a:r>
              <a:rPr sz="2400" b="1" spc="-25" dirty="0">
                <a:latin typeface="Century Gothic"/>
                <a:cs typeface="Century Gothic"/>
              </a:rPr>
              <a:t>m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(</a:t>
            </a:r>
            <a:r>
              <a:rPr sz="2400" b="1" dirty="0">
                <a:latin typeface="Century Gothic"/>
                <a:cs typeface="Century Gothic"/>
              </a:rPr>
              <a:t>JV</a:t>
            </a:r>
            <a:r>
              <a:rPr sz="2400" b="1" spc="-15" dirty="0">
                <a:latin typeface="Century Gothic"/>
                <a:cs typeface="Century Gothic"/>
              </a:rPr>
              <a:t>F)</a:t>
            </a:r>
            <a:endParaRPr sz="2400">
              <a:latin typeface="Century Gothic"/>
              <a:cs typeface="Century Gothic"/>
            </a:endParaRPr>
          </a:p>
          <a:p>
            <a:pPr marL="748665" marR="5080" indent="-279400">
              <a:lnSpc>
                <a:spcPct val="101200"/>
              </a:lnSpc>
              <a:spcBef>
                <a:spcPts val="415"/>
              </a:spcBef>
            </a:pPr>
            <a:r>
              <a:rPr sz="2200" dirty="0">
                <a:latin typeface="Courier New"/>
                <a:cs typeface="Courier New"/>
              </a:rPr>
              <a:t>o</a:t>
            </a:r>
            <a:r>
              <a:rPr sz="2200" spc="-395" dirty="0">
                <a:latin typeface="Courier New"/>
                <a:cs typeface="Courier New"/>
              </a:rPr>
              <a:t> </a:t>
            </a:r>
            <a:r>
              <a:rPr sz="2200" spc="-125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ect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10" dirty="0">
                <a:latin typeface="Century Gothic"/>
                <a:cs typeface="Century Gothic"/>
              </a:rPr>
              <a:t> tr</a:t>
            </a:r>
            <a:r>
              <a:rPr sz="2200" dirty="0">
                <a:latin typeface="Century Gothic"/>
                <a:cs typeface="Century Gothic"/>
              </a:rPr>
              <a:t>acki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erte</a:t>
            </a:r>
            <a:r>
              <a:rPr sz="2200" dirty="0">
                <a:latin typeface="Century Gothic"/>
                <a:cs typeface="Century Gothic"/>
              </a:rPr>
              <a:t>xi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818" y="3980110"/>
            <a:ext cx="918844" cy="407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50" i="1" spc="-20" dirty="0">
                <a:latin typeface="Times New Roman"/>
                <a:cs typeface="Times New Roman"/>
              </a:rPr>
              <a:t>JV</a:t>
            </a:r>
            <a:r>
              <a:rPr sz="2850" i="1" dirty="0">
                <a:latin typeface="Times New Roman"/>
                <a:cs typeface="Times New Roman"/>
              </a:rPr>
              <a:t>F</a:t>
            </a:r>
            <a:r>
              <a:rPr sz="2850" i="1" spc="10" dirty="0">
                <a:latin typeface="Times New Roman"/>
                <a:cs typeface="Times New Roman"/>
              </a:rPr>
              <a:t> </a:t>
            </a:r>
            <a:r>
              <a:rPr sz="2850" dirty="0">
                <a:latin typeface="Symbol"/>
                <a:cs typeface="Symbol"/>
              </a:rPr>
              <a:t></a:t>
            </a:r>
            <a:endParaRPr sz="285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20364" y="3713265"/>
            <a:ext cx="1534160" cy="490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9734">
              <a:lnSpc>
                <a:spcPts val="1030"/>
              </a:lnSpc>
            </a:pPr>
            <a:r>
              <a:rPr sz="1650" i="1" spc="-5" dirty="0">
                <a:latin typeface="Times New Roman"/>
                <a:cs typeface="Times New Roman"/>
              </a:rPr>
              <a:t>tr</a:t>
            </a:r>
            <a:r>
              <a:rPr sz="1650" i="1" dirty="0">
                <a:latin typeface="Times New Roman"/>
                <a:cs typeface="Times New Roman"/>
              </a:rPr>
              <a:t>k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ts val="2470"/>
              </a:lnSpc>
              <a:tabLst>
                <a:tab pos="695960" algn="l"/>
              </a:tabLst>
            </a:pPr>
            <a:r>
              <a:rPr sz="2850" spc="-10" dirty="0">
                <a:latin typeface="Symbol"/>
                <a:cs typeface="Symbol"/>
              </a:rPr>
              <a:t></a:t>
            </a:r>
            <a:r>
              <a:rPr sz="2850" i="1" spc="-90" dirty="0">
                <a:latin typeface="Times New Roman"/>
                <a:cs typeface="Times New Roman"/>
              </a:rPr>
              <a:t>p</a:t>
            </a:r>
            <a:r>
              <a:rPr sz="2475" i="1" baseline="-23569" dirty="0">
                <a:latin typeface="Times New Roman"/>
                <a:cs typeface="Times New Roman"/>
              </a:rPr>
              <a:t>T	</a:t>
            </a:r>
            <a:r>
              <a:rPr sz="2850" spc="105" dirty="0">
                <a:latin typeface="Times New Roman"/>
                <a:cs typeface="Times New Roman"/>
              </a:rPr>
              <a:t>(</a:t>
            </a:r>
            <a:r>
              <a:rPr sz="2850" i="1" spc="-20" dirty="0">
                <a:latin typeface="Times New Roman"/>
                <a:cs typeface="Times New Roman"/>
              </a:rPr>
              <a:t>P</a:t>
            </a:r>
            <a:r>
              <a:rPr sz="2850" i="1" dirty="0">
                <a:latin typeface="Times New Roman"/>
                <a:cs typeface="Times New Roman"/>
              </a:rPr>
              <a:t>V</a:t>
            </a:r>
            <a:r>
              <a:rPr sz="2850" i="1" spc="290" dirty="0">
                <a:latin typeface="Times New Roman"/>
                <a:cs typeface="Times New Roman"/>
              </a:rPr>
              <a:t> </a:t>
            </a:r>
            <a:r>
              <a:rPr sz="2850" dirty="0">
                <a:latin typeface="Times New Roman"/>
                <a:cs typeface="Times New Roman"/>
              </a:rPr>
              <a:t>)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60181" y="3967312"/>
            <a:ext cx="130810" cy="23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dirty="0">
                <a:latin typeface="Times New Roman"/>
                <a:cs typeface="Times New Roman"/>
              </a:rPr>
              <a:t>0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77953" y="4222307"/>
            <a:ext cx="3419475" cy="490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50"/>
              </a:lnSpc>
              <a:tabLst>
                <a:tab pos="2231390" algn="l"/>
              </a:tabLst>
            </a:pPr>
            <a:r>
              <a:rPr sz="4275" spc="-15" baseline="-25341" dirty="0">
                <a:latin typeface="Symbol"/>
                <a:cs typeface="Symbol"/>
              </a:rPr>
              <a:t></a:t>
            </a:r>
            <a:r>
              <a:rPr sz="4275" i="1" spc="127" baseline="-25341" dirty="0">
                <a:latin typeface="Times New Roman"/>
                <a:cs typeface="Times New Roman"/>
              </a:rPr>
              <a:t>p</a:t>
            </a:r>
            <a:r>
              <a:rPr sz="1650" i="1" spc="-5" dirty="0">
                <a:latin typeface="Times New Roman"/>
                <a:cs typeface="Times New Roman"/>
              </a:rPr>
              <a:t>tr</a:t>
            </a:r>
            <a:r>
              <a:rPr sz="1650" i="1" dirty="0">
                <a:latin typeface="Times New Roman"/>
                <a:cs typeface="Times New Roman"/>
              </a:rPr>
              <a:t>k</a:t>
            </a:r>
            <a:r>
              <a:rPr sz="1650" i="1" spc="-70" dirty="0">
                <a:latin typeface="Times New Roman"/>
                <a:cs typeface="Times New Roman"/>
              </a:rPr>
              <a:t> </a:t>
            </a:r>
            <a:r>
              <a:rPr sz="4275" spc="157" baseline="-25341" dirty="0">
                <a:latin typeface="Times New Roman"/>
                <a:cs typeface="Times New Roman"/>
              </a:rPr>
              <a:t>(</a:t>
            </a:r>
            <a:r>
              <a:rPr sz="4275" i="1" spc="-30" baseline="-25341" dirty="0">
                <a:latin typeface="Times New Roman"/>
                <a:cs typeface="Times New Roman"/>
              </a:rPr>
              <a:t>P</a:t>
            </a:r>
            <a:r>
              <a:rPr sz="4275" i="1" baseline="-25341" dirty="0">
                <a:latin typeface="Times New Roman"/>
                <a:cs typeface="Times New Roman"/>
              </a:rPr>
              <a:t>V	</a:t>
            </a:r>
            <a:r>
              <a:rPr sz="1650" i="1" spc="-5" dirty="0">
                <a:latin typeface="Times New Roman"/>
                <a:cs typeface="Times New Roman"/>
              </a:rPr>
              <a:t>tr</a:t>
            </a:r>
            <a:r>
              <a:rPr sz="1650" i="1" dirty="0">
                <a:latin typeface="Times New Roman"/>
                <a:cs typeface="Times New Roman"/>
              </a:rPr>
              <a:t>k</a:t>
            </a:r>
            <a:endParaRPr sz="1650">
              <a:latin typeface="Times New Roman"/>
              <a:cs typeface="Times New Roman"/>
            </a:endParaRPr>
          </a:p>
          <a:p>
            <a:pPr marL="396875">
              <a:lnSpc>
                <a:spcPts val="2350"/>
              </a:lnSpc>
              <a:tabLst>
                <a:tab pos="1252220" algn="l"/>
                <a:tab pos="2508250" algn="l"/>
              </a:tabLst>
            </a:pPr>
            <a:r>
              <a:rPr sz="2475" i="1" baseline="-23569" dirty="0">
                <a:latin typeface="Times New Roman"/>
                <a:cs typeface="Times New Roman"/>
              </a:rPr>
              <a:t>T	</a:t>
            </a:r>
            <a:r>
              <a:rPr sz="2475" baseline="-23569" dirty="0">
                <a:latin typeface="Times New Roman"/>
                <a:cs typeface="Times New Roman"/>
              </a:rPr>
              <a:t>0</a:t>
            </a:r>
            <a:r>
              <a:rPr sz="2475" spc="-120" baseline="-23569" dirty="0">
                <a:latin typeface="Times New Roman"/>
                <a:cs typeface="Times New Roman"/>
              </a:rPr>
              <a:t> </a:t>
            </a:r>
            <a:r>
              <a:rPr sz="2850" dirty="0">
                <a:latin typeface="Times New Roman"/>
                <a:cs typeface="Times New Roman"/>
              </a:rPr>
              <a:t>)</a:t>
            </a:r>
            <a:r>
              <a:rPr sz="2850" spc="-385" dirty="0">
                <a:latin typeface="Times New Roman"/>
                <a:cs typeface="Times New Roman"/>
              </a:rPr>
              <a:t> </a:t>
            </a:r>
            <a:r>
              <a:rPr sz="2850" dirty="0">
                <a:latin typeface="Symbol"/>
                <a:cs typeface="Symbol"/>
              </a:rPr>
              <a:t></a:t>
            </a:r>
            <a:r>
              <a:rPr sz="2850" spc="-229" dirty="0">
                <a:latin typeface="Times New Roman"/>
                <a:cs typeface="Times New Roman"/>
              </a:rPr>
              <a:t> </a:t>
            </a:r>
            <a:r>
              <a:rPr sz="2850" spc="-10" dirty="0">
                <a:latin typeface="Symbol"/>
                <a:cs typeface="Symbol"/>
              </a:rPr>
              <a:t></a:t>
            </a:r>
            <a:r>
              <a:rPr sz="2850" i="1" spc="-90" dirty="0">
                <a:latin typeface="Times New Roman"/>
                <a:cs typeface="Times New Roman"/>
              </a:rPr>
              <a:t>p</a:t>
            </a:r>
            <a:r>
              <a:rPr sz="2475" i="1" baseline="-23569" dirty="0">
                <a:latin typeface="Times New Roman"/>
                <a:cs typeface="Times New Roman"/>
              </a:rPr>
              <a:t>T	</a:t>
            </a:r>
            <a:r>
              <a:rPr sz="2850" spc="105" dirty="0">
                <a:latin typeface="Times New Roman"/>
                <a:cs typeface="Times New Roman"/>
              </a:rPr>
              <a:t>(</a:t>
            </a:r>
            <a:r>
              <a:rPr sz="2850" i="1" spc="-20" dirty="0">
                <a:latin typeface="Times New Roman"/>
                <a:cs typeface="Times New Roman"/>
              </a:rPr>
              <a:t>P</a:t>
            </a:r>
            <a:r>
              <a:rPr sz="2850" i="1" spc="90" dirty="0">
                <a:latin typeface="Times New Roman"/>
                <a:cs typeface="Times New Roman"/>
              </a:rPr>
              <a:t>U</a:t>
            </a:r>
            <a:r>
              <a:rPr sz="2475" i="1" baseline="-23569" dirty="0">
                <a:latin typeface="Times New Roman"/>
                <a:cs typeface="Times New Roman"/>
              </a:rPr>
              <a:t>n</a:t>
            </a:r>
            <a:r>
              <a:rPr sz="2475" i="1" spc="-120" baseline="-23569" dirty="0">
                <a:latin typeface="Times New Roman"/>
                <a:cs typeface="Times New Roman"/>
              </a:rPr>
              <a:t> </a:t>
            </a:r>
            <a:r>
              <a:rPr sz="2850" dirty="0">
                <a:latin typeface="Times New Roman"/>
                <a:cs typeface="Times New Roman"/>
              </a:rPr>
              <a:t>)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464133" y="4187611"/>
            <a:ext cx="3427729" cy="0"/>
          </a:xfrm>
          <a:custGeom>
            <a:avLst/>
            <a:gdLst/>
            <a:ahLst/>
            <a:cxnLst/>
            <a:rect l="l" t="t" r="r" b="b"/>
            <a:pathLst>
              <a:path w="3427729">
                <a:moveTo>
                  <a:pt x="0" y="0"/>
                </a:moveTo>
                <a:lnTo>
                  <a:pt x="3427727" y="0"/>
                </a:lnTo>
              </a:path>
            </a:pathLst>
          </a:custGeom>
          <a:ln w="180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93662" y="6461368"/>
            <a:ext cx="18173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Century Gothic"/>
                <a:cs typeface="Century Gothic"/>
              </a:rPr>
              <a:t>Je</a:t>
            </a:r>
            <a:r>
              <a:rPr sz="1600" b="1" spc="-10" dirty="0">
                <a:latin typeface="Century Gothic"/>
                <a:cs typeface="Century Gothic"/>
              </a:rPr>
              <a:t>ts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b="1" spc="-10" dirty="0">
                <a:latin typeface="Century Gothic"/>
                <a:cs typeface="Century Gothic"/>
              </a:rPr>
              <a:t>wit</a:t>
            </a:r>
            <a:r>
              <a:rPr sz="1600" b="1" dirty="0">
                <a:latin typeface="Century Gothic"/>
                <a:cs typeface="Century Gothic"/>
              </a:rPr>
              <a:t>h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b="1" dirty="0">
                <a:latin typeface="Century Gothic"/>
                <a:cs typeface="Century Gothic"/>
              </a:rPr>
              <a:t>no</a:t>
            </a:r>
            <a:r>
              <a:rPr sz="1600" b="1" spc="-5" dirty="0">
                <a:latin typeface="Century Gothic"/>
                <a:cs typeface="Century Gothic"/>
              </a:rPr>
              <a:t> tr</a:t>
            </a:r>
            <a:r>
              <a:rPr sz="1600" b="1" dirty="0">
                <a:latin typeface="Century Gothic"/>
                <a:cs typeface="Century Gothic"/>
              </a:rPr>
              <a:t>ack</a:t>
            </a:r>
            <a:r>
              <a:rPr sz="1600" b="1" spc="-10" dirty="0">
                <a:latin typeface="Century Gothic"/>
                <a:cs typeface="Century Gothic"/>
              </a:rPr>
              <a:t>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58323" y="5697480"/>
            <a:ext cx="78740" cy="745490"/>
          </a:xfrm>
          <a:custGeom>
            <a:avLst/>
            <a:gdLst/>
            <a:ahLst/>
            <a:cxnLst/>
            <a:rect l="l" t="t" r="r" b="b"/>
            <a:pathLst>
              <a:path w="78739" h="745489">
                <a:moveTo>
                  <a:pt x="78316" y="74517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01283" y="5669280"/>
            <a:ext cx="132080" cy="135255"/>
          </a:xfrm>
          <a:custGeom>
            <a:avLst/>
            <a:gdLst/>
            <a:ahLst/>
            <a:cxnLst/>
            <a:rect l="l" t="t" r="r" b="b"/>
            <a:pathLst>
              <a:path w="132079" h="135254">
                <a:moveTo>
                  <a:pt x="54076" y="0"/>
                </a:moveTo>
                <a:lnTo>
                  <a:pt x="0" y="120006"/>
                </a:lnTo>
                <a:lnTo>
                  <a:pt x="3204" y="128466"/>
                </a:lnTo>
                <a:lnTo>
                  <a:pt x="17592" y="134950"/>
                </a:lnTo>
                <a:lnTo>
                  <a:pt x="26052" y="131746"/>
                </a:lnTo>
                <a:lnTo>
                  <a:pt x="60003" y="56400"/>
                </a:lnTo>
                <a:lnTo>
                  <a:pt x="95439" y="56400"/>
                </a:lnTo>
                <a:lnTo>
                  <a:pt x="54076" y="0"/>
                </a:lnTo>
                <a:close/>
              </a:path>
              <a:path w="132079" h="135254">
                <a:moveTo>
                  <a:pt x="95439" y="56400"/>
                </a:moveTo>
                <a:lnTo>
                  <a:pt x="60003" y="56400"/>
                </a:lnTo>
                <a:lnTo>
                  <a:pt x="108878" y="123041"/>
                </a:lnTo>
                <a:lnTo>
                  <a:pt x="117819" y="124416"/>
                </a:lnTo>
                <a:lnTo>
                  <a:pt x="130544" y="115083"/>
                </a:lnTo>
                <a:lnTo>
                  <a:pt x="131919" y="106142"/>
                </a:lnTo>
                <a:lnTo>
                  <a:pt x="95439" y="56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563052" y="5569520"/>
            <a:ext cx="66040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Century Gothic"/>
                <a:cs typeface="Century Gothic"/>
              </a:rPr>
              <a:t>PU </a:t>
            </a:r>
            <a:r>
              <a:rPr sz="1600" b="1" spc="-10" dirty="0">
                <a:latin typeface="Century Gothic"/>
                <a:cs typeface="Century Gothic"/>
              </a:rPr>
              <a:t>jets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255734" y="3517834"/>
            <a:ext cx="65976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Century Gothic"/>
                <a:cs typeface="Century Gothic"/>
              </a:rPr>
              <a:t>HS</a:t>
            </a:r>
            <a:r>
              <a:rPr sz="1600" b="1" spc="-5" dirty="0">
                <a:latin typeface="Century Gothic"/>
                <a:cs typeface="Century Gothic"/>
              </a:rPr>
              <a:t> j</a:t>
            </a:r>
            <a:r>
              <a:rPr sz="1600" b="1" dirty="0">
                <a:latin typeface="Century Gothic"/>
                <a:cs typeface="Century Gothic"/>
              </a:rPr>
              <a:t>e</a:t>
            </a:r>
            <a:r>
              <a:rPr sz="1600" b="1" spc="-10" dirty="0">
                <a:latin typeface="Century Gothic"/>
                <a:cs typeface="Century Gothic"/>
              </a:rPr>
              <a:t>ts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967815" y="4971630"/>
            <a:ext cx="397510" cy="620395"/>
          </a:xfrm>
          <a:custGeom>
            <a:avLst/>
            <a:gdLst/>
            <a:ahLst/>
            <a:cxnLst/>
            <a:rect l="l" t="t" r="r" b="b"/>
            <a:pathLst>
              <a:path w="397509" h="620395">
                <a:moveTo>
                  <a:pt x="0" y="619860"/>
                </a:moveTo>
                <a:lnTo>
                  <a:pt x="397444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60580" y="4947760"/>
            <a:ext cx="120014" cy="137795"/>
          </a:xfrm>
          <a:custGeom>
            <a:avLst/>
            <a:gdLst/>
            <a:ahLst/>
            <a:cxnLst/>
            <a:rect l="l" t="t" r="r" b="b"/>
            <a:pathLst>
              <a:path w="120015" h="137795">
                <a:moveTo>
                  <a:pt x="117975" y="47740"/>
                </a:moveTo>
                <a:lnTo>
                  <a:pt x="89374" y="47740"/>
                </a:lnTo>
                <a:lnTo>
                  <a:pt x="85898" y="130309"/>
                </a:lnTo>
                <a:lnTo>
                  <a:pt x="92020" y="136969"/>
                </a:lnTo>
                <a:lnTo>
                  <a:pt x="107788" y="137633"/>
                </a:lnTo>
                <a:lnTo>
                  <a:pt x="114448" y="131512"/>
                </a:lnTo>
                <a:lnTo>
                  <a:pt x="117975" y="47740"/>
                </a:lnTo>
                <a:close/>
              </a:path>
              <a:path w="120015" h="137795">
                <a:moveTo>
                  <a:pt x="119985" y="0"/>
                </a:moveTo>
                <a:lnTo>
                  <a:pt x="2785" y="59914"/>
                </a:lnTo>
                <a:lnTo>
                  <a:pt x="0" y="68521"/>
                </a:lnTo>
                <a:lnTo>
                  <a:pt x="7183" y="82572"/>
                </a:lnTo>
                <a:lnTo>
                  <a:pt x="15791" y="85357"/>
                </a:lnTo>
                <a:lnTo>
                  <a:pt x="89374" y="47740"/>
                </a:lnTo>
                <a:lnTo>
                  <a:pt x="117975" y="47740"/>
                </a:lnTo>
                <a:lnTo>
                  <a:pt x="1199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589376" y="3786871"/>
            <a:ext cx="173990" cy="970915"/>
          </a:xfrm>
          <a:custGeom>
            <a:avLst/>
            <a:gdLst/>
            <a:ahLst/>
            <a:cxnLst/>
            <a:rect l="l" t="t" r="r" b="b"/>
            <a:pathLst>
              <a:path w="173990" h="970914">
                <a:moveTo>
                  <a:pt x="0" y="0"/>
                </a:moveTo>
                <a:lnTo>
                  <a:pt x="173601" y="970624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682666" y="4648177"/>
            <a:ext cx="130810" cy="137795"/>
          </a:xfrm>
          <a:custGeom>
            <a:avLst/>
            <a:gdLst/>
            <a:ahLst/>
            <a:cxnLst/>
            <a:rect l="l" t="t" r="r" b="b"/>
            <a:pathLst>
              <a:path w="130809" h="137795">
                <a:moveTo>
                  <a:pt x="12744" y="17743"/>
                </a:moveTo>
                <a:lnTo>
                  <a:pt x="726" y="27970"/>
                </a:lnTo>
                <a:lnTo>
                  <a:pt x="0" y="36988"/>
                </a:lnTo>
                <a:lnTo>
                  <a:pt x="85304" y="137232"/>
                </a:lnTo>
                <a:lnTo>
                  <a:pt x="105751" y="81406"/>
                </a:lnTo>
                <a:lnTo>
                  <a:pt x="75321" y="81406"/>
                </a:lnTo>
                <a:lnTo>
                  <a:pt x="21762" y="18469"/>
                </a:lnTo>
                <a:lnTo>
                  <a:pt x="12744" y="17743"/>
                </a:lnTo>
                <a:close/>
              </a:path>
              <a:path w="130809" h="137795">
                <a:moveTo>
                  <a:pt x="111949" y="0"/>
                </a:moveTo>
                <a:lnTo>
                  <a:pt x="103743" y="3806"/>
                </a:lnTo>
                <a:lnTo>
                  <a:pt x="75321" y="81406"/>
                </a:lnTo>
                <a:lnTo>
                  <a:pt x="105751" y="81406"/>
                </a:lnTo>
                <a:lnTo>
                  <a:pt x="130575" y="13634"/>
                </a:lnTo>
                <a:lnTo>
                  <a:pt x="126767" y="5427"/>
                </a:lnTo>
                <a:lnTo>
                  <a:pt x="1119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72022" y="115197"/>
            <a:ext cx="838708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366520" algn="l"/>
                <a:tab pos="4565650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sz="4400" b="1" spc="-5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ess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io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280" y="1188721"/>
            <a:ext cx="5801358" cy="5577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36721" y="3584251"/>
            <a:ext cx="0" cy="1818005"/>
          </a:xfrm>
          <a:custGeom>
            <a:avLst/>
            <a:gdLst/>
            <a:ahLst/>
            <a:cxnLst/>
            <a:rect l="l" t="t" r="r" b="b"/>
            <a:pathLst>
              <a:path h="1818004">
                <a:moveTo>
                  <a:pt x="0" y="0"/>
                </a:moveTo>
                <a:lnTo>
                  <a:pt x="0" y="1817906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70398" y="5300116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15934" y="0"/>
                </a:moveTo>
                <a:lnTo>
                  <a:pt x="2302" y="7951"/>
                </a:lnTo>
                <a:lnTo>
                  <a:pt x="0" y="16700"/>
                </a:lnTo>
                <a:lnTo>
                  <a:pt x="66323" y="130397"/>
                </a:lnTo>
                <a:lnTo>
                  <a:pt x="99405" y="73686"/>
                </a:lnTo>
                <a:lnTo>
                  <a:pt x="66323" y="73686"/>
                </a:lnTo>
                <a:lnTo>
                  <a:pt x="24682" y="2302"/>
                </a:lnTo>
                <a:lnTo>
                  <a:pt x="15934" y="0"/>
                </a:lnTo>
                <a:close/>
              </a:path>
              <a:path w="132714" h="130810">
                <a:moveTo>
                  <a:pt x="116712" y="0"/>
                </a:moveTo>
                <a:lnTo>
                  <a:pt x="107963" y="2302"/>
                </a:lnTo>
                <a:lnTo>
                  <a:pt x="66323" y="73686"/>
                </a:lnTo>
                <a:lnTo>
                  <a:pt x="99405" y="73686"/>
                </a:lnTo>
                <a:lnTo>
                  <a:pt x="132647" y="16700"/>
                </a:lnTo>
                <a:lnTo>
                  <a:pt x="130345" y="7951"/>
                </a:lnTo>
                <a:lnTo>
                  <a:pt x="116712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694911" y="4188083"/>
            <a:ext cx="44767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JV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F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39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460863" y="4833692"/>
            <a:ext cx="167195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improvement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8818" y="2527949"/>
            <a:ext cx="3209290" cy="1054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Century Gothic"/>
                <a:cs typeface="Century Gothic"/>
              </a:rPr>
              <a:t>JV</a:t>
            </a:r>
            <a:r>
              <a:rPr sz="2400" b="1" spc="-15" dirty="0">
                <a:latin typeface="Century Gothic"/>
                <a:cs typeface="Century Gothic"/>
              </a:rPr>
              <a:t>F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r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10" dirty="0">
                <a:latin typeface="Century Gothic"/>
                <a:cs typeface="Century Gothic"/>
              </a:rPr>
              <a:t>st</a:t>
            </a:r>
            <a:r>
              <a:rPr sz="2400" b="1" dirty="0">
                <a:latin typeface="Century Gothic"/>
                <a:cs typeface="Century Gothic"/>
              </a:rPr>
              <a:t>o</a:t>
            </a:r>
            <a:r>
              <a:rPr sz="2400" b="1" spc="-10" dirty="0">
                <a:latin typeface="Century Gothic"/>
                <a:cs typeface="Century Gothic"/>
              </a:rPr>
              <a:t>r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15" dirty="0">
                <a:latin typeface="Century Gothic"/>
                <a:cs typeface="Century Gothic"/>
              </a:rPr>
              <a:t>s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dirty="0">
                <a:latin typeface="Century Gothic"/>
                <a:cs typeface="Century Gothic"/>
              </a:rPr>
              <a:t>he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N</a:t>
            </a:r>
            <a:r>
              <a:rPr sz="2400" b="1" spc="-15" baseline="-20833" dirty="0">
                <a:latin typeface="Century Gothic"/>
                <a:cs typeface="Century Gothic"/>
              </a:rPr>
              <a:t>jet</a:t>
            </a:r>
            <a:r>
              <a:rPr sz="2400" b="1" spc="-7" baseline="-20833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d</a:t>
            </a:r>
            <a:r>
              <a:rPr sz="2400" b="1" spc="-15" dirty="0">
                <a:latin typeface="Century Gothic"/>
                <a:cs typeface="Century Gothic"/>
              </a:rPr>
              <a:t>i</a:t>
            </a:r>
            <a:r>
              <a:rPr sz="2400" b="1" spc="-10" dirty="0">
                <a:latin typeface="Century Gothic"/>
                <a:cs typeface="Century Gothic"/>
              </a:rPr>
              <a:t>str</a:t>
            </a:r>
            <a:r>
              <a:rPr sz="2400" b="1" spc="-15" dirty="0">
                <a:latin typeface="Century Gothic"/>
                <a:cs typeface="Century Gothic"/>
              </a:rPr>
              <a:t>ibuti</a:t>
            </a:r>
            <a:r>
              <a:rPr sz="2400" b="1" spc="-5" dirty="0">
                <a:latin typeface="Century Gothic"/>
                <a:cs typeface="Century Gothic"/>
              </a:rPr>
              <a:t>o</a:t>
            </a:r>
            <a:r>
              <a:rPr sz="2400" b="1" dirty="0">
                <a:latin typeface="Century Gothic"/>
                <a:cs typeface="Century Gothic"/>
              </a:rPr>
              <a:t>n </a:t>
            </a:r>
            <a:r>
              <a:rPr sz="2400" b="1" spc="-5" dirty="0">
                <a:latin typeface="Century Gothic"/>
                <a:cs typeface="Century Gothic"/>
              </a:rPr>
              <a:t>a</a:t>
            </a:r>
            <a:r>
              <a:rPr sz="2400" b="1" dirty="0">
                <a:latin typeface="Century Gothic"/>
                <a:cs typeface="Century Gothic"/>
              </a:rPr>
              <a:t>s a </a:t>
            </a:r>
            <a:r>
              <a:rPr sz="2400" b="1" spc="-15" dirty="0">
                <a:latin typeface="Century Gothic"/>
                <a:cs typeface="Century Gothic"/>
              </a:rPr>
              <a:t>function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spc="-25" dirty="0">
                <a:latin typeface="Century Gothic"/>
                <a:cs typeface="Century Gothic"/>
              </a:rPr>
              <a:t>o</a:t>
            </a:r>
            <a:r>
              <a:rPr sz="2400" b="1" spc="-10" dirty="0">
                <a:latin typeface="Century Gothic"/>
                <a:cs typeface="Century Gothic"/>
              </a:rPr>
              <a:t>f</a:t>
            </a:r>
            <a:r>
              <a:rPr sz="2400" b="1" spc="-5" dirty="0">
                <a:latin typeface="Century Gothic"/>
                <a:cs typeface="Century Gothic"/>
              </a:rPr>
              <a:t> pileup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98818" y="3947301"/>
            <a:ext cx="2288540" cy="1057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spc="-15" dirty="0">
                <a:latin typeface="Century Gothic"/>
                <a:cs typeface="Century Gothic"/>
              </a:rPr>
              <a:t>Improves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the da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dirty="0">
                <a:latin typeface="Century Gothic"/>
                <a:cs typeface="Century Gothic"/>
              </a:rPr>
              <a:t>a</a:t>
            </a:r>
            <a:r>
              <a:rPr sz="2400" b="1" spc="-20" dirty="0">
                <a:latin typeface="Century Gothic"/>
                <a:cs typeface="Century Gothic"/>
              </a:rPr>
              <a:t>/MC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agreement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28449" y="176157"/>
            <a:ext cx="74923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iew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435100"/>
            <a:ext cx="9143998" cy="45330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59100" y="1346200"/>
            <a:ext cx="2184400" cy="2048510"/>
          </a:xfrm>
          <a:custGeom>
            <a:avLst/>
            <a:gdLst/>
            <a:ahLst/>
            <a:cxnLst/>
            <a:rect l="l" t="t" r="r" b="b"/>
            <a:pathLst>
              <a:path w="2184400" h="2048510">
                <a:moveTo>
                  <a:pt x="0" y="1024191"/>
                </a:moveTo>
                <a:lnTo>
                  <a:pt x="3620" y="940192"/>
                </a:lnTo>
                <a:lnTo>
                  <a:pt x="14295" y="858062"/>
                </a:lnTo>
                <a:lnTo>
                  <a:pt x="31742" y="778066"/>
                </a:lnTo>
                <a:lnTo>
                  <a:pt x="55681" y="700467"/>
                </a:lnTo>
                <a:lnTo>
                  <a:pt x="85830" y="625530"/>
                </a:lnTo>
                <a:lnTo>
                  <a:pt x="121909" y="553516"/>
                </a:lnTo>
                <a:lnTo>
                  <a:pt x="163636" y="484691"/>
                </a:lnTo>
                <a:lnTo>
                  <a:pt x="210731" y="419317"/>
                </a:lnTo>
                <a:lnTo>
                  <a:pt x="262911" y="357658"/>
                </a:lnTo>
                <a:lnTo>
                  <a:pt x="319897" y="299978"/>
                </a:lnTo>
                <a:lnTo>
                  <a:pt x="381407" y="246541"/>
                </a:lnTo>
                <a:lnTo>
                  <a:pt x="447160" y="197609"/>
                </a:lnTo>
                <a:lnTo>
                  <a:pt x="516875" y="153447"/>
                </a:lnTo>
                <a:lnTo>
                  <a:pt x="590271" y="114318"/>
                </a:lnTo>
                <a:lnTo>
                  <a:pt x="667066" y="80486"/>
                </a:lnTo>
                <a:lnTo>
                  <a:pt x="746980" y="52213"/>
                </a:lnTo>
                <a:lnTo>
                  <a:pt x="829731" y="29765"/>
                </a:lnTo>
                <a:lnTo>
                  <a:pt x="915039" y="13404"/>
                </a:lnTo>
                <a:lnTo>
                  <a:pt x="1002622" y="3395"/>
                </a:lnTo>
                <a:lnTo>
                  <a:pt x="1092199" y="0"/>
                </a:lnTo>
                <a:lnTo>
                  <a:pt x="1181776" y="3395"/>
                </a:lnTo>
                <a:lnTo>
                  <a:pt x="1269360" y="13404"/>
                </a:lnTo>
                <a:lnTo>
                  <a:pt x="1354667" y="29765"/>
                </a:lnTo>
                <a:lnTo>
                  <a:pt x="1437419" y="52213"/>
                </a:lnTo>
                <a:lnTo>
                  <a:pt x="1517332" y="80486"/>
                </a:lnTo>
                <a:lnTo>
                  <a:pt x="1594128" y="114318"/>
                </a:lnTo>
                <a:lnTo>
                  <a:pt x="1667523" y="153447"/>
                </a:lnTo>
                <a:lnTo>
                  <a:pt x="1737238" y="197609"/>
                </a:lnTo>
                <a:lnTo>
                  <a:pt x="1802991" y="246541"/>
                </a:lnTo>
                <a:lnTo>
                  <a:pt x="1864501" y="299978"/>
                </a:lnTo>
                <a:lnTo>
                  <a:pt x="1921487" y="357658"/>
                </a:lnTo>
                <a:lnTo>
                  <a:pt x="1973668" y="419317"/>
                </a:lnTo>
                <a:lnTo>
                  <a:pt x="2020762" y="484691"/>
                </a:lnTo>
                <a:lnTo>
                  <a:pt x="2062489" y="553516"/>
                </a:lnTo>
                <a:lnTo>
                  <a:pt x="2098568" y="625530"/>
                </a:lnTo>
                <a:lnTo>
                  <a:pt x="2128718" y="700467"/>
                </a:lnTo>
                <a:lnTo>
                  <a:pt x="2152657" y="778066"/>
                </a:lnTo>
                <a:lnTo>
                  <a:pt x="2170104" y="858062"/>
                </a:lnTo>
                <a:lnTo>
                  <a:pt x="2180778" y="940192"/>
                </a:lnTo>
                <a:lnTo>
                  <a:pt x="2184399" y="1024191"/>
                </a:lnTo>
                <a:lnTo>
                  <a:pt x="2180778" y="1108191"/>
                </a:lnTo>
                <a:lnTo>
                  <a:pt x="2170104" y="1190321"/>
                </a:lnTo>
                <a:lnTo>
                  <a:pt x="2152657" y="1270316"/>
                </a:lnTo>
                <a:lnTo>
                  <a:pt x="2128718" y="1347915"/>
                </a:lnTo>
                <a:lnTo>
                  <a:pt x="2098568" y="1422853"/>
                </a:lnTo>
                <a:lnTo>
                  <a:pt x="2062489" y="1494866"/>
                </a:lnTo>
                <a:lnTo>
                  <a:pt x="2020762" y="1563692"/>
                </a:lnTo>
                <a:lnTo>
                  <a:pt x="1973668" y="1629066"/>
                </a:lnTo>
                <a:lnTo>
                  <a:pt x="1921487" y="1690724"/>
                </a:lnTo>
                <a:lnTo>
                  <a:pt x="1864501" y="1748404"/>
                </a:lnTo>
                <a:lnTo>
                  <a:pt x="1802991" y="1801842"/>
                </a:lnTo>
                <a:lnTo>
                  <a:pt x="1737238" y="1850773"/>
                </a:lnTo>
                <a:lnTo>
                  <a:pt x="1667523" y="1894936"/>
                </a:lnTo>
                <a:lnTo>
                  <a:pt x="1594128" y="1934065"/>
                </a:lnTo>
                <a:lnTo>
                  <a:pt x="1517332" y="1967897"/>
                </a:lnTo>
                <a:lnTo>
                  <a:pt x="1437419" y="1996169"/>
                </a:lnTo>
                <a:lnTo>
                  <a:pt x="1354667" y="2018617"/>
                </a:lnTo>
                <a:lnTo>
                  <a:pt x="1269360" y="2034978"/>
                </a:lnTo>
                <a:lnTo>
                  <a:pt x="1181776" y="2044988"/>
                </a:lnTo>
                <a:lnTo>
                  <a:pt x="1092199" y="2048383"/>
                </a:lnTo>
                <a:lnTo>
                  <a:pt x="1002622" y="2044988"/>
                </a:lnTo>
                <a:lnTo>
                  <a:pt x="915039" y="2034978"/>
                </a:lnTo>
                <a:lnTo>
                  <a:pt x="829731" y="2018617"/>
                </a:lnTo>
                <a:lnTo>
                  <a:pt x="746980" y="1996169"/>
                </a:lnTo>
                <a:lnTo>
                  <a:pt x="667066" y="1967897"/>
                </a:lnTo>
                <a:lnTo>
                  <a:pt x="590271" y="1934065"/>
                </a:lnTo>
                <a:lnTo>
                  <a:pt x="516875" y="1894936"/>
                </a:lnTo>
                <a:lnTo>
                  <a:pt x="447160" y="1850773"/>
                </a:lnTo>
                <a:lnTo>
                  <a:pt x="381407" y="1801842"/>
                </a:lnTo>
                <a:lnTo>
                  <a:pt x="319897" y="1748404"/>
                </a:lnTo>
                <a:lnTo>
                  <a:pt x="262911" y="1690724"/>
                </a:lnTo>
                <a:lnTo>
                  <a:pt x="210731" y="1629066"/>
                </a:lnTo>
                <a:lnTo>
                  <a:pt x="163636" y="1563692"/>
                </a:lnTo>
                <a:lnTo>
                  <a:pt x="121909" y="1494866"/>
                </a:lnTo>
                <a:lnTo>
                  <a:pt x="85830" y="1422853"/>
                </a:lnTo>
                <a:lnTo>
                  <a:pt x="55681" y="1347915"/>
                </a:lnTo>
                <a:lnTo>
                  <a:pt x="31742" y="1270316"/>
                </a:lnTo>
                <a:lnTo>
                  <a:pt x="14295" y="1190321"/>
                </a:lnTo>
                <a:lnTo>
                  <a:pt x="3620" y="1108191"/>
                </a:lnTo>
                <a:lnTo>
                  <a:pt x="0" y="1024191"/>
                </a:lnTo>
                <a:close/>
              </a:path>
            </a:pathLst>
          </a:custGeom>
          <a:ln w="5714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0501" y="3213100"/>
            <a:ext cx="3022600" cy="2717165"/>
          </a:xfrm>
          <a:custGeom>
            <a:avLst/>
            <a:gdLst/>
            <a:ahLst/>
            <a:cxnLst/>
            <a:rect l="l" t="t" r="r" b="b"/>
            <a:pathLst>
              <a:path w="3022600" h="2717165">
                <a:moveTo>
                  <a:pt x="0" y="0"/>
                </a:moveTo>
                <a:lnTo>
                  <a:pt x="3022598" y="0"/>
                </a:lnTo>
                <a:lnTo>
                  <a:pt x="3022598" y="2716970"/>
                </a:lnTo>
                <a:lnTo>
                  <a:pt x="0" y="2716970"/>
                </a:lnTo>
                <a:lnTo>
                  <a:pt x="0" y="0"/>
                </a:lnTo>
                <a:close/>
              </a:path>
            </a:pathLst>
          </a:custGeom>
          <a:solidFill>
            <a:srgbClr val="E8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57798" y="6197600"/>
            <a:ext cx="2331085" cy="0"/>
          </a:xfrm>
          <a:custGeom>
            <a:avLst/>
            <a:gdLst/>
            <a:ahLst/>
            <a:cxnLst/>
            <a:rect l="l" t="t" r="r" b="b"/>
            <a:pathLst>
              <a:path w="2331084">
                <a:moveTo>
                  <a:pt x="0" y="0"/>
                </a:moveTo>
                <a:lnTo>
                  <a:pt x="2330888" y="0"/>
                </a:lnTo>
              </a:path>
            </a:pathLst>
          </a:custGeom>
          <a:ln w="5714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88790" y="6069141"/>
            <a:ext cx="257175" cy="256540"/>
          </a:xfrm>
          <a:custGeom>
            <a:avLst/>
            <a:gdLst/>
            <a:ahLst/>
            <a:cxnLst/>
            <a:rect l="l" t="t" r="r" b="b"/>
            <a:pathLst>
              <a:path w="257175" h="256539">
                <a:moveTo>
                  <a:pt x="31223" y="0"/>
                </a:moveTo>
                <a:lnTo>
                  <a:pt x="19494" y="1309"/>
                </a:lnTo>
                <a:lnTo>
                  <a:pt x="9242" y="7277"/>
                </a:lnTo>
                <a:lnTo>
                  <a:pt x="3764" y="14048"/>
                </a:lnTo>
                <a:lnTo>
                  <a:pt x="0" y="25669"/>
                </a:lnTo>
                <a:lnTo>
                  <a:pt x="1309" y="37398"/>
                </a:lnTo>
                <a:lnTo>
                  <a:pt x="7276" y="47650"/>
                </a:lnTo>
                <a:lnTo>
                  <a:pt x="143185" y="128459"/>
                </a:lnTo>
                <a:lnTo>
                  <a:pt x="14049" y="203789"/>
                </a:lnTo>
                <a:lnTo>
                  <a:pt x="5051" y="212052"/>
                </a:lnTo>
                <a:lnTo>
                  <a:pt x="418" y="222905"/>
                </a:lnTo>
                <a:lnTo>
                  <a:pt x="566" y="234767"/>
                </a:lnTo>
                <a:lnTo>
                  <a:pt x="3764" y="242869"/>
                </a:lnTo>
                <a:lnTo>
                  <a:pt x="12027" y="251866"/>
                </a:lnTo>
                <a:lnTo>
                  <a:pt x="22881" y="256499"/>
                </a:lnTo>
                <a:lnTo>
                  <a:pt x="34743" y="256352"/>
                </a:lnTo>
                <a:lnTo>
                  <a:pt x="256607" y="128459"/>
                </a:lnTo>
                <a:lnTo>
                  <a:pt x="42845" y="3764"/>
                </a:lnTo>
                <a:lnTo>
                  <a:pt x="31223" y="0"/>
                </a:lnTo>
                <a:close/>
              </a:path>
            </a:pathLst>
          </a:custGeom>
          <a:solidFill>
            <a:srgbClr val="021C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40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b="1" dirty="0"/>
              <a:t>J</a:t>
            </a:r>
            <a:r>
              <a:rPr b="1" spc="-25" dirty="0"/>
              <a:t>ets</a:t>
            </a:r>
            <a:r>
              <a:rPr b="1" spc="-5" dirty="0"/>
              <a:t> </a:t>
            </a:r>
            <a:r>
              <a:rPr b="1" spc="-30" dirty="0"/>
              <a:t>a</a:t>
            </a:r>
            <a:r>
              <a:rPr b="1" spc="-40" dirty="0"/>
              <a:t>n</a:t>
            </a:r>
            <a:r>
              <a:rPr b="1" spc="-35" dirty="0"/>
              <a:t>d</a:t>
            </a:r>
            <a:r>
              <a:rPr b="1" spc="-5" dirty="0"/>
              <a:t> </a:t>
            </a:r>
            <a:r>
              <a:rPr b="1" dirty="0" smtClean="0"/>
              <a:t>jet</a:t>
            </a:r>
            <a:r>
              <a:rPr lang="en-US" b="1" dirty="0" smtClean="0"/>
              <a:t> </a:t>
            </a:r>
            <a:r>
              <a:rPr b="1" spc="-25" dirty="0" smtClean="0"/>
              <a:t>alg</a:t>
            </a:r>
            <a:r>
              <a:rPr b="1" dirty="0" smtClean="0"/>
              <a:t>or</a:t>
            </a:r>
            <a:r>
              <a:rPr b="1" spc="-20" dirty="0" smtClean="0"/>
              <a:t>it</a:t>
            </a:r>
            <a:r>
              <a:rPr b="1" spc="-40" dirty="0" smtClean="0"/>
              <a:t>h</a:t>
            </a:r>
            <a:r>
              <a:rPr b="1" dirty="0" smtClean="0"/>
              <a:t>m</a:t>
            </a:r>
            <a:r>
              <a:rPr b="1" spc="-25" dirty="0" smtClean="0"/>
              <a:t>s</a:t>
            </a:r>
            <a:r>
              <a:rPr b="1" spc="-5" dirty="0" smtClean="0"/>
              <a:t> </a:t>
            </a:r>
            <a:r>
              <a:rPr b="1" dirty="0"/>
              <a:t>(I)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1136446"/>
            <a:ext cx="5880098" cy="563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58838" y="1772302"/>
            <a:ext cx="2927985" cy="411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1176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ua</a:t>
            </a:r>
            <a:r>
              <a:rPr sz="2200" spc="-10" dirty="0">
                <a:latin typeface="Century Gothic"/>
                <a:cs typeface="Century Gothic"/>
              </a:rPr>
              <a:t>rk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uon</a:t>
            </a:r>
            <a:r>
              <a:rPr sz="2200" dirty="0">
                <a:latin typeface="Century Gothic"/>
                <a:cs typeface="Century Gothic"/>
              </a:rPr>
              <a:t>s (</a:t>
            </a:r>
            <a:r>
              <a:rPr sz="2200" spc="-15" dirty="0">
                <a:latin typeface="Century Gothic"/>
                <a:cs typeface="Century Gothic"/>
              </a:rPr>
              <a:t>partons</a:t>
            </a:r>
            <a:r>
              <a:rPr sz="2200" dirty="0">
                <a:latin typeface="Century Gothic"/>
                <a:cs typeface="Century Gothic"/>
              </a:rPr>
              <a:t>)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hort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nce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5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d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oce</a:t>
            </a:r>
            <a:r>
              <a:rPr sz="2200" dirty="0">
                <a:latin typeface="Century Gothic"/>
                <a:cs typeface="Century Gothic"/>
              </a:rPr>
              <a:t>ss)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994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s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pr</a:t>
            </a:r>
            <a:r>
              <a:rPr sz="2200" spc="-15" dirty="0">
                <a:latin typeface="Century Gothic"/>
                <a:cs typeface="Century Gothic"/>
              </a:rPr>
              <a:t>opagate the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adia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mor</a:t>
            </a:r>
            <a:r>
              <a:rPr sz="2200" spc="-15" dirty="0">
                <a:latin typeface="Century Gothic"/>
                <a:cs typeface="Century Gothic"/>
              </a:rPr>
              <a:t>e partons</a:t>
            </a:r>
            <a:r>
              <a:rPr sz="2200" dirty="0">
                <a:latin typeface="Century Gothic"/>
                <a:cs typeface="Century Gothic"/>
              </a:rPr>
              <a:t> (</a:t>
            </a:r>
            <a:r>
              <a:rPr sz="2200" spc="-15" dirty="0">
                <a:latin typeface="Century Gothic"/>
                <a:cs typeface="Century Gothic"/>
              </a:rPr>
              <a:t>parton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shower)</a:t>
            </a:r>
            <a:endParaRPr sz="2200">
              <a:latin typeface="Century Gothic"/>
              <a:cs typeface="Century Gothic"/>
            </a:endParaRPr>
          </a:p>
          <a:p>
            <a:pPr marL="355600" marR="415290" indent="-342900">
              <a:lnSpc>
                <a:spcPct val="99800"/>
              </a:lnSpc>
              <a:spcBef>
                <a:spcPts val="49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spc="-25" dirty="0">
                <a:latin typeface="Century Gothic"/>
                <a:cs typeface="Century Gothic"/>
              </a:rPr>
              <a:t>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unco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ons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onizatio</a:t>
            </a:r>
            <a:r>
              <a:rPr sz="2200" spc="-20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15090" y="188857"/>
            <a:ext cx="815911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  <a:tab pos="5021580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ale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orr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tio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3416" y="1210106"/>
            <a:ext cx="8260080" cy="609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6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20" dirty="0">
                <a:latin typeface="Century Gothic"/>
                <a:cs typeface="Century Gothic"/>
              </a:rPr>
              <a:t>Mul</a:t>
            </a:r>
            <a:r>
              <a:rPr sz="2200" spc="-10" dirty="0">
                <a:latin typeface="Century Gothic"/>
                <a:cs typeface="Century Gothic"/>
              </a:rPr>
              <a:t>tiplicativ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fa</a:t>
            </a:r>
            <a:r>
              <a:rPr sz="2200" spc="-15" dirty="0">
                <a:latin typeface="Century Gothic"/>
                <a:cs typeface="Century Gothic"/>
              </a:rPr>
              <a:t>ctor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J</a:t>
            </a:r>
            <a:r>
              <a:rPr sz="2200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S</a:t>
            </a:r>
            <a:r>
              <a:rPr sz="2200" dirty="0">
                <a:latin typeface="Century Gothic"/>
                <a:cs typeface="Century Gothic"/>
              </a:rPr>
              <a:t>)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iv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funct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175" spc="7" baseline="-21072" dirty="0">
                <a:latin typeface="Century Gothic"/>
                <a:cs typeface="Century Gothic"/>
              </a:rPr>
              <a:t>T</a:t>
            </a:r>
            <a:r>
              <a:rPr sz="2175" baseline="-21072" dirty="0">
                <a:latin typeface="Century Gothic"/>
                <a:cs typeface="Century Gothic"/>
              </a:rPr>
              <a:t> </a:t>
            </a:r>
            <a:r>
              <a:rPr sz="2175" spc="-292" baseline="-21072" dirty="0">
                <a:latin typeface="Century Gothic"/>
                <a:cs typeface="Century Gothic"/>
              </a:rPr>
              <a:t> </a:t>
            </a:r>
            <a:r>
              <a:rPr sz="2200" spc="-5" dirty="0">
                <a:latin typeface="Century Gothic"/>
                <a:cs typeface="Century Gothic"/>
              </a:rPr>
              <a:t>(E) an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dirty="0">
                <a:latin typeface="MS PGothic"/>
                <a:cs typeface="MS PGothic"/>
              </a:rPr>
              <a:t>η</a:t>
            </a:r>
            <a:r>
              <a:rPr sz="2200" spc="-65" dirty="0">
                <a:latin typeface="MS PGothic"/>
                <a:cs typeface="MS P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di-j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Monte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ent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: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i="1" spc="-15" dirty="0">
                <a:latin typeface="Century Gothic"/>
                <a:cs typeface="Century Gothic"/>
              </a:rPr>
              <a:t>J</a:t>
            </a:r>
            <a:r>
              <a:rPr sz="2200" i="1" dirty="0">
                <a:latin typeface="Century Gothic"/>
                <a:cs typeface="Century Gothic"/>
              </a:rPr>
              <a:t>ES</a:t>
            </a:r>
            <a:r>
              <a:rPr sz="2200" i="1" spc="-5" dirty="0">
                <a:latin typeface="Century Gothic"/>
                <a:cs typeface="Century Gothic"/>
              </a:rPr>
              <a:t> </a:t>
            </a:r>
            <a:r>
              <a:rPr sz="2200" i="1" spc="-15" dirty="0">
                <a:latin typeface="Century Gothic"/>
                <a:cs typeface="Century Gothic"/>
              </a:rPr>
              <a:t>=</a:t>
            </a:r>
            <a:r>
              <a:rPr sz="2200" i="1" spc="-5" dirty="0">
                <a:latin typeface="Century Gothic"/>
                <a:cs typeface="Century Gothic"/>
              </a:rPr>
              <a:t> </a:t>
            </a:r>
            <a:r>
              <a:rPr sz="2200" i="1" dirty="0">
                <a:latin typeface="Century Gothic"/>
                <a:cs typeface="Century Gothic"/>
              </a:rPr>
              <a:t>1</a:t>
            </a:r>
            <a:r>
              <a:rPr sz="2200" i="1" spc="-5" dirty="0">
                <a:latin typeface="Century Gothic"/>
                <a:cs typeface="Century Gothic"/>
              </a:rPr>
              <a:t> </a:t>
            </a:r>
            <a:r>
              <a:rPr sz="2200" i="1" dirty="0">
                <a:latin typeface="Century Gothic"/>
                <a:cs typeface="Century Gothic"/>
              </a:rPr>
              <a:t>/</a:t>
            </a:r>
            <a:r>
              <a:rPr sz="2200" i="1" spc="-5" dirty="0">
                <a:latin typeface="Century Gothic"/>
                <a:cs typeface="Century Gothic"/>
              </a:rPr>
              <a:t> </a:t>
            </a:r>
            <a:r>
              <a:rPr sz="2200" i="1" spc="-15" dirty="0">
                <a:latin typeface="Century Gothic"/>
                <a:cs typeface="Century Gothic"/>
              </a:rPr>
              <a:t>R</a:t>
            </a:r>
            <a:r>
              <a:rPr sz="2200" i="1" dirty="0">
                <a:latin typeface="Century Gothic"/>
                <a:cs typeface="Century Gothic"/>
              </a:rPr>
              <a:t>(E</a:t>
            </a:r>
            <a:r>
              <a:rPr sz="2200" i="1" spc="-10" dirty="0">
                <a:latin typeface="Century Gothic"/>
                <a:cs typeface="Century Gothic"/>
              </a:rPr>
              <a:t>,</a:t>
            </a:r>
            <a:r>
              <a:rPr sz="2200" i="1" spc="-5" dirty="0">
                <a:latin typeface="Century Gothic"/>
                <a:cs typeface="Century Gothic"/>
              </a:rPr>
              <a:t> </a:t>
            </a:r>
            <a:r>
              <a:rPr sz="2250" i="1" spc="-70" dirty="0">
                <a:latin typeface="MS PGothic"/>
                <a:cs typeface="MS PGothic"/>
              </a:rPr>
              <a:t>η</a:t>
            </a:r>
            <a:r>
              <a:rPr sz="2200" i="1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20817" y="2105057"/>
            <a:ext cx="4646980" cy="41398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1355" y="2668558"/>
            <a:ext cx="2330186" cy="21876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7691" y="2668558"/>
            <a:ext cx="1165225" cy="2247265"/>
          </a:xfrm>
          <a:custGeom>
            <a:avLst/>
            <a:gdLst/>
            <a:ahLst/>
            <a:cxnLst/>
            <a:rect l="l" t="t" r="r" b="b"/>
            <a:pathLst>
              <a:path w="1165225" h="2247265">
                <a:moveTo>
                  <a:pt x="0" y="0"/>
                </a:moveTo>
                <a:lnTo>
                  <a:pt x="0" y="2246897"/>
                </a:lnTo>
                <a:lnTo>
                  <a:pt x="1165093" y="22468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7691" y="2668558"/>
            <a:ext cx="1165225" cy="2247265"/>
          </a:xfrm>
          <a:custGeom>
            <a:avLst/>
            <a:gdLst/>
            <a:ahLst/>
            <a:cxnLst/>
            <a:rect l="l" t="t" r="r" b="b"/>
            <a:pathLst>
              <a:path w="1165225" h="2247265">
                <a:moveTo>
                  <a:pt x="0" y="2246897"/>
                </a:moveTo>
                <a:lnTo>
                  <a:pt x="0" y="0"/>
                </a:lnTo>
                <a:lnTo>
                  <a:pt x="1165093" y="2246897"/>
                </a:lnTo>
                <a:lnTo>
                  <a:pt x="0" y="224689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18278" y="2668558"/>
            <a:ext cx="1165225" cy="2247265"/>
          </a:xfrm>
          <a:custGeom>
            <a:avLst/>
            <a:gdLst/>
            <a:ahLst/>
            <a:cxnLst/>
            <a:rect l="l" t="t" r="r" b="b"/>
            <a:pathLst>
              <a:path w="1165225" h="2247265">
                <a:moveTo>
                  <a:pt x="1165094" y="0"/>
                </a:moveTo>
                <a:lnTo>
                  <a:pt x="0" y="2246897"/>
                </a:lnTo>
                <a:lnTo>
                  <a:pt x="1165094" y="2246897"/>
                </a:lnTo>
                <a:lnTo>
                  <a:pt x="11650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18279" y="2668558"/>
            <a:ext cx="1165225" cy="2247265"/>
          </a:xfrm>
          <a:custGeom>
            <a:avLst/>
            <a:gdLst/>
            <a:ahLst/>
            <a:cxnLst/>
            <a:rect l="l" t="t" r="r" b="b"/>
            <a:pathLst>
              <a:path w="1165225" h="2247265">
                <a:moveTo>
                  <a:pt x="1165093" y="2246897"/>
                </a:moveTo>
                <a:lnTo>
                  <a:pt x="1165093" y="0"/>
                </a:lnTo>
                <a:lnTo>
                  <a:pt x="0" y="2246897"/>
                </a:lnTo>
                <a:lnTo>
                  <a:pt x="1165093" y="224689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72768" y="3815280"/>
            <a:ext cx="1740535" cy="1346200"/>
          </a:xfrm>
          <a:custGeom>
            <a:avLst/>
            <a:gdLst/>
            <a:ahLst/>
            <a:cxnLst/>
            <a:rect l="l" t="t" r="r" b="b"/>
            <a:pathLst>
              <a:path w="1740535" h="1346200">
                <a:moveTo>
                  <a:pt x="870016" y="0"/>
                </a:moveTo>
                <a:lnTo>
                  <a:pt x="798662" y="2230"/>
                </a:lnTo>
                <a:lnTo>
                  <a:pt x="728895" y="8805"/>
                </a:lnTo>
                <a:lnTo>
                  <a:pt x="660941" y="19553"/>
                </a:lnTo>
                <a:lnTo>
                  <a:pt x="595024" y="34299"/>
                </a:lnTo>
                <a:lnTo>
                  <a:pt x="531367" y="52871"/>
                </a:lnTo>
                <a:lnTo>
                  <a:pt x="470194" y="75096"/>
                </a:lnTo>
                <a:lnTo>
                  <a:pt x="411729" y="100800"/>
                </a:lnTo>
                <a:lnTo>
                  <a:pt x="356196" y="129811"/>
                </a:lnTo>
                <a:lnTo>
                  <a:pt x="303819" y="161954"/>
                </a:lnTo>
                <a:lnTo>
                  <a:pt x="254822" y="197058"/>
                </a:lnTo>
                <a:lnTo>
                  <a:pt x="209428" y="234948"/>
                </a:lnTo>
                <a:lnTo>
                  <a:pt x="167862" y="275452"/>
                </a:lnTo>
                <a:lnTo>
                  <a:pt x="130348" y="318397"/>
                </a:lnTo>
                <a:lnTo>
                  <a:pt x="97109" y="363609"/>
                </a:lnTo>
                <a:lnTo>
                  <a:pt x="68370" y="410915"/>
                </a:lnTo>
                <a:lnTo>
                  <a:pt x="44354" y="460142"/>
                </a:lnTo>
                <a:lnTo>
                  <a:pt x="25285" y="511117"/>
                </a:lnTo>
                <a:lnTo>
                  <a:pt x="11387" y="563667"/>
                </a:lnTo>
                <a:lnTo>
                  <a:pt x="2884" y="617619"/>
                </a:lnTo>
                <a:lnTo>
                  <a:pt x="0" y="672799"/>
                </a:lnTo>
                <a:lnTo>
                  <a:pt x="2884" y="727979"/>
                </a:lnTo>
                <a:lnTo>
                  <a:pt x="11387" y="781930"/>
                </a:lnTo>
                <a:lnTo>
                  <a:pt x="25285" y="834480"/>
                </a:lnTo>
                <a:lnTo>
                  <a:pt x="44354" y="885456"/>
                </a:lnTo>
                <a:lnTo>
                  <a:pt x="68370" y="934683"/>
                </a:lnTo>
                <a:lnTo>
                  <a:pt x="97109" y="981989"/>
                </a:lnTo>
                <a:lnTo>
                  <a:pt x="130348" y="1027201"/>
                </a:lnTo>
                <a:lnTo>
                  <a:pt x="167862" y="1070146"/>
                </a:lnTo>
                <a:lnTo>
                  <a:pt x="209428" y="1110650"/>
                </a:lnTo>
                <a:lnTo>
                  <a:pt x="254822" y="1148540"/>
                </a:lnTo>
                <a:lnTo>
                  <a:pt x="303819" y="1183644"/>
                </a:lnTo>
                <a:lnTo>
                  <a:pt x="356196" y="1215788"/>
                </a:lnTo>
                <a:lnTo>
                  <a:pt x="411729" y="1244798"/>
                </a:lnTo>
                <a:lnTo>
                  <a:pt x="470194" y="1270502"/>
                </a:lnTo>
                <a:lnTo>
                  <a:pt x="531367" y="1292727"/>
                </a:lnTo>
                <a:lnTo>
                  <a:pt x="595024" y="1311299"/>
                </a:lnTo>
                <a:lnTo>
                  <a:pt x="660941" y="1326045"/>
                </a:lnTo>
                <a:lnTo>
                  <a:pt x="728895" y="1336793"/>
                </a:lnTo>
                <a:lnTo>
                  <a:pt x="798662" y="1343368"/>
                </a:lnTo>
                <a:lnTo>
                  <a:pt x="870016" y="1345599"/>
                </a:lnTo>
                <a:lnTo>
                  <a:pt x="941371" y="1343368"/>
                </a:lnTo>
                <a:lnTo>
                  <a:pt x="1011138" y="1336793"/>
                </a:lnTo>
                <a:lnTo>
                  <a:pt x="1079092" y="1326045"/>
                </a:lnTo>
                <a:lnTo>
                  <a:pt x="1145009" y="1311299"/>
                </a:lnTo>
                <a:lnTo>
                  <a:pt x="1208666" y="1292727"/>
                </a:lnTo>
                <a:lnTo>
                  <a:pt x="1269839" y="1270502"/>
                </a:lnTo>
                <a:lnTo>
                  <a:pt x="1328304" y="1244798"/>
                </a:lnTo>
                <a:lnTo>
                  <a:pt x="1383837" y="1215788"/>
                </a:lnTo>
                <a:lnTo>
                  <a:pt x="1436214" y="1183644"/>
                </a:lnTo>
                <a:lnTo>
                  <a:pt x="1485211" y="1148540"/>
                </a:lnTo>
                <a:lnTo>
                  <a:pt x="1530605" y="1110650"/>
                </a:lnTo>
                <a:lnTo>
                  <a:pt x="1572171" y="1070146"/>
                </a:lnTo>
                <a:lnTo>
                  <a:pt x="1609685" y="1027201"/>
                </a:lnTo>
                <a:lnTo>
                  <a:pt x="1642924" y="981989"/>
                </a:lnTo>
                <a:lnTo>
                  <a:pt x="1671663" y="934683"/>
                </a:lnTo>
                <a:lnTo>
                  <a:pt x="1695680" y="885456"/>
                </a:lnTo>
                <a:lnTo>
                  <a:pt x="1714749" y="834480"/>
                </a:lnTo>
                <a:lnTo>
                  <a:pt x="1728647" y="781930"/>
                </a:lnTo>
                <a:lnTo>
                  <a:pt x="1737150" y="727979"/>
                </a:lnTo>
                <a:lnTo>
                  <a:pt x="1740034" y="672799"/>
                </a:lnTo>
                <a:lnTo>
                  <a:pt x="1737150" y="617619"/>
                </a:lnTo>
                <a:lnTo>
                  <a:pt x="1728647" y="563667"/>
                </a:lnTo>
                <a:lnTo>
                  <a:pt x="1714749" y="511117"/>
                </a:lnTo>
                <a:lnTo>
                  <a:pt x="1695680" y="460142"/>
                </a:lnTo>
                <a:lnTo>
                  <a:pt x="1671663" y="410915"/>
                </a:lnTo>
                <a:lnTo>
                  <a:pt x="1642924" y="363609"/>
                </a:lnTo>
                <a:lnTo>
                  <a:pt x="1609685" y="318397"/>
                </a:lnTo>
                <a:lnTo>
                  <a:pt x="1572171" y="275452"/>
                </a:lnTo>
                <a:lnTo>
                  <a:pt x="1530605" y="234948"/>
                </a:lnTo>
                <a:lnTo>
                  <a:pt x="1485211" y="197058"/>
                </a:lnTo>
                <a:lnTo>
                  <a:pt x="1436214" y="161954"/>
                </a:lnTo>
                <a:lnTo>
                  <a:pt x="1383837" y="129811"/>
                </a:lnTo>
                <a:lnTo>
                  <a:pt x="1328304" y="100800"/>
                </a:lnTo>
                <a:lnTo>
                  <a:pt x="1269839" y="75096"/>
                </a:lnTo>
                <a:lnTo>
                  <a:pt x="1208666" y="52871"/>
                </a:lnTo>
                <a:lnTo>
                  <a:pt x="1145009" y="34299"/>
                </a:lnTo>
                <a:lnTo>
                  <a:pt x="1079092" y="19553"/>
                </a:lnTo>
                <a:lnTo>
                  <a:pt x="1011138" y="8805"/>
                </a:lnTo>
                <a:lnTo>
                  <a:pt x="941371" y="2230"/>
                </a:lnTo>
                <a:lnTo>
                  <a:pt x="8700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2768" y="3815280"/>
            <a:ext cx="1740535" cy="1346200"/>
          </a:xfrm>
          <a:custGeom>
            <a:avLst/>
            <a:gdLst/>
            <a:ahLst/>
            <a:cxnLst/>
            <a:rect l="l" t="t" r="r" b="b"/>
            <a:pathLst>
              <a:path w="1740535" h="1346200">
                <a:moveTo>
                  <a:pt x="0" y="672799"/>
                </a:moveTo>
                <a:lnTo>
                  <a:pt x="2884" y="617619"/>
                </a:lnTo>
                <a:lnTo>
                  <a:pt x="11387" y="563668"/>
                </a:lnTo>
                <a:lnTo>
                  <a:pt x="25285" y="511118"/>
                </a:lnTo>
                <a:lnTo>
                  <a:pt x="44354" y="460142"/>
                </a:lnTo>
                <a:lnTo>
                  <a:pt x="68370" y="410915"/>
                </a:lnTo>
                <a:lnTo>
                  <a:pt x="97109" y="363609"/>
                </a:lnTo>
                <a:lnTo>
                  <a:pt x="130348" y="318397"/>
                </a:lnTo>
                <a:lnTo>
                  <a:pt x="167862" y="275452"/>
                </a:lnTo>
                <a:lnTo>
                  <a:pt x="209428" y="234948"/>
                </a:lnTo>
                <a:lnTo>
                  <a:pt x="254822" y="197058"/>
                </a:lnTo>
                <a:lnTo>
                  <a:pt x="303819" y="161954"/>
                </a:lnTo>
                <a:lnTo>
                  <a:pt x="356196" y="129811"/>
                </a:lnTo>
                <a:lnTo>
                  <a:pt x="411729" y="100800"/>
                </a:lnTo>
                <a:lnTo>
                  <a:pt x="470193" y="75096"/>
                </a:lnTo>
                <a:lnTo>
                  <a:pt x="531366" y="52871"/>
                </a:lnTo>
                <a:lnTo>
                  <a:pt x="595024" y="34299"/>
                </a:lnTo>
                <a:lnTo>
                  <a:pt x="660941" y="19553"/>
                </a:lnTo>
                <a:lnTo>
                  <a:pt x="728895" y="8805"/>
                </a:lnTo>
                <a:lnTo>
                  <a:pt x="798661" y="2230"/>
                </a:lnTo>
                <a:lnTo>
                  <a:pt x="870016" y="0"/>
                </a:lnTo>
                <a:lnTo>
                  <a:pt x="941371" y="2230"/>
                </a:lnTo>
                <a:lnTo>
                  <a:pt x="1011137" y="8805"/>
                </a:lnTo>
                <a:lnTo>
                  <a:pt x="1079091" y="19553"/>
                </a:lnTo>
                <a:lnTo>
                  <a:pt x="1145009" y="34299"/>
                </a:lnTo>
                <a:lnTo>
                  <a:pt x="1208666" y="52871"/>
                </a:lnTo>
                <a:lnTo>
                  <a:pt x="1269839" y="75096"/>
                </a:lnTo>
                <a:lnTo>
                  <a:pt x="1328304" y="100800"/>
                </a:lnTo>
                <a:lnTo>
                  <a:pt x="1383837" y="129811"/>
                </a:lnTo>
                <a:lnTo>
                  <a:pt x="1436214" y="161954"/>
                </a:lnTo>
                <a:lnTo>
                  <a:pt x="1485211" y="197058"/>
                </a:lnTo>
                <a:lnTo>
                  <a:pt x="1530604" y="234948"/>
                </a:lnTo>
                <a:lnTo>
                  <a:pt x="1572170" y="275452"/>
                </a:lnTo>
                <a:lnTo>
                  <a:pt x="1609684" y="318397"/>
                </a:lnTo>
                <a:lnTo>
                  <a:pt x="1642923" y="363609"/>
                </a:lnTo>
                <a:lnTo>
                  <a:pt x="1671663" y="410915"/>
                </a:lnTo>
                <a:lnTo>
                  <a:pt x="1695679" y="460142"/>
                </a:lnTo>
                <a:lnTo>
                  <a:pt x="1714748" y="511118"/>
                </a:lnTo>
                <a:lnTo>
                  <a:pt x="1728646" y="563668"/>
                </a:lnTo>
                <a:lnTo>
                  <a:pt x="1737149" y="617619"/>
                </a:lnTo>
                <a:lnTo>
                  <a:pt x="1740033" y="672799"/>
                </a:lnTo>
                <a:lnTo>
                  <a:pt x="1737149" y="727979"/>
                </a:lnTo>
                <a:lnTo>
                  <a:pt x="1728646" y="781931"/>
                </a:lnTo>
                <a:lnTo>
                  <a:pt x="1714748" y="834481"/>
                </a:lnTo>
                <a:lnTo>
                  <a:pt x="1695679" y="885456"/>
                </a:lnTo>
                <a:lnTo>
                  <a:pt x="1671663" y="934683"/>
                </a:lnTo>
                <a:lnTo>
                  <a:pt x="1642923" y="981989"/>
                </a:lnTo>
                <a:lnTo>
                  <a:pt x="1609684" y="1027201"/>
                </a:lnTo>
                <a:lnTo>
                  <a:pt x="1572170" y="1070146"/>
                </a:lnTo>
                <a:lnTo>
                  <a:pt x="1530604" y="1110650"/>
                </a:lnTo>
                <a:lnTo>
                  <a:pt x="1485211" y="1148540"/>
                </a:lnTo>
                <a:lnTo>
                  <a:pt x="1436214" y="1183644"/>
                </a:lnTo>
                <a:lnTo>
                  <a:pt x="1383837" y="1215788"/>
                </a:lnTo>
                <a:lnTo>
                  <a:pt x="1328304" y="1244798"/>
                </a:lnTo>
                <a:lnTo>
                  <a:pt x="1269839" y="1270502"/>
                </a:lnTo>
                <a:lnTo>
                  <a:pt x="1208666" y="1292727"/>
                </a:lnTo>
                <a:lnTo>
                  <a:pt x="1145009" y="1311299"/>
                </a:lnTo>
                <a:lnTo>
                  <a:pt x="1079091" y="1326046"/>
                </a:lnTo>
                <a:lnTo>
                  <a:pt x="1011137" y="1336793"/>
                </a:lnTo>
                <a:lnTo>
                  <a:pt x="941371" y="1343369"/>
                </a:lnTo>
                <a:lnTo>
                  <a:pt x="870016" y="1345599"/>
                </a:lnTo>
                <a:lnTo>
                  <a:pt x="798661" y="1343369"/>
                </a:lnTo>
                <a:lnTo>
                  <a:pt x="728895" y="1336793"/>
                </a:lnTo>
                <a:lnTo>
                  <a:pt x="660941" y="1326046"/>
                </a:lnTo>
                <a:lnTo>
                  <a:pt x="595024" y="1311299"/>
                </a:lnTo>
                <a:lnTo>
                  <a:pt x="531366" y="1292727"/>
                </a:lnTo>
                <a:lnTo>
                  <a:pt x="470193" y="1270502"/>
                </a:lnTo>
                <a:lnTo>
                  <a:pt x="411729" y="1244798"/>
                </a:lnTo>
                <a:lnTo>
                  <a:pt x="356196" y="1215788"/>
                </a:lnTo>
                <a:lnTo>
                  <a:pt x="303819" y="1183644"/>
                </a:lnTo>
                <a:lnTo>
                  <a:pt x="254822" y="1148540"/>
                </a:lnTo>
                <a:lnTo>
                  <a:pt x="209428" y="1110650"/>
                </a:lnTo>
                <a:lnTo>
                  <a:pt x="167862" y="1070146"/>
                </a:lnTo>
                <a:lnTo>
                  <a:pt x="130348" y="1027201"/>
                </a:lnTo>
                <a:lnTo>
                  <a:pt x="97109" y="981989"/>
                </a:lnTo>
                <a:lnTo>
                  <a:pt x="68370" y="934683"/>
                </a:lnTo>
                <a:lnTo>
                  <a:pt x="44354" y="885456"/>
                </a:lnTo>
                <a:lnTo>
                  <a:pt x="25285" y="834481"/>
                </a:lnTo>
                <a:lnTo>
                  <a:pt x="11387" y="781931"/>
                </a:lnTo>
                <a:lnTo>
                  <a:pt x="2884" y="727979"/>
                </a:lnTo>
                <a:lnTo>
                  <a:pt x="0" y="672799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2410440"/>
            <a:ext cx="3250565" cy="2319020"/>
          </a:xfrm>
          <a:custGeom>
            <a:avLst/>
            <a:gdLst/>
            <a:ahLst/>
            <a:cxnLst/>
            <a:rect l="l" t="t" r="r" b="b"/>
            <a:pathLst>
              <a:path w="3250565" h="2319020">
                <a:moveTo>
                  <a:pt x="1542787" y="0"/>
                </a:moveTo>
                <a:lnTo>
                  <a:pt x="1402757" y="3843"/>
                </a:lnTo>
                <a:lnTo>
                  <a:pt x="1265844" y="15174"/>
                </a:lnTo>
                <a:lnTo>
                  <a:pt x="1132489" y="33695"/>
                </a:lnTo>
                <a:lnTo>
                  <a:pt x="1003129" y="59107"/>
                </a:lnTo>
                <a:lnTo>
                  <a:pt x="878206" y="91112"/>
                </a:lnTo>
                <a:lnTo>
                  <a:pt x="758157" y="129411"/>
                </a:lnTo>
                <a:lnTo>
                  <a:pt x="643423" y="173707"/>
                </a:lnTo>
                <a:lnTo>
                  <a:pt x="534443" y="223700"/>
                </a:lnTo>
                <a:lnTo>
                  <a:pt x="431656" y="279092"/>
                </a:lnTo>
                <a:lnTo>
                  <a:pt x="335502" y="339585"/>
                </a:lnTo>
                <a:lnTo>
                  <a:pt x="246420" y="404880"/>
                </a:lnTo>
                <a:lnTo>
                  <a:pt x="164850" y="474680"/>
                </a:lnTo>
                <a:lnTo>
                  <a:pt x="91230" y="548685"/>
                </a:lnTo>
                <a:lnTo>
                  <a:pt x="26001" y="626597"/>
                </a:lnTo>
                <a:lnTo>
                  <a:pt x="0" y="664180"/>
                </a:lnTo>
                <a:lnTo>
                  <a:pt x="0" y="1654652"/>
                </a:lnTo>
                <a:lnTo>
                  <a:pt x="26001" y="1692235"/>
                </a:lnTo>
                <a:lnTo>
                  <a:pt x="91230" y="1770147"/>
                </a:lnTo>
                <a:lnTo>
                  <a:pt x="164850" y="1844152"/>
                </a:lnTo>
                <a:lnTo>
                  <a:pt x="246420" y="1913952"/>
                </a:lnTo>
                <a:lnTo>
                  <a:pt x="335502" y="1979248"/>
                </a:lnTo>
                <a:lnTo>
                  <a:pt x="431656" y="2039741"/>
                </a:lnTo>
                <a:lnTo>
                  <a:pt x="534443" y="2095133"/>
                </a:lnTo>
                <a:lnTo>
                  <a:pt x="643423" y="2145126"/>
                </a:lnTo>
                <a:lnTo>
                  <a:pt x="758157" y="2189421"/>
                </a:lnTo>
                <a:lnTo>
                  <a:pt x="878206" y="2227720"/>
                </a:lnTo>
                <a:lnTo>
                  <a:pt x="1003129" y="2259725"/>
                </a:lnTo>
                <a:lnTo>
                  <a:pt x="1132489" y="2285137"/>
                </a:lnTo>
                <a:lnTo>
                  <a:pt x="1265844" y="2303658"/>
                </a:lnTo>
                <a:lnTo>
                  <a:pt x="1402757" y="2314989"/>
                </a:lnTo>
                <a:lnTo>
                  <a:pt x="1542787" y="2318833"/>
                </a:lnTo>
                <a:lnTo>
                  <a:pt x="1682816" y="2314989"/>
                </a:lnTo>
                <a:lnTo>
                  <a:pt x="1819729" y="2303658"/>
                </a:lnTo>
                <a:lnTo>
                  <a:pt x="1953084" y="2285137"/>
                </a:lnTo>
                <a:lnTo>
                  <a:pt x="2082443" y="2259725"/>
                </a:lnTo>
                <a:lnTo>
                  <a:pt x="2207367" y="2227720"/>
                </a:lnTo>
                <a:lnTo>
                  <a:pt x="2327415" y="2189421"/>
                </a:lnTo>
                <a:lnTo>
                  <a:pt x="2442149" y="2145126"/>
                </a:lnTo>
                <a:lnTo>
                  <a:pt x="2551130" y="2095133"/>
                </a:lnTo>
                <a:lnTo>
                  <a:pt x="2653916" y="2039741"/>
                </a:lnTo>
                <a:lnTo>
                  <a:pt x="2750071" y="1979248"/>
                </a:lnTo>
                <a:lnTo>
                  <a:pt x="2773397" y="1962150"/>
                </a:lnTo>
                <a:lnTo>
                  <a:pt x="1542787" y="1962150"/>
                </a:lnTo>
                <a:lnTo>
                  <a:pt x="1432010" y="1959488"/>
                </a:lnTo>
                <a:lnTo>
                  <a:pt x="1323700" y="1951643"/>
                </a:lnTo>
                <a:lnTo>
                  <a:pt x="1218204" y="1938820"/>
                </a:lnTo>
                <a:lnTo>
                  <a:pt x="1115869" y="1921226"/>
                </a:lnTo>
                <a:lnTo>
                  <a:pt x="1017043" y="1899067"/>
                </a:lnTo>
                <a:lnTo>
                  <a:pt x="922074" y="1872550"/>
                </a:lnTo>
                <a:lnTo>
                  <a:pt x="831309" y="1841882"/>
                </a:lnTo>
                <a:lnTo>
                  <a:pt x="745095" y="1807268"/>
                </a:lnTo>
                <a:lnTo>
                  <a:pt x="663782" y="1768917"/>
                </a:lnTo>
                <a:lnTo>
                  <a:pt x="587715" y="1727034"/>
                </a:lnTo>
                <a:lnTo>
                  <a:pt x="517243" y="1681826"/>
                </a:lnTo>
                <a:lnTo>
                  <a:pt x="452713" y="1633500"/>
                </a:lnTo>
                <a:lnTo>
                  <a:pt x="394474" y="1582262"/>
                </a:lnTo>
                <a:lnTo>
                  <a:pt x="342871" y="1528318"/>
                </a:lnTo>
                <a:lnTo>
                  <a:pt x="298254" y="1471876"/>
                </a:lnTo>
                <a:lnTo>
                  <a:pt x="260970" y="1413142"/>
                </a:lnTo>
                <a:lnTo>
                  <a:pt x="231366" y="1352322"/>
                </a:lnTo>
                <a:lnTo>
                  <a:pt x="209790" y="1289623"/>
                </a:lnTo>
                <a:lnTo>
                  <a:pt x="196589" y="1225252"/>
                </a:lnTo>
                <a:lnTo>
                  <a:pt x="192112" y="1159416"/>
                </a:lnTo>
                <a:lnTo>
                  <a:pt x="196589" y="1093579"/>
                </a:lnTo>
                <a:lnTo>
                  <a:pt x="209790" y="1029208"/>
                </a:lnTo>
                <a:lnTo>
                  <a:pt x="231366" y="966509"/>
                </a:lnTo>
                <a:lnTo>
                  <a:pt x="260970" y="905689"/>
                </a:lnTo>
                <a:lnTo>
                  <a:pt x="298254" y="846955"/>
                </a:lnTo>
                <a:lnTo>
                  <a:pt x="342871" y="790513"/>
                </a:lnTo>
                <a:lnTo>
                  <a:pt x="394474" y="736569"/>
                </a:lnTo>
                <a:lnTo>
                  <a:pt x="452713" y="685331"/>
                </a:lnTo>
                <a:lnTo>
                  <a:pt x="517243" y="637005"/>
                </a:lnTo>
                <a:lnTo>
                  <a:pt x="587715" y="591797"/>
                </a:lnTo>
                <a:lnTo>
                  <a:pt x="663782" y="549914"/>
                </a:lnTo>
                <a:lnTo>
                  <a:pt x="745095" y="511563"/>
                </a:lnTo>
                <a:lnTo>
                  <a:pt x="831309" y="476949"/>
                </a:lnTo>
                <a:lnTo>
                  <a:pt x="922074" y="446281"/>
                </a:lnTo>
                <a:lnTo>
                  <a:pt x="1017043" y="419764"/>
                </a:lnTo>
                <a:lnTo>
                  <a:pt x="1115869" y="397605"/>
                </a:lnTo>
                <a:lnTo>
                  <a:pt x="1218204" y="380011"/>
                </a:lnTo>
                <a:lnTo>
                  <a:pt x="1323700" y="367188"/>
                </a:lnTo>
                <a:lnTo>
                  <a:pt x="1432010" y="359343"/>
                </a:lnTo>
                <a:lnTo>
                  <a:pt x="1542787" y="356682"/>
                </a:lnTo>
                <a:lnTo>
                  <a:pt x="2773396" y="356682"/>
                </a:lnTo>
                <a:lnTo>
                  <a:pt x="2750071" y="339585"/>
                </a:lnTo>
                <a:lnTo>
                  <a:pt x="2653916" y="279092"/>
                </a:lnTo>
                <a:lnTo>
                  <a:pt x="2551130" y="223700"/>
                </a:lnTo>
                <a:lnTo>
                  <a:pt x="2442149" y="173707"/>
                </a:lnTo>
                <a:lnTo>
                  <a:pt x="2327415" y="129411"/>
                </a:lnTo>
                <a:lnTo>
                  <a:pt x="2207367" y="91112"/>
                </a:lnTo>
                <a:lnTo>
                  <a:pt x="2082443" y="59107"/>
                </a:lnTo>
                <a:lnTo>
                  <a:pt x="1953084" y="33695"/>
                </a:lnTo>
                <a:lnTo>
                  <a:pt x="1819729" y="15174"/>
                </a:lnTo>
                <a:lnTo>
                  <a:pt x="1682816" y="3843"/>
                </a:lnTo>
                <a:lnTo>
                  <a:pt x="1542787" y="0"/>
                </a:lnTo>
                <a:close/>
              </a:path>
              <a:path w="3250565" h="2319020">
                <a:moveTo>
                  <a:pt x="2773396" y="356682"/>
                </a:moveTo>
                <a:lnTo>
                  <a:pt x="1542787" y="356682"/>
                </a:lnTo>
                <a:lnTo>
                  <a:pt x="1653563" y="359343"/>
                </a:lnTo>
                <a:lnTo>
                  <a:pt x="1761873" y="367188"/>
                </a:lnTo>
                <a:lnTo>
                  <a:pt x="1867369" y="380011"/>
                </a:lnTo>
                <a:lnTo>
                  <a:pt x="1969704" y="397605"/>
                </a:lnTo>
                <a:lnTo>
                  <a:pt x="2068530" y="419764"/>
                </a:lnTo>
                <a:lnTo>
                  <a:pt x="2163499" y="446281"/>
                </a:lnTo>
                <a:lnTo>
                  <a:pt x="2254264" y="476949"/>
                </a:lnTo>
                <a:lnTo>
                  <a:pt x="2340477" y="511563"/>
                </a:lnTo>
                <a:lnTo>
                  <a:pt x="2421791" y="549914"/>
                </a:lnTo>
                <a:lnTo>
                  <a:pt x="2497857" y="591797"/>
                </a:lnTo>
                <a:lnTo>
                  <a:pt x="2568329" y="637005"/>
                </a:lnTo>
                <a:lnTo>
                  <a:pt x="2632859" y="685331"/>
                </a:lnTo>
                <a:lnTo>
                  <a:pt x="2691099" y="736569"/>
                </a:lnTo>
                <a:lnTo>
                  <a:pt x="2742701" y="790513"/>
                </a:lnTo>
                <a:lnTo>
                  <a:pt x="2787318" y="846955"/>
                </a:lnTo>
                <a:lnTo>
                  <a:pt x="2824602" y="905689"/>
                </a:lnTo>
                <a:lnTo>
                  <a:pt x="2854207" y="966509"/>
                </a:lnTo>
                <a:lnTo>
                  <a:pt x="2875783" y="1029208"/>
                </a:lnTo>
                <a:lnTo>
                  <a:pt x="2888983" y="1093579"/>
                </a:lnTo>
                <a:lnTo>
                  <a:pt x="2893461" y="1159416"/>
                </a:lnTo>
                <a:lnTo>
                  <a:pt x="2888983" y="1225252"/>
                </a:lnTo>
                <a:lnTo>
                  <a:pt x="2875783" y="1289623"/>
                </a:lnTo>
                <a:lnTo>
                  <a:pt x="2854207" y="1352322"/>
                </a:lnTo>
                <a:lnTo>
                  <a:pt x="2824602" y="1413142"/>
                </a:lnTo>
                <a:lnTo>
                  <a:pt x="2787318" y="1471876"/>
                </a:lnTo>
                <a:lnTo>
                  <a:pt x="2742701" y="1528318"/>
                </a:lnTo>
                <a:lnTo>
                  <a:pt x="2691099" y="1582262"/>
                </a:lnTo>
                <a:lnTo>
                  <a:pt x="2632859" y="1633500"/>
                </a:lnTo>
                <a:lnTo>
                  <a:pt x="2568329" y="1681826"/>
                </a:lnTo>
                <a:lnTo>
                  <a:pt x="2497857" y="1727034"/>
                </a:lnTo>
                <a:lnTo>
                  <a:pt x="2421791" y="1768917"/>
                </a:lnTo>
                <a:lnTo>
                  <a:pt x="2340477" y="1807268"/>
                </a:lnTo>
                <a:lnTo>
                  <a:pt x="2254264" y="1841882"/>
                </a:lnTo>
                <a:lnTo>
                  <a:pt x="2163499" y="1872550"/>
                </a:lnTo>
                <a:lnTo>
                  <a:pt x="2068530" y="1899067"/>
                </a:lnTo>
                <a:lnTo>
                  <a:pt x="1969704" y="1921226"/>
                </a:lnTo>
                <a:lnTo>
                  <a:pt x="1867369" y="1938820"/>
                </a:lnTo>
                <a:lnTo>
                  <a:pt x="1761873" y="1951643"/>
                </a:lnTo>
                <a:lnTo>
                  <a:pt x="1653563" y="1959488"/>
                </a:lnTo>
                <a:lnTo>
                  <a:pt x="1542787" y="1962150"/>
                </a:lnTo>
                <a:lnTo>
                  <a:pt x="2773397" y="1962150"/>
                </a:lnTo>
                <a:lnTo>
                  <a:pt x="2839153" y="1913952"/>
                </a:lnTo>
                <a:lnTo>
                  <a:pt x="2920723" y="1844152"/>
                </a:lnTo>
                <a:lnTo>
                  <a:pt x="2994343" y="1770147"/>
                </a:lnTo>
                <a:lnTo>
                  <a:pt x="3059572" y="1692235"/>
                </a:lnTo>
                <a:lnTo>
                  <a:pt x="3115971" y="1610713"/>
                </a:lnTo>
                <a:lnTo>
                  <a:pt x="3163102" y="1525881"/>
                </a:lnTo>
                <a:lnTo>
                  <a:pt x="3200524" y="1438037"/>
                </a:lnTo>
                <a:lnTo>
                  <a:pt x="3227798" y="1347479"/>
                </a:lnTo>
                <a:lnTo>
                  <a:pt x="3244484" y="1254506"/>
                </a:lnTo>
                <a:lnTo>
                  <a:pt x="3250144" y="1159416"/>
                </a:lnTo>
                <a:lnTo>
                  <a:pt x="3244484" y="1064325"/>
                </a:lnTo>
                <a:lnTo>
                  <a:pt x="3227798" y="971352"/>
                </a:lnTo>
                <a:lnTo>
                  <a:pt x="3200524" y="880794"/>
                </a:lnTo>
                <a:lnTo>
                  <a:pt x="3163102" y="792950"/>
                </a:lnTo>
                <a:lnTo>
                  <a:pt x="3115971" y="708119"/>
                </a:lnTo>
                <a:lnTo>
                  <a:pt x="3059572" y="626597"/>
                </a:lnTo>
                <a:lnTo>
                  <a:pt x="2994343" y="548685"/>
                </a:lnTo>
                <a:lnTo>
                  <a:pt x="2920723" y="474680"/>
                </a:lnTo>
                <a:lnTo>
                  <a:pt x="2839153" y="404880"/>
                </a:lnTo>
                <a:lnTo>
                  <a:pt x="2773396" y="3566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2410441"/>
            <a:ext cx="3250565" cy="2319020"/>
          </a:xfrm>
          <a:custGeom>
            <a:avLst/>
            <a:gdLst/>
            <a:ahLst/>
            <a:cxnLst/>
            <a:rect l="l" t="t" r="r" b="b"/>
            <a:pathLst>
              <a:path w="3250565" h="2319020">
                <a:moveTo>
                  <a:pt x="0" y="664180"/>
                </a:moveTo>
                <a:lnTo>
                  <a:pt x="26001" y="626597"/>
                </a:lnTo>
                <a:lnTo>
                  <a:pt x="91230" y="548685"/>
                </a:lnTo>
                <a:lnTo>
                  <a:pt x="164850" y="474680"/>
                </a:lnTo>
                <a:lnTo>
                  <a:pt x="246420" y="404880"/>
                </a:lnTo>
                <a:lnTo>
                  <a:pt x="335502" y="339585"/>
                </a:lnTo>
                <a:lnTo>
                  <a:pt x="431656" y="279092"/>
                </a:lnTo>
                <a:lnTo>
                  <a:pt x="534443" y="223700"/>
                </a:lnTo>
                <a:lnTo>
                  <a:pt x="643423" y="173707"/>
                </a:lnTo>
                <a:lnTo>
                  <a:pt x="758157" y="129411"/>
                </a:lnTo>
                <a:lnTo>
                  <a:pt x="878206" y="91112"/>
                </a:lnTo>
                <a:lnTo>
                  <a:pt x="1003129" y="59107"/>
                </a:lnTo>
                <a:lnTo>
                  <a:pt x="1132488" y="33695"/>
                </a:lnTo>
                <a:lnTo>
                  <a:pt x="1265844" y="15174"/>
                </a:lnTo>
                <a:lnTo>
                  <a:pt x="1402756" y="3843"/>
                </a:lnTo>
                <a:lnTo>
                  <a:pt x="1542786" y="0"/>
                </a:lnTo>
                <a:lnTo>
                  <a:pt x="1682816" y="3843"/>
                </a:lnTo>
                <a:lnTo>
                  <a:pt x="1819728" y="15174"/>
                </a:lnTo>
                <a:lnTo>
                  <a:pt x="1953084" y="33695"/>
                </a:lnTo>
                <a:lnTo>
                  <a:pt x="2082443" y="59107"/>
                </a:lnTo>
                <a:lnTo>
                  <a:pt x="2207367" y="91112"/>
                </a:lnTo>
                <a:lnTo>
                  <a:pt x="2327415" y="129411"/>
                </a:lnTo>
                <a:lnTo>
                  <a:pt x="2442149" y="173707"/>
                </a:lnTo>
                <a:lnTo>
                  <a:pt x="2551129" y="223700"/>
                </a:lnTo>
                <a:lnTo>
                  <a:pt x="2653916" y="279092"/>
                </a:lnTo>
                <a:lnTo>
                  <a:pt x="2750070" y="339585"/>
                </a:lnTo>
                <a:lnTo>
                  <a:pt x="2839152" y="404880"/>
                </a:lnTo>
                <a:lnTo>
                  <a:pt x="2920723" y="474680"/>
                </a:lnTo>
                <a:lnTo>
                  <a:pt x="2994342" y="548685"/>
                </a:lnTo>
                <a:lnTo>
                  <a:pt x="3059572" y="626597"/>
                </a:lnTo>
                <a:lnTo>
                  <a:pt x="3115971" y="708119"/>
                </a:lnTo>
                <a:lnTo>
                  <a:pt x="3163101" y="792951"/>
                </a:lnTo>
                <a:lnTo>
                  <a:pt x="3200523" y="880795"/>
                </a:lnTo>
                <a:lnTo>
                  <a:pt x="3227797" y="971353"/>
                </a:lnTo>
                <a:lnTo>
                  <a:pt x="3244484" y="1064326"/>
                </a:lnTo>
                <a:lnTo>
                  <a:pt x="3250144" y="1159416"/>
                </a:lnTo>
                <a:lnTo>
                  <a:pt x="3244484" y="1254506"/>
                </a:lnTo>
                <a:lnTo>
                  <a:pt x="3227797" y="1347479"/>
                </a:lnTo>
                <a:lnTo>
                  <a:pt x="3200523" y="1438037"/>
                </a:lnTo>
                <a:lnTo>
                  <a:pt x="3163101" y="1525882"/>
                </a:lnTo>
                <a:lnTo>
                  <a:pt x="3115971" y="1610713"/>
                </a:lnTo>
                <a:lnTo>
                  <a:pt x="3059572" y="1692235"/>
                </a:lnTo>
                <a:lnTo>
                  <a:pt x="2994342" y="1770147"/>
                </a:lnTo>
                <a:lnTo>
                  <a:pt x="2920723" y="1844153"/>
                </a:lnTo>
                <a:lnTo>
                  <a:pt x="2839152" y="1913952"/>
                </a:lnTo>
                <a:lnTo>
                  <a:pt x="2750070" y="1979248"/>
                </a:lnTo>
                <a:lnTo>
                  <a:pt x="2653916" y="2039741"/>
                </a:lnTo>
                <a:lnTo>
                  <a:pt x="2551129" y="2095133"/>
                </a:lnTo>
                <a:lnTo>
                  <a:pt x="2442149" y="2145126"/>
                </a:lnTo>
                <a:lnTo>
                  <a:pt x="2327415" y="2189421"/>
                </a:lnTo>
                <a:lnTo>
                  <a:pt x="2207367" y="2227720"/>
                </a:lnTo>
                <a:lnTo>
                  <a:pt x="2082443" y="2259725"/>
                </a:lnTo>
                <a:lnTo>
                  <a:pt x="1953084" y="2285137"/>
                </a:lnTo>
                <a:lnTo>
                  <a:pt x="1819728" y="2303658"/>
                </a:lnTo>
                <a:lnTo>
                  <a:pt x="1682816" y="2314989"/>
                </a:lnTo>
                <a:lnTo>
                  <a:pt x="1542786" y="2318833"/>
                </a:lnTo>
                <a:lnTo>
                  <a:pt x="1402756" y="2314989"/>
                </a:lnTo>
                <a:lnTo>
                  <a:pt x="1265844" y="2303658"/>
                </a:lnTo>
                <a:lnTo>
                  <a:pt x="1132488" y="2285137"/>
                </a:lnTo>
                <a:lnTo>
                  <a:pt x="1003129" y="2259725"/>
                </a:lnTo>
                <a:lnTo>
                  <a:pt x="878206" y="2227720"/>
                </a:lnTo>
                <a:lnTo>
                  <a:pt x="758157" y="2189421"/>
                </a:lnTo>
                <a:lnTo>
                  <a:pt x="643423" y="2145126"/>
                </a:lnTo>
                <a:lnTo>
                  <a:pt x="534443" y="2095133"/>
                </a:lnTo>
                <a:lnTo>
                  <a:pt x="431656" y="2039741"/>
                </a:lnTo>
                <a:lnTo>
                  <a:pt x="335502" y="1979248"/>
                </a:lnTo>
                <a:lnTo>
                  <a:pt x="246420" y="1913952"/>
                </a:lnTo>
                <a:lnTo>
                  <a:pt x="164850" y="1844153"/>
                </a:lnTo>
                <a:lnTo>
                  <a:pt x="91230" y="1770147"/>
                </a:lnTo>
                <a:lnTo>
                  <a:pt x="26001" y="1692235"/>
                </a:lnTo>
                <a:lnTo>
                  <a:pt x="0" y="1654652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2111" y="2767124"/>
            <a:ext cx="2701925" cy="1605915"/>
          </a:xfrm>
          <a:custGeom>
            <a:avLst/>
            <a:gdLst/>
            <a:ahLst/>
            <a:cxnLst/>
            <a:rect l="l" t="t" r="r" b="b"/>
            <a:pathLst>
              <a:path w="2701925" h="1605914">
                <a:moveTo>
                  <a:pt x="0" y="802733"/>
                </a:moveTo>
                <a:lnTo>
                  <a:pt x="4477" y="868570"/>
                </a:lnTo>
                <a:lnTo>
                  <a:pt x="17678" y="932941"/>
                </a:lnTo>
                <a:lnTo>
                  <a:pt x="39254" y="995639"/>
                </a:lnTo>
                <a:lnTo>
                  <a:pt x="68858" y="1056459"/>
                </a:lnTo>
                <a:lnTo>
                  <a:pt x="106142" y="1115193"/>
                </a:lnTo>
                <a:lnTo>
                  <a:pt x="150759" y="1171636"/>
                </a:lnTo>
                <a:lnTo>
                  <a:pt x="202362" y="1225579"/>
                </a:lnTo>
                <a:lnTo>
                  <a:pt x="260601" y="1276817"/>
                </a:lnTo>
                <a:lnTo>
                  <a:pt x="325131" y="1325144"/>
                </a:lnTo>
                <a:lnTo>
                  <a:pt x="395603" y="1370352"/>
                </a:lnTo>
                <a:lnTo>
                  <a:pt x="471670" y="1412235"/>
                </a:lnTo>
                <a:lnTo>
                  <a:pt x="552983" y="1450586"/>
                </a:lnTo>
                <a:lnTo>
                  <a:pt x="639196" y="1485199"/>
                </a:lnTo>
                <a:lnTo>
                  <a:pt x="729961" y="1515867"/>
                </a:lnTo>
                <a:lnTo>
                  <a:pt x="824931" y="1542384"/>
                </a:lnTo>
                <a:lnTo>
                  <a:pt x="923756" y="1564543"/>
                </a:lnTo>
                <a:lnTo>
                  <a:pt x="1026091" y="1582137"/>
                </a:lnTo>
                <a:lnTo>
                  <a:pt x="1131588" y="1594960"/>
                </a:lnTo>
                <a:lnTo>
                  <a:pt x="1239898" y="1602806"/>
                </a:lnTo>
                <a:lnTo>
                  <a:pt x="1350674" y="1605467"/>
                </a:lnTo>
                <a:lnTo>
                  <a:pt x="1461450" y="1602806"/>
                </a:lnTo>
                <a:lnTo>
                  <a:pt x="1569761" y="1594960"/>
                </a:lnTo>
                <a:lnTo>
                  <a:pt x="1675257" y="1582137"/>
                </a:lnTo>
                <a:lnTo>
                  <a:pt x="1777592" y="1564543"/>
                </a:lnTo>
                <a:lnTo>
                  <a:pt x="1876418" y="1542384"/>
                </a:lnTo>
                <a:lnTo>
                  <a:pt x="1971387" y="1515867"/>
                </a:lnTo>
                <a:lnTo>
                  <a:pt x="2062152" y="1485199"/>
                </a:lnTo>
                <a:lnTo>
                  <a:pt x="2148365" y="1450586"/>
                </a:lnTo>
                <a:lnTo>
                  <a:pt x="2229679" y="1412235"/>
                </a:lnTo>
                <a:lnTo>
                  <a:pt x="2305745" y="1370352"/>
                </a:lnTo>
                <a:lnTo>
                  <a:pt x="2376217" y="1325144"/>
                </a:lnTo>
                <a:lnTo>
                  <a:pt x="2440747" y="1276817"/>
                </a:lnTo>
                <a:lnTo>
                  <a:pt x="2498987" y="1225579"/>
                </a:lnTo>
                <a:lnTo>
                  <a:pt x="2550589" y="1171636"/>
                </a:lnTo>
                <a:lnTo>
                  <a:pt x="2595206" y="1115193"/>
                </a:lnTo>
                <a:lnTo>
                  <a:pt x="2632490" y="1056459"/>
                </a:lnTo>
                <a:lnTo>
                  <a:pt x="2662095" y="995639"/>
                </a:lnTo>
                <a:lnTo>
                  <a:pt x="2683671" y="932941"/>
                </a:lnTo>
                <a:lnTo>
                  <a:pt x="2696871" y="868570"/>
                </a:lnTo>
                <a:lnTo>
                  <a:pt x="2701349" y="802733"/>
                </a:lnTo>
                <a:lnTo>
                  <a:pt x="2696871" y="736896"/>
                </a:lnTo>
                <a:lnTo>
                  <a:pt x="2683671" y="672526"/>
                </a:lnTo>
                <a:lnTo>
                  <a:pt x="2662095" y="609827"/>
                </a:lnTo>
                <a:lnTo>
                  <a:pt x="2632490" y="549007"/>
                </a:lnTo>
                <a:lnTo>
                  <a:pt x="2595206" y="490273"/>
                </a:lnTo>
                <a:lnTo>
                  <a:pt x="2550589" y="433831"/>
                </a:lnTo>
                <a:lnTo>
                  <a:pt x="2498987" y="379887"/>
                </a:lnTo>
                <a:lnTo>
                  <a:pt x="2440747" y="328649"/>
                </a:lnTo>
                <a:lnTo>
                  <a:pt x="2376217" y="280323"/>
                </a:lnTo>
                <a:lnTo>
                  <a:pt x="2305745" y="235115"/>
                </a:lnTo>
                <a:lnTo>
                  <a:pt x="2229679" y="193232"/>
                </a:lnTo>
                <a:lnTo>
                  <a:pt x="2148365" y="154881"/>
                </a:lnTo>
                <a:lnTo>
                  <a:pt x="2062152" y="120267"/>
                </a:lnTo>
                <a:lnTo>
                  <a:pt x="1971387" y="89599"/>
                </a:lnTo>
                <a:lnTo>
                  <a:pt x="1876418" y="63082"/>
                </a:lnTo>
                <a:lnTo>
                  <a:pt x="1777592" y="40923"/>
                </a:lnTo>
                <a:lnTo>
                  <a:pt x="1675257" y="23329"/>
                </a:lnTo>
                <a:lnTo>
                  <a:pt x="1569761" y="10506"/>
                </a:lnTo>
                <a:lnTo>
                  <a:pt x="1461450" y="2661"/>
                </a:lnTo>
                <a:lnTo>
                  <a:pt x="1350674" y="0"/>
                </a:lnTo>
                <a:lnTo>
                  <a:pt x="1239898" y="2661"/>
                </a:lnTo>
                <a:lnTo>
                  <a:pt x="1131588" y="10506"/>
                </a:lnTo>
                <a:lnTo>
                  <a:pt x="1026091" y="23329"/>
                </a:lnTo>
                <a:lnTo>
                  <a:pt x="923756" y="40923"/>
                </a:lnTo>
                <a:lnTo>
                  <a:pt x="824931" y="63082"/>
                </a:lnTo>
                <a:lnTo>
                  <a:pt x="729961" y="89599"/>
                </a:lnTo>
                <a:lnTo>
                  <a:pt x="639196" y="120267"/>
                </a:lnTo>
                <a:lnTo>
                  <a:pt x="552983" y="154881"/>
                </a:lnTo>
                <a:lnTo>
                  <a:pt x="471670" y="193232"/>
                </a:lnTo>
                <a:lnTo>
                  <a:pt x="395603" y="235115"/>
                </a:lnTo>
                <a:lnTo>
                  <a:pt x="325131" y="280323"/>
                </a:lnTo>
                <a:lnTo>
                  <a:pt x="260601" y="328649"/>
                </a:lnTo>
                <a:lnTo>
                  <a:pt x="202362" y="379887"/>
                </a:lnTo>
                <a:lnTo>
                  <a:pt x="150759" y="433831"/>
                </a:lnTo>
                <a:lnTo>
                  <a:pt x="106142" y="490273"/>
                </a:lnTo>
                <a:lnTo>
                  <a:pt x="68858" y="549007"/>
                </a:lnTo>
                <a:lnTo>
                  <a:pt x="39254" y="609827"/>
                </a:lnTo>
                <a:lnTo>
                  <a:pt x="17678" y="672526"/>
                </a:lnTo>
                <a:lnTo>
                  <a:pt x="4477" y="736896"/>
                </a:lnTo>
                <a:lnTo>
                  <a:pt x="0" y="802733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8248" y="2410440"/>
            <a:ext cx="3161665" cy="347345"/>
          </a:xfrm>
          <a:custGeom>
            <a:avLst/>
            <a:gdLst/>
            <a:ahLst/>
            <a:cxnLst/>
            <a:rect l="l" t="t" r="r" b="b"/>
            <a:pathLst>
              <a:path w="3161665" h="347344">
                <a:moveTo>
                  <a:pt x="0" y="0"/>
                </a:moveTo>
                <a:lnTo>
                  <a:pt x="3161470" y="0"/>
                </a:lnTo>
                <a:lnTo>
                  <a:pt x="3161470" y="346977"/>
                </a:lnTo>
                <a:lnTo>
                  <a:pt x="0" y="34697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248" y="2410441"/>
            <a:ext cx="3161665" cy="347345"/>
          </a:xfrm>
          <a:custGeom>
            <a:avLst/>
            <a:gdLst/>
            <a:ahLst/>
            <a:cxnLst/>
            <a:rect l="l" t="t" r="r" b="b"/>
            <a:pathLst>
              <a:path w="3161665" h="347344">
                <a:moveTo>
                  <a:pt x="0" y="0"/>
                </a:moveTo>
                <a:lnTo>
                  <a:pt x="3161470" y="0"/>
                </a:lnTo>
                <a:lnTo>
                  <a:pt x="3161470" y="346978"/>
                </a:lnTo>
                <a:lnTo>
                  <a:pt x="0" y="34697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2756" y="2511995"/>
            <a:ext cx="498475" cy="2649220"/>
          </a:xfrm>
          <a:custGeom>
            <a:avLst/>
            <a:gdLst/>
            <a:ahLst/>
            <a:cxnLst/>
            <a:rect l="l" t="t" r="r" b="b"/>
            <a:pathLst>
              <a:path w="498475" h="2649220">
                <a:moveTo>
                  <a:pt x="0" y="0"/>
                </a:moveTo>
                <a:lnTo>
                  <a:pt x="498319" y="0"/>
                </a:lnTo>
                <a:lnTo>
                  <a:pt x="498319" y="2648885"/>
                </a:lnTo>
                <a:lnTo>
                  <a:pt x="0" y="264888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2756" y="2511995"/>
            <a:ext cx="498475" cy="2649220"/>
          </a:xfrm>
          <a:custGeom>
            <a:avLst/>
            <a:gdLst/>
            <a:ahLst/>
            <a:cxnLst/>
            <a:rect l="l" t="t" r="r" b="b"/>
            <a:pathLst>
              <a:path w="498475" h="2649220">
                <a:moveTo>
                  <a:pt x="0" y="0"/>
                </a:moveTo>
                <a:lnTo>
                  <a:pt x="498319" y="0"/>
                </a:lnTo>
                <a:lnTo>
                  <a:pt x="498319" y="2648885"/>
                </a:lnTo>
                <a:lnTo>
                  <a:pt x="0" y="264888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518016" y="2668558"/>
            <a:ext cx="498475" cy="2649220"/>
          </a:xfrm>
          <a:custGeom>
            <a:avLst/>
            <a:gdLst/>
            <a:ahLst/>
            <a:cxnLst/>
            <a:rect l="l" t="t" r="r" b="b"/>
            <a:pathLst>
              <a:path w="498475" h="2649220">
                <a:moveTo>
                  <a:pt x="0" y="0"/>
                </a:moveTo>
                <a:lnTo>
                  <a:pt x="498320" y="0"/>
                </a:lnTo>
                <a:lnTo>
                  <a:pt x="498320" y="2648885"/>
                </a:lnTo>
                <a:lnTo>
                  <a:pt x="0" y="264888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276301" y="4441534"/>
            <a:ext cx="250190" cy="876300"/>
          </a:xfrm>
          <a:custGeom>
            <a:avLst/>
            <a:gdLst/>
            <a:ahLst/>
            <a:cxnLst/>
            <a:rect l="l" t="t" r="r" b="b"/>
            <a:pathLst>
              <a:path w="250190" h="876300">
                <a:moveTo>
                  <a:pt x="250145" y="875909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18279" y="3908372"/>
            <a:ext cx="24765" cy="1409065"/>
          </a:xfrm>
          <a:custGeom>
            <a:avLst/>
            <a:gdLst/>
            <a:ahLst/>
            <a:cxnLst/>
            <a:rect l="l" t="t" r="r" b="b"/>
            <a:pathLst>
              <a:path w="24765" h="1409064">
                <a:moveTo>
                  <a:pt x="24505" y="1409071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42787" y="4111482"/>
            <a:ext cx="98425" cy="1206500"/>
          </a:xfrm>
          <a:custGeom>
            <a:avLst/>
            <a:gdLst/>
            <a:ahLst/>
            <a:cxnLst/>
            <a:rect l="l" t="t" r="r" b="b"/>
            <a:pathLst>
              <a:path w="98425" h="1206500">
                <a:moveTo>
                  <a:pt x="0" y="1205961"/>
                </a:moveTo>
                <a:lnTo>
                  <a:pt x="98031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23348" y="4111482"/>
            <a:ext cx="111760" cy="1206500"/>
          </a:xfrm>
          <a:custGeom>
            <a:avLst/>
            <a:gdLst/>
            <a:ahLst/>
            <a:cxnLst/>
            <a:rect l="l" t="t" r="r" b="b"/>
            <a:pathLst>
              <a:path w="111759" h="1206500">
                <a:moveTo>
                  <a:pt x="111269" y="1205961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2787" y="4729273"/>
            <a:ext cx="106680" cy="588645"/>
          </a:xfrm>
          <a:custGeom>
            <a:avLst/>
            <a:gdLst/>
            <a:ahLst/>
            <a:cxnLst/>
            <a:rect l="l" t="t" r="r" b="b"/>
            <a:pathLst>
              <a:path w="106680" h="588645">
                <a:moveTo>
                  <a:pt x="0" y="588170"/>
                </a:moveTo>
                <a:lnTo>
                  <a:pt x="106199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945712" y="4760050"/>
            <a:ext cx="448309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latin typeface="Century Gothic"/>
                <a:cs typeface="Century Gothic"/>
              </a:rPr>
              <a:t>Parti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37715" y="4760050"/>
            <a:ext cx="70866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latin typeface="Century Gothic"/>
                <a:cs typeface="Century Gothic"/>
              </a:rPr>
              <a:t>uth)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b="1" spc="-10" dirty="0">
                <a:latin typeface="Century Gothic"/>
                <a:cs typeface="Century Gothic"/>
              </a:rPr>
              <a:t>jet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752927" y="4548521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1048" y="0"/>
                </a:moveTo>
                <a:lnTo>
                  <a:pt x="9333" y="2478"/>
                </a:lnTo>
                <a:lnTo>
                  <a:pt x="4819" y="6129"/>
                </a:lnTo>
                <a:lnTo>
                  <a:pt x="0" y="16817"/>
                </a:lnTo>
                <a:lnTo>
                  <a:pt x="2478" y="28532"/>
                </a:lnTo>
                <a:lnTo>
                  <a:pt x="85607" y="171040"/>
                </a:lnTo>
                <a:lnTo>
                  <a:pt x="129716" y="95425"/>
                </a:lnTo>
                <a:lnTo>
                  <a:pt x="85607" y="95425"/>
                </a:lnTo>
                <a:lnTo>
                  <a:pt x="35387" y="9333"/>
                </a:lnTo>
                <a:lnTo>
                  <a:pt x="31736" y="4819"/>
                </a:lnTo>
                <a:lnTo>
                  <a:pt x="21048" y="0"/>
                </a:lnTo>
                <a:close/>
              </a:path>
              <a:path w="171450" h="171450">
                <a:moveTo>
                  <a:pt x="156481" y="346"/>
                </a:moveTo>
                <a:lnTo>
                  <a:pt x="144805" y="1410"/>
                </a:lnTo>
                <a:lnTo>
                  <a:pt x="135828" y="9333"/>
                </a:lnTo>
                <a:lnTo>
                  <a:pt x="85607" y="95425"/>
                </a:lnTo>
                <a:lnTo>
                  <a:pt x="129716" y="95425"/>
                </a:lnTo>
                <a:lnTo>
                  <a:pt x="168737" y="28532"/>
                </a:lnTo>
                <a:lnTo>
                  <a:pt x="170869" y="23130"/>
                </a:lnTo>
                <a:lnTo>
                  <a:pt x="169804" y="11454"/>
                </a:lnTo>
                <a:lnTo>
                  <a:pt x="161881" y="2478"/>
                </a:lnTo>
                <a:lnTo>
                  <a:pt x="156481" y="3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943002" y="5936921"/>
            <a:ext cx="1377950" cy="421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i="1" spc="20" dirty="0">
                <a:latin typeface="Times New Roman"/>
                <a:cs typeface="Times New Roman"/>
              </a:rPr>
              <a:t>R</a:t>
            </a:r>
            <a:r>
              <a:rPr sz="2950" spc="95" dirty="0">
                <a:latin typeface="Times New Roman"/>
                <a:cs typeface="Times New Roman"/>
              </a:rPr>
              <a:t>(</a:t>
            </a:r>
            <a:r>
              <a:rPr sz="2950" i="1" spc="-40" dirty="0">
                <a:latin typeface="Times New Roman"/>
                <a:cs typeface="Times New Roman"/>
              </a:rPr>
              <a:t>E</a:t>
            </a:r>
            <a:r>
              <a:rPr sz="2950" spc="170" dirty="0">
                <a:latin typeface="Times New Roman"/>
                <a:cs typeface="Times New Roman"/>
              </a:rPr>
              <a:t>,</a:t>
            </a:r>
            <a:r>
              <a:rPr sz="3000" i="1" spc="90" dirty="0">
                <a:latin typeface="Symbol"/>
                <a:cs typeface="Symbol"/>
              </a:rPr>
              <a:t></a:t>
            </a:r>
            <a:r>
              <a:rPr sz="2950" spc="-10" dirty="0">
                <a:latin typeface="Times New Roman"/>
                <a:cs typeface="Times New Roman"/>
              </a:rPr>
              <a:t>)</a:t>
            </a:r>
            <a:r>
              <a:rPr sz="2950" spc="-240" dirty="0">
                <a:latin typeface="Times New Roman"/>
                <a:cs typeface="Times New Roman"/>
              </a:rPr>
              <a:t> </a:t>
            </a:r>
            <a:r>
              <a:rPr sz="2950" spc="-20" dirty="0">
                <a:latin typeface="Symbol"/>
                <a:cs typeface="Symbol"/>
              </a:rPr>
              <a:t></a:t>
            </a:r>
            <a:endParaRPr sz="2950">
              <a:latin typeface="Symbol"/>
              <a:cs typeface="Symbo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00887" y="5711644"/>
            <a:ext cx="254635" cy="400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i="1" spc="-20" dirty="0">
                <a:latin typeface="Times New Roman"/>
                <a:cs typeface="Times New Roman"/>
              </a:rPr>
              <a:t>E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60297" y="5662395"/>
            <a:ext cx="407034" cy="241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-5" dirty="0">
                <a:latin typeface="Times New Roman"/>
                <a:cs typeface="Times New Roman"/>
              </a:rPr>
              <a:t>r</a:t>
            </a:r>
            <a:r>
              <a:rPr sz="1700" i="1" spc="-15" dirty="0">
                <a:latin typeface="Times New Roman"/>
                <a:cs typeface="Times New Roman"/>
              </a:rPr>
              <a:t>ec</a:t>
            </a:r>
            <a:r>
              <a:rPr sz="1700" i="1" dirty="0">
                <a:latin typeface="Times New Roman"/>
                <a:cs typeface="Times New Roman"/>
              </a:rPr>
              <a:t>o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636970" y="6230708"/>
            <a:ext cx="588645" cy="405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25" i="1" spc="337" baseline="-24482" dirty="0">
                <a:latin typeface="Times New Roman"/>
                <a:cs typeface="Times New Roman"/>
              </a:rPr>
              <a:t>E</a:t>
            </a:r>
            <a:r>
              <a:rPr sz="1200" i="1" spc="-5" dirty="0">
                <a:latin typeface="Times New Roman"/>
                <a:cs typeface="Times New Roman"/>
              </a:rPr>
              <a:t>t</a:t>
            </a:r>
            <a:r>
              <a:rPr sz="1200" i="1" spc="10" dirty="0">
                <a:latin typeface="Times New Roman"/>
                <a:cs typeface="Times New Roman"/>
              </a:rPr>
              <a:t>ru</a:t>
            </a:r>
            <a:r>
              <a:rPr sz="1200" i="1" spc="-5" dirty="0">
                <a:latin typeface="Times New Roman"/>
                <a:cs typeface="Times New Roman"/>
              </a:rPr>
              <a:t>t</a:t>
            </a:r>
            <a:r>
              <a:rPr sz="1200" i="1" spc="15" dirty="0">
                <a:latin typeface="Times New Roman"/>
                <a:cs typeface="Times New Roman"/>
              </a:rPr>
              <a:t>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584330" y="6150030"/>
            <a:ext cx="720725" cy="0"/>
          </a:xfrm>
          <a:custGeom>
            <a:avLst/>
            <a:gdLst/>
            <a:ahLst/>
            <a:cxnLst/>
            <a:rect l="l" t="t" r="r" b="b"/>
            <a:pathLst>
              <a:path w="720725">
                <a:moveTo>
                  <a:pt x="0" y="0"/>
                </a:moveTo>
                <a:lnTo>
                  <a:pt x="720692" y="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392211" y="5646326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155061" y="0"/>
                </a:moveTo>
                <a:lnTo>
                  <a:pt x="0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392211" y="6144667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0" y="0"/>
                </a:moveTo>
                <a:lnTo>
                  <a:pt x="155061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342081" y="5646326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0" y="0"/>
                </a:moveTo>
                <a:lnTo>
                  <a:pt x="155061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342081" y="6144667"/>
            <a:ext cx="155575" cy="498475"/>
          </a:xfrm>
          <a:custGeom>
            <a:avLst/>
            <a:gdLst/>
            <a:ahLst/>
            <a:cxnLst/>
            <a:rect l="l" t="t" r="r" b="b"/>
            <a:pathLst>
              <a:path w="155575" h="498475">
                <a:moveTo>
                  <a:pt x="155061" y="0"/>
                </a:moveTo>
                <a:lnTo>
                  <a:pt x="0" y="498340"/>
                </a:lnTo>
              </a:path>
            </a:pathLst>
          </a:custGeom>
          <a:ln w="185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2998624" y="3177114"/>
            <a:ext cx="10699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Century Gothic"/>
                <a:cs typeface="Century Gothic"/>
              </a:rPr>
              <a:t>onstructed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8055613" y="6206806"/>
            <a:ext cx="984885" cy="339090"/>
          </a:xfrm>
          <a:custGeom>
            <a:avLst/>
            <a:gdLst/>
            <a:ahLst/>
            <a:cxnLst/>
            <a:rect l="l" t="t" r="r" b="b"/>
            <a:pathLst>
              <a:path w="984884" h="339090">
                <a:moveTo>
                  <a:pt x="0" y="0"/>
                </a:moveTo>
                <a:lnTo>
                  <a:pt x="984864" y="0"/>
                </a:lnTo>
                <a:lnTo>
                  <a:pt x="984864" y="338554"/>
                </a:lnTo>
                <a:lnTo>
                  <a:pt x="0" y="33855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8134353" y="6268401"/>
            <a:ext cx="817880" cy="2368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Century Gothic"/>
                <a:cs typeface="Century Gothic"/>
              </a:rPr>
              <a:t>Je</a:t>
            </a:r>
            <a:r>
              <a:rPr sz="1600" b="1" spc="-5" dirty="0">
                <a:latin typeface="Century Gothic"/>
                <a:cs typeface="Century Gothic"/>
              </a:rPr>
              <a:t>t </a:t>
            </a:r>
            <a:r>
              <a:rPr sz="1600" b="1" dirty="0">
                <a:latin typeface="Century Gothic"/>
                <a:cs typeface="Century Gothic"/>
              </a:rPr>
              <a:t>|</a:t>
            </a:r>
            <a:r>
              <a:rPr sz="1600" b="1" spc="-20" dirty="0">
                <a:latin typeface="MS PGothic"/>
                <a:cs typeface="MS PGothic"/>
              </a:rPr>
              <a:t>η</a:t>
            </a:r>
            <a:r>
              <a:rPr sz="1600" b="1" dirty="0">
                <a:latin typeface="Century Gothic"/>
                <a:cs typeface="Century Gothic"/>
              </a:rPr>
              <a:t>|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41</a:t>
            </a:r>
            <a:endParaRPr sz="1200">
              <a:latin typeface="Century Gothic"/>
              <a:cs typeface="Century Gothic"/>
            </a:endParaRPr>
          </a:p>
        </p:txBody>
      </p:sp>
      <p:graphicFrame>
        <p:nvGraphicFramePr>
          <p:cNvPr id="38" name="object 38"/>
          <p:cNvGraphicFramePr>
            <a:graphicFrameLocks noGrp="1"/>
          </p:cNvGraphicFramePr>
          <p:nvPr/>
        </p:nvGraphicFramePr>
        <p:xfrm>
          <a:off x="2513253" y="2663795"/>
          <a:ext cx="983055" cy="26488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34457">
                <a:tc gridSpan="2">
                  <a:txBody>
                    <a:bodyPr/>
                    <a:lstStyle/>
                    <a:p>
                      <a:pPr marL="110489">
                        <a:lnSpc>
                          <a:spcPts val="1900"/>
                        </a:lnSpc>
                      </a:pPr>
                      <a:r>
                        <a:rPr sz="1600" b="1" dirty="0">
                          <a:latin typeface="Century Gothic"/>
                          <a:cs typeface="Century Gothic"/>
                        </a:rPr>
                        <a:t>Rec jet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524">
                      <a:solidFill>
                        <a:srgbClr val="FFFFFF"/>
                      </a:solidFill>
                      <a:prstDash val="solid"/>
                    </a:lnL>
                    <a:lnR w="9524">
                      <a:solidFill>
                        <a:srgbClr val="FFFFFF"/>
                      </a:solidFill>
                      <a:prstDash val="solid"/>
                    </a:lnR>
                    <a:lnT w="9524">
                      <a:solidFill>
                        <a:srgbClr val="FFFFFF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524">
                      <a:solidFill>
                        <a:srgbClr val="FFFFFF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332">
                <a:tc>
                  <a:txBody>
                    <a:bodyPr/>
                    <a:lstStyle/>
                    <a:p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524">
                      <a:solidFill>
                        <a:srgbClr val="FFFFFF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R w="9524">
                      <a:solidFill>
                        <a:srgbClr val="FFFFFF"/>
                      </a:solidFill>
                      <a:prstDash val="solid"/>
                    </a:lnR>
                    <a:solidFill>
                      <a:srgbClr val="FFFB00"/>
                    </a:solidFill>
                  </a:tcPr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entury Gothic"/>
                          <a:cs typeface="Century Gothic"/>
                        </a:rPr>
                        <a:t>JES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524">
                      <a:solidFill>
                        <a:srgbClr val="FFFFFF"/>
                      </a:solidFill>
                      <a:prstDash val="solid"/>
                    </a:lnL>
                    <a:solidFill>
                      <a:srgbClr val="FFFB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Century Gothic"/>
                          <a:cs typeface="Century Gothic"/>
                        </a:rPr>
                        <a:t>cle (tr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524">
                      <a:solidFill>
                        <a:srgbClr val="FFFFFF"/>
                      </a:solidFill>
                      <a:prstDash val="solid"/>
                    </a:lnL>
                    <a:lnR w="9524">
                      <a:solidFill>
                        <a:srgbClr val="FFFFFF"/>
                      </a:solidFill>
                      <a:prstDash val="solid"/>
                    </a:lnR>
                    <a:lnB w="9524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524">
                      <a:solidFill>
                        <a:srgbClr val="FFFFFF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42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algn="ctr">
              <a:lnSpc>
                <a:spcPct val="100000"/>
              </a:lnSpc>
            </a:pPr>
            <a:r>
              <a:rPr b="1" spc="-35" dirty="0"/>
              <a:t>Reduc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ﬂ</a:t>
            </a:r>
            <a:r>
              <a:rPr b="1" spc="-35" dirty="0"/>
              <a:t>uc</a:t>
            </a:r>
            <a:r>
              <a:rPr b="1" spc="-20" dirty="0"/>
              <a:t>t</a:t>
            </a:r>
            <a:r>
              <a:rPr b="1" spc="-40" dirty="0"/>
              <a:t>u</a:t>
            </a:r>
            <a:r>
              <a:rPr b="1" dirty="0"/>
              <a:t>atio</a:t>
            </a:r>
            <a:r>
              <a:rPr b="1" spc="-40" dirty="0"/>
              <a:t>n</a:t>
            </a:r>
            <a:r>
              <a:rPr b="1" spc="-25" dirty="0"/>
              <a:t>s</a:t>
            </a:r>
            <a:r>
              <a:rPr b="1" spc="-5" dirty="0"/>
              <a:t> </a:t>
            </a:r>
            <a:r>
              <a:rPr b="1" dirty="0"/>
              <a:t>(I)</a:t>
            </a:r>
          </a:p>
        </p:txBody>
      </p:sp>
      <p:sp>
        <p:nvSpPr>
          <p:cNvPr id="5" name="object 5"/>
          <p:cNvSpPr/>
          <p:nvPr/>
        </p:nvSpPr>
        <p:spPr>
          <a:xfrm>
            <a:off x="165100" y="1219168"/>
            <a:ext cx="6794498" cy="51848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79998" y="2057400"/>
            <a:ext cx="4064000" cy="3447415"/>
          </a:xfrm>
          <a:custGeom>
            <a:avLst/>
            <a:gdLst/>
            <a:ahLst/>
            <a:cxnLst/>
            <a:rect l="l" t="t" r="r" b="b"/>
            <a:pathLst>
              <a:path w="4064000" h="3447415">
                <a:moveTo>
                  <a:pt x="0" y="0"/>
                </a:moveTo>
                <a:lnTo>
                  <a:pt x="4064000" y="0"/>
                </a:lnTo>
                <a:lnTo>
                  <a:pt x="4064000" y="3447097"/>
                </a:lnTo>
                <a:lnTo>
                  <a:pt x="0" y="34470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158738" y="2136040"/>
            <a:ext cx="3850004" cy="302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spc="-10" dirty="0">
                <a:latin typeface="Century Gothic"/>
                <a:cs typeface="Century Gothic"/>
              </a:rPr>
              <a:t>In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non</a:t>
            </a:r>
            <a:r>
              <a:rPr sz="2000" b="1" spc="-10" dirty="0">
                <a:latin typeface="Century Gothic"/>
                <a:cs typeface="Century Gothic"/>
              </a:rPr>
              <a:t>-</a:t>
            </a:r>
            <a:r>
              <a:rPr sz="2000" b="1" dirty="0">
                <a:latin typeface="Century Gothic"/>
                <a:cs typeface="Century Gothic"/>
              </a:rPr>
              <a:t>co</a:t>
            </a:r>
            <a:r>
              <a:rPr sz="2000" b="1" spc="-20" dirty="0">
                <a:latin typeface="Century Gothic"/>
                <a:cs typeface="Century Gothic"/>
              </a:rPr>
              <a:t>m</a:t>
            </a:r>
            <a:r>
              <a:rPr sz="2000" b="1" dirty="0">
                <a:latin typeface="Century Gothic"/>
                <a:cs typeface="Century Gothic"/>
              </a:rPr>
              <a:t>pen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ti</a:t>
            </a:r>
            <a:r>
              <a:rPr sz="2000" b="1" dirty="0">
                <a:latin typeface="Century Gothic"/>
                <a:cs typeface="Century Gothic"/>
              </a:rPr>
              <a:t>ng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(</a:t>
            </a:r>
            <a:r>
              <a:rPr sz="2000" b="1" dirty="0">
                <a:latin typeface="Century Gothic"/>
                <a:cs typeface="Century Gothic"/>
              </a:rPr>
              <a:t>e/h&gt;1</a:t>
            </a:r>
            <a:r>
              <a:rPr sz="2000" b="1" spc="-10" dirty="0">
                <a:latin typeface="Century Gothic"/>
                <a:cs typeface="Century Gothic"/>
              </a:rPr>
              <a:t>) </a:t>
            </a:r>
            <a:r>
              <a:rPr sz="2000" b="1" spc="-15" dirty="0">
                <a:latin typeface="Century Gothic"/>
                <a:cs typeface="Century Gothic"/>
              </a:rPr>
              <a:t>calorimeters</a:t>
            </a:r>
            <a:r>
              <a:rPr sz="2000" b="1" spc="-10" dirty="0">
                <a:latin typeface="Century Gothic"/>
                <a:cs typeface="Century Gothic"/>
              </a:rPr>
              <a:t>,</a:t>
            </a:r>
            <a:r>
              <a:rPr sz="2000" b="1" spc="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the</a:t>
            </a:r>
            <a:r>
              <a:rPr sz="2000" b="1" spc="-5" dirty="0">
                <a:latin typeface="Century Gothic"/>
                <a:cs typeface="Century Gothic"/>
              </a:rPr>
              <a:t> energy </a:t>
            </a:r>
            <a:r>
              <a:rPr sz="2000" b="1" spc="-10" dirty="0">
                <a:latin typeface="Century Gothic"/>
                <a:cs typeface="Century Gothic"/>
              </a:rPr>
              <a:t>resolution is</a:t>
            </a:r>
            <a:r>
              <a:rPr sz="2000" b="1" spc="-5" dirty="0">
                <a:latin typeface="Century Gothic"/>
                <a:cs typeface="Century Gothic"/>
              </a:rPr>
              <a:t> drive</a:t>
            </a:r>
            <a:r>
              <a:rPr sz="2000" b="1" dirty="0">
                <a:latin typeface="Century Gothic"/>
                <a:cs typeface="Century Gothic"/>
              </a:rPr>
              <a:t>n </a:t>
            </a:r>
            <a:r>
              <a:rPr sz="2000" b="1" spc="-5" dirty="0">
                <a:latin typeface="Century Gothic"/>
                <a:cs typeface="Century Gothic"/>
              </a:rPr>
              <a:t>b</a:t>
            </a:r>
            <a:r>
              <a:rPr sz="2000" b="1" dirty="0">
                <a:latin typeface="Century Gothic"/>
                <a:cs typeface="Century Gothic"/>
              </a:rPr>
              <a:t>y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the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large </a:t>
            </a:r>
            <a:r>
              <a:rPr sz="2000" b="1" spc="-10" dirty="0">
                <a:latin typeface="Century Gothic"/>
                <a:cs typeface="Century Gothic"/>
              </a:rPr>
              <a:t>fl</a:t>
            </a:r>
            <a:r>
              <a:rPr sz="2000" b="1" dirty="0">
                <a:latin typeface="Century Gothic"/>
                <a:cs typeface="Century Gothic"/>
              </a:rPr>
              <a:t>uc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ua</a:t>
            </a:r>
            <a:r>
              <a:rPr sz="2000" b="1" spc="-10" dirty="0">
                <a:latin typeface="Century Gothic"/>
                <a:cs typeface="Century Gothic"/>
              </a:rPr>
              <a:t>ti</a:t>
            </a:r>
            <a:r>
              <a:rPr sz="2000" b="1" dirty="0">
                <a:latin typeface="Century Gothic"/>
                <a:cs typeface="Century Gothic"/>
              </a:rPr>
              <a:t>on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spc="-5" dirty="0">
                <a:latin typeface="Century Gothic"/>
                <a:cs typeface="Century Gothic"/>
              </a:rPr>
              <a:t> i</a:t>
            </a:r>
            <a:r>
              <a:rPr sz="2000" b="1" dirty="0">
                <a:latin typeface="Century Gothic"/>
                <a:cs typeface="Century Gothic"/>
              </a:rPr>
              <a:t>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EM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dirty="0">
                <a:latin typeface="Century Gothic"/>
                <a:cs typeface="Century Gothic"/>
              </a:rPr>
              <a:t>ho</a:t>
            </a:r>
            <a:r>
              <a:rPr sz="2000" b="1" spc="-20" dirty="0">
                <a:latin typeface="Century Gothic"/>
                <a:cs typeface="Century Gothic"/>
              </a:rPr>
              <a:t>w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r fraction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2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34290">
              <a:lnSpc>
                <a:spcPct val="100000"/>
              </a:lnSpc>
            </a:pPr>
            <a:r>
              <a:rPr sz="2000" b="1" spc="-15" dirty="0">
                <a:latin typeface="Century Gothic"/>
                <a:cs typeface="Century Gothic"/>
              </a:rPr>
              <a:t>ATLAS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u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Century Gothic"/>
                <a:cs typeface="Century Gothic"/>
              </a:rPr>
              <a:t>m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hod </a:t>
            </a:r>
            <a:r>
              <a:rPr sz="2000" b="1" i="1" spc="-10" dirty="0">
                <a:solidFill>
                  <a:srgbClr val="FF0000"/>
                </a:solidFill>
                <a:latin typeface="Century Gothic"/>
                <a:cs typeface="Century Gothic"/>
              </a:rPr>
              <a:t>inspired </a:t>
            </a:r>
            <a:r>
              <a:rPr sz="2000" b="1" spc="-5" dirty="0">
                <a:latin typeface="Century Gothic"/>
                <a:cs typeface="Century Gothic"/>
              </a:rPr>
              <a:t>b</a:t>
            </a:r>
            <a:r>
              <a:rPr sz="2000" b="1" dirty="0">
                <a:latin typeface="Century Gothic"/>
                <a:cs typeface="Century Gothic"/>
              </a:rPr>
              <a:t>y dua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-readout</a:t>
            </a:r>
            <a:r>
              <a:rPr sz="2000" b="1" spc="-10" dirty="0">
                <a:latin typeface="Century Gothic"/>
                <a:cs typeface="Century Gothic"/>
              </a:rPr>
              <a:t> calorimetry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to</a:t>
            </a:r>
            <a:r>
              <a:rPr sz="2000" b="1" spc="-15" dirty="0">
                <a:latin typeface="Century Gothic"/>
                <a:cs typeface="Century Gothic"/>
              </a:rPr>
              <a:t> imp</a:t>
            </a:r>
            <a:r>
              <a:rPr sz="2000" b="1" dirty="0">
                <a:latin typeface="Century Gothic"/>
                <a:cs typeface="Century Gothic"/>
              </a:rPr>
              <a:t>rove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the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jet</a:t>
            </a:r>
            <a:r>
              <a:rPr sz="2000" b="1" spc="-5" dirty="0">
                <a:latin typeface="Century Gothic"/>
                <a:cs typeface="Century Gothic"/>
              </a:rPr>
              <a:t> ener</a:t>
            </a:r>
            <a:r>
              <a:rPr sz="2000" b="1" dirty="0">
                <a:latin typeface="Century Gothic"/>
                <a:cs typeface="Century Gothic"/>
              </a:rPr>
              <a:t>gy </a:t>
            </a:r>
            <a:r>
              <a:rPr sz="2000" b="1" spc="-10" dirty="0">
                <a:latin typeface="Century Gothic"/>
                <a:cs typeface="Century Gothic"/>
              </a:rPr>
              <a:t>resolution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24398" y="4787900"/>
            <a:ext cx="355600" cy="646430"/>
          </a:xfrm>
          <a:custGeom>
            <a:avLst/>
            <a:gdLst/>
            <a:ahLst/>
            <a:cxnLst/>
            <a:rect l="l" t="t" r="r" b="b"/>
            <a:pathLst>
              <a:path w="355600" h="646429">
                <a:moveTo>
                  <a:pt x="0" y="0"/>
                </a:moveTo>
                <a:lnTo>
                  <a:pt x="355600" y="0"/>
                </a:lnTo>
                <a:lnTo>
                  <a:pt x="355600" y="646330"/>
                </a:lnTo>
                <a:lnTo>
                  <a:pt x="0" y="6463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140" algn="ctr">
              <a:lnSpc>
                <a:spcPct val="100000"/>
              </a:lnSpc>
            </a:pPr>
            <a:r>
              <a:rPr b="1" spc="-35" dirty="0"/>
              <a:t>Reduc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ﬂ</a:t>
            </a:r>
            <a:r>
              <a:rPr b="1" spc="-35" dirty="0"/>
              <a:t>uc</a:t>
            </a:r>
            <a:r>
              <a:rPr b="1" spc="-20" dirty="0"/>
              <a:t>t</a:t>
            </a:r>
            <a:r>
              <a:rPr b="1" spc="-40" dirty="0"/>
              <a:t>u</a:t>
            </a:r>
            <a:r>
              <a:rPr b="1" dirty="0"/>
              <a:t>atio</a:t>
            </a:r>
            <a:r>
              <a:rPr b="1" spc="-40" dirty="0"/>
              <a:t>n</a:t>
            </a:r>
            <a:r>
              <a:rPr b="1" spc="-25" dirty="0"/>
              <a:t>s</a:t>
            </a:r>
            <a:r>
              <a:rPr b="1" spc="-5" dirty="0"/>
              <a:t> </a:t>
            </a:r>
            <a:r>
              <a:rPr b="1" dirty="0"/>
              <a:t>(II)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43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83844" y="1389697"/>
            <a:ext cx="1663517" cy="1720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5506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0" y="0"/>
                </a:moveTo>
                <a:lnTo>
                  <a:pt x="0" y="1766907"/>
                </a:lnTo>
                <a:lnTo>
                  <a:pt x="831759" y="17669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5506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0" y="1766907"/>
                </a:moveTo>
                <a:lnTo>
                  <a:pt x="0" y="0"/>
                </a:lnTo>
                <a:lnTo>
                  <a:pt x="831759" y="1766907"/>
                </a:lnTo>
                <a:lnTo>
                  <a:pt x="0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9771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831759" y="0"/>
                </a:moveTo>
                <a:lnTo>
                  <a:pt x="0" y="1766907"/>
                </a:lnTo>
                <a:lnTo>
                  <a:pt x="831759" y="1766907"/>
                </a:lnTo>
                <a:lnTo>
                  <a:pt x="8317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9771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831759" y="1766907"/>
                </a:moveTo>
                <a:lnTo>
                  <a:pt x="831759" y="0"/>
                </a:lnTo>
                <a:lnTo>
                  <a:pt x="0" y="1766907"/>
                </a:lnTo>
                <a:lnTo>
                  <a:pt x="831759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06162" y="2291453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621105" y="0"/>
                </a:moveTo>
                <a:lnTo>
                  <a:pt x="570164" y="1753"/>
                </a:lnTo>
                <a:lnTo>
                  <a:pt x="520358" y="6924"/>
                </a:lnTo>
                <a:lnTo>
                  <a:pt x="471846" y="15376"/>
                </a:lnTo>
                <a:lnTo>
                  <a:pt x="424787" y="26972"/>
                </a:lnTo>
                <a:lnTo>
                  <a:pt x="379342" y="41577"/>
                </a:lnTo>
                <a:lnTo>
                  <a:pt x="335671" y="59054"/>
                </a:lnTo>
                <a:lnTo>
                  <a:pt x="293933" y="79267"/>
                </a:lnTo>
                <a:lnTo>
                  <a:pt x="254288" y="102080"/>
                </a:lnTo>
                <a:lnTo>
                  <a:pt x="216896" y="127357"/>
                </a:lnTo>
                <a:lnTo>
                  <a:pt x="181917" y="154962"/>
                </a:lnTo>
                <a:lnTo>
                  <a:pt x="149511" y="184758"/>
                </a:lnTo>
                <a:lnTo>
                  <a:pt x="119837" y="216609"/>
                </a:lnTo>
                <a:lnTo>
                  <a:pt x="93055" y="250380"/>
                </a:lnTo>
                <a:lnTo>
                  <a:pt x="69326" y="285933"/>
                </a:lnTo>
                <a:lnTo>
                  <a:pt x="48809" y="323134"/>
                </a:lnTo>
                <a:lnTo>
                  <a:pt x="31664" y="361845"/>
                </a:lnTo>
                <a:lnTo>
                  <a:pt x="18050" y="401931"/>
                </a:lnTo>
                <a:lnTo>
                  <a:pt x="8129" y="443255"/>
                </a:lnTo>
                <a:lnTo>
                  <a:pt x="2058" y="485681"/>
                </a:lnTo>
                <a:lnTo>
                  <a:pt x="0" y="529074"/>
                </a:lnTo>
                <a:lnTo>
                  <a:pt x="2058" y="572466"/>
                </a:lnTo>
                <a:lnTo>
                  <a:pt x="8129" y="614892"/>
                </a:lnTo>
                <a:lnTo>
                  <a:pt x="18050" y="656216"/>
                </a:lnTo>
                <a:lnTo>
                  <a:pt x="31664" y="696302"/>
                </a:lnTo>
                <a:lnTo>
                  <a:pt x="48809" y="735013"/>
                </a:lnTo>
                <a:lnTo>
                  <a:pt x="69326" y="772213"/>
                </a:lnTo>
                <a:lnTo>
                  <a:pt x="93055" y="807767"/>
                </a:lnTo>
                <a:lnTo>
                  <a:pt x="119837" y="841538"/>
                </a:lnTo>
                <a:lnTo>
                  <a:pt x="149511" y="873389"/>
                </a:lnTo>
                <a:lnTo>
                  <a:pt x="181917" y="903185"/>
                </a:lnTo>
                <a:lnTo>
                  <a:pt x="216896" y="930790"/>
                </a:lnTo>
                <a:lnTo>
                  <a:pt x="254288" y="956067"/>
                </a:lnTo>
                <a:lnTo>
                  <a:pt x="293933" y="978880"/>
                </a:lnTo>
                <a:lnTo>
                  <a:pt x="335671" y="999093"/>
                </a:lnTo>
                <a:lnTo>
                  <a:pt x="379342" y="1016570"/>
                </a:lnTo>
                <a:lnTo>
                  <a:pt x="424787" y="1031174"/>
                </a:lnTo>
                <a:lnTo>
                  <a:pt x="471846" y="1042771"/>
                </a:lnTo>
                <a:lnTo>
                  <a:pt x="520358" y="1051222"/>
                </a:lnTo>
                <a:lnTo>
                  <a:pt x="570164" y="1056393"/>
                </a:lnTo>
                <a:lnTo>
                  <a:pt x="621105" y="1058147"/>
                </a:lnTo>
                <a:lnTo>
                  <a:pt x="672045" y="1056393"/>
                </a:lnTo>
                <a:lnTo>
                  <a:pt x="721851" y="1051222"/>
                </a:lnTo>
                <a:lnTo>
                  <a:pt x="770363" y="1042771"/>
                </a:lnTo>
                <a:lnTo>
                  <a:pt x="817422" y="1031174"/>
                </a:lnTo>
                <a:lnTo>
                  <a:pt x="862867" y="1016570"/>
                </a:lnTo>
                <a:lnTo>
                  <a:pt x="906538" y="999093"/>
                </a:lnTo>
                <a:lnTo>
                  <a:pt x="948276" y="978880"/>
                </a:lnTo>
                <a:lnTo>
                  <a:pt x="987921" y="956067"/>
                </a:lnTo>
                <a:lnTo>
                  <a:pt x="1025313" y="930790"/>
                </a:lnTo>
                <a:lnTo>
                  <a:pt x="1060292" y="903185"/>
                </a:lnTo>
                <a:lnTo>
                  <a:pt x="1092699" y="873389"/>
                </a:lnTo>
                <a:lnTo>
                  <a:pt x="1122372" y="841538"/>
                </a:lnTo>
                <a:lnTo>
                  <a:pt x="1149154" y="807767"/>
                </a:lnTo>
                <a:lnTo>
                  <a:pt x="1172883" y="772213"/>
                </a:lnTo>
                <a:lnTo>
                  <a:pt x="1193400" y="735013"/>
                </a:lnTo>
                <a:lnTo>
                  <a:pt x="1210545" y="696302"/>
                </a:lnTo>
                <a:lnTo>
                  <a:pt x="1224159" y="656216"/>
                </a:lnTo>
                <a:lnTo>
                  <a:pt x="1234080" y="614892"/>
                </a:lnTo>
                <a:lnTo>
                  <a:pt x="1240151" y="572466"/>
                </a:lnTo>
                <a:lnTo>
                  <a:pt x="1242209" y="529074"/>
                </a:lnTo>
                <a:lnTo>
                  <a:pt x="1240151" y="485681"/>
                </a:lnTo>
                <a:lnTo>
                  <a:pt x="1234080" y="443255"/>
                </a:lnTo>
                <a:lnTo>
                  <a:pt x="1224159" y="401931"/>
                </a:lnTo>
                <a:lnTo>
                  <a:pt x="1210545" y="361845"/>
                </a:lnTo>
                <a:lnTo>
                  <a:pt x="1193400" y="323134"/>
                </a:lnTo>
                <a:lnTo>
                  <a:pt x="1172883" y="285933"/>
                </a:lnTo>
                <a:lnTo>
                  <a:pt x="1149154" y="250380"/>
                </a:lnTo>
                <a:lnTo>
                  <a:pt x="1122372" y="216609"/>
                </a:lnTo>
                <a:lnTo>
                  <a:pt x="1092699" y="184758"/>
                </a:lnTo>
                <a:lnTo>
                  <a:pt x="1060292" y="154962"/>
                </a:lnTo>
                <a:lnTo>
                  <a:pt x="1025313" y="127357"/>
                </a:lnTo>
                <a:lnTo>
                  <a:pt x="987921" y="102080"/>
                </a:lnTo>
                <a:lnTo>
                  <a:pt x="948276" y="79267"/>
                </a:lnTo>
                <a:lnTo>
                  <a:pt x="906538" y="59054"/>
                </a:lnTo>
                <a:lnTo>
                  <a:pt x="862867" y="41577"/>
                </a:lnTo>
                <a:lnTo>
                  <a:pt x="817422" y="26972"/>
                </a:lnTo>
                <a:lnTo>
                  <a:pt x="770363" y="15376"/>
                </a:lnTo>
                <a:lnTo>
                  <a:pt x="721851" y="6924"/>
                </a:lnTo>
                <a:lnTo>
                  <a:pt x="672045" y="1753"/>
                </a:lnTo>
                <a:lnTo>
                  <a:pt x="6211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06162" y="2291453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0" y="529073"/>
                </a:moveTo>
                <a:lnTo>
                  <a:pt x="2058" y="485681"/>
                </a:lnTo>
                <a:lnTo>
                  <a:pt x="8129" y="443255"/>
                </a:lnTo>
                <a:lnTo>
                  <a:pt x="18050" y="401931"/>
                </a:lnTo>
                <a:lnTo>
                  <a:pt x="31664" y="361845"/>
                </a:lnTo>
                <a:lnTo>
                  <a:pt x="48809" y="323134"/>
                </a:lnTo>
                <a:lnTo>
                  <a:pt x="69326" y="285933"/>
                </a:lnTo>
                <a:lnTo>
                  <a:pt x="93055" y="250380"/>
                </a:lnTo>
                <a:lnTo>
                  <a:pt x="119837" y="216609"/>
                </a:lnTo>
                <a:lnTo>
                  <a:pt x="149511" y="184758"/>
                </a:lnTo>
                <a:lnTo>
                  <a:pt x="181917" y="154962"/>
                </a:lnTo>
                <a:lnTo>
                  <a:pt x="216896" y="127357"/>
                </a:lnTo>
                <a:lnTo>
                  <a:pt x="254288" y="102080"/>
                </a:lnTo>
                <a:lnTo>
                  <a:pt x="293933" y="79267"/>
                </a:lnTo>
                <a:lnTo>
                  <a:pt x="335671" y="59054"/>
                </a:lnTo>
                <a:lnTo>
                  <a:pt x="379342" y="41577"/>
                </a:lnTo>
                <a:lnTo>
                  <a:pt x="424787" y="26972"/>
                </a:lnTo>
                <a:lnTo>
                  <a:pt x="471846" y="15376"/>
                </a:lnTo>
                <a:lnTo>
                  <a:pt x="520358" y="6924"/>
                </a:lnTo>
                <a:lnTo>
                  <a:pt x="570164" y="1753"/>
                </a:lnTo>
                <a:lnTo>
                  <a:pt x="621104" y="0"/>
                </a:lnTo>
                <a:lnTo>
                  <a:pt x="672045" y="1753"/>
                </a:lnTo>
                <a:lnTo>
                  <a:pt x="721851" y="6924"/>
                </a:lnTo>
                <a:lnTo>
                  <a:pt x="770363" y="15376"/>
                </a:lnTo>
                <a:lnTo>
                  <a:pt x="817421" y="26972"/>
                </a:lnTo>
                <a:lnTo>
                  <a:pt x="862866" y="41577"/>
                </a:lnTo>
                <a:lnTo>
                  <a:pt x="906538" y="59054"/>
                </a:lnTo>
                <a:lnTo>
                  <a:pt x="948276" y="79267"/>
                </a:lnTo>
                <a:lnTo>
                  <a:pt x="987921" y="102080"/>
                </a:lnTo>
                <a:lnTo>
                  <a:pt x="1025313" y="127357"/>
                </a:lnTo>
                <a:lnTo>
                  <a:pt x="1060292" y="154962"/>
                </a:lnTo>
                <a:lnTo>
                  <a:pt x="1092698" y="184758"/>
                </a:lnTo>
                <a:lnTo>
                  <a:pt x="1122372" y="216609"/>
                </a:lnTo>
                <a:lnTo>
                  <a:pt x="1149153" y="250380"/>
                </a:lnTo>
                <a:lnTo>
                  <a:pt x="1172883" y="285933"/>
                </a:lnTo>
                <a:lnTo>
                  <a:pt x="1193400" y="323134"/>
                </a:lnTo>
                <a:lnTo>
                  <a:pt x="1210545" y="361845"/>
                </a:lnTo>
                <a:lnTo>
                  <a:pt x="1224158" y="401931"/>
                </a:lnTo>
                <a:lnTo>
                  <a:pt x="1234080" y="443255"/>
                </a:lnTo>
                <a:lnTo>
                  <a:pt x="1240150" y="485681"/>
                </a:lnTo>
                <a:lnTo>
                  <a:pt x="1242209" y="529073"/>
                </a:lnTo>
                <a:lnTo>
                  <a:pt x="1240150" y="572466"/>
                </a:lnTo>
                <a:lnTo>
                  <a:pt x="1234080" y="614892"/>
                </a:lnTo>
                <a:lnTo>
                  <a:pt x="1224158" y="656216"/>
                </a:lnTo>
                <a:lnTo>
                  <a:pt x="1210545" y="696302"/>
                </a:lnTo>
                <a:lnTo>
                  <a:pt x="1193400" y="735013"/>
                </a:lnTo>
                <a:lnTo>
                  <a:pt x="1172883" y="772213"/>
                </a:lnTo>
                <a:lnTo>
                  <a:pt x="1149153" y="807767"/>
                </a:lnTo>
                <a:lnTo>
                  <a:pt x="1122372" y="841538"/>
                </a:lnTo>
                <a:lnTo>
                  <a:pt x="1092698" y="873389"/>
                </a:lnTo>
                <a:lnTo>
                  <a:pt x="1060292" y="903185"/>
                </a:lnTo>
                <a:lnTo>
                  <a:pt x="1025313" y="930790"/>
                </a:lnTo>
                <a:lnTo>
                  <a:pt x="987921" y="956067"/>
                </a:lnTo>
                <a:lnTo>
                  <a:pt x="948276" y="978880"/>
                </a:lnTo>
                <a:lnTo>
                  <a:pt x="906538" y="999093"/>
                </a:lnTo>
                <a:lnTo>
                  <a:pt x="862866" y="1016570"/>
                </a:lnTo>
                <a:lnTo>
                  <a:pt x="817421" y="1031175"/>
                </a:lnTo>
                <a:lnTo>
                  <a:pt x="770363" y="1042771"/>
                </a:lnTo>
                <a:lnTo>
                  <a:pt x="721851" y="1051223"/>
                </a:lnTo>
                <a:lnTo>
                  <a:pt x="672045" y="1056394"/>
                </a:lnTo>
                <a:lnTo>
                  <a:pt x="621104" y="1058147"/>
                </a:lnTo>
                <a:lnTo>
                  <a:pt x="570164" y="1056394"/>
                </a:lnTo>
                <a:lnTo>
                  <a:pt x="520358" y="1051223"/>
                </a:lnTo>
                <a:lnTo>
                  <a:pt x="471846" y="1042771"/>
                </a:lnTo>
                <a:lnTo>
                  <a:pt x="424787" y="1031175"/>
                </a:lnTo>
                <a:lnTo>
                  <a:pt x="379342" y="1016570"/>
                </a:lnTo>
                <a:lnTo>
                  <a:pt x="335671" y="999093"/>
                </a:lnTo>
                <a:lnTo>
                  <a:pt x="293933" y="978880"/>
                </a:lnTo>
                <a:lnTo>
                  <a:pt x="254288" y="956067"/>
                </a:lnTo>
                <a:lnTo>
                  <a:pt x="216896" y="930790"/>
                </a:lnTo>
                <a:lnTo>
                  <a:pt x="181917" y="903185"/>
                </a:lnTo>
                <a:lnTo>
                  <a:pt x="149511" y="873389"/>
                </a:lnTo>
                <a:lnTo>
                  <a:pt x="119837" y="841538"/>
                </a:lnTo>
                <a:lnTo>
                  <a:pt x="93055" y="807767"/>
                </a:lnTo>
                <a:lnTo>
                  <a:pt x="69326" y="772213"/>
                </a:lnTo>
                <a:lnTo>
                  <a:pt x="48809" y="735013"/>
                </a:lnTo>
                <a:lnTo>
                  <a:pt x="31664" y="696302"/>
                </a:lnTo>
                <a:lnTo>
                  <a:pt x="18050" y="656216"/>
                </a:lnTo>
                <a:lnTo>
                  <a:pt x="8129" y="614892"/>
                </a:lnTo>
                <a:lnTo>
                  <a:pt x="2058" y="572466"/>
                </a:lnTo>
                <a:lnTo>
                  <a:pt x="0" y="529073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8385" y="1186719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1218880" y="0"/>
                </a:moveTo>
                <a:lnTo>
                  <a:pt x="1118913" y="3022"/>
                </a:lnTo>
                <a:lnTo>
                  <a:pt x="1021171" y="11933"/>
                </a:lnTo>
                <a:lnTo>
                  <a:pt x="925969" y="26497"/>
                </a:lnTo>
                <a:lnTo>
                  <a:pt x="833620" y="46480"/>
                </a:lnTo>
                <a:lnTo>
                  <a:pt x="744437" y="71648"/>
                </a:lnTo>
                <a:lnTo>
                  <a:pt x="658734" y="101766"/>
                </a:lnTo>
                <a:lnTo>
                  <a:pt x="576826" y="136599"/>
                </a:lnTo>
                <a:lnTo>
                  <a:pt x="499025" y="175912"/>
                </a:lnTo>
                <a:lnTo>
                  <a:pt x="425646" y="219471"/>
                </a:lnTo>
                <a:lnTo>
                  <a:pt x="357001" y="267041"/>
                </a:lnTo>
                <a:lnTo>
                  <a:pt x="293406" y="318388"/>
                </a:lnTo>
                <a:lnTo>
                  <a:pt x="235173" y="373276"/>
                </a:lnTo>
                <a:lnTo>
                  <a:pt x="182616" y="431472"/>
                </a:lnTo>
                <a:lnTo>
                  <a:pt x="136049" y="492741"/>
                </a:lnTo>
                <a:lnTo>
                  <a:pt x="95785" y="556847"/>
                </a:lnTo>
                <a:lnTo>
                  <a:pt x="62139" y="623557"/>
                </a:lnTo>
                <a:lnTo>
                  <a:pt x="35423" y="692635"/>
                </a:lnTo>
                <a:lnTo>
                  <a:pt x="15953" y="763848"/>
                </a:lnTo>
                <a:lnTo>
                  <a:pt x="4040" y="836960"/>
                </a:lnTo>
                <a:lnTo>
                  <a:pt x="0" y="911736"/>
                </a:lnTo>
                <a:lnTo>
                  <a:pt x="4040" y="986513"/>
                </a:lnTo>
                <a:lnTo>
                  <a:pt x="15953" y="1059625"/>
                </a:lnTo>
                <a:lnTo>
                  <a:pt x="35423" y="1130838"/>
                </a:lnTo>
                <a:lnTo>
                  <a:pt x="62139" y="1199916"/>
                </a:lnTo>
                <a:lnTo>
                  <a:pt x="95785" y="1266626"/>
                </a:lnTo>
                <a:lnTo>
                  <a:pt x="136049" y="1330733"/>
                </a:lnTo>
                <a:lnTo>
                  <a:pt x="182616" y="1392001"/>
                </a:lnTo>
                <a:lnTo>
                  <a:pt x="235173" y="1450197"/>
                </a:lnTo>
                <a:lnTo>
                  <a:pt x="293406" y="1505086"/>
                </a:lnTo>
                <a:lnTo>
                  <a:pt x="357001" y="1556433"/>
                </a:lnTo>
                <a:lnTo>
                  <a:pt x="425646" y="1604003"/>
                </a:lnTo>
                <a:lnTo>
                  <a:pt x="499025" y="1647562"/>
                </a:lnTo>
                <a:lnTo>
                  <a:pt x="576826" y="1686875"/>
                </a:lnTo>
                <a:lnTo>
                  <a:pt x="658734" y="1721708"/>
                </a:lnTo>
                <a:lnTo>
                  <a:pt x="744437" y="1751826"/>
                </a:lnTo>
                <a:lnTo>
                  <a:pt x="833620" y="1776993"/>
                </a:lnTo>
                <a:lnTo>
                  <a:pt x="925969" y="1796977"/>
                </a:lnTo>
                <a:lnTo>
                  <a:pt x="1021171" y="1811541"/>
                </a:lnTo>
                <a:lnTo>
                  <a:pt x="1118913" y="1820452"/>
                </a:lnTo>
                <a:lnTo>
                  <a:pt x="1218880" y="1823474"/>
                </a:lnTo>
                <a:lnTo>
                  <a:pt x="1318847" y="1820452"/>
                </a:lnTo>
                <a:lnTo>
                  <a:pt x="1416589" y="1811541"/>
                </a:lnTo>
                <a:lnTo>
                  <a:pt x="1511792" y="1796977"/>
                </a:lnTo>
                <a:lnTo>
                  <a:pt x="1604141" y="1776993"/>
                </a:lnTo>
                <a:lnTo>
                  <a:pt x="1693324" y="1751826"/>
                </a:lnTo>
                <a:lnTo>
                  <a:pt x="1779026" y="1721708"/>
                </a:lnTo>
                <a:lnTo>
                  <a:pt x="1860935" y="1686875"/>
                </a:lnTo>
                <a:lnTo>
                  <a:pt x="1938736" y="1647562"/>
                </a:lnTo>
                <a:lnTo>
                  <a:pt x="2012115" y="1604003"/>
                </a:lnTo>
                <a:lnTo>
                  <a:pt x="2080760" y="1556433"/>
                </a:lnTo>
                <a:lnTo>
                  <a:pt x="2097411" y="1542989"/>
                </a:lnTo>
                <a:lnTo>
                  <a:pt x="1218880" y="1542989"/>
                </a:lnTo>
                <a:lnTo>
                  <a:pt x="1141917" y="1540896"/>
                </a:lnTo>
                <a:lnTo>
                  <a:pt x="1066668" y="1534727"/>
                </a:lnTo>
                <a:lnTo>
                  <a:pt x="993373" y="1524643"/>
                </a:lnTo>
                <a:lnTo>
                  <a:pt x="922275" y="1510807"/>
                </a:lnTo>
                <a:lnTo>
                  <a:pt x="853615" y="1493382"/>
                </a:lnTo>
                <a:lnTo>
                  <a:pt x="787634" y="1472529"/>
                </a:lnTo>
                <a:lnTo>
                  <a:pt x="724574" y="1448413"/>
                </a:lnTo>
                <a:lnTo>
                  <a:pt x="664677" y="1421194"/>
                </a:lnTo>
                <a:lnTo>
                  <a:pt x="608184" y="1391035"/>
                </a:lnTo>
                <a:lnTo>
                  <a:pt x="555336" y="1358099"/>
                </a:lnTo>
                <a:lnTo>
                  <a:pt x="506375" y="1322549"/>
                </a:lnTo>
                <a:lnTo>
                  <a:pt x="461542" y="1284546"/>
                </a:lnTo>
                <a:lnTo>
                  <a:pt x="421079" y="1244253"/>
                </a:lnTo>
                <a:lnTo>
                  <a:pt x="385228" y="1201833"/>
                </a:lnTo>
                <a:lnTo>
                  <a:pt x="354230" y="1157448"/>
                </a:lnTo>
                <a:lnTo>
                  <a:pt x="328326" y="1111261"/>
                </a:lnTo>
                <a:lnTo>
                  <a:pt x="307759" y="1063434"/>
                </a:lnTo>
                <a:lnTo>
                  <a:pt x="292768" y="1014129"/>
                </a:lnTo>
                <a:lnTo>
                  <a:pt x="283597" y="963509"/>
                </a:lnTo>
                <a:lnTo>
                  <a:pt x="280486" y="911736"/>
                </a:lnTo>
                <a:lnTo>
                  <a:pt x="283597" y="859964"/>
                </a:lnTo>
                <a:lnTo>
                  <a:pt x="292768" y="809344"/>
                </a:lnTo>
                <a:lnTo>
                  <a:pt x="307759" y="760039"/>
                </a:lnTo>
                <a:lnTo>
                  <a:pt x="328326" y="712212"/>
                </a:lnTo>
                <a:lnTo>
                  <a:pt x="354230" y="666025"/>
                </a:lnTo>
                <a:lnTo>
                  <a:pt x="385228" y="621640"/>
                </a:lnTo>
                <a:lnTo>
                  <a:pt x="421079" y="579221"/>
                </a:lnTo>
                <a:lnTo>
                  <a:pt x="461542" y="538928"/>
                </a:lnTo>
                <a:lnTo>
                  <a:pt x="506375" y="500926"/>
                </a:lnTo>
                <a:lnTo>
                  <a:pt x="555336" y="465375"/>
                </a:lnTo>
                <a:lnTo>
                  <a:pt x="608184" y="432439"/>
                </a:lnTo>
                <a:lnTo>
                  <a:pt x="664677" y="402281"/>
                </a:lnTo>
                <a:lnTo>
                  <a:pt x="724574" y="375062"/>
                </a:lnTo>
                <a:lnTo>
                  <a:pt x="787634" y="350945"/>
                </a:lnTo>
                <a:lnTo>
                  <a:pt x="853615" y="330093"/>
                </a:lnTo>
                <a:lnTo>
                  <a:pt x="922275" y="312668"/>
                </a:lnTo>
                <a:lnTo>
                  <a:pt x="993373" y="298832"/>
                </a:lnTo>
                <a:lnTo>
                  <a:pt x="1066668" y="288749"/>
                </a:lnTo>
                <a:lnTo>
                  <a:pt x="1141917" y="282579"/>
                </a:lnTo>
                <a:lnTo>
                  <a:pt x="1218880" y="280487"/>
                </a:lnTo>
                <a:lnTo>
                  <a:pt x="2097413" y="280487"/>
                </a:lnTo>
                <a:lnTo>
                  <a:pt x="2080760" y="267041"/>
                </a:lnTo>
                <a:lnTo>
                  <a:pt x="2012115" y="219471"/>
                </a:lnTo>
                <a:lnTo>
                  <a:pt x="1938736" y="175912"/>
                </a:lnTo>
                <a:lnTo>
                  <a:pt x="1860935" y="136599"/>
                </a:lnTo>
                <a:lnTo>
                  <a:pt x="1779026" y="101766"/>
                </a:lnTo>
                <a:lnTo>
                  <a:pt x="1693324" y="71648"/>
                </a:lnTo>
                <a:lnTo>
                  <a:pt x="1604141" y="46480"/>
                </a:lnTo>
                <a:lnTo>
                  <a:pt x="1511792" y="26497"/>
                </a:lnTo>
                <a:lnTo>
                  <a:pt x="1416589" y="11933"/>
                </a:lnTo>
                <a:lnTo>
                  <a:pt x="1318847" y="3022"/>
                </a:lnTo>
                <a:lnTo>
                  <a:pt x="1218880" y="0"/>
                </a:lnTo>
                <a:close/>
              </a:path>
              <a:path w="2437765" h="1823720">
                <a:moveTo>
                  <a:pt x="2097413" y="280487"/>
                </a:moveTo>
                <a:lnTo>
                  <a:pt x="1218880" y="280487"/>
                </a:lnTo>
                <a:lnTo>
                  <a:pt x="1295843" y="282579"/>
                </a:lnTo>
                <a:lnTo>
                  <a:pt x="1371093" y="288749"/>
                </a:lnTo>
                <a:lnTo>
                  <a:pt x="1444387" y="298832"/>
                </a:lnTo>
                <a:lnTo>
                  <a:pt x="1515485" y="312668"/>
                </a:lnTo>
                <a:lnTo>
                  <a:pt x="1584145" y="330093"/>
                </a:lnTo>
                <a:lnTo>
                  <a:pt x="1650126" y="350945"/>
                </a:lnTo>
                <a:lnTo>
                  <a:pt x="1713186" y="375062"/>
                </a:lnTo>
                <a:lnTo>
                  <a:pt x="1773083" y="402281"/>
                </a:lnTo>
                <a:lnTo>
                  <a:pt x="1829577" y="432439"/>
                </a:lnTo>
                <a:lnTo>
                  <a:pt x="1882425" y="465375"/>
                </a:lnTo>
                <a:lnTo>
                  <a:pt x="1931386" y="500926"/>
                </a:lnTo>
                <a:lnTo>
                  <a:pt x="1976219" y="538928"/>
                </a:lnTo>
                <a:lnTo>
                  <a:pt x="2016681" y="579221"/>
                </a:lnTo>
                <a:lnTo>
                  <a:pt x="2052532" y="621640"/>
                </a:lnTo>
                <a:lnTo>
                  <a:pt x="2083531" y="666025"/>
                </a:lnTo>
                <a:lnTo>
                  <a:pt x="2109434" y="712212"/>
                </a:lnTo>
                <a:lnTo>
                  <a:pt x="2130002" y="760039"/>
                </a:lnTo>
                <a:lnTo>
                  <a:pt x="2144992" y="809344"/>
                </a:lnTo>
                <a:lnTo>
                  <a:pt x="2154164" y="859964"/>
                </a:lnTo>
                <a:lnTo>
                  <a:pt x="2157274" y="911736"/>
                </a:lnTo>
                <a:lnTo>
                  <a:pt x="2154164" y="963509"/>
                </a:lnTo>
                <a:lnTo>
                  <a:pt x="2144992" y="1014129"/>
                </a:lnTo>
                <a:lnTo>
                  <a:pt x="2130002" y="1063434"/>
                </a:lnTo>
                <a:lnTo>
                  <a:pt x="2109434" y="1111261"/>
                </a:lnTo>
                <a:lnTo>
                  <a:pt x="2083531" y="1157448"/>
                </a:lnTo>
                <a:lnTo>
                  <a:pt x="2052532" y="1201833"/>
                </a:lnTo>
                <a:lnTo>
                  <a:pt x="2016681" y="1244253"/>
                </a:lnTo>
                <a:lnTo>
                  <a:pt x="1976219" y="1284546"/>
                </a:lnTo>
                <a:lnTo>
                  <a:pt x="1931386" y="1322549"/>
                </a:lnTo>
                <a:lnTo>
                  <a:pt x="1882425" y="1358099"/>
                </a:lnTo>
                <a:lnTo>
                  <a:pt x="1829577" y="1391035"/>
                </a:lnTo>
                <a:lnTo>
                  <a:pt x="1773083" y="1421194"/>
                </a:lnTo>
                <a:lnTo>
                  <a:pt x="1713186" y="1448413"/>
                </a:lnTo>
                <a:lnTo>
                  <a:pt x="1650126" y="1472529"/>
                </a:lnTo>
                <a:lnTo>
                  <a:pt x="1584145" y="1493382"/>
                </a:lnTo>
                <a:lnTo>
                  <a:pt x="1515485" y="1510807"/>
                </a:lnTo>
                <a:lnTo>
                  <a:pt x="1444387" y="1524643"/>
                </a:lnTo>
                <a:lnTo>
                  <a:pt x="1371093" y="1534727"/>
                </a:lnTo>
                <a:lnTo>
                  <a:pt x="1295843" y="1540896"/>
                </a:lnTo>
                <a:lnTo>
                  <a:pt x="1218880" y="1542989"/>
                </a:lnTo>
                <a:lnTo>
                  <a:pt x="2097411" y="1542989"/>
                </a:lnTo>
                <a:lnTo>
                  <a:pt x="2144355" y="1505086"/>
                </a:lnTo>
                <a:lnTo>
                  <a:pt x="2202588" y="1450197"/>
                </a:lnTo>
                <a:lnTo>
                  <a:pt x="2255145" y="1392001"/>
                </a:lnTo>
                <a:lnTo>
                  <a:pt x="2301712" y="1330733"/>
                </a:lnTo>
                <a:lnTo>
                  <a:pt x="2341976" y="1266626"/>
                </a:lnTo>
                <a:lnTo>
                  <a:pt x="2375622" y="1199916"/>
                </a:lnTo>
                <a:lnTo>
                  <a:pt x="2402338" y="1130838"/>
                </a:lnTo>
                <a:lnTo>
                  <a:pt x="2421808" y="1059625"/>
                </a:lnTo>
                <a:lnTo>
                  <a:pt x="2433721" y="986513"/>
                </a:lnTo>
                <a:lnTo>
                  <a:pt x="2437761" y="911736"/>
                </a:lnTo>
                <a:lnTo>
                  <a:pt x="2433721" y="836960"/>
                </a:lnTo>
                <a:lnTo>
                  <a:pt x="2421808" y="763848"/>
                </a:lnTo>
                <a:lnTo>
                  <a:pt x="2402338" y="692635"/>
                </a:lnTo>
                <a:lnTo>
                  <a:pt x="2375622" y="623557"/>
                </a:lnTo>
                <a:lnTo>
                  <a:pt x="2341976" y="556847"/>
                </a:lnTo>
                <a:lnTo>
                  <a:pt x="2301712" y="492741"/>
                </a:lnTo>
                <a:lnTo>
                  <a:pt x="2255145" y="431472"/>
                </a:lnTo>
                <a:lnTo>
                  <a:pt x="2202588" y="373276"/>
                </a:lnTo>
                <a:lnTo>
                  <a:pt x="2144355" y="318388"/>
                </a:lnTo>
                <a:lnTo>
                  <a:pt x="2097413" y="2804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8385" y="1186719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0" y="911737"/>
                </a:moveTo>
                <a:lnTo>
                  <a:pt x="4040" y="836960"/>
                </a:lnTo>
                <a:lnTo>
                  <a:pt x="15953" y="763849"/>
                </a:lnTo>
                <a:lnTo>
                  <a:pt x="35423" y="692636"/>
                </a:lnTo>
                <a:lnTo>
                  <a:pt x="62139" y="623558"/>
                </a:lnTo>
                <a:lnTo>
                  <a:pt x="95785" y="556848"/>
                </a:lnTo>
                <a:lnTo>
                  <a:pt x="136049" y="492741"/>
                </a:lnTo>
                <a:lnTo>
                  <a:pt x="182616" y="431473"/>
                </a:lnTo>
                <a:lnTo>
                  <a:pt x="235173" y="373277"/>
                </a:lnTo>
                <a:lnTo>
                  <a:pt x="293406" y="318388"/>
                </a:lnTo>
                <a:lnTo>
                  <a:pt x="357001" y="267041"/>
                </a:lnTo>
                <a:lnTo>
                  <a:pt x="425646" y="219471"/>
                </a:lnTo>
                <a:lnTo>
                  <a:pt x="499025" y="175912"/>
                </a:lnTo>
                <a:lnTo>
                  <a:pt x="576826" y="136599"/>
                </a:lnTo>
                <a:lnTo>
                  <a:pt x="658734" y="101766"/>
                </a:lnTo>
                <a:lnTo>
                  <a:pt x="744437" y="71648"/>
                </a:lnTo>
                <a:lnTo>
                  <a:pt x="833620" y="46481"/>
                </a:lnTo>
                <a:lnTo>
                  <a:pt x="925969" y="26497"/>
                </a:lnTo>
                <a:lnTo>
                  <a:pt x="1021171" y="11933"/>
                </a:lnTo>
                <a:lnTo>
                  <a:pt x="1118913" y="3022"/>
                </a:lnTo>
                <a:lnTo>
                  <a:pt x="1218880" y="0"/>
                </a:lnTo>
                <a:lnTo>
                  <a:pt x="1318847" y="3022"/>
                </a:lnTo>
                <a:lnTo>
                  <a:pt x="1416589" y="11933"/>
                </a:lnTo>
                <a:lnTo>
                  <a:pt x="1511791" y="26497"/>
                </a:lnTo>
                <a:lnTo>
                  <a:pt x="1604141" y="46481"/>
                </a:lnTo>
                <a:lnTo>
                  <a:pt x="1693323" y="71648"/>
                </a:lnTo>
                <a:lnTo>
                  <a:pt x="1779026" y="101766"/>
                </a:lnTo>
                <a:lnTo>
                  <a:pt x="1860934" y="136599"/>
                </a:lnTo>
                <a:lnTo>
                  <a:pt x="1938735" y="175912"/>
                </a:lnTo>
                <a:lnTo>
                  <a:pt x="2012115" y="219471"/>
                </a:lnTo>
                <a:lnTo>
                  <a:pt x="2080759" y="267041"/>
                </a:lnTo>
                <a:lnTo>
                  <a:pt x="2144354" y="318388"/>
                </a:lnTo>
                <a:lnTo>
                  <a:pt x="2202587" y="373277"/>
                </a:lnTo>
                <a:lnTo>
                  <a:pt x="2255144" y="431473"/>
                </a:lnTo>
                <a:lnTo>
                  <a:pt x="2301712" y="492741"/>
                </a:lnTo>
                <a:lnTo>
                  <a:pt x="2341975" y="556848"/>
                </a:lnTo>
                <a:lnTo>
                  <a:pt x="2375621" y="623558"/>
                </a:lnTo>
                <a:lnTo>
                  <a:pt x="2402337" y="692636"/>
                </a:lnTo>
                <a:lnTo>
                  <a:pt x="2421808" y="763849"/>
                </a:lnTo>
                <a:lnTo>
                  <a:pt x="2433720" y="836960"/>
                </a:lnTo>
                <a:lnTo>
                  <a:pt x="2437761" y="911737"/>
                </a:lnTo>
                <a:lnTo>
                  <a:pt x="2433720" y="986514"/>
                </a:lnTo>
                <a:lnTo>
                  <a:pt x="2421808" y="1059626"/>
                </a:lnTo>
                <a:lnTo>
                  <a:pt x="2402337" y="1130838"/>
                </a:lnTo>
                <a:lnTo>
                  <a:pt x="2375621" y="1199917"/>
                </a:lnTo>
                <a:lnTo>
                  <a:pt x="2341975" y="1266627"/>
                </a:lnTo>
                <a:lnTo>
                  <a:pt x="2301712" y="1330733"/>
                </a:lnTo>
                <a:lnTo>
                  <a:pt x="2255144" y="1392002"/>
                </a:lnTo>
                <a:lnTo>
                  <a:pt x="2202587" y="1450198"/>
                </a:lnTo>
                <a:lnTo>
                  <a:pt x="2144354" y="1505086"/>
                </a:lnTo>
                <a:lnTo>
                  <a:pt x="2080759" y="1556433"/>
                </a:lnTo>
                <a:lnTo>
                  <a:pt x="2012115" y="1604003"/>
                </a:lnTo>
                <a:lnTo>
                  <a:pt x="1938735" y="1647562"/>
                </a:lnTo>
                <a:lnTo>
                  <a:pt x="1860934" y="1686876"/>
                </a:lnTo>
                <a:lnTo>
                  <a:pt x="1779026" y="1721708"/>
                </a:lnTo>
                <a:lnTo>
                  <a:pt x="1693323" y="1751826"/>
                </a:lnTo>
                <a:lnTo>
                  <a:pt x="1604141" y="1776994"/>
                </a:lnTo>
                <a:lnTo>
                  <a:pt x="1511791" y="1796977"/>
                </a:lnTo>
                <a:lnTo>
                  <a:pt x="1416589" y="1811542"/>
                </a:lnTo>
                <a:lnTo>
                  <a:pt x="1318847" y="1820453"/>
                </a:lnTo>
                <a:lnTo>
                  <a:pt x="1218880" y="1823475"/>
                </a:lnTo>
                <a:lnTo>
                  <a:pt x="1118913" y="1820453"/>
                </a:lnTo>
                <a:lnTo>
                  <a:pt x="1021171" y="1811542"/>
                </a:lnTo>
                <a:lnTo>
                  <a:pt x="925969" y="1796977"/>
                </a:lnTo>
                <a:lnTo>
                  <a:pt x="833620" y="1776994"/>
                </a:lnTo>
                <a:lnTo>
                  <a:pt x="744437" y="1751826"/>
                </a:lnTo>
                <a:lnTo>
                  <a:pt x="658734" y="1721708"/>
                </a:lnTo>
                <a:lnTo>
                  <a:pt x="576826" y="1686876"/>
                </a:lnTo>
                <a:lnTo>
                  <a:pt x="499025" y="1647562"/>
                </a:lnTo>
                <a:lnTo>
                  <a:pt x="425646" y="1604003"/>
                </a:lnTo>
                <a:lnTo>
                  <a:pt x="357001" y="1556433"/>
                </a:lnTo>
                <a:lnTo>
                  <a:pt x="293406" y="1505086"/>
                </a:lnTo>
                <a:lnTo>
                  <a:pt x="235173" y="1450198"/>
                </a:lnTo>
                <a:lnTo>
                  <a:pt x="182616" y="1392002"/>
                </a:lnTo>
                <a:lnTo>
                  <a:pt x="136049" y="1330733"/>
                </a:lnTo>
                <a:lnTo>
                  <a:pt x="95785" y="1266627"/>
                </a:lnTo>
                <a:lnTo>
                  <a:pt x="62139" y="1199917"/>
                </a:lnTo>
                <a:lnTo>
                  <a:pt x="35423" y="1130838"/>
                </a:lnTo>
                <a:lnTo>
                  <a:pt x="15953" y="1059626"/>
                </a:lnTo>
                <a:lnTo>
                  <a:pt x="4040" y="986514"/>
                </a:lnTo>
                <a:lnTo>
                  <a:pt x="0" y="91173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8872" y="1467206"/>
            <a:ext cx="1877060" cy="1263015"/>
          </a:xfrm>
          <a:custGeom>
            <a:avLst/>
            <a:gdLst/>
            <a:ahLst/>
            <a:cxnLst/>
            <a:rect l="l" t="t" r="r" b="b"/>
            <a:pathLst>
              <a:path w="1877060" h="1263014">
                <a:moveTo>
                  <a:pt x="0" y="631250"/>
                </a:moveTo>
                <a:lnTo>
                  <a:pt x="3110" y="683022"/>
                </a:lnTo>
                <a:lnTo>
                  <a:pt x="12281" y="733642"/>
                </a:lnTo>
                <a:lnTo>
                  <a:pt x="27272" y="782947"/>
                </a:lnTo>
                <a:lnTo>
                  <a:pt x="47839" y="830774"/>
                </a:lnTo>
                <a:lnTo>
                  <a:pt x="73743" y="876961"/>
                </a:lnTo>
                <a:lnTo>
                  <a:pt x="104741" y="921346"/>
                </a:lnTo>
                <a:lnTo>
                  <a:pt x="140592" y="963766"/>
                </a:lnTo>
                <a:lnTo>
                  <a:pt x="181055" y="1004059"/>
                </a:lnTo>
                <a:lnTo>
                  <a:pt x="225888" y="1042061"/>
                </a:lnTo>
                <a:lnTo>
                  <a:pt x="274849" y="1077612"/>
                </a:lnTo>
                <a:lnTo>
                  <a:pt x="327697" y="1110548"/>
                </a:lnTo>
                <a:lnTo>
                  <a:pt x="384190" y="1140706"/>
                </a:lnTo>
                <a:lnTo>
                  <a:pt x="444087" y="1167925"/>
                </a:lnTo>
                <a:lnTo>
                  <a:pt x="507147" y="1192042"/>
                </a:lnTo>
                <a:lnTo>
                  <a:pt x="573128" y="1212894"/>
                </a:lnTo>
                <a:lnTo>
                  <a:pt x="641788" y="1230319"/>
                </a:lnTo>
                <a:lnTo>
                  <a:pt x="712886" y="1244155"/>
                </a:lnTo>
                <a:lnTo>
                  <a:pt x="786181" y="1254239"/>
                </a:lnTo>
                <a:lnTo>
                  <a:pt x="861430" y="1260408"/>
                </a:lnTo>
                <a:lnTo>
                  <a:pt x="938393" y="1262501"/>
                </a:lnTo>
                <a:lnTo>
                  <a:pt x="1015356" y="1260408"/>
                </a:lnTo>
                <a:lnTo>
                  <a:pt x="1090606" y="1254239"/>
                </a:lnTo>
                <a:lnTo>
                  <a:pt x="1163900" y="1244155"/>
                </a:lnTo>
                <a:lnTo>
                  <a:pt x="1234998" y="1230319"/>
                </a:lnTo>
                <a:lnTo>
                  <a:pt x="1303659" y="1212894"/>
                </a:lnTo>
                <a:lnTo>
                  <a:pt x="1369639" y="1192042"/>
                </a:lnTo>
                <a:lnTo>
                  <a:pt x="1432699" y="1167925"/>
                </a:lnTo>
                <a:lnTo>
                  <a:pt x="1492597" y="1140706"/>
                </a:lnTo>
                <a:lnTo>
                  <a:pt x="1549090" y="1110548"/>
                </a:lnTo>
                <a:lnTo>
                  <a:pt x="1601938" y="1077612"/>
                </a:lnTo>
                <a:lnTo>
                  <a:pt x="1650899" y="1042061"/>
                </a:lnTo>
                <a:lnTo>
                  <a:pt x="1695732" y="1004059"/>
                </a:lnTo>
                <a:lnTo>
                  <a:pt x="1736194" y="963766"/>
                </a:lnTo>
                <a:lnTo>
                  <a:pt x="1772045" y="921346"/>
                </a:lnTo>
                <a:lnTo>
                  <a:pt x="1803043" y="876961"/>
                </a:lnTo>
                <a:lnTo>
                  <a:pt x="1828947" y="830774"/>
                </a:lnTo>
                <a:lnTo>
                  <a:pt x="1849515" y="782947"/>
                </a:lnTo>
                <a:lnTo>
                  <a:pt x="1864505" y="733642"/>
                </a:lnTo>
                <a:lnTo>
                  <a:pt x="1873676" y="683022"/>
                </a:lnTo>
                <a:lnTo>
                  <a:pt x="1876787" y="631250"/>
                </a:lnTo>
                <a:lnTo>
                  <a:pt x="1873676" y="579478"/>
                </a:lnTo>
                <a:lnTo>
                  <a:pt x="1864505" y="528858"/>
                </a:lnTo>
                <a:lnTo>
                  <a:pt x="1849515" y="479553"/>
                </a:lnTo>
                <a:lnTo>
                  <a:pt x="1828947" y="431726"/>
                </a:lnTo>
                <a:lnTo>
                  <a:pt x="1803043" y="385539"/>
                </a:lnTo>
                <a:lnTo>
                  <a:pt x="1772045" y="341154"/>
                </a:lnTo>
                <a:lnTo>
                  <a:pt x="1736194" y="298734"/>
                </a:lnTo>
                <a:lnTo>
                  <a:pt x="1695732" y="258442"/>
                </a:lnTo>
                <a:lnTo>
                  <a:pt x="1650899" y="220439"/>
                </a:lnTo>
                <a:lnTo>
                  <a:pt x="1601938" y="184888"/>
                </a:lnTo>
                <a:lnTo>
                  <a:pt x="1549090" y="151953"/>
                </a:lnTo>
                <a:lnTo>
                  <a:pt x="1492597" y="121794"/>
                </a:lnTo>
                <a:lnTo>
                  <a:pt x="1432699" y="94575"/>
                </a:lnTo>
                <a:lnTo>
                  <a:pt x="1369639" y="70459"/>
                </a:lnTo>
                <a:lnTo>
                  <a:pt x="1303659" y="49606"/>
                </a:lnTo>
                <a:lnTo>
                  <a:pt x="1234998" y="32181"/>
                </a:lnTo>
                <a:lnTo>
                  <a:pt x="1163900" y="18345"/>
                </a:lnTo>
                <a:lnTo>
                  <a:pt x="1090606" y="8261"/>
                </a:lnTo>
                <a:lnTo>
                  <a:pt x="1015356" y="2092"/>
                </a:lnTo>
                <a:lnTo>
                  <a:pt x="938393" y="0"/>
                </a:lnTo>
                <a:lnTo>
                  <a:pt x="861430" y="2092"/>
                </a:lnTo>
                <a:lnTo>
                  <a:pt x="786181" y="8261"/>
                </a:lnTo>
                <a:lnTo>
                  <a:pt x="712886" y="18345"/>
                </a:lnTo>
                <a:lnTo>
                  <a:pt x="641788" y="32181"/>
                </a:lnTo>
                <a:lnTo>
                  <a:pt x="573128" y="49606"/>
                </a:lnTo>
                <a:lnTo>
                  <a:pt x="507147" y="70459"/>
                </a:lnTo>
                <a:lnTo>
                  <a:pt x="444087" y="94575"/>
                </a:lnTo>
                <a:lnTo>
                  <a:pt x="384190" y="121794"/>
                </a:lnTo>
                <a:lnTo>
                  <a:pt x="327697" y="151953"/>
                </a:lnTo>
                <a:lnTo>
                  <a:pt x="274849" y="184888"/>
                </a:lnTo>
                <a:lnTo>
                  <a:pt x="225888" y="220439"/>
                </a:lnTo>
                <a:lnTo>
                  <a:pt x="181055" y="258442"/>
                </a:lnTo>
                <a:lnTo>
                  <a:pt x="140592" y="298734"/>
                </a:lnTo>
                <a:lnTo>
                  <a:pt x="104741" y="341154"/>
                </a:lnTo>
                <a:lnTo>
                  <a:pt x="73743" y="385539"/>
                </a:lnTo>
                <a:lnTo>
                  <a:pt x="47839" y="431726"/>
                </a:lnTo>
                <a:lnTo>
                  <a:pt x="27272" y="479553"/>
                </a:lnTo>
                <a:lnTo>
                  <a:pt x="12281" y="528858"/>
                </a:lnTo>
                <a:lnTo>
                  <a:pt x="3110" y="579478"/>
                </a:lnTo>
                <a:lnTo>
                  <a:pt x="0" y="63125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8901" y="1186719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70" y="0"/>
                </a:lnTo>
                <a:lnTo>
                  <a:pt x="2256970" y="272855"/>
                </a:lnTo>
                <a:lnTo>
                  <a:pt x="0" y="2728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8901" y="1186719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70" y="0"/>
                </a:lnTo>
                <a:lnTo>
                  <a:pt x="2256970" y="272855"/>
                </a:lnTo>
                <a:lnTo>
                  <a:pt x="0" y="27285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6396" y="1266579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0"/>
                </a:lnTo>
                <a:lnTo>
                  <a:pt x="0" y="208302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6396" y="1266580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123483" y="1389697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2"/>
                </a:lnTo>
                <a:lnTo>
                  <a:pt x="0" y="20830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23482" y="1389697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237024" y="2783925"/>
            <a:ext cx="179070" cy="688975"/>
          </a:xfrm>
          <a:custGeom>
            <a:avLst/>
            <a:gdLst/>
            <a:ahLst/>
            <a:cxnLst/>
            <a:rect l="l" t="t" r="r" b="b"/>
            <a:pathLst>
              <a:path w="179069" h="688975">
                <a:moveTo>
                  <a:pt x="178578" y="688794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09771" y="2364658"/>
            <a:ext cx="17780" cy="1108075"/>
          </a:xfrm>
          <a:custGeom>
            <a:avLst/>
            <a:gdLst/>
            <a:ahLst/>
            <a:cxnLst/>
            <a:rect l="l" t="t" r="r" b="b"/>
            <a:pathLst>
              <a:path w="17780" h="1108075">
                <a:moveTo>
                  <a:pt x="17494" y="110806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427266" y="3010195"/>
            <a:ext cx="76200" cy="462915"/>
          </a:xfrm>
          <a:custGeom>
            <a:avLst/>
            <a:gdLst/>
            <a:ahLst/>
            <a:cxnLst/>
            <a:rect l="l" t="t" r="r" b="b"/>
            <a:pathLst>
              <a:path w="76200" h="462914">
                <a:moveTo>
                  <a:pt x="0" y="462524"/>
                </a:moveTo>
                <a:lnTo>
                  <a:pt x="75816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13112" y="1224819"/>
            <a:ext cx="4778385" cy="54639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33569" y="4246126"/>
            <a:ext cx="1663516" cy="17203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45231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0" y="0"/>
                </a:moveTo>
                <a:lnTo>
                  <a:pt x="0" y="1766907"/>
                </a:lnTo>
                <a:lnTo>
                  <a:pt x="831759" y="17669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45231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0" y="1766907"/>
                </a:moveTo>
                <a:lnTo>
                  <a:pt x="0" y="0"/>
                </a:lnTo>
                <a:lnTo>
                  <a:pt x="831758" y="1766907"/>
                </a:lnTo>
                <a:lnTo>
                  <a:pt x="0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359495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831758" y="0"/>
                </a:moveTo>
                <a:lnTo>
                  <a:pt x="0" y="1766907"/>
                </a:lnTo>
                <a:lnTo>
                  <a:pt x="831758" y="1766907"/>
                </a:lnTo>
                <a:lnTo>
                  <a:pt x="8317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359495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831758" y="1766907"/>
                </a:moveTo>
                <a:lnTo>
                  <a:pt x="831758" y="0"/>
                </a:lnTo>
                <a:lnTo>
                  <a:pt x="0" y="1766907"/>
                </a:lnTo>
                <a:lnTo>
                  <a:pt x="831758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5886" y="5147882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621104" y="0"/>
                </a:moveTo>
                <a:lnTo>
                  <a:pt x="570164" y="1753"/>
                </a:lnTo>
                <a:lnTo>
                  <a:pt x="520357" y="6924"/>
                </a:lnTo>
                <a:lnTo>
                  <a:pt x="471845" y="15376"/>
                </a:lnTo>
                <a:lnTo>
                  <a:pt x="424787" y="26972"/>
                </a:lnTo>
                <a:lnTo>
                  <a:pt x="379342" y="41577"/>
                </a:lnTo>
                <a:lnTo>
                  <a:pt x="335671" y="59054"/>
                </a:lnTo>
                <a:lnTo>
                  <a:pt x="293933" y="79267"/>
                </a:lnTo>
                <a:lnTo>
                  <a:pt x="254288" y="102080"/>
                </a:lnTo>
                <a:lnTo>
                  <a:pt x="216896" y="127357"/>
                </a:lnTo>
                <a:lnTo>
                  <a:pt x="181917" y="154961"/>
                </a:lnTo>
                <a:lnTo>
                  <a:pt x="149510" y="184758"/>
                </a:lnTo>
                <a:lnTo>
                  <a:pt x="119837" y="216609"/>
                </a:lnTo>
                <a:lnTo>
                  <a:pt x="93055" y="250380"/>
                </a:lnTo>
                <a:lnTo>
                  <a:pt x="69326" y="285933"/>
                </a:lnTo>
                <a:lnTo>
                  <a:pt x="48809" y="323134"/>
                </a:lnTo>
                <a:lnTo>
                  <a:pt x="31664" y="361845"/>
                </a:lnTo>
                <a:lnTo>
                  <a:pt x="18050" y="401930"/>
                </a:lnTo>
                <a:lnTo>
                  <a:pt x="8129" y="443254"/>
                </a:lnTo>
                <a:lnTo>
                  <a:pt x="2058" y="485681"/>
                </a:lnTo>
                <a:lnTo>
                  <a:pt x="0" y="529073"/>
                </a:lnTo>
                <a:lnTo>
                  <a:pt x="2058" y="572465"/>
                </a:lnTo>
                <a:lnTo>
                  <a:pt x="8129" y="614891"/>
                </a:lnTo>
                <a:lnTo>
                  <a:pt x="18050" y="656216"/>
                </a:lnTo>
                <a:lnTo>
                  <a:pt x="31664" y="696301"/>
                </a:lnTo>
                <a:lnTo>
                  <a:pt x="48809" y="735012"/>
                </a:lnTo>
                <a:lnTo>
                  <a:pt x="69326" y="772213"/>
                </a:lnTo>
                <a:lnTo>
                  <a:pt x="93055" y="807766"/>
                </a:lnTo>
                <a:lnTo>
                  <a:pt x="119837" y="841537"/>
                </a:lnTo>
                <a:lnTo>
                  <a:pt x="149510" y="873389"/>
                </a:lnTo>
                <a:lnTo>
                  <a:pt x="181917" y="903185"/>
                </a:lnTo>
                <a:lnTo>
                  <a:pt x="216896" y="930789"/>
                </a:lnTo>
                <a:lnTo>
                  <a:pt x="254288" y="956066"/>
                </a:lnTo>
                <a:lnTo>
                  <a:pt x="293933" y="978879"/>
                </a:lnTo>
                <a:lnTo>
                  <a:pt x="335671" y="999093"/>
                </a:lnTo>
                <a:lnTo>
                  <a:pt x="379342" y="1016570"/>
                </a:lnTo>
                <a:lnTo>
                  <a:pt x="424787" y="1031174"/>
                </a:lnTo>
                <a:lnTo>
                  <a:pt x="471845" y="1042771"/>
                </a:lnTo>
                <a:lnTo>
                  <a:pt x="520357" y="1051222"/>
                </a:lnTo>
                <a:lnTo>
                  <a:pt x="570164" y="1056393"/>
                </a:lnTo>
                <a:lnTo>
                  <a:pt x="621104" y="1058147"/>
                </a:lnTo>
                <a:lnTo>
                  <a:pt x="672044" y="1056393"/>
                </a:lnTo>
                <a:lnTo>
                  <a:pt x="721850" y="1051222"/>
                </a:lnTo>
                <a:lnTo>
                  <a:pt x="770362" y="1042771"/>
                </a:lnTo>
                <a:lnTo>
                  <a:pt x="817420" y="1031174"/>
                </a:lnTo>
                <a:lnTo>
                  <a:pt x="862865" y="1016570"/>
                </a:lnTo>
                <a:lnTo>
                  <a:pt x="906537" y="999093"/>
                </a:lnTo>
                <a:lnTo>
                  <a:pt x="948275" y="978879"/>
                </a:lnTo>
                <a:lnTo>
                  <a:pt x="987919" y="956066"/>
                </a:lnTo>
                <a:lnTo>
                  <a:pt x="1025311" y="930789"/>
                </a:lnTo>
                <a:lnTo>
                  <a:pt x="1060290" y="903185"/>
                </a:lnTo>
                <a:lnTo>
                  <a:pt x="1092697" y="873389"/>
                </a:lnTo>
                <a:lnTo>
                  <a:pt x="1122370" y="841537"/>
                </a:lnTo>
                <a:lnTo>
                  <a:pt x="1149152" y="807766"/>
                </a:lnTo>
                <a:lnTo>
                  <a:pt x="1172881" y="772213"/>
                </a:lnTo>
                <a:lnTo>
                  <a:pt x="1193398" y="735012"/>
                </a:lnTo>
                <a:lnTo>
                  <a:pt x="1210543" y="696301"/>
                </a:lnTo>
                <a:lnTo>
                  <a:pt x="1224157" y="656216"/>
                </a:lnTo>
                <a:lnTo>
                  <a:pt x="1234078" y="614891"/>
                </a:lnTo>
                <a:lnTo>
                  <a:pt x="1240149" y="572465"/>
                </a:lnTo>
                <a:lnTo>
                  <a:pt x="1242207" y="529073"/>
                </a:lnTo>
                <a:lnTo>
                  <a:pt x="1240149" y="485681"/>
                </a:lnTo>
                <a:lnTo>
                  <a:pt x="1234078" y="443254"/>
                </a:lnTo>
                <a:lnTo>
                  <a:pt x="1224157" y="401930"/>
                </a:lnTo>
                <a:lnTo>
                  <a:pt x="1210543" y="361845"/>
                </a:lnTo>
                <a:lnTo>
                  <a:pt x="1193398" y="323134"/>
                </a:lnTo>
                <a:lnTo>
                  <a:pt x="1172881" y="285933"/>
                </a:lnTo>
                <a:lnTo>
                  <a:pt x="1149152" y="250380"/>
                </a:lnTo>
                <a:lnTo>
                  <a:pt x="1122370" y="216609"/>
                </a:lnTo>
                <a:lnTo>
                  <a:pt x="1092697" y="184758"/>
                </a:lnTo>
                <a:lnTo>
                  <a:pt x="1060290" y="154961"/>
                </a:lnTo>
                <a:lnTo>
                  <a:pt x="1025311" y="127357"/>
                </a:lnTo>
                <a:lnTo>
                  <a:pt x="987919" y="102080"/>
                </a:lnTo>
                <a:lnTo>
                  <a:pt x="948275" y="79267"/>
                </a:lnTo>
                <a:lnTo>
                  <a:pt x="906537" y="59054"/>
                </a:lnTo>
                <a:lnTo>
                  <a:pt x="862865" y="41577"/>
                </a:lnTo>
                <a:lnTo>
                  <a:pt x="817420" y="26972"/>
                </a:lnTo>
                <a:lnTo>
                  <a:pt x="770362" y="15376"/>
                </a:lnTo>
                <a:lnTo>
                  <a:pt x="721850" y="6924"/>
                </a:lnTo>
                <a:lnTo>
                  <a:pt x="672044" y="1753"/>
                </a:lnTo>
                <a:lnTo>
                  <a:pt x="6211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55886" y="5147882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0" y="529073"/>
                </a:moveTo>
                <a:lnTo>
                  <a:pt x="2058" y="485681"/>
                </a:lnTo>
                <a:lnTo>
                  <a:pt x="8129" y="443255"/>
                </a:lnTo>
                <a:lnTo>
                  <a:pt x="18050" y="401931"/>
                </a:lnTo>
                <a:lnTo>
                  <a:pt x="31664" y="361845"/>
                </a:lnTo>
                <a:lnTo>
                  <a:pt x="48809" y="323134"/>
                </a:lnTo>
                <a:lnTo>
                  <a:pt x="69326" y="285933"/>
                </a:lnTo>
                <a:lnTo>
                  <a:pt x="93055" y="250380"/>
                </a:lnTo>
                <a:lnTo>
                  <a:pt x="119837" y="216609"/>
                </a:lnTo>
                <a:lnTo>
                  <a:pt x="149510" y="184758"/>
                </a:lnTo>
                <a:lnTo>
                  <a:pt x="181917" y="154962"/>
                </a:lnTo>
                <a:lnTo>
                  <a:pt x="216896" y="127357"/>
                </a:lnTo>
                <a:lnTo>
                  <a:pt x="254287" y="102080"/>
                </a:lnTo>
                <a:lnTo>
                  <a:pt x="293932" y="79267"/>
                </a:lnTo>
                <a:lnTo>
                  <a:pt x="335670" y="59054"/>
                </a:lnTo>
                <a:lnTo>
                  <a:pt x="379342" y="41577"/>
                </a:lnTo>
                <a:lnTo>
                  <a:pt x="424786" y="26972"/>
                </a:lnTo>
                <a:lnTo>
                  <a:pt x="471845" y="15376"/>
                </a:lnTo>
                <a:lnTo>
                  <a:pt x="520357" y="6924"/>
                </a:lnTo>
                <a:lnTo>
                  <a:pt x="570163" y="1753"/>
                </a:lnTo>
                <a:lnTo>
                  <a:pt x="621103" y="0"/>
                </a:lnTo>
                <a:lnTo>
                  <a:pt x="672043" y="1753"/>
                </a:lnTo>
                <a:lnTo>
                  <a:pt x="721850" y="6924"/>
                </a:lnTo>
                <a:lnTo>
                  <a:pt x="770362" y="15376"/>
                </a:lnTo>
                <a:lnTo>
                  <a:pt x="817420" y="26972"/>
                </a:lnTo>
                <a:lnTo>
                  <a:pt x="862865" y="41577"/>
                </a:lnTo>
                <a:lnTo>
                  <a:pt x="906536" y="59054"/>
                </a:lnTo>
                <a:lnTo>
                  <a:pt x="948274" y="79267"/>
                </a:lnTo>
                <a:lnTo>
                  <a:pt x="987919" y="102080"/>
                </a:lnTo>
                <a:lnTo>
                  <a:pt x="1025311" y="127357"/>
                </a:lnTo>
                <a:lnTo>
                  <a:pt x="1060290" y="154962"/>
                </a:lnTo>
                <a:lnTo>
                  <a:pt x="1092696" y="184758"/>
                </a:lnTo>
                <a:lnTo>
                  <a:pt x="1122370" y="216609"/>
                </a:lnTo>
                <a:lnTo>
                  <a:pt x="1149152" y="250380"/>
                </a:lnTo>
                <a:lnTo>
                  <a:pt x="1172881" y="285933"/>
                </a:lnTo>
                <a:lnTo>
                  <a:pt x="1193398" y="323134"/>
                </a:lnTo>
                <a:lnTo>
                  <a:pt x="1210543" y="361845"/>
                </a:lnTo>
                <a:lnTo>
                  <a:pt x="1224156" y="401931"/>
                </a:lnTo>
                <a:lnTo>
                  <a:pt x="1234078" y="443255"/>
                </a:lnTo>
                <a:lnTo>
                  <a:pt x="1240148" y="485681"/>
                </a:lnTo>
                <a:lnTo>
                  <a:pt x="1242207" y="529073"/>
                </a:lnTo>
                <a:lnTo>
                  <a:pt x="1240148" y="572466"/>
                </a:lnTo>
                <a:lnTo>
                  <a:pt x="1234078" y="614892"/>
                </a:lnTo>
                <a:lnTo>
                  <a:pt x="1224156" y="656216"/>
                </a:lnTo>
                <a:lnTo>
                  <a:pt x="1210543" y="696302"/>
                </a:lnTo>
                <a:lnTo>
                  <a:pt x="1193398" y="735013"/>
                </a:lnTo>
                <a:lnTo>
                  <a:pt x="1172881" y="772213"/>
                </a:lnTo>
                <a:lnTo>
                  <a:pt x="1149152" y="807767"/>
                </a:lnTo>
                <a:lnTo>
                  <a:pt x="1122370" y="841537"/>
                </a:lnTo>
                <a:lnTo>
                  <a:pt x="1092696" y="873389"/>
                </a:lnTo>
                <a:lnTo>
                  <a:pt x="1060290" y="903185"/>
                </a:lnTo>
                <a:lnTo>
                  <a:pt x="1025311" y="930790"/>
                </a:lnTo>
                <a:lnTo>
                  <a:pt x="987919" y="956067"/>
                </a:lnTo>
                <a:lnTo>
                  <a:pt x="948274" y="978880"/>
                </a:lnTo>
                <a:lnTo>
                  <a:pt x="906536" y="999093"/>
                </a:lnTo>
                <a:lnTo>
                  <a:pt x="862865" y="1016570"/>
                </a:lnTo>
                <a:lnTo>
                  <a:pt x="817420" y="1031175"/>
                </a:lnTo>
                <a:lnTo>
                  <a:pt x="770362" y="1042771"/>
                </a:lnTo>
                <a:lnTo>
                  <a:pt x="721850" y="1051223"/>
                </a:lnTo>
                <a:lnTo>
                  <a:pt x="672043" y="1056393"/>
                </a:lnTo>
                <a:lnTo>
                  <a:pt x="621103" y="1058147"/>
                </a:lnTo>
                <a:lnTo>
                  <a:pt x="570163" y="1056393"/>
                </a:lnTo>
                <a:lnTo>
                  <a:pt x="520357" y="1051223"/>
                </a:lnTo>
                <a:lnTo>
                  <a:pt x="471845" y="1042771"/>
                </a:lnTo>
                <a:lnTo>
                  <a:pt x="424786" y="1031175"/>
                </a:lnTo>
                <a:lnTo>
                  <a:pt x="379342" y="1016570"/>
                </a:lnTo>
                <a:lnTo>
                  <a:pt x="335670" y="999093"/>
                </a:lnTo>
                <a:lnTo>
                  <a:pt x="293932" y="978880"/>
                </a:lnTo>
                <a:lnTo>
                  <a:pt x="254287" y="956067"/>
                </a:lnTo>
                <a:lnTo>
                  <a:pt x="216896" y="930790"/>
                </a:lnTo>
                <a:lnTo>
                  <a:pt x="181917" y="903185"/>
                </a:lnTo>
                <a:lnTo>
                  <a:pt x="149510" y="873389"/>
                </a:lnTo>
                <a:lnTo>
                  <a:pt x="119837" y="841537"/>
                </a:lnTo>
                <a:lnTo>
                  <a:pt x="93055" y="807767"/>
                </a:lnTo>
                <a:lnTo>
                  <a:pt x="69326" y="772213"/>
                </a:lnTo>
                <a:lnTo>
                  <a:pt x="48809" y="735013"/>
                </a:lnTo>
                <a:lnTo>
                  <a:pt x="31664" y="696302"/>
                </a:lnTo>
                <a:lnTo>
                  <a:pt x="18050" y="656216"/>
                </a:lnTo>
                <a:lnTo>
                  <a:pt x="8129" y="614892"/>
                </a:lnTo>
                <a:lnTo>
                  <a:pt x="2058" y="572466"/>
                </a:lnTo>
                <a:lnTo>
                  <a:pt x="0" y="529073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58110" y="4043147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1218880" y="0"/>
                </a:moveTo>
                <a:lnTo>
                  <a:pt x="1118913" y="3022"/>
                </a:lnTo>
                <a:lnTo>
                  <a:pt x="1021171" y="11933"/>
                </a:lnTo>
                <a:lnTo>
                  <a:pt x="925969" y="26497"/>
                </a:lnTo>
                <a:lnTo>
                  <a:pt x="833619" y="46481"/>
                </a:lnTo>
                <a:lnTo>
                  <a:pt x="744437" y="71648"/>
                </a:lnTo>
                <a:lnTo>
                  <a:pt x="658734" y="101766"/>
                </a:lnTo>
                <a:lnTo>
                  <a:pt x="576826" y="136599"/>
                </a:lnTo>
                <a:lnTo>
                  <a:pt x="499025" y="175912"/>
                </a:lnTo>
                <a:lnTo>
                  <a:pt x="425646" y="219471"/>
                </a:lnTo>
                <a:lnTo>
                  <a:pt x="357001" y="267042"/>
                </a:lnTo>
                <a:lnTo>
                  <a:pt x="293406" y="318388"/>
                </a:lnTo>
                <a:lnTo>
                  <a:pt x="235173" y="373277"/>
                </a:lnTo>
                <a:lnTo>
                  <a:pt x="182616" y="431473"/>
                </a:lnTo>
                <a:lnTo>
                  <a:pt x="136049" y="492742"/>
                </a:lnTo>
                <a:lnTo>
                  <a:pt x="95785" y="556848"/>
                </a:lnTo>
                <a:lnTo>
                  <a:pt x="62139" y="623558"/>
                </a:lnTo>
                <a:lnTo>
                  <a:pt x="35423" y="692637"/>
                </a:lnTo>
                <a:lnTo>
                  <a:pt x="15953" y="763849"/>
                </a:lnTo>
                <a:lnTo>
                  <a:pt x="4040" y="836961"/>
                </a:lnTo>
                <a:lnTo>
                  <a:pt x="0" y="911738"/>
                </a:lnTo>
                <a:lnTo>
                  <a:pt x="4040" y="986514"/>
                </a:lnTo>
                <a:lnTo>
                  <a:pt x="15953" y="1059626"/>
                </a:lnTo>
                <a:lnTo>
                  <a:pt x="35423" y="1130839"/>
                </a:lnTo>
                <a:lnTo>
                  <a:pt x="62139" y="1199917"/>
                </a:lnTo>
                <a:lnTo>
                  <a:pt x="95785" y="1266627"/>
                </a:lnTo>
                <a:lnTo>
                  <a:pt x="136049" y="1330733"/>
                </a:lnTo>
                <a:lnTo>
                  <a:pt x="182616" y="1392002"/>
                </a:lnTo>
                <a:lnTo>
                  <a:pt x="235173" y="1450198"/>
                </a:lnTo>
                <a:lnTo>
                  <a:pt x="293406" y="1505087"/>
                </a:lnTo>
                <a:lnTo>
                  <a:pt x="357001" y="1556433"/>
                </a:lnTo>
                <a:lnTo>
                  <a:pt x="425646" y="1604004"/>
                </a:lnTo>
                <a:lnTo>
                  <a:pt x="499025" y="1647563"/>
                </a:lnTo>
                <a:lnTo>
                  <a:pt x="576826" y="1686876"/>
                </a:lnTo>
                <a:lnTo>
                  <a:pt x="658734" y="1721709"/>
                </a:lnTo>
                <a:lnTo>
                  <a:pt x="744437" y="1751827"/>
                </a:lnTo>
                <a:lnTo>
                  <a:pt x="833619" y="1776994"/>
                </a:lnTo>
                <a:lnTo>
                  <a:pt x="925969" y="1796978"/>
                </a:lnTo>
                <a:lnTo>
                  <a:pt x="1021171" y="1811542"/>
                </a:lnTo>
                <a:lnTo>
                  <a:pt x="1118913" y="1820453"/>
                </a:lnTo>
                <a:lnTo>
                  <a:pt x="1218880" y="1823476"/>
                </a:lnTo>
                <a:lnTo>
                  <a:pt x="1318847" y="1820453"/>
                </a:lnTo>
                <a:lnTo>
                  <a:pt x="1416589" y="1811542"/>
                </a:lnTo>
                <a:lnTo>
                  <a:pt x="1511791" y="1796978"/>
                </a:lnTo>
                <a:lnTo>
                  <a:pt x="1604141" y="1776994"/>
                </a:lnTo>
                <a:lnTo>
                  <a:pt x="1693323" y="1751827"/>
                </a:lnTo>
                <a:lnTo>
                  <a:pt x="1779026" y="1721709"/>
                </a:lnTo>
                <a:lnTo>
                  <a:pt x="1860934" y="1686876"/>
                </a:lnTo>
                <a:lnTo>
                  <a:pt x="1938735" y="1647563"/>
                </a:lnTo>
                <a:lnTo>
                  <a:pt x="2012115" y="1604004"/>
                </a:lnTo>
                <a:lnTo>
                  <a:pt x="2080759" y="1556433"/>
                </a:lnTo>
                <a:lnTo>
                  <a:pt x="2097411" y="1542989"/>
                </a:lnTo>
                <a:lnTo>
                  <a:pt x="1218880" y="1542989"/>
                </a:lnTo>
                <a:lnTo>
                  <a:pt x="1141917" y="1540896"/>
                </a:lnTo>
                <a:lnTo>
                  <a:pt x="1066667" y="1534727"/>
                </a:lnTo>
                <a:lnTo>
                  <a:pt x="993373" y="1524643"/>
                </a:lnTo>
                <a:lnTo>
                  <a:pt x="922275" y="1510807"/>
                </a:lnTo>
                <a:lnTo>
                  <a:pt x="853615" y="1493382"/>
                </a:lnTo>
                <a:lnTo>
                  <a:pt x="787634" y="1472529"/>
                </a:lnTo>
                <a:lnTo>
                  <a:pt x="724574" y="1448413"/>
                </a:lnTo>
                <a:lnTo>
                  <a:pt x="664677" y="1421194"/>
                </a:lnTo>
                <a:lnTo>
                  <a:pt x="608183" y="1391035"/>
                </a:lnTo>
                <a:lnTo>
                  <a:pt x="555335" y="1358099"/>
                </a:lnTo>
                <a:lnTo>
                  <a:pt x="506374" y="1322549"/>
                </a:lnTo>
                <a:lnTo>
                  <a:pt x="461542" y="1284546"/>
                </a:lnTo>
                <a:lnTo>
                  <a:pt x="421079" y="1244254"/>
                </a:lnTo>
                <a:lnTo>
                  <a:pt x="385228" y="1201834"/>
                </a:lnTo>
                <a:lnTo>
                  <a:pt x="354230" y="1157449"/>
                </a:lnTo>
                <a:lnTo>
                  <a:pt x="328326" y="1111262"/>
                </a:lnTo>
                <a:lnTo>
                  <a:pt x="307759" y="1063434"/>
                </a:lnTo>
                <a:lnTo>
                  <a:pt x="292768" y="1014130"/>
                </a:lnTo>
                <a:lnTo>
                  <a:pt x="283597" y="963510"/>
                </a:lnTo>
                <a:lnTo>
                  <a:pt x="280486" y="911738"/>
                </a:lnTo>
                <a:lnTo>
                  <a:pt x="283597" y="859965"/>
                </a:lnTo>
                <a:lnTo>
                  <a:pt x="292768" y="809345"/>
                </a:lnTo>
                <a:lnTo>
                  <a:pt x="307759" y="760041"/>
                </a:lnTo>
                <a:lnTo>
                  <a:pt x="328326" y="712213"/>
                </a:lnTo>
                <a:lnTo>
                  <a:pt x="354230" y="666026"/>
                </a:lnTo>
                <a:lnTo>
                  <a:pt x="385228" y="621641"/>
                </a:lnTo>
                <a:lnTo>
                  <a:pt x="421079" y="579222"/>
                </a:lnTo>
                <a:lnTo>
                  <a:pt x="461542" y="538929"/>
                </a:lnTo>
                <a:lnTo>
                  <a:pt x="506374" y="500926"/>
                </a:lnTo>
                <a:lnTo>
                  <a:pt x="555335" y="465376"/>
                </a:lnTo>
                <a:lnTo>
                  <a:pt x="608183" y="432440"/>
                </a:lnTo>
                <a:lnTo>
                  <a:pt x="664677" y="402281"/>
                </a:lnTo>
                <a:lnTo>
                  <a:pt x="724574" y="375063"/>
                </a:lnTo>
                <a:lnTo>
                  <a:pt x="787634" y="350946"/>
                </a:lnTo>
                <a:lnTo>
                  <a:pt x="853615" y="330093"/>
                </a:lnTo>
                <a:lnTo>
                  <a:pt x="922275" y="312668"/>
                </a:lnTo>
                <a:lnTo>
                  <a:pt x="993373" y="298832"/>
                </a:lnTo>
                <a:lnTo>
                  <a:pt x="1066667" y="288749"/>
                </a:lnTo>
                <a:lnTo>
                  <a:pt x="1141917" y="282579"/>
                </a:lnTo>
                <a:lnTo>
                  <a:pt x="1218880" y="280487"/>
                </a:lnTo>
                <a:lnTo>
                  <a:pt x="2097411" y="280487"/>
                </a:lnTo>
                <a:lnTo>
                  <a:pt x="2080759" y="267042"/>
                </a:lnTo>
                <a:lnTo>
                  <a:pt x="2012115" y="219471"/>
                </a:lnTo>
                <a:lnTo>
                  <a:pt x="1938735" y="175912"/>
                </a:lnTo>
                <a:lnTo>
                  <a:pt x="1860934" y="136599"/>
                </a:lnTo>
                <a:lnTo>
                  <a:pt x="1779026" y="101766"/>
                </a:lnTo>
                <a:lnTo>
                  <a:pt x="1693323" y="71648"/>
                </a:lnTo>
                <a:lnTo>
                  <a:pt x="1604141" y="46481"/>
                </a:lnTo>
                <a:lnTo>
                  <a:pt x="1511791" y="26497"/>
                </a:lnTo>
                <a:lnTo>
                  <a:pt x="1416589" y="11933"/>
                </a:lnTo>
                <a:lnTo>
                  <a:pt x="1318847" y="3022"/>
                </a:lnTo>
                <a:lnTo>
                  <a:pt x="1218880" y="0"/>
                </a:lnTo>
                <a:close/>
              </a:path>
              <a:path w="2437765" h="1823720">
                <a:moveTo>
                  <a:pt x="2097411" y="280487"/>
                </a:moveTo>
                <a:lnTo>
                  <a:pt x="1218880" y="280487"/>
                </a:lnTo>
                <a:lnTo>
                  <a:pt x="1295842" y="282579"/>
                </a:lnTo>
                <a:lnTo>
                  <a:pt x="1371092" y="288749"/>
                </a:lnTo>
                <a:lnTo>
                  <a:pt x="1444386" y="298832"/>
                </a:lnTo>
                <a:lnTo>
                  <a:pt x="1515484" y="312668"/>
                </a:lnTo>
                <a:lnTo>
                  <a:pt x="1584144" y="330093"/>
                </a:lnTo>
                <a:lnTo>
                  <a:pt x="1650125" y="350946"/>
                </a:lnTo>
                <a:lnTo>
                  <a:pt x="1713185" y="375063"/>
                </a:lnTo>
                <a:lnTo>
                  <a:pt x="1773082" y="402281"/>
                </a:lnTo>
                <a:lnTo>
                  <a:pt x="1829575" y="432440"/>
                </a:lnTo>
                <a:lnTo>
                  <a:pt x="1882423" y="465376"/>
                </a:lnTo>
                <a:lnTo>
                  <a:pt x="1931384" y="500926"/>
                </a:lnTo>
                <a:lnTo>
                  <a:pt x="1976217" y="538929"/>
                </a:lnTo>
                <a:lnTo>
                  <a:pt x="2016680" y="579222"/>
                </a:lnTo>
                <a:lnTo>
                  <a:pt x="2052531" y="621641"/>
                </a:lnTo>
                <a:lnTo>
                  <a:pt x="2083529" y="666026"/>
                </a:lnTo>
                <a:lnTo>
                  <a:pt x="2109433" y="712213"/>
                </a:lnTo>
                <a:lnTo>
                  <a:pt x="2130000" y="760041"/>
                </a:lnTo>
                <a:lnTo>
                  <a:pt x="2144991" y="809345"/>
                </a:lnTo>
                <a:lnTo>
                  <a:pt x="2154162" y="859965"/>
                </a:lnTo>
                <a:lnTo>
                  <a:pt x="2157273" y="911738"/>
                </a:lnTo>
                <a:lnTo>
                  <a:pt x="2154162" y="963510"/>
                </a:lnTo>
                <a:lnTo>
                  <a:pt x="2144991" y="1014130"/>
                </a:lnTo>
                <a:lnTo>
                  <a:pt x="2130000" y="1063434"/>
                </a:lnTo>
                <a:lnTo>
                  <a:pt x="2109433" y="1111262"/>
                </a:lnTo>
                <a:lnTo>
                  <a:pt x="2083529" y="1157449"/>
                </a:lnTo>
                <a:lnTo>
                  <a:pt x="2052531" y="1201834"/>
                </a:lnTo>
                <a:lnTo>
                  <a:pt x="2016680" y="1244254"/>
                </a:lnTo>
                <a:lnTo>
                  <a:pt x="1976217" y="1284546"/>
                </a:lnTo>
                <a:lnTo>
                  <a:pt x="1931384" y="1322549"/>
                </a:lnTo>
                <a:lnTo>
                  <a:pt x="1882423" y="1358099"/>
                </a:lnTo>
                <a:lnTo>
                  <a:pt x="1829575" y="1391035"/>
                </a:lnTo>
                <a:lnTo>
                  <a:pt x="1773082" y="1421194"/>
                </a:lnTo>
                <a:lnTo>
                  <a:pt x="1713185" y="1448413"/>
                </a:lnTo>
                <a:lnTo>
                  <a:pt x="1650125" y="1472529"/>
                </a:lnTo>
                <a:lnTo>
                  <a:pt x="1584144" y="1493382"/>
                </a:lnTo>
                <a:lnTo>
                  <a:pt x="1515484" y="1510807"/>
                </a:lnTo>
                <a:lnTo>
                  <a:pt x="1444386" y="1524643"/>
                </a:lnTo>
                <a:lnTo>
                  <a:pt x="1371092" y="1534727"/>
                </a:lnTo>
                <a:lnTo>
                  <a:pt x="1295842" y="1540896"/>
                </a:lnTo>
                <a:lnTo>
                  <a:pt x="1218880" y="1542989"/>
                </a:lnTo>
                <a:lnTo>
                  <a:pt x="2097411" y="1542989"/>
                </a:lnTo>
                <a:lnTo>
                  <a:pt x="2144355" y="1505087"/>
                </a:lnTo>
                <a:lnTo>
                  <a:pt x="2202588" y="1450198"/>
                </a:lnTo>
                <a:lnTo>
                  <a:pt x="2255145" y="1392002"/>
                </a:lnTo>
                <a:lnTo>
                  <a:pt x="2301712" y="1330733"/>
                </a:lnTo>
                <a:lnTo>
                  <a:pt x="2341975" y="1266627"/>
                </a:lnTo>
                <a:lnTo>
                  <a:pt x="2375622" y="1199917"/>
                </a:lnTo>
                <a:lnTo>
                  <a:pt x="2402337" y="1130839"/>
                </a:lnTo>
                <a:lnTo>
                  <a:pt x="2421808" y="1059626"/>
                </a:lnTo>
                <a:lnTo>
                  <a:pt x="2433720" y="986514"/>
                </a:lnTo>
                <a:lnTo>
                  <a:pt x="2437761" y="911738"/>
                </a:lnTo>
                <a:lnTo>
                  <a:pt x="2433720" y="836961"/>
                </a:lnTo>
                <a:lnTo>
                  <a:pt x="2421808" y="763849"/>
                </a:lnTo>
                <a:lnTo>
                  <a:pt x="2402337" y="692637"/>
                </a:lnTo>
                <a:lnTo>
                  <a:pt x="2375622" y="623558"/>
                </a:lnTo>
                <a:lnTo>
                  <a:pt x="2341975" y="556848"/>
                </a:lnTo>
                <a:lnTo>
                  <a:pt x="2301712" y="492742"/>
                </a:lnTo>
                <a:lnTo>
                  <a:pt x="2255145" y="431473"/>
                </a:lnTo>
                <a:lnTo>
                  <a:pt x="2202588" y="373277"/>
                </a:lnTo>
                <a:lnTo>
                  <a:pt x="2144355" y="318388"/>
                </a:lnTo>
                <a:lnTo>
                  <a:pt x="2097411" y="2804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8110" y="4043147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0" y="911737"/>
                </a:moveTo>
                <a:lnTo>
                  <a:pt x="4040" y="836961"/>
                </a:lnTo>
                <a:lnTo>
                  <a:pt x="15953" y="763849"/>
                </a:lnTo>
                <a:lnTo>
                  <a:pt x="35423" y="692636"/>
                </a:lnTo>
                <a:lnTo>
                  <a:pt x="62139" y="623558"/>
                </a:lnTo>
                <a:lnTo>
                  <a:pt x="95785" y="556848"/>
                </a:lnTo>
                <a:lnTo>
                  <a:pt x="136049" y="492741"/>
                </a:lnTo>
                <a:lnTo>
                  <a:pt x="182616" y="431473"/>
                </a:lnTo>
                <a:lnTo>
                  <a:pt x="235173" y="373277"/>
                </a:lnTo>
                <a:lnTo>
                  <a:pt x="293406" y="318388"/>
                </a:lnTo>
                <a:lnTo>
                  <a:pt x="357001" y="267041"/>
                </a:lnTo>
                <a:lnTo>
                  <a:pt x="425646" y="219471"/>
                </a:lnTo>
                <a:lnTo>
                  <a:pt x="499025" y="175912"/>
                </a:lnTo>
                <a:lnTo>
                  <a:pt x="576826" y="136599"/>
                </a:lnTo>
                <a:lnTo>
                  <a:pt x="658734" y="101766"/>
                </a:lnTo>
                <a:lnTo>
                  <a:pt x="744437" y="71648"/>
                </a:lnTo>
                <a:lnTo>
                  <a:pt x="833620" y="46480"/>
                </a:lnTo>
                <a:lnTo>
                  <a:pt x="925969" y="26497"/>
                </a:lnTo>
                <a:lnTo>
                  <a:pt x="1021171" y="11933"/>
                </a:lnTo>
                <a:lnTo>
                  <a:pt x="1118913" y="3022"/>
                </a:lnTo>
                <a:lnTo>
                  <a:pt x="1218880" y="0"/>
                </a:lnTo>
                <a:lnTo>
                  <a:pt x="1318847" y="3022"/>
                </a:lnTo>
                <a:lnTo>
                  <a:pt x="1416589" y="11933"/>
                </a:lnTo>
                <a:lnTo>
                  <a:pt x="1511791" y="26497"/>
                </a:lnTo>
                <a:lnTo>
                  <a:pt x="1604141" y="46480"/>
                </a:lnTo>
                <a:lnTo>
                  <a:pt x="1693323" y="71648"/>
                </a:lnTo>
                <a:lnTo>
                  <a:pt x="1779026" y="101766"/>
                </a:lnTo>
                <a:lnTo>
                  <a:pt x="1860934" y="136599"/>
                </a:lnTo>
                <a:lnTo>
                  <a:pt x="1938735" y="175912"/>
                </a:lnTo>
                <a:lnTo>
                  <a:pt x="2012115" y="219471"/>
                </a:lnTo>
                <a:lnTo>
                  <a:pt x="2080759" y="267041"/>
                </a:lnTo>
                <a:lnTo>
                  <a:pt x="2144354" y="318388"/>
                </a:lnTo>
                <a:lnTo>
                  <a:pt x="2202587" y="373277"/>
                </a:lnTo>
                <a:lnTo>
                  <a:pt x="2255144" y="431473"/>
                </a:lnTo>
                <a:lnTo>
                  <a:pt x="2301712" y="492741"/>
                </a:lnTo>
                <a:lnTo>
                  <a:pt x="2341975" y="556848"/>
                </a:lnTo>
                <a:lnTo>
                  <a:pt x="2375621" y="623558"/>
                </a:lnTo>
                <a:lnTo>
                  <a:pt x="2402337" y="692636"/>
                </a:lnTo>
                <a:lnTo>
                  <a:pt x="2421808" y="763849"/>
                </a:lnTo>
                <a:lnTo>
                  <a:pt x="2433720" y="836961"/>
                </a:lnTo>
                <a:lnTo>
                  <a:pt x="2437761" y="911737"/>
                </a:lnTo>
                <a:lnTo>
                  <a:pt x="2433720" y="986514"/>
                </a:lnTo>
                <a:lnTo>
                  <a:pt x="2421808" y="1059626"/>
                </a:lnTo>
                <a:lnTo>
                  <a:pt x="2402337" y="1130838"/>
                </a:lnTo>
                <a:lnTo>
                  <a:pt x="2375621" y="1199917"/>
                </a:lnTo>
                <a:lnTo>
                  <a:pt x="2341975" y="1266627"/>
                </a:lnTo>
                <a:lnTo>
                  <a:pt x="2301712" y="1330733"/>
                </a:lnTo>
                <a:lnTo>
                  <a:pt x="2255144" y="1392002"/>
                </a:lnTo>
                <a:lnTo>
                  <a:pt x="2202587" y="1450198"/>
                </a:lnTo>
                <a:lnTo>
                  <a:pt x="2144354" y="1505086"/>
                </a:lnTo>
                <a:lnTo>
                  <a:pt x="2080759" y="1556433"/>
                </a:lnTo>
                <a:lnTo>
                  <a:pt x="2012115" y="1604003"/>
                </a:lnTo>
                <a:lnTo>
                  <a:pt x="1938735" y="1647563"/>
                </a:lnTo>
                <a:lnTo>
                  <a:pt x="1860934" y="1686876"/>
                </a:lnTo>
                <a:lnTo>
                  <a:pt x="1779026" y="1721709"/>
                </a:lnTo>
                <a:lnTo>
                  <a:pt x="1693323" y="1751826"/>
                </a:lnTo>
                <a:lnTo>
                  <a:pt x="1604141" y="1776994"/>
                </a:lnTo>
                <a:lnTo>
                  <a:pt x="1511791" y="1796978"/>
                </a:lnTo>
                <a:lnTo>
                  <a:pt x="1416589" y="1811542"/>
                </a:lnTo>
                <a:lnTo>
                  <a:pt x="1318847" y="1820453"/>
                </a:lnTo>
                <a:lnTo>
                  <a:pt x="1218880" y="1823475"/>
                </a:lnTo>
                <a:lnTo>
                  <a:pt x="1118913" y="1820453"/>
                </a:lnTo>
                <a:lnTo>
                  <a:pt x="1021171" y="1811542"/>
                </a:lnTo>
                <a:lnTo>
                  <a:pt x="925969" y="1796978"/>
                </a:lnTo>
                <a:lnTo>
                  <a:pt x="833620" y="1776994"/>
                </a:lnTo>
                <a:lnTo>
                  <a:pt x="744437" y="1751826"/>
                </a:lnTo>
                <a:lnTo>
                  <a:pt x="658734" y="1721709"/>
                </a:lnTo>
                <a:lnTo>
                  <a:pt x="576826" y="1686876"/>
                </a:lnTo>
                <a:lnTo>
                  <a:pt x="499025" y="1647563"/>
                </a:lnTo>
                <a:lnTo>
                  <a:pt x="425646" y="1604003"/>
                </a:lnTo>
                <a:lnTo>
                  <a:pt x="357001" y="1556433"/>
                </a:lnTo>
                <a:lnTo>
                  <a:pt x="293406" y="1505086"/>
                </a:lnTo>
                <a:lnTo>
                  <a:pt x="235173" y="1450198"/>
                </a:lnTo>
                <a:lnTo>
                  <a:pt x="182616" y="1392002"/>
                </a:lnTo>
                <a:lnTo>
                  <a:pt x="136049" y="1330733"/>
                </a:lnTo>
                <a:lnTo>
                  <a:pt x="95785" y="1266627"/>
                </a:lnTo>
                <a:lnTo>
                  <a:pt x="62139" y="1199917"/>
                </a:lnTo>
                <a:lnTo>
                  <a:pt x="35423" y="1130838"/>
                </a:lnTo>
                <a:lnTo>
                  <a:pt x="15953" y="1059626"/>
                </a:lnTo>
                <a:lnTo>
                  <a:pt x="4040" y="986514"/>
                </a:lnTo>
                <a:lnTo>
                  <a:pt x="0" y="91173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38597" y="4323634"/>
            <a:ext cx="1877060" cy="1263015"/>
          </a:xfrm>
          <a:custGeom>
            <a:avLst/>
            <a:gdLst/>
            <a:ahLst/>
            <a:cxnLst/>
            <a:rect l="l" t="t" r="r" b="b"/>
            <a:pathLst>
              <a:path w="1877060" h="1263014">
                <a:moveTo>
                  <a:pt x="0" y="631250"/>
                </a:moveTo>
                <a:lnTo>
                  <a:pt x="3110" y="683023"/>
                </a:lnTo>
                <a:lnTo>
                  <a:pt x="12281" y="733642"/>
                </a:lnTo>
                <a:lnTo>
                  <a:pt x="27272" y="782947"/>
                </a:lnTo>
                <a:lnTo>
                  <a:pt x="47839" y="830774"/>
                </a:lnTo>
                <a:lnTo>
                  <a:pt x="73743" y="876961"/>
                </a:lnTo>
                <a:lnTo>
                  <a:pt x="104741" y="921346"/>
                </a:lnTo>
                <a:lnTo>
                  <a:pt x="140592" y="963766"/>
                </a:lnTo>
                <a:lnTo>
                  <a:pt x="181055" y="1004059"/>
                </a:lnTo>
                <a:lnTo>
                  <a:pt x="225887" y="1042061"/>
                </a:lnTo>
                <a:lnTo>
                  <a:pt x="274848" y="1077612"/>
                </a:lnTo>
                <a:lnTo>
                  <a:pt x="327696" y="1110548"/>
                </a:lnTo>
                <a:lnTo>
                  <a:pt x="384190" y="1140706"/>
                </a:lnTo>
                <a:lnTo>
                  <a:pt x="444087" y="1167925"/>
                </a:lnTo>
                <a:lnTo>
                  <a:pt x="507147" y="1192042"/>
                </a:lnTo>
                <a:lnTo>
                  <a:pt x="573127" y="1212894"/>
                </a:lnTo>
                <a:lnTo>
                  <a:pt x="641788" y="1230320"/>
                </a:lnTo>
                <a:lnTo>
                  <a:pt x="712886" y="1244155"/>
                </a:lnTo>
                <a:lnTo>
                  <a:pt x="786180" y="1254239"/>
                </a:lnTo>
                <a:lnTo>
                  <a:pt x="861429" y="1260409"/>
                </a:lnTo>
                <a:lnTo>
                  <a:pt x="938392" y="1262501"/>
                </a:lnTo>
                <a:lnTo>
                  <a:pt x="1015355" y="1260409"/>
                </a:lnTo>
                <a:lnTo>
                  <a:pt x="1090604" y="1254239"/>
                </a:lnTo>
                <a:lnTo>
                  <a:pt x="1163899" y="1244155"/>
                </a:lnTo>
                <a:lnTo>
                  <a:pt x="1234997" y="1230320"/>
                </a:lnTo>
                <a:lnTo>
                  <a:pt x="1303657" y="1212894"/>
                </a:lnTo>
                <a:lnTo>
                  <a:pt x="1369638" y="1192042"/>
                </a:lnTo>
                <a:lnTo>
                  <a:pt x="1432697" y="1167925"/>
                </a:lnTo>
                <a:lnTo>
                  <a:pt x="1492595" y="1140706"/>
                </a:lnTo>
                <a:lnTo>
                  <a:pt x="1549088" y="1110548"/>
                </a:lnTo>
                <a:lnTo>
                  <a:pt x="1601936" y="1077612"/>
                </a:lnTo>
                <a:lnTo>
                  <a:pt x="1650897" y="1042061"/>
                </a:lnTo>
                <a:lnTo>
                  <a:pt x="1695730" y="1004059"/>
                </a:lnTo>
                <a:lnTo>
                  <a:pt x="1736192" y="963766"/>
                </a:lnTo>
                <a:lnTo>
                  <a:pt x="1772043" y="921346"/>
                </a:lnTo>
                <a:lnTo>
                  <a:pt x="1803041" y="876961"/>
                </a:lnTo>
                <a:lnTo>
                  <a:pt x="1828945" y="830774"/>
                </a:lnTo>
                <a:lnTo>
                  <a:pt x="1849513" y="782947"/>
                </a:lnTo>
                <a:lnTo>
                  <a:pt x="1864503" y="733642"/>
                </a:lnTo>
                <a:lnTo>
                  <a:pt x="1873674" y="683023"/>
                </a:lnTo>
                <a:lnTo>
                  <a:pt x="1876785" y="631250"/>
                </a:lnTo>
                <a:lnTo>
                  <a:pt x="1873674" y="579478"/>
                </a:lnTo>
                <a:lnTo>
                  <a:pt x="1864503" y="528858"/>
                </a:lnTo>
                <a:lnTo>
                  <a:pt x="1849513" y="479553"/>
                </a:lnTo>
                <a:lnTo>
                  <a:pt x="1828945" y="431726"/>
                </a:lnTo>
                <a:lnTo>
                  <a:pt x="1803041" y="385539"/>
                </a:lnTo>
                <a:lnTo>
                  <a:pt x="1772043" y="341154"/>
                </a:lnTo>
                <a:lnTo>
                  <a:pt x="1736192" y="298734"/>
                </a:lnTo>
                <a:lnTo>
                  <a:pt x="1695730" y="258442"/>
                </a:lnTo>
                <a:lnTo>
                  <a:pt x="1650897" y="220439"/>
                </a:lnTo>
                <a:lnTo>
                  <a:pt x="1601936" y="184889"/>
                </a:lnTo>
                <a:lnTo>
                  <a:pt x="1549088" y="151953"/>
                </a:lnTo>
                <a:lnTo>
                  <a:pt x="1492595" y="121794"/>
                </a:lnTo>
                <a:lnTo>
                  <a:pt x="1432697" y="94575"/>
                </a:lnTo>
                <a:lnTo>
                  <a:pt x="1369638" y="70459"/>
                </a:lnTo>
                <a:lnTo>
                  <a:pt x="1303657" y="49606"/>
                </a:lnTo>
                <a:lnTo>
                  <a:pt x="1234997" y="32181"/>
                </a:lnTo>
                <a:lnTo>
                  <a:pt x="1163899" y="18345"/>
                </a:lnTo>
                <a:lnTo>
                  <a:pt x="1090604" y="8262"/>
                </a:lnTo>
                <a:lnTo>
                  <a:pt x="1015355" y="2092"/>
                </a:lnTo>
                <a:lnTo>
                  <a:pt x="938392" y="0"/>
                </a:lnTo>
                <a:lnTo>
                  <a:pt x="861429" y="2092"/>
                </a:lnTo>
                <a:lnTo>
                  <a:pt x="786180" y="8262"/>
                </a:lnTo>
                <a:lnTo>
                  <a:pt x="712886" y="18345"/>
                </a:lnTo>
                <a:lnTo>
                  <a:pt x="641788" y="32181"/>
                </a:lnTo>
                <a:lnTo>
                  <a:pt x="573127" y="49606"/>
                </a:lnTo>
                <a:lnTo>
                  <a:pt x="507147" y="70459"/>
                </a:lnTo>
                <a:lnTo>
                  <a:pt x="444087" y="94575"/>
                </a:lnTo>
                <a:lnTo>
                  <a:pt x="384190" y="121794"/>
                </a:lnTo>
                <a:lnTo>
                  <a:pt x="327696" y="151953"/>
                </a:lnTo>
                <a:lnTo>
                  <a:pt x="274848" y="184889"/>
                </a:lnTo>
                <a:lnTo>
                  <a:pt x="225887" y="220439"/>
                </a:lnTo>
                <a:lnTo>
                  <a:pt x="181055" y="258442"/>
                </a:lnTo>
                <a:lnTo>
                  <a:pt x="140592" y="298734"/>
                </a:lnTo>
                <a:lnTo>
                  <a:pt x="104741" y="341154"/>
                </a:lnTo>
                <a:lnTo>
                  <a:pt x="73743" y="385539"/>
                </a:lnTo>
                <a:lnTo>
                  <a:pt x="47839" y="431726"/>
                </a:lnTo>
                <a:lnTo>
                  <a:pt x="27272" y="479553"/>
                </a:lnTo>
                <a:lnTo>
                  <a:pt x="12281" y="528858"/>
                </a:lnTo>
                <a:lnTo>
                  <a:pt x="3110" y="579478"/>
                </a:lnTo>
                <a:lnTo>
                  <a:pt x="0" y="63125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88625" y="4043147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69" y="0"/>
                </a:lnTo>
                <a:lnTo>
                  <a:pt x="2256969" y="272855"/>
                </a:lnTo>
                <a:lnTo>
                  <a:pt x="0" y="2728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8625" y="4043147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69" y="0"/>
                </a:lnTo>
                <a:lnTo>
                  <a:pt x="2256969" y="272856"/>
                </a:lnTo>
                <a:lnTo>
                  <a:pt x="0" y="272856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6121" y="4123008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6121" y="4123008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073206" y="4246126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0"/>
                </a:lnTo>
                <a:lnTo>
                  <a:pt x="0" y="208302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073206" y="4246126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86748" y="5640353"/>
            <a:ext cx="179070" cy="688975"/>
          </a:xfrm>
          <a:custGeom>
            <a:avLst/>
            <a:gdLst/>
            <a:ahLst/>
            <a:cxnLst/>
            <a:rect l="l" t="t" r="r" b="b"/>
            <a:pathLst>
              <a:path w="179069" h="688975">
                <a:moveTo>
                  <a:pt x="178578" y="688794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359497" y="5221087"/>
            <a:ext cx="17780" cy="1108075"/>
          </a:xfrm>
          <a:custGeom>
            <a:avLst/>
            <a:gdLst/>
            <a:ahLst/>
            <a:cxnLst/>
            <a:rect l="l" t="t" r="r" b="b"/>
            <a:pathLst>
              <a:path w="17780" h="1108075">
                <a:moveTo>
                  <a:pt x="17494" y="110806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376992" y="5380807"/>
            <a:ext cx="70485" cy="948690"/>
          </a:xfrm>
          <a:custGeom>
            <a:avLst/>
            <a:gdLst/>
            <a:ahLst/>
            <a:cxnLst/>
            <a:rect l="l" t="t" r="r" b="b"/>
            <a:pathLst>
              <a:path w="70484" h="948689">
                <a:moveTo>
                  <a:pt x="0" y="948340"/>
                </a:moveTo>
                <a:lnTo>
                  <a:pt x="69983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291724" y="5380807"/>
            <a:ext cx="80010" cy="948690"/>
          </a:xfrm>
          <a:custGeom>
            <a:avLst/>
            <a:gdLst/>
            <a:ahLst/>
            <a:cxnLst/>
            <a:rect l="l" t="t" r="r" b="b"/>
            <a:pathLst>
              <a:path w="80009" h="948689">
                <a:moveTo>
                  <a:pt x="79434" y="94834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376992" y="5866624"/>
            <a:ext cx="76200" cy="462915"/>
          </a:xfrm>
          <a:custGeom>
            <a:avLst/>
            <a:gdLst/>
            <a:ahLst/>
            <a:cxnLst/>
            <a:rect l="l" t="t" r="r" b="b"/>
            <a:pathLst>
              <a:path w="76200" h="462914">
                <a:moveTo>
                  <a:pt x="0" y="462523"/>
                </a:moveTo>
                <a:lnTo>
                  <a:pt x="75816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359496" y="5147883"/>
            <a:ext cx="164465" cy="1181735"/>
          </a:xfrm>
          <a:custGeom>
            <a:avLst/>
            <a:gdLst/>
            <a:ahLst/>
            <a:cxnLst/>
            <a:rect l="l" t="t" r="r" b="b"/>
            <a:pathLst>
              <a:path w="164465" h="1181735">
                <a:moveTo>
                  <a:pt x="0" y="1181264"/>
                </a:moveTo>
                <a:lnTo>
                  <a:pt x="164062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161209" y="5221087"/>
            <a:ext cx="198755" cy="1108075"/>
          </a:xfrm>
          <a:custGeom>
            <a:avLst/>
            <a:gdLst/>
            <a:ahLst/>
            <a:cxnLst/>
            <a:rect l="l" t="t" r="r" b="b"/>
            <a:pathLst>
              <a:path w="198755" h="1108075">
                <a:moveTo>
                  <a:pt x="198285" y="110806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689100" y="2918688"/>
            <a:ext cx="2798445" cy="0"/>
          </a:xfrm>
          <a:custGeom>
            <a:avLst/>
            <a:gdLst/>
            <a:ahLst/>
            <a:cxnLst/>
            <a:rect l="l" t="t" r="r" b="b"/>
            <a:pathLst>
              <a:path w="2798445">
                <a:moveTo>
                  <a:pt x="0" y="0"/>
                </a:moveTo>
                <a:lnTo>
                  <a:pt x="279826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354128" y="2833426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3130" y="0"/>
                </a:moveTo>
                <a:lnTo>
                  <a:pt x="11455" y="1064"/>
                </a:lnTo>
                <a:lnTo>
                  <a:pt x="2478" y="8988"/>
                </a:lnTo>
                <a:lnTo>
                  <a:pt x="346" y="14388"/>
                </a:lnTo>
                <a:lnTo>
                  <a:pt x="1410" y="26064"/>
                </a:lnTo>
                <a:lnTo>
                  <a:pt x="9333" y="35041"/>
                </a:lnTo>
                <a:lnTo>
                  <a:pt x="95425" y="85262"/>
                </a:lnTo>
                <a:lnTo>
                  <a:pt x="9333" y="135481"/>
                </a:lnTo>
                <a:lnTo>
                  <a:pt x="4819" y="139133"/>
                </a:lnTo>
                <a:lnTo>
                  <a:pt x="0" y="149821"/>
                </a:lnTo>
                <a:lnTo>
                  <a:pt x="2478" y="161535"/>
                </a:lnTo>
                <a:lnTo>
                  <a:pt x="6129" y="166049"/>
                </a:lnTo>
                <a:lnTo>
                  <a:pt x="16817" y="170869"/>
                </a:lnTo>
                <a:lnTo>
                  <a:pt x="28531" y="168391"/>
                </a:lnTo>
                <a:lnTo>
                  <a:pt x="171040" y="85262"/>
                </a:lnTo>
                <a:lnTo>
                  <a:pt x="28531" y="2131"/>
                </a:lnTo>
                <a:lnTo>
                  <a:pt x="231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191254" y="4400319"/>
            <a:ext cx="2872105" cy="0"/>
          </a:xfrm>
          <a:custGeom>
            <a:avLst/>
            <a:gdLst/>
            <a:ahLst/>
            <a:cxnLst/>
            <a:rect l="l" t="t" r="r" b="b"/>
            <a:pathLst>
              <a:path w="2872104">
                <a:moveTo>
                  <a:pt x="0" y="0"/>
                </a:moveTo>
                <a:lnTo>
                  <a:pt x="2872079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930101" y="4315057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3131" y="0"/>
                </a:moveTo>
                <a:lnTo>
                  <a:pt x="11455" y="1064"/>
                </a:lnTo>
                <a:lnTo>
                  <a:pt x="2478" y="8987"/>
                </a:lnTo>
                <a:lnTo>
                  <a:pt x="346" y="14388"/>
                </a:lnTo>
                <a:lnTo>
                  <a:pt x="1411" y="26064"/>
                </a:lnTo>
                <a:lnTo>
                  <a:pt x="9334" y="35041"/>
                </a:lnTo>
                <a:lnTo>
                  <a:pt x="95425" y="85260"/>
                </a:lnTo>
                <a:lnTo>
                  <a:pt x="9334" y="135481"/>
                </a:lnTo>
                <a:lnTo>
                  <a:pt x="4820" y="139133"/>
                </a:lnTo>
                <a:lnTo>
                  <a:pt x="0" y="149820"/>
                </a:lnTo>
                <a:lnTo>
                  <a:pt x="2478" y="161535"/>
                </a:lnTo>
                <a:lnTo>
                  <a:pt x="6129" y="166049"/>
                </a:lnTo>
                <a:lnTo>
                  <a:pt x="16817" y="170869"/>
                </a:lnTo>
                <a:lnTo>
                  <a:pt x="28532" y="168391"/>
                </a:lnTo>
                <a:lnTo>
                  <a:pt x="171040" y="85260"/>
                </a:lnTo>
                <a:lnTo>
                  <a:pt x="28532" y="2131"/>
                </a:lnTo>
                <a:lnTo>
                  <a:pt x="231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1679387" y="3084274"/>
            <a:ext cx="203898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H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ghe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r than 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averag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e response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127111" y="4660460"/>
            <a:ext cx="1233170" cy="800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5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Lower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than 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average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response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381498" y="3654214"/>
            <a:ext cx="3810000" cy="2540"/>
          </a:xfrm>
          <a:custGeom>
            <a:avLst/>
            <a:gdLst/>
            <a:ahLst/>
            <a:cxnLst/>
            <a:rect l="l" t="t" r="r" b="b"/>
            <a:pathLst>
              <a:path w="3810000" h="2539">
                <a:moveTo>
                  <a:pt x="0" y="0"/>
                </a:moveTo>
                <a:lnTo>
                  <a:pt x="3809998" y="2312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7000687" y="3358960"/>
            <a:ext cx="205486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Aver</a:t>
            </a: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ge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res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onse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44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0945" y="238547"/>
            <a:ext cx="880745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2181225" algn="l"/>
                <a:tab pos="5478780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Glo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qu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tial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45654" y="3244711"/>
            <a:ext cx="2500591" cy="2585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63186" y="3244711"/>
            <a:ext cx="1250315" cy="2656205"/>
          </a:xfrm>
          <a:custGeom>
            <a:avLst/>
            <a:gdLst/>
            <a:ahLst/>
            <a:cxnLst/>
            <a:rect l="l" t="t" r="r" b="b"/>
            <a:pathLst>
              <a:path w="1250314" h="2656204">
                <a:moveTo>
                  <a:pt x="0" y="0"/>
                </a:moveTo>
                <a:lnTo>
                  <a:pt x="0" y="2656006"/>
                </a:lnTo>
                <a:lnTo>
                  <a:pt x="1250297" y="265600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63186" y="3244711"/>
            <a:ext cx="1250315" cy="2656205"/>
          </a:xfrm>
          <a:custGeom>
            <a:avLst/>
            <a:gdLst/>
            <a:ahLst/>
            <a:cxnLst/>
            <a:rect l="l" t="t" r="r" b="b"/>
            <a:pathLst>
              <a:path w="1250314" h="2656204">
                <a:moveTo>
                  <a:pt x="0" y="2656006"/>
                </a:moveTo>
                <a:lnTo>
                  <a:pt x="0" y="0"/>
                </a:lnTo>
                <a:lnTo>
                  <a:pt x="1250296" y="2656006"/>
                </a:lnTo>
                <a:lnTo>
                  <a:pt x="0" y="2656006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87183" y="3244711"/>
            <a:ext cx="1250315" cy="2656205"/>
          </a:xfrm>
          <a:custGeom>
            <a:avLst/>
            <a:gdLst/>
            <a:ahLst/>
            <a:cxnLst/>
            <a:rect l="l" t="t" r="r" b="b"/>
            <a:pathLst>
              <a:path w="1250314" h="2656204">
                <a:moveTo>
                  <a:pt x="1250297" y="0"/>
                </a:moveTo>
                <a:lnTo>
                  <a:pt x="0" y="2656006"/>
                </a:lnTo>
                <a:lnTo>
                  <a:pt x="1250297" y="2656006"/>
                </a:lnTo>
                <a:lnTo>
                  <a:pt x="12502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87184" y="3244711"/>
            <a:ext cx="1250315" cy="2656205"/>
          </a:xfrm>
          <a:custGeom>
            <a:avLst/>
            <a:gdLst/>
            <a:ahLst/>
            <a:cxnLst/>
            <a:rect l="l" t="t" r="r" b="b"/>
            <a:pathLst>
              <a:path w="1250314" h="2656204">
                <a:moveTo>
                  <a:pt x="1250296" y="2656006"/>
                </a:moveTo>
                <a:lnTo>
                  <a:pt x="1250296" y="0"/>
                </a:lnTo>
                <a:lnTo>
                  <a:pt x="0" y="2656006"/>
                </a:lnTo>
                <a:lnTo>
                  <a:pt x="1250296" y="2656006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79843" y="4600224"/>
            <a:ext cx="1867535" cy="1590675"/>
          </a:xfrm>
          <a:custGeom>
            <a:avLst/>
            <a:gdLst/>
            <a:ahLst/>
            <a:cxnLst/>
            <a:rect l="l" t="t" r="r" b="b"/>
            <a:pathLst>
              <a:path w="1867535" h="1590675">
                <a:moveTo>
                  <a:pt x="933640" y="0"/>
                </a:moveTo>
                <a:lnTo>
                  <a:pt x="857067" y="2636"/>
                </a:lnTo>
                <a:lnTo>
                  <a:pt x="782199" y="10409"/>
                </a:lnTo>
                <a:lnTo>
                  <a:pt x="709275" y="23113"/>
                </a:lnTo>
                <a:lnTo>
                  <a:pt x="638537" y="40545"/>
                </a:lnTo>
                <a:lnTo>
                  <a:pt x="570225" y="62498"/>
                </a:lnTo>
                <a:lnTo>
                  <a:pt x="504579" y="88770"/>
                </a:lnTo>
                <a:lnTo>
                  <a:pt x="441838" y="119154"/>
                </a:lnTo>
                <a:lnTo>
                  <a:pt x="382244" y="153447"/>
                </a:lnTo>
                <a:lnTo>
                  <a:pt x="326037" y="191443"/>
                </a:lnTo>
                <a:lnTo>
                  <a:pt x="273457" y="232938"/>
                </a:lnTo>
                <a:lnTo>
                  <a:pt x="224743" y="277728"/>
                </a:lnTo>
                <a:lnTo>
                  <a:pt x="180138" y="325607"/>
                </a:lnTo>
                <a:lnTo>
                  <a:pt x="139880" y="376371"/>
                </a:lnTo>
                <a:lnTo>
                  <a:pt x="104211" y="429815"/>
                </a:lnTo>
                <a:lnTo>
                  <a:pt x="73370" y="485734"/>
                </a:lnTo>
                <a:lnTo>
                  <a:pt x="47597" y="543925"/>
                </a:lnTo>
                <a:lnTo>
                  <a:pt x="27134" y="604182"/>
                </a:lnTo>
                <a:lnTo>
                  <a:pt x="12219" y="666300"/>
                </a:lnTo>
                <a:lnTo>
                  <a:pt x="3094" y="730074"/>
                </a:lnTo>
                <a:lnTo>
                  <a:pt x="0" y="795301"/>
                </a:lnTo>
                <a:lnTo>
                  <a:pt x="3094" y="860529"/>
                </a:lnTo>
                <a:lnTo>
                  <a:pt x="12219" y="924304"/>
                </a:lnTo>
                <a:lnTo>
                  <a:pt x="27134" y="986422"/>
                </a:lnTo>
                <a:lnTo>
                  <a:pt x="47597" y="1046679"/>
                </a:lnTo>
                <a:lnTo>
                  <a:pt x="73370" y="1104869"/>
                </a:lnTo>
                <a:lnTo>
                  <a:pt x="104211" y="1160789"/>
                </a:lnTo>
                <a:lnTo>
                  <a:pt x="139880" y="1214233"/>
                </a:lnTo>
                <a:lnTo>
                  <a:pt x="180138" y="1264997"/>
                </a:lnTo>
                <a:lnTo>
                  <a:pt x="224743" y="1312876"/>
                </a:lnTo>
                <a:lnTo>
                  <a:pt x="273457" y="1357665"/>
                </a:lnTo>
                <a:lnTo>
                  <a:pt x="326037" y="1399160"/>
                </a:lnTo>
                <a:lnTo>
                  <a:pt x="382244" y="1437157"/>
                </a:lnTo>
                <a:lnTo>
                  <a:pt x="441838" y="1471449"/>
                </a:lnTo>
                <a:lnTo>
                  <a:pt x="504579" y="1501834"/>
                </a:lnTo>
                <a:lnTo>
                  <a:pt x="570225" y="1528105"/>
                </a:lnTo>
                <a:lnTo>
                  <a:pt x="638537" y="1550059"/>
                </a:lnTo>
                <a:lnTo>
                  <a:pt x="709275" y="1567490"/>
                </a:lnTo>
                <a:lnTo>
                  <a:pt x="782199" y="1580195"/>
                </a:lnTo>
                <a:lnTo>
                  <a:pt x="857067" y="1587967"/>
                </a:lnTo>
                <a:lnTo>
                  <a:pt x="933640" y="1590604"/>
                </a:lnTo>
                <a:lnTo>
                  <a:pt x="1010213" y="1587967"/>
                </a:lnTo>
                <a:lnTo>
                  <a:pt x="1085081" y="1580195"/>
                </a:lnTo>
                <a:lnTo>
                  <a:pt x="1158005" y="1567490"/>
                </a:lnTo>
                <a:lnTo>
                  <a:pt x="1228743" y="1550059"/>
                </a:lnTo>
                <a:lnTo>
                  <a:pt x="1297055" y="1528105"/>
                </a:lnTo>
                <a:lnTo>
                  <a:pt x="1362701" y="1501834"/>
                </a:lnTo>
                <a:lnTo>
                  <a:pt x="1425442" y="1471449"/>
                </a:lnTo>
                <a:lnTo>
                  <a:pt x="1485036" y="1437157"/>
                </a:lnTo>
                <a:lnTo>
                  <a:pt x="1541243" y="1399160"/>
                </a:lnTo>
                <a:lnTo>
                  <a:pt x="1593823" y="1357665"/>
                </a:lnTo>
                <a:lnTo>
                  <a:pt x="1642537" y="1312876"/>
                </a:lnTo>
                <a:lnTo>
                  <a:pt x="1687142" y="1264997"/>
                </a:lnTo>
                <a:lnTo>
                  <a:pt x="1727400" y="1214233"/>
                </a:lnTo>
                <a:lnTo>
                  <a:pt x="1763069" y="1160789"/>
                </a:lnTo>
                <a:lnTo>
                  <a:pt x="1793910" y="1104869"/>
                </a:lnTo>
                <a:lnTo>
                  <a:pt x="1819683" y="1046679"/>
                </a:lnTo>
                <a:lnTo>
                  <a:pt x="1840146" y="986422"/>
                </a:lnTo>
                <a:lnTo>
                  <a:pt x="1855061" y="924304"/>
                </a:lnTo>
                <a:lnTo>
                  <a:pt x="1864186" y="860529"/>
                </a:lnTo>
                <a:lnTo>
                  <a:pt x="1867280" y="795301"/>
                </a:lnTo>
                <a:lnTo>
                  <a:pt x="1864186" y="730074"/>
                </a:lnTo>
                <a:lnTo>
                  <a:pt x="1855061" y="666300"/>
                </a:lnTo>
                <a:lnTo>
                  <a:pt x="1840146" y="604182"/>
                </a:lnTo>
                <a:lnTo>
                  <a:pt x="1819683" y="543925"/>
                </a:lnTo>
                <a:lnTo>
                  <a:pt x="1793910" y="485734"/>
                </a:lnTo>
                <a:lnTo>
                  <a:pt x="1763069" y="429815"/>
                </a:lnTo>
                <a:lnTo>
                  <a:pt x="1727400" y="376371"/>
                </a:lnTo>
                <a:lnTo>
                  <a:pt x="1687142" y="325607"/>
                </a:lnTo>
                <a:lnTo>
                  <a:pt x="1642537" y="277728"/>
                </a:lnTo>
                <a:lnTo>
                  <a:pt x="1593823" y="232938"/>
                </a:lnTo>
                <a:lnTo>
                  <a:pt x="1541243" y="191443"/>
                </a:lnTo>
                <a:lnTo>
                  <a:pt x="1485036" y="153447"/>
                </a:lnTo>
                <a:lnTo>
                  <a:pt x="1425442" y="119154"/>
                </a:lnTo>
                <a:lnTo>
                  <a:pt x="1362701" y="88770"/>
                </a:lnTo>
                <a:lnTo>
                  <a:pt x="1297055" y="62498"/>
                </a:lnTo>
                <a:lnTo>
                  <a:pt x="1228743" y="40545"/>
                </a:lnTo>
                <a:lnTo>
                  <a:pt x="1158005" y="23113"/>
                </a:lnTo>
                <a:lnTo>
                  <a:pt x="1085081" y="10409"/>
                </a:lnTo>
                <a:lnTo>
                  <a:pt x="1010213" y="2636"/>
                </a:lnTo>
                <a:lnTo>
                  <a:pt x="9336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79843" y="4600224"/>
            <a:ext cx="1867535" cy="1590675"/>
          </a:xfrm>
          <a:custGeom>
            <a:avLst/>
            <a:gdLst/>
            <a:ahLst/>
            <a:cxnLst/>
            <a:rect l="l" t="t" r="r" b="b"/>
            <a:pathLst>
              <a:path w="1867535" h="1590675">
                <a:moveTo>
                  <a:pt x="0" y="795301"/>
                </a:moveTo>
                <a:lnTo>
                  <a:pt x="3094" y="730074"/>
                </a:lnTo>
                <a:lnTo>
                  <a:pt x="12219" y="666299"/>
                </a:lnTo>
                <a:lnTo>
                  <a:pt x="27134" y="604181"/>
                </a:lnTo>
                <a:lnTo>
                  <a:pt x="47597" y="543924"/>
                </a:lnTo>
                <a:lnTo>
                  <a:pt x="73370" y="485734"/>
                </a:lnTo>
                <a:lnTo>
                  <a:pt x="104211" y="429814"/>
                </a:lnTo>
                <a:lnTo>
                  <a:pt x="139880" y="376370"/>
                </a:lnTo>
                <a:lnTo>
                  <a:pt x="180138" y="325606"/>
                </a:lnTo>
                <a:lnTo>
                  <a:pt x="224743" y="277727"/>
                </a:lnTo>
                <a:lnTo>
                  <a:pt x="273456" y="232938"/>
                </a:lnTo>
                <a:lnTo>
                  <a:pt x="326037" y="191443"/>
                </a:lnTo>
                <a:lnTo>
                  <a:pt x="382244" y="153447"/>
                </a:lnTo>
                <a:lnTo>
                  <a:pt x="441838" y="119154"/>
                </a:lnTo>
                <a:lnTo>
                  <a:pt x="504578" y="88770"/>
                </a:lnTo>
                <a:lnTo>
                  <a:pt x="570225" y="62498"/>
                </a:lnTo>
                <a:lnTo>
                  <a:pt x="638537" y="40545"/>
                </a:lnTo>
                <a:lnTo>
                  <a:pt x="709275" y="23113"/>
                </a:lnTo>
                <a:lnTo>
                  <a:pt x="782199" y="10409"/>
                </a:lnTo>
                <a:lnTo>
                  <a:pt x="857067" y="2636"/>
                </a:lnTo>
                <a:lnTo>
                  <a:pt x="933640" y="0"/>
                </a:lnTo>
                <a:lnTo>
                  <a:pt x="1010213" y="2636"/>
                </a:lnTo>
                <a:lnTo>
                  <a:pt x="1085081" y="10409"/>
                </a:lnTo>
                <a:lnTo>
                  <a:pt x="1158005" y="23113"/>
                </a:lnTo>
                <a:lnTo>
                  <a:pt x="1228743" y="40545"/>
                </a:lnTo>
                <a:lnTo>
                  <a:pt x="1297055" y="62498"/>
                </a:lnTo>
                <a:lnTo>
                  <a:pt x="1362702" y="88770"/>
                </a:lnTo>
                <a:lnTo>
                  <a:pt x="1425442" y="119154"/>
                </a:lnTo>
                <a:lnTo>
                  <a:pt x="1485036" y="153447"/>
                </a:lnTo>
                <a:lnTo>
                  <a:pt x="1541243" y="191443"/>
                </a:lnTo>
                <a:lnTo>
                  <a:pt x="1593824" y="232938"/>
                </a:lnTo>
                <a:lnTo>
                  <a:pt x="1642537" y="277727"/>
                </a:lnTo>
                <a:lnTo>
                  <a:pt x="1687142" y="325606"/>
                </a:lnTo>
                <a:lnTo>
                  <a:pt x="1727400" y="376370"/>
                </a:lnTo>
                <a:lnTo>
                  <a:pt x="1763070" y="429814"/>
                </a:lnTo>
                <a:lnTo>
                  <a:pt x="1793911" y="485734"/>
                </a:lnTo>
                <a:lnTo>
                  <a:pt x="1819683" y="543924"/>
                </a:lnTo>
                <a:lnTo>
                  <a:pt x="1840147" y="604181"/>
                </a:lnTo>
                <a:lnTo>
                  <a:pt x="1855061" y="666299"/>
                </a:lnTo>
                <a:lnTo>
                  <a:pt x="1864186" y="730074"/>
                </a:lnTo>
                <a:lnTo>
                  <a:pt x="1867281" y="795301"/>
                </a:lnTo>
                <a:lnTo>
                  <a:pt x="1864186" y="860528"/>
                </a:lnTo>
                <a:lnTo>
                  <a:pt x="1855061" y="924303"/>
                </a:lnTo>
                <a:lnTo>
                  <a:pt x="1840147" y="986421"/>
                </a:lnTo>
                <a:lnTo>
                  <a:pt x="1819683" y="1046678"/>
                </a:lnTo>
                <a:lnTo>
                  <a:pt x="1793911" y="1104869"/>
                </a:lnTo>
                <a:lnTo>
                  <a:pt x="1763070" y="1160788"/>
                </a:lnTo>
                <a:lnTo>
                  <a:pt x="1727400" y="1214232"/>
                </a:lnTo>
                <a:lnTo>
                  <a:pt x="1687142" y="1264996"/>
                </a:lnTo>
                <a:lnTo>
                  <a:pt x="1642537" y="1312875"/>
                </a:lnTo>
                <a:lnTo>
                  <a:pt x="1593824" y="1357665"/>
                </a:lnTo>
                <a:lnTo>
                  <a:pt x="1541243" y="1399160"/>
                </a:lnTo>
                <a:lnTo>
                  <a:pt x="1485036" y="1437156"/>
                </a:lnTo>
                <a:lnTo>
                  <a:pt x="1425442" y="1471449"/>
                </a:lnTo>
                <a:lnTo>
                  <a:pt x="1362702" y="1501833"/>
                </a:lnTo>
                <a:lnTo>
                  <a:pt x="1297055" y="1528104"/>
                </a:lnTo>
                <a:lnTo>
                  <a:pt x="1228743" y="1550058"/>
                </a:lnTo>
                <a:lnTo>
                  <a:pt x="1158005" y="1567490"/>
                </a:lnTo>
                <a:lnTo>
                  <a:pt x="1085081" y="1580194"/>
                </a:lnTo>
                <a:lnTo>
                  <a:pt x="1010213" y="1587967"/>
                </a:lnTo>
                <a:lnTo>
                  <a:pt x="933640" y="1590603"/>
                </a:lnTo>
                <a:lnTo>
                  <a:pt x="857067" y="1587967"/>
                </a:lnTo>
                <a:lnTo>
                  <a:pt x="782199" y="1580194"/>
                </a:lnTo>
                <a:lnTo>
                  <a:pt x="709275" y="1567490"/>
                </a:lnTo>
                <a:lnTo>
                  <a:pt x="638537" y="1550058"/>
                </a:lnTo>
                <a:lnTo>
                  <a:pt x="570225" y="1528104"/>
                </a:lnTo>
                <a:lnTo>
                  <a:pt x="504578" y="1501833"/>
                </a:lnTo>
                <a:lnTo>
                  <a:pt x="441838" y="1471449"/>
                </a:lnTo>
                <a:lnTo>
                  <a:pt x="382244" y="1437156"/>
                </a:lnTo>
                <a:lnTo>
                  <a:pt x="326037" y="1399160"/>
                </a:lnTo>
                <a:lnTo>
                  <a:pt x="273456" y="1357665"/>
                </a:lnTo>
                <a:lnTo>
                  <a:pt x="224743" y="1312875"/>
                </a:lnTo>
                <a:lnTo>
                  <a:pt x="180138" y="1264996"/>
                </a:lnTo>
                <a:lnTo>
                  <a:pt x="139880" y="1214232"/>
                </a:lnTo>
                <a:lnTo>
                  <a:pt x="104211" y="1160788"/>
                </a:lnTo>
                <a:lnTo>
                  <a:pt x="73370" y="1104869"/>
                </a:lnTo>
                <a:lnTo>
                  <a:pt x="47597" y="1046678"/>
                </a:lnTo>
                <a:lnTo>
                  <a:pt x="27134" y="986421"/>
                </a:lnTo>
                <a:lnTo>
                  <a:pt x="12219" y="924303"/>
                </a:lnTo>
                <a:lnTo>
                  <a:pt x="3094" y="860528"/>
                </a:lnTo>
                <a:lnTo>
                  <a:pt x="0" y="795301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981269" y="2939595"/>
            <a:ext cx="3664585" cy="2741295"/>
          </a:xfrm>
          <a:custGeom>
            <a:avLst/>
            <a:gdLst/>
            <a:ahLst/>
            <a:cxnLst/>
            <a:rect l="l" t="t" r="r" b="b"/>
            <a:pathLst>
              <a:path w="3664584" h="2741295">
                <a:moveTo>
                  <a:pt x="1832215" y="0"/>
                </a:moveTo>
                <a:lnTo>
                  <a:pt x="1681944" y="4543"/>
                </a:lnTo>
                <a:lnTo>
                  <a:pt x="1535020" y="17937"/>
                </a:lnTo>
                <a:lnTo>
                  <a:pt x="1391912" y="39830"/>
                </a:lnTo>
                <a:lnTo>
                  <a:pt x="1253093" y="69870"/>
                </a:lnTo>
                <a:lnTo>
                  <a:pt x="1119034" y="107702"/>
                </a:lnTo>
                <a:lnTo>
                  <a:pt x="990206" y="152975"/>
                </a:lnTo>
                <a:lnTo>
                  <a:pt x="867082" y="205335"/>
                </a:lnTo>
                <a:lnTo>
                  <a:pt x="750132" y="264430"/>
                </a:lnTo>
                <a:lnTo>
                  <a:pt x="639829" y="329908"/>
                </a:lnTo>
                <a:lnTo>
                  <a:pt x="536643" y="401416"/>
                </a:lnTo>
                <a:lnTo>
                  <a:pt x="441046" y="478600"/>
                </a:lnTo>
                <a:lnTo>
                  <a:pt x="353511" y="561108"/>
                </a:lnTo>
                <a:lnTo>
                  <a:pt x="274507" y="648588"/>
                </a:lnTo>
                <a:lnTo>
                  <a:pt x="204508" y="740687"/>
                </a:lnTo>
                <a:lnTo>
                  <a:pt x="143984" y="837052"/>
                </a:lnTo>
                <a:lnTo>
                  <a:pt x="93407" y="937330"/>
                </a:lnTo>
                <a:lnTo>
                  <a:pt x="53249" y="1041168"/>
                </a:lnTo>
                <a:lnTo>
                  <a:pt x="23980" y="1148214"/>
                </a:lnTo>
                <a:lnTo>
                  <a:pt x="6073" y="1258116"/>
                </a:lnTo>
                <a:lnTo>
                  <a:pt x="0" y="1370520"/>
                </a:lnTo>
                <a:lnTo>
                  <a:pt x="6073" y="1482924"/>
                </a:lnTo>
                <a:lnTo>
                  <a:pt x="23980" y="1592825"/>
                </a:lnTo>
                <a:lnTo>
                  <a:pt x="53249" y="1699871"/>
                </a:lnTo>
                <a:lnTo>
                  <a:pt x="93407" y="1803710"/>
                </a:lnTo>
                <a:lnTo>
                  <a:pt x="143984" y="1903988"/>
                </a:lnTo>
                <a:lnTo>
                  <a:pt x="204508" y="2000352"/>
                </a:lnTo>
                <a:lnTo>
                  <a:pt x="274507" y="2092451"/>
                </a:lnTo>
                <a:lnTo>
                  <a:pt x="353511" y="2179931"/>
                </a:lnTo>
                <a:lnTo>
                  <a:pt x="441046" y="2262439"/>
                </a:lnTo>
                <a:lnTo>
                  <a:pt x="536643" y="2339623"/>
                </a:lnTo>
                <a:lnTo>
                  <a:pt x="639829" y="2411130"/>
                </a:lnTo>
                <a:lnTo>
                  <a:pt x="750132" y="2476608"/>
                </a:lnTo>
                <a:lnTo>
                  <a:pt x="867082" y="2535704"/>
                </a:lnTo>
                <a:lnTo>
                  <a:pt x="990206" y="2588064"/>
                </a:lnTo>
                <a:lnTo>
                  <a:pt x="1119034" y="2633337"/>
                </a:lnTo>
                <a:lnTo>
                  <a:pt x="1253093" y="2671169"/>
                </a:lnTo>
                <a:lnTo>
                  <a:pt x="1391912" y="2701208"/>
                </a:lnTo>
                <a:lnTo>
                  <a:pt x="1535020" y="2723101"/>
                </a:lnTo>
                <a:lnTo>
                  <a:pt x="1681944" y="2736496"/>
                </a:lnTo>
                <a:lnTo>
                  <a:pt x="1832215" y="2741039"/>
                </a:lnTo>
                <a:lnTo>
                  <a:pt x="1982485" y="2736496"/>
                </a:lnTo>
                <a:lnTo>
                  <a:pt x="2129409" y="2723101"/>
                </a:lnTo>
                <a:lnTo>
                  <a:pt x="2272517" y="2701208"/>
                </a:lnTo>
                <a:lnTo>
                  <a:pt x="2411336" y="2671169"/>
                </a:lnTo>
                <a:lnTo>
                  <a:pt x="2545395" y="2633337"/>
                </a:lnTo>
                <a:lnTo>
                  <a:pt x="2674223" y="2588064"/>
                </a:lnTo>
                <a:lnTo>
                  <a:pt x="2797347" y="2535704"/>
                </a:lnTo>
                <a:lnTo>
                  <a:pt x="2914297" y="2476608"/>
                </a:lnTo>
                <a:lnTo>
                  <a:pt x="3024600" y="2411130"/>
                </a:lnTo>
                <a:lnTo>
                  <a:pt x="3127786" y="2339623"/>
                </a:lnTo>
                <a:lnTo>
                  <a:pt x="3152819" y="2319412"/>
                </a:lnTo>
                <a:lnTo>
                  <a:pt x="1832215" y="2319412"/>
                </a:lnTo>
                <a:lnTo>
                  <a:pt x="1716524" y="2316266"/>
                </a:lnTo>
                <a:lnTo>
                  <a:pt x="1603410" y="2306993"/>
                </a:lnTo>
                <a:lnTo>
                  <a:pt x="1493234" y="2291835"/>
                </a:lnTo>
                <a:lnTo>
                  <a:pt x="1386360" y="2271037"/>
                </a:lnTo>
                <a:lnTo>
                  <a:pt x="1283150" y="2244843"/>
                </a:lnTo>
                <a:lnTo>
                  <a:pt x="1183968" y="2213498"/>
                </a:lnTo>
                <a:lnTo>
                  <a:pt x="1089177" y="2177246"/>
                </a:lnTo>
                <a:lnTo>
                  <a:pt x="999139" y="2136331"/>
                </a:lnTo>
                <a:lnTo>
                  <a:pt x="914219" y="2090996"/>
                </a:lnTo>
                <a:lnTo>
                  <a:pt x="834778" y="2041488"/>
                </a:lnTo>
                <a:lnTo>
                  <a:pt x="761180" y="1988048"/>
                </a:lnTo>
                <a:lnTo>
                  <a:pt x="693788" y="1930923"/>
                </a:lnTo>
                <a:lnTo>
                  <a:pt x="632964" y="1870355"/>
                </a:lnTo>
                <a:lnTo>
                  <a:pt x="579073" y="1806590"/>
                </a:lnTo>
                <a:lnTo>
                  <a:pt x="532477" y="1739871"/>
                </a:lnTo>
                <a:lnTo>
                  <a:pt x="493538" y="1670443"/>
                </a:lnTo>
                <a:lnTo>
                  <a:pt x="462621" y="1598550"/>
                </a:lnTo>
                <a:lnTo>
                  <a:pt x="440088" y="1524435"/>
                </a:lnTo>
                <a:lnTo>
                  <a:pt x="426302" y="1448344"/>
                </a:lnTo>
                <a:lnTo>
                  <a:pt x="421626" y="1370520"/>
                </a:lnTo>
                <a:lnTo>
                  <a:pt x="426302" y="1292696"/>
                </a:lnTo>
                <a:lnTo>
                  <a:pt x="440088" y="1216605"/>
                </a:lnTo>
                <a:lnTo>
                  <a:pt x="462621" y="1142490"/>
                </a:lnTo>
                <a:lnTo>
                  <a:pt x="493538" y="1070596"/>
                </a:lnTo>
                <a:lnTo>
                  <a:pt x="532477" y="1001168"/>
                </a:lnTo>
                <a:lnTo>
                  <a:pt x="579073" y="934449"/>
                </a:lnTo>
                <a:lnTo>
                  <a:pt x="632964" y="870684"/>
                </a:lnTo>
                <a:lnTo>
                  <a:pt x="693788" y="810116"/>
                </a:lnTo>
                <a:lnTo>
                  <a:pt x="761180" y="752991"/>
                </a:lnTo>
                <a:lnTo>
                  <a:pt x="834778" y="699551"/>
                </a:lnTo>
                <a:lnTo>
                  <a:pt x="914219" y="650042"/>
                </a:lnTo>
                <a:lnTo>
                  <a:pt x="999139" y="604708"/>
                </a:lnTo>
                <a:lnTo>
                  <a:pt x="1089177" y="563793"/>
                </a:lnTo>
                <a:lnTo>
                  <a:pt x="1183968" y="527541"/>
                </a:lnTo>
                <a:lnTo>
                  <a:pt x="1283150" y="496196"/>
                </a:lnTo>
                <a:lnTo>
                  <a:pt x="1386360" y="470002"/>
                </a:lnTo>
                <a:lnTo>
                  <a:pt x="1493234" y="449204"/>
                </a:lnTo>
                <a:lnTo>
                  <a:pt x="1603410" y="434046"/>
                </a:lnTo>
                <a:lnTo>
                  <a:pt x="1716524" y="424772"/>
                </a:lnTo>
                <a:lnTo>
                  <a:pt x="1832215" y="421627"/>
                </a:lnTo>
                <a:lnTo>
                  <a:pt x="3152819" y="421627"/>
                </a:lnTo>
                <a:lnTo>
                  <a:pt x="3127786" y="401416"/>
                </a:lnTo>
                <a:lnTo>
                  <a:pt x="3024600" y="329908"/>
                </a:lnTo>
                <a:lnTo>
                  <a:pt x="2914297" y="264430"/>
                </a:lnTo>
                <a:lnTo>
                  <a:pt x="2797347" y="205335"/>
                </a:lnTo>
                <a:lnTo>
                  <a:pt x="2674223" y="152975"/>
                </a:lnTo>
                <a:lnTo>
                  <a:pt x="2545395" y="107702"/>
                </a:lnTo>
                <a:lnTo>
                  <a:pt x="2411336" y="69870"/>
                </a:lnTo>
                <a:lnTo>
                  <a:pt x="2272517" y="39830"/>
                </a:lnTo>
                <a:lnTo>
                  <a:pt x="2129409" y="17937"/>
                </a:lnTo>
                <a:lnTo>
                  <a:pt x="1982485" y="4543"/>
                </a:lnTo>
                <a:lnTo>
                  <a:pt x="1832215" y="0"/>
                </a:lnTo>
                <a:close/>
              </a:path>
              <a:path w="3664584" h="2741295">
                <a:moveTo>
                  <a:pt x="3152819" y="421627"/>
                </a:moveTo>
                <a:lnTo>
                  <a:pt x="1832215" y="421627"/>
                </a:lnTo>
                <a:lnTo>
                  <a:pt x="1947905" y="424772"/>
                </a:lnTo>
                <a:lnTo>
                  <a:pt x="2061019" y="434046"/>
                </a:lnTo>
                <a:lnTo>
                  <a:pt x="2171196" y="449204"/>
                </a:lnTo>
                <a:lnTo>
                  <a:pt x="2278070" y="470002"/>
                </a:lnTo>
                <a:lnTo>
                  <a:pt x="2381280" y="496196"/>
                </a:lnTo>
                <a:lnTo>
                  <a:pt x="2480462" y="527541"/>
                </a:lnTo>
                <a:lnTo>
                  <a:pt x="2575253" y="563793"/>
                </a:lnTo>
                <a:lnTo>
                  <a:pt x="2665290" y="604708"/>
                </a:lnTo>
                <a:lnTo>
                  <a:pt x="2750211" y="650042"/>
                </a:lnTo>
                <a:lnTo>
                  <a:pt x="2829652" y="699551"/>
                </a:lnTo>
                <a:lnTo>
                  <a:pt x="2903250" y="752991"/>
                </a:lnTo>
                <a:lnTo>
                  <a:pt x="2970642" y="810116"/>
                </a:lnTo>
                <a:lnTo>
                  <a:pt x="3031465" y="870684"/>
                </a:lnTo>
                <a:lnTo>
                  <a:pt x="3085356" y="934449"/>
                </a:lnTo>
                <a:lnTo>
                  <a:pt x="3131953" y="1001168"/>
                </a:lnTo>
                <a:lnTo>
                  <a:pt x="3170891" y="1070596"/>
                </a:lnTo>
                <a:lnTo>
                  <a:pt x="3201808" y="1142490"/>
                </a:lnTo>
                <a:lnTo>
                  <a:pt x="3224341" y="1216605"/>
                </a:lnTo>
                <a:lnTo>
                  <a:pt x="3238127" y="1292696"/>
                </a:lnTo>
                <a:lnTo>
                  <a:pt x="3242804" y="1370520"/>
                </a:lnTo>
                <a:lnTo>
                  <a:pt x="3238127" y="1448344"/>
                </a:lnTo>
                <a:lnTo>
                  <a:pt x="3224341" y="1524435"/>
                </a:lnTo>
                <a:lnTo>
                  <a:pt x="3201808" y="1598550"/>
                </a:lnTo>
                <a:lnTo>
                  <a:pt x="3170891" y="1670443"/>
                </a:lnTo>
                <a:lnTo>
                  <a:pt x="3131953" y="1739871"/>
                </a:lnTo>
                <a:lnTo>
                  <a:pt x="3085356" y="1806590"/>
                </a:lnTo>
                <a:lnTo>
                  <a:pt x="3031465" y="1870355"/>
                </a:lnTo>
                <a:lnTo>
                  <a:pt x="2970642" y="1930923"/>
                </a:lnTo>
                <a:lnTo>
                  <a:pt x="2903250" y="1988048"/>
                </a:lnTo>
                <a:lnTo>
                  <a:pt x="2829652" y="2041488"/>
                </a:lnTo>
                <a:lnTo>
                  <a:pt x="2750211" y="2090996"/>
                </a:lnTo>
                <a:lnTo>
                  <a:pt x="2665290" y="2136331"/>
                </a:lnTo>
                <a:lnTo>
                  <a:pt x="2575253" y="2177246"/>
                </a:lnTo>
                <a:lnTo>
                  <a:pt x="2480462" y="2213498"/>
                </a:lnTo>
                <a:lnTo>
                  <a:pt x="2381280" y="2244843"/>
                </a:lnTo>
                <a:lnTo>
                  <a:pt x="2278070" y="2271037"/>
                </a:lnTo>
                <a:lnTo>
                  <a:pt x="2171196" y="2291835"/>
                </a:lnTo>
                <a:lnTo>
                  <a:pt x="2061019" y="2306993"/>
                </a:lnTo>
                <a:lnTo>
                  <a:pt x="1947905" y="2316266"/>
                </a:lnTo>
                <a:lnTo>
                  <a:pt x="1832215" y="2319412"/>
                </a:lnTo>
                <a:lnTo>
                  <a:pt x="3152819" y="2319412"/>
                </a:lnTo>
                <a:lnTo>
                  <a:pt x="3223383" y="2262439"/>
                </a:lnTo>
                <a:lnTo>
                  <a:pt x="3310918" y="2179931"/>
                </a:lnTo>
                <a:lnTo>
                  <a:pt x="3389922" y="2092451"/>
                </a:lnTo>
                <a:lnTo>
                  <a:pt x="3459921" y="2000352"/>
                </a:lnTo>
                <a:lnTo>
                  <a:pt x="3520445" y="1903988"/>
                </a:lnTo>
                <a:lnTo>
                  <a:pt x="3571022" y="1803710"/>
                </a:lnTo>
                <a:lnTo>
                  <a:pt x="3611181" y="1699871"/>
                </a:lnTo>
                <a:lnTo>
                  <a:pt x="3640449" y="1592825"/>
                </a:lnTo>
                <a:lnTo>
                  <a:pt x="3658356" y="1482924"/>
                </a:lnTo>
                <a:lnTo>
                  <a:pt x="3664430" y="1370520"/>
                </a:lnTo>
                <a:lnTo>
                  <a:pt x="3658356" y="1258116"/>
                </a:lnTo>
                <a:lnTo>
                  <a:pt x="3640449" y="1148214"/>
                </a:lnTo>
                <a:lnTo>
                  <a:pt x="3611181" y="1041168"/>
                </a:lnTo>
                <a:lnTo>
                  <a:pt x="3571022" y="937330"/>
                </a:lnTo>
                <a:lnTo>
                  <a:pt x="3520445" y="837052"/>
                </a:lnTo>
                <a:lnTo>
                  <a:pt x="3459921" y="740687"/>
                </a:lnTo>
                <a:lnTo>
                  <a:pt x="3389922" y="648588"/>
                </a:lnTo>
                <a:lnTo>
                  <a:pt x="3310918" y="561108"/>
                </a:lnTo>
                <a:lnTo>
                  <a:pt x="3223383" y="478600"/>
                </a:lnTo>
                <a:lnTo>
                  <a:pt x="3152819" y="4216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81269" y="2939595"/>
            <a:ext cx="3664585" cy="2741295"/>
          </a:xfrm>
          <a:custGeom>
            <a:avLst/>
            <a:gdLst/>
            <a:ahLst/>
            <a:cxnLst/>
            <a:rect l="l" t="t" r="r" b="b"/>
            <a:pathLst>
              <a:path w="3664584" h="2741295">
                <a:moveTo>
                  <a:pt x="0" y="1370519"/>
                </a:moveTo>
                <a:lnTo>
                  <a:pt x="6073" y="1258115"/>
                </a:lnTo>
                <a:lnTo>
                  <a:pt x="23980" y="1148214"/>
                </a:lnTo>
                <a:lnTo>
                  <a:pt x="53249" y="1041167"/>
                </a:lnTo>
                <a:lnTo>
                  <a:pt x="93407" y="937329"/>
                </a:lnTo>
                <a:lnTo>
                  <a:pt x="143984" y="837051"/>
                </a:lnTo>
                <a:lnTo>
                  <a:pt x="204508" y="740686"/>
                </a:lnTo>
                <a:lnTo>
                  <a:pt x="274508" y="648588"/>
                </a:lnTo>
                <a:lnTo>
                  <a:pt x="353511" y="561108"/>
                </a:lnTo>
                <a:lnTo>
                  <a:pt x="441047" y="478600"/>
                </a:lnTo>
                <a:lnTo>
                  <a:pt x="536643" y="401415"/>
                </a:lnTo>
                <a:lnTo>
                  <a:pt x="639829" y="329908"/>
                </a:lnTo>
                <a:lnTo>
                  <a:pt x="750132" y="264430"/>
                </a:lnTo>
                <a:lnTo>
                  <a:pt x="867082" y="205335"/>
                </a:lnTo>
                <a:lnTo>
                  <a:pt x="990207" y="152974"/>
                </a:lnTo>
                <a:lnTo>
                  <a:pt x="1119034" y="107702"/>
                </a:lnTo>
                <a:lnTo>
                  <a:pt x="1253093" y="69869"/>
                </a:lnTo>
                <a:lnTo>
                  <a:pt x="1391912" y="39830"/>
                </a:lnTo>
                <a:lnTo>
                  <a:pt x="1535020" y="17937"/>
                </a:lnTo>
                <a:lnTo>
                  <a:pt x="1681945" y="4543"/>
                </a:lnTo>
                <a:lnTo>
                  <a:pt x="1832215" y="0"/>
                </a:lnTo>
                <a:lnTo>
                  <a:pt x="1982485" y="4543"/>
                </a:lnTo>
                <a:lnTo>
                  <a:pt x="2129410" y="17937"/>
                </a:lnTo>
                <a:lnTo>
                  <a:pt x="2272518" y="39830"/>
                </a:lnTo>
                <a:lnTo>
                  <a:pt x="2411337" y="69869"/>
                </a:lnTo>
                <a:lnTo>
                  <a:pt x="2545396" y="107702"/>
                </a:lnTo>
                <a:lnTo>
                  <a:pt x="2674223" y="152974"/>
                </a:lnTo>
                <a:lnTo>
                  <a:pt x="2797348" y="205335"/>
                </a:lnTo>
                <a:lnTo>
                  <a:pt x="2914298" y="264430"/>
                </a:lnTo>
                <a:lnTo>
                  <a:pt x="3024601" y="329908"/>
                </a:lnTo>
                <a:lnTo>
                  <a:pt x="3127787" y="401415"/>
                </a:lnTo>
                <a:lnTo>
                  <a:pt x="3223383" y="478600"/>
                </a:lnTo>
                <a:lnTo>
                  <a:pt x="3310919" y="561108"/>
                </a:lnTo>
                <a:lnTo>
                  <a:pt x="3389922" y="648588"/>
                </a:lnTo>
                <a:lnTo>
                  <a:pt x="3459922" y="740686"/>
                </a:lnTo>
                <a:lnTo>
                  <a:pt x="3520446" y="837051"/>
                </a:lnTo>
                <a:lnTo>
                  <a:pt x="3571023" y="937329"/>
                </a:lnTo>
                <a:lnTo>
                  <a:pt x="3611181" y="1041167"/>
                </a:lnTo>
                <a:lnTo>
                  <a:pt x="3640450" y="1148214"/>
                </a:lnTo>
                <a:lnTo>
                  <a:pt x="3658357" y="1258115"/>
                </a:lnTo>
                <a:lnTo>
                  <a:pt x="3664430" y="1370519"/>
                </a:lnTo>
                <a:lnTo>
                  <a:pt x="3658357" y="1482923"/>
                </a:lnTo>
                <a:lnTo>
                  <a:pt x="3640450" y="1592824"/>
                </a:lnTo>
                <a:lnTo>
                  <a:pt x="3611181" y="1699871"/>
                </a:lnTo>
                <a:lnTo>
                  <a:pt x="3571023" y="1803709"/>
                </a:lnTo>
                <a:lnTo>
                  <a:pt x="3520446" y="1903987"/>
                </a:lnTo>
                <a:lnTo>
                  <a:pt x="3459922" y="2000352"/>
                </a:lnTo>
                <a:lnTo>
                  <a:pt x="3389922" y="2092450"/>
                </a:lnTo>
                <a:lnTo>
                  <a:pt x="3310919" y="2179930"/>
                </a:lnTo>
                <a:lnTo>
                  <a:pt x="3223383" y="2262438"/>
                </a:lnTo>
                <a:lnTo>
                  <a:pt x="3127787" y="2339623"/>
                </a:lnTo>
                <a:lnTo>
                  <a:pt x="3024601" y="2411130"/>
                </a:lnTo>
                <a:lnTo>
                  <a:pt x="2914298" y="2476608"/>
                </a:lnTo>
                <a:lnTo>
                  <a:pt x="2797348" y="2535703"/>
                </a:lnTo>
                <a:lnTo>
                  <a:pt x="2674223" y="2588064"/>
                </a:lnTo>
                <a:lnTo>
                  <a:pt x="2545396" y="2633336"/>
                </a:lnTo>
                <a:lnTo>
                  <a:pt x="2411337" y="2671169"/>
                </a:lnTo>
                <a:lnTo>
                  <a:pt x="2272518" y="2701208"/>
                </a:lnTo>
                <a:lnTo>
                  <a:pt x="2129410" y="2723101"/>
                </a:lnTo>
                <a:lnTo>
                  <a:pt x="1982485" y="2736496"/>
                </a:lnTo>
                <a:lnTo>
                  <a:pt x="1832215" y="2741039"/>
                </a:lnTo>
                <a:lnTo>
                  <a:pt x="1681945" y="2736496"/>
                </a:lnTo>
                <a:lnTo>
                  <a:pt x="1535020" y="2723101"/>
                </a:lnTo>
                <a:lnTo>
                  <a:pt x="1391912" y="2701208"/>
                </a:lnTo>
                <a:lnTo>
                  <a:pt x="1253093" y="2671169"/>
                </a:lnTo>
                <a:lnTo>
                  <a:pt x="1119034" y="2633336"/>
                </a:lnTo>
                <a:lnTo>
                  <a:pt x="990207" y="2588064"/>
                </a:lnTo>
                <a:lnTo>
                  <a:pt x="867082" y="2535703"/>
                </a:lnTo>
                <a:lnTo>
                  <a:pt x="750132" y="2476608"/>
                </a:lnTo>
                <a:lnTo>
                  <a:pt x="639829" y="2411130"/>
                </a:lnTo>
                <a:lnTo>
                  <a:pt x="536643" y="2339623"/>
                </a:lnTo>
                <a:lnTo>
                  <a:pt x="441047" y="2262438"/>
                </a:lnTo>
                <a:lnTo>
                  <a:pt x="353511" y="2179930"/>
                </a:lnTo>
                <a:lnTo>
                  <a:pt x="274508" y="2092450"/>
                </a:lnTo>
                <a:lnTo>
                  <a:pt x="204508" y="2000352"/>
                </a:lnTo>
                <a:lnTo>
                  <a:pt x="143984" y="1903987"/>
                </a:lnTo>
                <a:lnTo>
                  <a:pt x="93407" y="1803709"/>
                </a:lnTo>
                <a:lnTo>
                  <a:pt x="53249" y="1699871"/>
                </a:lnTo>
                <a:lnTo>
                  <a:pt x="23980" y="1592824"/>
                </a:lnTo>
                <a:lnTo>
                  <a:pt x="6073" y="1482923"/>
                </a:lnTo>
                <a:lnTo>
                  <a:pt x="0" y="1370519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02895" y="3361222"/>
            <a:ext cx="2821305" cy="1898014"/>
          </a:xfrm>
          <a:custGeom>
            <a:avLst/>
            <a:gdLst/>
            <a:ahLst/>
            <a:cxnLst/>
            <a:rect l="l" t="t" r="r" b="b"/>
            <a:pathLst>
              <a:path w="2821304" h="1898014">
                <a:moveTo>
                  <a:pt x="0" y="948892"/>
                </a:moveTo>
                <a:lnTo>
                  <a:pt x="4676" y="1026716"/>
                </a:lnTo>
                <a:lnTo>
                  <a:pt x="18462" y="1102807"/>
                </a:lnTo>
                <a:lnTo>
                  <a:pt x="40995" y="1176922"/>
                </a:lnTo>
                <a:lnTo>
                  <a:pt x="71912" y="1248816"/>
                </a:lnTo>
                <a:lnTo>
                  <a:pt x="110851" y="1318244"/>
                </a:lnTo>
                <a:lnTo>
                  <a:pt x="157447" y="1384963"/>
                </a:lnTo>
                <a:lnTo>
                  <a:pt x="211338" y="1448728"/>
                </a:lnTo>
                <a:lnTo>
                  <a:pt x="272162" y="1509296"/>
                </a:lnTo>
                <a:lnTo>
                  <a:pt x="339554" y="1566421"/>
                </a:lnTo>
                <a:lnTo>
                  <a:pt x="413152" y="1619861"/>
                </a:lnTo>
                <a:lnTo>
                  <a:pt x="492593" y="1669369"/>
                </a:lnTo>
                <a:lnTo>
                  <a:pt x="577513" y="1714704"/>
                </a:lnTo>
                <a:lnTo>
                  <a:pt x="667551" y="1755619"/>
                </a:lnTo>
                <a:lnTo>
                  <a:pt x="762342" y="1791871"/>
                </a:lnTo>
                <a:lnTo>
                  <a:pt x="861524" y="1823216"/>
                </a:lnTo>
                <a:lnTo>
                  <a:pt x="964733" y="1849410"/>
                </a:lnTo>
                <a:lnTo>
                  <a:pt x="1071608" y="1870208"/>
                </a:lnTo>
                <a:lnTo>
                  <a:pt x="1181784" y="1885365"/>
                </a:lnTo>
                <a:lnTo>
                  <a:pt x="1294898" y="1894639"/>
                </a:lnTo>
                <a:lnTo>
                  <a:pt x="1410588" y="1897785"/>
                </a:lnTo>
                <a:lnTo>
                  <a:pt x="1526278" y="1894639"/>
                </a:lnTo>
                <a:lnTo>
                  <a:pt x="1639393" y="1885365"/>
                </a:lnTo>
                <a:lnTo>
                  <a:pt x="1749569" y="1870208"/>
                </a:lnTo>
                <a:lnTo>
                  <a:pt x="1856443" y="1849410"/>
                </a:lnTo>
                <a:lnTo>
                  <a:pt x="1959653" y="1823216"/>
                </a:lnTo>
                <a:lnTo>
                  <a:pt x="2058835" y="1791871"/>
                </a:lnTo>
                <a:lnTo>
                  <a:pt x="2153626" y="1755619"/>
                </a:lnTo>
                <a:lnTo>
                  <a:pt x="2243663" y="1714704"/>
                </a:lnTo>
                <a:lnTo>
                  <a:pt x="2328584" y="1669369"/>
                </a:lnTo>
                <a:lnTo>
                  <a:pt x="2408025" y="1619861"/>
                </a:lnTo>
                <a:lnTo>
                  <a:pt x="2481623" y="1566421"/>
                </a:lnTo>
                <a:lnTo>
                  <a:pt x="2549015" y="1509296"/>
                </a:lnTo>
                <a:lnTo>
                  <a:pt x="2609838" y="1448728"/>
                </a:lnTo>
                <a:lnTo>
                  <a:pt x="2663729" y="1384963"/>
                </a:lnTo>
                <a:lnTo>
                  <a:pt x="2710326" y="1318244"/>
                </a:lnTo>
                <a:lnTo>
                  <a:pt x="2749264" y="1248816"/>
                </a:lnTo>
                <a:lnTo>
                  <a:pt x="2780181" y="1176922"/>
                </a:lnTo>
                <a:lnTo>
                  <a:pt x="2802715" y="1102807"/>
                </a:lnTo>
                <a:lnTo>
                  <a:pt x="2816501" y="1026716"/>
                </a:lnTo>
                <a:lnTo>
                  <a:pt x="2821177" y="948892"/>
                </a:lnTo>
                <a:lnTo>
                  <a:pt x="2816501" y="871068"/>
                </a:lnTo>
                <a:lnTo>
                  <a:pt x="2802715" y="794977"/>
                </a:lnTo>
                <a:lnTo>
                  <a:pt x="2780181" y="720862"/>
                </a:lnTo>
                <a:lnTo>
                  <a:pt x="2749264" y="648969"/>
                </a:lnTo>
                <a:lnTo>
                  <a:pt x="2710326" y="579540"/>
                </a:lnTo>
                <a:lnTo>
                  <a:pt x="2663729" y="512821"/>
                </a:lnTo>
                <a:lnTo>
                  <a:pt x="2609838" y="449056"/>
                </a:lnTo>
                <a:lnTo>
                  <a:pt x="2549015" y="388488"/>
                </a:lnTo>
                <a:lnTo>
                  <a:pt x="2481623" y="331363"/>
                </a:lnTo>
                <a:lnTo>
                  <a:pt x="2408025" y="277924"/>
                </a:lnTo>
                <a:lnTo>
                  <a:pt x="2328584" y="228415"/>
                </a:lnTo>
                <a:lnTo>
                  <a:pt x="2243663" y="183081"/>
                </a:lnTo>
                <a:lnTo>
                  <a:pt x="2153626" y="142165"/>
                </a:lnTo>
                <a:lnTo>
                  <a:pt x="2058835" y="105913"/>
                </a:lnTo>
                <a:lnTo>
                  <a:pt x="1959653" y="74568"/>
                </a:lnTo>
                <a:lnTo>
                  <a:pt x="1856443" y="48375"/>
                </a:lnTo>
                <a:lnTo>
                  <a:pt x="1749569" y="27577"/>
                </a:lnTo>
                <a:lnTo>
                  <a:pt x="1639393" y="12419"/>
                </a:lnTo>
                <a:lnTo>
                  <a:pt x="1526278" y="3145"/>
                </a:lnTo>
                <a:lnTo>
                  <a:pt x="1410588" y="0"/>
                </a:lnTo>
                <a:lnTo>
                  <a:pt x="1294898" y="3145"/>
                </a:lnTo>
                <a:lnTo>
                  <a:pt x="1181784" y="12419"/>
                </a:lnTo>
                <a:lnTo>
                  <a:pt x="1071608" y="27577"/>
                </a:lnTo>
                <a:lnTo>
                  <a:pt x="964733" y="48375"/>
                </a:lnTo>
                <a:lnTo>
                  <a:pt x="861524" y="74568"/>
                </a:lnTo>
                <a:lnTo>
                  <a:pt x="762342" y="105913"/>
                </a:lnTo>
                <a:lnTo>
                  <a:pt x="667551" y="142165"/>
                </a:lnTo>
                <a:lnTo>
                  <a:pt x="577513" y="183081"/>
                </a:lnTo>
                <a:lnTo>
                  <a:pt x="492593" y="228415"/>
                </a:lnTo>
                <a:lnTo>
                  <a:pt x="413152" y="277924"/>
                </a:lnTo>
                <a:lnTo>
                  <a:pt x="339554" y="331363"/>
                </a:lnTo>
                <a:lnTo>
                  <a:pt x="272162" y="388488"/>
                </a:lnTo>
                <a:lnTo>
                  <a:pt x="211338" y="449056"/>
                </a:lnTo>
                <a:lnTo>
                  <a:pt x="157447" y="512821"/>
                </a:lnTo>
                <a:lnTo>
                  <a:pt x="110851" y="579540"/>
                </a:lnTo>
                <a:lnTo>
                  <a:pt x="71912" y="648969"/>
                </a:lnTo>
                <a:lnTo>
                  <a:pt x="40995" y="720862"/>
                </a:lnTo>
                <a:lnTo>
                  <a:pt x="18462" y="794977"/>
                </a:lnTo>
                <a:lnTo>
                  <a:pt x="4676" y="871068"/>
                </a:lnTo>
                <a:lnTo>
                  <a:pt x="0" y="948892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177458" y="2939595"/>
            <a:ext cx="3392804" cy="410209"/>
          </a:xfrm>
          <a:custGeom>
            <a:avLst/>
            <a:gdLst/>
            <a:ahLst/>
            <a:cxnLst/>
            <a:rect l="l" t="t" r="r" b="b"/>
            <a:pathLst>
              <a:path w="3392804" h="410210">
                <a:moveTo>
                  <a:pt x="0" y="0"/>
                </a:moveTo>
                <a:lnTo>
                  <a:pt x="3392666" y="0"/>
                </a:lnTo>
                <a:lnTo>
                  <a:pt x="3392666" y="410155"/>
                </a:lnTo>
                <a:lnTo>
                  <a:pt x="0" y="4101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77458" y="2939595"/>
            <a:ext cx="3392804" cy="410209"/>
          </a:xfrm>
          <a:custGeom>
            <a:avLst/>
            <a:gdLst/>
            <a:ahLst/>
            <a:cxnLst/>
            <a:rect l="l" t="t" r="r" b="b"/>
            <a:pathLst>
              <a:path w="3392804" h="410210">
                <a:moveTo>
                  <a:pt x="0" y="0"/>
                </a:moveTo>
                <a:lnTo>
                  <a:pt x="3392666" y="0"/>
                </a:lnTo>
                <a:lnTo>
                  <a:pt x="3392666" y="410155"/>
                </a:lnTo>
                <a:lnTo>
                  <a:pt x="0" y="41015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03759" y="3059642"/>
            <a:ext cx="535305" cy="3131185"/>
          </a:xfrm>
          <a:custGeom>
            <a:avLst/>
            <a:gdLst/>
            <a:ahLst/>
            <a:cxnLst/>
            <a:rect l="l" t="t" r="r" b="b"/>
            <a:pathLst>
              <a:path w="535304" h="3131185">
                <a:moveTo>
                  <a:pt x="0" y="0"/>
                </a:moveTo>
                <a:lnTo>
                  <a:pt x="534760" y="0"/>
                </a:lnTo>
                <a:lnTo>
                  <a:pt x="534760" y="3131185"/>
                </a:lnTo>
                <a:lnTo>
                  <a:pt x="0" y="313118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03759" y="3059642"/>
            <a:ext cx="535305" cy="3131185"/>
          </a:xfrm>
          <a:custGeom>
            <a:avLst/>
            <a:gdLst/>
            <a:ahLst/>
            <a:cxnLst/>
            <a:rect l="l" t="t" r="r" b="b"/>
            <a:pathLst>
              <a:path w="535304" h="3131185">
                <a:moveTo>
                  <a:pt x="0" y="0"/>
                </a:moveTo>
                <a:lnTo>
                  <a:pt x="534760" y="0"/>
                </a:lnTo>
                <a:lnTo>
                  <a:pt x="534760" y="3131186"/>
                </a:lnTo>
                <a:lnTo>
                  <a:pt x="0" y="3131186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60032" y="3244711"/>
            <a:ext cx="535305" cy="3131185"/>
          </a:xfrm>
          <a:custGeom>
            <a:avLst/>
            <a:gdLst/>
            <a:ahLst/>
            <a:cxnLst/>
            <a:rect l="l" t="t" r="r" b="b"/>
            <a:pathLst>
              <a:path w="535304" h="3131185">
                <a:moveTo>
                  <a:pt x="0" y="0"/>
                </a:moveTo>
                <a:lnTo>
                  <a:pt x="534760" y="0"/>
                </a:lnTo>
                <a:lnTo>
                  <a:pt x="534760" y="3131186"/>
                </a:lnTo>
                <a:lnTo>
                  <a:pt x="0" y="31311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860033" y="3244711"/>
            <a:ext cx="535305" cy="3131185"/>
          </a:xfrm>
          <a:custGeom>
            <a:avLst/>
            <a:gdLst/>
            <a:ahLst/>
            <a:cxnLst/>
            <a:rect l="l" t="t" r="r" b="b"/>
            <a:pathLst>
              <a:path w="535304" h="3131185">
                <a:moveTo>
                  <a:pt x="0" y="0"/>
                </a:moveTo>
                <a:lnTo>
                  <a:pt x="534760" y="0"/>
                </a:lnTo>
                <a:lnTo>
                  <a:pt x="534760" y="3131186"/>
                </a:lnTo>
                <a:lnTo>
                  <a:pt x="0" y="3131186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527511" y="5340505"/>
            <a:ext cx="268605" cy="1035685"/>
          </a:xfrm>
          <a:custGeom>
            <a:avLst/>
            <a:gdLst/>
            <a:ahLst/>
            <a:cxnLst/>
            <a:rect l="l" t="t" r="r" b="b"/>
            <a:pathLst>
              <a:path w="268604" h="1035685">
                <a:moveTo>
                  <a:pt x="268439" y="1035392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787184" y="4710265"/>
            <a:ext cx="26670" cy="1666239"/>
          </a:xfrm>
          <a:custGeom>
            <a:avLst/>
            <a:gdLst/>
            <a:ahLst/>
            <a:cxnLst/>
            <a:rect l="l" t="t" r="r" b="b"/>
            <a:pathLst>
              <a:path w="26670" h="1666239">
                <a:moveTo>
                  <a:pt x="26298" y="1665631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813483" y="5680633"/>
            <a:ext cx="114300" cy="695325"/>
          </a:xfrm>
          <a:custGeom>
            <a:avLst/>
            <a:gdLst/>
            <a:ahLst/>
            <a:cxnLst/>
            <a:rect l="l" t="t" r="r" b="b"/>
            <a:pathLst>
              <a:path w="114300" h="695325">
                <a:moveTo>
                  <a:pt x="0" y="695263"/>
                </a:moveTo>
                <a:lnTo>
                  <a:pt x="113965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15141" y="4729941"/>
            <a:ext cx="1766454" cy="8478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66750" y="4757738"/>
            <a:ext cx="1663700" cy="7478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66750" y="4757738"/>
            <a:ext cx="1663700" cy="748030"/>
          </a:xfrm>
          <a:custGeom>
            <a:avLst/>
            <a:gdLst/>
            <a:ahLst/>
            <a:cxnLst/>
            <a:rect l="l" t="t" r="r" b="b"/>
            <a:pathLst>
              <a:path w="1663700" h="748029">
                <a:moveTo>
                  <a:pt x="0" y="124647"/>
                </a:moveTo>
                <a:lnTo>
                  <a:pt x="7389" y="82268"/>
                </a:lnTo>
                <a:lnTo>
                  <a:pt x="27829" y="46134"/>
                </a:lnTo>
                <a:lnTo>
                  <a:pt x="58728" y="18836"/>
                </a:lnTo>
                <a:lnTo>
                  <a:pt x="97496" y="2965"/>
                </a:lnTo>
                <a:lnTo>
                  <a:pt x="1539052" y="0"/>
                </a:lnTo>
                <a:lnTo>
                  <a:pt x="1553712" y="853"/>
                </a:lnTo>
                <a:lnTo>
                  <a:pt x="1594297" y="12880"/>
                </a:lnTo>
                <a:lnTo>
                  <a:pt x="1627773" y="37094"/>
                </a:lnTo>
                <a:lnTo>
                  <a:pt x="1651550" y="70904"/>
                </a:lnTo>
                <a:lnTo>
                  <a:pt x="1663037" y="111719"/>
                </a:lnTo>
                <a:lnTo>
                  <a:pt x="1663699" y="623218"/>
                </a:lnTo>
                <a:lnTo>
                  <a:pt x="1662846" y="637878"/>
                </a:lnTo>
                <a:lnTo>
                  <a:pt x="1650819" y="678463"/>
                </a:lnTo>
                <a:lnTo>
                  <a:pt x="1626605" y="711940"/>
                </a:lnTo>
                <a:lnTo>
                  <a:pt x="1592794" y="735717"/>
                </a:lnTo>
                <a:lnTo>
                  <a:pt x="1551979" y="747203"/>
                </a:lnTo>
                <a:lnTo>
                  <a:pt x="124646" y="747865"/>
                </a:lnTo>
                <a:lnTo>
                  <a:pt x="109986" y="747012"/>
                </a:lnTo>
                <a:lnTo>
                  <a:pt x="69402" y="734985"/>
                </a:lnTo>
                <a:lnTo>
                  <a:pt x="35925" y="710771"/>
                </a:lnTo>
                <a:lnTo>
                  <a:pt x="12148" y="676960"/>
                </a:lnTo>
                <a:lnTo>
                  <a:pt x="662" y="636145"/>
                </a:lnTo>
                <a:lnTo>
                  <a:pt x="0" y="124647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970314" y="4911629"/>
            <a:ext cx="1061720" cy="469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marR="5080" indent="-219710">
              <a:lnSpc>
                <a:spcPts val="1900"/>
              </a:lnSpc>
            </a:pPr>
            <a:r>
              <a:rPr sz="16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Numb</a:t>
            </a:r>
            <a:r>
              <a:rPr sz="16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 tracks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620982" y="5590308"/>
            <a:ext cx="1762297" cy="8478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70050" y="5617894"/>
            <a:ext cx="1663700" cy="74786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670050" y="5617894"/>
            <a:ext cx="1663700" cy="748030"/>
          </a:xfrm>
          <a:custGeom>
            <a:avLst/>
            <a:gdLst/>
            <a:ahLst/>
            <a:cxnLst/>
            <a:rect l="l" t="t" r="r" b="b"/>
            <a:pathLst>
              <a:path w="1663700" h="748029">
                <a:moveTo>
                  <a:pt x="0" y="124646"/>
                </a:moveTo>
                <a:lnTo>
                  <a:pt x="7389" y="82268"/>
                </a:lnTo>
                <a:lnTo>
                  <a:pt x="27829" y="46134"/>
                </a:lnTo>
                <a:lnTo>
                  <a:pt x="58728" y="18836"/>
                </a:lnTo>
                <a:lnTo>
                  <a:pt x="97496" y="2965"/>
                </a:lnTo>
                <a:lnTo>
                  <a:pt x="1539052" y="0"/>
                </a:lnTo>
                <a:lnTo>
                  <a:pt x="1553712" y="853"/>
                </a:lnTo>
                <a:lnTo>
                  <a:pt x="1594297" y="12880"/>
                </a:lnTo>
                <a:lnTo>
                  <a:pt x="1627774" y="37094"/>
                </a:lnTo>
                <a:lnTo>
                  <a:pt x="1651551" y="70904"/>
                </a:lnTo>
                <a:lnTo>
                  <a:pt x="1663037" y="111719"/>
                </a:lnTo>
                <a:lnTo>
                  <a:pt x="1663699" y="623218"/>
                </a:lnTo>
                <a:lnTo>
                  <a:pt x="1662846" y="637878"/>
                </a:lnTo>
                <a:lnTo>
                  <a:pt x="1650819" y="678463"/>
                </a:lnTo>
                <a:lnTo>
                  <a:pt x="1626605" y="711940"/>
                </a:lnTo>
                <a:lnTo>
                  <a:pt x="1592794" y="735717"/>
                </a:lnTo>
                <a:lnTo>
                  <a:pt x="1551979" y="747203"/>
                </a:lnTo>
                <a:lnTo>
                  <a:pt x="124647" y="747865"/>
                </a:lnTo>
                <a:lnTo>
                  <a:pt x="109986" y="747012"/>
                </a:lnTo>
                <a:lnTo>
                  <a:pt x="69402" y="734985"/>
                </a:lnTo>
                <a:lnTo>
                  <a:pt x="35925" y="710771"/>
                </a:lnTo>
                <a:lnTo>
                  <a:pt x="12148" y="676960"/>
                </a:lnTo>
                <a:lnTo>
                  <a:pt x="662" y="636145"/>
                </a:lnTo>
                <a:lnTo>
                  <a:pt x="0" y="124646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987852" y="5771783"/>
            <a:ext cx="103378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FFFFFF"/>
                </a:solidFill>
                <a:latin typeface="Century Gothic"/>
                <a:cs typeface="Century Gothic"/>
              </a:rPr>
              <a:t>Je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t 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(tr</a:t>
            </a:r>
            <a:r>
              <a:rPr sz="1600" b="1" dirty="0">
                <a:solidFill>
                  <a:srgbClr val="FFFFFF"/>
                </a:solidFill>
                <a:latin typeface="Century Gothic"/>
                <a:cs typeface="Century Gothic"/>
              </a:rPr>
              <a:t>ack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)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227614" y="6013083"/>
            <a:ext cx="55435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width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350923" y="4493029"/>
            <a:ext cx="1753985" cy="105571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641869" y="4584468"/>
            <a:ext cx="1167938" cy="8769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394793" y="4514133"/>
            <a:ext cx="1663700" cy="966469"/>
          </a:xfrm>
          <a:custGeom>
            <a:avLst/>
            <a:gdLst/>
            <a:ahLst/>
            <a:cxnLst/>
            <a:rect l="l" t="t" r="r" b="b"/>
            <a:pathLst>
              <a:path w="1663700" h="966470">
                <a:moveTo>
                  <a:pt x="1502684" y="0"/>
                </a:moveTo>
                <a:lnTo>
                  <a:pt x="147323" y="573"/>
                </a:lnTo>
                <a:lnTo>
                  <a:pt x="105551" y="9807"/>
                </a:lnTo>
                <a:lnTo>
                  <a:pt x="68641" y="29115"/>
                </a:lnTo>
                <a:lnTo>
                  <a:pt x="38146" y="56945"/>
                </a:lnTo>
                <a:lnTo>
                  <a:pt x="15619" y="91745"/>
                </a:lnTo>
                <a:lnTo>
                  <a:pt x="2614" y="131961"/>
                </a:lnTo>
                <a:lnTo>
                  <a:pt x="0" y="161014"/>
                </a:lnTo>
                <a:lnTo>
                  <a:pt x="573" y="818748"/>
                </a:lnTo>
                <a:lnTo>
                  <a:pt x="9807" y="860520"/>
                </a:lnTo>
                <a:lnTo>
                  <a:pt x="29115" y="897429"/>
                </a:lnTo>
                <a:lnTo>
                  <a:pt x="56946" y="927924"/>
                </a:lnTo>
                <a:lnTo>
                  <a:pt x="91745" y="950451"/>
                </a:lnTo>
                <a:lnTo>
                  <a:pt x="131961" y="963457"/>
                </a:lnTo>
                <a:lnTo>
                  <a:pt x="161014" y="966071"/>
                </a:lnTo>
                <a:lnTo>
                  <a:pt x="1516376" y="965497"/>
                </a:lnTo>
                <a:lnTo>
                  <a:pt x="1558149" y="956263"/>
                </a:lnTo>
                <a:lnTo>
                  <a:pt x="1595058" y="936954"/>
                </a:lnTo>
                <a:lnTo>
                  <a:pt x="1625553" y="909124"/>
                </a:lnTo>
                <a:lnTo>
                  <a:pt x="1648080" y="874325"/>
                </a:lnTo>
                <a:lnTo>
                  <a:pt x="1661085" y="834109"/>
                </a:lnTo>
                <a:lnTo>
                  <a:pt x="1663700" y="805056"/>
                </a:lnTo>
                <a:lnTo>
                  <a:pt x="1663126" y="147322"/>
                </a:lnTo>
                <a:lnTo>
                  <a:pt x="1653892" y="105549"/>
                </a:lnTo>
                <a:lnTo>
                  <a:pt x="1634583" y="68640"/>
                </a:lnTo>
                <a:lnTo>
                  <a:pt x="1606753" y="38145"/>
                </a:lnTo>
                <a:lnTo>
                  <a:pt x="1571953" y="15619"/>
                </a:lnTo>
                <a:lnTo>
                  <a:pt x="1531737" y="2614"/>
                </a:lnTo>
                <a:lnTo>
                  <a:pt x="1502684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6698740" y="4655206"/>
            <a:ext cx="106172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ts val="1900"/>
              </a:lnSpc>
            </a:pP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Tile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layer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entury Gothic"/>
                <a:cs typeface="Century Gothic"/>
              </a:rPr>
              <a:t>0 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energy 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fraction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694217" y="5536276"/>
            <a:ext cx="1753985" cy="10099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993476" y="5602778"/>
            <a:ext cx="1147156" cy="87699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738276" y="5557691"/>
            <a:ext cx="1663700" cy="918844"/>
          </a:xfrm>
          <a:custGeom>
            <a:avLst/>
            <a:gdLst/>
            <a:ahLst/>
            <a:cxnLst/>
            <a:rect l="l" t="t" r="r" b="b"/>
            <a:pathLst>
              <a:path w="1663700" h="918845">
                <a:moveTo>
                  <a:pt x="1510640" y="0"/>
                </a:moveTo>
                <a:lnTo>
                  <a:pt x="152404" y="1"/>
                </a:lnTo>
                <a:lnTo>
                  <a:pt x="109597" y="6257"/>
                </a:lnTo>
                <a:lnTo>
                  <a:pt x="71510" y="23508"/>
                </a:lnTo>
                <a:lnTo>
                  <a:pt x="39859" y="50036"/>
                </a:lnTo>
                <a:lnTo>
                  <a:pt x="16364" y="84121"/>
                </a:lnTo>
                <a:lnTo>
                  <a:pt x="2744" y="124046"/>
                </a:lnTo>
                <a:lnTo>
                  <a:pt x="0" y="765926"/>
                </a:lnTo>
                <a:lnTo>
                  <a:pt x="757" y="780613"/>
                </a:lnTo>
                <a:lnTo>
                  <a:pt x="10869" y="822037"/>
                </a:lnTo>
                <a:lnTo>
                  <a:pt x="31403" y="858170"/>
                </a:lnTo>
                <a:lnTo>
                  <a:pt x="60641" y="887293"/>
                </a:lnTo>
                <a:lnTo>
                  <a:pt x="96864" y="907688"/>
                </a:lnTo>
                <a:lnTo>
                  <a:pt x="138353" y="917635"/>
                </a:lnTo>
                <a:lnTo>
                  <a:pt x="153056" y="918332"/>
                </a:lnTo>
                <a:lnTo>
                  <a:pt x="1511292" y="918330"/>
                </a:lnTo>
                <a:lnTo>
                  <a:pt x="1554099" y="912074"/>
                </a:lnTo>
                <a:lnTo>
                  <a:pt x="1592186" y="894823"/>
                </a:lnTo>
                <a:lnTo>
                  <a:pt x="1623837" y="868296"/>
                </a:lnTo>
                <a:lnTo>
                  <a:pt x="1647332" y="834210"/>
                </a:lnTo>
                <a:lnTo>
                  <a:pt x="1660952" y="794286"/>
                </a:lnTo>
                <a:lnTo>
                  <a:pt x="1663697" y="152406"/>
                </a:lnTo>
                <a:lnTo>
                  <a:pt x="1662939" y="137719"/>
                </a:lnTo>
                <a:lnTo>
                  <a:pt x="1652827" y="96294"/>
                </a:lnTo>
                <a:lnTo>
                  <a:pt x="1632293" y="60161"/>
                </a:lnTo>
                <a:lnTo>
                  <a:pt x="1603055" y="31038"/>
                </a:lnTo>
                <a:lnTo>
                  <a:pt x="1566832" y="10644"/>
                </a:lnTo>
                <a:lnTo>
                  <a:pt x="1525343" y="697"/>
                </a:lnTo>
                <a:lnTo>
                  <a:pt x="151064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6054427" y="5674894"/>
            <a:ext cx="103759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900"/>
              </a:lnSpc>
            </a:pPr>
            <a:r>
              <a:rPr sz="16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EM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l</a:t>
            </a:r>
            <a:r>
              <a:rPr sz="1600" b="1" dirty="0">
                <a:solidFill>
                  <a:srgbClr val="FFFFFF"/>
                </a:solidFill>
                <a:latin typeface="Century Gothic"/>
                <a:cs typeface="Century Gothic"/>
              </a:rPr>
              <a:t>aye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entury Gothic"/>
                <a:cs typeface="Century Gothic"/>
              </a:rPr>
              <a:t>3 </a:t>
            </a:r>
            <a:r>
              <a:rPr sz="16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energy </a:t>
            </a:r>
            <a:r>
              <a:rPr sz="16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fraction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94640" y="4348781"/>
            <a:ext cx="20415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u="heavy" dirty="0">
                <a:latin typeface="Century Gothic"/>
                <a:cs typeface="Century Gothic"/>
              </a:rPr>
              <a:t>Tracking</a:t>
            </a:r>
            <a:r>
              <a:rPr sz="1800" b="1" u="heavy" spc="-15" dirty="0">
                <a:latin typeface="Century Gothic"/>
                <a:cs typeface="Century Gothic"/>
              </a:rPr>
              <a:t> variables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473532" y="4177452"/>
            <a:ext cx="24066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Calorimeter </a:t>
            </a:r>
            <a:r>
              <a:rPr sz="1800" b="1" spc="-15" dirty="0">
                <a:latin typeface="Century Gothic"/>
                <a:cs typeface="Century Gothic"/>
              </a:rPr>
              <a:t>variables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486232" y="4409443"/>
            <a:ext cx="2387600" cy="0"/>
          </a:xfrm>
          <a:custGeom>
            <a:avLst/>
            <a:gdLst/>
            <a:ahLst/>
            <a:cxnLst/>
            <a:rect l="l" t="t" r="r" b="b"/>
            <a:pathLst>
              <a:path w="2387600">
                <a:moveTo>
                  <a:pt x="0" y="0"/>
                </a:moveTo>
                <a:lnTo>
                  <a:pt x="2387600" y="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554222" y="4279534"/>
            <a:ext cx="840740" cy="661035"/>
          </a:xfrm>
          <a:custGeom>
            <a:avLst/>
            <a:gdLst/>
            <a:ahLst/>
            <a:cxnLst/>
            <a:rect l="l" t="t" r="r" b="b"/>
            <a:pathLst>
              <a:path w="840739" h="661035">
                <a:moveTo>
                  <a:pt x="840570" y="660765"/>
                </a:moveTo>
                <a:lnTo>
                  <a:pt x="0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524498" y="4256168"/>
            <a:ext cx="180340" cy="165100"/>
          </a:xfrm>
          <a:custGeom>
            <a:avLst/>
            <a:gdLst/>
            <a:ahLst/>
            <a:cxnLst/>
            <a:rect l="l" t="t" r="r" b="b"/>
            <a:pathLst>
              <a:path w="180339" h="165100">
                <a:moveTo>
                  <a:pt x="0" y="0"/>
                </a:moveTo>
                <a:lnTo>
                  <a:pt x="60662" y="153426"/>
                </a:lnTo>
                <a:lnTo>
                  <a:pt x="63337" y="158120"/>
                </a:lnTo>
                <a:lnTo>
                  <a:pt x="73236" y="164765"/>
                </a:lnTo>
                <a:lnTo>
                  <a:pt x="85382" y="164137"/>
                </a:lnTo>
                <a:lnTo>
                  <a:pt x="90077" y="161462"/>
                </a:lnTo>
                <a:lnTo>
                  <a:pt x="96721" y="151562"/>
                </a:lnTo>
                <a:lnTo>
                  <a:pt x="96093" y="139416"/>
                </a:lnTo>
                <a:lnTo>
                  <a:pt x="59446" y="46730"/>
                </a:lnTo>
                <a:lnTo>
                  <a:pt x="178325" y="46730"/>
                </a:lnTo>
                <a:lnTo>
                  <a:pt x="179656" y="44208"/>
                </a:lnTo>
                <a:lnTo>
                  <a:pt x="179815" y="40579"/>
                </a:lnTo>
                <a:lnTo>
                  <a:pt x="174888" y="28774"/>
                </a:lnTo>
                <a:lnTo>
                  <a:pt x="163410" y="22716"/>
                </a:lnTo>
                <a:lnTo>
                  <a:pt x="0" y="0"/>
                </a:lnTo>
                <a:close/>
              </a:path>
              <a:path w="180339" h="165100">
                <a:moveTo>
                  <a:pt x="178325" y="46730"/>
                </a:moveTo>
                <a:lnTo>
                  <a:pt x="59446" y="46730"/>
                </a:lnTo>
                <a:lnTo>
                  <a:pt x="158165" y="60454"/>
                </a:lnTo>
                <a:lnTo>
                  <a:pt x="161791" y="60612"/>
                </a:lnTo>
                <a:lnTo>
                  <a:pt x="173598" y="55686"/>
                </a:lnTo>
                <a:lnTo>
                  <a:pt x="178325" y="467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428983" y="4479479"/>
            <a:ext cx="617855" cy="1078230"/>
          </a:xfrm>
          <a:custGeom>
            <a:avLst/>
            <a:gdLst/>
            <a:ahLst/>
            <a:cxnLst/>
            <a:rect l="l" t="t" r="r" b="b"/>
            <a:pathLst>
              <a:path w="617854" h="1078229">
                <a:moveTo>
                  <a:pt x="617263" y="1078211"/>
                </a:moveTo>
                <a:lnTo>
                  <a:pt x="0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408857" y="4446668"/>
            <a:ext cx="153670" cy="184785"/>
          </a:xfrm>
          <a:custGeom>
            <a:avLst/>
            <a:gdLst/>
            <a:ahLst/>
            <a:cxnLst/>
            <a:rect l="l" t="t" r="r" b="b"/>
            <a:pathLst>
              <a:path w="153670" h="184785">
                <a:moveTo>
                  <a:pt x="1341" y="0"/>
                </a:moveTo>
                <a:lnTo>
                  <a:pt x="0" y="164976"/>
                </a:lnTo>
                <a:lnTo>
                  <a:pt x="79" y="166891"/>
                </a:lnTo>
                <a:lnTo>
                  <a:pt x="6114" y="179117"/>
                </a:lnTo>
                <a:lnTo>
                  <a:pt x="18895" y="184181"/>
                </a:lnTo>
                <a:lnTo>
                  <a:pt x="20808" y="184102"/>
                </a:lnTo>
                <a:lnTo>
                  <a:pt x="33035" y="178067"/>
                </a:lnTo>
                <a:lnTo>
                  <a:pt x="38098" y="165286"/>
                </a:lnTo>
                <a:lnTo>
                  <a:pt x="38908" y="65622"/>
                </a:lnTo>
                <a:lnTo>
                  <a:pt x="115217" y="65622"/>
                </a:lnTo>
                <a:lnTo>
                  <a:pt x="1341" y="0"/>
                </a:lnTo>
                <a:close/>
              </a:path>
              <a:path w="153670" h="184785">
                <a:moveTo>
                  <a:pt x="115217" y="65622"/>
                </a:moveTo>
                <a:lnTo>
                  <a:pt x="38908" y="65622"/>
                </a:lnTo>
                <a:lnTo>
                  <a:pt x="125265" y="115385"/>
                </a:lnTo>
                <a:lnTo>
                  <a:pt x="130671" y="117487"/>
                </a:lnTo>
                <a:lnTo>
                  <a:pt x="142345" y="116363"/>
                </a:lnTo>
                <a:lnTo>
                  <a:pt x="151282" y="108391"/>
                </a:lnTo>
                <a:lnTo>
                  <a:pt x="153384" y="102985"/>
                </a:lnTo>
                <a:lnTo>
                  <a:pt x="152260" y="91312"/>
                </a:lnTo>
                <a:lnTo>
                  <a:pt x="144288" y="82374"/>
                </a:lnTo>
                <a:lnTo>
                  <a:pt x="115217" y="65622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156872" y="6554138"/>
            <a:ext cx="39757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latin typeface="Century Gothic"/>
                <a:cs typeface="Century Gothic"/>
              </a:rPr>
              <a:t>Sensi</a:t>
            </a:r>
            <a:r>
              <a:rPr sz="1800" spc="-10" dirty="0">
                <a:latin typeface="Century Gothic"/>
                <a:cs typeface="Century Gothic"/>
              </a:rPr>
              <a:t>tiv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q</a:t>
            </a:r>
            <a:r>
              <a:rPr sz="1800" spc="-15" dirty="0">
                <a:latin typeface="Century Gothic"/>
                <a:cs typeface="Century Gothic"/>
              </a:rPr>
              <a:t>u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rk/g</a:t>
            </a:r>
            <a:r>
              <a:rPr sz="1800" dirty="0">
                <a:latin typeface="Century Gothic"/>
                <a:cs typeface="Century Gothic"/>
              </a:rPr>
              <a:t>l</a:t>
            </a:r>
            <a:r>
              <a:rPr sz="1800" spc="-15" dirty="0">
                <a:latin typeface="Century Gothic"/>
                <a:cs typeface="Century Gothic"/>
              </a:rPr>
              <a:t>uon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di</a:t>
            </a:r>
            <a:r>
              <a:rPr sz="1800" spc="-5" dirty="0">
                <a:latin typeface="Century Gothic"/>
                <a:cs typeface="Century Gothic"/>
              </a:rPr>
              <a:t>f</a:t>
            </a:r>
            <a:r>
              <a:rPr sz="1800" spc="-10" dirty="0">
                <a:latin typeface="Century Gothic"/>
                <a:cs typeface="Century Gothic"/>
              </a:rPr>
              <a:t>fe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ence</a:t>
            </a:r>
            <a:r>
              <a:rPr sz="1800" dirty="0">
                <a:latin typeface="Century Gothic"/>
                <a:cs typeface="Century Gothic"/>
              </a:rPr>
              <a:t>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771819" y="6550102"/>
            <a:ext cx="389127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latin typeface="Century Gothic"/>
                <a:cs typeface="Century Gothic"/>
              </a:rPr>
              <a:t>Sensi</a:t>
            </a:r>
            <a:r>
              <a:rPr sz="1800" spc="-10" dirty="0">
                <a:latin typeface="Century Gothic"/>
                <a:cs typeface="Century Gothic"/>
              </a:rPr>
              <a:t>tiv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LAr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cr</a:t>
            </a:r>
            <a:r>
              <a:rPr sz="1800" dirty="0">
                <a:latin typeface="Century Gothic"/>
                <a:cs typeface="Century Gothic"/>
              </a:rPr>
              <a:t>y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energ</a:t>
            </a:r>
            <a:r>
              <a:rPr sz="1800" dirty="0">
                <a:latin typeface="Century Gothic"/>
                <a:cs typeface="Century Gothic"/>
              </a:rPr>
              <a:t>y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l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dirty="0">
                <a:latin typeface="Century Gothic"/>
                <a:cs typeface="Century Gothic"/>
              </a:rPr>
              <a:t>ss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755900" y="5340505"/>
            <a:ext cx="1435735" cy="0"/>
          </a:xfrm>
          <a:custGeom>
            <a:avLst/>
            <a:gdLst/>
            <a:ahLst/>
            <a:cxnLst/>
            <a:rect l="l" t="t" r="r" b="b"/>
            <a:pathLst>
              <a:path w="1435735">
                <a:moveTo>
                  <a:pt x="0" y="0"/>
                </a:moveTo>
                <a:lnTo>
                  <a:pt x="1435392" y="0"/>
                </a:lnTo>
              </a:path>
            </a:pathLst>
          </a:custGeom>
          <a:ln w="38099">
            <a:solidFill>
              <a:srgbClr val="3C6D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058058" y="5255243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3130" y="0"/>
                </a:moveTo>
                <a:lnTo>
                  <a:pt x="11455" y="1064"/>
                </a:lnTo>
                <a:lnTo>
                  <a:pt x="2479" y="8987"/>
                </a:lnTo>
                <a:lnTo>
                  <a:pt x="346" y="14389"/>
                </a:lnTo>
                <a:lnTo>
                  <a:pt x="1411" y="26065"/>
                </a:lnTo>
                <a:lnTo>
                  <a:pt x="9334" y="35042"/>
                </a:lnTo>
                <a:lnTo>
                  <a:pt x="95426" y="85261"/>
                </a:lnTo>
                <a:lnTo>
                  <a:pt x="9334" y="135482"/>
                </a:lnTo>
                <a:lnTo>
                  <a:pt x="4820" y="139134"/>
                </a:lnTo>
                <a:lnTo>
                  <a:pt x="0" y="149821"/>
                </a:lnTo>
                <a:lnTo>
                  <a:pt x="2479" y="161535"/>
                </a:lnTo>
                <a:lnTo>
                  <a:pt x="6130" y="166049"/>
                </a:lnTo>
                <a:lnTo>
                  <a:pt x="16817" y="170870"/>
                </a:lnTo>
                <a:lnTo>
                  <a:pt x="28531" y="168392"/>
                </a:lnTo>
                <a:lnTo>
                  <a:pt x="171041" y="85261"/>
                </a:lnTo>
                <a:lnTo>
                  <a:pt x="28531" y="2132"/>
                </a:lnTo>
                <a:lnTo>
                  <a:pt x="23130" y="0"/>
                </a:lnTo>
                <a:close/>
              </a:path>
            </a:pathLst>
          </a:custGeom>
          <a:solidFill>
            <a:srgbClr val="3C6D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33394" y="2571647"/>
            <a:ext cx="1701800" cy="0"/>
          </a:xfrm>
          <a:custGeom>
            <a:avLst/>
            <a:gdLst/>
            <a:ahLst/>
            <a:cxnLst/>
            <a:rect l="l" t="t" r="r" b="b"/>
            <a:pathLst>
              <a:path w="1701800">
                <a:moveTo>
                  <a:pt x="0" y="0"/>
                </a:moveTo>
                <a:lnTo>
                  <a:pt x="1701800" y="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7320694" y="2339655"/>
            <a:ext cx="17259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Muon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5" dirty="0">
                <a:latin typeface="Century Gothic"/>
                <a:cs typeface="Century Gothic"/>
              </a:rPr>
              <a:t>variables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7323511" y="2660072"/>
            <a:ext cx="1762297" cy="99337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614459" y="2718262"/>
            <a:ext cx="1172094" cy="88114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372692" y="2685708"/>
            <a:ext cx="1663700" cy="895985"/>
          </a:xfrm>
          <a:custGeom>
            <a:avLst/>
            <a:gdLst/>
            <a:ahLst/>
            <a:cxnLst/>
            <a:rect l="l" t="t" r="r" b="b"/>
            <a:pathLst>
              <a:path w="1663700" h="895985">
                <a:moveTo>
                  <a:pt x="1514415" y="0"/>
                </a:moveTo>
                <a:lnTo>
                  <a:pt x="140073" y="279"/>
                </a:lnTo>
                <a:lnTo>
                  <a:pt x="98124" y="8996"/>
                </a:lnTo>
                <a:lnTo>
                  <a:pt x="61407" y="28592"/>
                </a:lnTo>
                <a:lnTo>
                  <a:pt x="31728" y="57260"/>
                </a:lnTo>
                <a:lnTo>
                  <a:pt x="10895" y="93194"/>
                </a:lnTo>
                <a:lnTo>
                  <a:pt x="714" y="134586"/>
                </a:lnTo>
                <a:lnTo>
                  <a:pt x="0" y="149284"/>
                </a:lnTo>
                <a:lnTo>
                  <a:pt x="279" y="755617"/>
                </a:lnTo>
                <a:lnTo>
                  <a:pt x="8996" y="797567"/>
                </a:lnTo>
                <a:lnTo>
                  <a:pt x="28592" y="834284"/>
                </a:lnTo>
                <a:lnTo>
                  <a:pt x="57260" y="863963"/>
                </a:lnTo>
                <a:lnTo>
                  <a:pt x="93194" y="884796"/>
                </a:lnTo>
                <a:lnTo>
                  <a:pt x="134586" y="894977"/>
                </a:lnTo>
                <a:lnTo>
                  <a:pt x="149284" y="895691"/>
                </a:lnTo>
                <a:lnTo>
                  <a:pt x="1523626" y="895412"/>
                </a:lnTo>
                <a:lnTo>
                  <a:pt x="1565575" y="886694"/>
                </a:lnTo>
                <a:lnTo>
                  <a:pt x="1602292" y="867099"/>
                </a:lnTo>
                <a:lnTo>
                  <a:pt x="1631971" y="838431"/>
                </a:lnTo>
                <a:lnTo>
                  <a:pt x="1652804" y="802497"/>
                </a:lnTo>
                <a:lnTo>
                  <a:pt x="1662985" y="761105"/>
                </a:lnTo>
                <a:lnTo>
                  <a:pt x="1663700" y="746406"/>
                </a:lnTo>
                <a:lnTo>
                  <a:pt x="1663420" y="140073"/>
                </a:lnTo>
                <a:lnTo>
                  <a:pt x="1654703" y="98124"/>
                </a:lnTo>
                <a:lnTo>
                  <a:pt x="1635107" y="61407"/>
                </a:lnTo>
                <a:lnTo>
                  <a:pt x="1606439" y="31728"/>
                </a:lnTo>
                <a:lnTo>
                  <a:pt x="1570505" y="10895"/>
                </a:lnTo>
                <a:lnTo>
                  <a:pt x="1529113" y="714"/>
                </a:lnTo>
                <a:lnTo>
                  <a:pt x="1514415" y="0"/>
                </a:lnTo>
                <a:close/>
              </a:path>
            </a:pathLst>
          </a:custGeom>
          <a:solidFill>
            <a:srgbClr val="BAC0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372692" y="2685708"/>
            <a:ext cx="1663700" cy="895985"/>
          </a:xfrm>
          <a:custGeom>
            <a:avLst/>
            <a:gdLst/>
            <a:ahLst/>
            <a:cxnLst/>
            <a:rect l="l" t="t" r="r" b="b"/>
            <a:pathLst>
              <a:path w="1663700" h="895985">
                <a:moveTo>
                  <a:pt x="0" y="149285"/>
                </a:moveTo>
                <a:lnTo>
                  <a:pt x="6229" y="106474"/>
                </a:lnTo>
                <a:lnTo>
                  <a:pt x="23712" y="68520"/>
                </a:lnTo>
                <a:lnTo>
                  <a:pt x="50642" y="37230"/>
                </a:lnTo>
                <a:lnTo>
                  <a:pt x="85214" y="14409"/>
                </a:lnTo>
                <a:lnTo>
                  <a:pt x="125620" y="1865"/>
                </a:lnTo>
                <a:lnTo>
                  <a:pt x="1514414" y="0"/>
                </a:lnTo>
                <a:lnTo>
                  <a:pt x="1529112" y="714"/>
                </a:lnTo>
                <a:lnTo>
                  <a:pt x="1570504" y="10895"/>
                </a:lnTo>
                <a:lnTo>
                  <a:pt x="1606438" y="31728"/>
                </a:lnTo>
                <a:lnTo>
                  <a:pt x="1635106" y="61406"/>
                </a:lnTo>
                <a:lnTo>
                  <a:pt x="1654702" y="98124"/>
                </a:lnTo>
                <a:lnTo>
                  <a:pt x="1663420" y="140073"/>
                </a:lnTo>
                <a:lnTo>
                  <a:pt x="1663699" y="746406"/>
                </a:lnTo>
                <a:lnTo>
                  <a:pt x="1662985" y="761105"/>
                </a:lnTo>
                <a:lnTo>
                  <a:pt x="1652803" y="802497"/>
                </a:lnTo>
                <a:lnTo>
                  <a:pt x="1631970" y="838430"/>
                </a:lnTo>
                <a:lnTo>
                  <a:pt x="1602292" y="867098"/>
                </a:lnTo>
                <a:lnTo>
                  <a:pt x="1565575" y="886694"/>
                </a:lnTo>
                <a:lnTo>
                  <a:pt x="1523625" y="895412"/>
                </a:lnTo>
                <a:lnTo>
                  <a:pt x="149284" y="895691"/>
                </a:lnTo>
                <a:lnTo>
                  <a:pt x="134586" y="894977"/>
                </a:lnTo>
                <a:lnTo>
                  <a:pt x="93193" y="884796"/>
                </a:lnTo>
                <a:lnTo>
                  <a:pt x="57260" y="863963"/>
                </a:lnTo>
                <a:lnTo>
                  <a:pt x="28592" y="834284"/>
                </a:lnTo>
                <a:lnTo>
                  <a:pt x="8996" y="797567"/>
                </a:lnTo>
                <a:lnTo>
                  <a:pt x="279" y="755617"/>
                </a:lnTo>
                <a:lnTo>
                  <a:pt x="0" y="149285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7676330" y="2791591"/>
            <a:ext cx="106172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900"/>
              </a:lnSpc>
            </a:pPr>
            <a:r>
              <a:rPr sz="1600" b="1" spc="-15" dirty="0">
                <a:latin typeface="Century Gothic"/>
                <a:cs typeface="Century Gothic"/>
              </a:rPr>
              <a:t>Numb</a:t>
            </a:r>
            <a:r>
              <a:rPr sz="1600" b="1" spc="-20" dirty="0">
                <a:latin typeface="Century Gothic"/>
                <a:cs typeface="Century Gothic"/>
              </a:rPr>
              <a:t>e</a:t>
            </a:r>
            <a:r>
              <a:rPr sz="1600" b="1" spc="-10" dirty="0">
                <a:latin typeface="Century Gothic"/>
                <a:cs typeface="Century Gothic"/>
              </a:rPr>
              <a:t>r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b="1" spc="-15" dirty="0">
                <a:latin typeface="Century Gothic"/>
                <a:cs typeface="Century Gothic"/>
              </a:rPr>
              <a:t>of</a:t>
            </a:r>
            <a:r>
              <a:rPr sz="1600" b="1" spc="-10" dirty="0">
                <a:latin typeface="Century Gothic"/>
                <a:cs typeface="Century Gothic"/>
              </a:rPr>
              <a:t> </a:t>
            </a:r>
            <a:r>
              <a:rPr sz="1600" b="1" dirty="0">
                <a:latin typeface="Century Gothic"/>
                <a:cs typeface="Century Gothic"/>
              </a:rPr>
              <a:t>muon segments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04139" y="1222922"/>
            <a:ext cx="8511540" cy="992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6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Use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-by-j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cor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ect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sp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b="1" i="1" spc="-5" dirty="0">
                <a:latin typeface="Century Gothic"/>
                <a:cs typeface="Century Gothic"/>
              </a:rPr>
              <a:t>eac</a:t>
            </a:r>
            <a:r>
              <a:rPr sz="2200" b="1" i="1" dirty="0">
                <a:latin typeface="Century Gothic"/>
                <a:cs typeface="Century Gothic"/>
              </a:rPr>
              <a:t>h </a:t>
            </a:r>
            <a:r>
              <a:rPr sz="2200" b="1" i="1" spc="-10" dirty="0">
                <a:latin typeface="Century Gothic"/>
                <a:cs typeface="Century Gothic"/>
              </a:rPr>
              <a:t>jet </a:t>
            </a:r>
            <a:r>
              <a:rPr sz="2200" b="1" i="1" spc="-5" dirty="0">
                <a:latin typeface="Century Gothic"/>
                <a:cs typeface="Century Gothic"/>
              </a:rPr>
              <a:t>in</a:t>
            </a:r>
            <a:r>
              <a:rPr sz="2200" b="1" i="1" dirty="0">
                <a:latin typeface="Century Gothic"/>
                <a:cs typeface="Century Gothic"/>
              </a:rPr>
              <a:t>d</a:t>
            </a:r>
            <a:r>
              <a:rPr sz="2200" b="1" i="1" spc="-15" dirty="0">
                <a:latin typeface="Century Gothic"/>
                <a:cs typeface="Century Gothic"/>
              </a:rPr>
              <a:t>ivid</a:t>
            </a:r>
            <a:r>
              <a:rPr sz="2200" b="1" i="1" spc="-5" dirty="0">
                <a:latin typeface="Century Gothic"/>
                <a:cs typeface="Century Gothic"/>
              </a:rPr>
              <a:t>u</a:t>
            </a:r>
            <a:r>
              <a:rPr sz="2200" b="1" i="1" dirty="0">
                <a:latin typeface="Century Gothic"/>
                <a:cs typeface="Century Gothic"/>
              </a:rPr>
              <a:t>a</a:t>
            </a:r>
            <a:r>
              <a:rPr sz="2200" b="1" i="1" spc="-10" dirty="0">
                <a:latin typeface="Century Gothic"/>
                <a:cs typeface="Century Gothic"/>
              </a:rPr>
              <a:t>lly</a:t>
            </a:r>
            <a:r>
              <a:rPr sz="2200" b="1" i="1" spc="-5" dirty="0">
                <a:latin typeface="Century Gothic"/>
                <a:cs typeface="Century Gothic"/>
              </a:rPr>
              <a:t> </a:t>
            </a:r>
            <a:r>
              <a:rPr sz="2200" b="1" u="heavy" spc="-10" dirty="0">
                <a:latin typeface="Century Gothic"/>
                <a:cs typeface="Century Gothic"/>
              </a:rPr>
              <a:t>after</a:t>
            </a:r>
            <a:r>
              <a:rPr sz="2200" b="1" spc="-10" dirty="0">
                <a:latin typeface="Century Gothic"/>
                <a:cs typeface="Century Gothic"/>
              </a:rPr>
              <a:t> t</a:t>
            </a:r>
            <a:r>
              <a:rPr sz="2200" b="1" dirty="0">
                <a:latin typeface="Century Gothic"/>
                <a:cs typeface="Century Gothic"/>
              </a:rPr>
              <a:t>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ave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age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JES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co</a:t>
            </a:r>
            <a:r>
              <a:rPr sz="2200" b="1" spc="-10" dirty="0">
                <a:latin typeface="Century Gothic"/>
                <a:cs typeface="Century Gothic"/>
              </a:rPr>
              <a:t>rr</a:t>
            </a:r>
            <a:r>
              <a:rPr sz="2200" b="1" dirty="0">
                <a:latin typeface="Century Gothic"/>
                <a:cs typeface="Century Gothic"/>
              </a:rPr>
              <a:t>ec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  <a:spcBef>
                <a:spcPts val="359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Re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uce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fl</a:t>
            </a:r>
            <a:r>
              <a:rPr sz="2000" spc="-15" dirty="0">
                <a:latin typeface="Century Gothic"/>
                <a:cs typeface="Century Gothic"/>
              </a:rPr>
              <a:t>uctu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energ</a:t>
            </a:r>
            <a:r>
              <a:rPr sz="2000" dirty="0">
                <a:latin typeface="Century Gothic"/>
                <a:cs typeface="Century Gothic"/>
              </a:rPr>
              <a:t>y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sp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61340" y="2234360"/>
            <a:ext cx="5744845" cy="667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1465">
              <a:lnSpc>
                <a:spcPct val="100000"/>
              </a:lnSpc>
            </a:pP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ue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etector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f</a:t>
            </a:r>
            <a:r>
              <a:rPr sz="2000" spc="-10" dirty="0">
                <a:latin typeface="Century Gothic"/>
                <a:cs typeface="Century Gothic"/>
              </a:rPr>
              <a:t>fect</a:t>
            </a:r>
            <a:r>
              <a:rPr sz="2000" dirty="0">
                <a:latin typeface="Century Gothic"/>
                <a:cs typeface="Century Gothic"/>
              </a:rPr>
              <a:t>s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Re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uce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di</a:t>
            </a:r>
            <a:r>
              <a:rPr sz="2000" spc="-5" dirty="0">
                <a:latin typeface="Century Gothic"/>
                <a:cs typeface="Century Gothic"/>
              </a:rPr>
              <a:t>f</a:t>
            </a:r>
            <a:r>
              <a:rPr sz="2000" spc="-10" dirty="0">
                <a:latin typeface="Century Gothic"/>
                <a:cs typeface="Century Gothic"/>
              </a:rPr>
              <a:t>fe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ence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sp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b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dirty="0">
                <a:latin typeface="Century Gothic"/>
                <a:cs typeface="Century Gothic"/>
              </a:rPr>
              <a:t>w</a:t>
            </a:r>
            <a:r>
              <a:rPr sz="2000" spc="-15" dirty="0">
                <a:latin typeface="Century Gothic"/>
                <a:cs typeface="Century Gothic"/>
              </a:rPr>
              <a:t>een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840739" y="2907460"/>
            <a:ext cx="3605529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Century Gothic"/>
                <a:cs typeface="Century Gothic"/>
              </a:rPr>
              <a:t>q</a:t>
            </a:r>
            <a:r>
              <a:rPr sz="2000" spc="-15" dirty="0">
                <a:latin typeface="Century Gothic"/>
                <a:cs typeface="Century Gothic"/>
              </a:rPr>
              <a:t>ua</a:t>
            </a:r>
            <a:r>
              <a:rPr sz="2000" spc="-10" dirty="0">
                <a:latin typeface="Century Gothic"/>
                <a:cs typeface="Century Gothic"/>
              </a:rPr>
              <a:t>rk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g</a:t>
            </a:r>
            <a:r>
              <a:rPr sz="2000" dirty="0">
                <a:latin typeface="Century Gothic"/>
                <a:cs typeface="Century Gothic"/>
              </a:rPr>
              <a:t>l</a:t>
            </a:r>
            <a:r>
              <a:rPr sz="2000" spc="-15" dirty="0">
                <a:latin typeface="Century Gothic"/>
                <a:cs typeface="Century Gothic"/>
              </a:rPr>
              <a:t>uon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ia</a:t>
            </a:r>
            <a:r>
              <a:rPr sz="2000" spc="-10" dirty="0">
                <a:latin typeface="Century Gothic"/>
                <a:cs typeface="Century Gothic"/>
              </a:rPr>
              <a:t>te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dirty="0">
                <a:latin typeface="Century Gothic"/>
                <a:cs typeface="Century Gothic"/>
              </a:rPr>
              <a:t>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785203" y="3693578"/>
            <a:ext cx="223837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latin typeface="Century Gothic"/>
                <a:cs typeface="Century Gothic"/>
              </a:rPr>
              <a:t>Sensi</a:t>
            </a:r>
            <a:r>
              <a:rPr sz="1800" spc="-10" dirty="0">
                <a:latin typeface="Century Gothic"/>
                <a:cs typeface="Century Gothic"/>
              </a:rPr>
              <a:t>tiv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l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aka</a:t>
            </a:r>
            <a:r>
              <a:rPr sz="1800" spc="-15" dirty="0">
                <a:latin typeface="Century Gothic"/>
                <a:cs typeface="Century Gothic"/>
              </a:rPr>
              <a:t>ge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5447811" y="3149600"/>
            <a:ext cx="1925320" cy="196850"/>
          </a:xfrm>
          <a:custGeom>
            <a:avLst/>
            <a:gdLst/>
            <a:ahLst/>
            <a:cxnLst/>
            <a:rect l="l" t="t" r="r" b="b"/>
            <a:pathLst>
              <a:path w="1925320" h="196850">
                <a:moveTo>
                  <a:pt x="1924881" y="0"/>
                </a:moveTo>
                <a:lnTo>
                  <a:pt x="0" y="196315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410200" y="3249796"/>
            <a:ext cx="177165" cy="169545"/>
          </a:xfrm>
          <a:custGeom>
            <a:avLst/>
            <a:gdLst/>
            <a:ahLst/>
            <a:cxnLst/>
            <a:rect l="l" t="t" r="r" b="b"/>
            <a:pathLst>
              <a:path w="177164" h="169545">
                <a:moveTo>
                  <a:pt x="150214" y="0"/>
                </a:moveTo>
                <a:lnTo>
                  <a:pt x="138486" y="129"/>
                </a:lnTo>
                <a:lnTo>
                  <a:pt x="133338" y="2795"/>
                </a:lnTo>
                <a:lnTo>
                  <a:pt x="0" y="99954"/>
                </a:lnTo>
                <a:lnTo>
                  <a:pt x="150206" y="168196"/>
                </a:lnTo>
                <a:lnTo>
                  <a:pt x="162215" y="169451"/>
                </a:lnTo>
                <a:lnTo>
                  <a:pt x="172398" y="163433"/>
                </a:lnTo>
                <a:lnTo>
                  <a:pt x="175430" y="158732"/>
                </a:lnTo>
                <a:lnTo>
                  <a:pt x="176684" y="146724"/>
                </a:lnTo>
                <a:lnTo>
                  <a:pt x="170666" y="136541"/>
                </a:lnTo>
                <a:lnTo>
                  <a:pt x="165966" y="133509"/>
                </a:lnTo>
                <a:lnTo>
                  <a:pt x="75223" y="92283"/>
                </a:lnTo>
                <a:lnTo>
                  <a:pt x="155775" y="33586"/>
                </a:lnTo>
                <a:lnTo>
                  <a:pt x="162748" y="23848"/>
                </a:lnTo>
                <a:lnTo>
                  <a:pt x="162618" y="12120"/>
                </a:lnTo>
                <a:lnTo>
                  <a:pt x="159952" y="6972"/>
                </a:lnTo>
                <a:lnTo>
                  <a:pt x="1502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4680" y="1714502"/>
            <a:ext cx="4296667" cy="38404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756326" y="1714502"/>
            <a:ext cx="4296665" cy="384047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0945" y="225847"/>
            <a:ext cx="880745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2181225" algn="l"/>
                <a:tab pos="5478780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Glo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qu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tial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1187" y="1380333"/>
            <a:ext cx="415544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latin typeface="Century Gothic"/>
                <a:cs typeface="Century Gothic"/>
              </a:rPr>
              <a:t>Qua</a:t>
            </a:r>
            <a:r>
              <a:rPr sz="2000" b="1" spc="-10" dirty="0">
                <a:latin typeface="Century Gothic"/>
                <a:cs typeface="Century Gothic"/>
              </a:rPr>
              <a:t>rk</a:t>
            </a:r>
            <a:r>
              <a:rPr sz="2000" b="1" spc="-15" dirty="0">
                <a:latin typeface="Century Gothic"/>
                <a:cs typeface="Century Gothic"/>
              </a:rPr>
              <a:t>/Gluon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dirty="0">
                <a:latin typeface="Century Gothic"/>
                <a:cs typeface="Century Gothic"/>
              </a:rPr>
              <a:t>pon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d</a:t>
            </a:r>
            <a:r>
              <a:rPr sz="2000" b="1" spc="-10" dirty="0">
                <a:latin typeface="Century Gothic"/>
                <a:cs typeface="Century Gothic"/>
              </a:rPr>
              <a:t>iff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ence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53916" y="1380216"/>
            <a:ext cx="258572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entury Gothic"/>
                <a:cs typeface="Century Gothic"/>
              </a:rPr>
              <a:t>Je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ene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gy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dirty="0">
                <a:latin typeface="Century Gothic"/>
                <a:cs typeface="Century Gothic"/>
              </a:rPr>
              <a:t>o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u</a:t>
            </a:r>
            <a:r>
              <a:rPr sz="2000" b="1" spc="-10" dirty="0">
                <a:latin typeface="Century Gothic"/>
                <a:cs typeface="Century Gothic"/>
              </a:rPr>
              <a:t>ti</a:t>
            </a:r>
            <a:r>
              <a:rPr sz="2000" b="1" dirty="0">
                <a:latin typeface="Century Gothic"/>
                <a:cs typeface="Century Gothic"/>
              </a:rPr>
              <a:t>on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4474" y="5430422"/>
            <a:ext cx="230632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dirty="0">
                <a:solidFill>
                  <a:srgbClr val="2F5897"/>
                </a:solidFill>
                <a:latin typeface="Century Gothic"/>
                <a:cs typeface="Century Gothic"/>
              </a:rPr>
              <a:t>Improvement</a:t>
            </a:r>
            <a:r>
              <a:rPr sz="2000" b="1" spc="-10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2F5897"/>
                </a:solidFill>
                <a:latin typeface="Century Gothic"/>
                <a:cs typeface="Century Gothic"/>
              </a:rPr>
              <a:t>from</a:t>
            </a:r>
            <a:r>
              <a:rPr sz="2000" b="1" spc="-10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2F5897"/>
                </a:solidFill>
                <a:latin typeface="Century Gothic"/>
                <a:cs typeface="Century Gothic"/>
              </a:rPr>
              <a:t>tracking</a:t>
            </a:r>
            <a:r>
              <a:rPr sz="2000" b="1" spc="-10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2F5897"/>
                </a:solidFill>
                <a:latin typeface="Century Gothic"/>
                <a:cs typeface="Century Gothic"/>
              </a:rPr>
              <a:t>variables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879600" y="4381501"/>
            <a:ext cx="0" cy="457834"/>
          </a:xfrm>
          <a:custGeom>
            <a:avLst/>
            <a:gdLst/>
            <a:ahLst/>
            <a:cxnLst/>
            <a:rect l="l" t="t" r="r" b="b"/>
            <a:pathLst>
              <a:path h="457835">
                <a:moveTo>
                  <a:pt x="0" y="0"/>
                </a:moveTo>
                <a:lnTo>
                  <a:pt x="0" y="457492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93991" y="4705759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1048" y="0"/>
                </a:moveTo>
                <a:lnTo>
                  <a:pt x="9334" y="2478"/>
                </a:lnTo>
                <a:lnTo>
                  <a:pt x="4820" y="6130"/>
                </a:lnTo>
                <a:lnTo>
                  <a:pt x="0" y="16818"/>
                </a:lnTo>
                <a:lnTo>
                  <a:pt x="2478" y="28532"/>
                </a:lnTo>
                <a:lnTo>
                  <a:pt x="85608" y="171041"/>
                </a:lnTo>
                <a:lnTo>
                  <a:pt x="129717" y="95426"/>
                </a:lnTo>
                <a:lnTo>
                  <a:pt x="85608" y="95426"/>
                </a:lnTo>
                <a:lnTo>
                  <a:pt x="35388" y="9334"/>
                </a:lnTo>
                <a:lnTo>
                  <a:pt x="31736" y="4820"/>
                </a:lnTo>
                <a:lnTo>
                  <a:pt x="21048" y="0"/>
                </a:lnTo>
                <a:close/>
              </a:path>
              <a:path w="171450" h="171450">
                <a:moveTo>
                  <a:pt x="156480" y="346"/>
                </a:moveTo>
                <a:lnTo>
                  <a:pt x="144804" y="1411"/>
                </a:lnTo>
                <a:lnTo>
                  <a:pt x="135828" y="9334"/>
                </a:lnTo>
                <a:lnTo>
                  <a:pt x="85608" y="95426"/>
                </a:lnTo>
                <a:lnTo>
                  <a:pt x="129717" y="95426"/>
                </a:lnTo>
                <a:lnTo>
                  <a:pt x="168738" y="28532"/>
                </a:lnTo>
                <a:lnTo>
                  <a:pt x="170870" y="23131"/>
                </a:lnTo>
                <a:lnTo>
                  <a:pt x="169805" y="11455"/>
                </a:lnTo>
                <a:lnTo>
                  <a:pt x="161882" y="2478"/>
                </a:lnTo>
                <a:lnTo>
                  <a:pt x="156480" y="3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009565" y="5814845"/>
            <a:ext cx="2306320" cy="937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2000" b="1" dirty="0">
                <a:solidFill>
                  <a:srgbClr val="2F5897"/>
                </a:solidFill>
                <a:latin typeface="Century Gothic"/>
                <a:cs typeface="Century Gothic"/>
              </a:rPr>
              <a:t>Improvement</a:t>
            </a:r>
            <a:r>
              <a:rPr sz="2000" b="1" spc="-10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2F5897"/>
                </a:solidFill>
                <a:latin typeface="Century Gothic"/>
                <a:cs typeface="Century Gothic"/>
              </a:rPr>
              <a:t>from</a:t>
            </a:r>
            <a:r>
              <a:rPr sz="2000" b="1" spc="-10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2F5897"/>
                </a:solidFill>
                <a:latin typeface="Century Gothic"/>
                <a:cs typeface="Century Gothic"/>
              </a:rPr>
              <a:t>tracking</a:t>
            </a:r>
            <a:r>
              <a:rPr sz="2000" b="1" spc="-10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2F5897"/>
                </a:solidFill>
                <a:latin typeface="Century Gothic"/>
                <a:cs typeface="Century Gothic"/>
              </a:rPr>
              <a:t>variables a</a:t>
            </a:r>
            <a:r>
              <a:rPr sz="2000" b="1" spc="-10" dirty="0">
                <a:solidFill>
                  <a:srgbClr val="2F5897"/>
                </a:solidFill>
                <a:latin typeface="Century Gothic"/>
                <a:cs typeface="Century Gothic"/>
              </a:rPr>
              <a:t>t</a:t>
            </a:r>
            <a:r>
              <a:rPr sz="2000" b="1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2F5897"/>
                </a:solidFill>
                <a:latin typeface="Century Gothic"/>
                <a:cs typeface="Century Gothic"/>
              </a:rPr>
              <a:t>lo</a:t>
            </a:r>
            <a:r>
              <a:rPr sz="2000" b="1" spc="-20" dirty="0">
                <a:solidFill>
                  <a:srgbClr val="2F5897"/>
                </a:solidFill>
                <a:latin typeface="Century Gothic"/>
                <a:cs typeface="Century Gothic"/>
              </a:rPr>
              <a:t>w</a:t>
            </a:r>
            <a:r>
              <a:rPr sz="2000" b="1" spc="-5" dirty="0">
                <a:solidFill>
                  <a:srgbClr val="2F5897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2F5897"/>
                </a:solidFill>
                <a:latin typeface="Century Gothic"/>
                <a:cs typeface="Century Gothic"/>
              </a:rPr>
              <a:t>p</a:t>
            </a:r>
            <a:r>
              <a:rPr sz="1950" b="1" spc="15" baseline="-21367" dirty="0">
                <a:solidFill>
                  <a:srgbClr val="3C6DA8"/>
                </a:solidFill>
                <a:latin typeface="Century Gothic"/>
                <a:cs typeface="Century Gothic"/>
              </a:rPr>
              <a:t>T</a:t>
            </a:r>
            <a:endParaRPr sz="1950" baseline="-21367">
              <a:latin typeface="Century Gothic"/>
              <a:cs typeface="Century Gothic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956298" y="4912945"/>
            <a:ext cx="281305" cy="916940"/>
          </a:xfrm>
          <a:custGeom>
            <a:avLst/>
            <a:gdLst/>
            <a:ahLst/>
            <a:cxnLst/>
            <a:rect l="l" t="t" r="r" b="b"/>
            <a:pathLst>
              <a:path w="281304" h="916939">
                <a:moveTo>
                  <a:pt x="0" y="916353"/>
                </a:moveTo>
                <a:lnTo>
                  <a:pt x="281015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21310" y="4876800"/>
            <a:ext cx="165735" cy="184150"/>
          </a:xfrm>
          <a:custGeom>
            <a:avLst/>
            <a:gdLst/>
            <a:ahLst/>
            <a:cxnLst/>
            <a:rect l="l" t="t" r="r" b="b"/>
            <a:pathLst>
              <a:path w="165735" h="184150">
                <a:moveTo>
                  <a:pt x="144054" y="72292"/>
                </a:moveTo>
                <a:lnTo>
                  <a:pt x="104919" y="72292"/>
                </a:lnTo>
                <a:lnTo>
                  <a:pt x="127691" y="169324"/>
                </a:lnTo>
                <a:lnTo>
                  <a:pt x="134447" y="179935"/>
                </a:lnTo>
                <a:lnTo>
                  <a:pt x="146115" y="184025"/>
                </a:lnTo>
                <a:lnTo>
                  <a:pt x="150589" y="183517"/>
                </a:lnTo>
                <a:lnTo>
                  <a:pt x="161201" y="176761"/>
                </a:lnTo>
                <a:lnTo>
                  <a:pt x="165291" y="165093"/>
                </a:lnTo>
                <a:lnTo>
                  <a:pt x="164783" y="160619"/>
                </a:lnTo>
                <a:lnTo>
                  <a:pt x="144054" y="72292"/>
                </a:lnTo>
                <a:close/>
              </a:path>
              <a:path w="165735" h="184150">
                <a:moveTo>
                  <a:pt x="127088" y="0"/>
                </a:moveTo>
                <a:lnTo>
                  <a:pt x="5829" y="111873"/>
                </a:lnTo>
                <a:lnTo>
                  <a:pt x="0" y="122486"/>
                </a:lnTo>
                <a:lnTo>
                  <a:pt x="1627" y="134240"/>
                </a:lnTo>
                <a:lnTo>
                  <a:pt x="4746" y="138791"/>
                </a:lnTo>
                <a:lnTo>
                  <a:pt x="15359" y="144621"/>
                </a:lnTo>
                <a:lnTo>
                  <a:pt x="27113" y="142994"/>
                </a:lnTo>
                <a:lnTo>
                  <a:pt x="31665" y="139875"/>
                </a:lnTo>
                <a:lnTo>
                  <a:pt x="104919" y="72292"/>
                </a:lnTo>
                <a:lnTo>
                  <a:pt x="144054" y="72292"/>
                </a:lnTo>
                <a:lnTo>
                  <a:pt x="1270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644002" y="5592376"/>
            <a:ext cx="2377440" cy="937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Improvement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from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calorimeter</a:t>
            </a: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variables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hig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h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950" b="1" spc="15" baseline="-21367" dirty="0">
                <a:solidFill>
                  <a:srgbClr val="FF2600"/>
                </a:solidFill>
                <a:latin typeface="Century Gothic"/>
                <a:cs typeface="Century Gothic"/>
              </a:rPr>
              <a:t>T</a:t>
            </a:r>
            <a:endParaRPr sz="1950" baseline="-21367">
              <a:latin typeface="Century Gothic"/>
              <a:cs typeface="Century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759698" y="4731616"/>
            <a:ext cx="501650" cy="823594"/>
          </a:xfrm>
          <a:custGeom>
            <a:avLst/>
            <a:gdLst/>
            <a:ahLst/>
            <a:cxnLst/>
            <a:rect l="l" t="t" r="r" b="b"/>
            <a:pathLst>
              <a:path w="501650" h="823595">
                <a:moveTo>
                  <a:pt x="0" y="823365"/>
                </a:moveTo>
                <a:lnTo>
                  <a:pt x="501046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25665" y="4699318"/>
            <a:ext cx="154940" cy="184150"/>
          </a:xfrm>
          <a:custGeom>
            <a:avLst/>
            <a:gdLst/>
            <a:ahLst/>
            <a:cxnLst/>
            <a:rect l="l" t="t" r="r" b="b"/>
            <a:pathLst>
              <a:path w="154940" h="184150">
                <a:moveTo>
                  <a:pt x="153532" y="64594"/>
                </a:moveTo>
                <a:lnTo>
                  <a:pt x="115425" y="64594"/>
                </a:lnTo>
                <a:lnTo>
                  <a:pt x="113572" y="164245"/>
                </a:lnTo>
                <a:lnTo>
                  <a:pt x="118242" y="177098"/>
                </a:lnTo>
                <a:lnTo>
                  <a:pt x="130193" y="183495"/>
                </a:lnTo>
                <a:lnTo>
                  <a:pt x="132265" y="183645"/>
                </a:lnTo>
                <a:lnTo>
                  <a:pt x="145117" y="178977"/>
                </a:lnTo>
                <a:lnTo>
                  <a:pt x="151515" y="167027"/>
                </a:lnTo>
                <a:lnTo>
                  <a:pt x="151666" y="164953"/>
                </a:lnTo>
                <a:lnTo>
                  <a:pt x="153532" y="64594"/>
                </a:lnTo>
                <a:close/>
              </a:path>
              <a:path w="154940" h="184150">
                <a:moveTo>
                  <a:pt x="154733" y="0"/>
                </a:moveTo>
                <a:lnTo>
                  <a:pt x="9637" y="78524"/>
                </a:lnTo>
                <a:lnTo>
                  <a:pt x="1421" y="87261"/>
                </a:lnTo>
                <a:lnTo>
                  <a:pt x="0" y="98921"/>
                </a:lnTo>
                <a:lnTo>
                  <a:pt x="1949" y="104345"/>
                </a:lnTo>
                <a:lnTo>
                  <a:pt x="10687" y="112560"/>
                </a:lnTo>
                <a:lnTo>
                  <a:pt x="22347" y="113981"/>
                </a:lnTo>
                <a:lnTo>
                  <a:pt x="27771" y="112031"/>
                </a:lnTo>
                <a:lnTo>
                  <a:pt x="115425" y="64594"/>
                </a:lnTo>
                <a:lnTo>
                  <a:pt x="153532" y="64594"/>
                </a:lnTo>
                <a:lnTo>
                  <a:pt x="1547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28449" y="176157"/>
            <a:ext cx="74923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iew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041401"/>
            <a:ext cx="9143998" cy="45330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1600" y="2823084"/>
            <a:ext cx="9042400" cy="3819525"/>
          </a:xfrm>
          <a:custGeom>
            <a:avLst/>
            <a:gdLst/>
            <a:ahLst/>
            <a:cxnLst/>
            <a:rect l="l" t="t" r="r" b="b"/>
            <a:pathLst>
              <a:path w="9042400" h="3819525">
                <a:moveTo>
                  <a:pt x="0" y="0"/>
                </a:moveTo>
                <a:lnTo>
                  <a:pt x="9042397" y="0"/>
                </a:lnTo>
                <a:lnTo>
                  <a:pt x="9042397" y="3819015"/>
                </a:lnTo>
                <a:lnTo>
                  <a:pt x="0" y="381901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80341" y="3098301"/>
            <a:ext cx="632587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Century Gothic"/>
                <a:cs typeface="Century Gothic"/>
              </a:rPr>
              <a:t>Residua</a:t>
            </a:r>
            <a:r>
              <a:rPr sz="2400" b="1" dirty="0">
                <a:latin typeface="Century Gothic"/>
                <a:cs typeface="Century Gothic"/>
              </a:rPr>
              <a:t>l </a:t>
            </a:r>
            <a:r>
              <a:rPr sz="2400" b="1" i="1" u="heavy" spc="-10" dirty="0">
                <a:latin typeface="Century Gothic"/>
                <a:cs typeface="Century Gothic"/>
              </a:rPr>
              <a:t>in</a:t>
            </a:r>
            <a:r>
              <a:rPr sz="2400" b="1" i="1" u="heavy" spc="-15" dirty="0">
                <a:latin typeface="Century Gothic"/>
                <a:cs typeface="Century Gothic"/>
              </a:rPr>
              <a:t> situ</a:t>
            </a:r>
            <a:r>
              <a:rPr sz="2400" b="1" i="1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jet</a:t>
            </a:r>
            <a:r>
              <a:rPr sz="2400" b="1" spc="-5" dirty="0">
                <a:latin typeface="Century Gothic"/>
                <a:cs typeface="Century Gothic"/>
              </a:rPr>
              <a:t> energ</a:t>
            </a:r>
            <a:r>
              <a:rPr sz="2400" b="1" dirty="0">
                <a:latin typeface="Century Gothic"/>
                <a:cs typeface="Century Gothic"/>
              </a:rPr>
              <a:t>y </a:t>
            </a:r>
            <a:r>
              <a:rPr sz="2400" b="1" spc="-5" dirty="0">
                <a:latin typeface="Century Gothic"/>
                <a:cs typeface="Century Gothic"/>
              </a:rPr>
              <a:t>scal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correction: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0341" y="3532143"/>
            <a:ext cx="8856345" cy="631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57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B</a:t>
            </a:r>
            <a:r>
              <a:rPr sz="2200" spc="-10" dirty="0">
                <a:latin typeface="Century Gothic"/>
                <a:cs typeface="Century Gothic"/>
              </a:rPr>
              <a:t>ri</a:t>
            </a:r>
            <a:r>
              <a:rPr sz="2200" spc="-15" dirty="0">
                <a:latin typeface="Century Gothic"/>
                <a:cs typeface="Century Gothic"/>
              </a:rPr>
              <a:t>ngs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energ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sp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MC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eement,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ci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maj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ou</a:t>
            </a:r>
            <a:r>
              <a:rPr sz="2200" spc="-3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ce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sys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c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uncert</a:t>
            </a:r>
            <a:r>
              <a:rPr sz="2200" dirty="0">
                <a:latin typeface="Century Gothic"/>
                <a:cs typeface="Century Gothic"/>
              </a:rPr>
              <a:t>ai</a:t>
            </a:r>
            <a:r>
              <a:rPr sz="2200" spc="-15" dirty="0">
                <a:latin typeface="Century Gothic"/>
                <a:cs typeface="Century Gothic"/>
              </a:rPr>
              <a:t>nt</a:t>
            </a:r>
            <a:r>
              <a:rPr sz="2200" dirty="0">
                <a:latin typeface="Century Gothic"/>
                <a:cs typeface="Century Gothic"/>
              </a:rPr>
              <a:t>y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46600" y="901701"/>
            <a:ext cx="2730500" cy="2048510"/>
          </a:xfrm>
          <a:custGeom>
            <a:avLst/>
            <a:gdLst/>
            <a:ahLst/>
            <a:cxnLst/>
            <a:rect l="l" t="t" r="r" b="b"/>
            <a:pathLst>
              <a:path w="2730500" h="2048510">
                <a:moveTo>
                  <a:pt x="0" y="1024191"/>
                </a:moveTo>
                <a:lnTo>
                  <a:pt x="4525" y="940192"/>
                </a:lnTo>
                <a:lnTo>
                  <a:pt x="17868" y="858062"/>
                </a:lnTo>
                <a:lnTo>
                  <a:pt x="39677" y="778066"/>
                </a:lnTo>
                <a:lnTo>
                  <a:pt x="69601" y="700468"/>
                </a:lnTo>
                <a:lnTo>
                  <a:pt x="107288" y="625530"/>
                </a:lnTo>
                <a:lnTo>
                  <a:pt x="152386" y="553516"/>
                </a:lnTo>
                <a:lnTo>
                  <a:pt x="204545" y="484691"/>
                </a:lnTo>
                <a:lnTo>
                  <a:pt x="263414" y="419317"/>
                </a:lnTo>
                <a:lnTo>
                  <a:pt x="328640" y="357658"/>
                </a:lnTo>
                <a:lnTo>
                  <a:pt x="399872" y="299978"/>
                </a:lnTo>
                <a:lnTo>
                  <a:pt x="476759" y="246541"/>
                </a:lnTo>
                <a:lnTo>
                  <a:pt x="558951" y="197609"/>
                </a:lnTo>
                <a:lnTo>
                  <a:pt x="646094" y="153447"/>
                </a:lnTo>
                <a:lnTo>
                  <a:pt x="737838" y="114318"/>
                </a:lnTo>
                <a:lnTo>
                  <a:pt x="833833" y="80486"/>
                </a:lnTo>
                <a:lnTo>
                  <a:pt x="933725" y="52213"/>
                </a:lnTo>
                <a:lnTo>
                  <a:pt x="1037164" y="29765"/>
                </a:lnTo>
                <a:lnTo>
                  <a:pt x="1143799" y="13404"/>
                </a:lnTo>
                <a:lnTo>
                  <a:pt x="1253278" y="3395"/>
                </a:lnTo>
                <a:lnTo>
                  <a:pt x="1365249" y="0"/>
                </a:lnTo>
                <a:lnTo>
                  <a:pt x="1477221" y="3395"/>
                </a:lnTo>
                <a:lnTo>
                  <a:pt x="1586700" y="13404"/>
                </a:lnTo>
                <a:lnTo>
                  <a:pt x="1693334" y="29765"/>
                </a:lnTo>
                <a:lnTo>
                  <a:pt x="1796774" y="52213"/>
                </a:lnTo>
                <a:lnTo>
                  <a:pt x="1896666" y="80486"/>
                </a:lnTo>
                <a:lnTo>
                  <a:pt x="1992660" y="114318"/>
                </a:lnTo>
                <a:lnTo>
                  <a:pt x="2084404" y="153447"/>
                </a:lnTo>
                <a:lnTo>
                  <a:pt x="2171548" y="197609"/>
                </a:lnTo>
                <a:lnTo>
                  <a:pt x="2253739" y="246541"/>
                </a:lnTo>
                <a:lnTo>
                  <a:pt x="2330626" y="299978"/>
                </a:lnTo>
                <a:lnTo>
                  <a:pt x="2401859" y="357658"/>
                </a:lnTo>
                <a:lnTo>
                  <a:pt x="2467085" y="419317"/>
                </a:lnTo>
                <a:lnTo>
                  <a:pt x="2525953" y="484691"/>
                </a:lnTo>
                <a:lnTo>
                  <a:pt x="2578112" y="553516"/>
                </a:lnTo>
                <a:lnTo>
                  <a:pt x="2623211" y="625530"/>
                </a:lnTo>
                <a:lnTo>
                  <a:pt x="2660898" y="700468"/>
                </a:lnTo>
                <a:lnTo>
                  <a:pt x="2690821" y="778066"/>
                </a:lnTo>
                <a:lnTo>
                  <a:pt x="2712630" y="858062"/>
                </a:lnTo>
                <a:lnTo>
                  <a:pt x="2725973" y="940192"/>
                </a:lnTo>
                <a:lnTo>
                  <a:pt x="2730499" y="1024191"/>
                </a:lnTo>
                <a:lnTo>
                  <a:pt x="2725973" y="1108191"/>
                </a:lnTo>
                <a:lnTo>
                  <a:pt x="2712630" y="1190321"/>
                </a:lnTo>
                <a:lnTo>
                  <a:pt x="2690821" y="1270317"/>
                </a:lnTo>
                <a:lnTo>
                  <a:pt x="2660898" y="1347915"/>
                </a:lnTo>
                <a:lnTo>
                  <a:pt x="2623211" y="1422853"/>
                </a:lnTo>
                <a:lnTo>
                  <a:pt x="2578112" y="1494867"/>
                </a:lnTo>
                <a:lnTo>
                  <a:pt x="2525953" y="1563692"/>
                </a:lnTo>
                <a:lnTo>
                  <a:pt x="2467085" y="1629066"/>
                </a:lnTo>
                <a:lnTo>
                  <a:pt x="2401859" y="1690725"/>
                </a:lnTo>
                <a:lnTo>
                  <a:pt x="2330626" y="1748404"/>
                </a:lnTo>
                <a:lnTo>
                  <a:pt x="2253739" y="1801842"/>
                </a:lnTo>
                <a:lnTo>
                  <a:pt x="2171548" y="1850774"/>
                </a:lnTo>
                <a:lnTo>
                  <a:pt x="2084404" y="1894936"/>
                </a:lnTo>
                <a:lnTo>
                  <a:pt x="1992660" y="1934065"/>
                </a:lnTo>
                <a:lnTo>
                  <a:pt x="1896666" y="1967897"/>
                </a:lnTo>
                <a:lnTo>
                  <a:pt x="1796774" y="1996169"/>
                </a:lnTo>
                <a:lnTo>
                  <a:pt x="1693334" y="2018617"/>
                </a:lnTo>
                <a:lnTo>
                  <a:pt x="1586700" y="2034978"/>
                </a:lnTo>
                <a:lnTo>
                  <a:pt x="1477221" y="2044988"/>
                </a:lnTo>
                <a:lnTo>
                  <a:pt x="1365249" y="2048383"/>
                </a:lnTo>
                <a:lnTo>
                  <a:pt x="1253278" y="2044988"/>
                </a:lnTo>
                <a:lnTo>
                  <a:pt x="1143799" y="2034978"/>
                </a:lnTo>
                <a:lnTo>
                  <a:pt x="1037164" y="2018617"/>
                </a:lnTo>
                <a:lnTo>
                  <a:pt x="933725" y="1996169"/>
                </a:lnTo>
                <a:lnTo>
                  <a:pt x="833833" y="1967897"/>
                </a:lnTo>
                <a:lnTo>
                  <a:pt x="737838" y="1934065"/>
                </a:lnTo>
                <a:lnTo>
                  <a:pt x="646094" y="1894936"/>
                </a:lnTo>
                <a:lnTo>
                  <a:pt x="558951" y="1850774"/>
                </a:lnTo>
                <a:lnTo>
                  <a:pt x="476759" y="1801842"/>
                </a:lnTo>
                <a:lnTo>
                  <a:pt x="399872" y="1748404"/>
                </a:lnTo>
                <a:lnTo>
                  <a:pt x="328640" y="1690725"/>
                </a:lnTo>
                <a:lnTo>
                  <a:pt x="263414" y="1629066"/>
                </a:lnTo>
                <a:lnTo>
                  <a:pt x="204545" y="1563692"/>
                </a:lnTo>
                <a:lnTo>
                  <a:pt x="152386" y="1494867"/>
                </a:lnTo>
                <a:lnTo>
                  <a:pt x="107288" y="1422853"/>
                </a:lnTo>
                <a:lnTo>
                  <a:pt x="69601" y="1347915"/>
                </a:lnTo>
                <a:lnTo>
                  <a:pt x="39677" y="1270317"/>
                </a:lnTo>
                <a:lnTo>
                  <a:pt x="17868" y="1190321"/>
                </a:lnTo>
                <a:lnTo>
                  <a:pt x="4525" y="1108191"/>
                </a:lnTo>
                <a:lnTo>
                  <a:pt x="0" y="1024191"/>
                </a:lnTo>
                <a:close/>
              </a:path>
            </a:pathLst>
          </a:custGeom>
          <a:ln w="5714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80341" y="5937902"/>
            <a:ext cx="8457565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6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Jet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energ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scal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uncert</a:t>
            </a:r>
            <a:r>
              <a:rPr sz="2200" dirty="0">
                <a:latin typeface="Century Gothic"/>
                <a:cs typeface="Century Gothic"/>
              </a:rPr>
              <a:t>ai</a:t>
            </a:r>
            <a:r>
              <a:rPr sz="2200" spc="-15" dirty="0">
                <a:latin typeface="Century Gothic"/>
                <a:cs typeface="Century Gothic"/>
              </a:rPr>
              <a:t>nt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ete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mi</a:t>
            </a:r>
            <a:r>
              <a:rPr sz="2200" spc="-15" dirty="0">
                <a:latin typeface="Century Gothic"/>
                <a:cs typeface="Century Gothic"/>
              </a:rPr>
              <a:t>ne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uncertainty</a:t>
            </a:r>
            <a:r>
              <a:rPr sz="2200" b="1" spc="-15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o</a:t>
            </a:r>
            <a:r>
              <a:rPr sz="2200" b="1" dirty="0">
                <a:latin typeface="Century Gothic"/>
                <a:cs typeface="Century Gothic"/>
              </a:rPr>
              <a:t>n the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measurement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dirty="0">
                <a:latin typeface="Century Gothic"/>
                <a:cs typeface="Century Gothic"/>
              </a:rPr>
              <a:t> the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response</a:t>
            </a:r>
            <a:r>
              <a:rPr sz="2200" b="1" spc="-10" dirty="0">
                <a:latin typeface="Century Gothic"/>
                <a:cs typeface="Century Gothic"/>
              </a:rPr>
              <a:t> in</a:t>
            </a:r>
            <a:r>
              <a:rPr sz="2200" b="1" spc="-5" dirty="0">
                <a:latin typeface="Century Gothic"/>
                <a:cs typeface="Century Gothic"/>
              </a:rPr>
              <a:t> data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61165" y="4781757"/>
            <a:ext cx="1437640" cy="466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25" i="1" spc="-60" baseline="-24482" dirty="0">
                <a:latin typeface="Times New Roman"/>
                <a:cs typeface="Times New Roman"/>
              </a:rPr>
              <a:t>JE</a:t>
            </a:r>
            <a:r>
              <a:rPr sz="4425" i="1" spc="225" baseline="-24482" dirty="0">
                <a:latin typeface="Times New Roman"/>
                <a:cs typeface="Times New Roman"/>
              </a:rPr>
              <a:t>S</a:t>
            </a:r>
            <a:r>
              <a:rPr sz="1700" i="1" spc="-10" dirty="0">
                <a:latin typeface="Times New Roman"/>
                <a:cs typeface="Times New Roman"/>
              </a:rPr>
              <a:t>i</a:t>
            </a:r>
            <a:r>
              <a:rPr sz="1700" i="1" spc="180" dirty="0">
                <a:latin typeface="Times New Roman"/>
                <a:cs typeface="Times New Roman"/>
              </a:rPr>
              <a:t>n</a:t>
            </a:r>
            <a:r>
              <a:rPr sz="1700" i="1" spc="-5" dirty="0">
                <a:latin typeface="Times New Roman"/>
                <a:cs typeface="Times New Roman"/>
              </a:rPr>
              <a:t>s</a:t>
            </a:r>
            <a:r>
              <a:rPr sz="1700" i="1" spc="-10" dirty="0">
                <a:latin typeface="Times New Roman"/>
                <a:cs typeface="Times New Roman"/>
              </a:rPr>
              <a:t>it</a:t>
            </a:r>
            <a:r>
              <a:rPr sz="1700" i="1" dirty="0">
                <a:latin typeface="Times New Roman"/>
                <a:cs typeface="Times New Roman"/>
              </a:rPr>
              <a:t>u </a:t>
            </a:r>
            <a:r>
              <a:rPr sz="1700" i="1" spc="-15" dirty="0">
                <a:latin typeface="Times New Roman"/>
                <a:cs typeface="Times New Roman"/>
              </a:rPr>
              <a:t> </a:t>
            </a:r>
            <a:r>
              <a:rPr sz="4425" spc="-30" baseline="-24482" dirty="0">
                <a:latin typeface="Symbol"/>
                <a:cs typeface="Symbol"/>
              </a:rPr>
              <a:t></a:t>
            </a:r>
            <a:endParaRPr sz="4425" baseline="-24482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62862" y="4506033"/>
            <a:ext cx="1080770" cy="453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68960" algn="l"/>
              </a:tabLst>
            </a:pPr>
            <a:r>
              <a:rPr sz="2950" i="1" spc="-110" dirty="0">
                <a:latin typeface="Times New Roman"/>
                <a:cs typeface="Times New Roman"/>
              </a:rPr>
              <a:t>p</a:t>
            </a:r>
            <a:r>
              <a:rPr sz="2550" i="1" baseline="-24509" dirty="0">
                <a:latin typeface="Times New Roman"/>
                <a:cs typeface="Times New Roman"/>
              </a:rPr>
              <a:t>T	</a:t>
            </a:r>
            <a:r>
              <a:rPr sz="2950" i="1" spc="-10" dirty="0">
                <a:latin typeface="Times New Roman"/>
                <a:cs typeface="Times New Roman"/>
              </a:rPr>
              <a:t>/</a:t>
            </a:r>
            <a:r>
              <a:rPr sz="2950" i="1" spc="35" dirty="0">
                <a:latin typeface="Times New Roman"/>
                <a:cs typeface="Times New Roman"/>
              </a:rPr>
              <a:t> </a:t>
            </a:r>
            <a:r>
              <a:rPr sz="2950" i="1" spc="-110" dirty="0">
                <a:latin typeface="Times New Roman"/>
                <a:cs typeface="Times New Roman"/>
              </a:rPr>
              <a:t>p</a:t>
            </a:r>
            <a:r>
              <a:rPr sz="2550" i="1" baseline="-24509" dirty="0">
                <a:latin typeface="Times New Roman"/>
                <a:cs typeface="Times New Roman"/>
              </a:rPr>
              <a:t>T</a:t>
            </a:r>
            <a:endParaRPr sz="2550" baseline="-24509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93799" y="4456917"/>
            <a:ext cx="991869" cy="241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40410" algn="l"/>
              </a:tabLst>
            </a:pPr>
            <a:r>
              <a:rPr sz="1700" i="1" spc="-10" dirty="0">
                <a:latin typeface="Times New Roman"/>
                <a:cs typeface="Times New Roman"/>
              </a:rPr>
              <a:t>j</a:t>
            </a:r>
            <a:r>
              <a:rPr sz="1700" i="1" spc="-15" dirty="0">
                <a:latin typeface="Times New Roman"/>
                <a:cs typeface="Times New Roman"/>
              </a:rPr>
              <a:t>e</a:t>
            </a:r>
            <a:r>
              <a:rPr sz="1700" i="1" dirty="0">
                <a:latin typeface="Times New Roman"/>
                <a:cs typeface="Times New Roman"/>
              </a:rPr>
              <a:t>t	</a:t>
            </a:r>
            <a:r>
              <a:rPr sz="1700" i="1" spc="-5" dirty="0">
                <a:latin typeface="Times New Roman"/>
                <a:cs typeface="Times New Roman"/>
              </a:rPr>
              <a:t>r</a:t>
            </a:r>
            <a:r>
              <a:rPr sz="1700" i="1" spc="-15" dirty="0">
                <a:latin typeface="Times New Roman"/>
                <a:cs typeface="Times New Roman"/>
              </a:rPr>
              <a:t>e</a:t>
            </a:r>
            <a:r>
              <a:rPr sz="1700" i="1" dirty="0">
                <a:latin typeface="Times New Roman"/>
                <a:cs typeface="Times New Roman"/>
              </a:rPr>
              <a:t>f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803090" y="4440926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110109" y="0"/>
                </a:moveTo>
                <a:lnTo>
                  <a:pt x="0" y="272321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03090" y="4713247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0" y="0"/>
                </a:moveTo>
                <a:lnTo>
                  <a:pt x="110109" y="272320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70562" y="4440926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0" y="0"/>
                </a:moveTo>
                <a:lnTo>
                  <a:pt x="110109" y="272321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70562" y="4713247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110109" y="0"/>
                </a:moveTo>
                <a:lnTo>
                  <a:pt x="0" y="272320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398178" y="4822605"/>
            <a:ext cx="348615" cy="241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-15" dirty="0">
                <a:latin typeface="Times New Roman"/>
                <a:cs typeface="Times New Roman"/>
              </a:rPr>
              <a:t>M</a:t>
            </a:r>
            <a:r>
              <a:rPr sz="1700" i="1" dirty="0">
                <a:latin typeface="Times New Roman"/>
                <a:cs typeface="Times New Roman"/>
              </a:rPr>
              <a:t>C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858600" y="5092982"/>
            <a:ext cx="1223010" cy="5022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420"/>
              </a:lnSpc>
            </a:pPr>
            <a:r>
              <a:rPr sz="4425" i="1" spc="-22" baseline="-24482" dirty="0">
                <a:latin typeface="Times New Roman"/>
                <a:cs typeface="Times New Roman"/>
              </a:rPr>
              <a:t>p</a:t>
            </a:r>
            <a:r>
              <a:rPr sz="4425" i="1" spc="-592" baseline="-24482" dirty="0">
                <a:latin typeface="Times New Roman"/>
                <a:cs typeface="Times New Roman"/>
              </a:rPr>
              <a:t> </a:t>
            </a:r>
            <a:r>
              <a:rPr sz="1700" i="1" spc="-10" dirty="0">
                <a:latin typeface="Times New Roman"/>
                <a:cs typeface="Times New Roman"/>
              </a:rPr>
              <a:t>j</a:t>
            </a:r>
            <a:r>
              <a:rPr sz="1700" i="1" spc="-15" dirty="0">
                <a:latin typeface="Times New Roman"/>
                <a:cs typeface="Times New Roman"/>
              </a:rPr>
              <a:t>e</a:t>
            </a:r>
            <a:r>
              <a:rPr sz="1700" i="1" dirty="0">
                <a:latin typeface="Times New Roman"/>
                <a:cs typeface="Times New Roman"/>
              </a:rPr>
              <a:t>t </a:t>
            </a:r>
            <a:r>
              <a:rPr sz="1700" i="1" spc="25" dirty="0">
                <a:latin typeface="Times New Roman"/>
                <a:cs typeface="Times New Roman"/>
              </a:rPr>
              <a:t> </a:t>
            </a:r>
            <a:r>
              <a:rPr sz="4425" i="1" spc="-15" baseline="-24482" dirty="0">
                <a:latin typeface="Times New Roman"/>
                <a:cs typeface="Times New Roman"/>
              </a:rPr>
              <a:t>/</a:t>
            </a:r>
            <a:r>
              <a:rPr sz="4425" i="1" spc="52" baseline="-24482" dirty="0">
                <a:latin typeface="Times New Roman"/>
                <a:cs typeface="Times New Roman"/>
              </a:rPr>
              <a:t> </a:t>
            </a:r>
            <a:r>
              <a:rPr sz="4425" i="1" spc="112" baseline="-24482" dirty="0">
                <a:latin typeface="Times New Roman"/>
                <a:cs typeface="Times New Roman"/>
              </a:rPr>
              <a:t>p</a:t>
            </a:r>
            <a:r>
              <a:rPr sz="1700" i="1" spc="-5" dirty="0">
                <a:latin typeface="Times New Roman"/>
                <a:cs typeface="Times New Roman"/>
              </a:rPr>
              <a:t>r</a:t>
            </a:r>
            <a:r>
              <a:rPr sz="1700" i="1" spc="-15" dirty="0">
                <a:latin typeface="Times New Roman"/>
                <a:cs typeface="Times New Roman"/>
              </a:rPr>
              <a:t>e</a:t>
            </a:r>
            <a:r>
              <a:rPr sz="1700" i="1" dirty="0">
                <a:latin typeface="Times New Roman"/>
                <a:cs typeface="Times New Roman"/>
              </a:rPr>
              <a:t>f</a:t>
            </a:r>
            <a:endParaRPr sz="1700">
              <a:latin typeface="Times New Roman"/>
              <a:cs typeface="Times New Roman"/>
            </a:endParaRPr>
          </a:p>
          <a:p>
            <a:pPr marL="32384" algn="ctr">
              <a:lnSpc>
                <a:spcPts val="1920"/>
              </a:lnSpc>
              <a:tabLst>
                <a:tab pos="791845" algn="l"/>
              </a:tabLst>
            </a:pPr>
            <a:r>
              <a:rPr sz="1700" i="1" dirty="0">
                <a:latin typeface="Times New Roman"/>
                <a:cs typeface="Times New Roman"/>
              </a:rPr>
              <a:t>T	T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698828" y="5076990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110109" y="0"/>
                </a:moveTo>
                <a:lnTo>
                  <a:pt x="0" y="272320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698828" y="5349311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0" y="0"/>
                </a:moveTo>
                <a:lnTo>
                  <a:pt x="110109" y="272321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166300" y="5076990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0" y="0"/>
                </a:moveTo>
                <a:lnTo>
                  <a:pt x="110109" y="272320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166300" y="5349311"/>
            <a:ext cx="110489" cy="272415"/>
          </a:xfrm>
          <a:custGeom>
            <a:avLst/>
            <a:gdLst/>
            <a:ahLst/>
            <a:cxnLst/>
            <a:rect l="l" t="t" r="r" b="b"/>
            <a:pathLst>
              <a:path w="110489" h="272414">
                <a:moveTo>
                  <a:pt x="110109" y="0"/>
                </a:moveTo>
                <a:lnTo>
                  <a:pt x="0" y="272321"/>
                </a:lnTo>
              </a:path>
            </a:pathLst>
          </a:custGeom>
          <a:ln w="185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4293916" y="5458669"/>
            <a:ext cx="561975" cy="241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-20" dirty="0">
                <a:latin typeface="Times New Roman"/>
                <a:cs typeface="Times New Roman"/>
              </a:rPr>
              <a:t>D</a:t>
            </a:r>
            <a:r>
              <a:rPr sz="1700" i="1" spc="-15" dirty="0">
                <a:latin typeface="Times New Roman"/>
                <a:cs typeface="Times New Roman"/>
              </a:rPr>
              <a:t>A</a:t>
            </a:r>
            <a:r>
              <a:rPr sz="1700" i="1" spc="-5" dirty="0">
                <a:latin typeface="Times New Roman"/>
                <a:cs typeface="Times New Roman"/>
              </a:rPr>
              <a:t>T</a:t>
            </a:r>
            <a:r>
              <a:rPr sz="1700" i="1" dirty="0">
                <a:latin typeface="Times New Roman"/>
                <a:cs typeface="Times New Roman"/>
              </a:rPr>
              <a:t>A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669595" y="5043437"/>
            <a:ext cx="2227580" cy="0"/>
          </a:xfrm>
          <a:custGeom>
            <a:avLst/>
            <a:gdLst/>
            <a:ahLst/>
            <a:cxnLst/>
            <a:rect l="l" t="t" r="r" b="b"/>
            <a:pathLst>
              <a:path w="2227579">
                <a:moveTo>
                  <a:pt x="0" y="0"/>
                </a:moveTo>
                <a:lnTo>
                  <a:pt x="2227517" y="0"/>
                </a:lnTo>
              </a:path>
            </a:pathLst>
          </a:custGeom>
          <a:ln w="184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809655" y="4709578"/>
            <a:ext cx="212725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spc="-10" dirty="0">
                <a:latin typeface="Century Gothic"/>
                <a:cs typeface="Century Gothic"/>
              </a:rPr>
              <a:t>Refe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ence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dirty="0">
                <a:latin typeface="Century Gothic"/>
                <a:cs typeface="Century Gothic"/>
              </a:rPr>
              <a:t>bj</a:t>
            </a:r>
            <a:r>
              <a:rPr sz="1800" spc="-10" dirty="0">
                <a:latin typeface="Century Gothic"/>
                <a:cs typeface="Century Gothic"/>
              </a:rPr>
              <a:t>ect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:</a:t>
            </a:r>
            <a:r>
              <a:rPr sz="1800" spc="-10" dirty="0">
                <a:latin typeface="Century Gothic"/>
                <a:cs typeface="Century Gothic"/>
              </a:rPr>
              <a:t> Z,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MS PGothic"/>
                <a:cs typeface="MS PGothic"/>
              </a:rPr>
              <a:t>γ</a:t>
            </a:r>
            <a:r>
              <a:rPr sz="1800" spc="-5" dirty="0">
                <a:latin typeface="Century Gothic"/>
                <a:cs typeface="Century Gothic"/>
              </a:rPr>
              <a:t>,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jets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47793" y="2722155"/>
            <a:ext cx="18973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solidFill>
                  <a:srgbClr val="3399FF"/>
                </a:solidFill>
                <a:latin typeface="Palatino Linotype"/>
                <a:cs typeface="Palatino Linotype"/>
              </a:rPr>
              <a:t>CMS DP</a:t>
            </a:r>
            <a:r>
              <a:rPr sz="1800" spc="-40" dirty="0">
                <a:solidFill>
                  <a:srgbClr val="3399FF"/>
                </a:solidFill>
                <a:latin typeface="Palatino Linotype"/>
                <a:cs typeface="Palatino Linotype"/>
              </a:rPr>
              <a:t> </a:t>
            </a:r>
            <a:r>
              <a:rPr sz="1800" dirty="0">
                <a:solidFill>
                  <a:srgbClr val="3399FF"/>
                </a:solidFill>
                <a:latin typeface="Palatino Linotype"/>
                <a:cs typeface="Palatino Linotype"/>
              </a:rPr>
              <a:t>-2016/020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160493" y="2944488"/>
            <a:ext cx="1866900" cy="0"/>
          </a:xfrm>
          <a:custGeom>
            <a:avLst/>
            <a:gdLst/>
            <a:ahLst/>
            <a:cxnLst/>
            <a:rect l="l" t="t" r="r" b="b"/>
            <a:pathLst>
              <a:path w="1866900">
                <a:moveTo>
                  <a:pt x="0" y="0"/>
                </a:moveTo>
                <a:lnTo>
                  <a:pt x="1866900" y="0"/>
                </a:lnTo>
              </a:path>
            </a:pathLst>
          </a:custGeom>
          <a:ln w="13970">
            <a:solidFill>
              <a:srgbClr val="3DA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147793" y="2988855"/>
            <a:ext cx="15500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solidFill>
                  <a:srgbClr val="3399FF"/>
                </a:solidFill>
                <a:latin typeface="Palatino Linotype"/>
                <a:cs typeface="Palatino Linotype"/>
              </a:rPr>
              <a:t>JETM-2016-002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160493" y="3211188"/>
            <a:ext cx="1524000" cy="0"/>
          </a:xfrm>
          <a:custGeom>
            <a:avLst/>
            <a:gdLst/>
            <a:ahLst/>
            <a:cxnLst/>
            <a:rect l="l" t="t" r="r" b="b"/>
            <a:pathLst>
              <a:path w="1524000">
                <a:moveTo>
                  <a:pt x="0" y="0"/>
                </a:moveTo>
                <a:lnTo>
                  <a:pt x="1524000" y="0"/>
                </a:lnTo>
              </a:path>
            </a:pathLst>
          </a:custGeom>
          <a:ln w="13970">
            <a:solidFill>
              <a:srgbClr val="3DA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15098" y="1509762"/>
            <a:ext cx="2628898" cy="21531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02147" y="1701801"/>
            <a:ext cx="2186411" cy="17525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4230" y="176157"/>
            <a:ext cx="890079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19214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itu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23559" y="3721100"/>
            <a:ext cx="4720590" cy="3136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71450" algn="r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47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7501" y="1587502"/>
            <a:ext cx="3517897" cy="20557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1599" y="1079501"/>
            <a:ext cx="3911600" cy="2590800"/>
          </a:xfrm>
          <a:custGeom>
            <a:avLst/>
            <a:gdLst/>
            <a:ahLst/>
            <a:cxnLst/>
            <a:rect l="l" t="t" r="r" b="b"/>
            <a:pathLst>
              <a:path w="3911600" h="2590800">
                <a:moveTo>
                  <a:pt x="0" y="0"/>
                </a:moveTo>
                <a:lnTo>
                  <a:pt x="3911598" y="0"/>
                </a:lnTo>
                <a:lnTo>
                  <a:pt x="3911598" y="2590799"/>
                </a:lnTo>
                <a:lnTo>
                  <a:pt x="0" y="2590799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69240" y="1195468"/>
            <a:ext cx="3030220" cy="263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Relative</a:t>
            </a:r>
            <a:r>
              <a:rPr sz="1800" b="1" dirty="0">
                <a:latin typeface="Century Gothic"/>
                <a:cs typeface="Century Gothic"/>
              </a:rPr>
              <a:t> </a:t>
            </a:r>
            <a:r>
              <a:rPr sz="1800" b="1" spc="-20" dirty="0">
                <a:latin typeface="MS PGothic"/>
                <a:cs typeface="MS PGothic"/>
              </a:rPr>
              <a:t>η</a:t>
            </a:r>
            <a:r>
              <a:rPr sz="1800" b="1" spc="-55" dirty="0">
                <a:latin typeface="MS PGothic"/>
                <a:cs typeface="MS P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inter-calibration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013198" y="2374900"/>
            <a:ext cx="514350" cy="0"/>
          </a:xfrm>
          <a:custGeom>
            <a:avLst/>
            <a:gdLst/>
            <a:ahLst/>
            <a:cxnLst/>
            <a:rect l="l" t="t" r="r" b="b"/>
            <a:pathLst>
              <a:path w="514350">
                <a:moveTo>
                  <a:pt x="0" y="0"/>
                </a:moveTo>
                <a:lnTo>
                  <a:pt x="514349" y="0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375148" y="22606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0" y="0"/>
                </a:moveTo>
                <a:lnTo>
                  <a:pt x="0" y="228600"/>
                </a:lnTo>
                <a:lnTo>
                  <a:pt x="228600" y="1143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05740" y="3335277"/>
            <a:ext cx="14020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D</a:t>
            </a:r>
            <a:r>
              <a:rPr sz="1800" b="1" spc="-10" dirty="0">
                <a:latin typeface="Century Gothic"/>
                <a:cs typeface="Century Gothic"/>
              </a:rPr>
              <a:t>i-jet</a:t>
            </a:r>
            <a:r>
              <a:rPr sz="1800" b="1" dirty="0">
                <a:latin typeface="Century Gothic"/>
                <a:cs typeface="Century Gothic"/>
              </a:rPr>
              <a:t> </a:t>
            </a:r>
            <a:r>
              <a:rPr sz="1800" b="1" spc="-5" dirty="0">
                <a:latin typeface="Century Gothic"/>
                <a:cs typeface="Century Gothic"/>
              </a:rPr>
              <a:t>events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75256" y="2955065"/>
            <a:ext cx="1117600" cy="646430"/>
          </a:xfrm>
          <a:custGeom>
            <a:avLst/>
            <a:gdLst/>
            <a:ahLst/>
            <a:cxnLst/>
            <a:rect l="l" t="t" r="r" b="b"/>
            <a:pathLst>
              <a:path w="1117600" h="646429">
                <a:moveTo>
                  <a:pt x="0" y="0"/>
                </a:moveTo>
                <a:lnTo>
                  <a:pt x="1117125" y="0"/>
                </a:lnTo>
                <a:lnTo>
                  <a:pt x="1117125" y="646330"/>
                </a:lnTo>
                <a:lnTo>
                  <a:pt x="0" y="64633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578347" y="1079501"/>
            <a:ext cx="4527550" cy="2590800"/>
          </a:xfrm>
          <a:prstGeom prst="rect">
            <a:avLst/>
          </a:prstGeom>
          <a:ln w="2857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235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Absolute</a:t>
            </a:r>
            <a:r>
              <a:rPr sz="1800" b="1" dirty="0">
                <a:latin typeface="Century Gothic"/>
                <a:cs typeface="Century Gothic"/>
              </a:rPr>
              <a:t> p</a:t>
            </a:r>
            <a:r>
              <a:rPr sz="1800" b="1" spc="-7" baseline="-20833" dirty="0">
                <a:latin typeface="Century Gothic"/>
                <a:cs typeface="Century Gothic"/>
              </a:rPr>
              <a:t>T</a:t>
            </a:r>
            <a:r>
              <a:rPr sz="1800" b="1" spc="247" baseline="-20833" dirty="0">
                <a:latin typeface="Century Gothic"/>
                <a:cs typeface="Century Gothic"/>
              </a:rPr>
              <a:t> </a:t>
            </a:r>
            <a:r>
              <a:rPr sz="1800" b="1" spc="-15" dirty="0">
                <a:latin typeface="Century Gothic"/>
                <a:cs typeface="Century Gothic"/>
              </a:rPr>
              <a:t>calibration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 marL="973455" indent="1700530">
              <a:lnSpc>
                <a:spcPct val="100000"/>
              </a:lnSpc>
              <a:spcBef>
                <a:spcPts val="1300"/>
              </a:spcBef>
            </a:pPr>
            <a:r>
              <a:rPr sz="1800" b="1" spc="-10" dirty="0">
                <a:latin typeface="Century Gothic"/>
                <a:cs typeface="Century Gothic"/>
              </a:rPr>
              <a:t>Multi-jet</a:t>
            </a:r>
            <a:r>
              <a:rPr sz="1800" b="1" spc="-5" dirty="0">
                <a:latin typeface="Century Gothic"/>
                <a:cs typeface="Century Gothic"/>
              </a:rPr>
              <a:t> events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973455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Z/</a:t>
            </a:r>
            <a:r>
              <a:rPr sz="1800" b="1" spc="-20" dirty="0">
                <a:latin typeface="MS PGothic"/>
                <a:cs typeface="MS PGothic"/>
              </a:rPr>
              <a:t>γ</a:t>
            </a:r>
            <a:r>
              <a:rPr sz="1800" b="1" spc="-20" dirty="0">
                <a:latin typeface="Century Gothic"/>
                <a:cs typeface="Century Gothic"/>
              </a:rPr>
              <a:t>+ </a:t>
            </a: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23559" y="3721100"/>
            <a:ext cx="4720438" cy="31368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794498" y="5257800"/>
            <a:ext cx="1295400" cy="609600"/>
          </a:xfrm>
          <a:custGeom>
            <a:avLst/>
            <a:gdLst/>
            <a:ahLst/>
            <a:cxnLst/>
            <a:rect l="l" t="t" r="r" b="b"/>
            <a:pathLst>
              <a:path w="1295400" h="609600">
                <a:moveTo>
                  <a:pt x="0" y="0"/>
                </a:moveTo>
                <a:lnTo>
                  <a:pt x="1295400" y="0"/>
                </a:lnTo>
                <a:lnTo>
                  <a:pt x="1295400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329436" y="5659656"/>
            <a:ext cx="2481580" cy="0"/>
          </a:xfrm>
          <a:custGeom>
            <a:avLst/>
            <a:gdLst/>
            <a:ahLst/>
            <a:cxnLst/>
            <a:rect l="l" t="t" r="r" b="b"/>
            <a:pathLst>
              <a:path w="2481579">
                <a:moveTo>
                  <a:pt x="0" y="0"/>
                </a:moveTo>
                <a:lnTo>
                  <a:pt x="2481061" y="0"/>
                </a:lnTo>
              </a:path>
            </a:pathLst>
          </a:custGeom>
          <a:ln w="761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24736" y="5558056"/>
            <a:ext cx="2209165" cy="12700"/>
          </a:xfrm>
          <a:custGeom>
            <a:avLst/>
            <a:gdLst/>
            <a:ahLst/>
            <a:cxnLst/>
            <a:rect l="l" t="t" r="r" b="b"/>
            <a:pathLst>
              <a:path w="2209165" h="12700">
                <a:moveTo>
                  <a:pt x="0" y="12699"/>
                </a:moveTo>
                <a:lnTo>
                  <a:pt x="2208960" y="0"/>
                </a:lnTo>
              </a:path>
            </a:pathLst>
          </a:custGeom>
          <a:ln w="76199">
            <a:solidFill>
              <a:srgbClr val="7B1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96360" y="5469156"/>
            <a:ext cx="1488440" cy="0"/>
          </a:xfrm>
          <a:custGeom>
            <a:avLst/>
            <a:gdLst/>
            <a:ahLst/>
            <a:cxnLst/>
            <a:rect l="l" t="t" r="r" b="b"/>
            <a:pathLst>
              <a:path w="1488440">
                <a:moveTo>
                  <a:pt x="0" y="0"/>
                </a:moveTo>
                <a:lnTo>
                  <a:pt x="1488236" y="0"/>
                </a:lnTo>
              </a:path>
            </a:pathLst>
          </a:custGeom>
          <a:ln w="76199">
            <a:solidFill>
              <a:srgbClr val="6B7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435200" y="5700178"/>
            <a:ext cx="6153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Z+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j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e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77658" y="5246766"/>
            <a:ext cx="730250" cy="263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660066"/>
                </a:solidFill>
                <a:latin typeface="MS PGothic"/>
                <a:cs typeface="MS PGothic"/>
              </a:rPr>
              <a:t>γ</a:t>
            </a:r>
            <a:r>
              <a:rPr sz="1800" b="1" spc="-20" dirty="0">
                <a:solidFill>
                  <a:srgbClr val="660066"/>
                </a:solidFill>
                <a:latin typeface="Century Gothic"/>
                <a:cs typeface="Century Gothic"/>
              </a:rPr>
              <a:t>+ </a:t>
            </a:r>
            <a:r>
              <a:rPr sz="1800" b="1" spc="-10" dirty="0">
                <a:solidFill>
                  <a:srgbClr val="660066"/>
                </a:solidFill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068919" y="5173903"/>
            <a:ext cx="829944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multijet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783627" y="1441763"/>
            <a:ext cx="1178770" cy="8973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69900" y="3784953"/>
            <a:ext cx="3149598" cy="30529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2080" algn="ctr">
              <a:lnSpc>
                <a:spcPct val="100000"/>
              </a:lnSpc>
            </a:pPr>
            <a:r>
              <a:rPr spc="-40" dirty="0"/>
              <a:t>S</a:t>
            </a:r>
            <a:r>
              <a:rPr dirty="0"/>
              <a:t>y</a:t>
            </a:r>
            <a:r>
              <a:rPr spc="-30" dirty="0"/>
              <a:t>s</a:t>
            </a:r>
            <a:r>
              <a:rPr dirty="0"/>
              <a:t>tem</a:t>
            </a:r>
            <a:r>
              <a:rPr spc="-25" dirty="0"/>
              <a:t>atic</a:t>
            </a:r>
            <a:r>
              <a:rPr spc="-5" dirty="0"/>
              <a:t> </a:t>
            </a:r>
            <a:r>
              <a:rPr spc="-35" dirty="0"/>
              <a:t>unc</a:t>
            </a:r>
            <a:r>
              <a:rPr dirty="0"/>
              <a:t>er</a:t>
            </a:r>
            <a:r>
              <a:rPr spc="-25" dirty="0"/>
              <a:t>tai</a:t>
            </a:r>
            <a:r>
              <a:rPr spc="-40" dirty="0"/>
              <a:t>n</a:t>
            </a:r>
            <a:r>
              <a:rPr spc="-25" dirty="0"/>
              <a:t>ties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48</a:t>
            </a:r>
          </a:p>
        </p:txBody>
      </p:sp>
      <p:sp>
        <p:nvSpPr>
          <p:cNvPr id="4" name="object 4"/>
          <p:cNvSpPr/>
          <p:nvPr/>
        </p:nvSpPr>
        <p:spPr>
          <a:xfrm>
            <a:off x="685800" y="1416151"/>
            <a:ext cx="7467598" cy="5176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42972" y="188857"/>
            <a:ext cx="726313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qu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ties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0339" y="1357765"/>
            <a:ext cx="4316095" cy="5143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500"/>
              </a:lnSpc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Century Gothic"/>
                <a:cs typeface="Century Gothic"/>
              </a:rPr>
              <a:t>Expl</a:t>
            </a:r>
            <a:r>
              <a:rPr sz="2400" spc="-20" dirty="0">
                <a:latin typeface="Century Gothic"/>
                <a:cs typeface="Century Gothic"/>
              </a:rPr>
              <a:t>oi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nte</a:t>
            </a:r>
            <a:r>
              <a:rPr sz="2400" spc="40" dirty="0">
                <a:latin typeface="Century Gothic"/>
                <a:cs typeface="Century Gothic"/>
              </a:rPr>
              <a:t>r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al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(a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d 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v</a:t>
            </a:r>
            <a:r>
              <a:rPr sz="2400" spc="-15" dirty="0">
                <a:latin typeface="Century Gothic"/>
                <a:cs typeface="Century Gothic"/>
              </a:rPr>
              <a:t>ent</a:t>
            </a:r>
            <a:r>
              <a:rPr sz="2400" dirty="0">
                <a:latin typeface="Century Gothic"/>
                <a:cs typeface="Century Gothic"/>
              </a:rPr>
              <a:t>)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bs</a:t>
            </a:r>
            <a:r>
              <a:rPr sz="2400" spc="-15" dirty="0">
                <a:latin typeface="Century Gothic"/>
                <a:cs typeface="Century Gothic"/>
              </a:rPr>
              <a:t>tructu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 me</a:t>
            </a:r>
            <a:r>
              <a:rPr sz="2400" dirty="0">
                <a:latin typeface="Century Gothic"/>
                <a:cs typeface="Century Gothic"/>
              </a:rPr>
              <a:t>as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q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ntum p</a:t>
            </a:r>
            <a:r>
              <a:rPr sz="2400" spc="-20" dirty="0">
                <a:latin typeface="Century Gothic"/>
                <a:cs typeface="Century Gothic"/>
              </a:rPr>
              <a:t>r</a:t>
            </a:r>
            <a:r>
              <a:rPr sz="2400" spc="-15" dirty="0">
                <a:latin typeface="Century Gothic"/>
                <a:cs typeface="Century Gothic"/>
              </a:rPr>
              <a:t>operties:</a:t>
            </a:r>
            <a:endParaRPr sz="24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545"/>
              </a:spcBef>
              <a:buFont typeface="Courier New"/>
              <a:buChar char="o"/>
              <a:tabLst>
                <a:tab pos="755650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El</a:t>
            </a:r>
            <a:r>
              <a:rPr sz="2200" b="1" dirty="0">
                <a:latin typeface="Century Gothic"/>
                <a:cs typeface="Century Gothic"/>
              </a:rPr>
              <a:t>ec</a:t>
            </a:r>
            <a:r>
              <a:rPr sz="2200" b="1" spc="-10" dirty="0">
                <a:latin typeface="Century Gothic"/>
                <a:cs typeface="Century Gothic"/>
              </a:rPr>
              <a:t>tr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c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cha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ge</a:t>
            </a:r>
            <a:endParaRPr sz="22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459"/>
              </a:spcBef>
              <a:buFont typeface="Courier New"/>
              <a:buChar char="o"/>
              <a:tabLst>
                <a:tab pos="755650" algn="l"/>
              </a:tabLst>
            </a:pPr>
            <a:r>
              <a:rPr sz="2200" spc="-20" dirty="0">
                <a:latin typeface="Century Gothic"/>
                <a:cs typeface="Century Gothic"/>
              </a:rPr>
              <a:t>Co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rge</a:t>
            </a:r>
            <a:endParaRPr sz="2200">
              <a:latin typeface="Century Gothic"/>
              <a:cs typeface="Century Gothic"/>
            </a:endParaRPr>
          </a:p>
          <a:p>
            <a:pPr marL="1155700" lvl="2" indent="-228600">
              <a:lnSpc>
                <a:spcPct val="100000"/>
              </a:lnSpc>
              <a:spcBef>
                <a:spcPts val="560"/>
              </a:spcBef>
              <a:buFont typeface="Arial"/>
              <a:buChar char="•"/>
              <a:tabLst>
                <a:tab pos="1155700" algn="l"/>
              </a:tabLst>
            </a:pPr>
            <a:r>
              <a:rPr sz="2200" b="1" dirty="0">
                <a:latin typeface="Century Gothic"/>
                <a:cs typeface="Century Gothic"/>
              </a:rPr>
              <a:t>Quark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vs</a:t>
            </a:r>
            <a:r>
              <a:rPr sz="2200" b="1" spc="-10" dirty="0">
                <a:latin typeface="Century Gothic"/>
                <a:cs typeface="Century Gothic"/>
              </a:rPr>
              <a:t>.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gluons</a:t>
            </a:r>
            <a:endParaRPr sz="2200">
              <a:latin typeface="Century Gothic"/>
              <a:cs typeface="Century Gothic"/>
            </a:endParaRPr>
          </a:p>
          <a:p>
            <a:pPr marL="1155700" marR="673100" lvl="2" indent="-228600">
              <a:lnSpc>
                <a:spcPts val="2570"/>
              </a:lnSpc>
              <a:spcBef>
                <a:spcPts val="700"/>
              </a:spcBef>
              <a:buFont typeface="Arial"/>
              <a:buChar char="•"/>
              <a:tabLst>
                <a:tab pos="1155700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Color</a:t>
            </a:r>
            <a:r>
              <a:rPr sz="2200" b="1" spc="-5" dirty="0">
                <a:latin typeface="Century Gothic"/>
                <a:cs typeface="Century Gothic"/>
              </a:rPr>
              <a:t> connections betwee</a:t>
            </a:r>
            <a:r>
              <a:rPr sz="2200" b="1" dirty="0">
                <a:latin typeface="Century Gothic"/>
                <a:cs typeface="Century Gothic"/>
              </a:rPr>
              <a:t>n </a:t>
            </a:r>
            <a:r>
              <a:rPr sz="2200" b="1" spc="-10" dirty="0">
                <a:latin typeface="Century Gothic"/>
                <a:cs typeface="Century Gothic"/>
              </a:rPr>
              <a:t>jets</a:t>
            </a:r>
            <a:endParaRPr sz="2200">
              <a:latin typeface="Century Gothic"/>
              <a:cs typeface="Century Gothic"/>
            </a:endParaRPr>
          </a:p>
          <a:p>
            <a:pPr lvl="2">
              <a:lnSpc>
                <a:spcPct val="100000"/>
              </a:lnSpc>
              <a:spcBef>
                <a:spcPts val="37"/>
              </a:spcBef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 marL="355600" marR="24130" indent="-342900">
              <a:lnSpc>
                <a:spcPct val="99800"/>
              </a:lnSpc>
              <a:buFont typeface="Arial"/>
              <a:buChar char="•"/>
              <a:tabLst>
                <a:tab pos="355600" algn="l"/>
              </a:tabLst>
            </a:pPr>
            <a:r>
              <a:rPr sz="2400" spc="-135" dirty="0">
                <a:latin typeface="Century Gothic"/>
                <a:cs typeface="Century Gothic"/>
              </a:rPr>
              <a:t>T</a:t>
            </a:r>
            <a:r>
              <a:rPr sz="2400" spc="-20" dirty="0">
                <a:latin typeface="Century Gothic"/>
                <a:cs typeface="Century Gothic"/>
              </a:rPr>
              <a:t>oo</a:t>
            </a:r>
            <a:r>
              <a:rPr sz="2400" dirty="0">
                <a:latin typeface="Century Gothic"/>
                <a:cs typeface="Century Gothic"/>
              </a:rPr>
              <a:t>ls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enh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20" dirty="0">
                <a:latin typeface="Century Gothic"/>
                <a:cs typeface="Century Gothic"/>
              </a:rPr>
              <a:t>nce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dirty="0">
                <a:latin typeface="Century Gothic"/>
                <a:cs typeface="Century Gothic"/>
              </a:rPr>
              <a:t>cisi</a:t>
            </a:r>
            <a:r>
              <a:rPr sz="2400" spc="-20" dirty="0">
                <a:latin typeface="Century Gothic"/>
                <a:cs typeface="Century Gothic"/>
              </a:rPr>
              <a:t>on</a:t>
            </a:r>
            <a:r>
              <a:rPr sz="2400" spc="-15" dirty="0">
                <a:latin typeface="Century Gothic"/>
                <a:cs typeface="Century Gothic"/>
              </a:rPr>
              <a:t> me</a:t>
            </a:r>
            <a:r>
              <a:rPr sz="2400" dirty="0">
                <a:latin typeface="Century Gothic"/>
                <a:cs typeface="Century Gothic"/>
              </a:rPr>
              <a:t>as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spc="-20" dirty="0">
                <a:latin typeface="Century Gothic"/>
                <a:cs typeface="Century Gothic"/>
              </a:rPr>
              <a:t>rement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(Hi</a:t>
            </a:r>
            <a:r>
              <a:rPr sz="2400" spc="-20" dirty="0">
                <a:latin typeface="Century Gothic"/>
                <a:cs typeface="Century Gothic"/>
              </a:rPr>
              <a:t>gg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0" dirty="0">
                <a:latin typeface="Century Gothic"/>
                <a:cs typeface="Century Gothic"/>
              </a:rPr>
              <a:t>,</a:t>
            </a:r>
            <a:r>
              <a:rPr sz="2400" spc="-5" dirty="0">
                <a:latin typeface="Century Gothic"/>
                <a:cs typeface="Century Gothic"/>
              </a:rPr>
              <a:t> V</a:t>
            </a:r>
            <a:r>
              <a:rPr sz="2400" dirty="0">
                <a:latin typeface="Century Gothic"/>
                <a:cs typeface="Century Gothic"/>
              </a:rPr>
              <a:t>B</a:t>
            </a:r>
            <a:r>
              <a:rPr sz="2400" spc="-15" dirty="0">
                <a:latin typeface="Century Gothic"/>
                <a:cs typeface="Century Gothic"/>
              </a:rPr>
              <a:t>F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fi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al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te</a:t>
            </a:r>
            <a:r>
              <a:rPr sz="2400" dirty="0">
                <a:latin typeface="Century Gothic"/>
                <a:cs typeface="Century Gothic"/>
              </a:rPr>
              <a:t>s)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 ch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r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cter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ze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ne</a:t>
            </a:r>
            <a:r>
              <a:rPr sz="2400" dirty="0">
                <a:latin typeface="Century Gothic"/>
                <a:cs typeface="Century Gothic"/>
              </a:rPr>
              <a:t>w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15" dirty="0">
                <a:latin typeface="Century Gothic"/>
                <a:cs typeface="Century Gothic"/>
              </a:rPr>
              <a:t>h</a:t>
            </a:r>
            <a:r>
              <a:rPr sz="2400" dirty="0">
                <a:latin typeface="Century Gothic"/>
                <a:cs typeface="Century Gothic"/>
              </a:rPr>
              <a:t>ysics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52169" y="1952083"/>
            <a:ext cx="3994693" cy="3322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580956" y="176157"/>
            <a:ext cx="39878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  <a:tab pos="325056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(I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2992" y="5166226"/>
            <a:ext cx="4107179" cy="1308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700"/>
              </a:lnSpc>
            </a:pPr>
            <a:r>
              <a:rPr sz="2200" b="1" dirty="0">
                <a:latin typeface="Century Gothic"/>
                <a:cs typeface="Century Gothic"/>
              </a:rPr>
              <a:t>Weighted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sum</a:t>
            </a:r>
            <a:r>
              <a:rPr sz="2200" b="1" spc="-5" dirty="0">
                <a:latin typeface="Century Gothic"/>
                <a:cs typeface="Century Gothic"/>
              </a:rPr>
              <a:t> ove</a:t>
            </a:r>
            <a:r>
              <a:rPr sz="2200" b="1" dirty="0">
                <a:latin typeface="Century Gothic"/>
                <a:cs typeface="Century Gothic"/>
              </a:rPr>
              <a:t>r track </a:t>
            </a:r>
            <a:r>
              <a:rPr sz="2200" spc="-15" dirty="0">
                <a:latin typeface="Century Gothic"/>
                <a:cs typeface="Century Gothic"/>
              </a:rPr>
              <a:t>ch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rge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xp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ment</a:t>
            </a:r>
            <a:r>
              <a:rPr sz="2200" dirty="0">
                <a:latin typeface="Century Gothic"/>
                <a:cs typeface="Century Gothic"/>
              </a:rPr>
              <a:t>al 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ectr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c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rge</a:t>
            </a:r>
            <a:r>
              <a:rPr sz="2200" spc="-10" dirty="0">
                <a:latin typeface="Century Gothic"/>
                <a:cs typeface="Century Gothic"/>
              </a:rPr>
              <a:t> 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F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ld</a:t>
            </a:r>
            <a:r>
              <a:rPr sz="2200" spc="-10" dirty="0">
                <a:latin typeface="Century Gothic"/>
                <a:cs typeface="Century Gothic"/>
              </a:rPr>
              <a:t>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Fe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0" dirty="0">
                <a:latin typeface="Century Gothic"/>
                <a:cs typeface="Century Gothic"/>
              </a:rPr>
              <a:t>n,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1978)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02195" y="1239519"/>
            <a:ext cx="4441803" cy="411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9956" y="1036562"/>
            <a:ext cx="4371131" cy="41147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921689" y="5602201"/>
            <a:ext cx="692150" cy="417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74345" algn="l"/>
              </a:tabLst>
            </a:pPr>
            <a:r>
              <a:rPr sz="2900" i="1" spc="20" dirty="0">
                <a:latin typeface="Times New Roman"/>
                <a:cs typeface="Times New Roman"/>
              </a:rPr>
              <a:t>Q	</a:t>
            </a:r>
            <a:r>
              <a:rPr sz="2900" spc="15" dirty="0">
                <a:latin typeface="Symbol"/>
                <a:cs typeface="Symbol"/>
              </a:rPr>
              <a:t></a:t>
            </a:r>
            <a:endParaRPr sz="290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08837" y="5813627"/>
            <a:ext cx="85725" cy="241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-5" dirty="0">
                <a:latin typeface="Times New Roman"/>
                <a:cs typeface="Times New Roman"/>
              </a:rPr>
              <a:t>j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24688" y="5377651"/>
            <a:ext cx="212090" cy="398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spc="10" dirty="0">
                <a:latin typeface="Times New Roman"/>
                <a:cs typeface="Times New Roman"/>
              </a:rPr>
              <a:t>1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85154" y="5899656"/>
            <a:ext cx="374650" cy="398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spc="5" dirty="0">
                <a:latin typeface="Times New Roman"/>
                <a:cs typeface="Times New Roman"/>
              </a:rPr>
              <a:t>(</a:t>
            </a:r>
            <a:r>
              <a:rPr sz="2900" spc="-420" dirty="0">
                <a:latin typeface="Times New Roman"/>
                <a:cs typeface="Times New Roman"/>
              </a:rPr>
              <a:t> </a:t>
            </a:r>
            <a:r>
              <a:rPr sz="2900" i="1" spc="10" dirty="0">
                <a:latin typeface="Times New Roman"/>
                <a:cs typeface="Times New Roman"/>
              </a:rPr>
              <a:t>p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22748" y="6111082"/>
            <a:ext cx="198120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55" dirty="0">
                <a:latin typeface="Times New Roman"/>
                <a:cs typeface="Times New Roman"/>
              </a:rPr>
              <a:t>T</a:t>
            </a:r>
            <a:r>
              <a:rPr sz="1800" i="1" spc="7" baseline="-18518" dirty="0">
                <a:latin typeface="Times New Roman"/>
                <a:cs typeface="Times New Roman"/>
              </a:rPr>
              <a:t>j</a:t>
            </a:r>
            <a:endParaRPr sz="1800" baseline="-18518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60421" y="5856465"/>
            <a:ext cx="260350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350" spc="-89" baseline="-24904" dirty="0">
                <a:latin typeface="Times New Roman"/>
                <a:cs typeface="Times New Roman"/>
              </a:rPr>
              <a:t>)</a:t>
            </a:r>
            <a:r>
              <a:rPr sz="1750" i="1" spc="-40" dirty="0">
                <a:latin typeface="Symbol"/>
                <a:cs typeface="Symbol"/>
              </a:rPr>
              <a:t>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684273" y="5814662"/>
            <a:ext cx="896619" cy="0"/>
          </a:xfrm>
          <a:custGeom>
            <a:avLst/>
            <a:gdLst/>
            <a:ahLst/>
            <a:cxnLst/>
            <a:rect l="l" t="t" r="r" b="b"/>
            <a:pathLst>
              <a:path w="896620">
                <a:moveTo>
                  <a:pt x="0" y="0"/>
                </a:moveTo>
                <a:lnTo>
                  <a:pt x="896368" y="0"/>
                </a:lnTo>
              </a:path>
            </a:pathLst>
          </a:custGeom>
          <a:ln w="18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409015" y="5602201"/>
            <a:ext cx="1249045" cy="417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7185" algn="l"/>
                <a:tab pos="1111250" algn="l"/>
              </a:tabLst>
            </a:pPr>
            <a:r>
              <a:rPr sz="2900" i="1" spc="10" dirty="0">
                <a:latin typeface="Times New Roman"/>
                <a:cs typeface="Times New Roman"/>
              </a:rPr>
              <a:t>q	</a:t>
            </a:r>
            <a:r>
              <a:rPr sz="2900" spc="15" dirty="0">
                <a:latin typeface="Symbol"/>
                <a:cs typeface="Symbol"/>
              </a:rPr>
              <a:t></a:t>
            </a:r>
            <a:r>
              <a:rPr sz="2900" spc="-350" dirty="0">
                <a:latin typeface="Times New Roman"/>
                <a:cs typeface="Times New Roman"/>
              </a:rPr>
              <a:t> </a:t>
            </a:r>
            <a:r>
              <a:rPr sz="2900" spc="5" dirty="0">
                <a:latin typeface="Times New Roman"/>
                <a:cs typeface="Times New Roman"/>
              </a:rPr>
              <a:t>(</a:t>
            </a:r>
            <a:r>
              <a:rPr sz="2900" spc="-420" dirty="0">
                <a:latin typeface="Times New Roman"/>
                <a:cs typeface="Times New Roman"/>
              </a:rPr>
              <a:t> </a:t>
            </a:r>
            <a:r>
              <a:rPr sz="2900" i="1" spc="10" dirty="0">
                <a:latin typeface="Times New Roman"/>
                <a:cs typeface="Times New Roman"/>
              </a:rPr>
              <a:t>p</a:t>
            </a:r>
            <a:r>
              <a:rPr sz="2900" i="1" dirty="0">
                <a:latin typeface="Times New Roman"/>
                <a:cs typeface="Times New Roman"/>
              </a:rPr>
              <a:t>	</a:t>
            </a:r>
            <a:r>
              <a:rPr sz="2900" spc="5" dirty="0">
                <a:latin typeface="Times New Roman"/>
                <a:cs typeface="Times New Roman"/>
              </a:rPr>
              <a:t>)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5233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50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88483" y="5813627"/>
            <a:ext cx="880744" cy="241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47395" algn="l"/>
              </a:tabLst>
            </a:pPr>
            <a:r>
              <a:rPr sz="1700" i="1" spc="-5" dirty="0">
                <a:latin typeface="Times New Roman"/>
                <a:cs typeface="Times New Roman"/>
              </a:rPr>
              <a:t>i	</a:t>
            </a:r>
            <a:r>
              <a:rPr sz="1700" i="1" spc="-10" dirty="0">
                <a:latin typeface="Times New Roman"/>
                <a:cs typeface="Times New Roman"/>
              </a:rPr>
              <a:t>T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344187" y="5553111"/>
            <a:ext cx="4241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2735" algn="l"/>
              </a:tabLst>
            </a:pPr>
            <a:r>
              <a:rPr sz="1700" i="1" spc="-5" dirty="0">
                <a:latin typeface="Times New Roman"/>
                <a:cs typeface="Times New Roman"/>
              </a:rPr>
              <a:t>i	</a:t>
            </a:r>
            <a:r>
              <a:rPr sz="1750" i="1" spc="-40" dirty="0">
                <a:latin typeface="Symbol"/>
                <a:cs typeface="Symbol"/>
              </a:rPr>
              <a:t>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17417" y="5551774"/>
            <a:ext cx="770890" cy="819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 algn="ctr">
              <a:lnSpc>
                <a:spcPct val="100000"/>
              </a:lnSpc>
            </a:pPr>
            <a:r>
              <a:rPr sz="4400" spc="-35" dirty="0">
                <a:latin typeface="Symbol"/>
                <a:cs typeface="Symbol"/>
              </a:rPr>
              <a:t></a:t>
            </a:r>
            <a:endParaRPr sz="4400">
              <a:latin typeface="Symbol"/>
              <a:cs typeface="Symbol"/>
            </a:endParaRPr>
          </a:p>
          <a:p>
            <a:pPr algn="ctr">
              <a:lnSpc>
                <a:spcPct val="100000"/>
              </a:lnSpc>
              <a:spcBef>
                <a:spcPts val="65"/>
              </a:spcBef>
            </a:pPr>
            <a:r>
              <a:rPr sz="1700" i="1" spc="35" dirty="0">
                <a:latin typeface="Times New Roman"/>
                <a:cs typeface="Times New Roman"/>
              </a:rPr>
              <a:t>i</a:t>
            </a:r>
            <a:r>
              <a:rPr sz="1700" spc="10" dirty="0">
                <a:latin typeface="Symbol"/>
                <a:cs typeface="Symbol"/>
              </a:rPr>
              <a:t></a:t>
            </a:r>
            <a:r>
              <a:rPr sz="1700" i="1" spc="-15" dirty="0">
                <a:latin typeface="Times New Roman"/>
                <a:cs typeface="Times New Roman"/>
              </a:rPr>
              <a:t>tr</a:t>
            </a:r>
            <a:r>
              <a:rPr sz="1700" i="1" spc="-10" dirty="0">
                <a:latin typeface="Times New Roman"/>
                <a:cs typeface="Times New Roman"/>
              </a:rPr>
              <a:t>a</a:t>
            </a:r>
            <a:r>
              <a:rPr sz="1700" i="1" spc="-25" dirty="0">
                <a:latin typeface="Times New Roman"/>
                <a:cs typeface="Times New Roman"/>
              </a:rPr>
              <a:t>ck</a:t>
            </a:r>
            <a:r>
              <a:rPr sz="1700" i="1" spc="-10" dirty="0">
                <a:latin typeface="Times New Roman"/>
                <a:cs typeface="Times New Roman"/>
              </a:rPr>
              <a:t>s</a:t>
            </a:r>
            <a:endParaRPr sz="17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b="1" dirty="0"/>
              <a:t>J</a:t>
            </a:r>
            <a:r>
              <a:rPr b="1" spc="-25" dirty="0"/>
              <a:t>ets</a:t>
            </a:r>
            <a:r>
              <a:rPr b="1" spc="-5" dirty="0"/>
              <a:t> </a:t>
            </a:r>
            <a:r>
              <a:rPr b="1" spc="-30" dirty="0"/>
              <a:t>a</a:t>
            </a:r>
            <a:r>
              <a:rPr b="1" spc="-40" dirty="0"/>
              <a:t>n</a:t>
            </a:r>
            <a:r>
              <a:rPr b="1" spc="-35" dirty="0"/>
              <a:t>d</a:t>
            </a:r>
            <a:r>
              <a:rPr b="1" spc="-5" dirty="0"/>
              <a:t> </a:t>
            </a:r>
            <a:r>
              <a:rPr b="1" dirty="0" smtClean="0"/>
              <a:t>jet</a:t>
            </a:r>
            <a:r>
              <a:rPr lang="en-US" b="1" dirty="0" smtClean="0"/>
              <a:t> </a:t>
            </a:r>
            <a:r>
              <a:rPr b="1" spc="-25" dirty="0" smtClean="0"/>
              <a:t>alg</a:t>
            </a:r>
            <a:r>
              <a:rPr b="1" dirty="0" smtClean="0"/>
              <a:t>or</a:t>
            </a:r>
            <a:r>
              <a:rPr b="1" spc="-20" dirty="0" smtClean="0"/>
              <a:t>it</a:t>
            </a:r>
            <a:r>
              <a:rPr b="1" spc="-40" dirty="0" smtClean="0"/>
              <a:t>h</a:t>
            </a:r>
            <a:r>
              <a:rPr b="1" dirty="0" smtClean="0"/>
              <a:t>m</a:t>
            </a:r>
            <a:r>
              <a:rPr b="1" spc="-25" dirty="0" smtClean="0"/>
              <a:t>s</a:t>
            </a:r>
            <a:r>
              <a:rPr b="1" spc="-5" dirty="0" smtClean="0"/>
              <a:t> </a:t>
            </a:r>
            <a:r>
              <a:rPr b="1" dirty="0"/>
              <a:t>(I)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1136446"/>
            <a:ext cx="5880098" cy="563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58838" y="1772302"/>
            <a:ext cx="2927985" cy="411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4605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Quark</a:t>
            </a:r>
            <a:r>
              <a:rPr sz="2200" b="1" spc="-5" dirty="0">
                <a:latin typeface="Century Gothic"/>
                <a:cs typeface="Century Gothic"/>
              </a:rPr>
              <a:t> an</a:t>
            </a:r>
            <a:r>
              <a:rPr sz="2200" b="1" dirty="0">
                <a:latin typeface="Century Gothic"/>
                <a:cs typeface="Century Gothic"/>
              </a:rPr>
              <a:t>d</a:t>
            </a:r>
            <a:r>
              <a:rPr sz="2200" b="1" spc="-5" dirty="0">
                <a:latin typeface="Century Gothic"/>
                <a:cs typeface="Century Gothic"/>
              </a:rPr>
              <a:t> gluons </a:t>
            </a:r>
            <a:r>
              <a:rPr sz="2200" b="1" spc="-10" dirty="0">
                <a:latin typeface="Century Gothic"/>
                <a:cs typeface="Century Gothic"/>
              </a:rPr>
              <a:t>(</a:t>
            </a:r>
            <a:r>
              <a:rPr sz="2200" b="1" dirty="0">
                <a:latin typeface="Century Gothic"/>
                <a:cs typeface="Century Gothic"/>
              </a:rPr>
              <a:t>parton</a:t>
            </a:r>
            <a:r>
              <a:rPr sz="2200" b="1" spc="-5" dirty="0">
                <a:latin typeface="Century Gothic"/>
                <a:cs typeface="Century Gothic"/>
              </a:rPr>
              <a:t>s</a:t>
            </a:r>
            <a:r>
              <a:rPr sz="2200" b="1" spc="-10" dirty="0">
                <a:latin typeface="Century Gothic"/>
                <a:cs typeface="Century Gothic"/>
              </a:rPr>
              <a:t>) </a:t>
            </a:r>
            <a:r>
              <a:rPr sz="2200" b="1" spc="-5" dirty="0">
                <a:latin typeface="Century Gothic"/>
                <a:cs typeface="Century Gothic"/>
              </a:rPr>
              <a:t>produce</a:t>
            </a:r>
            <a:r>
              <a:rPr sz="2200" b="1" dirty="0">
                <a:latin typeface="Century Gothic"/>
                <a:cs typeface="Century Gothic"/>
              </a:rPr>
              <a:t>d </a:t>
            </a:r>
            <a:r>
              <a:rPr sz="2200" b="1" spc="-20" dirty="0">
                <a:latin typeface="Century Gothic"/>
                <a:cs typeface="Century Gothic"/>
              </a:rPr>
              <a:t>a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short di</a:t>
            </a:r>
            <a:r>
              <a:rPr sz="2200" b="1" dirty="0">
                <a:latin typeface="Century Gothic"/>
                <a:cs typeface="Century Gothic"/>
              </a:rPr>
              <a:t>stances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(hard </a:t>
            </a:r>
            <a:r>
              <a:rPr sz="2200" b="1" spc="-5" dirty="0">
                <a:latin typeface="Century Gothic"/>
                <a:cs typeface="Century Gothic"/>
              </a:rPr>
              <a:t>process)</a:t>
            </a:r>
            <a:endParaRPr sz="2200" dirty="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994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s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pr</a:t>
            </a:r>
            <a:r>
              <a:rPr sz="2200" spc="-15" dirty="0">
                <a:latin typeface="Century Gothic"/>
                <a:cs typeface="Century Gothic"/>
              </a:rPr>
              <a:t>opagate the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adia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mor</a:t>
            </a:r>
            <a:r>
              <a:rPr sz="2200" spc="-15" dirty="0">
                <a:latin typeface="Century Gothic"/>
                <a:cs typeface="Century Gothic"/>
              </a:rPr>
              <a:t>e partons</a:t>
            </a:r>
            <a:r>
              <a:rPr sz="2200" dirty="0">
                <a:latin typeface="Century Gothic"/>
                <a:cs typeface="Century Gothic"/>
              </a:rPr>
              <a:t> (</a:t>
            </a:r>
            <a:r>
              <a:rPr sz="2200" spc="-15" dirty="0">
                <a:latin typeface="Century Gothic"/>
                <a:cs typeface="Century Gothic"/>
              </a:rPr>
              <a:t>parton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shower)</a:t>
            </a:r>
            <a:endParaRPr sz="2200" dirty="0">
              <a:latin typeface="Century Gothic"/>
              <a:cs typeface="Century Gothic"/>
            </a:endParaRPr>
          </a:p>
          <a:p>
            <a:pPr marL="355600" marR="415290" indent="-342900">
              <a:lnSpc>
                <a:spcPct val="99800"/>
              </a:lnSpc>
              <a:spcBef>
                <a:spcPts val="49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spc="-25" dirty="0">
                <a:latin typeface="Century Gothic"/>
                <a:cs typeface="Century Gothic"/>
              </a:rPr>
              <a:t>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unco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ons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onizatio</a:t>
            </a:r>
            <a:r>
              <a:rPr sz="2200" spc="-20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)</a:t>
            </a:r>
          </a:p>
        </p:txBody>
      </p:sp>
      <p:sp>
        <p:nvSpPr>
          <p:cNvPr id="6" name="object 6"/>
          <p:cNvSpPr/>
          <p:nvPr/>
        </p:nvSpPr>
        <p:spPr>
          <a:xfrm>
            <a:off x="2718262" y="3682538"/>
            <a:ext cx="951807" cy="7107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68600" y="3708400"/>
            <a:ext cx="850900" cy="609600"/>
          </a:xfrm>
          <a:custGeom>
            <a:avLst/>
            <a:gdLst/>
            <a:ahLst/>
            <a:cxnLst/>
            <a:rect l="l" t="t" r="r" b="b"/>
            <a:pathLst>
              <a:path w="850900" h="609600">
                <a:moveTo>
                  <a:pt x="0" y="0"/>
                </a:moveTo>
                <a:lnTo>
                  <a:pt x="850900" y="0"/>
                </a:lnTo>
                <a:lnTo>
                  <a:pt x="850900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4000">
                <a:srgbClr val="FFFF00">
                  <a:alpha val="12000"/>
                </a:srgbClr>
              </a:gs>
              <a:gs pos="100000">
                <a:schemeClr val="accent1">
                  <a:lumMod val="45000"/>
                  <a:lumOff val="55000"/>
                  <a:alpha val="21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94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68600" y="3708400"/>
            <a:ext cx="850900" cy="609600"/>
          </a:xfrm>
          <a:custGeom>
            <a:avLst/>
            <a:gdLst/>
            <a:ahLst/>
            <a:cxnLst/>
            <a:rect l="l" t="t" r="r" b="b"/>
            <a:pathLst>
              <a:path w="850900" h="609600">
                <a:moveTo>
                  <a:pt x="0" y="0"/>
                </a:moveTo>
                <a:lnTo>
                  <a:pt x="850899" y="0"/>
                </a:lnTo>
                <a:lnTo>
                  <a:pt x="850899" y="609599"/>
                </a:lnTo>
                <a:lnTo>
                  <a:pt x="0" y="60959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AC6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447513" y="188857"/>
            <a:ext cx="42545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21715" algn="l"/>
                <a:tab pos="325056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(II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4310" y="1214696"/>
            <a:ext cx="4545288" cy="43225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59509" y="1536118"/>
            <a:ext cx="4290179" cy="42169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82430" y="2646452"/>
            <a:ext cx="1109210" cy="63834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614256" y="5881601"/>
            <a:ext cx="692150" cy="452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i="1" spc="155" dirty="0">
                <a:latin typeface="Times New Roman"/>
                <a:cs typeface="Times New Roman"/>
              </a:rPr>
              <a:t>Q</a:t>
            </a:r>
            <a:r>
              <a:rPr sz="2550" i="1" spc="-7" baseline="-24509" dirty="0">
                <a:latin typeface="Times New Roman"/>
                <a:cs typeface="Times New Roman"/>
              </a:rPr>
              <a:t>j</a:t>
            </a:r>
            <a:r>
              <a:rPr sz="2550" i="1" baseline="-24509" dirty="0">
                <a:latin typeface="Times New Roman"/>
                <a:cs typeface="Times New Roman"/>
              </a:rPr>
              <a:t> </a:t>
            </a:r>
            <a:r>
              <a:rPr sz="2550" i="1" spc="75" baseline="-24509" dirty="0">
                <a:latin typeface="Times New Roman"/>
                <a:cs typeface="Times New Roman"/>
              </a:rPr>
              <a:t> </a:t>
            </a:r>
            <a:r>
              <a:rPr sz="2900" spc="15" dirty="0">
                <a:latin typeface="Symbol"/>
                <a:cs typeface="Symbol"/>
              </a:rPr>
              <a:t></a:t>
            </a:r>
            <a:endParaRPr sz="290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17256" y="5657051"/>
            <a:ext cx="212090" cy="398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spc="10" dirty="0">
                <a:latin typeface="Times New Roman"/>
                <a:cs typeface="Times New Roman"/>
              </a:rPr>
              <a:t>1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77722" y="6179056"/>
            <a:ext cx="725170" cy="452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spc="5" dirty="0">
                <a:latin typeface="Times New Roman"/>
                <a:cs typeface="Times New Roman"/>
              </a:rPr>
              <a:t>(</a:t>
            </a:r>
            <a:r>
              <a:rPr sz="2900" spc="-420" dirty="0">
                <a:latin typeface="Times New Roman"/>
                <a:cs typeface="Times New Roman"/>
              </a:rPr>
              <a:t> </a:t>
            </a:r>
            <a:r>
              <a:rPr sz="2900" i="1" spc="-85" dirty="0">
                <a:latin typeface="Times New Roman"/>
                <a:cs typeface="Times New Roman"/>
              </a:rPr>
              <a:t>p</a:t>
            </a:r>
            <a:r>
              <a:rPr sz="2550" i="1" spc="-15" baseline="-24509" dirty="0">
                <a:latin typeface="Times New Roman"/>
                <a:cs typeface="Times New Roman"/>
              </a:rPr>
              <a:t>T</a:t>
            </a:r>
            <a:r>
              <a:rPr sz="2550" i="1" baseline="-24509" dirty="0">
                <a:latin typeface="Times New Roman"/>
                <a:cs typeface="Times New Roman"/>
              </a:rPr>
              <a:t> </a:t>
            </a:r>
            <a:r>
              <a:rPr sz="2550" i="1" spc="112" baseline="-24509" dirty="0">
                <a:latin typeface="Times New Roman"/>
                <a:cs typeface="Times New Roman"/>
              </a:rPr>
              <a:t> </a:t>
            </a:r>
            <a:r>
              <a:rPr sz="2900" spc="5" dirty="0">
                <a:latin typeface="Times New Roman"/>
                <a:cs typeface="Times New Roman"/>
              </a:rPr>
              <a:t>)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44338" y="6488419"/>
            <a:ext cx="69215" cy="182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i="1" spc="5" dirty="0">
                <a:latin typeface="Times New Roman"/>
                <a:cs typeface="Times New Roman"/>
              </a:rPr>
              <a:t>j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69400" y="6135865"/>
            <a:ext cx="144145" cy="248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i="1" spc="-40" dirty="0">
                <a:latin typeface="Symbol"/>
                <a:cs typeface="Symbol"/>
              </a:rPr>
              <a:t>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376841" y="6094062"/>
            <a:ext cx="896619" cy="0"/>
          </a:xfrm>
          <a:custGeom>
            <a:avLst/>
            <a:gdLst/>
            <a:ahLst/>
            <a:cxnLst/>
            <a:rect l="l" t="t" r="r" b="b"/>
            <a:pathLst>
              <a:path w="896620">
                <a:moveTo>
                  <a:pt x="0" y="0"/>
                </a:moveTo>
                <a:lnTo>
                  <a:pt x="896368" y="0"/>
                </a:lnTo>
              </a:path>
            </a:pathLst>
          </a:custGeom>
          <a:ln w="18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101582" y="5881601"/>
            <a:ext cx="1249045" cy="417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7185" algn="l"/>
                <a:tab pos="1111250" algn="l"/>
              </a:tabLst>
            </a:pPr>
            <a:r>
              <a:rPr sz="2900" i="1" spc="10" dirty="0">
                <a:latin typeface="Times New Roman"/>
                <a:cs typeface="Times New Roman"/>
              </a:rPr>
              <a:t>q	</a:t>
            </a:r>
            <a:r>
              <a:rPr sz="2900" spc="15" dirty="0">
                <a:latin typeface="Symbol"/>
                <a:cs typeface="Symbol"/>
              </a:rPr>
              <a:t></a:t>
            </a:r>
            <a:r>
              <a:rPr sz="2900" spc="-350" dirty="0">
                <a:latin typeface="Times New Roman"/>
                <a:cs typeface="Times New Roman"/>
              </a:rPr>
              <a:t> </a:t>
            </a:r>
            <a:r>
              <a:rPr sz="2900" spc="5" dirty="0">
                <a:latin typeface="Times New Roman"/>
                <a:cs typeface="Times New Roman"/>
              </a:rPr>
              <a:t>(</a:t>
            </a:r>
            <a:r>
              <a:rPr sz="2900" spc="-420" dirty="0">
                <a:latin typeface="Times New Roman"/>
                <a:cs typeface="Times New Roman"/>
              </a:rPr>
              <a:t> </a:t>
            </a:r>
            <a:r>
              <a:rPr sz="2900" i="1" spc="10" dirty="0">
                <a:latin typeface="Times New Roman"/>
                <a:cs typeface="Times New Roman"/>
              </a:rPr>
              <a:t>p</a:t>
            </a:r>
            <a:r>
              <a:rPr sz="2900" i="1" dirty="0">
                <a:latin typeface="Times New Roman"/>
                <a:cs typeface="Times New Roman"/>
              </a:rPr>
              <a:t>	</a:t>
            </a:r>
            <a:r>
              <a:rPr sz="2900" spc="5" dirty="0">
                <a:latin typeface="Times New Roman"/>
                <a:cs typeface="Times New Roman"/>
              </a:rPr>
              <a:t>)</a:t>
            </a:r>
            <a:endParaRPr sz="29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51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81050" y="6093027"/>
            <a:ext cx="880744" cy="241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47395" algn="l"/>
              </a:tabLst>
            </a:pPr>
            <a:r>
              <a:rPr sz="1700" i="1" spc="-5" dirty="0">
                <a:latin typeface="Times New Roman"/>
                <a:cs typeface="Times New Roman"/>
              </a:rPr>
              <a:t>i	</a:t>
            </a:r>
            <a:r>
              <a:rPr sz="1700" i="1" spc="-10" dirty="0">
                <a:latin typeface="Times New Roman"/>
                <a:cs typeface="Times New Roman"/>
              </a:rPr>
              <a:t>T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36755" y="5832511"/>
            <a:ext cx="4241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2735" algn="l"/>
              </a:tabLst>
            </a:pPr>
            <a:r>
              <a:rPr sz="1700" i="1" spc="-5" dirty="0">
                <a:latin typeface="Times New Roman"/>
                <a:cs typeface="Times New Roman"/>
              </a:rPr>
              <a:t>i	</a:t>
            </a:r>
            <a:r>
              <a:rPr sz="1750" i="1" spc="-40" dirty="0">
                <a:latin typeface="Symbol"/>
                <a:cs typeface="Symbol"/>
              </a:rPr>
              <a:t>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09984" y="5831174"/>
            <a:ext cx="770890" cy="819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 algn="ctr">
              <a:lnSpc>
                <a:spcPct val="100000"/>
              </a:lnSpc>
            </a:pPr>
            <a:r>
              <a:rPr sz="4400" spc="-35" dirty="0">
                <a:latin typeface="Symbol"/>
                <a:cs typeface="Symbol"/>
              </a:rPr>
              <a:t></a:t>
            </a:r>
            <a:endParaRPr sz="4400">
              <a:latin typeface="Symbol"/>
              <a:cs typeface="Symbol"/>
            </a:endParaRPr>
          </a:p>
          <a:p>
            <a:pPr algn="ctr">
              <a:lnSpc>
                <a:spcPct val="100000"/>
              </a:lnSpc>
              <a:spcBef>
                <a:spcPts val="65"/>
              </a:spcBef>
            </a:pPr>
            <a:r>
              <a:rPr sz="1700" i="1" spc="35" dirty="0">
                <a:latin typeface="Times New Roman"/>
                <a:cs typeface="Times New Roman"/>
              </a:rPr>
              <a:t>i</a:t>
            </a:r>
            <a:r>
              <a:rPr sz="1700" spc="10" dirty="0">
                <a:latin typeface="Symbol"/>
                <a:cs typeface="Symbol"/>
              </a:rPr>
              <a:t></a:t>
            </a:r>
            <a:r>
              <a:rPr sz="1700" i="1" spc="-15" dirty="0">
                <a:latin typeface="Times New Roman"/>
                <a:cs typeface="Times New Roman"/>
              </a:rPr>
              <a:t>tr</a:t>
            </a:r>
            <a:r>
              <a:rPr sz="1700" i="1" spc="-10" dirty="0">
                <a:latin typeface="Times New Roman"/>
                <a:cs typeface="Times New Roman"/>
              </a:rPr>
              <a:t>a</a:t>
            </a:r>
            <a:r>
              <a:rPr sz="1700" i="1" spc="-25" dirty="0">
                <a:latin typeface="Times New Roman"/>
                <a:cs typeface="Times New Roman"/>
              </a:rPr>
              <a:t>ck</a:t>
            </a:r>
            <a:r>
              <a:rPr sz="1700" i="1" spc="-10" dirty="0">
                <a:latin typeface="Times New Roman"/>
                <a:cs typeface="Times New Roman"/>
              </a:rPr>
              <a:t>s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37494" y="1129683"/>
            <a:ext cx="225742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900"/>
              </a:lnSpc>
            </a:pPr>
            <a:r>
              <a:rPr sz="1600" b="1" spc="-12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TL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AS-C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-2013-086 CMS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35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SMP-15-003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2894" y="1181637"/>
            <a:ext cx="3822700" cy="2916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Observable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designe</a:t>
            </a:r>
            <a:r>
              <a:rPr sz="2200" b="1" dirty="0">
                <a:latin typeface="Century Gothic"/>
                <a:cs typeface="Century Gothic"/>
              </a:rPr>
              <a:t>d </a:t>
            </a:r>
            <a:r>
              <a:rPr sz="2200" b="1" spc="-15" dirty="0">
                <a:latin typeface="Century Gothic"/>
                <a:cs typeface="Century Gothic"/>
              </a:rPr>
              <a:t>to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b</a:t>
            </a:r>
            <a:r>
              <a:rPr sz="2200" b="1" dirty="0">
                <a:latin typeface="Century Gothic"/>
                <a:cs typeface="Century Gothic"/>
              </a:rPr>
              <a:t>e </a:t>
            </a:r>
            <a:r>
              <a:rPr sz="2200" b="1" spc="-15" dirty="0">
                <a:latin typeface="Century Gothic"/>
                <a:cs typeface="Century Gothic"/>
              </a:rPr>
              <a:t>sensi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ve </a:t>
            </a:r>
            <a:r>
              <a:rPr sz="2200" b="1" spc="-15" dirty="0">
                <a:latin typeface="Century Gothic"/>
                <a:cs typeface="Century Gothic"/>
              </a:rPr>
              <a:t>to</a:t>
            </a:r>
            <a:r>
              <a:rPr sz="2200" b="1" dirty="0">
                <a:latin typeface="Century Gothic"/>
                <a:cs typeface="Century Gothic"/>
              </a:rPr>
              <a:t> the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co</a:t>
            </a:r>
            <a:r>
              <a:rPr sz="2200" b="1" spc="-5" dirty="0">
                <a:latin typeface="Century Gothic"/>
                <a:cs typeface="Century Gothic"/>
              </a:rPr>
              <a:t>l</a:t>
            </a:r>
            <a:r>
              <a:rPr sz="2200" b="1" spc="-20" dirty="0">
                <a:latin typeface="Century Gothic"/>
                <a:cs typeface="Century Gothic"/>
              </a:rPr>
              <a:t>or</a:t>
            </a:r>
            <a:r>
              <a:rPr sz="2200" b="1" spc="-15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connection</a:t>
            </a:r>
            <a:r>
              <a:rPr sz="2200" b="1" dirty="0">
                <a:latin typeface="Century Gothic"/>
                <a:cs typeface="Century Gothic"/>
              </a:rPr>
              <a:t>s</a:t>
            </a:r>
            <a:r>
              <a:rPr sz="2200" b="1" spc="5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betwee</a:t>
            </a:r>
            <a:r>
              <a:rPr sz="2200" b="1" dirty="0">
                <a:latin typeface="Century Gothic"/>
                <a:cs typeface="Century Gothic"/>
              </a:rPr>
              <a:t>n the </a:t>
            </a:r>
            <a:r>
              <a:rPr sz="2200" b="1" spc="-20" dirty="0">
                <a:latin typeface="Century Gothic"/>
                <a:cs typeface="Century Gothic"/>
              </a:rPr>
              <a:t>hard-scatte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spc="5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partons </a:t>
            </a:r>
            <a:r>
              <a:rPr sz="2200" b="1" spc="-15" dirty="0">
                <a:latin typeface="Century Gothic"/>
                <a:cs typeface="Century Gothic"/>
              </a:rPr>
              <a:t>initiating</a:t>
            </a:r>
            <a:r>
              <a:rPr sz="2200" b="1" dirty="0">
                <a:latin typeface="Century Gothic"/>
                <a:cs typeface="Century Gothic"/>
              </a:rPr>
              <a:t> the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jets</a:t>
            </a:r>
            <a:endParaRPr sz="2200">
              <a:latin typeface="Century Gothic"/>
              <a:cs typeface="Century Gothic"/>
            </a:endParaRPr>
          </a:p>
          <a:p>
            <a:pPr marL="748665" marR="697865" indent="-279400">
              <a:lnSpc>
                <a:spcPct val="98900"/>
              </a:lnSpc>
              <a:spcBef>
                <a:spcPts val="565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spc="-20" dirty="0">
                <a:latin typeface="Century Gothic"/>
                <a:cs typeface="Century Gothic"/>
              </a:rPr>
              <a:t>Mu</a:t>
            </a:r>
            <a:r>
              <a:rPr sz="2000" dirty="0">
                <a:latin typeface="Century Gothic"/>
                <a:cs typeface="Century Gothic"/>
              </a:rPr>
              <a:t>l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ipl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15" dirty="0">
                <a:latin typeface="Century Gothic"/>
                <a:cs typeface="Century Gothic"/>
              </a:rPr>
              <a:t>h</a:t>
            </a:r>
            <a:r>
              <a:rPr sz="2000" dirty="0">
                <a:latin typeface="Century Gothic"/>
                <a:cs typeface="Century Gothic"/>
              </a:rPr>
              <a:t>ysics applica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(QCD</a:t>
            </a:r>
            <a:r>
              <a:rPr sz="2000" spc="-10" dirty="0">
                <a:latin typeface="Century Gothic"/>
                <a:cs typeface="Century Gothic"/>
              </a:rPr>
              <a:t>, </a:t>
            </a:r>
            <a:r>
              <a:rPr sz="2000" dirty="0">
                <a:latin typeface="Century Gothic"/>
                <a:cs typeface="Century Gothic"/>
              </a:rPr>
              <a:t>Hi</a:t>
            </a:r>
            <a:r>
              <a:rPr sz="2000" spc="-15" dirty="0">
                <a:latin typeface="Century Gothic"/>
                <a:cs typeface="Century Gothic"/>
              </a:rPr>
              <a:t>gg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ne</a:t>
            </a:r>
            <a:r>
              <a:rPr sz="2000" dirty="0">
                <a:latin typeface="Century Gothic"/>
                <a:cs typeface="Century Gothic"/>
              </a:rPr>
              <a:t>w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pa</a:t>
            </a:r>
            <a:r>
              <a:rPr sz="2000" spc="-10" dirty="0">
                <a:latin typeface="Century Gothic"/>
                <a:cs typeface="Century Gothic"/>
              </a:rPr>
              <a:t>rt</a:t>
            </a:r>
            <a:r>
              <a:rPr sz="2000" dirty="0">
                <a:latin typeface="Century Gothic"/>
                <a:cs typeface="Century Gothic"/>
              </a:rPr>
              <a:t>icl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1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25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che</a:t>
            </a:r>
            <a:r>
              <a:rPr sz="2000" dirty="0">
                <a:latin typeface="Century Gothic"/>
                <a:cs typeface="Century Gothic"/>
              </a:rPr>
              <a:t>s…)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76575" y="3886718"/>
            <a:ext cx="4088129" cy="2877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ts val="1415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52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76575" y="3886718"/>
            <a:ext cx="4063259" cy="28442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225551" y="6589838"/>
            <a:ext cx="225742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2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TL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AS-C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-2014-048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043679" y="744352"/>
            <a:ext cx="5100318" cy="26160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519250" y="1309743"/>
            <a:ext cx="1163955" cy="256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H</a:t>
            </a:r>
            <a:r>
              <a:rPr sz="1800" b="1" spc="-10" dirty="0">
                <a:latin typeface="Century Gothic"/>
                <a:cs typeface="Century Gothic"/>
              </a:rPr>
              <a:t>i</a:t>
            </a:r>
            <a:r>
              <a:rPr sz="1800" b="1" dirty="0">
                <a:latin typeface="Century Gothic"/>
                <a:cs typeface="Century Gothic"/>
              </a:rPr>
              <a:t>ggs</a:t>
            </a:r>
            <a:r>
              <a:rPr sz="1800" spc="760" dirty="0">
                <a:latin typeface="Arial"/>
                <a:cs typeface="Arial"/>
              </a:rPr>
              <a:t>à</a:t>
            </a:r>
            <a:r>
              <a:rPr sz="1800" b="1" dirty="0">
                <a:latin typeface="Century Gothic"/>
                <a:cs typeface="Century Gothic"/>
              </a:rPr>
              <a:t>bb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17010" y="1309743"/>
            <a:ext cx="1177925" cy="256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g</a:t>
            </a:r>
            <a:r>
              <a:rPr sz="1800" b="1" spc="-10" dirty="0">
                <a:latin typeface="Century Gothic"/>
                <a:cs typeface="Century Gothic"/>
              </a:rPr>
              <a:t>l</a:t>
            </a:r>
            <a:r>
              <a:rPr sz="1800" b="1" dirty="0">
                <a:latin typeface="Century Gothic"/>
                <a:cs typeface="Century Gothic"/>
              </a:rPr>
              <a:t>uon</a:t>
            </a:r>
            <a:r>
              <a:rPr sz="1800" spc="760" dirty="0">
                <a:latin typeface="Arial"/>
                <a:cs typeface="Arial"/>
              </a:rPr>
              <a:t>à</a:t>
            </a:r>
            <a:r>
              <a:rPr sz="1800" b="1" dirty="0">
                <a:latin typeface="Century Gothic"/>
                <a:cs typeface="Century Gothic"/>
              </a:rPr>
              <a:t>bb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18035" y="1485967"/>
            <a:ext cx="762000" cy="1270000"/>
          </a:xfrm>
          <a:custGeom>
            <a:avLst/>
            <a:gdLst/>
            <a:ahLst/>
            <a:cxnLst/>
            <a:rect l="l" t="t" r="r" b="b"/>
            <a:pathLst>
              <a:path w="762000" h="1270000">
                <a:moveTo>
                  <a:pt x="0" y="1269999"/>
                </a:moveTo>
                <a:lnTo>
                  <a:pt x="7619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505634" y="1485967"/>
            <a:ext cx="762000" cy="1270000"/>
          </a:xfrm>
          <a:custGeom>
            <a:avLst/>
            <a:gdLst/>
            <a:ahLst/>
            <a:cxnLst/>
            <a:rect l="l" t="t" r="r" b="b"/>
            <a:pathLst>
              <a:path w="762000" h="1270000">
                <a:moveTo>
                  <a:pt x="0" y="1269999"/>
                </a:moveTo>
                <a:lnTo>
                  <a:pt x="7619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11075" y="2025292"/>
            <a:ext cx="254000" cy="375285"/>
          </a:xfrm>
          <a:custGeom>
            <a:avLst/>
            <a:gdLst/>
            <a:ahLst/>
            <a:cxnLst/>
            <a:rect l="l" t="t" r="r" b="b"/>
            <a:pathLst>
              <a:path w="254000" h="375285">
                <a:moveTo>
                  <a:pt x="0" y="375074"/>
                </a:moveTo>
                <a:lnTo>
                  <a:pt x="253468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26462" y="1993967"/>
            <a:ext cx="159385" cy="182880"/>
          </a:xfrm>
          <a:custGeom>
            <a:avLst/>
            <a:gdLst/>
            <a:ahLst/>
            <a:cxnLst/>
            <a:rect l="l" t="t" r="r" b="b"/>
            <a:pathLst>
              <a:path w="159385" h="182880">
                <a:moveTo>
                  <a:pt x="155096" y="62650"/>
                </a:moveTo>
                <a:lnTo>
                  <a:pt x="116912" y="62650"/>
                </a:lnTo>
                <a:lnTo>
                  <a:pt x="110318" y="162100"/>
                </a:lnTo>
                <a:lnTo>
                  <a:pt x="114171" y="174904"/>
                </a:lnTo>
                <a:lnTo>
                  <a:pt x="125331" y="181990"/>
                </a:lnTo>
                <a:lnTo>
                  <a:pt x="128065" y="182369"/>
                </a:lnTo>
                <a:lnTo>
                  <a:pt x="140869" y="178515"/>
                </a:lnTo>
                <a:lnTo>
                  <a:pt x="147955" y="167355"/>
                </a:lnTo>
                <a:lnTo>
                  <a:pt x="148334" y="164621"/>
                </a:lnTo>
                <a:lnTo>
                  <a:pt x="155096" y="62650"/>
                </a:lnTo>
                <a:close/>
              </a:path>
              <a:path w="159385" h="182880">
                <a:moveTo>
                  <a:pt x="159250" y="0"/>
                </a:moveTo>
                <a:lnTo>
                  <a:pt x="10580" y="71528"/>
                </a:lnTo>
                <a:lnTo>
                  <a:pt x="1934" y="79911"/>
                </a:lnTo>
                <a:lnTo>
                  <a:pt x="0" y="91549"/>
                </a:lnTo>
                <a:lnTo>
                  <a:pt x="1673" y="96955"/>
                </a:lnTo>
                <a:lnTo>
                  <a:pt x="10056" y="105601"/>
                </a:lnTo>
                <a:lnTo>
                  <a:pt x="21694" y="107535"/>
                </a:lnTo>
                <a:lnTo>
                  <a:pt x="27099" y="105862"/>
                </a:lnTo>
                <a:lnTo>
                  <a:pt x="116912" y="62650"/>
                </a:lnTo>
                <a:lnTo>
                  <a:pt x="155096" y="62650"/>
                </a:lnTo>
                <a:lnTo>
                  <a:pt x="15925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18322" y="2400367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490512" y="0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80515" y="2315106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147908" y="0"/>
                </a:moveTo>
                <a:lnTo>
                  <a:pt x="142507" y="2131"/>
                </a:lnTo>
                <a:lnTo>
                  <a:pt x="0" y="85262"/>
                </a:lnTo>
                <a:lnTo>
                  <a:pt x="142507" y="168391"/>
                </a:lnTo>
                <a:lnTo>
                  <a:pt x="154222" y="170869"/>
                </a:lnTo>
                <a:lnTo>
                  <a:pt x="164910" y="166049"/>
                </a:lnTo>
                <a:lnTo>
                  <a:pt x="168562" y="161535"/>
                </a:lnTo>
                <a:lnTo>
                  <a:pt x="171040" y="149821"/>
                </a:lnTo>
                <a:lnTo>
                  <a:pt x="166220" y="139133"/>
                </a:lnTo>
                <a:lnTo>
                  <a:pt x="161705" y="135481"/>
                </a:lnTo>
                <a:lnTo>
                  <a:pt x="75614" y="85262"/>
                </a:lnTo>
                <a:lnTo>
                  <a:pt x="161705" y="35041"/>
                </a:lnTo>
                <a:lnTo>
                  <a:pt x="169628" y="26064"/>
                </a:lnTo>
                <a:lnTo>
                  <a:pt x="170693" y="14388"/>
                </a:lnTo>
                <a:lnTo>
                  <a:pt x="168562" y="8987"/>
                </a:lnTo>
                <a:lnTo>
                  <a:pt x="159585" y="1064"/>
                </a:lnTo>
                <a:lnTo>
                  <a:pt x="1479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937096" y="2521560"/>
            <a:ext cx="93599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i="1" spc="85" dirty="0">
                <a:latin typeface="Symbol"/>
                <a:cs typeface="Symbol"/>
              </a:rPr>
              <a:t></a:t>
            </a:r>
            <a:r>
              <a:rPr sz="1575" i="1" spc="22" baseline="-23809" dirty="0">
                <a:latin typeface="Times New Roman"/>
                <a:cs typeface="Times New Roman"/>
              </a:rPr>
              <a:t>P</a:t>
            </a:r>
            <a:r>
              <a:rPr sz="1575" i="1" baseline="-23809" dirty="0">
                <a:latin typeface="Times New Roman"/>
                <a:cs typeface="Times New Roman"/>
              </a:rPr>
              <a:t> </a:t>
            </a:r>
            <a:r>
              <a:rPr sz="1575" i="1" spc="135" baseline="-23809" dirty="0">
                <a:latin typeface="Times New Roman"/>
                <a:cs typeface="Times New Roman"/>
              </a:rPr>
              <a:t> </a:t>
            </a:r>
            <a:r>
              <a:rPr sz="1850" i="1" spc="10" dirty="0">
                <a:latin typeface="Times New Roman"/>
                <a:cs typeface="Times New Roman"/>
              </a:rPr>
              <a:t>~</a:t>
            </a:r>
            <a:r>
              <a:rPr sz="1850" i="1" spc="-55" dirty="0">
                <a:latin typeface="Times New Roman"/>
                <a:cs typeface="Times New Roman"/>
              </a:rPr>
              <a:t> </a:t>
            </a:r>
            <a:r>
              <a:rPr sz="1900" i="1" spc="-25" dirty="0">
                <a:latin typeface="Symbol"/>
                <a:cs typeface="Symbol"/>
              </a:rPr>
              <a:t></a:t>
            </a:r>
            <a:r>
              <a:rPr sz="1900" i="1" spc="90" dirty="0">
                <a:latin typeface="Times New Roman"/>
                <a:cs typeface="Times New Roman"/>
              </a:rPr>
              <a:t> </a:t>
            </a:r>
            <a:r>
              <a:rPr sz="1850" i="1" spc="5" dirty="0">
                <a:latin typeface="Times New Roman"/>
                <a:cs typeface="Times New Roman"/>
              </a:rPr>
              <a:t>/</a:t>
            </a:r>
            <a:r>
              <a:rPr sz="1850" i="1" spc="-135" dirty="0">
                <a:latin typeface="Times New Roman"/>
                <a:cs typeface="Times New Roman"/>
              </a:rPr>
              <a:t> </a:t>
            </a:r>
            <a:r>
              <a:rPr sz="1850" i="1" spc="5" dirty="0">
                <a:latin typeface="Times New Roman"/>
                <a:cs typeface="Times New Roman"/>
              </a:rPr>
              <a:t>2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5071" y="2521017"/>
            <a:ext cx="62865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i="1" spc="85" dirty="0">
                <a:latin typeface="Symbol"/>
                <a:cs typeface="Symbol"/>
              </a:rPr>
              <a:t></a:t>
            </a:r>
            <a:r>
              <a:rPr sz="1575" i="1" spc="22" baseline="-23809" dirty="0">
                <a:latin typeface="Times New Roman"/>
                <a:cs typeface="Times New Roman"/>
              </a:rPr>
              <a:t>P</a:t>
            </a:r>
            <a:r>
              <a:rPr sz="1575" i="1" baseline="-23809" dirty="0">
                <a:latin typeface="Times New Roman"/>
                <a:cs typeface="Times New Roman"/>
              </a:rPr>
              <a:t> </a:t>
            </a:r>
            <a:r>
              <a:rPr sz="1575" i="1" spc="135" baseline="-23809" dirty="0">
                <a:latin typeface="Times New Roman"/>
                <a:cs typeface="Times New Roman"/>
              </a:rPr>
              <a:t> </a:t>
            </a:r>
            <a:r>
              <a:rPr sz="1850" spc="10" dirty="0">
                <a:latin typeface="Times New Roman"/>
                <a:cs typeface="Times New Roman"/>
              </a:rPr>
              <a:t>~</a:t>
            </a:r>
            <a:r>
              <a:rPr sz="1850" spc="-30" dirty="0">
                <a:latin typeface="Times New Roman"/>
                <a:cs typeface="Times New Roman"/>
              </a:rPr>
              <a:t> </a:t>
            </a:r>
            <a:r>
              <a:rPr sz="1850" spc="5" dirty="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19250" y="3287914"/>
            <a:ext cx="4361815" cy="469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900"/>
              </a:lnSpc>
            </a:pP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Jet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Sup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erstr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tu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re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(Sc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hw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artz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nd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Gallicchio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) ar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Xi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v:1001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5027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42546" y="4290033"/>
            <a:ext cx="838835" cy="516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11505" algn="l"/>
              </a:tabLst>
            </a:pPr>
            <a:r>
              <a:rPr sz="3350" i="1" spc="175" dirty="0">
                <a:latin typeface="Times New Roman"/>
                <a:cs typeface="Times New Roman"/>
              </a:rPr>
              <a:t>p</a:t>
            </a:r>
            <a:r>
              <a:rPr sz="2925" i="1" spc="270" baseline="-24216" dirty="0">
                <a:latin typeface="Times New Roman"/>
                <a:cs typeface="Times New Roman"/>
              </a:rPr>
              <a:t>T</a:t>
            </a:r>
            <a:r>
              <a:rPr sz="2925" i="1" baseline="-24216" dirty="0">
                <a:latin typeface="Times New Roman"/>
                <a:cs typeface="Times New Roman"/>
              </a:rPr>
              <a:t>	</a:t>
            </a:r>
            <a:r>
              <a:rPr sz="3350" i="1" spc="-260" dirty="0">
                <a:latin typeface="Times New Roman"/>
                <a:cs typeface="Times New Roman"/>
              </a:rPr>
              <a:t>r</a:t>
            </a:r>
            <a:r>
              <a:rPr sz="2925" i="1" spc="135" baseline="-24216" dirty="0">
                <a:latin typeface="Times New Roman"/>
                <a:cs typeface="Times New Roman"/>
              </a:rPr>
              <a:t>i</a:t>
            </a:r>
            <a:endParaRPr sz="2925" baseline="-24216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05471" y="4233628"/>
            <a:ext cx="10668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i="1" spc="90" dirty="0">
                <a:latin typeface="Times New Roman"/>
                <a:cs typeface="Times New Roman"/>
              </a:rPr>
              <a:t>i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605297" y="4269225"/>
            <a:ext cx="0" cy="514350"/>
          </a:xfrm>
          <a:custGeom>
            <a:avLst/>
            <a:gdLst/>
            <a:ahLst/>
            <a:cxnLst/>
            <a:rect l="l" t="t" r="r" b="b"/>
            <a:pathLst>
              <a:path h="514350">
                <a:moveTo>
                  <a:pt x="0" y="0"/>
                </a:moveTo>
                <a:lnTo>
                  <a:pt x="0" y="513791"/>
                </a:lnTo>
              </a:path>
            </a:pathLst>
          </a:custGeom>
          <a:ln w="248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63713" y="4269225"/>
            <a:ext cx="0" cy="514350"/>
          </a:xfrm>
          <a:custGeom>
            <a:avLst/>
            <a:gdLst/>
            <a:ahLst/>
            <a:cxnLst/>
            <a:rect l="l" t="t" r="r" b="b"/>
            <a:pathLst>
              <a:path h="514350">
                <a:moveTo>
                  <a:pt x="0" y="0"/>
                </a:moveTo>
                <a:lnTo>
                  <a:pt x="0" y="513791"/>
                </a:lnTo>
              </a:path>
            </a:pathLst>
          </a:custGeom>
          <a:ln w="248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272770" y="4932273"/>
            <a:ext cx="422909" cy="516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50" i="1" spc="175" dirty="0">
                <a:latin typeface="Times New Roman"/>
                <a:cs typeface="Times New Roman"/>
              </a:rPr>
              <a:t>p</a:t>
            </a:r>
            <a:r>
              <a:rPr sz="2925" i="1" spc="270" baseline="-24216" dirty="0">
                <a:latin typeface="Times New Roman"/>
                <a:cs typeface="Times New Roman"/>
              </a:rPr>
              <a:t>T</a:t>
            </a:r>
            <a:endParaRPr sz="2925" baseline="-24216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52700" y="4875868"/>
            <a:ext cx="15430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i="1" spc="145" dirty="0">
                <a:latin typeface="Times New Roman"/>
                <a:cs typeface="Times New Roman"/>
              </a:rPr>
              <a:t>J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981993" y="4832720"/>
            <a:ext cx="1033780" cy="0"/>
          </a:xfrm>
          <a:custGeom>
            <a:avLst/>
            <a:gdLst/>
            <a:ahLst/>
            <a:cxnLst/>
            <a:rect l="l" t="t" r="r" b="b"/>
            <a:pathLst>
              <a:path w="1033779">
                <a:moveTo>
                  <a:pt x="0" y="0"/>
                </a:moveTo>
                <a:lnTo>
                  <a:pt x="1033390" y="0"/>
                </a:lnTo>
              </a:path>
            </a:pathLst>
          </a:custGeom>
          <a:ln w="212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4095557" y="4321586"/>
            <a:ext cx="231775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50" spc="290" dirty="0">
                <a:latin typeface="Verdana"/>
                <a:cs typeface="Verdana"/>
              </a:rPr>
              <a:t>!</a:t>
            </a:r>
            <a:endParaRPr sz="335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69395" y="4590489"/>
            <a:ext cx="240029" cy="516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50" i="1" spc="-260" dirty="0">
                <a:latin typeface="Times New Roman"/>
                <a:cs typeface="Times New Roman"/>
              </a:rPr>
              <a:t>r</a:t>
            </a:r>
            <a:r>
              <a:rPr sz="2925" i="1" spc="135" baseline="-24216" dirty="0">
                <a:latin typeface="Times New Roman"/>
                <a:cs typeface="Times New Roman"/>
              </a:rPr>
              <a:t>i</a:t>
            </a:r>
            <a:endParaRPr sz="2925" baseline="-24216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419896" y="5184143"/>
            <a:ext cx="468630" cy="285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i="1" spc="150" dirty="0">
                <a:latin typeface="Times New Roman"/>
                <a:cs typeface="Times New Roman"/>
              </a:rPr>
              <a:t>i</a:t>
            </a:r>
            <a:r>
              <a:rPr sz="1950" spc="375" dirty="0">
                <a:latin typeface="Symbol"/>
                <a:cs typeface="Symbol"/>
              </a:rPr>
              <a:t></a:t>
            </a:r>
            <a:r>
              <a:rPr sz="1950" i="1" spc="145" dirty="0">
                <a:latin typeface="Times New Roman"/>
                <a:cs typeface="Times New Roman"/>
              </a:rPr>
              <a:t>J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3165" y="4532548"/>
            <a:ext cx="2672080" cy="669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Century Gothic"/>
                <a:cs typeface="Century Gothic"/>
              </a:rPr>
              <a:t>Je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Pu</a:t>
            </a:r>
            <a:r>
              <a:rPr sz="2400" b="1" spc="-15" dirty="0">
                <a:latin typeface="Century Gothic"/>
                <a:cs typeface="Century Gothic"/>
              </a:rPr>
              <a:t>l</a:t>
            </a:r>
            <a:r>
              <a:rPr sz="2400" b="1" spc="-10" dirty="0">
                <a:latin typeface="Century Gothic"/>
                <a:cs typeface="Century Gothic"/>
              </a:rPr>
              <a:t>l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Vec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dirty="0">
                <a:latin typeface="Century Gothic"/>
                <a:cs typeface="Century Gothic"/>
              </a:rPr>
              <a:t>o</a:t>
            </a:r>
            <a:r>
              <a:rPr sz="2400" b="1" spc="130" dirty="0">
                <a:latin typeface="Century Gothic"/>
                <a:cs typeface="Century Gothic"/>
              </a:rPr>
              <a:t>r</a:t>
            </a:r>
            <a:r>
              <a:rPr sz="7575" spc="914" baseline="-3850" dirty="0">
                <a:latin typeface="Symbol"/>
                <a:cs typeface="Symbol"/>
              </a:rPr>
              <a:t></a:t>
            </a:r>
            <a:endParaRPr sz="7575" baseline="-3850">
              <a:latin typeface="Symbol"/>
              <a:cs typeface="Symbo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83166" y="5691234"/>
            <a:ext cx="3879850" cy="1064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99700"/>
              </a:lnSpc>
            </a:pPr>
            <a:r>
              <a:rPr sz="2400" b="1" spc="-25" dirty="0">
                <a:latin typeface="MS PGothic"/>
                <a:cs typeface="MS PGothic"/>
              </a:rPr>
              <a:t>θ</a:t>
            </a:r>
            <a:r>
              <a:rPr sz="2400" b="1" spc="-37" baseline="-20833" dirty="0">
                <a:latin typeface="Century Gothic"/>
                <a:cs typeface="Century Gothic"/>
              </a:rPr>
              <a:t>p</a:t>
            </a:r>
            <a:r>
              <a:rPr sz="2400" b="1" spc="-10" dirty="0">
                <a:latin typeface="Century Gothic"/>
                <a:cs typeface="Century Gothic"/>
              </a:rPr>
              <a:t>(J1,J2)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=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angl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between</a:t>
            </a:r>
            <a:r>
              <a:rPr sz="2200" spc="-15" dirty="0">
                <a:latin typeface="Century Gothic"/>
                <a:cs typeface="Century Gothic"/>
              </a:rPr>
              <a:t> J</a:t>
            </a:r>
            <a:r>
              <a:rPr sz="2175" spc="7" baseline="-21072" dirty="0">
                <a:latin typeface="Century Gothic"/>
                <a:cs typeface="Century Gothic"/>
              </a:rPr>
              <a:t>1</a:t>
            </a:r>
            <a:r>
              <a:rPr sz="2175" baseline="-21072" dirty="0">
                <a:latin typeface="Century Gothic"/>
                <a:cs typeface="Century Gothic"/>
              </a:rPr>
              <a:t> </a:t>
            </a:r>
            <a:r>
              <a:rPr sz="2175" spc="-292" baseline="-21072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ll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ector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ector connect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J</a:t>
            </a:r>
            <a:r>
              <a:rPr sz="2175" spc="7" baseline="-21072" dirty="0">
                <a:latin typeface="Century Gothic"/>
                <a:cs typeface="Century Gothic"/>
              </a:rPr>
              <a:t>1</a:t>
            </a:r>
            <a:r>
              <a:rPr sz="2175" baseline="-21072" dirty="0">
                <a:latin typeface="Century Gothic"/>
                <a:cs typeface="Century Gothic"/>
              </a:rPr>
              <a:t> </a:t>
            </a:r>
            <a:r>
              <a:rPr sz="2175" spc="-292" baseline="-21072" dirty="0">
                <a:latin typeface="Century Gothic"/>
                <a:cs typeface="Century Gothic"/>
              </a:rPr>
              <a:t> </a:t>
            </a:r>
            <a:r>
              <a:rPr sz="2200" spc="-5" dirty="0">
                <a:latin typeface="Century Gothic"/>
                <a:cs typeface="Century Gothic"/>
              </a:rPr>
              <a:t>an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J</a:t>
            </a:r>
            <a:r>
              <a:rPr sz="2175" spc="7" baseline="-21072" dirty="0">
                <a:latin typeface="Century Gothic"/>
                <a:cs typeface="Century Gothic"/>
              </a:rPr>
              <a:t>2</a:t>
            </a:r>
            <a:endParaRPr sz="2175" baseline="-21072">
              <a:latin typeface="Century Gothic"/>
              <a:cs typeface="Century Gothic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160633" y="176157"/>
            <a:ext cx="682815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54425" algn="l"/>
                <a:tab pos="4625340" algn="l"/>
                <a:tab pos="6090920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Color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ﬂow: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pu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ll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(I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27190" y="176157"/>
            <a:ext cx="709485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54425" algn="l"/>
                <a:tab pos="4625340" algn="l"/>
                <a:tab pos="6090920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Color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ﬂow: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pu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ll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(II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15019" y="1536701"/>
            <a:ext cx="4685303" cy="45973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3198" y="1811261"/>
            <a:ext cx="3885670" cy="39291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63101" y="1765703"/>
            <a:ext cx="1685289" cy="2162810"/>
          </a:xfrm>
          <a:custGeom>
            <a:avLst/>
            <a:gdLst/>
            <a:ahLst/>
            <a:cxnLst/>
            <a:rect l="l" t="t" r="r" b="b"/>
            <a:pathLst>
              <a:path w="1685289" h="2162810">
                <a:moveTo>
                  <a:pt x="136986" y="1395354"/>
                </a:moveTo>
                <a:lnTo>
                  <a:pt x="101540" y="1309447"/>
                </a:lnTo>
                <a:lnTo>
                  <a:pt x="71491" y="1223401"/>
                </a:lnTo>
                <a:lnTo>
                  <a:pt x="46776" y="1137564"/>
                </a:lnTo>
                <a:lnTo>
                  <a:pt x="27333" y="1052281"/>
                </a:lnTo>
                <a:lnTo>
                  <a:pt x="13097" y="967900"/>
                </a:lnTo>
                <a:lnTo>
                  <a:pt x="4007" y="884769"/>
                </a:lnTo>
                <a:lnTo>
                  <a:pt x="0" y="803235"/>
                </a:lnTo>
                <a:lnTo>
                  <a:pt x="1011" y="723644"/>
                </a:lnTo>
                <a:lnTo>
                  <a:pt x="6979" y="646344"/>
                </a:lnTo>
                <a:lnTo>
                  <a:pt x="17840" y="571682"/>
                </a:lnTo>
                <a:lnTo>
                  <a:pt x="33531" y="500005"/>
                </a:lnTo>
                <a:lnTo>
                  <a:pt x="53990" y="431661"/>
                </a:lnTo>
                <a:lnTo>
                  <a:pt x="79152" y="366996"/>
                </a:lnTo>
                <a:lnTo>
                  <a:pt x="108957" y="306357"/>
                </a:lnTo>
                <a:lnTo>
                  <a:pt x="143339" y="250092"/>
                </a:lnTo>
                <a:lnTo>
                  <a:pt x="182238" y="198548"/>
                </a:lnTo>
                <a:lnTo>
                  <a:pt x="225588" y="152071"/>
                </a:lnTo>
                <a:lnTo>
                  <a:pt x="273328" y="111010"/>
                </a:lnTo>
                <a:lnTo>
                  <a:pt x="325394" y="75711"/>
                </a:lnTo>
                <a:lnTo>
                  <a:pt x="381724" y="46521"/>
                </a:lnTo>
                <a:lnTo>
                  <a:pt x="441108" y="24192"/>
                </a:lnTo>
                <a:lnTo>
                  <a:pt x="502180" y="9119"/>
                </a:lnTo>
                <a:lnTo>
                  <a:pt x="564638" y="1116"/>
                </a:lnTo>
                <a:lnTo>
                  <a:pt x="628184" y="0"/>
                </a:lnTo>
                <a:lnTo>
                  <a:pt x="692517" y="5582"/>
                </a:lnTo>
                <a:lnTo>
                  <a:pt x="757336" y="17680"/>
                </a:lnTo>
                <a:lnTo>
                  <a:pt x="822343" y="36106"/>
                </a:lnTo>
                <a:lnTo>
                  <a:pt x="887236" y="60676"/>
                </a:lnTo>
                <a:lnTo>
                  <a:pt x="951715" y="91204"/>
                </a:lnTo>
                <a:lnTo>
                  <a:pt x="1015481" y="127504"/>
                </a:lnTo>
                <a:lnTo>
                  <a:pt x="1078233" y="169391"/>
                </a:lnTo>
                <a:lnTo>
                  <a:pt x="1139671" y="216680"/>
                </a:lnTo>
                <a:lnTo>
                  <a:pt x="1199495" y="269185"/>
                </a:lnTo>
                <a:lnTo>
                  <a:pt x="1257405" y="326721"/>
                </a:lnTo>
                <a:lnTo>
                  <a:pt x="1313101" y="389101"/>
                </a:lnTo>
                <a:lnTo>
                  <a:pt x="1366283" y="456142"/>
                </a:lnTo>
                <a:lnTo>
                  <a:pt x="1416650" y="527657"/>
                </a:lnTo>
                <a:lnTo>
                  <a:pt x="1463903" y="603460"/>
                </a:lnTo>
                <a:lnTo>
                  <a:pt x="1507740" y="683367"/>
                </a:lnTo>
                <a:lnTo>
                  <a:pt x="1547864" y="767191"/>
                </a:lnTo>
                <a:lnTo>
                  <a:pt x="1583310" y="853098"/>
                </a:lnTo>
                <a:lnTo>
                  <a:pt x="1613359" y="939144"/>
                </a:lnTo>
                <a:lnTo>
                  <a:pt x="1638074" y="1024982"/>
                </a:lnTo>
                <a:lnTo>
                  <a:pt x="1657517" y="1110265"/>
                </a:lnTo>
                <a:lnTo>
                  <a:pt x="1671752" y="1194645"/>
                </a:lnTo>
                <a:lnTo>
                  <a:pt x="1680843" y="1277776"/>
                </a:lnTo>
                <a:lnTo>
                  <a:pt x="1684850" y="1359311"/>
                </a:lnTo>
                <a:lnTo>
                  <a:pt x="1683839" y="1438902"/>
                </a:lnTo>
                <a:lnTo>
                  <a:pt x="1677871" y="1516202"/>
                </a:lnTo>
                <a:lnTo>
                  <a:pt x="1667010" y="1590863"/>
                </a:lnTo>
                <a:lnTo>
                  <a:pt x="1651319" y="1662540"/>
                </a:lnTo>
                <a:lnTo>
                  <a:pt x="1630860" y="1730885"/>
                </a:lnTo>
                <a:lnTo>
                  <a:pt x="1605697" y="1795550"/>
                </a:lnTo>
                <a:lnTo>
                  <a:pt x="1575893" y="1856189"/>
                </a:lnTo>
                <a:lnTo>
                  <a:pt x="1541510" y="1912454"/>
                </a:lnTo>
                <a:lnTo>
                  <a:pt x="1502612" y="1963998"/>
                </a:lnTo>
                <a:lnTo>
                  <a:pt x="1459262" y="2010474"/>
                </a:lnTo>
                <a:lnTo>
                  <a:pt x="1411522" y="2051536"/>
                </a:lnTo>
                <a:lnTo>
                  <a:pt x="1359456" y="2086835"/>
                </a:lnTo>
                <a:lnTo>
                  <a:pt x="1303126" y="2116025"/>
                </a:lnTo>
                <a:lnTo>
                  <a:pt x="1243742" y="2138354"/>
                </a:lnTo>
                <a:lnTo>
                  <a:pt x="1182670" y="2153427"/>
                </a:lnTo>
                <a:lnTo>
                  <a:pt x="1120212" y="2161429"/>
                </a:lnTo>
                <a:lnTo>
                  <a:pt x="1056666" y="2162546"/>
                </a:lnTo>
                <a:lnTo>
                  <a:pt x="992333" y="2156963"/>
                </a:lnTo>
                <a:lnTo>
                  <a:pt x="927514" y="2144866"/>
                </a:lnTo>
                <a:lnTo>
                  <a:pt x="862507" y="2126440"/>
                </a:lnTo>
                <a:lnTo>
                  <a:pt x="797614" y="2101870"/>
                </a:lnTo>
                <a:lnTo>
                  <a:pt x="733135" y="2071342"/>
                </a:lnTo>
                <a:lnTo>
                  <a:pt x="669369" y="2035042"/>
                </a:lnTo>
                <a:lnTo>
                  <a:pt x="606617" y="1993155"/>
                </a:lnTo>
                <a:lnTo>
                  <a:pt x="545179" y="1945866"/>
                </a:lnTo>
                <a:lnTo>
                  <a:pt x="485355" y="1893361"/>
                </a:lnTo>
                <a:lnTo>
                  <a:pt x="427445" y="1835825"/>
                </a:lnTo>
                <a:lnTo>
                  <a:pt x="371749" y="1773444"/>
                </a:lnTo>
                <a:lnTo>
                  <a:pt x="318567" y="1706404"/>
                </a:lnTo>
                <a:lnTo>
                  <a:pt x="268200" y="1634889"/>
                </a:lnTo>
                <a:lnTo>
                  <a:pt x="220947" y="1559086"/>
                </a:lnTo>
                <a:lnTo>
                  <a:pt x="177109" y="1479179"/>
                </a:lnTo>
                <a:lnTo>
                  <a:pt x="136986" y="1395354"/>
                </a:lnTo>
                <a:close/>
              </a:path>
            </a:pathLst>
          </a:custGeom>
          <a:ln w="38099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6445" y="1487403"/>
            <a:ext cx="2249170" cy="1555750"/>
          </a:xfrm>
          <a:custGeom>
            <a:avLst/>
            <a:gdLst/>
            <a:ahLst/>
            <a:cxnLst/>
            <a:rect l="l" t="t" r="r" b="b"/>
            <a:pathLst>
              <a:path w="2249170" h="1555750">
                <a:moveTo>
                  <a:pt x="1124486" y="0"/>
                </a:moveTo>
                <a:lnTo>
                  <a:pt x="1216712" y="2578"/>
                </a:lnTo>
                <a:lnTo>
                  <a:pt x="1306884" y="10180"/>
                </a:lnTo>
                <a:lnTo>
                  <a:pt x="1394713" y="22605"/>
                </a:lnTo>
                <a:lnTo>
                  <a:pt x="1479911" y="39653"/>
                </a:lnTo>
                <a:lnTo>
                  <a:pt x="1562187" y="61125"/>
                </a:lnTo>
                <a:lnTo>
                  <a:pt x="1641253" y="86819"/>
                </a:lnTo>
                <a:lnTo>
                  <a:pt x="1716818" y="116535"/>
                </a:lnTo>
                <a:lnTo>
                  <a:pt x="1788593" y="150074"/>
                </a:lnTo>
                <a:lnTo>
                  <a:pt x="1856290" y="187235"/>
                </a:lnTo>
                <a:lnTo>
                  <a:pt x="1919618" y="227818"/>
                </a:lnTo>
                <a:lnTo>
                  <a:pt x="1978289" y="271623"/>
                </a:lnTo>
                <a:lnTo>
                  <a:pt x="2032012" y="318450"/>
                </a:lnTo>
                <a:lnTo>
                  <a:pt x="2080499" y="368098"/>
                </a:lnTo>
                <a:lnTo>
                  <a:pt x="2123460" y="420367"/>
                </a:lnTo>
                <a:lnTo>
                  <a:pt x="2160605" y="475058"/>
                </a:lnTo>
                <a:lnTo>
                  <a:pt x="2191646" y="531969"/>
                </a:lnTo>
                <a:lnTo>
                  <a:pt x="2216292" y="590902"/>
                </a:lnTo>
                <a:lnTo>
                  <a:pt x="2234255" y="651655"/>
                </a:lnTo>
                <a:lnTo>
                  <a:pt x="2245245" y="714028"/>
                </a:lnTo>
                <a:lnTo>
                  <a:pt x="2248973" y="777821"/>
                </a:lnTo>
                <a:lnTo>
                  <a:pt x="2245245" y="841615"/>
                </a:lnTo>
                <a:lnTo>
                  <a:pt x="2234255" y="903988"/>
                </a:lnTo>
                <a:lnTo>
                  <a:pt x="2216292" y="964741"/>
                </a:lnTo>
                <a:lnTo>
                  <a:pt x="2191646" y="1023673"/>
                </a:lnTo>
                <a:lnTo>
                  <a:pt x="2160605" y="1080585"/>
                </a:lnTo>
                <a:lnTo>
                  <a:pt x="2123460" y="1135275"/>
                </a:lnTo>
                <a:lnTo>
                  <a:pt x="2080499" y="1187544"/>
                </a:lnTo>
                <a:lnTo>
                  <a:pt x="2032012" y="1237193"/>
                </a:lnTo>
                <a:lnTo>
                  <a:pt x="1978289" y="1284019"/>
                </a:lnTo>
                <a:lnTo>
                  <a:pt x="1919618" y="1327824"/>
                </a:lnTo>
                <a:lnTo>
                  <a:pt x="1856290" y="1368407"/>
                </a:lnTo>
                <a:lnTo>
                  <a:pt x="1788593" y="1405568"/>
                </a:lnTo>
                <a:lnTo>
                  <a:pt x="1716818" y="1439107"/>
                </a:lnTo>
                <a:lnTo>
                  <a:pt x="1641253" y="1468824"/>
                </a:lnTo>
                <a:lnTo>
                  <a:pt x="1562187" y="1494518"/>
                </a:lnTo>
                <a:lnTo>
                  <a:pt x="1479911" y="1515989"/>
                </a:lnTo>
                <a:lnTo>
                  <a:pt x="1394713" y="1533037"/>
                </a:lnTo>
                <a:lnTo>
                  <a:pt x="1306884" y="1545463"/>
                </a:lnTo>
                <a:lnTo>
                  <a:pt x="1216712" y="1553065"/>
                </a:lnTo>
                <a:lnTo>
                  <a:pt x="1124486" y="1555643"/>
                </a:lnTo>
                <a:lnTo>
                  <a:pt x="1032261" y="1553065"/>
                </a:lnTo>
                <a:lnTo>
                  <a:pt x="942089" y="1545463"/>
                </a:lnTo>
                <a:lnTo>
                  <a:pt x="854259" y="1533037"/>
                </a:lnTo>
                <a:lnTo>
                  <a:pt x="769061" y="1515989"/>
                </a:lnTo>
                <a:lnTo>
                  <a:pt x="686785" y="1494518"/>
                </a:lnTo>
                <a:lnTo>
                  <a:pt x="607720" y="1468824"/>
                </a:lnTo>
                <a:lnTo>
                  <a:pt x="532155" y="1439107"/>
                </a:lnTo>
                <a:lnTo>
                  <a:pt x="460379" y="1405568"/>
                </a:lnTo>
                <a:lnTo>
                  <a:pt x="392682" y="1368407"/>
                </a:lnTo>
                <a:lnTo>
                  <a:pt x="329354" y="1327824"/>
                </a:lnTo>
                <a:lnTo>
                  <a:pt x="270684" y="1284019"/>
                </a:lnTo>
                <a:lnTo>
                  <a:pt x="216960" y="1237193"/>
                </a:lnTo>
                <a:lnTo>
                  <a:pt x="168473" y="1187544"/>
                </a:lnTo>
                <a:lnTo>
                  <a:pt x="125513" y="1135275"/>
                </a:lnTo>
                <a:lnTo>
                  <a:pt x="88367" y="1080585"/>
                </a:lnTo>
                <a:lnTo>
                  <a:pt x="57327" y="1023673"/>
                </a:lnTo>
                <a:lnTo>
                  <a:pt x="32680" y="964741"/>
                </a:lnTo>
                <a:lnTo>
                  <a:pt x="14717" y="903988"/>
                </a:lnTo>
                <a:lnTo>
                  <a:pt x="3727" y="841615"/>
                </a:lnTo>
                <a:lnTo>
                  <a:pt x="0" y="777821"/>
                </a:lnTo>
                <a:lnTo>
                  <a:pt x="3727" y="714028"/>
                </a:lnTo>
                <a:lnTo>
                  <a:pt x="14717" y="651655"/>
                </a:lnTo>
                <a:lnTo>
                  <a:pt x="32680" y="590902"/>
                </a:lnTo>
                <a:lnTo>
                  <a:pt x="57327" y="531969"/>
                </a:lnTo>
                <a:lnTo>
                  <a:pt x="88367" y="475058"/>
                </a:lnTo>
                <a:lnTo>
                  <a:pt x="125513" y="420367"/>
                </a:lnTo>
                <a:lnTo>
                  <a:pt x="168473" y="368098"/>
                </a:lnTo>
                <a:lnTo>
                  <a:pt x="216960" y="318450"/>
                </a:lnTo>
                <a:lnTo>
                  <a:pt x="270684" y="271623"/>
                </a:lnTo>
                <a:lnTo>
                  <a:pt x="329354" y="227818"/>
                </a:lnTo>
                <a:lnTo>
                  <a:pt x="392682" y="187235"/>
                </a:lnTo>
                <a:lnTo>
                  <a:pt x="460379" y="150074"/>
                </a:lnTo>
                <a:lnTo>
                  <a:pt x="532155" y="116535"/>
                </a:lnTo>
                <a:lnTo>
                  <a:pt x="607720" y="86819"/>
                </a:lnTo>
                <a:lnTo>
                  <a:pt x="686785" y="61125"/>
                </a:lnTo>
                <a:lnTo>
                  <a:pt x="769061" y="39653"/>
                </a:lnTo>
                <a:lnTo>
                  <a:pt x="854259" y="22605"/>
                </a:lnTo>
                <a:lnTo>
                  <a:pt x="942089" y="10180"/>
                </a:lnTo>
                <a:lnTo>
                  <a:pt x="1032261" y="2578"/>
                </a:lnTo>
                <a:lnTo>
                  <a:pt x="1124486" y="0"/>
                </a:lnTo>
                <a:close/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5937902"/>
            <a:ext cx="4844415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6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2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tu</a:t>
            </a:r>
            <a:r>
              <a:rPr sz="2200" dirty="0">
                <a:latin typeface="Century Gothic"/>
                <a:cs typeface="Century Gothic"/>
              </a:rPr>
              <a:t>dy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ll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 </a:t>
            </a:r>
            <a:r>
              <a:rPr sz="2200" spc="-10" dirty="0">
                <a:latin typeface="Century Gothic"/>
                <a:cs typeface="Century Gothic"/>
              </a:rPr>
              <a:t>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onic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W’s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ttbar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events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53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917269" y="5933322"/>
            <a:ext cx="251269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CMS-PAS-JME-14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-002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ATLAS-CONF-2014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-048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71689" y="188857"/>
            <a:ext cx="760603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5230495" algn="l"/>
              </a:tabLst>
            </a:pPr>
            <a:r>
              <a:rPr sz="4400" b="1" spc="-45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-gl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taggi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1424840"/>
            <a:ext cx="3899535" cy="1826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dirty="0">
                <a:latin typeface="Century Gothic"/>
                <a:cs typeface="Century Gothic"/>
              </a:rPr>
              <a:t>Dis</a:t>
            </a:r>
            <a:r>
              <a:rPr sz="2000" spc="-10" dirty="0">
                <a:latin typeface="Century Gothic"/>
                <a:cs typeface="Century Gothic"/>
              </a:rPr>
              <a:t>ti</a:t>
            </a:r>
            <a:r>
              <a:rPr sz="2000" spc="-15" dirty="0">
                <a:latin typeface="Century Gothic"/>
                <a:cs typeface="Century Gothic"/>
              </a:rPr>
              <a:t>nguish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q</a:t>
            </a:r>
            <a:r>
              <a:rPr sz="2000" spc="-15" dirty="0">
                <a:latin typeface="Century Gothic"/>
                <a:cs typeface="Century Gothic"/>
              </a:rPr>
              <a:t>u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0" dirty="0">
                <a:latin typeface="Century Gothic"/>
                <a:cs typeface="Century Gothic"/>
              </a:rPr>
              <a:t>rk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f</a:t>
            </a:r>
            <a:r>
              <a:rPr sz="2000" spc="-20" dirty="0">
                <a:latin typeface="Century Gothic"/>
                <a:cs typeface="Century Gothic"/>
              </a:rPr>
              <a:t>rom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g</a:t>
            </a:r>
            <a:r>
              <a:rPr sz="2000" dirty="0">
                <a:latin typeface="Century Gothic"/>
                <a:cs typeface="Century Gothic"/>
              </a:rPr>
              <a:t>l</a:t>
            </a:r>
            <a:r>
              <a:rPr sz="2000" spc="-15" dirty="0">
                <a:latin typeface="Century Gothic"/>
                <a:cs typeface="Century Gothic"/>
              </a:rPr>
              <a:t>uon</a:t>
            </a:r>
            <a:r>
              <a:rPr sz="2000" spc="-1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initiate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5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jet</a:t>
            </a:r>
            <a:r>
              <a:rPr sz="2000" dirty="0">
                <a:latin typeface="Century Gothic"/>
                <a:cs typeface="Century Gothic"/>
              </a:rPr>
              <a:t>s using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jet 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10" dirty="0">
                <a:latin typeface="Century Gothic"/>
                <a:cs typeface="Century Gothic"/>
              </a:rPr>
              <a:t>ert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th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5" dirty="0">
                <a:latin typeface="Century Gothic"/>
                <a:cs typeface="Century Gothic"/>
              </a:rPr>
              <a:t>u</a:t>
            </a:r>
            <a:r>
              <a:rPr sz="2000" dirty="0">
                <a:latin typeface="Century Gothic"/>
                <a:cs typeface="Century Gothic"/>
              </a:rPr>
              <a:t>l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f</a:t>
            </a:r>
            <a:r>
              <a:rPr sz="2000" spc="-20" dirty="0">
                <a:latin typeface="Century Gothic"/>
                <a:cs typeface="Century Gothic"/>
              </a:rPr>
              <a:t>rom</a:t>
            </a:r>
            <a:r>
              <a:rPr sz="2000" spc="-10" dirty="0">
                <a:latin typeface="Century Gothic"/>
                <a:cs typeface="Century Gothic"/>
              </a:rPr>
              <a:t> 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d</a:t>
            </a:r>
            <a:r>
              <a:rPr sz="2000" b="1" spc="-10" dirty="0">
                <a:latin typeface="Century Gothic"/>
                <a:cs typeface="Century Gothic"/>
              </a:rPr>
              <a:t>ifferent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co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spc="-20" dirty="0">
                <a:latin typeface="Century Gothic"/>
                <a:cs typeface="Century Gothic"/>
              </a:rPr>
              <a:t>o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charge betwee</a:t>
            </a:r>
            <a:r>
              <a:rPr sz="2000" b="1" dirty="0">
                <a:latin typeface="Century Gothic"/>
                <a:cs typeface="Century Gothic"/>
              </a:rPr>
              <a:t>n </a:t>
            </a:r>
            <a:r>
              <a:rPr sz="2000" b="1" spc="-5" dirty="0">
                <a:latin typeface="Century Gothic"/>
                <a:cs typeface="Century Gothic"/>
              </a:rPr>
              <a:t>quar</a:t>
            </a:r>
            <a:r>
              <a:rPr sz="2000" b="1" dirty="0">
                <a:latin typeface="Century Gothic"/>
                <a:cs typeface="Century Gothic"/>
              </a:rPr>
              <a:t>k </a:t>
            </a:r>
            <a:r>
              <a:rPr sz="2000" b="1" spc="-10" dirty="0">
                <a:latin typeface="Century Gothic"/>
                <a:cs typeface="Century Gothic"/>
              </a:rPr>
              <a:t>(</a:t>
            </a:r>
            <a:r>
              <a:rPr sz="2000" b="1" spc="-30" dirty="0">
                <a:latin typeface="Century Gothic"/>
                <a:cs typeface="Century Gothic"/>
              </a:rPr>
              <a:t>C</a:t>
            </a:r>
            <a:r>
              <a:rPr sz="1950" b="1" spc="15" baseline="-21367" dirty="0">
                <a:latin typeface="Century Gothic"/>
                <a:cs typeface="Century Gothic"/>
              </a:rPr>
              <a:t>F</a:t>
            </a:r>
            <a:r>
              <a:rPr sz="2000" b="1" dirty="0">
                <a:latin typeface="Century Gothic"/>
                <a:cs typeface="Century Gothic"/>
              </a:rPr>
              <a:t>=4/3</a:t>
            </a:r>
            <a:r>
              <a:rPr sz="2000" b="1" spc="-10" dirty="0">
                <a:latin typeface="Century Gothic"/>
                <a:cs typeface="Century Gothic"/>
              </a:rPr>
              <a:t>)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and </a:t>
            </a:r>
            <a:r>
              <a:rPr sz="2000" b="1" spc="-15" dirty="0">
                <a:latin typeface="Century Gothic"/>
                <a:cs typeface="Century Gothic"/>
              </a:rPr>
              <a:t>g</a:t>
            </a:r>
            <a:r>
              <a:rPr sz="2000" b="1" spc="-10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uon </a:t>
            </a:r>
            <a:r>
              <a:rPr sz="2000" b="1" spc="-10" dirty="0">
                <a:latin typeface="Century Gothic"/>
                <a:cs typeface="Century Gothic"/>
              </a:rPr>
              <a:t>(</a:t>
            </a:r>
            <a:r>
              <a:rPr sz="2000" b="1" spc="-25" dirty="0">
                <a:latin typeface="Century Gothic"/>
                <a:cs typeface="Century Gothic"/>
              </a:rPr>
              <a:t>C</a:t>
            </a:r>
            <a:r>
              <a:rPr sz="1950" b="1" spc="22" baseline="-21367" dirty="0">
                <a:latin typeface="Century Gothic"/>
                <a:cs typeface="Century Gothic"/>
              </a:rPr>
              <a:t>A</a:t>
            </a:r>
            <a:r>
              <a:rPr sz="2000" b="1" spc="-5" dirty="0">
                <a:latin typeface="Century Gothic"/>
                <a:cs typeface="Century Gothic"/>
              </a:rPr>
              <a:t>=3</a:t>
            </a:r>
            <a:r>
              <a:rPr sz="2000" b="1" dirty="0">
                <a:latin typeface="Century Gothic"/>
                <a:cs typeface="Century Gothic"/>
              </a:rPr>
              <a:t>) </a:t>
            </a:r>
            <a:r>
              <a:rPr sz="2000" spc="-15" dirty="0">
                <a:latin typeface="Century Gothic"/>
                <a:cs typeface="Century Gothic"/>
              </a:rPr>
              <a:t>partons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82259" y="6123626"/>
            <a:ext cx="3303904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Eu</a:t>
            </a:r>
            <a:r>
              <a:rPr sz="1800" b="1" spc="-10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Ph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ys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J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(2014)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74: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3023 CMS-</a:t>
            </a:r>
            <a:r>
              <a:rPr sz="1800" b="1" spc="-150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AS-JME-13-002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188790" y="1128712"/>
            <a:ext cx="4853607" cy="46513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71449" y="3754302"/>
            <a:ext cx="473075" cy="455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i="1" spc="545" dirty="0">
                <a:latin typeface="Times New Roman"/>
                <a:cs typeface="Times New Roman"/>
              </a:rPr>
              <a:t>N</a:t>
            </a:r>
            <a:r>
              <a:rPr sz="2550" i="1" spc="209" baseline="-24509" dirty="0">
                <a:latin typeface="Times New Roman"/>
                <a:cs typeface="Times New Roman"/>
              </a:rPr>
              <a:t>g</a:t>
            </a:r>
            <a:endParaRPr sz="2550" baseline="-24509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04491" y="3708331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124731" y="0"/>
                </a:moveTo>
                <a:lnTo>
                  <a:pt x="0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04491" y="3962569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0" y="0"/>
                </a:moveTo>
                <a:lnTo>
                  <a:pt x="124731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01383" y="3708331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0" y="0"/>
                </a:moveTo>
                <a:lnTo>
                  <a:pt x="124731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01383" y="3962569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124731" y="0"/>
                </a:moveTo>
                <a:lnTo>
                  <a:pt x="0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05635" y="4299924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124731" y="0"/>
                </a:moveTo>
                <a:lnTo>
                  <a:pt x="0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05635" y="4554163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0" y="0"/>
                </a:moveTo>
                <a:lnTo>
                  <a:pt x="124731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01383" y="4299924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0" y="0"/>
                </a:moveTo>
                <a:lnTo>
                  <a:pt x="124731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01383" y="4554163"/>
            <a:ext cx="125095" cy="254635"/>
          </a:xfrm>
          <a:custGeom>
            <a:avLst/>
            <a:gdLst/>
            <a:ahLst/>
            <a:cxnLst/>
            <a:rect l="l" t="t" r="r" b="b"/>
            <a:pathLst>
              <a:path w="125094" h="254635">
                <a:moveTo>
                  <a:pt x="124731" y="0"/>
                </a:moveTo>
                <a:lnTo>
                  <a:pt x="0" y="254238"/>
                </a:lnTo>
              </a:path>
            </a:pathLst>
          </a:custGeom>
          <a:ln w="21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70161" y="4260322"/>
            <a:ext cx="890905" cy="0"/>
          </a:xfrm>
          <a:custGeom>
            <a:avLst/>
            <a:gdLst/>
            <a:ahLst/>
            <a:cxnLst/>
            <a:rect l="l" t="t" r="r" b="b"/>
            <a:pathLst>
              <a:path w="890905">
                <a:moveTo>
                  <a:pt x="0" y="0"/>
                </a:moveTo>
                <a:lnTo>
                  <a:pt x="890283" y="0"/>
                </a:lnTo>
              </a:path>
            </a:pathLst>
          </a:custGeom>
          <a:ln w="185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199864" y="4260322"/>
            <a:ext cx="540385" cy="0"/>
          </a:xfrm>
          <a:custGeom>
            <a:avLst/>
            <a:gdLst/>
            <a:ahLst/>
            <a:cxnLst/>
            <a:rect l="l" t="t" r="r" b="b"/>
            <a:pathLst>
              <a:path w="540385">
                <a:moveTo>
                  <a:pt x="0" y="0"/>
                </a:moveTo>
                <a:lnTo>
                  <a:pt x="540120" y="0"/>
                </a:lnTo>
              </a:path>
            </a:pathLst>
          </a:custGeom>
          <a:ln w="1857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072594" y="3820795"/>
            <a:ext cx="2371725" cy="980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87400">
              <a:lnSpc>
                <a:spcPct val="100000"/>
              </a:lnSpc>
              <a:tabLst>
                <a:tab pos="1766570" algn="l"/>
              </a:tabLst>
            </a:pPr>
            <a:r>
              <a:rPr sz="4425" spc="412" baseline="-33898" dirty="0">
                <a:latin typeface="Symbol"/>
                <a:cs typeface="Symbol"/>
              </a:rPr>
              <a:t></a:t>
            </a:r>
            <a:r>
              <a:rPr sz="4425" spc="247" baseline="-33898" dirty="0">
                <a:latin typeface="Times New Roman"/>
                <a:cs typeface="Times New Roman"/>
              </a:rPr>
              <a:t> </a:t>
            </a:r>
            <a:r>
              <a:rPr sz="2950" i="1" spc="409" dirty="0">
                <a:latin typeface="Times New Roman"/>
                <a:cs typeface="Times New Roman"/>
              </a:rPr>
              <a:t>C</a:t>
            </a:r>
            <a:r>
              <a:rPr sz="2550" i="1" spc="262" baseline="-24509" dirty="0">
                <a:latin typeface="Times New Roman"/>
                <a:cs typeface="Times New Roman"/>
              </a:rPr>
              <a:t>A</a:t>
            </a:r>
            <a:r>
              <a:rPr sz="2550" i="1" baseline="-24509" dirty="0">
                <a:latin typeface="Times New Roman"/>
                <a:cs typeface="Times New Roman"/>
              </a:rPr>
              <a:t>	</a:t>
            </a:r>
            <a:r>
              <a:rPr sz="4425" spc="412" baseline="-33898" dirty="0">
                <a:latin typeface="Symbol"/>
                <a:cs typeface="Symbol"/>
              </a:rPr>
              <a:t></a:t>
            </a:r>
            <a:r>
              <a:rPr sz="4425" spc="367" baseline="-33898" dirty="0">
                <a:latin typeface="Times New Roman"/>
                <a:cs typeface="Times New Roman"/>
              </a:rPr>
              <a:t> </a:t>
            </a:r>
            <a:r>
              <a:rPr sz="2950" u="heavy" spc="250" dirty="0">
                <a:latin typeface="Times New Roman"/>
                <a:cs typeface="Times New Roman"/>
              </a:rPr>
              <a:t>9</a:t>
            </a:r>
            <a:endParaRPr sz="2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  <a:tabLst>
                <a:tab pos="1140460" algn="l"/>
                <a:tab pos="2138680" algn="l"/>
              </a:tabLst>
            </a:pPr>
            <a:r>
              <a:rPr sz="2950" i="1" spc="515" dirty="0">
                <a:latin typeface="Times New Roman"/>
                <a:cs typeface="Times New Roman"/>
              </a:rPr>
              <a:t>N</a:t>
            </a:r>
            <a:r>
              <a:rPr sz="2550" i="1" spc="209" baseline="-24509" dirty="0">
                <a:latin typeface="Times New Roman"/>
                <a:cs typeface="Times New Roman"/>
              </a:rPr>
              <a:t>q</a:t>
            </a:r>
            <a:r>
              <a:rPr sz="2550" i="1" baseline="-24509" dirty="0">
                <a:latin typeface="Times New Roman"/>
                <a:cs typeface="Times New Roman"/>
              </a:rPr>
              <a:t>	</a:t>
            </a:r>
            <a:r>
              <a:rPr sz="2950" i="1" spc="355" dirty="0">
                <a:latin typeface="Times New Roman"/>
                <a:cs typeface="Times New Roman"/>
              </a:rPr>
              <a:t>C</a:t>
            </a:r>
            <a:r>
              <a:rPr sz="2550" i="1" spc="262" baseline="-24509" dirty="0">
                <a:latin typeface="Times New Roman"/>
                <a:cs typeface="Times New Roman"/>
              </a:rPr>
              <a:t>F</a:t>
            </a:r>
            <a:r>
              <a:rPr sz="2950" spc="125" dirty="0">
                <a:latin typeface="Times New Roman"/>
                <a:cs typeface="Times New Roman"/>
              </a:rPr>
              <a:t> </a:t>
            </a:r>
            <a:r>
              <a:rPr sz="2950" dirty="0">
                <a:latin typeface="Times New Roman"/>
                <a:cs typeface="Times New Roman"/>
              </a:rPr>
              <a:t>	</a:t>
            </a:r>
            <a:r>
              <a:rPr sz="2950" spc="250" dirty="0">
                <a:latin typeface="Times New Roman"/>
                <a:cs typeface="Times New Roman"/>
              </a:rPr>
              <a:t>4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54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32740" y="5311039"/>
            <a:ext cx="3353435" cy="1193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dirty="0">
                <a:latin typeface="Century Gothic"/>
                <a:cs typeface="Century Gothic"/>
              </a:rPr>
              <a:t>Gl</a:t>
            </a:r>
            <a:r>
              <a:rPr sz="2000" spc="-15" dirty="0">
                <a:latin typeface="Century Gothic"/>
                <a:cs typeface="Century Gothic"/>
              </a:rPr>
              <a:t>uon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xp</a:t>
            </a:r>
            <a:r>
              <a:rPr sz="2000" spc="-15" dirty="0">
                <a:latin typeface="Century Gothic"/>
                <a:cs typeface="Century Gothic"/>
              </a:rPr>
              <a:t>ecte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 h</a:t>
            </a:r>
            <a:r>
              <a:rPr sz="2000" dirty="0">
                <a:latin typeface="Century Gothic"/>
                <a:cs typeface="Century Gothic"/>
              </a:rPr>
              <a:t>av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20" dirty="0">
                <a:latin typeface="Century Gothic"/>
                <a:cs typeface="Century Gothic"/>
              </a:rPr>
              <a:t>mor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pa</a:t>
            </a:r>
            <a:r>
              <a:rPr sz="2000" spc="-10" dirty="0">
                <a:latin typeface="Century Gothic"/>
                <a:cs typeface="Century Gothic"/>
              </a:rPr>
              <a:t>rt</a:t>
            </a:r>
            <a:r>
              <a:rPr sz="2000" dirty="0">
                <a:latin typeface="Century Gothic"/>
                <a:cs typeface="Century Gothic"/>
              </a:rPr>
              <a:t>icl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b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1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wid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220" dirty="0">
                <a:latin typeface="Century Gothic"/>
                <a:cs typeface="Century Gothic"/>
              </a:rPr>
              <a:t>r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h</a:t>
            </a:r>
            <a:r>
              <a:rPr sz="2000" dirty="0">
                <a:latin typeface="Century Gothic"/>
                <a:cs typeface="Century Gothic"/>
              </a:rPr>
              <a:t>av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ofter </a:t>
            </a:r>
            <a:r>
              <a:rPr sz="2000" dirty="0">
                <a:latin typeface="Century Gothic"/>
                <a:cs typeface="Century Gothic"/>
              </a:rPr>
              <a:t>pa</a:t>
            </a:r>
            <a:r>
              <a:rPr sz="2000" spc="-10" dirty="0">
                <a:latin typeface="Century Gothic"/>
                <a:cs typeface="Century Gothic"/>
              </a:rPr>
              <a:t>rt</a:t>
            </a:r>
            <a:r>
              <a:rPr sz="2000" dirty="0">
                <a:latin typeface="Century Gothic"/>
                <a:cs typeface="Century Gothic"/>
              </a:rPr>
              <a:t>icl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sp</a:t>
            </a:r>
            <a:r>
              <a:rPr sz="2000" spc="-15" dirty="0">
                <a:latin typeface="Century Gothic"/>
                <a:cs typeface="Century Gothic"/>
              </a:rPr>
              <a:t>ectrum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71689" y="188857"/>
            <a:ext cx="760603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5230495" algn="l"/>
              </a:tabLst>
            </a:pPr>
            <a:r>
              <a:rPr sz="4400" b="1" spc="-45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-gl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taggi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8657" y="1811972"/>
            <a:ext cx="4361739" cy="42345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724400" y="1811972"/>
            <a:ext cx="4289124" cy="41147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50897" y="6188208"/>
            <a:ext cx="158623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Quark-like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6239" y="1442179"/>
            <a:ext cx="156210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30"/>
              </a:lnSpc>
            </a:pP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Gluon-like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27099" y="5028906"/>
            <a:ext cx="0" cy="1169035"/>
          </a:xfrm>
          <a:custGeom>
            <a:avLst/>
            <a:gdLst/>
            <a:ahLst/>
            <a:cxnLst/>
            <a:rect l="l" t="t" r="r" b="b"/>
            <a:pathLst>
              <a:path h="1169035">
                <a:moveTo>
                  <a:pt x="0" y="1168692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41491" y="4991100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85608" y="0"/>
                </a:moveTo>
                <a:lnTo>
                  <a:pt x="2478" y="142507"/>
                </a:lnTo>
                <a:lnTo>
                  <a:pt x="0" y="154222"/>
                </a:lnTo>
                <a:lnTo>
                  <a:pt x="4820" y="164909"/>
                </a:lnTo>
                <a:lnTo>
                  <a:pt x="9334" y="168562"/>
                </a:lnTo>
                <a:lnTo>
                  <a:pt x="21048" y="171040"/>
                </a:lnTo>
                <a:lnTo>
                  <a:pt x="31736" y="166219"/>
                </a:lnTo>
                <a:lnTo>
                  <a:pt x="35388" y="161705"/>
                </a:lnTo>
                <a:lnTo>
                  <a:pt x="85608" y="75614"/>
                </a:lnTo>
                <a:lnTo>
                  <a:pt x="129717" y="75614"/>
                </a:lnTo>
                <a:lnTo>
                  <a:pt x="85608" y="0"/>
                </a:lnTo>
                <a:close/>
              </a:path>
              <a:path w="171450" h="171450">
                <a:moveTo>
                  <a:pt x="129717" y="75614"/>
                </a:moveTo>
                <a:lnTo>
                  <a:pt x="85608" y="75614"/>
                </a:lnTo>
                <a:lnTo>
                  <a:pt x="135828" y="161705"/>
                </a:lnTo>
                <a:lnTo>
                  <a:pt x="144805" y="169628"/>
                </a:lnTo>
                <a:lnTo>
                  <a:pt x="156480" y="170693"/>
                </a:lnTo>
                <a:lnTo>
                  <a:pt x="161882" y="168562"/>
                </a:lnTo>
                <a:lnTo>
                  <a:pt x="169805" y="159585"/>
                </a:lnTo>
                <a:lnTo>
                  <a:pt x="170870" y="147909"/>
                </a:lnTo>
                <a:lnTo>
                  <a:pt x="168738" y="142507"/>
                </a:lnTo>
                <a:lnTo>
                  <a:pt x="129717" y="756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85360" y="1803379"/>
            <a:ext cx="851535" cy="1820545"/>
          </a:xfrm>
          <a:custGeom>
            <a:avLst/>
            <a:gdLst/>
            <a:ahLst/>
            <a:cxnLst/>
            <a:rect l="l" t="t" r="r" b="b"/>
            <a:pathLst>
              <a:path w="851535" h="1820545">
                <a:moveTo>
                  <a:pt x="0" y="0"/>
                </a:moveTo>
                <a:lnTo>
                  <a:pt x="851546" y="1819955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09862" y="3472546"/>
            <a:ext cx="158115" cy="185420"/>
          </a:xfrm>
          <a:custGeom>
            <a:avLst/>
            <a:gdLst/>
            <a:ahLst/>
            <a:cxnLst/>
            <a:rect l="l" t="t" r="r" b="b"/>
            <a:pathLst>
              <a:path w="158114" h="185420">
                <a:moveTo>
                  <a:pt x="23815" y="57304"/>
                </a:moveTo>
                <a:lnTo>
                  <a:pt x="12099" y="57474"/>
                </a:lnTo>
                <a:lnTo>
                  <a:pt x="2545" y="64682"/>
                </a:lnTo>
                <a:lnTo>
                  <a:pt x="0" y="69916"/>
                </a:lnTo>
                <a:lnTo>
                  <a:pt x="169" y="81632"/>
                </a:lnTo>
                <a:lnTo>
                  <a:pt x="7376" y="91185"/>
                </a:lnTo>
                <a:lnTo>
                  <a:pt x="143067" y="185033"/>
                </a:lnTo>
                <a:lnTo>
                  <a:pt x="149278" y="116545"/>
                </a:lnTo>
                <a:lnTo>
                  <a:pt x="111021" y="116545"/>
                </a:lnTo>
                <a:lnTo>
                  <a:pt x="29049" y="59849"/>
                </a:lnTo>
                <a:lnTo>
                  <a:pt x="23815" y="57304"/>
                </a:lnTo>
                <a:close/>
              </a:path>
              <a:path w="158114" h="185420">
                <a:moveTo>
                  <a:pt x="137640" y="0"/>
                </a:moveTo>
                <a:lnTo>
                  <a:pt x="125718" y="5342"/>
                </a:lnTo>
                <a:lnTo>
                  <a:pt x="120023" y="17284"/>
                </a:lnTo>
                <a:lnTo>
                  <a:pt x="111021" y="116545"/>
                </a:lnTo>
                <a:lnTo>
                  <a:pt x="149278" y="116545"/>
                </a:lnTo>
                <a:lnTo>
                  <a:pt x="157968" y="20724"/>
                </a:lnTo>
                <a:lnTo>
                  <a:pt x="158000" y="17651"/>
                </a:lnTo>
                <a:lnTo>
                  <a:pt x="152657" y="5728"/>
                </a:lnTo>
                <a:lnTo>
                  <a:pt x="140716" y="32"/>
                </a:lnTo>
                <a:lnTo>
                  <a:pt x="1376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4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56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8680">
              <a:lnSpc>
                <a:spcPct val="100000"/>
              </a:lnSpc>
            </a:pPr>
            <a:r>
              <a:rPr b="1" spc="-45" dirty="0"/>
              <a:t>B</a:t>
            </a:r>
            <a:r>
              <a:rPr b="1" dirty="0"/>
              <a:t>oo</a:t>
            </a:r>
            <a:r>
              <a:rPr b="1" spc="-30" dirty="0"/>
              <a:t>sted</a:t>
            </a:r>
            <a:r>
              <a:rPr b="1" spc="-5" dirty="0"/>
              <a:t> </a:t>
            </a:r>
            <a:r>
              <a:rPr b="1" spc="-45" dirty="0"/>
              <a:t>EW</a:t>
            </a:r>
            <a:r>
              <a:rPr b="1" spc="-5" dirty="0"/>
              <a:t> </a:t>
            </a:r>
            <a:r>
              <a:rPr b="1" dirty="0"/>
              <a:t>o</a:t>
            </a:r>
            <a:r>
              <a:rPr b="1" spc="-40" dirty="0"/>
              <a:t>b</a:t>
            </a:r>
            <a:r>
              <a:rPr b="1" spc="-25" dirty="0"/>
              <a:t>je</a:t>
            </a:r>
            <a:r>
              <a:rPr b="1" spc="-30" dirty="0"/>
              <a:t>c</a:t>
            </a:r>
            <a:r>
              <a:rPr b="1" spc="-25" dirty="0"/>
              <a:t>ts</a:t>
            </a:r>
          </a:p>
        </p:txBody>
      </p:sp>
      <p:sp>
        <p:nvSpPr>
          <p:cNvPr id="4" name="object 4"/>
          <p:cNvSpPr/>
          <p:nvPr/>
        </p:nvSpPr>
        <p:spPr>
          <a:xfrm>
            <a:off x="457200" y="1878578"/>
            <a:ext cx="3760468" cy="3657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506473" y="2194550"/>
            <a:ext cx="10039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R=0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.4 </a:t>
            </a: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Je</a:t>
            </a: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23245" y="3389850"/>
            <a:ext cx="469265" cy="304800"/>
          </a:xfrm>
          <a:custGeom>
            <a:avLst/>
            <a:gdLst/>
            <a:ahLst/>
            <a:cxnLst/>
            <a:rect l="l" t="t" r="r" b="b"/>
            <a:pathLst>
              <a:path w="469264" h="304800">
                <a:moveTo>
                  <a:pt x="0" y="0"/>
                </a:moveTo>
                <a:lnTo>
                  <a:pt x="469103" y="0"/>
                </a:lnTo>
                <a:lnTo>
                  <a:pt x="469103" y="304283"/>
                </a:lnTo>
                <a:lnTo>
                  <a:pt x="0" y="3042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801985" y="3463929"/>
            <a:ext cx="40640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15"/>
              </a:lnSpc>
            </a:pPr>
            <a:r>
              <a:rPr sz="2700" b="1" spc="-30" baseline="13888" dirty="0">
                <a:latin typeface="Century Gothic"/>
                <a:cs typeface="Century Gothic"/>
              </a:rPr>
              <a:t>G</a:t>
            </a:r>
            <a:r>
              <a:rPr sz="1200" b="1" spc="-5" dirty="0">
                <a:latin typeface="Century Gothic"/>
                <a:cs typeface="Century Gothic"/>
              </a:rPr>
              <a:t>KK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685858" y="3414962"/>
            <a:ext cx="281940" cy="304800"/>
          </a:xfrm>
          <a:custGeom>
            <a:avLst/>
            <a:gdLst/>
            <a:ahLst/>
            <a:cxnLst/>
            <a:rect l="l" t="t" r="r" b="b"/>
            <a:pathLst>
              <a:path w="281939" h="304800">
                <a:moveTo>
                  <a:pt x="0" y="0"/>
                </a:moveTo>
                <a:lnTo>
                  <a:pt x="281495" y="0"/>
                </a:lnTo>
                <a:lnTo>
                  <a:pt x="281495" y="304283"/>
                </a:lnTo>
                <a:lnTo>
                  <a:pt x="0" y="3042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764598" y="3489042"/>
            <a:ext cx="18097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H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685858" y="3761098"/>
            <a:ext cx="281940" cy="304800"/>
          </a:xfrm>
          <a:custGeom>
            <a:avLst/>
            <a:gdLst/>
            <a:ahLst/>
            <a:cxnLst/>
            <a:rect l="l" t="t" r="r" b="b"/>
            <a:pathLst>
              <a:path w="281939" h="304800">
                <a:moveTo>
                  <a:pt x="0" y="0"/>
                </a:moveTo>
                <a:lnTo>
                  <a:pt x="281495" y="0"/>
                </a:lnTo>
                <a:lnTo>
                  <a:pt x="281495" y="304283"/>
                </a:lnTo>
                <a:lnTo>
                  <a:pt x="0" y="3042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764598" y="3835177"/>
            <a:ext cx="18097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H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096016" y="2930942"/>
            <a:ext cx="281940" cy="304800"/>
          </a:xfrm>
          <a:custGeom>
            <a:avLst/>
            <a:gdLst/>
            <a:ahLst/>
            <a:cxnLst/>
            <a:rect l="l" t="t" r="r" b="b"/>
            <a:pathLst>
              <a:path w="281939" h="304800">
                <a:moveTo>
                  <a:pt x="0" y="0"/>
                </a:moveTo>
                <a:lnTo>
                  <a:pt x="281494" y="0"/>
                </a:lnTo>
                <a:lnTo>
                  <a:pt x="281494" y="304283"/>
                </a:lnTo>
                <a:lnTo>
                  <a:pt x="0" y="3042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13202" y="4211637"/>
            <a:ext cx="281940" cy="304800"/>
          </a:xfrm>
          <a:custGeom>
            <a:avLst/>
            <a:gdLst/>
            <a:ahLst/>
            <a:cxnLst/>
            <a:rect l="l" t="t" r="r" b="b"/>
            <a:pathLst>
              <a:path w="281939" h="304800">
                <a:moveTo>
                  <a:pt x="0" y="0"/>
                </a:moveTo>
                <a:lnTo>
                  <a:pt x="281495" y="0"/>
                </a:lnTo>
                <a:lnTo>
                  <a:pt x="281495" y="304283"/>
                </a:lnTo>
                <a:lnTo>
                  <a:pt x="0" y="3042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291944" y="4285716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700436" y="2640918"/>
            <a:ext cx="281940" cy="304800"/>
          </a:xfrm>
          <a:custGeom>
            <a:avLst/>
            <a:gdLst/>
            <a:ahLst/>
            <a:cxnLst/>
            <a:rect l="l" t="t" r="r" b="b"/>
            <a:pathLst>
              <a:path w="281939" h="304800">
                <a:moveTo>
                  <a:pt x="0" y="0"/>
                </a:moveTo>
                <a:lnTo>
                  <a:pt x="281495" y="0"/>
                </a:lnTo>
                <a:lnTo>
                  <a:pt x="281495" y="304281"/>
                </a:lnTo>
                <a:lnTo>
                  <a:pt x="0" y="3042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7343" y="4432214"/>
            <a:ext cx="281940" cy="304800"/>
          </a:xfrm>
          <a:custGeom>
            <a:avLst/>
            <a:gdLst/>
            <a:ahLst/>
            <a:cxnLst/>
            <a:rect l="l" t="t" r="r" b="b"/>
            <a:pathLst>
              <a:path w="281939" h="304800">
                <a:moveTo>
                  <a:pt x="0" y="0"/>
                </a:moveTo>
                <a:lnTo>
                  <a:pt x="281495" y="0"/>
                </a:lnTo>
                <a:lnTo>
                  <a:pt x="281495" y="304283"/>
                </a:lnTo>
                <a:lnTo>
                  <a:pt x="0" y="3042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126083" y="4506293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061758" y="2796392"/>
            <a:ext cx="309245" cy="436880"/>
          </a:xfrm>
          <a:custGeom>
            <a:avLst/>
            <a:gdLst/>
            <a:ahLst/>
            <a:cxnLst/>
            <a:rect l="l" t="t" r="r" b="b"/>
            <a:pathLst>
              <a:path w="309245" h="436880">
                <a:moveTo>
                  <a:pt x="0" y="0"/>
                </a:moveTo>
                <a:lnTo>
                  <a:pt x="50110" y="5710"/>
                </a:lnTo>
                <a:lnTo>
                  <a:pt x="97647" y="22243"/>
                </a:lnTo>
                <a:lnTo>
                  <a:pt x="141973" y="48700"/>
                </a:lnTo>
                <a:lnTo>
                  <a:pt x="182453" y="84183"/>
                </a:lnTo>
                <a:lnTo>
                  <a:pt x="218450" y="127793"/>
                </a:lnTo>
                <a:lnTo>
                  <a:pt x="249328" y="178632"/>
                </a:lnTo>
                <a:lnTo>
                  <a:pt x="274452" y="235802"/>
                </a:lnTo>
                <a:lnTo>
                  <a:pt x="293185" y="298405"/>
                </a:lnTo>
                <a:lnTo>
                  <a:pt x="304891" y="365542"/>
                </a:lnTo>
                <a:lnTo>
                  <a:pt x="307911" y="400530"/>
                </a:lnTo>
                <a:lnTo>
                  <a:pt x="308935" y="436314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174756" y="2781501"/>
            <a:ext cx="462280" cy="477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>
              <a:lnSpc>
                <a:spcPts val="1960"/>
              </a:lnSpc>
            </a:pP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DR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196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79176" y="2714996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213202" y="2424752"/>
            <a:ext cx="254000" cy="0"/>
          </a:xfrm>
          <a:custGeom>
            <a:avLst/>
            <a:gdLst/>
            <a:ahLst/>
            <a:cxnLst/>
            <a:rect l="l" t="t" r="r" b="b"/>
            <a:pathLst>
              <a:path w="254000">
                <a:moveTo>
                  <a:pt x="0" y="0"/>
                </a:moveTo>
                <a:lnTo>
                  <a:pt x="253425" y="0"/>
                </a:lnTo>
              </a:path>
            </a:pathLst>
          </a:custGeom>
          <a:ln w="2857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64586" y="2358429"/>
            <a:ext cx="130810" cy="132715"/>
          </a:xfrm>
          <a:custGeom>
            <a:avLst/>
            <a:gdLst/>
            <a:ahLst/>
            <a:cxnLst/>
            <a:rect l="l" t="t" r="r" b="b"/>
            <a:pathLst>
              <a:path w="130810" h="132714">
                <a:moveTo>
                  <a:pt x="16700" y="0"/>
                </a:moveTo>
                <a:lnTo>
                  <a:pt x="7951" y="2302"/>
                </a:lnTo>
                <a:lnTo>
                  <a:pt x="0" y="15934"/>
                </a:lnTo>
                <a:lnTo>
                  <a:pt x="2302" y="24682"/>
                </a:lnTo>
                <a:lnTo>
                  <a:pt x="73686" y="66323"/>
                </a:lnTo>
                <a:lnTo>
                  <a:pt x="2302" y="107965"/>
                </a:lnTo>
                <a:lnTo>
                  <a:pt x="0" y="116712"/>
                </a:lnTo>
                <a:lnTo>
                  <a:pt x="7951" y="130345"/>
                </a:lnTo>
                <a:lnTo>
                  <a:pt x="16700" y="132647"/>
                </a:lnTo>
                <a:lnTo>
                  <a:pt x="130397" y="66323"/>
                </a:lnTo>
                <a:lnTo>
                  <a:pt x="16700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693880" y="2068822"/>
            <a:ext cx="3854493" cy="32003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7564777" y="2142901"/>
            <a:ext cx="10039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R=0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.4 </a:t>
            </a: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Je</a:t>
            </a: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115847" y="3463118"/>
            <a:ext cx="455930" cy="295910"/>
          </a:xfrm>
          <a:custGeom>
            <a:avLst/>
            <a:gdLst/>
            <a:ahLst/>
            <a:cxnLst/>
            <a:rect l="l" t="t" r="r" b="b"/>
            <a:pathLst>
              <a:path w="455929" h="295910">
                <a:moveTo>
                  <a:pt x="0" y="0"/>
                </a:moveTo>
                <a:lnTo>
                  <a:pt x="455932" y="0"/>
                </a:lnTo>
                <a:lnTo>
                  <a:pt x="455932" y="295739"/>
                </a:lnTo>
                <a:lnTo>
                  <a:pt x="0" y="2957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194587" y="3537197"/>
            <a:ext cx="40640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15"/>
              </a:lnSpc>
            </a:pPr>
            <a:r>
              <a:rPr sz="2700" b="1" spc="-30" baseline="13888" dirty="0">
                <a:latin typeface="Century Gothic"/>
                <a:cs typeface="Century Gothic"/>
              </a:rPr>
              <a:t>G</a:t>
            </a:r>
            <a:r>
              <a:rPr sz="1200" b="1" spc="-5" dirty="0">
                <a:latin typeface="Century Gothic"/>
                <a:cs typeface="Century Gothic"/>
              </a:rPr>
              <a:t>KK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051434" y="3487525"/>
            <a:ext cx="273685" cy="295910"/>
          </a:xfrm>
          <a:custGeom>
            <a:avLst/>
            <a:gdLst/>
            <a:ahLst/>
            <a:cxnLst/>
            <a:rect l="l" t="t" r="r" b="b"/>
            <a:pathLst>
              <a:path w="273684" h="295910">
                <a:moveTo>
                  <a:pt x="0" y="0"/>
                </a:moveTo>
                <a:lnTo>
                  <a:pt x="273591" y="0"/>
                </a:lnTo>
                <a:lnTo>
                  <a:pt x="273591" y="295739"/>
                </a:lnTo>
                <a:lnTo>
                  <a:pt x="0" y="2957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130174" y="3561604"/>
            <a:ext cx="18097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H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051434" y="3823942"/>
            <a:ext cx="273685" cy="295910"/>
          </a:xfrm>
          <a:custGeom>
            <a:avLst/>
            <a:gdLst/>
            <a:ahLst/>
            <a:cxnLst/>
            <a:rect l="l" t="t" r="r" b="b"/>
            <a:pathLst>
              <a:path w="273684" h="295910">
                <a:moveTo>
                  <a:pt x="0" y="0"/>
                </a:moveTo>
                <a:lnTo>
                  <a:pt x="273591" y="0"/>
                </a:lnTo>
                <a:lnTo>
                  <a:pt x="273591" y="295739"/>
                </a:lnTo>
                <a:lnTo>
                  <a:pt x="0" y="2957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130174" y="3898020"/>
            <a:ext cx="18097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H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451585" y="3163534"/>
            <a:ext cx="361950" cy="295910"/>
          </a:xfrm>
          <a:custGeom>
            <a:avLst/>
            <a:gdLst/>
            <a:ahLst/>
            <a:cxnLst/>
            <a:rect l="l" t="t" r="r" b="b"/>
            <a:pathLst>
              <a:path w="361950" h="295910">
                <a:moveTo>
                  <a:pt x="0" y="0"/>
                </a:moveTo>
                <a:lnTo>
                  <a:pt x="361574" y="0"/>
                </a:lnTo>
                <a:lnTo>
                  <a:pt x="361574" y="295739"/>
                </a:lnTo>
                <a:lnTo>
                  <a:pt x="0" y="2957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530325" y="3237613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531431" y="4123528"/>
            <a:ext cx="273685" cy="295910"/>
          </a:xfrm>
          <a:custGeom>
            <a:avLst/>
            <a:gdLst/>
            <a:ahLst/>
            <a:cxnLst/>
            <a:rect l="l" t="t" r="r" b="b"/>
            <a:pathLst>
              <a:path w="273684" h="295910">
                <a:moveTo>
                  <a:pt x="0" y="0"/>
                </a:moveTo>
                <a:lnTo>
                  <a:pt x="273592" y="0"/>
                </a:lnTo>
                <a:lnTo>
                  <a:pt x="273592" y="295739"/>
                </a:lnTo>
                <a:lnTo>
                  <a:pt x="0" y="2957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610171" y="4197607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187636" y="2735210"/>
            <a:ext cx="273685" cy="295910"/>
          </a:xfrm>
          <a:custGeom>
            <a:avLst/>
            <a:gdLst/>
            <a:ahLst/>
            <a:cxnLst/>
            <a:rect l="l" t="t" r="r" b="b"/>
            <a:pathLst>
              <a:path w="273684" h="295910">
                <a:moveTo>
                  <a:pt x="0" y="0"/>
                </a:moveTo>
                <a:lnTo>
                  <a:pt x="273591" y="0"/>
                </a:lnTo>
                <a:lnTo>
                  <a:pt x="273591" y="295739"/>
                </a:lnTo>
                <a:lnTo>
                  <a:pt x="0" y="2957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7266375" y="2809289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7288872" y="4614521"/>
            <a:ext cx="273685" cy="295910"/>
          </a:xfrm>
          <a:custGeom>
            <a:avLst/>
            <a:gdLst/>
            <a:ahLst/>
            <a:cxnLst/>
            <a:rect l="l" t="t" r="r" b="b"/>
            <a:pathLst>
              <a:path w="273684" h="295910">
                <a:moveTo>
                  <a:pt x="0" y="0"/>
                </a:moveTo>
                <a:lnTo>
                  <a:pt x="273592" y="0"/>
                </a:lnTo>
                <a:lnTo>
                  <a:pt x="273592" y="295739"/>
                </a:lnTo>
                <a:lnTo>
                  <a:pt x="0" y="2957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7367613" y="4688599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b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53058" y="5815465"/>
            <a:ext cx="836739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800"/>
              </a:lnSpc>
            </a:pPr>
            <a:r>
              <a:rPr sz="2400" b="1" spc="-5" dirty="0">
                <a:latin typeface="Century Gothic"/>
                <a:cs typeface="Century Gothic"/>
              </a:rPr>
              <a:t>Booste</a:t>
            </a:r>
            <a:r>
              <a:rPr sz="2400" b="1" dirty="0">
                <a:latin typeface="Century Gothic"/>
                <a:cs typeface="Century Gothic"/>
              </a:rPr>
              <a:t>d </a:t>
            </a:r>
            <a:r>
              <a:rPr sz="2400" b="1" spc="-15" dirty="0">
                <a:latin typeface="Century Gothic"/>
                <a:cs typeface="Century Gothic"/>
              </a:rPr>
              <a:t>regime: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E</a:t>
            </a:r>
            <a:r>
              <a:rPr sz="2400" spc="-25" dirty="0">
                <a:latin typeface="Century Gothic"/>
                <a:cs typeface="Century Gothic"/>
              </a:rPr>
              <a:t>W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cay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20" dirty="0">
                <a:latin typeface="Century Gothic"/>
                <a:cs typeface="Century Gothic"/>
              </a:rPr>
              <a:t>ro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15" dirty="0">
                <a:latin typeface="Century Gothic"/>
                <a:cs typeface="Century Gothic"/>
              </a:rPr>
              <a:t>uct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co</a:t>
            </a:r>
            <a:r>
              <a:rPr sz="2400" dirty="0">
                <a:latin typeface="Century Gothic"/>
                <a:cs typeface="Century Gothic"/>
              </a:rPr>
              <a:t>llima</a:t>
            </a:r>
            <a:r>
              <a:rPr sz="2400" spc="-15" dirty="0">
                <a:latin typeface="Century Gothic"/>
                <a:cs typeface="Century Gothic"/>
              </a:rPr>
              <a:t>te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d </a:t>
            </a:r>
            <a:r>
              <a:rPr sz="2400" spc="-20" dirty="0">
                <a:latin typeface="Century Gothic"/>
                <a:cs typeface="Century Gothic"/>
              </a:rPr>
              <a:t>merge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wi</a:t>
            </a:r>
            <a:r>
              <a:rPr sz="2400" spc="-15" dirty="0">
                <a:latin typeface="Century Gothic"/>
                <a:cs typeface="Century Gothic"/>
              </a:rPr>
              <a:t>th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si</a:t>
            </a:r>
            <a:r>
              <a:rPr sz="2400" spc="-20" dirty="0">
                <a:latin typeface="Century Gothic"/>
                <a:cs typeface="Century Gothic"/>
              </a:rPr>
              <a:t>ng</a:t>
            </a:r>
            <a:r>
              <a:rPr sz="2400" dirty="0">
                <a:latin typeface="Century Gothic"/>
                <a:cs typeface="Century Gothic"/>
              </a:rPr>
              <a:t>l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56541" y="1154542"/>
            <a:ext cx="8555355" cy="660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800"/>
              </a:lnSpc>
            </a:pP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15" dirty="0">
                <a:latin typeface="Century Gothic"/>
                <a:cs typeface="Century Gothic"/>
              </a:rPr>
              <a:t>ue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la</a:t>
            </a:r>
            <a:r>
              <a:rPr sz="2400" spc="-15" dirty="0">
                <a:latin typeface="Century Gothic"/>
                <a:cs typeface="Century Gothic"/>
              </a:rPr>
              <a:t>rge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h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er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30" dirty="0">
                <a:latin typeface="Century Gothic"/>
                <a:cs typeface="Century Gothic"/>
              </a:rPr>
              <a:t>r</a:t>
            </a:r>
            <a:r>
              <a:rPr sz="2400" spc="-15" dirty="0">
                <a:latin typeface="Century Gothic"/>
                <a:cs typeface="Century Gothic"/>
              </a:rPr>
              <a:t>ch</a:t>
            </a:r>
            <a:r>
              <a:rPr sz="2400" dirty="0">
                <a:latin typeface="Century Gothic"/>
                <a:cs typeface="Century Gothic"/>
              </a:rPr>
              <a:t>y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of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scal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L</a:t>
            </a:r>
            <a:r>
              <a:rPr sz="2400" dirty="0">
                <a:latin typeface="Century Gothic"/>
                <a:cs typeface="Century Gothic"/>
              </a:rPr>
              <a:t>H</a:t>
            </a:r>
            <a:r>
              <a:rPr sz="2400" spc="-20" dirty="0">
                <a:latin typeface="Century Gothic"/>
                <a:cs typeface="Century Gothic"/>
              </a:rPr>
              <a:t>C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(</a:t>
            </a:r>
            <a:r>
              <a:rPr sz="2400" spc="-15" dirty="0">
                <a:latin typeface="Century Gothic"/>
                <a:cs typeface="Century Gothic"/>
              </a:rPr>
              <a:t>√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5" dirty="0">
                <a:latin typeface="Century Gothic"/>
                <a:cs typeface="Century Gothic"/>
              </a:rPr>
              <a:t>&gt;&gt;</a:t>
            </a:r>
            <a:r>
              <a:rPr sz="2400" spc="-30" dirty="0">
                <a:latin typeface="Century Gothic"/>
                <a:cs typeface="Century Gothic"/>
              </a:rPr>
              <a:t>M</a:t>
            </a:r>
            <a:r>
              <a:rPr sz="2400" baseline="-20833" dirty="0">
                <a:latin typeface="Century Gothic"/>
                <a:cs typeface="Century Gothic"/>
              </a:rPr>
              <a:t>EW</a:t>
            </a:r>
            <a:r>
              <a:rPr sz="2400" spc="-15" dirty="0">
                <a:latin typeface="Century Gothic"/>
                <a:cs typeface="Century Gothic"/>
              </a:rPr>
              <a:t>), </a:t>
            </a:r>
            <a:r>
              <a:rPr sz="2400" spc="-20" dirty="0">
                <a:latin typeface="Century Gothic"/>
                <a:cs typeface="Century Gothic"/>
              </a:rPr>
              <a:t>he</a:t>
            </a:r>
            <a:r>
              <a:rPr sz="2400" dirty="0">
                <a:latin typeface="Century Gothic"/>
                <a:cs typeface="Century Gothic"/>
              </a:rPr>
              <a:t>avy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l</a:t>
            </a:r>
            <a:r>
              <a:rPr sz="2400" spc="-15" dirty="0">
                <a:latin typeface="Century Gothic"/>
                <a:cs typeface="Century Gothic"/>
              </a:rPr>
              <a:t>ect</a:t>
            </a:r>
            <a:r>
              <a:rPr sz="2400" spc="-20" dirty="0">
                <a:latin typeface="Century Gothic"/>
                <a:cs typeface="Century Gothic"/>
              </a:rPr>
              <a:t>ro</a:t>
            </a:r>
            <a:r>
              <a:rPr sz="2400" dirty="0">
                <a:latin typeface="Century Gothic"/>
                <a:cs typeface="Century Gothic"/>
              </a:rPr>
              <a:t>w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k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pa</a:t>
            </a:r>
            <a:r>
              <a:rPr sz="2400" spc="-10" dirty="0">
                <a:latin typeface="Century Gothic"/>
                <a:cs typeface="Century Gothic"/>
              </a:rPr>
              <a:t>rt</a:t>
            </a:r>
            <a:r>
              <a:rPr sz="2400" dirty="0">
                <a:latin typeface="Century Gothic"/>
                <a:cs typeface="Century Gothic"/>
              </a:rPr>
              <a:t>icl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ca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b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h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20" dirty="0">
                <a:latin typeface="Century Gothic"/>
                <a:cs typeface="Century Gothic"/>
              </a:rPr>
              <a:t>gh</a:t>
            </a:r>
            <a:r>
              <a:rPr sz="2400" dirty="0">
                <a:latin typeface="Century Gothic"/>
                <a:cs typeface="Century Gothic"/>
              </a:rPr>
              <a:t>ly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b</a:t>
            </a:r>
            <a:r>
              <a:rPr sz="2400" spc="-20" dirty="0">
                <a:latin typeface="Century Gothic"/>
                <a:cs typeface="Century Gothic"/>
              </a:rPr>
              <a:t>oo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5" dirty="0">
                <a:latin typeface="Century Gothic"/>
                <a:cs typeface="Century Gothic"/>
              </a:rPr>
              <a:t>te</a:t>
            </a:r>
            <a:r>
              <a:rPr sz="2400" dirty="0">
                <a:latin typeface="Century Gothic"/>
                <a:cs typeface="Century Gothic"/>
              </a:rPr>
              <a:t>d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07183" y="4635696"/>
            <a:ext cx="1808480" cy="575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72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M(G)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=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50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0 GeV 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DR(bb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) ~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1.0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79387" y="4635696"/>
            <a:ext cx="1507490" cy="575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72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M(G)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=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2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TeV 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DR(bb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) ~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0.25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294349" y="2151754"/>
            <a:ext cx="1081405" cy="895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50" i="1" spc="67" baseline="-32921" dirty="0">
                <a:latin typeface="Times New Roman"/>
                <a:cs typeface="Times New Roman"/>
              </a:rPr>
              <a:t>R</a:t>
            </a:r>
            <a:r>
              <a:rPr sz="4050" i="1" spc="-37" baseline="-32921" dirty="0">
                <a:latin typeface="Times New Roman"/>
                <a:cs typeface="Times New Roman"/>
              </a:rPr>
              <a:t> </a:t>
            </a:r>
            <a:r>
              <a:rPr sz="4050" spc="60" baseline="-32921" dirty="0">
                <a:latin typeface="Times New Roman"/>
                <a:cs typeface="Times New Roman"/>
              </a:rPr>
              <a:t>~</a:t>
            </a:r>
            <a:r>
              <a:rPr sz="4050" spc="292" baseline="-32921" dirty="0">
                <a:latin typeface="Times New Roman"/>
                <a:cs typeface="Times New Roman"/>
              </a:rPr>
              <a:t> </a:t>
            </a:r>
            <a:r>
              <a:rPr sz="2700" u="heavy" spc="155" dirty="0">
                <a:latin typeface="Times New Roman"/>
                <a:cs typeface="Times New Roman"/>
              </a:rPr>
              <a:t>2</a:t>
            </a:r>
            <a:r>
              <a:rPr sz="2700" i="1" u="heavy" spc="55" dirty="0">
                <a:latin typeface="Times New Roman"/>
                <a:cs typeface="Times New Roman"/>
              </a:rPr>
              <a:t>m</a:t>
            </a:r>
            <a:endParaRPr sz="2700">
              <a:latin typeface="Times New Roman"/>
              <a:cs typeface="Times New Roman"/>
            </a:endParaRPr>
          </a:p>
          <a:p>
            <a:pPr marL="691515">
              <a:lnSpc>
                <a:spcPct val="100000"/>
              </a:lnSpc>
              <a:spcBef>
                <a:spcPts val="530"/>
              </a:spcBef>
            </a:pPr>
            <a:r>
              <a:rPr sz="2700" i="1" spc="-50" dirty="0">
                <a:latin typeface="Times New Roman"/>
                <a:cs typeface="Times New Roman"/>
              </a:rPr>
              <a:t>p</a:t>
            </a:r>
            <a:r>
              <a:rPr sz="2325" i="1" spc="44" baseline="-23297" dirty="0">
                <a:latin typeface="Times New Roman"/>
                <a:cs typeface="Times New Roman"/>
              </a:rPr>
              <a:t>T</a:t>
            </a:r>
            <a:endParaRPr sz="2325" baseline="-23297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593" y="841885"/>
            <a:ext cx="8704790" cy="52228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83820" y="4334693"/>
            <a:ext cx="2274570" cy="1193800"/>
          </a:xfrm>
          <a:custGeom>
            <a:avLst/>
            <a:gdLst/>
            <a:ahLst/>
            <a:cxnLst/>
            <a:rect l="l" t="t" r="r" b="b"/>
            <a:pathLst>
              <a:path w="2274570" h="1193800">
                <a:moveTo>
                  <a:pt x="1270668" y="0"/>
                </a:moveTo>
                <a:lnTo>
                  <a:pt x="1179017" y="2223"/>
                </a:lnTo>
                <a:lnTo>
                  <a:pt x="1085623" y="8428"/>
                </a:lnTo>
                <a:lnTo>
                  <a:pt x="992571" y="18535"/>
                </a:lnTo>
                <a:lnTo>
                  <a:pt x="901926" y="32260"/>
                </a:lnTo>
                <a:lnTo>
                  <a:pt x="813969" y="49428"/>
                </a:lnTo>
                <a:lnTo>
                  <a:pt x="728978" y="69860"/>
                </a:lnTo>
                <a:lnTo>
                  <a:pt x="647233" y="93379"/>
                </a:lnTo>
                <a:lnTo>
                  <a:pt x="569012" y="119810"/>
                </a:lnTo>
                <a:lnTo>
                  <a:pt x="494597" y="148974"/>
                </a:lnTo>
                <a:lnTo>
                  <a:pt x="424264" y="180694"/>
                </a:lnTo>
                <a:lnTo>
                  <a:pt x="358295" y="214795"/>
                </a:lnTo>
                <a:lnTo>
                  <a:pt x="296968" y="251098"/>
                </a:lnTo>
                <a:lnTo>
                  <a:pt x="240562" y="289426"/>
                </a:lnTo>
                <a:lnTo>
                  <a:pt x="189357" y="329603"/>
                </a:lnTo>
                <a:lnTo>
                  <a:pt x="143632" y="371451"/>
                </a:lnTo>
                <a:lnTo>
                  <a:pt x="103666" y="414794"/>
                </a:lnTo>
                <a:lnTo>
                  <a:pt x="69738" y="459454"/>
                </a:lnTo>
                <a:lnTo>
                  <a:pt x="42129" y="505254"/>
                </a:lnTo>
                <a:lnTo>
                  <a:pt x="21116" y="552018"/>
                </a:lnTo>
                <a:lnTo>
                  <a:pt x="6980" y="599568"/>
                </a:lnTo>
                <a:lnTo>
                  <a:pt x="0" y="647727"/>
                </a:lnTo>
                <a:lnTo>
                  <a:pt x="454" y="696319"/>
                </a:lnTo>
                <a:lnTo>
                  <a:pt x="8444" y="744251"/>
                </a:lnTo>
                <a:lnTo>
                  <a:pt x="23681" y="790466"/>
                </a:lnTo>
                <a:lnTo>
                  <a:pt x="45860" y="834839"/>
                </a:lnTo>
                <a:lnTo>
                  <a:pt x="74673" y="877244"/>
                </a:lnTo>
                <a:lnTo>
                  <a:pt x="109817" y="917554"/>
                </a:lnTo>
                <a:lnTo>
                  <a:pt x="150984" y="955644"/>
                </a:lnTo>
                <a:lnTo>
                  <a:pt x="197869" y="991389"/>
                </a:lnTo>
                <a:lnTo>
                  <a:pt x="250166" y="1024661"/>
                </a:lnTo>
                <a:lnTo>
                  <a:pt x="307570" y="1055336"/>
                </a:lnTo>
                <a:lnTo>
                  <a:pt x="369775" y="1083287"/>
                </a:lnTo>
                <a:lnTo>
                  <a:pt x="436474" y="1108389"/>
                </a:lnTo>
                <a:lnTo>
                  <a:pt x="507363" y="1130516"/>
                </a:lnTo>
                <a:lnTo>
                  <a:pt x="582135" y="1149542"/>
                </a:lnTo>
                <a:lnTo>
                  <a:pt x="660485" y="1165341"/>
                </a:lnTo>
                <a:lnTo>
                  <a:pt x="742106" y="1177787"/>
                </a:lnTo>
                <a:lnTo>
                  <a:pt x="826694" y="1186755"/>
                </a:lnTo>
                <a:lnTo>
                  <a:pt x="913941" y="1192118"/>
                </a:lnTo>
                <a:lnTo>
                  <a:pt x="1003544" y="1193751"/>
                </a:lnTo>
                <a:lnTo>
                  <a:pt x="1095195" y="1191527"/>
                </a:lnTo>
                <a:lnTo>
                  <a:pt x="1188588" y="1185322"/>
                </a:lnTo>
                <a:lnTo>
                  <a:pt x="1281641" y="1175215"/>
                </a:lnTo>
                <a:lnTo>
                  <a:pt x="1372285" y="1161490"/>
                </a:lnTo>
                <a:lnTo>
                  <a:pt x="1460242" y="1144323"/>
                </a:lnTo>
                <a:lnTo>
                  <a:pt x="1545233" y="1123891"/>
                </a:lnTo>
                <a:lnTo>
                  <a:pt x="1626978" y="1100371"/>
                </a:lnTo>
                <a:lnTo>
                  <a:pt x="1705199" y="1073940"/>
                </a:lnTo>
                <a:lnTo>
                  <a:pt x="1779614" y="1044776"/>
                </a:lnTo>
                <a:lnTo>
                  <a:pt x="1849947" y="1013056"/>
                </a:lnTo>
                <a:lnTo>
                  <a:pt x="1915916" y="978955"/>
                </a:lnTo>
                <a:lnTo>
                  <a:pt x="1977243" y="942652"/>
                </a:lnTo>
                <a:lnTo>
                  <a:pt x="2033649" y="904324"/>
                </a:lnTo>
                <a:lnTo>
                  <a:pt x="2084854" y="864147"/>
                </a:lnTo>
                <a:lnTo>
                  <a:pt x="2130580" y="822298"/>
                </a:lnTo>
                <a:lnTo>
                  <a:pt x="2170546" y="778956"/>
                </a:lnTo>
                <a:lnTo>
                  <a:pt x="2204473" y="734296"/>
                </a:lnTo>
                <a:lnTo>
                  <a:pt x="2232083" y="688495"/>
                </a:lnTo>
                <a:lnTo>
                  <a:pt x="2253095" y="641731"/>
                </a:lnTo>
                <a:lnTo>
                  <a:pt x="2267231" y="594181"/>
                </a:lnTo>
                <a:lnTo>
                  <a:pt x="2274212" y="546022"/>
                </a:lnTo>
                <a:lnTo>
                  <a:pt x="2273758" y="497430"/>
                </a:lnTo>
                <a:lnTo>
                  <a:pt x="2265767" y="449498"/>
                </a:lnTo>
                <a:lnTo>
                  <a:pt x="2250530" y="403283"/>
                </a:lnTo>
                <a:lnTo>
                  <a:pt x="2228352" y="358910"/>
                </a:lnTo>
                <a:lnTo>
                  <a:pt x="2199538" y="316505"/>
                </a:lnTo>
                <a:lnTo>
                  <a:pt x="2164395" y="276195"/>
                </a:lnTo>
                <a:lnTo>
                  <a:pt x="2123228" y="238105"/>
                </a:lnTo>
                <a:lnTo>
                  <a:pt x="2076342" y="202361"/>
                </a:lnTo>
                <a:lnTo>
                  <a:pt x="2024045" y="169088"/>
                </a:lnTo>
                <a:lnTo>
                  <a:pt x="1966641" y="138413"/>
                </a:lnTo>
                <a:lnTo>
                  <a:pt x="1904437" y="110462"/>
                </a:lnTo>
                <a:lnTo>
                  <a:pt x="1837737" y="85360"/>
                </a:lnTo>
                <a:lnTo>
                  <a:pt x="1766848" y="63233"/>
                </a:lnTo>
                <a:lnTo>
                  <a:pt x="1692076" y="44208"/>
                </a:lnTo>
                <a:lnTo>
                  <a:pt x="1613727" y="28409"/>
                </a:lnTo>
                <a:lnTo>
                  <a:pt x="1532105" y="15963"/>
                </a:lnTo>
                <a:lnTo>
                  <a:pt x="1447518" y="6995"/>
                </a:lnTo>
                <a:lnTo>
                  <a:pt x="1360270" y="1632"/>
                </a:lnTo>
                <a:lnTo>
                  <a:pt x="1270668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83820" y="4334692"/>
            <a:ext cx="2274570" cy="1193800"/>
          </a:xfrm>
          <a:custGeom>
            <a:avLst/>
            <a:gdLst/>
            <a:ahLst/>
            <a:cxnLst/>
            <a:rect l="l" t="t" r="r" b="b"/>
            <a:pathLst>
              <a:path w="2274570" h="1193800">
                <a:moveTo>
                  <a:pt x="454" y="696319"/>
                </a:moveTo>
                <a:lnTo>
                  <a:pt x="0" y="647728"/>
                </a:lnTo>
                <a:lnTo>
                  <a:pt x="6980" y="599569"/>
                </a:lnTo>
                <a:lnTo>
                  <a:pt x="21116" y="552018"/>
                </a:lnTo>
                <a:lnTo>
                  <a:pt x="42129" y="505255"/>
                </a:lnTo>
                <a:lnTo>
                  <a:pt x="69738" y="459454"/>
                </a:lnTo>
                <a:lnTo>
                  <a:pt x="103666" y="414794"/>
                </a:lnTo>
                <a:lnTo>
                  <a:pt x="143632" y="371451"/>
                </a:lnTo>
                <a:lnTo>
                  <a:pt x="189357" y="329603"/>
                </a:lnTo>
                <a:lnTo>
                  <a:pt x="240562" y="289426"/>
                </a:lnTo>
                <a:lnTo>
                  <a:pt x="296968" y="251098"/>
                </a:lnTo>
                <a:lnTo>
                  <a:pt x="358295" y="214795"/>
                </a:lnTo>
                <a:lnTo>
                  <a:pt x="424265" y="180695"/>
                </a:lnTo>
                <a:lnTo>
                  <a:pt x="494597" y="148974"/>
                </a:lnTo>
                <a:lnTo>
                  <a:pt x="569013" y="119810"/>
                </a:lnTo>
                <a:lnTo>
                  <a:pt x="647233" y="93379"/>
                </a:lnTo>
                <a:lnTo>
                  <a:pt x="728978" y="69860"/>
                </a:lnTo>
                <a:lnTo>
                  <a:pt x="813969" y="49427"/>
                </a:lnTo>
                <a:lnTo>
                  <a:pt x="901926" y="32260"/>
                </a:lnTo>
                <a:lnTo>
                  <a:pt x="992571" y="18535"/>
                </a:lnTo>
                <a:lnTo>
                  <a:pt x="1085623" y="8428"/>
                </a:lnTo>
                <a:lnTo>
                  <a:pt x="1179017" y="2223"/>
                </a:lnTo>
                <a:lnTo>
                  <a:pt x="1270668" y="0"/>
                </a:lnTo>
                <a:lnTo>
                  <a:pt x="1360270" y="1632"/>
                </a:lnTo>
                <a:lnTo>
                  <a:pt x="1447518" y="6995"/>
                </a:lnTo>
                <a:lnTo>
                  <a:pt x="1532105" y="15963"/>
                </a:lnTo>
                <a:lnTo>
                  <a:pt x="1613727" y="28409"/>
                </a:lnTo>
                <a:lnTo>
                  <a:pt x="1692076" y="44208"/>
                </a:lnTo>
                <a:lnTo>
                  <a:pt x="1766848" y="63234"/>
                </a:lnTo>
                <a:lnTo>
                  <a:pt x="1837737" y="85361"/>
                </a:lnTo>
                <a:lnTo>
                  <a:pt x="1904436" y="110463"/>
                </a:lnTo>
                <a:lnTo>
                  <a:pt x="1966641" y="138414"/>
                </a:lnTo>
                <a:lnTo>
                  <a:pt x="2024045" y="169089"/>
                </a:lnTo>
                <a:lnTo>
                  <a:pt x="2076342" y="202361"/>
                </a:lnTo>
                <a:lnTo>
                  <a:pt x="2123228" y="238105"/>
                </a:lnTo>
                <a:lnTo>
                  <a:pt x="2164395" y="276196"/>
                </a:lnTo>
                <a:lnTo>
                  <a:pt x="2199538" y="316506"/>
                </a:lnTo>
                <a:lnTo>
                  <a:pt x="2228352" y="358910"/>
                </a:lnTo>
                <a:lnTo>
                  <a:pt x="2250530" y="403283"/>
                </a:lnTo>
                <a:lnTo>
                  <a:pt x="2265768" y="449499"/>
                </a:lnTo>
                <a:lnTo>
                  <a:pt x="2273758" y="497431"/>
                </a:lnTo>
                <a:lnTo>
                  <a:pt x="2274212" y="546022"/>
                </a:lnTo>
                <a:lnTo>
                  <a:pt x="2267232" y="594182"/>
                </a:lnTo>
                <a:lnTo>
                  <a:pt x="2253096" y="641732"/>
                </a:lnTo>
                <a:lnTo>
                  <a:pt x="2232083" y="688496"/>
                </a:lnTo>
                <a:lnTo>
                  <a:pt x="2204473" y="734296"/>
                </a:lnTo>
                <a:lnTo>
                  <a:pt x="2170546" y="778956"/>
                </a:lnTo>
                <a:lnTo>
                  <a:pt x="2130580" y="822299"/>
                </a:lnTo>
                <a:lnTo>
                  <a:pt x="2084855" y="864147"/>
                </a:lnTo>
                <a:lnTo>
                  <a:pt x="2033650" y="904324"/>
                </a:lnTo>
                <a:lnTo>
                  <a:pt x="1977244" y="942652"/>
                </a:lnTo>
                <a:lnTo>
                  <a:pt x="1915917" y="978955"/>
                </a:lnTo>
                <a:lnTo>
                  <a:pt x="1849947" y="1013056"/>
                </a:lnTo>
                <a:lnTo>
                  <a:pt x="1779615" y="1044776"/>
                </a:lnTo>
                <a:lnTo>
                  <a:pt x="1705199" y="1073940"/>
                </a:lnTo>
                <a:lnTo>
                  <a:pt x="1626979" y="1100371"/>
                </a:lnTo>
                <a:lnTo>
                  <a:pt x="1545234" y="1123891"/>
                </a:lnTo>
                <a:lnTo>
                  <a:pt x="1460243" y="1144323"/>
                </a:lnTo>
                <a:lnTo>
                  <a:pt x="1372285" y="1161490"/>
                </a:lnTo>
                <a:lnTo>
                  <a:pt x="1281641" y="1175216"/>
                </a:lnTo>
                <a:lnTo>
                  <a:pt x="1188588" y="1185322"/>
                </a:lnTo>
                <a:lnTo>
                  <a:pt x="1095195" y="1191527"/>
                </a:lnTo>
                <a:lnTo>
                  <a:pt x="1003544" y="1193751"/>
                </a:lnTo>
                <a:lnTo>
                  <a:pt x="913942" y="1192118"/>
                </a:lnTo>
                <a:lnTo>
                  <a:pt x="826694" y="1186755"/>
                </a:lnTo>
                <a:lnTo>
                  <a:pt x="742106" y="1177787"/>
                </a:lnTo>
                <a:lnTo>
                  <a:pt x="660485" y="1165341"/>
                </a:lnTo>
                <a:lnTo>
                  <a:pt x="582135" y="1149542"/>
                </a:lnTo>
                <a:lnTo>
                  <a:pt x="507363" y="1130516"/>
                </a:lnTo>
                <a:lnTo>
                  <a:pt x="436475" y="1108390"/>
                </a:lnTo>
                <a:lnTo>
                  <a:pt x="369775" y="1083288"/>
                </a:lnTo>
                <a:lnTo>
                  <a:pt x="307571" y="1055336"/>
                </a:lnTo>
                <a:lnTo>
                  <a:pt x="250167" y="1024662"/>
                </a:lnTo>
                <a:lnTo>
                  <a:pt x="197869" y="991389"/>
                </a:lnTo>
                <a:lnTo>
                  <a:pt x="150984" y="955645"/>
                </a:lnTo>
                <a:lnTo>
                  <a:pt x="109817" y="917555"/>
                </a:lnTo>
                <a:lnTo>
                  <a:pt x="74674" y="877244"/>
                </a:lnTo>
                <a:lnTo>
                  <a:pt x="45860" y="834840"/>
                </a:lnTo>
                <a:lnTo>
                  <a:pt x="23681" y="790467"/>
                </a:lnTo>
                <a:lnTo>
                  <a:pt x="8444" y="744251"/>
                </a:lnTo>
                <a:lnTo>
                  <a:pt x="454" y="696319"/>
                </a:lnTo>
                <a:close/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70892" y="3479800"/>
            <a:ext cx="609600" cy="1503680"/>
          </a:xfrm>
          <a:custGeom>
            <a:avLst/>
            <a:gdLst/>
            <a:ahLst/>
            <a:cxnLst/>
            <a:rect l="l" t="t" r="r" b="b"/>
            <a:pathLst>
              <a:path w="609600" h="1503679">
                <a:moveTo>
                  <a:pt x="609601" y="0"/>
                </a:moveTo>
                <a:lnTo>
                  <a:pt x="0" y="1503448"/>
                </a:lnTo>
              </a:path>
            </a:pathLst>
          </a:custGeom>
          <a:ln w="1904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80494" y="3479800"/>
            <a:ext cx="1612900" cy="1155700"/>
          </a:xfrm>
          <a:custGeom>
            <a:avLst/>
            <a:gdLst/>
            <a:ahLst/>
            <a:cxnLst/>
            <a:rect l="l" t="t" r="r" b="b"/>
            <a:pathLst>
              <a:path w="1612900" h="1155700">
                <a:moveTo>
                  <a:pt x="0" y="0"/>
                </a:moveTo>
                <a:lnTo>
                  <a:pt x="1612897" y="1155699"/>
                </a:lnTo>
              </a:path>
            </a:pathLst>
          </a:custGeom>
          <a:ln w="1904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321206" y="1294154"/>
            <a:ext cx="248856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800"/>
              </a:lnSpc>
            </a:pPr>
            <a:r>
              <a:rPr sz="2400" b="1" spc="-5" dirty="0">
                <a:latin typeface="Century Gothic"/>
                <a:cs typeface="Century Gothic"/>
              </a:rPr>
              <a:t>Booste</a:t>
            </a:r>
            <a:r>
              <a:rPr sz="2400" b="1" dirty="0">
                <a:latin typeface="Century Gothic"/>
                <a:cs typeface="Century Gothic"/>
              </a:rPr>
              <a:t>d top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pair</a:t>
            </a:r>
            <a:r>
              <a:rPr sz="2400" b="1" spc="-15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candidat</a:t>
            </a:r>
            <a:r>
              <a:rPr sz="2400" b="1" dirty="0">
                <a:latin typeface="Century Gothic"/>
                <a:cs typeface="Century Gothic"/>
              </a:rPr>
              <a:t>e </a:t>
            </a:r>
            <a:r>
              <a:rPr sz="2400" b="1" spc="-5" dirty="0">
                <a:latin typeface="Century Gothic"/>
                <a:cs typeface="Century Gothic"/>
              </a:rPr>
              <a:t>event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97692" y="4494903"/>
            <a:ext cx="1297940" cy="746760"/>
          </a:xfrm>
          <a:custGeom>
            <a:avLst/>
            <a:gdLst/>
            <a:ahLst/>
            <a:cxnLst/>
            <a:rect l="l" t="t" r="r" b="b"/>
            <a:pathLst>
              <a:path w="1297939" h="746760">
                <a:moveTo>
                  <a:pt x="721987" y="0"/>
                </a:moveTo>
                <a:lnTo>
                  <a:pt x="669693" y="942"/>
                </a:lnTo>
                <a:lnTo>
                  <a:pt x="616424" y="4371"/>
                </a:lnTo>
                <a:lnTo>
                  <a:pt x="563369" y="10244"/>
                </a:lnTo>
                <a:lnTo>
                  <a:pt x="511706" y="18397"/>
                </a:lnTo>
                <a:lnTo>
                  <a:pt x="461594" y="28718"/>
                </a:lnTo>
                <a:lnTo>
                  <a:pt x="413190" y="41098"/>
                </a:lnTo>
                <a:lnTo>
                  <a:pt x="366654" y="55428"/>
                </a:lnTo>
                <a:lnTo>
                  <a:pt x="322143" y="71599"/>
                </a:lnTo>
                <a:lnTo>
                  <a:pt x="279818" y="89501"/>
                </a:lnTo>
                <a:lnTo>
                  <a:pt x="239835" y="109024"/>
                </a:lnTo>
                <a:lnTo>
                  <a:pt x="202354" y="130059"/>
                </a:lnTo>
                <a:lnTo>
                  <a:pt x="167533" y="152496"/>
                </a:lnTo>
                <a:lnTo>
                  <a:pt x="135530" y="176226"/>
                </a:lnTo>
                <a:lnTo>
                  <a:pt x="106505" y="201139"/>
                </a:lnTo>
                <a:lnTo>
                  <a:pt x="58019" y="254078"/>
                </a:lnTo>
                <a:lnTo>
                  <a:pt x="23344" y="310435"/>
                </a:lnTo>
                <a:lnTo>
                  <a:pt x="3747" y="369335"/>
                </a:lnTo>
                <a:lnTo>
                  <a:pt x="0" y="399465"/>
                </a:lnTo>
                <a:lnTo>
                  <a:pt x="497" y="429902"/>
                </a:lnTo>
                <a:lnTo>
                  <a:pt x="14215" y="488985"/>
                </a:lnTo>
                <a:lnTo>
                  <a:pt x="43742" y="543588"/>
                </a:lnTo>
                <a:lnTo>
                  <a:pt x="87676" y="593068"/>
                </a:lnTo>
                <a:lnTo>
                  <a:pt x="144618" y="636782"/>
                </a:lnTo>
                <a:lnTo>
                  <a:pt x="177529" y="656277"/>
                </a:lnTo>
                <a:lnTo>
                  <a:pt x="213166" y="674089"/>
                </a:lnTo>
                <a:lnTo>
                  <a:pt x="251354" y="690139"/>
                </a:lnTo>
                <a:lnTo>
                  <a:pt x="291919" y="704346"/>
                </a:lnTo>
                <a:lnTo>
                  <a:pt x="334684" y="716629"/>
                </a:lnTo>
                <a:lnTo>
                  <a:pt x="379476" y="726909"/>
                </a:lnTo>
                <a:lnTo>
                  <a:pt x="426118" y="735105"/>
                </a:lnTo>
                <a:lnTo>
                  <a:pt x="474435" y="741137"/>
                </a:lnTo>
                <a:lnTo>
                  <a:pt x="524254" y="744924"/>
                </a:lnTo>
                <a:lnTo>
                  <a:pt x="575398" y="746386"/>
                </a:lnTo>
                <a:lnTo>
                  <a:pt x="627691" y="745443"/>
                </a:lnTo>
                <a:lnTo>
                  <a:pt x="680961" y="742015"/>
                </a:lnTo>
                <a:lnTo>
                  <a:pt x="734016" y="736141"/>
                </a:lnTo>
                <a:lnTo>
                  <a:pt x="785679" y="727989"/>
                </a:lnTo>
                <a:lnTo>
                  <a:pt x="835791" y="717668"/>
                </a:lnTo>
                <a:lnTo>
                  <a:pt x="884195" y="705288"/>
                </a:lnTo>
                <a:lnTo>
                  <a:pt x="930731" y="690957"/>
                </a:lnTo>
                <a:lnTo>
                  <a:pt x="975242" y="674786"/>
                </a:lnTo>
                <a:lnTo>
                  <a:pt x="1017567" y="656885"/>
                </a:lnTo>
                <a:lnTo>
                  <a:pt x="1057550" y="637362"/>
                </a:lnTo>
                <a:lnTo>
                  <a:pt x="1095031" y="616327"/>
                </a:lnTo>
                <a:lnTo>
                  <a:pt x="1129852" y="593890"/>
                </a:lnTo>
                <a:lnTo>
                  <a:pt x="1161855" y="570160"/>
                </a:lnTo>
                <a:lnTo>
                  <a:pt x="1190880" y="545247"/>
                </a:lnTo>
                <a:lnTo>
                  <a:pt x="1239366" y="492308"/>
                </a:lnTo>
                <a:lnTo>
                  <a:pt x="1274041" y="435951"/>
                </a:lnTo>
                <a:lnTo>
                  <a:pt x="1293638" y="377051"/>
                </a:lnTo>
                <a:lnTo>
                  <a:pt x="1297385" y="346921"/>
                </a:lnTo>
                <a:lnTo>
                  <a:pt x="1296888" y="316483"/>
                </a:lnTo>
                <a:lnTo>
                  <a:pt x="1283170" y="257401"/>
                </a:lnTo>
                <a:lnTo>
                  <a:pt x="1253643" y="202798"/>
                </a:lnTo>
                <a:lnTo>
                  <a:pt x="1209708" y="153318"/>
                </a:lnTo>
                <a:lnTo>
                  <a:pt x="1152766" y="109603"/>
                </a:lnTo>
                <a:lnTo>
                  <a:pt x="1119856" y="90109"/>
                </a:lnTo>
                <a:lnTo>
                  <a:pt x="1084219" y="72297"/>
                </a:lnTo>
                <a:lnTo>
                  <a:pt x="1046030" y="56247"/>
                </a:lnTo>
                <a:lnTo>
                  <a:pt x="1005466" y="42040"/>
                </a:lnTo>
                <a:lnTo>
                  <a:pt x="962700" y="29757"/>
                </a:lnTo>
                <a:lnTo>
                  <a:pt x="917909" y="19477"/>
                </a:lnTo>
                <a:lnTo>
                  <a:pt x="871267" y="11281"/>
                </a:lnTo>
                <a:lnTo>
                  <a:pt x="822949" y="5249"/>
                </a:lnTo>
                <a:lnTo>
                  <a:pt x="773131" y="1462"/>
                </a:lnTo>
                <a:lnTo>
                  <a:pt x="721987" y="0"/>
                </a:lnTo>
                <a:close/>
              </a:path>
            </a:pathLst>
          </a:custGeom>
          <a:solidFill>
            <a:srgbClr val="B8DD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97692" y="4494903"/>
            <a:ext cx="1297940" cy="746760"/>
          </a:xfrm>
          <a:custGeom>
            <a:avLst/>
            <a:gdLst/>
            <a:ahLst/>
            <a:cxnLst/>
            <a:rect l="l" t="t" r="r" b="b"/>
            <a:pathLst>
              <a:path w="1297939" h="746760">
                <a:moveTo>
                  <a:pt x="497" y="429903"/>
                </a:moveTo>
                <a:lnTo>
                  <a:pt x="3747" y="369336"/>
                </a:lnTo>
                <a:lnTo>
                  <a:pt x="23343" y="310435"/>
                </a:lnTo>
                <a:lnTo>
                  <a:pt x="58019" y="254078"/>
                </a:lnTo>
                <a:lnTo>
                  <a:pt x="106504" y="201140"/>
                </a:lnTo>
                <a:lnTo>
                  <a:pt x="135530" y="176226"/>
                </a:lnTo>
                <a:lnTo>
                  <a:pt x="167532" y="152496"/>
                </a:lnTo>
                <a:lnTo>
                  <a:pt x="202353" y="130059"/>
                </a:lnTo>
                <a:lnTo>
                  <a:pt x="239835" y="109024"/>
                </a:lnTo>
                <a:lnTo>
                  <a:pt x="279817" y="89501"/>
                </a:lnTo>
                <a:lnTo>
                  <a:pt x="322143" y="71600"/>
                </a:lnTo>
                <a:lnTo>
                  <a:pt x="366653" y="55429"/>
                </a:lnTo>
                <a:lnTo>
                  <a:pt x="413190" y="41098"/>
                </a:lnTo>
                <a:lnTo>
                  <a:pt x="461593" y="28718"/>
                </a:lnTo>
                <a:lnTo>
                  <a:pt x="511706" y="18397"/>
                </a:lnTo>
                <a:lnTo>
                  <a:pt x="563369" y="10245"/>
                </a:lnTo>
                <a:lnTo>
                  <a:pt x="616424" y="4371"/>
                </a:lnTo>
                <a:lnTo>
                  <a:pt x="669693" y="942"/>
                </a:lnTo>
                <a:lnTo>
                  <a:pt x="721987" y="0"/>
                </a:lnTo>
                <a:lnTo>
                  <a:pt x="773131" y="1462"/>
                </a:lnTo>
                <a:lnTo>
                  <a:pt x="822949" y="5249"/>
                </a:lnTo>
                <a:lnTo>
                  <a:pt x="871267" y="11281"/>
                </a:lnTo>
                <a:lnTo>
                  <a:pt x="917909" y="19477"/>
                </a:lnTo>
                <a:lnTo>
                  <a:pt x="962700" y="29757"/>
                </a:lnTo>
                <a:lnTo>
                  <a:pt x="1005466" y="42040"/>
                </a:lnTo>
                <a:lnTo>
                  <a:pt x="1046030" y="56247"/>
                </a:lnTo>
                <a:lnTo>
                  <a:pt x="1084218" y="72297"/>
                </a:lnTo>
                <a:lnTo>
                  <a:pt x="1119855" y="90109"/>
                </a:lnTo>
                <a:lnTo>
                  <a:pt x="1152766" y="109603"/>
                </a:lnTo>
                <a:lnTo>
                  <a:pt x="1209708" y="153318"/>
                </a:lnTo>
                <a:lnTo>
                  <a:pt x="1253642" y="202798"/>
                </a:lnTo>
                <a:lnTo>
                  <a:pt x="1283169" y="257401"/>
                </a:lnTo>
                <a:lnTo>
                  <a:pt x="1296887" y="316483"/>
                </a:lnTo>
                <a:lnTo>
                  <a:pt x="1297384" y="346920"/>
                </a:lnTo>
                <a:lnTo>
                  <a:pt x="1293637" y="377050"/>
                </a:lnTo>
                <a:lnTo>
                  <a:pt x="1274041" y="435951"/>
                </a:lnTo>
                <a:lnTo>
                  <a:pt x="1239365" y="492308"/>
                </a:lnTo>
                <a:lnTo>
                  <a:pt x="1190880" y="545247"/>
                </a:lnTo>
                <a:lnTo>
                  <a:pt x="1161854" y="570160"/>
                </a:lnTo>
                <a:lnTo>
                  <a:pt x="1129852" y="593890"/>
                </a:lnTo>
                <a:lnTo>
                  <a:pt x="1095031" y="616327"/>
                </a:lnTo>
                <a:lnTo>
                  <a:pt x="1057550" y="637362"/>
                </a:lnTo>
                <a:lnTo>
                  <a:pt x="1017567" y="656885"/>
                </a:lnTo>
                <a:lnTo>
                  <a:pt x="975241" y="674786"/>
                </a:lnTo>
                <a:lnTo>
                  <a:pt x="930731" y="690957"/>
                </a:lnTo>
                <a:lnTo>
                  <a:pt x="884195" y="705288"/>
                </a:lnTo>
                <a:lnTo>
                  <a:pt x="835791" y="717668"/>
                </a:lnTo>
                <a:lnTo>
                  <a:pt x="785678" y="727989"/>
                </a:lnTo>
                <a:lnTo>
                  <a:pt x="734015" y="736141"/>
                </a:lnTo>
                <a:lnTo>
                  <a:pt x="680960" y="742015"/>
                </a:lnTo>
                <a:lnTo>
                  <a:pt x="627691" y="745444"/>
                </a:lnTo>
                <a:lnTo>
                  <a:pt x="575397" y="746386"/>
                </a:lnTo>
                <a:lnTo>
                  <a:pt x="524253" y="744924"/>
                </a:lnTo>
                <a:lnTo>
                  <a:pt x="474435" y="741137"/>
                </a:lnTo>
                <a:lnTo>
                  <a:pt x="426117" y="735105"/>
                </a:lnTo>
                <a:lnTo>
                  <a:pt x="379475" y="726909"/>
                </a:lnTo>
                <a:lnTo>
                  <a:pt x="334684" y="716629"/>
                </a:lnTo>
                <a:lnTo>
                  <a:pt x="291919" y="704346"/>
                </a:lnTo>
                <a:lnTo>
                  <a:pt x="251354" y="690139"/>
                </a:lnTo>
                <a:lnTo>
                  <a:pt x="213166" y="674089"/>
                </a:lnTo>
                <a:lnTo>
                  <a:pt x="177529" y="656277"/>
                </a:lnTo>
                <a:lnTo>
                  <a:pt x="144618" y="636783"/>
                </a:lnTo>
                <a:lnTo>
                  <a:pt x="87676" y="593068"/>
                </a:lnTo>
                <a:lnTo>
                  <a:pt x="43742" y="543588"/>
                </a:lnTo>
                <a:lnTo>
                  <a:pt x="14215" y="488985"/>
                </a:lnTo>
                <a:lnTo>
                  <a:pt x="497" y="429903"/>
                </a:lnTo>
                <a:close/>
              </a:path>
            </a:pathLst>
          </a:custGeom>
          <a:ln w="9524">
            <a:solidFill>
              <a:srgbClr val="B8DD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707640" y="4886383"/>
            <a:ext cx="1139190" cy="891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9235" marR="582295" indent="-217170">
              <a:lnSpc>
                <a:spcPct val="114999"/>
              </a:lnSpc>
              <a:tabLst>
                <a:tab pos="380365" algn="l"/>
              </a:tabLst>
            </a:pPr>
            <a:r>
              <a:rPr sz="3000" b="1" baseline="2777" dirty="0">
                <a:latin typeface="Century Gothic"/>
                <a:cs typeface="Century Gothic"/>
              </a:rPr>
              <a:t>q		</a:t>
            </a:r>
            <a:r>
              <a:rPr sz="2000" b="1" dirty="0">
                <a:latin typeface="Century Gothic"/>
                <a:cs typeface="Century Gothic"/>
              </a:rPr>
              <a:t>q </a:t>
            </a:r>
            <a:r>
              <a:rPr sz="2000" b="1" spc="-20" dirty="0">
                <a:latin typeface="Century Gothic"/>
                <a:cs typeface="Century Gothic"/>
              </a:rPr>
              <a:t>W</a:t>
            </a:r>
            <a:endParaRPr sz="2000">
              <a:latin typeface="Century Gothic"/>
              <a:cs typeface="Century Gothic"/>
            </a:endParaRPr>
          </a:p>
          <a:p>
            <a:pPr marL="719455">
              <a:lnSpc>
                <a:spcPts val="1975"/>
              </a:lnSpc>
            </a:pPr>
            <a:r>
              <a:rPr sz="2000" b="1" dirty="0">
                <a:latin typeface="Century Gothic"/>
                <a:cs typeface="Century Gothic"/>
              </a:rPr>
              <a:t>top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95906" y="188857"/>
            <a:ext cx="495744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subs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6091" y="4804036"/>
            <a:ext cx="7308850" cy="1758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FF0000"/>
              </a:buClr>
              <a:buFont typeface="Arial"/>
              <a:buChar char="•"/>
              <a:tabLst>
                <a:tab pos="355600" algn="l"/>
              </a:tabLst>
            </a:pPr>
            <a:r>
              <a:rPr sz="24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Two</a:t>
            </a:r>
            <a:r>
              <a:rPr sz="24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main</a:t>
            </a:r>
            <a:r>
              <a:rPr sz="24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challenges:</a:t>
            </a:r>
            <a:endParaRPr sz="24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290"/>
              </a:spcBef>
              <a:buFont typeface="Courier New"/>
              <a:buChar char="o"/>
              <a:tabLst>
                <a:tab pos="755650" algn="l"/>
              </a:tabLst>
            </a:pPr>
            <a:r>
              <a:rPr sz="2200" b="1" spc="-5" dirty="0">
                <a:latin typeface="Century Gothic"/>
                <a:cs typeface="Century Gothic"/>
              </a:rPr>
              <a:t>Ver</a:t>
            </a:r>
            <a:r>
              <a:rPr sz="2200" b="1" dirty="0">
                <a:latin typeface="Century Gothic"/>
                <a:cs typeface="Century Gothic"/>
              </a:rPr>
              <a:t>y 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spc="-5" dirty="0">
                <a:latin typeface="Century Gothic"/>
                <a:cs typeface="Century Gothic"/>
              </a:rPr>
              <a:t>arg</a:t>
            </a:r>
            <a:r>
              <a:rPr sz="2200" b="1" dirty="0">
                <a:latin typeface="Century Gothic"/>
                <a:cs typeface="Century Gothic"/>
              </a:rPr>
              <a:t>e </a:t>
            </a:r>
            <a:r>
              <a:rPr sz="2200" b="1" spc="-20" dirty="0">
                <a:latin typeface="Century Gothic"/>
                <a:cs typeface="Century Gothic"/>
              </a:rPr>
              <a:t>QCD</a:t>
            </a:r>
            <a:r>
              <a:rPr sz="2200" b="1" spc="-5" dirty="0">
                <a:latin typeface="Century Gothic"/>
                <a:cs typeface="Century Gothic"/>
              </a:rPr>
              <a:t> background</a:t>
            </a:r>
            <a:endParaRPr sz="22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259"/>
              </a:spcBef>
              <a:buFont typeface="Courier New"/>
              <a:buChar char="o"/>
              <a:tabLst>
                <a:tab pos="755650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Hi</a:t>
            </a:r>
            <a:r>
              <a:rPr sz="2200" b="1" spc="-5" dirty="0">
                <a:latin typeface="Century Gothic"/>
                <a:cs typeface="Century Gothic"/>
              </a:rPr>
              <a:t>g</a:t>
            </a:r>
            <a:r>
              <a:rPr sz="2200" b="1" dirty="0">
                <a:latin typeface="Century Gothic"/>
                <a:cs typeface="Century Gothic"/>
              </a:rPr>
              <a:t>h </a:t>
            </a:r>
            <a:r>
              <a:rPr sz="2200" b="1" spc="-15" dirty="0">
                <a:latin typeface="Century Gothic"/>
                <a:cs typeface="Century Gothic"/>
              </a:rPr>
              <a:t>pil</a:t>
            </a:r>
            <a:r>
              <a:rPr sz="2200" b="1" spc="-5" dirty="0">
                <a:latin typeface="Century Gothic"/>
                <a:cs typeface="Century Gothic"/>
              </a:rPr>
              <a:t>eup</a:t>
            </a:r>
            <a:endParaRPr sz="2200">
              <a:latin typeface="Century Gothic"/>
              <a:cs typeface="Century Gothic"/>
            </a:endParaRPr>
          </a:p>
          <a:p>
            <a:pPr marL="1155700" lvl="2" indent="-228600">
              <a:lnSpc>
                <a:spcPct val="100000"/>
              </a:lnSpc>
              <a:spcBef>
                <a:spcPts val="229"/>
              </a:spcBef>
              <a:buFont typeface="Arial"/>
              <a:buChar char="•"/>
              <a:tabLst>
                <a:tab pos="1155700" algn="l"/>
              </a:tabLst>
            </a:pPr>
            <a:r>
              <a:rPr sz="2000" spc="-15" dirty="0">
                <a:latin typeface="Century Gothic"/>
                <a:cs typeface="Century Gothic"/>
              </a:rPr>
              <a:t>Contamina</a:t>
            </a:r>
            <a:r>
              <a:rPr sz="2000" spc="-10" dirty="0">
                <a:latin typeface="Century Gothic"/>
                <a:cs typeface="Century Gothic"/>
              </a:rPr>
              <a:t>ti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10" dirty="0">
                <a:latin typeface="Century Gothic"/>
                <a:cs typeface="Century Gothic"/>
              </a:rPr>
              <a:t>ort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al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of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et:</a:t>
            </a:r>
            <a:endParaRPr sz="2000">
              <a:latin typeface="Century Gothic"/>
              <a:cs typeface="Century Gothic"/>
            </a:endParaRPr>
          </a:p>
          <a:p>
            <a:pPr marL="1383665">
              <a:lnSpc>
                <a:spcPct val="100000"/>
              </a:lnSpc>
              <a:spcBef>
                <a:spcPts val="200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605" dirty="0">
                <a:latin typeface="Courier New"/>
                <a:cs typeface="Courier New"/>
              </a:rPr>
              <a:t> </a:t>
            </a:r>
            <a:r>
              <a:rPr sz="2000" dirty="0">
                <a:latin typeface="Century Gothic"/>
                <a:cs typeface="Century Gothic"/>
              </a:rPr>
              <a:t>x6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nc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as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f</a:t>
            </a:r>
            <a:r>
              <a:rPr sz="2000" spc="-20" dirty="0">
                <a:latin typeface="Century Gothic"/>
                <a:cs typeface="Century Gothic"/>
              </a:rPr>
              <a:t>rom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i="1" spc="-15" dirty="0">
                <a:latin typeface="Century Gothic"/>
                <a:cs typeface="Century Gothic"/>
              </a:rPr>
              <a:t>R</a:t>
            </a:r>
            <a:r>
              <a:rPr sz="2000" i="1" dirty="0">
                <a:latin typeface="Century Gothic"/>
                <a:cs typeface="Century Gothic"/>
              </a:rPr>
              <a:t>=0</a:t>
            </a:r>
            <a:r>
              <a:rPr sz="2000" i="1" spc="-10" dirty="0">
                <a:latin typeface="Century Gothic"/>
                <a:cs typeface="Century Gothic"/>
              </a:rPr>
              <a:t>.</a:t>
            </a:r>
            <a:r>
              <a:rPr sz="2000" i="1" dirty="0">
                <a:latin typeface="Century Gothic"/>
                <a:cs typeface="Century Gothic"/>
              </a:rPr>
              <a:t>4</a:t>
            </a:r>
            <a:r>
              <a:rPr sz="2000" i="1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i="1" spc="-15" dirty="0">
                <a:latin typeface="Century Gothic"/>
                <a:cs typeface="Century Gothic"/>
              </a:rPr>
              <a:t>R</a:t>
            </a:r>
            <a:r>
              <a:rPr sz="2000" i="1" dirty="0">
                <a:latin typeface="Century Gothic"/>
                <a:cs typeface="Century Gothic"/>
              </a:rPr>
              <a:t>=1</a:t>
            </a:r>
            <a:r>
              <a:rPr sz="2000" i="1" spc="-10" dirty="0">
                <a:latin typeface="Century Gothic"/>
                <a:cs typeface="Century Gothic"/>
              </a:rPr>
              <a:t>.</a:t>
            </a:r>
            <a:r>
              <a:rPr sz="2000" i="1" dirty="0">
                <a:latin typeface="Century Gothic"/>
                <a:cs typeface="Century Gothic"/>
              </a:rPr>
              <a:t>0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3840" y="1338307"/>
            <a:ext cx="4464050" cy="1371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00"/>
              </a:lnSpc>
            </a:pPr>
            <a:r>
              <a:rPr sz="2200" b="1" spc="-5" dirty="0">
                <a:latin typeface="Century Gothic"/>
                <a:cs typeface="Century Gothic"/>
              </a:rPr>
              <a:t>Us</a:t>
            </a:r>
            <a:r>
              <a:rPr sz="2200" b="1" dirty="0">
                <a:latin typeface="Century Gothic"/>
                <a:cs typeface="Century Gothic"/>
              </a:rPr>
              <a:t>e large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radius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+ </a:t>
            </a:r>
            <a:r>
              <a:rPr sz="2200" b="1" spc="-10" dirty="0">
                <a:latin typeface="Century Gothic"/>
                <a:cs typeface="Century Gothic"/>
              </a:rPr>
              <a:t>internal jet structure:</a:t>
            </a:r>
            <a:endParaRPr sz="2200">
              <a:latin typeface="Century Gothic"/>
              <a:cs typeface="Century Gothic"/>
            </a:endParaRPr>
          </a:p>
          <a:p>
            <a:pPr marL="12700" marR="82550">
              <a:lnSpc>
                <a:spcPct val="101200"/>
              </a:lnSpc>
              <a:spcBef>
                <a:spcPts val="375"/>
              </a:spcBef>
            </a:pPr>
            <a:r>
              <a:rPr sz="2200" spc="-15" dirty="0">
                <a:latin typeface="Century Gothic"/>
                <a:cs typeface="Century Gothic"/>
              </a:rPr>
              <a:t>Large-R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cay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 massiv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pa</a:t>
            </a:r>
            <a:r>
              <a:rPr sz="2200" spc="-10" dirty="0">
                <a:latin typeface="Century Gothic"/>
                <a:cs typeface="Century Gothic"/>
              </a:rPr>
              <a:t>rt</a:t>
            </a:r>
            <a:r>
              <a:rPr sz="2200" dirty="0">
                <a:latin typeface="Century Gothic"/>
                <a:cs typeface="Century Gothic"/>
              </a:rPr>
              <a:t>icl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</a:t>
            </a:r>
            <a:r>
              <a:rPr sz="2200" spc="-5" dirty="0">
                <a:latin typeface="Century Gothic"/>
                <a:cs typeface="Century Gothic"/>
              </a:rPr>
              <a:t>f</a:t>
            </a:r>
            <a:r>
              <a:rPr sz="2200" spc="-15" dirty="0">
                <a:latin typeface="Century Gothic"/>
                <a:cs typeface="Century Gothic"/>
              </a:rPr>
              <a:t>fe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ent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3840" y="2735307"/>
            <a:ext cx="4725035" cy="1015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400"/>
              </a:lnSpc>
            </a:pPr>
            <a:r>
              <a:rPr sz="2200" spc="-15" dirty="0">
                <a:latin typeface="Century Gothic"/>
                <a:cs typeface="Century Gothic"/>
              </a:rPr>
              <a:t>cha</a:t>
            </a:r>
            <a:r>
              <a:rPr sz="2200" spc="-10" dirty="0">
                <a:latin typeface="Century Gothic"/>
                <a:cs typeface="Century Gothic"/>
              </a:rPr>
              <a:t>ra</a:t>
            </a:r>
            <a:r>
              <a:rPr sz="2200" spc="-15" dirty="0">
                <a:latin typeface="Century Gothic"/>
                <a:cs typeface="Century Gothic"/>
              </a:rPr>
              <a:t>cteris</a:t>
            </a:r>
            <a:r>
              <a:rPr sz="2200" spc="-10" dirty="0">
                <a:latin typeface="Century Gothic"/>
                <a:cs typeface="Century Gothic"/>
              </a:rPr>
              <a:t>tics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10" dirty="0">
                <a:latin typeface="Century Gothic"/>
                <a:cs typeface="Century Gothic"/>
              </a:rPr>
              <a:t> 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ks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(s</a:t>
            </a:r>
            <a:r>
              <a:rPr sz="2200" spc="-10" dirty="0">
                <a:latin typeface="Century Gothic"/>
                <a:cs typeface="Century Gothic"/>
              </a:rPr>
              <a:t>oft </a:t>
            </a:r>
            <a:r>
              <a:rPr sz="2200" dirty="0">
                <a:latin typeface="Century Gothic"/>
                <a:cs typeface="Century Gothic"/>
              </a:rPr>
              <a:t>div</a:t>
            </a:r>
            <a:r>
              <a:rPr sz="2200" spc="-15" dirty="0">
                <a:latin typeface="Century Gothic"/>
                <a:cs typeface="Century Gothic"/>
              </a:rPr>
              <a:t>ergence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QCD</a:t>
            </a:r>
            <a:r>
              <a:rPr sz="2200" dirty="0" smtClean="0">
                <a:latin typeface="Century Gothic"/>
                <a:cs typeface="Century Gothic"/>
              </a:rPr>
              <a:t>)</a:t>
            </a:r>
            <a:endParaRPr sz="22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04190" y="3767490"/>
            <a:ext cx="2737485" cy="968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62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Je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5" dirty="0">
                <a:latin typeface="Century Gothic"/>
                <a:cs typeface="Century Gothic"/>
              </a:rPr>
              <a:t>m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10" dirty="0">
                <a:latin typeface="Century Gothic"/>
                <a:cs typeface="Century Gothic"/>
              </a:rPr>
              <a:t>ss</a:t>
            </a:r>
            <a:endParaRPr sz="2200">
              <a:latin typeface="Century Gothic"/>
              <a:cs typeface="Century Gothic"/>
            </a:endParaRPr>
          </a:p>
          <a:p>
            <a:pPr marL="355600" indent="-342900">
              <a:lnSpc>
                <a:spcPts val="26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20" dirty="0">
                <a:latin typeface="Century Gothic"/>
                <a:cs typeface="Century Gothic"/>
              </a:rPr>
              <a:t>N-</a:t>
            </a:r>
            <a:r>
              <a:rPr sz="2200" b="1" spc="-15" dirty="0">
                <a:latin typeface="Century Gothic"/>
                <a:cs typeface="Century Gothic"/>
              </a:rPr>
              <a:t>p</a:t>
            </a:r>
            <a:r>
              <a:rPr sz="2200" b="1" spc="-5" dirty="0">
                <a:latin typeface="Century Gothic"/>
                <a:cs typeface="Century Gothic"/>
              </a:rPr>
              <a:t>ron</a:t>
            </a:r>
            <a:r>
              <a:rPr sz="2200" b="1" dirty="0">
                <a:latin typeface="Century Gothic"/>
                <a:cs typeface="Century Gothic"/>
              </a:rPr>
              <a:t>g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structure</a:t>
            </a:r>
            <a:endParaRPr sz="2200">
              <a:latin typeface="Century Gothic"/>
              <a:cs typeface="Century Gothic"/>
            </a:endParaRPr>
          </a:p>
          <a:p>
            <a:pPr marL="355600" indent="-342900">
              <a:lnSpc>
                <a:spcPts val="262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5" dirty="0">
                <a:latin typeface="Century Gothic"/>
                <a:cs typeface="Century Gothic"/>
              </a:rPr>
              <a:t>Radiatio</a:t>
            </a:r>
            <a:r>
              <a:rPr sz="2200" b="1" dirty="0">
                <a:latin typeface="Century Gothic"/>
                <a:cs typeface="Century Gothic"/>
              </a:rPr>
              <a:t>n </a:t>
            </a:r>
            <a:r>
              <a:rPr sz="2200" b="1" spc="-20" dirty="0">
                <a:latin typeface="Century Gothic"/>
                <a:cs typeface="Century Gothic"/>
              </a:rPr>
              <a:t>pattern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75557" y="2279170"/>
            <a:ext cx="953769" cy="589280"/>
          </a:xfrm>
          <a:custGeom>
            <a:avLst/>
            <a:gdLst/>
            <a:ahLst/>
            <a:cxnLst/>
            <a:rect l="l" t="t" r="r" b="b"/>
            <a:pathLst>
              <a:path w="953770" h="589280">
                <a:moveTo>
                  <a:pt x="0" y="0"/>
                </a:moveTo>
                <a:lnTo>
                  <a:pt x="953406" y="588727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65924" y="2267691"/>
            <a:ext cx="784860" cy="387985"/>
          </a:xfrm>
          <a:custGeom>
            <a:avLst/>
            <a:gdLst/>
            <a:ahLst/>
            <a:cxnLst/>
            <a:rect l="l" t="t" r="r" b="b"/>
            <a:pathLst>
              <a:path w="784860" h="387985">
                <a:moveTo>
                  <a:pt x="0" y="0"/>
                </a:moveTo>
                <a:lnTo>
                  <a:pt x="784860" y="387862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20836" y="2291183"/>
            <a:ext cx="639445" cy="241935"/>
          </a:xfrm>
          <a:custGeom>
            <a:avLst/>
            <a:gdLst/>
            <a:ahLst/>
            <a:cxnLst/>
            <a:rect l="l" t="t" r="r" b="b"/>
            <a:pathLst>
              <a:path w="639445" h="241935">
                <a:moveTo>
                  <a:pt x="0" y="0"/>
                </a:moveTo>
                <a:lnTo>
                  <a:pt x="639361" y="241691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86151" y="2288603"/>
            <a:ext cx="1148715" cy="317500"/>
          </a:xfrm>
          <a:custGeom>
            <a:avLst/>
            <a:gdLst/>
            <a:ahLst/>
            <a:cxnLst/>
            <a:rect l="l" t="t" r="r" b="b"/>
            <a:pathLst>
              <a:path w="1148714" h="317500">
                <a:moveTo>
                  <a:pt x="0" y="0"/>
                </a:moveTo>
                <a:lnTo>
                  <a:pt x="1148212" y="317422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272557" y="1816021"/>
            <a:ext cx="847725" cy="497205"/>
          </a:xfrm>
          <a:custGeom>
            <a:avLst/>
            <a:gdLst/>
            <a:ahLst/>
            <a:cxnLst/>
            <a:rect l="l" t="t" r="r" b="b"/>
            <a:pathLst>
              <a:path w="847725" h="497205">
                <a:moveTo>
                  <a:pt x="0" y="496830"/>
                </a:moveTo>
                <a:lnTo>
                  <a:pt x="847337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81044" y="1782635"/>
            <a:ext cx="1139825" cy="528955"/>
          </a:xfrm>
          <a:custGeom>
            <a:avLst/>
            <a:gdLst/>
            <a:ahLst/>
            <a:cxnLst/>
            <a:rect l="l" t="t" r="r" b="b"/>
            <a:pathLst>
              <a:path w="1139825" h="528955">
                <a:moveTo>
                  <a:pt x="0" y="528354"/>
                </a:moveTo>
                <a:lnTo>
                  <a:pt x="1139727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308744" y="1950916"/>
            <a:ext cx="1026160" cy="369570"/>
          </a:xfrm>
          <a:custGeom>
            <a:avLst/>
            <a:gdLst/>
            <a:ahLst/>
            <a:cxnLst/>
            <a:rect l="l" t="t" r="r" b="b"/>
            <a:pathLst>
              <a:path w="1026160" h="369569">
                <a:moveTo>
                  <a:pt x="0" y="369154"/>
                </a:moveTo>
                <a:lnTo>
                  <a:pt x="102598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65253" y="2134262"/>
            <a:ext cx="846455" cy="189865"/>
          </a:xfrm>
          <a:custGeom>
            <a:avLst/>
            <a:gdLst/>
            <a:ahLst/>
            <a:cxnLst/>
            <a:rect l="l" t="t" r="r" b="b"/>
            <a:pathLst>
              <a:path w="846454" h="189864">
                <a:moveTo>
                  <a:pt x="0" y="189502"/>
                </a:moveTo>
                <a:lnTo>
                  <a:pt x="846146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078766" y="1581064"/>
            <a:ext cx="487045" cy="1499235"/>
          </a:xfrm>
          <a:custGeom>
            <a:avLst/>
            <a:gdLst/>
            <a:ahLst/>
            <a:cxnLst/>
            <a:rect l="l" t="t" r="r" b="b"/>
            <a:pathLst>
              <a:path w="487045" h="1499235">
                <a:moveTo>
                  <a:pt x="243298" y="0"/>
                </a:moveTo>
                <a:lnTo>
                  <a:pt x="203834" y="9809"/>
                </a:lnTo>
                <a:lnTo>
                  <a:pt x="166397" y="38210"/>
                </a:lnTo>
                <a:lnTo>
                  <a:pt x="131489" y="83658"/>
                </a:lnTo>
                <a:lnTo>
                  <a:pt x="99609" y="144610"/>
                </a:lnTo>
                <a:lnTo>
                  <a:pt x="84962" y="180419"/>
                </a:lnTo>
                <a:lnTo>
                  <a:pt x="71260" y="219524"/>
                </a:lnTo>
                <a:lnTo>
                  <a:pt x="58566" y="261734"/>
                </a:lnTo>
                <a:lnTo>
                  <a:pt x="46942" y="306856"/>
                </a:lnTo>
                <a:lnTo>
                  <a:pt x="36451" y="354697"/>
                </a:lnTo>
                <a:lnTo>
                  <a:pt x="27156" y="405063"/>
                </a:lnTo>
                <a:lnTo>
                  <a:pt x="19119" y="457763"/>
                </a:lnTo>
                <a:lnTo>
                  <a:pt x="12403" y="512603"/>
                </a:lnTo>
                <a:lnTo>
                  <a:pt x="7070" y="569389"/>
                </a:lnTo>
                <a:lnTo>
                  <a:pt x="3184" y="627930"/>
                </a:lnTo>
                <a:lnTo>
                  <a:pt x="806" y="688033"/>
                </a:lnTo>
                <a:lnTo>
                  <a:pt x="0" y="749504"/>
                </a:lnTo>
                <a:lnTo>
                  <a:pt x="806" y="810975"/>
                </a:lnTo>
                <a:lnTo>
                  <a:pt x="3184" y="871077"/>
                </a:lnTo>
                <a:lnTo>
                  <a:pt x="7070" y="929618"/>
                </a:lnTo>
                <a:lnTo>
                  <a:pt x="12403" y="986405"/>
                </a:lnTo>
                <a:lnTo>
                  <a:pt x="19119" y="1041244"/>
                </a:lnTo>
                <a:lnTo>
                  <a:pt x="27156" y="1093944"/>
                </a:lnTo>
                <a:lnTo>
                  <a:pt x="36451" y="1144310"/>
                </a:lnTo>
                <a:lnTo>
                  <a:pt x="46942" y="1192151"/>
                </a:lnTo>
                <a:lnTo>
                  <a:pt x="58566" y="1237272"/>
                </a:lnTo>
                <a:lnTo>
                  <a:pt x="71260" y="1279483"/>
                </a:lnTo>
                <a:lnTo>
                  <a:pt x="84962" y="1318588"/>
                </a:lnTo>
                <a:lnTo>
                  <a:pt x="99609" y="1354396"/>
                </a:lnTo>
                <a:lnTo>
                  <a:pt x="131489" y="1415349"/>
                </a:lnTo>
                <a:lnTo>
                  <a:pt x="166397" y="1460797"/>
                </a:lnTo>
                <a:lnTo>
                  <a:pt x="203834" y="1489197"/>
                </a:lnTo>
                <a:lnTo>
                  <a:pt x="243298" y="1499007"/>
                </a:lnTo>
                <a:lnTo>
                  <a:pt x="263253" y="1496523"/>
                </a:lnTo>
                <a:lnTo>
                  <a:pt x="301765" y="1477225"/>
                </a:lnTo>
                <a:lnTo>
                  <a:pt x="338000" y="1440107"/>
                </a:lnTo>
                <a:lnTo>
                  <a:pt x="371457" y="1386714"/>
                </a:lnTo>
                <a:lnTo>
                  <a:pt x="401634" y="1318588"/>
                </a:lnTo>
                <a:lnTo>
                  <a:pt x="415336" y="1279483"/>
                </a:lnTo>
                <a:lnTo>
                  <a:pt x="428030" y="1237272"/>
                </a:lnTo>
                <a:lnTo>
                  <a:pt x="439654" y="1192151"/>
                </a:lnTo>
                <a:lnTo>
                  <a:pt x="450144" y="1144310"/>
                </a:lnTo>
                <a:lnTo>
                  <a:pt x="459440" y="1093944"/>
                </a:lnTo>
                <a:lnTo>
                  <a:pt x="467476" y="1041244"/>
                </a:lnTo>
                <a:lnTo>
                  <a:pt x="474193" y="986405"/>
                </a:lnTo>
                <a:lnTo>
                  <a:pt x="479525" y="929618"/>
                </a:lnTo>
                <a:lnTo>
                  <a:pt x="483412" y="871077"/>
                </a:lnTo>
                <a:lnTo>
                  <a:pt x="485790" y="810975"/>
                </a:lnTo>
                <a:lnTo>
                  <a:pt x="486596" y="749504"/>
                </a:lnTo>
                <a:lnTo>
                  <a:pt x="485790" y="688033"/>
                </a:lnTo>
                <a:lnTo>
                  <a:pt x="483412" y="627930"/>
                </a:lnTo>
                <a:lnTo>
                  <a:pt x="479525" y="569389"/>
                </a:lnTo>
                <a:lnTo>
                  <a:pt x="474193" y="512603"/>
                </a:lnTo>
                <a:lnTo>
                  <a:pt x="467476" y="457763"/>
                </a:lnTo>
                <a:lnTo>
                  <a:pt x="459440" y="405063"/>
                </a:lnTo>
                <a:lnTo>
                  <a:pt x="450144" y="354697"/>
                </a:lnTo>
                <a:lnTo>
                  <a:pt x="439654" y="306856"/>
                </a:lnTo>
                <a:lnTo>
                  <a:pt x="428030" y="261734"/>
                </a:lnTo>
                <a:lnTo>
                  <a:pt x="415336" y="219524"/>
                </a:lnTo>
                <a:lnTo>
                  <a:pt x="401634" y="180419"/>
                </a:lnTo>
                <a:lnTo>
                  <a:pt x="386986" y="144610"/>
                </a:lnTo>
                <a:lnTo>
                  <a:pt x="355107" y="83658"/>
                </a:lnTo>
                <a:lnTo>
                  <a:pt x="320199" y="38210"/>
                </a:lnTo>
                <a:lnTo>
                  <a:pt x="282762" y="9809"/>
                </a:lnTo>
                <a:lnTo>
                  <a:pt x="243298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78766" y="1581064"/>
            <a:ext cx="487045" cy="1499235"/>
          </a:xfrm>
          <a:custGeom>
            <a:avLst/>
            <a:gdLst/>
            <a:ahLst/>
            <a:cxnLst/>
            <a:rect l="l" t="t" r="r" b="b"/>
            <a:pathLst>
              <a:path w="487045" h="1499235">
                <a:moveTo>
                  <a:pt x="243297" y="1499007"/>
                </a:moveTo>
                <a:lnTo>
                  <a:pt x="203833" y="1489197"/>
                </a:lnTo>
                <a:lnTo>
                  <a:pt x="166396" y="1460797"/>
                </a:lnTo>
                <a:lnTo>
                  <a:pt x="131488" y="1415349"/>
                </a:lnTo>
                <a:lnTo>
                  <a:pt x="99609" y="1354396"/>
                </a:lnTo>
                <a:lnTo>
                  <a:pt x="84962" y="1318588"/>
                </a:lnTo>
                <a:lnTo>
                  <a:pt x="71260" y="1279483"/>
                </a:lnTo>
                <a:lnTo>
                  <a:pt x="58566" y="1237272"/>
                </a:lnTo>
                <a:lnTo>
                  <a:pt x="46942" y="1192151"/>
                </a:lnTo>
                <a:lnTo>
                  <a:pt x="36451" y="1144310"/>
                </a:lnTo>
                <a:lnTo>
                  <a:pt x="27156" y="1093943"/>
                </a:lnTo>
                <a:lnTo>
                  <a:pt x="19119" y="1041244"/>
                </a:lnTo>
                <a:lnTo>
                  <a:pt x="12403" y="986405"/>
                </a:lnTo>
                <a:lnTo>
                  <a:pt x="7070" y="929618"/>
                </a:lnTo>
                <a:lnTo>
                  <a:pt x="3184" y="871077"/>
                </a:lnTo>
                <a:lnTo>
                  <a:pt x="806" y="810974"/>
                </a:lnTo>
                <a:lnTo>
                  <a:pt x="0" y="749503"/>
                </a:lnTo>
                <a:lnTo>
                  <a:pt x="806" y="688032"/>
                </a:lnTo>
                <a:lnTo>
                  <a:pt x="3184" y="627930"/>
                </a:lnTo>
                <a:lnTo>
                  <a:pt x="7070" y="569389"/>
                </a:lnTo>
                <a:lnTo>
                  <a:pt x="12403" y="512602"/>
                </a:lnTo>
                <a:lnTo>
                  <a:pt x="19119" y="457762"/>
                </a:lnTo>
                <a:lnTo>
                  <a:pt x="27156" y="405063"/>
                </a:lnTo>
                <a:lnTo>
                  <a:pt x="36451" y="354697"/>
                </a:lnTo>
                <a:lnTo>
                  <a:pt x="46942" y="306856"/>
                </a:lnTo>
                <a:lnTo>
                  <a:pt x="58566" y="261734"/>
                </a:lnTo>
                <a:lnTo>
                  <a:pt x="71260" y="219524"/>
                </a:lnTo>
                <a:lnTo>
                  <a:pt x="84962" y="180418"/>
                </a:lnTo>
                <a:lnTo>
                  <a:pt x="99609" y="144610"/>
                </a:lnTo>
                <a:lnTo>
                  <a:pt x="131488" y="83658"/>
                </a:lnTo>
                <a:lnTo>
                  <a:pt x="166396" y="38210"/>
                </a:lnTo>
                <a:lnTo>
                  <a:pt x="203833" y="9809"/>
                </a:lnTo>
                <a:lnTo>
                  <a:pt x="243297" y="0"/>
                </a:lnTo>
                <a:lnTo>
                  <a:pt x="263252" y="2484"/>
                </a:lnTo>
                <a:lnTo>
                  <a:pt x="301765" y="21782"/>
                </a:lnTo>
                <a:lnTo>
                  <a:pt x="338000" y="58899"/>
                </a:lnTo>
                <a:lnTo>
                  <a:pt x="371456" y="112292"/>
                </a:lnTo>
                <a:lnTo>
                  <a:pt x="401633" y="180418"/>
                </a:lnTo>
                <a:lnTo>
                  <a:pt x="415335" y="219524"/>
                </a:lnTo>
                <a:lnTo>
                  <a:pt x="428029" y="261734"/>
                </a:lnTo>
                <a:lnTo>
                  <a:pt x="439653" y="306856"/>
                </a:lnTo>
                <a:lnTo>
                  <a:pt x="450144" y="354697"/>
                </a:lnTo>
                <a:lnTo>
                  <a:pt x="459439" y="405063"/>
                </a:lnTo>
                <a:lnTo>
                  <a:pt x="467476" y="457762"/>
                </a:lnTo>
                <a:lnTo>
                  <a:pt x="474192" y="512602"/>
                </a:lnTo>
                <a:lnTo>
                  <a:pt x="479525" y="569389"/>
                </a:lnTo>
                <a:lnTo>
                  <a:pt x="483411" y="627930"/>
                </a:lnTo>
                <a:lnTo>
                  <a:pt x="485789" y="688032"/>
                </a:lnTo>
                <a:lnTo>
                  <a:pt x="486596" y="749503"/>
                </a:lnTo>
                <a:lnTo>
                  <a:pt x="485789" y="810974"/>
                </a:lnTo>
                <a:lnTo>
                  <a:pt x="483411" y="871077"/>
                </a:lnTo>
                <a:lnTo>
                  <a:pt x="479525" y="929618"/>
                </a:lnTo>
                <a:lnTo>
                  <a:pt x="474192" y="986405"/>
                </a:lnTo>
                <a:lnTo>
                  <a:pt x="467476" y="1041244"/>
                </a:lnTo>
                <a:lnTo>
                  <a:pt x="459439" y="1093943"/>
                </a:lnTo>
                <a:lnTo>
                  <a:pt x="450144" y="1144310"/>
                </a:lnTo>
                <a:lnTo>
                  <a:pt x="439653" y="1192151"/>
                </a:lnTo>
                <a:lnTo>
                  <a:pt x="428029" y="1237272"/>
                </a:lnTo>
                <a:lnTo>
                  <a:pt x="415335" y="1279483"/>
                </a:lnTo>
                <a:lnTo>
                  <a:pt x="401633" y="1318588"/>
                </a:lnTo>
                <a:lnTo>
                  <a:pt x="386986" y="1354396"/>
                </a:lnTo>
                <a:lnTo>
                  <a:pt x="355107" y="1415349"/>
                </a:lnTo>
                <a:lnTo>
                  <a:pt x="320198" y="1460797"/>
                </a:lnTo>
                <a:lnTo>
                  <a:pt x="282762" y="1489197"/>
                </a:lnTo>
                <a:lnTo>
                  <a:pt x="243297" y="14990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22788" y="2293438"/>
            <a:ext cx="999490" cy="786765"/>
          </a:xfrm>
          <a:custGeom>
            <a:avLst/>
            <a:gdLst/>
            <a:ahLst/>
            <a:cxnLst/>
            <a:rect l="l" t="t" r="r" b="b"/>
            <a:pathLst>
              <a:path w="999489" h="786764">
                <a:moveTo>
                  <a:pt x="0" y="0"/>
                </a:moveTo>
                <a:lnTo>
                  <a:pt x="999274" y="786633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09013" y="1581067"/>
            <a:ext cx="1013460" cy="712470"/>
          </a:xfrm>
          <a:custGeom>
            <a:avLst/>
            <a:gdLst/>
            <a:ahLst/>
            <a:cxnLst/>
            <a:rect l="l" t="t" r="r" b="b"/>
            <a:pathLst>
              <a:path w="1013460" h="712469">
                <a:moveTo>
                  <a:pt x="0" y="712372"/>
                </a:moveTo>
                <a:lnTo>
                  <a:pt x="101304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087519" y="2000538"/>
            <a:ext cx="510540" cy="569595"/>
          </a:xfrm>
          <a:custGeom>
            <a:avLst/>
            <a:gdLst/>
            <a:ahLst/>
            <a:cxnLst/>
            <a:rect l="l" t="t" r="r" b="b"/>
            <a:pathLst>
              <a:path w="510539" h="569594">
                <a:moveTo>
                  <a:pt x="254986" y="0"/>
                </a:moveTo>
                <a:lnTo>
                  <a:pt x="213626" y="3726"/>
                </a:lnTo>
                <a:lnTo>
                  <a:pt x="174391" y="14516"/>
                </a:lnTo>
                <a:lnTo>
                  <a:pt x="137805" y="31783"/>
                </a:lnTo>
                <a:lnTo>
                  <a:pt x="104394" y="54941"/>
                </a:lnTo>
                <a:lnTo>
                  <a:pt x="74683" y="83402"/>
                </a:lnTo>
                <a:lnTo>
                  <a:pt x="49197" y="116582"/>
                </a:lnTo>
                <a:lnTo>
                  <a:pt x="28461" y="153893"/>
                </a:lnTo>
                <a:lnTo>
                  <a:pt x="12999" y="194750"/>
                </a:lnTo>
                <a:lnTo>
                  <a:pt x="3337" y="238566"/>
                </a:lnTo>
                <a:lnTo>
                  <a:pt x="0" y="284755"/>
                </a:lnTo>
                <a:lnTo>
                  <a:pt x="845" y="308109"/>
                </a:lnTo>
                <a:lnTo>
                  <a:pt x="7410" y="353185"/>
                </a:lnTo>
                <a:lnTo>
                  <a:pt x="20038" y="395594"/>
                </a:lnTo>
                <a:lnTo>
                  <a:pt x="38202" y="434751"/>
                </a:lnTo>
                <a:lnTo>
                  <a:pt x="61379" y="470070"/>
                </a:lnTo>
                <a:lnTo>
                  <a:pt x="89044" y="500964"/>
                </a:lnTo>
                <a:lnTo>
                  <a:pt x="120670" y="526847"/>
                </a:lnTo>
                <a:lnTo>
                  <a:pt x="155734" y="547132"/>
                </a:lnTo>
                <a:lnTo>
                  <a:pt x="193710" y="561234"/>
                </a:lnTo>
                <a:lnTo>
                  <a:pt x="234073" y="568565"/>
                </a:lnTo>
                <a:lnTo>
                  <a:pt x="254986" y="569509"/>
                </a:lnTo>
                <a:lnTo>
                  <a:pt x="275899" y="568565"/>
                </a:lnTo>
                <a:lnTo>
                  <a:pt x="316263" y="561234"/>
                </a:lnTo>
                <a:lnTo>
                  <a:pt x="354239" y="547132"/>
                </a:lnTo>
                <a:lnTo>
                  <a:pt x="389302" y="526847"/>
                </a:lnTo>
                <a:lnTo>
                  <a:pt x="420929" y="500964"/>
                </a:lnTo>
                <a:lnTo>
                  <a:pt x="448593" y="470070"/>
                </a:lnTo>
                <a:lnTo>
                  <a:pt x="471770" y="434751"/>
                </a:lnTo>
                <a:lnTo>
                  <a:pt x="489935" y="395594"/>
                </a:lnTo>
                <a:lnTo>
                  <a:pt x="502562" y="353185"/>
                </a:lnTo>
                <a:lnTo>
                  <a:pt x="509128" y="308109"/>
                </a:lnTo>
                <a:lnTo>
                  <a:pt x="509973" y="284755"/>
                </a:lnTo>
                <a:lnTo>
                  <a:pt x="509128" y="261401"/>
                </a:lnTo>
                <a:lnTo>
                  <a:pt x="502562" y="216325"/>
                </a:lnTo>
                <a:lnTo>
                  <a:pt x="489935" y="173915"/>
                </a:lnTo>
                <a:lnTo>
                  <a:pt x="471770" y="134758"/>
                </a:lnTo>
                <a:lnTo>
                  <a:pt x="448593" y="99439"/>
                </a:lnTo>
                <a:lnTo>
                  <a:pt x="420929" y="68545"/>
                </a:lnTo>
                <a:lnTo>
                  <a:pt x="389302" y="42662"/>
                </a:lnTo>
                <a:lnTo>
                  <a:pt x="354239" y="22377"/>
                </a:lnTo>
                <a:lnTo>
                  <a:pt x="316263" y="8275"/>
                </a:lnTo>
                <a:lnTo>
                  <a:pt x="275899" y="943"/>
                </a:lnTo>
                <a:lnTo>
                  <a:pt x="254986" y="0"/>
                </a:lnTo>
                <a:close/>
              </a:path>
            </a:pathLst>
          </a:custGeom>
          <a:solidFill>
            <a:srgbClr val="91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314975" y="1145908"/>
            <a:ext cx="210312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60"/>
              </a:lnSpc>
            </a:pPr>
            <a:r>
              <a:rPr sz="2000" b="1" spc="-10" dirty="0">
                <a:latin typeface="Century Gothic"/>
                <a:cs typeface="Century Gothic"/>
              </a:rPr>
              <a:t>Sing</a:t>
            </a:r>
            <a:r>
              <a:rPr sz="2000" b="1" spc="-5" dirty="0">
                <a:latin typeface="Century Gothic"/>
                <a:cs typeface="Century Gothic"/>
              </a:rPr>
              <a:t>le l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ge</a:t>
            </a:r>
            <a:r>
              <a:rPr sz="2000" b="1" spc="-10" dirty="0">
                <a:latin typeface="Century Gothic"/>
                <a:cs typeface="Century Gothic"/>
              </a:rPr>
              <a:t>-</a:t>
            </a:r>
            <a:r>
              <a:rPr sz="2000" b="1" dirty="0">
                <a:latin typeface="Century Gothic"/>
                <a:cs typeface="Century Gothic"/>
              </a:rPr>
              <a:t>R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j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566436" y="2275997"/>
            <a:ext cx="689610" cy="48895"/>
          </a:xfrm>
          <a:custGeom>
            <a:avLst/>
            <a:gdLst/>
            <a:ahLst/>
            <a:cxnLst/>
            <a:rect l="l" t="t" r="r" b="b"/>
            <a:pathLst>
              <a:path w="689609" h="48894">
                <a:moveTo>
                  <a:pt x="0" y="0"/>
                </a:moveTo>
                <a:lnTo>
                  <a:pt x="689340" y="48445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79857" y="2116860"/>
            <a:ext cx="1047115" cy="182880"/>
          </a:xfrm>
          <a:custGeom>
            <a:avLst/>
            <a:gdLst/>
            <a:ahLst/>
            <a:cxnLst/>
            <a:rect l="l" t="t" r="r" b="b"/>
            <a:pathLst>
              <a:path w="1047115" h="182880">
                <a:moveTo>
                  <a:pt x="0" y="182470"/>
                </a:moveTo>
                <a:lnTo>
                  <a:pt x="1046609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619795" y="2184667"/>
            <a:ext cx="897255" cy="107314"/>
          </a:xfrm>
          <a:custGeom>
            <a:avLst/>
            <a:gdLst/>
            <a:ahLst/>
            <a:cxnLst/>
            <a:rect l="l" t="t" r="r" b="b"/>
            <a:pathLst>
              <a:path w="897254" h="107314">
                <a:moveTo>
                  <a:pt x="0" y="107134"/>
                </a:moveTo>
                <a:lnTo>
                  <a:pt x="896949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89095" y="2275182"/>
            <a:ext cx="1184275" cy="17780"/>
          </a:xfrm>
          <a:custGeom>
            <a:avLst/>
            <a:gdLst/>
            <a:ahLst/>
            <a:cxnLst/>
            <a:rect l="l" t="t" r="r" b="b"/>
            <a:pathLst>
              <a:path w="1184275" h="17780">
                <a:moveTo>
                  <a:pt x="0" y="0"/>
                </a:moveTo>
                <a:lnTo>
                  <a:pt x="1184244" y="17247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386768" y="1539064"/>
            <a:ext cx="487045" cy="1499235"/>
          </a:xfrm>
          <a:custGeom>
            <a:avLst/>
            <a:gdLst/>
            <a:ahLst/>
            <a:cxnLst/>
            <a:rect l="l" t="t" r="r" b="b"/>
            <a:pathLst>
              <a:path w="487045" h="1499235">
                <a:moveTo>
                  <a:pt x="243298" y="0"/>
                </a:moveTo>
                <a:lnTo>
                  <a:pt x="203834" y="9809"/>
                </a:lnTo>
                <a:lnTo>
                  <a:pt x="166397" y="38210"/>
                </a:lnTo>
                <a:lnTo>
                  <a:pt x="131489" y="83658"/>
                </a:lnTo>
                <a:lnTo>
                  <a:pt x="99609" y="144610"/>
                </a:lnTo>
                <a:lnTo>
                  <a:pt x="84962" y="180419"/>
                </a:lnTo>
                <a:lnTo>
                  <a:pt x="71260" y="219524"/>
                </a:lnTo>
                <a:lnTo>
                  <a:pt x="58566" y="261734"/>
                </a:lnTo>
                <a:lnTo>
                  <a:pt x="46942" y="306856"/>
                </a:lnTo>
                <a:lnTo>
                  <a:pt x="36451" y="354697"/>
                </a:lnTo>
                <a:lnTo>
                  <a:pt x="27156" y="405063"/>
                </a:lnTo>
                <a:lnTo>
                  <a:pt x="19119" y="457763"/>
                </a:lnTo>
                <a:lnTo>
                  <a:pt x="12403" y="512603"/>
                </a:lnTo>
                <a:lnTo>
                  <a:pt x="7070" y="569389"/>
                </a:lnTo>
                <a:lnTo>
                  <a:pt x="3184" y="627930"/>
                </a:lnTo>
                <a:lnTo>
                  <a:pt x="806" y="688033"/>
                </a:lnTo>
                <a:lnTo>
                  <a:pt x="0" y="749504"/>
                </a:lnTo>
                <a:lnTo>
                  <a:pt x="806" y="810975"/>
                </a:lnTo>
                <a:lnTo>
                  <a:pt x="3184" y="871077"/>
                </a:lnTo>
                <a:lnTo>
                  <a:pt x="7070" y="929618"/>
                </a:lnTo>
                <a:lnTo>
                  <a:pt x="12403" y="986405"/>
                </a:lnTo>
                <a:lnTo>
                  <a:pt x="19119" y="1041244"/>
                </a:lnTo>
                <a:lnTo>
                  <a:pt x="27156" y="1093944"/>
                </a:lnTo>
                <a:lnTo>
                  <a:pt x="36451" y="1144310"/>
                </a:lnTo>
                <a:lnTo>
                  <a:pt x="46942" y="1192151"/>
                </a:lnTo>
                <a:lnTo>
                  <a:pt x="58566" y="1237272"/>
                </a:lnTo>
                <a:lnTo>
                  <a:pt x="71260" y="1279483"/>
                </a:lnTo>
                <a:lnTo>
                  <a:pt x="84962" y="1318588"/>
                </a:lnTo>
                <a:lnTo>
                  <a:pt x="99609" y="1354396"/>
                </a:lnTo>
                <a:lnTo>
                  <a:pt x="131489" y="1415349"/>
                </a:lnTo>
                <a:lnTo>
                  <a:pt x="166397" y="1460797"/>
                </a:lnTo>
                <a:lnTo>
                  <a:pt x="203834" y="1489197"/>
                </a:lnTo>
                <a:lnTo>
                  <a:pt x="243298" y="1499007"/>
                </a:lnTo>
                <a:lnTo>
                  <a:pt x="263253" y="1496523"/>
                </a:lnTo>
                <a:lnTo>
                  <a:pt x="301766" y="1477225"/>
                </a:lnTo>
                <a:lnTo>
                  <a:pt x="338001" y="1440107"/>
                </a:lnTo>
                <a:lnTo>
                  <a:pt x="371457" y="1386714"/>
                </a:lnTo>
                <a:lnTo>
                  <a:pt x="401634" y="1318588"/>
                </a:lnTo>
                <a:lnTo>
                  <a:pt x="415336" y="1279483"/>
                </a:lnTo>
                <a:lnTo>
                  <a:pt x="428030" y="1237272"/>
                </a:lnTo>
                <a:lnTo>
                  <a:pt x="439654" y="1192151"/>
                </a:lnTo>
                <a:lnTo>
                  <a:pt x="450145" y="1144310"/>
                </a:lnTo>
                <a:lnTo>
                  <a:pt x="459440" y="1093944"/>
                </a:lnTo>
                <a:lnTo>
                  <a:pt x="467477" y="1041244"/>
                </a:lnTo>
                <a:lnTo>
                  <a:pt x="474193" y="986405"/>
                </a:lnTo>
                <a:lnTo>
                  <a:pt x="479525" y="929618"/>
                </a:lnTo>
                <a:lnTo>
                  <a:pt x="483412" y="871077"/>
                </a:lnTo>
                <a:lnTo>
                  <a:pt x="485790" y="810975"/>
                </a:lnTo>
                <a:lnTo>
                  <a:pt x="486596" y="749504"/>
                </a:lnTo>
                <a:lnTo>
                  <a:pt x="485790" y="688033"/>
                </a:lnTo>
                <a:lnTo>
                  <a:pt x="483412" y="627930"/>
                </a:lnTo>
                <a:lnTo>
                  <a:pt x="479525" y="569389"/>
                </a:lnTo>
                <a:lnTo>
                  <a:pt x="474193" y="512603"/>
                </a:lnTo>
                <a:lnTo>
                  <a:pt x="467477" y="457763"/>
                </a:lnTo>
                <a:lnTo>
                  <a:pt x="459440" y="405063"/>
                </a:lnTo>
                <a:lnTo>
                  <a:pt x="450145" y="354697"/>
                </a:lnTo>
                <a:lnTo>
                  <a:pt x="439654" y="306856"/>
                </a:lnTo>
                <a:lnTo>
                  <a:pt x="428030" y="261734"/>
                </a:lnTo>
                <a:lnTo>
                  <a:pt x="415336" y="219524"/>
                </a:lnTo>
                <a:lnTo>
                  <a:pt x="401634" y="180419"/>
                </a:lnTo>
                <a:lnTo>
                  <a:pt x="386987" y="144610"/>
                </a:lnTo>
                <a:lnTo>
                  <a:pt x="355108" y="83658"/>
                </a:lnTo>
                <a:lnTo>
                  <a:pt x="320199" y="38210"/>
                </a:lnTo>
                <a:lnTo>
                  <a:pt x="282763" y="9809"/>
                </a:lnTo>
                <a:lnTo>
                  <a:pt x="243298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386768" y="1539064"/>
            <a:ext cx="487045" cy="1499235"/>
          </a:xfrm>
          <a:custGeom>
            <a:avLst/>
            <a:gdLst/>
            <a:ahLst/>
            <a:cxnLst/>
            <a:rect l="l" t="t" r="r" b="b"/>
            <a:pathLst>
              <a:path w="487045" h="1499235">
                <a:moveTo>
                  <a:pt x="243298" y="1499007"/>
                </a:moveTo>
                <a:lnTo>
                  <a:pt x="203833" y="1489197"/>
                </a:lnTo>
                <a:lnTo>
                  <a:pt x="166397" y="1460797"/>
                </a:lnTo>
                <a:lnTo>
                  <a:pt x="131488" y="1415349"/>
                </a:lnTo>
                <a:lnTo>
                  <a:pt x="99609" y="1354396"/>
                </a:lnTo>
                <a:lnTo>
                  <a:pt x="84962" y="1318588"/>
                </a:lnTo>
                <a:lnTo>
                  <a:pt x="71260" y="1279483"/>
                </a:lnTo>
                <a:lnTo>
                  <a:pt x="58566" y="1237272"/>
                </a:lnTo>
                <a:lnTo>
                  <a:pt x="46942" y="1192151"/>
                </a:lnTo>
                <a:lnTo>
                  <a:pt x="36451" y="1144310"/>
                </a:lnTo>
                <a:lnTo>
                  <a:pt x="27156" y="1093944"/>
                </a:lnTo>
                <a:lnTo>
                  <a:pt x="19119" y="1041244"/>
                </a:lnTo>
                <a:lnTo>
                  <a:pt x="12403" y="986405"/>
                </a:lnTo>
                <a:lnTo>
                  <a:pt x="7070" y="929618"/>
                </a:lnTo>
                <a:lnTo>
                  <a:pt x="3184" y="871077"/>
                </a:lnTo>
                <a:lnTo>
                  <a:pt x="806" y="810974"/>
                </a:lnTo>
                <a:lnTo>
                  <a:pt x="0" y="749503"/>
                </a:lnTo>
                <a:lnTo>
                  <a:pt x="806" y="688033"/>
                </a:lnTo>
                <a:lnTo>
                  <a:pt x="3184" y="627930"/>
                </a:lnTo>
                <a:lnTo>
                  <a:pt x="7070" y="569389"/>
                </a:lnTo>
                <a:lnTo>
                  <a:pt x="12403" y="512602"/>
                </a:lnTo>
                <a:lnTo>
                  <a:pt x="19119" y="457763"/>
                </a:lnTo>
                <a:lnTo>
                  <a:pt x="27156" y="405063"/>
                </a:lnTo>
                <a:lnTo>
                  <a:pt x="36451" y="354697"/>
                </a:lnTo>
                <a:lnTo>
                  <a:pt x="46942" y="306856"/>
                </a:lnTo>
                <a:lnTo>
                  <a:pt x="58566" y="261735"/>
                </a:lnTo>
                <a:lnTo>
                  <a:pt x="71260" y="219524"/>
                </a:lnTo>
                <a:lnTo>
                  <a:pt x="84962" y="180419"/>
                </a:lnTo>
                <a:lnTo>
                  <a:pt x="99609" y="144610"/>
                </a:lnTo>
                <a:lnTo>
                  <a:pt x="131488" y="83658"/>
                </a:lnTo>
                <a:lnTo>
                  <a:pt x="166397" y="38210"/>
                </a:lnTo>
                <a:lnTo>
                  <a:pt x="203833" y="9809"/>
                </a:lnTo>
                <a:lnTo>
                  <a:pt x="243298" y="0"/>
                </a:lnTo>
                <a:lnTo>
                  <a:pt x="263252" y="2484"/>
                </a:lnTo>
                <a:lnTo>
                  <a:pt x="301765" y="21782"/>
                </a:lnTo>
                <a:lnTo>
                  <a:pt x="338000" y="58899"/>
                </a:lnTo>
                <a:lnTo>
                  <a:pt x="371456" y="112293"/>
                </a:lnTo>
                <a:lnTo>
                  <a:pt x="401633" y="180419"/>
                </a:lnTo>
                <a:lnTo>
                  <a:pt x="415335" y="219524"/>
                </a:lnTo>
                <a:lnTo>
                  <a:pt x="428029" y="261735"/>
                </a:lnTo>
                <a:lnTo>
                  <a:pt x="439653" y="306856"/>
                </a:lnTo>
                <a:lnTo>
                  <a:pt x="450144" y="354697"/>
                </a:lnTo>
                <a:lnTo>
                  <a:pt x="459439" y="405063"/>
                </a:lnTo>
                <a:lnTo>
                  <a:pt x="467476" y="457763"/>
                </a:lnTo>
                <a:lnTo>
                  <a:pt x="474192" y="512602"/>
                </a:lnTo>
                <a:lnTo>
                  <a:pt x="479524" y="569389"/>
                </a:lnTo>
                <a:lnTo>
                  <a:pt x="483411" y="627930"/>
                </a:lnTo>
                <a:lnTo>
                  <a:pt x="485789" y="688033"/>
                </a:lnTo>
                <a:lnTo>
                  <a:pt x="486595" y="749503"/>
                </a:lnTo>
                <a:lnTo>
                  <a:pt x="485789" y="810974"/>
                </a:lnTo>
                <a:lnTo>
                  <a:pt x="483411" y="871077"/>
                </a:lnTo>
                <a:lnTo>
                  <a:pt x="479524" y="929618"/>
                </a:lnTo>
                <a:lnTo>
                  <a:pt x="474192" y="986405"/>
                </a:lnTo>
                <a:lnTo>
                  <a:pt x="467476" y="1041244"/>
                </a:lnTo>
                <a:lnTo>
                  <a:pt x="459439" y="1093944"/>
                </a:lnTo>
                <a:lnTo>
                  <a:pt x="450144" y="1144310"/>
                </a:lnTo>
                <a:lnTo>
                  <a:pt x="439653" y="1192151"/>
                </a:lnTo>
                <a:lnTo>
                  <a:pt x="428029" y="1237272"/>
                </a:lnTo>
                <a:lnTo>
                  <a:pt x="415335" y="1279483"/>
                </a:lnTo>
                <a:lnTo>
                  <a:pt x="401633" y="1318588"/>
                </a:lnTo>
                <a:lnTo>
                  <a:pt x="386986" y="1354396"/>
                </a:lnTo>
                <a:lnTo>
                  <a:pt x="355107" y="1415349"/>
                </a:lnTo>
                <a:lnTo>
                  <a:pt x="320199" y="1460797"/>
                </a:lnTo>
                <a:lnTo>
                  <a:pt x="282762" y="1489197"/>
                </a:lnTo>
                <a:lnTo>
                  <a:pt x="243298" y="14990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617016" y="1539066"/>
            <a:ext cx="1013460" cy="712470"/>
          </a:xfrm>
          <a:custGeom>
            <a:avLst/>
            <a:gdLst/>
            <a:ahLst/>
            <a:cxnLst/>
            <a:rect l="l" t="t" r="r" b="b"/>
            <a:pathLst>
              <a:path w="1013459" h="712469">
                <a:moveTo>
                  <a:pt x="0" y="712372"/>
                </a:moveTo>
                <a:lnTo>
                  <a:pt x="1013050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395522" y="1958538"/>
            <a:ext cx="510540" cy="569595"/>
          </a:xfrm>
          <a:custGeom>
            <a:avLst/>
            <a:gdLst/>
            <a:ahLst/>
            <a:cxnLst/>
            <a:rect l="l" t="t" r="r" b="b"/>
            <a:pathLst>
              <a:path w="510540" h="569594">
                <a:moveTo>
                  <a:pt x="254986" y="0"/>
                </a:moveTo>
                <a:lnTo>
                  <a:pt x="213626" y="3726"/>
                </a:lnTo>
                <a:lnTo>
                  <a:pt x="174391" y="14517"/>
                </a:lnTo>
                <a:lnTo>
                  <a:pt x="137805" y="31784"/>
                </a:lnTo>
                <a:lnTo>
                  <a:pt x="104394" y="54941"/>
                </a:lnTo>
                <a:lnTo>
                  <a:pt x="74683" y="83403"/>
                </a:lnTo>
                <a:lnTo>
                  <a:pt x="49197" y="116582"/>
                </a:lnTo>
                <a:lnTo>
                  <a:pt x="28461" y="153894"/>
                </a:lnTo>
                <a:lnTo>
                  <a:pt x="12999" y="194751"/>
                </a:lnTo>
                <a:lnTo>
                  <a:pt x="3337" y="238566"/>
                </a:lnTo>
                <a:lnTo>
                  <a:pt x="0" y="284755"/>
                </a:lnTo>
                <a:lnTo>
                  <a:pt x="845" y="308109"/>
                </a:lnTo>
                <a:lnTo>
                  <a:pt x="7410" y="353185"/>
                </a:lnTo>
                <a:lnTo>
                  <a:pt x="20038" y="395594"/>
                </a:lnTo>
                <a:lnTo>
                  <a:pt x="38202" y="434751"/>
                </a:lnTo>
                <a:lnTo>
                  <a:pt x="61379" y="470070"/>
                </a:lnTo>
                <a:lnTo>
                  <a:pt x="89044" y="500964"/>
                </a:lnTo>
                <a:lnTo>
                  <a:pt x="120670" y="526847"/>
                </a:lnTo>
                <a:lnTo>
                  <a:pt x="155734" y="547132"/>
                </a:lnTo>
                <a:lnTo>
                  <a:pt x="193710" y="561234"/>
                </a:lnTo>
                <a:lnTo>
                  <a:pt x="234073" y="568565"/>
                </a:lnTo>
                <a:lnTo>
                  <a:pt x="254986" y="569509"/>
                </a:lnTo>
                <a:lnTo>
                  <a:pt x="275899" y="568565"/>
                </a:lnTo>
                <a:lnTo>
                  <a:pt x="316263" y="561234"/>
                </a:lnTo>
                <a:lnTo>
                  <a:pt x="354239" y="547132"/>
                </a:lnTo>
                <a:lnTo>
                  <a:pt x="389302" y="526847"/>
                </a:lnTo>
                <a:lnTo>
                  <a:pt x="420929" y="500964"/>
                </a:lnTo>
                <a:lnTo>
                  <a:pt x="448593" y="470070"/>
                </a:lnTo>
                <a:lnTo>
                  <a:pt x="471770" y="434751"/>
                </a:lnTo>
                <a:lnTo>
                  <a:pt x="489935" y="395594"/>
                </a:lnTo>
                <a:lnTo>
                  <a:pt x="502562" y="353185"/>
                </a:lnTo>
                <a:lnTo>
                  <a:pt x="509128" y="308109"/>
                </a:lnTo>
                <a:lnTo>
                  <a:pt x="509973" y="284755"/>
                </a:lnTo>
                <a:lnTo>
                  <a:pt x="509128" y="261401"/>
                </a:lnTo>
                <a:lnTo>
                  <a:pt x="502562" y="216325"/>
                </a:lnTo>
                <a:lnTo>
                  <a:pt x="489935" y="173916"/>
                </a:lnTo>
                <a:lnTo>
                  <a:pt x="471770" y="134758"/>
                </a:lnTo>
                <a:lnTo>
                  <a:pt x="448593" y="99440"/>
                </a:lnTo>
                <a:lnTo>
                  <a:pt x="420929" y="68546"/>
                </a:lnTo>
                <a:lnTo>
                  <a:pt x="389302" y="42663"/>
                </a:lnTo>
                <a:lnTo>
                  <a:pt x="354239" y="22377"/>
                </a:lnTo>
                <a:lnTo>
                  <a:pt x="316263" y="8275"/>
                </a:lnTo>
                <a:lnTo>
                  <a:pt x="275899" y="943"/>
                </a:lnTo>
                <a:lnTo>
                  <a:pt x="254986" y="0"/>
                </a:lnTo>
                <a:close/>
              </a:path>
            </a:pathLst>
          </a:custGeom>
          <a:solidFill>
            <a:srgbClr val="91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617206" y="2294331"/>
            <a:ext cx="1013460" cy="744220"/>
          </a:xfrm>
          <a:custGeom>
            <a:avLst/>
            <a:gdLst/>
            <a:ahLst/>
            <a:cxnLst/>
            <a:rect l="l" t="t" r="r" b="b"/>
            <a:pathLst>
              <a:path w="1013459" h="744219">
                <a:moveTo>
                  <a:pt x="0" y="0"/>
                </a:moveTo>
                <a:lnTo>
                  <a:pt x="1012861" y="74374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216648" y="1889162"/>
            <a:ext cx="2311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0000FF"/>
                </a:solidFill>
                <a:latin typeface="Century Gothic"/>
                <a:cs typeface="Century Gothic"/>
              </a:rPr>
              <a:t>W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248368" y="2623396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q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311210" y="1831090"/>
            <a:ext cx="1765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q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197252" y="1974195"/>
            <a:ext cx="3917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q,g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589095" y="2251439"/>
            <a:ext cx="1037590" cy="454025"/>
          </a:xfrm>
          <a:custGeom>
            <a:avLst/>
            <a:gdLst/>
            <a:ahLst/>
            <a:cxnLst/>
            <a:rect l="l" t="t" r="r" b="b"/>
            <a:pathLst>
              <a:path w="1037590" h="454025">
                <a:moveTo>
                  <a:pt x="0" y="0"/>
                </a:moveTo>
                <a:lnTo>
                  <a:pt x="1037371" y="453660"/>
                </a:lnTo>
              </a:path>
            </a:pathLst>
          </a:custGeom>
          <a:ln w="28574">
            <a:solidFill>
              <a:srgbClr val="6B73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5216648" y="3144223"/>
            <a:ext cx="1923414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2-prong structure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630769" y="3154151"/>
            <a:ext cx="144272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So</a:t>
            </a: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ft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e</a:t>
            </a: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missi</a:t>
            </a: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8115298" y="2773695"/>
            <a:ext cx="464184" cy="371475"/>
          </a:xfrm>
          <a:custGeom>
            <a:avLst/>
            <a:gdLst/>
            <a:ahLst/>
            <a:cxnLst/>
            <a:rect l="l" t="t" r="r" b="b"/>
            <a:pathLst>
              <a:path w="464184" h="371475">
                <a:moveTo>
                  <a:pt x="0" y="371215"/>
                </a:moveTo>
                <a:lnTo>
                  <a:pt x="463639" y="0"/>
                </a:lnTo>
              </a:path>
            </a:pathLst>
          </a:custGeom>
          <a:ln w="2857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465477" y="2755973"/>
            <a:ext cx="135890" cy="127000"/>
          </a:xfrm>
          <a:custGeom>
            <a:avLst/>
            <a:gdLst/>
            <a:ahLst/>
            <a:cxnLst/>
            <a:rect l="l" t="t" r="r" b="b"/>
            <a:pathLst>
              <a:path w="135890" h="127000">
                <a:moveTo>
                  <a:pt x="121947" y="35444"/>
                </a:moveTo>
                <a:lnTo>
                  <a:pt x="91326" y="35444"/>
                </a:lnTo>
                <a:lnTo>
                  <a:pt x="61629" y="112566"/>
                </a:lnTo>
                <a:lnTo>
                  <a:pt x="65299" y="120834"/>
                </a:lnTo>
                <a:lnTo>
                  <a:pt x="80026" y="126505"/>
                </a:lnTo>
                <a:lnTo>
                  <a:pt x="88295" y="122835"/>
                </a:lnTo>
                <a:lnTo>
                  <a:pt x="121947" y="35444"/>
                </a:lnTo>
                <a:close/>
              </a:path>
              <a:path w="135890" h="127000">
                <a:moveTo>
                  <a:pt x="135596" y="0"/>
                </a:moveTo>
                <a:lnTo>
                  <a:pt x="5389" y="19288"/>
                </a:lnTo>
                <a:lnTo>
                  <a:pt x="0" y="26553"/>
                </a:lnTo>
                <a:lnTo>
                  <a:pt x="2312" y="42163"/>
                </a:lnTo>
                <a:lnTo>
                  <a:pt x="9577" y="47555"/>
                </a:lnTo>
                <a:lnTo>
                  <a:pt x="91326" y="35444"/>
                </a:lnTo>
                <a:lnTo>
                  <a:pt x="121947" y="35444"/>
                </a:lnTo>
                <a:lnTo>
                  <a:pt x="135596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43840" y="1350145"/>
            <a:ext cx="25050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30"/>
              </a:lnSpc>
            </a:pPr>
            <a:r>
              <a:rPr sz="2400" dirty="0">
                <a:latin typeface="Century Gothic"/>
                <a:cs typeface="Century Gothic"/>
              </a:rPr>
              <a:t>Tw</a:t>
            </a:r>
            <a:r>
              <a:rPr sz="2400" spc="-20" dirty="0">
                <a:latin typeface="Century Gothic"/>
                <a:cs typeface="Century Gothic"/>
              </a:rPr>
              <a:t>o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maj</a:t>
            </a:r>
            <a:r>
              <a:rPr sz="2400" spc="-15" dirty="0">
                <a:latin typeface="Century Gothic"/>
                <a:cs typeface="Century Gothic"/>
              </a:rPr>
              <a:t>or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id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as</a:t>
            </a:r>
            <a:r>
              <a:rPr sz="2400" spc="-10" dirty="0">
                <a:latin typeface="Century Gothic"/>
                <a:cs typeface="Century Gothic"/>
              </a:rPr>
              <a:t>: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3840" y="5375038"/>
            <a:ext cx="8108950" cy="1287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latin typeface="Century Gothic"/>
                <a:cs typeface="Century Gothic"/>
              </a:rPr>
              <a:t>Many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techniques!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0400"/>
              </a:lnSpc>
              <a:spcBef>
                <a:spcPts val="500"/>
              </a:spcBef>
              <a:buFont typeface="Arial"/>
              <a:buChar char="•"/>
              <a:tabLst>
                <a:tab pos="355600" algn="l"/>
              </a:tabLst>
            </a:pPr>
            <a:r>
              <a:rPr sz="2000" u="heavy" spc="-10" dirty="0">
                <a:latin typeface="Century Gothic"/>
                <a:cs typeface="Century Gothic"/>
              </a:rPr>
              <a:t>trimmi</a:t>
            </a:r>
            <a:r>
              <a:rPr sz="2000" u="heavy" spc="-15" dirty="0">
                <a:latin typeface="Century Gothic"/>
                <a:cs typeface="Century Gothic"/>
              </a:rPr>
              <a:t>n</a:t>
            </a:r>
            <a:r>
              <a:rPr sz="2000" u="heavy" spc="-20" dirty="0">
                <a:latin typeface="Century Gothic"/>
                <a:cs typeface="Century Gothic"/>
              </a:rPr>
              <a:t>g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fil</a:t>
            </a:r>
            <a:r>
              <a:rPr sz="2000" spc="-10" dirty="0">
                <a:latin typeface="Century Gothic"/>
                <a:cs typeface="Century Gothic"/>
              </a:rPr>
              <a:t>ter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ng,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15" dirty="0">
                <a:latin typeface="Century Gothic"/>
                <a:cs typeface="Century Gothic"/>
              </a:rPr>
              <a:t>run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ng,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mass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oft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HEP</a:t>
            </a:r>
            <a:r>
              <a:rPr sz="2000" spc="-110" dirty="0">
                <a:latin typeface="Century Gothic"/>
                <a:cs typeface="Century Gothic"/>
              </a:rPr>
              <a:t>T</a:t>
            </a:r>
            <a:r>
              <a:rPr sz="2000" spc="-15" dirty="0">
                <a:latin typeface="Century Gothic"/>
                <a:cs typeface="Century Gothic"/>
              </a:rPr>
              <a:t>op</a:t>
            </a:r>
            <a:r>
              <a:rPr sz="2000" spc="-114" dirty="0">
                <a:latin typeface="Century Gothic"/>
                <a:cs typeface="Century Gothic"/>
              </a:rPr>
              <a:t>T</a:t>
            </a:r>
            <a:r>
              <a:rPr sz="2000" spc="-15" dirty="0">
                <a:latin typeface="Century Gothic"/>
                <a:cs typeface="Century Gothic"/>
              </a:rPr>
              <a:t>agge</a:t>
            </a:r>
            <a:r>
              <a:rPr sz="2000" spc="-225" dirty="0">
                <a:latin typeface="Century Gothic"/>
                <a:cs typeface="Century Gothic"/>
              </a:rPr>
              <a:t>r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15" dirty="0">
                <a:latin typeface="Century Gothic"/>
                <a:cs typeface="Century Gothic"/>
              </a:rPr>
              <a:t> Sho</a:t>
            </a:r>
            <a:r>
              <a:rPr sz="2000" dirty="0">
                <a:latin typeface="Century Gothic"/>
                <a:cs typeface="Century Gothic"/>
              </a:rPr>
              <a:t>w</a:t>
            </a:r>
            <a:r>
              <a:rPr sz="2000" spc="-10" dirty="0">
                <a:latin typeface="Century Gothic"/>
                <a:cs typeface="Century Gothic"/>
              </a:rPr>
              <a:t>er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econ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truct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spc="-5" dirty="0">
                <a:latin typeface="Century Gothic"/>
                <a:cs typeface="Century Gothic"/>
              </a:rPr>
              <a:t>-</a:t>
            </a:r>
            <a:r>
              <a:rPr sz="2000" dirty="0">
                <a:latin typeface="Century Gothic"/>
                <a:cs typeface="Century Gothic"/>
              </a:rPr>
              <a:t>subjettines</a:t>
            </a:r>
            <a:r>
              <a:rPr sz="2000" spc="-5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pla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0" dirty="0">
                <a:latin typeface="Century Gothic"/>
                <a:cs typeface="Century Gothic"/>
              </a:rPr>
              <a:t>r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fl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w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energ</a:t>
            </a:r>
            <a:r>
              <a:rPr sz="2000" dirty="0">
                <a:latin typeface="Century Gothic"/>
                <a:cs typeface="Century Gothic"/>
              </a:rPr>
              <a:t>y </a:t>
            </a:r>
            <a:r>
              <a:rPr sz="2000" spc="-15" dirty="0">
                <a:latin typeface="Century Gothic"/>
                <a:cs typeface="Century Gothic"/>
              </a:rPr>
              <a:t>cor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la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te</a:t>
            </a:r>
            <a:r>
              <a:rPr sz="2000" dirty="0">
                <a:latin typeface="Century Gothic"/>
                <a:cs typeface="Century Gothic"/>
              </a:rPr>
              <a:t>mpla</a:t>
            </a:r>
            <a:r>
              <a:rPr sz="2000" spc="-10" dirty="0">
                <a:latin typeface="Century Gothic"/>
                <a:cs typeface="Century Gothic"/>
              </a:rPr>
              <a:t>te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metho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ima</a:t>
            </a:r>
            <a:r>
              <a:rPr sz="2000" spc="-15" dirty="0">
                <a:latin typeface="Century Gothic"/>
                <a:cs typeface="Century Gothic"/>
              </a:rPr>
              <a:t>ge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,</a:t>
            </a:r>
            <a:r>
              <a:rPr sz="2000" dirty="0">
                <a:latin typeface="Century Gothic"/>
                <a:cs typeface="Century Gothic"/>
              </a:rPr>
              <a:t>…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37017" y="1928552"/>
            <a:ext cx="3150523" cy="21613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89548" y="1955800"/>
            <a:ext cx="3048000" cy="2062480"/>
          </a:xfrm>
          <a:custGeom>
            <a:avLst/>
            <a:gdLst/>
            <a:ahLst/>
            <a:cxnLst/>
            <a:rect l="l" t="t" r="r" b="b"/>
            <a:pathLst>
              <a:path w="3048000" h="2062479">
                <a:moveTo>
                  <a:pt x="2704246" y="0"/>
                </a:moveTo>
                <a:lnTo>
                  <a:pt x="343754" y="0"/>
                </a:lnTo>
                <a:lnTo>
                  <a:pt x="315561" y="1139"/>
                </a:lnTo>
                <a:lnTo>
                  <a:pt x="261146" y="9990"/>
                </a:lnTo>
                <a:lnTo>
                  <a:pt x="209949" y="27013"/>
                </a:lnTo>
                <a:lnTo>
                  <a:pt x="162679" y="51502"/>
                </a:lnTo>
                <a:lnTo>
                  <a:pt x="120042" y="82747"/>
                </a:lnTo>
                <a:lnTo>
                  <a:pt x="82747" y="120042"/>
                </a:lnTo>
                <a:lnTo>
                  <a:pt x="51502" y="162679"/>
                </a:lnTo>
                <a:lnTo>
                  <a:pt x="27013" y="209949"/>
                </a:lnTo>
                <a:lnTo>
                  <a:pt x="9990" y="261146"/>
                </a:lnTo>
                <a:lnTo>
                  <a:pt x="1139" y="315561"/>
                </a:lnTo>
                <a:lnTo>
                  <a:pt x="0" y="343754"/>
                </a:lnTo>
                <a:lnTo>
                  <a:pt x="0" y="1718726"/>
                </a:lnTo>
                <a:lnTo>
                  <a:pt x="4499" y="1774485"/>
                </a:lnTo>
                <a:lnTo>
                  <a:pt x="17524" y="1827379"/>
                </a:lnTo>
                <a:lnTo>
                  <a:pt x="38369" y="1876701"/>
                </a:lnTo>
                <a:lnTo>
                  <a:pt x="66324" y="1921742"/>
                </a:lnTo>
                <a:lnTo>
                  <a:pt x="100683" y="1961796"/>
                </a:lnTo>
                <a:lnTo>
                  <a:pt x="140737" y="1996155"/>
                </a:lnTo>
                <a:lnTo>
                  <a:pt x="185779" y="2024110"/>
                </a:lnTo>
                <a:lnTo>
                  <a:pt x="235101" y="2044955"/>
                </a:lnTo>
                <a:lnTo>
                  <a:pt x="287995" y="2057980"/>
                </a:lnTo>
                <a:lnTo>
                  <a:pt x="343754" y="2062480"/>
                </a:lnTo>
                <a:lnTo>
                  <a:pt x="2704246" y="2062480"/>
                </a:lnTo>
                <a:lnTo>
                  <a:pt x="2760005" y="2057980"/>
                </a:lnTo>
                <a:lnTo>
                  <a:pt x="2812899" y="2044955"/>
                </a:lnTo>
                <a:lnTo>
                  <a:pt x="2862221" y="2024110"/>
                </a:lnTo>
                <a:lnTo>
                  <a:pt x="2907262" y="1996155"/>
                </a:lnTo>
                <a:lnTo>
                  <a:pt x="2947316" y="1961796"/>
                </a:lnTo>
                <a:lnTo>
                  <a:pt x="2981675" y="1921742"/>
                </a:lnTo>
                <a:lnTo>
                  <a:pt x="3009630" y="1876701"/>
                </a:lnTo>
                <a:lnTo>
                  <a:pt x="3030475" y="1827379"/>
                </a:lnTo>
                <a:lnTo>
                  <a:pt x="3043500" y="1774485"/>
                </a:lnTo>
                <a:lnTo>
                  <a:pt x="3048000" y="1718726"/>
                </a:lnTo>
                <a:lnTo>
                  <a:pt x="3048000" y="343754"/>
                </a:lnTo>
                <a:lnTo>
                  <a:pt x="3043500" y="287995"/>
                </a:lnTo>
                <a:lnTo>
                  <a:pt x="3030475" y="235101"/>
                </a:lnTo>
                <a:lnTo>
                  <a:pt x="3009630" y="185779"/>
                </a:lnTo>
                <a:lnTo>
                  <a:pt x="2981675" y="140737"/>
                </a:lnTo>
                <a:lnTo>
                  <a:pt x="2947316" y="100683"/>
                </a:lnTo>
                <a:lnTo>
                  <a:pt x="2907262" y="66324"/>
                </a:lnTo>
                <a:lnTo>
                  <a:pt x="2862221" y="38369"/>
                </a:lnTo>
                <a:lnTo>
                  <a:pt x="2812899" y="17524"/>
                </a:lnTo>
                <a:lnTo>
                  <a:pt x="2760005" y="4499"/>
                </a:lnTo>
                <a:lnTo>
                  <a:pt x="270424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89548" y="1955800"/>
            <a:ext cx="3048000" cy="2062480"/>
          </a:xfrm>
          <a:custGeom>
            <a:avLst/>
            <a:gdLst/>
            <a:ahLst/>
            <a:cxnLst/>
            <a:rect l="l" t="t" r="r" b="b"/>
            <a:pathLst>
              <a:path w="3048000" h="2062479">
                <a:moveTo>
                  <a:pt x="0" y="343753"/>
                </a:moveTo>
                <a:lnTo>
                  <a:pt x="4499" y="287995"/>
                </a:lnTo>
                <a:lnTo>
                  <a:pt x="17524" y="235100"/>
                </a:lnTo>
                <a:lnTo>
                  <a:pt x="38369" y="185779"/>
                </a:lnTo>
                <a:lnTo>
                  <a:pt x="66324" y="140737"/>
                </a:lnTo>
                <a:lnTo>
                  <a:pt x="100683" y="100683"/>
                </a:lnTo>
                <a:lnTo>
                  <a:pt x="140737" y="66324"/>
                </a:lnTo>
                <a:lnTo>
                  <a:pt x="185779" y="38369"/>
                </a:lnTo>
                <a:lnTo>
                  <a:pt x="235100" y="17524"/>
                </a:lnTo>
                <a:lnTo>
                  <a:pt x="287995" y="4499"/>
                </a:lnTo>
                <a:lnTo>
                  <a:pt x="343753" y="0"/>
                </a:lnTo>
                <a:lnTo>
                  <a:pt x="2704245" y="0"/>
                </a:lnTo>
                <a:lnTo>
                  <a:pt x="2760003" y="4499"/>
                </a:lnTo>
                <a:lnTo>
                  <a:pt x="2812898" y="17524"/>
                </a:lnTo>
                <a:lnTo>
                  <a:pt x="2862219" y="38369"/>
                </a:lnTo>
                <a:lnTo>
                  <a:pt x="2907261" y="66324"/>
                </a:lnTo>
                <a:lnTo>
                  <a:pt x="2947315" y="100683"/>
                </a:lnTo>
                <a:lnTo>
                  <a:pt x="2981674" y="140737"/>
                </a:lnTo>
                <a:lnTo>
                  <a:pt x="3009629" y="185779"/>
                </a:lnTo>
                <a:lnTo>
                  <a:pt x="3030474" y="235100"/>
                </a:lnTo>
                <a:lnTo>
                  <a:pt x="3043500" y="287995"/>
                </a:lnTo>
                <a:lnTo>
                  <a:pt x="3047999" y="343753"/>
                </a:lnTo>
                <a:lnTo>
                  <a:pt x="3047999" y="1718725"/>
                </a:lnTo>
                <a:lnTo>
                  <a:pt x="3043500" y="1774484"/>
                </a:lnTo>
                <a:lnTo>
                  <a:pt x="3030474" y="1827378"/>
                </a:lnTo>
                <a:lnTo>
                  <a:pt x="3009629" y="1876700"/>
                </a:lnTo>
                <a:lnTo>
                  <a:pt x="2981674" y="1921741"/>
                </a:lnTo>
                <a:lnTo>
                  <a:pt x="2947315" y="1961796"/>
                </a:lnTo>
                <a:lnTo>
                  <a:pt x="2907261" y="1996154"/>
                </a:lnTo>
                <a:lnTo>
                  <a:pt x="2862219" y="2024110"/>
                </a:lnTo>
                <a:lnTo>
                  <a:pt x="2812898" y="2044954"/>
                </a:lnTo>
                <a:lnTo>
                  <a:pt x="2760003" y="2057980"/>
                </a:lnTo>
                <a:lnTo>
                  <a:pt x="2704245" y="2062479"/>
                </a:lnTo>
                <a:lnTo>
                  <a:pt x="343753" y="2062479"/>
                </a:lnTo>
                <a:lnTo>
                  <a:pt x="287995" y="2057980"/>
                </a:lnTo>
                <a:lnTo>
                  <a:pt x="235100" y="2044954"/>
                </a:lnTo>
                <a:lnTo>
                  <a:pt x="185779" y="2024110"/>
                </a:lnTo>
                <a:lnTo>
                  <a:pt x="140737" y="1996154"/>
                </a:lnTo>
                <a:lnTo>
                  <a:pt x="100683" y="1961796"/>
                </a:lnTo>
                <a:lnTo>
                  <a:pt x="66324" y="1921741"/>
                </a:lnTo>
                <a:lnTo>
                  <a:pt x="38369" y="1876700"/>
                </a:lnTo>
                <a:lnTo>
                  <a:pt x="17524" y="1827378"/>
                </a:lnTo>
                <a:lnTo>
                  <a:pt x="4499" y="1774484"/>
                </a:lnTo>
                <a:lnTo>
                  <a:pt x="0" y="1718725"/>
                </a:lnTo>
                <a:lnTo>
                  <a:pt x="0" y="343753"/>
                </a:lnTo>
                <a:close/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935622" y="2154289"/>
            <a:ext cx="1761489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Grooming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92871" y="2986940"/>
            <a:ext cx="1846580" cy="889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635" algn="ctr">
              <a:lnSpc>
                <a:spcPct val="100000"/>
              </a:lnSpc>
            </a:pP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Reduce contamina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ti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on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 f</a:t>
            </a:r>
            <a:r>
              <a:rPr sz="2000" spc="-20" dirty="0">
                <a:solidFill>
                  <a:srgbClr val="FFFFFF"/>
                </a:solidFill>
                <a:latin typeface="Century Gothic"/>
                <a:cs typeface="Century Gothic"/>
              </a:rPr>
              <a:t>rom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pil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e-u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56458" y="1928552"/>
            <a:ext cx="3150523" cy="21613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06449" y="1955800"/>
            <a:ext cx="3048000" cy="2062480"/>
          </a:xfrm>
          <a:custGeom>
            <a:avLst/>
            <a:gdLst/>
            <a:ahLst/>
            <a:cxnLst/>
            <a:rect l="l" t="t" r="r" b="b"/>
            <a:pathLst>
              <a:path w="3048000" h="2062479">
                <a:moveTo>
                  <a:pt x="2704245" y="0"/>
                </a:moveTo>
                <a:lnTo>
                  <a:pt x="343753" y="0"/>
                </a:lnTo>
                <a:lnTo>
                  <a:pt x="315560" y="1139"/>
                </a:lnTo>
                <a:lnTo>
                  <a:pt x="261145" y="9990"/>
                </a:lnTo>
                <a:lnTo>
                  <a:pt x="209949" y="27013"/>
                </a:lnTo>
                <a:lnTo>
                  <a:pt x="162679" y="51502"/>
                </a:lnTo>
                <a:lnTo>
                  <a:pt x="120042" y="82747"/>
                </a:lnTo>
                <a:lnTo>
                  <a:pt x="82747" y="120042"/>
                </a:lnTo>
                <a:lnTo>
                  <a:pt x="51502" y="162679"/>
                </a:lnTo>
                <a:lnTo>
                  <a:pt x="27013" y="209949"/>
                </a:lnTo>
                <a:lnTo>
                  <a:pt x="9990" y="261146"/>
                </a:lnTo>
                <a:lnTo>
                  <a:pt x="1139" y="315561"/>
                </a:lnTo>
                <a:lnTo>
                  <a:pt x="0" y="343754"/>
                </a:lnTo>
                <a:lnTo>
                  <a:pt x="0" y="1718726"/>
                </a:lnTo>
                <a:lnTo>
                  <a:pt x="4499" y="1774485"/>
                </a:lnTo>
                <a:lnTo>
                  <a:pt x="17524" y="1827379"/>
                </a:lnTo>
                <a:lnTo>
                  <a:pt x="38369" y="1876701"/>
                </a:lnTo>
                <a:lnTo>
                  <a:pt x="66324" y="1921742"/>
                </a:lnTo>
                <a:lnTo>
                  <a:pt x="100683" y="1961796"/>
                </a:lnTo>
                <a:lnTo>
                  <a:pt x="140737" y="1996155"/>
                </a:lnTo>
                <a:lnTo>
                  <a:pt x="185779" y="2024110"/>
                </a:lnTo>
                <a:lnTo>
                  <a:pt x="235101" y="2044955"/>
                </a:lnTo>
                <a:lnTo>
                  <a:pt x="287995" y="2057980"/>
                </a:lnTo>
                <a:lnTo>
                  <a:pt x="343753" y="2062480"/>
                </a:lnTo>
                <a:lnTo>
                  <a:pt x="2704245" y="2062480"/>
                </a:lnTo>
                <a:lnTo>
                  <a:pt x="2760004" y="2057980"/>
                </a:lnTo>
                <a:lnTo>
                  <a:pt x="2812898" y="2044955"/>
                </a:lnTo>
                <a:lnTo>
                  <a:pt x="2862219" y="2024110"/>
                </a:lnTo>
                <a:lnTo>
                  <a:pt x="2907261" y="1996155"/>
                </a:lnTo>
                <a:lnTo>
                  <a:pt x="2947315" y="1961796"/>
                </a:lnTo>
                <a:lnTo>
                  <a:pt x="2981674" y="1921742"/>
                </a:lnTo>
                <a:lnTo>
                  <a:pt x="3009629" y="1876701"/>
                </a:lnTo>
                <a:lnTo>
                  <a:pt x="3030474" y="1827379"/>
                </a:lnTo>
                <a:lnTo>
                  <a:pt x="3043499" y="1774485"/>
                </a:lnTo>
                <a:lnTo>
                  <a:pt x="3047998" y="1718726"/>
                </a:lnTo>
                <a:lnTo>
                  <a:pt x="3047998" y="343754"/>
                </a:lnTo>
                <a:lnTo>
                  <a:pt x="3043499" y="287995"/>
                </a:lnTo>
                <a:lnTo>
                  <a:pt x="3030474" y="235101"/>
                </a:lnTo>
                <a:lnTo>
                  <a:pt x="3009629" y="185779"/>
                </a:lnTo>
                <a:lnTo>
                  <a:pt x="2981674" y="140737"/>
                </a:lnTo>
                <a:lnTo>
                  <a:pt x="2947315" y="100683"/>
                </a:lnTo>
                <a:lnTo>
                  <a:pt x="2907261" y="66324"/>
                </a:lnTo>
                <a:lnTo>
                  <a:pt x="2862219" y="38369"/>
                </a:lnTo>
                <a:lnTo>
                  <a:pt x="2812898" y="17524"/>
                </a:lnTo>
                <a:lnTo>
                  <a:pt x="2760004" y="4499"/>
                </a:lnTo>
                <a:lnTo>
                  <a:pt x="2704245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06449" y="1955800"/>
            <a:ext cx="3048000" cy="2062480"/>
          </a:xfrm>
          <a:custGeom>
            <a:avLst/>
            <a:gdLst/>
            <a:ahLst/>
            <a:cxnLst/>
            <a:rect l="l" t="t" r="r" b="b"/>
            <a:pathLst>
              <a:path w="3048000" h="2062479">
                <a:moveTo>
                  <a:pt x="0" y="343753"/>
                </a:moveTo>
                <a:lnTo>
                  <a:pt x="4499" y="287995"/>
                </a:lnTo>
                <a:lnTo>
                  <a:pt x="17524" y="235100"/>
                </a:lnTo>
                <a:lnTo>
                  <a:pt x="38369" y="185779"/>
                </a:lnTo>
                <a:lnTo>
                  <a:pt x="66324" y="140737"/>
                </a:lnTo>
                <a:lnTo>
                  <a:pt x="100683" y="100683"/>
                </a:lnTo>
                <a:lnTo>
                  <a:pt x="140737" y="66324"/>
                </a:lnTo>
                <a:lnTo>
                  <a:pt x="185779" y="38369"/>
                </a:lnTo>
                <a:lnTo>
                  <a:pt x="235101" y="17524"/>
                </a:lnTo>
                <a:lnTo>
                  <a:pt x="287995" y="4499"/>
                </a:lnTo>
                <a:lnTo>
                  <a:pt x="343753" y="0"/>
                </a:lnTo>
                <a:lnTo>
                  <a:pt x="2704245" y="0"/>
                </a:lnTo>
                <a:lnTo>
                  <a:pt x="2760003" y="4499"/>
                </a:lnTo>
                <a:lnTo>
                  <a:pt x="2812898" y="17524"/>
                </a:lnTo>
                <a:lnTo>
                  <a:pt x="2862219" y="38369"/>
                </a:lnTo>
                <a:lnTo>
                  <a:pt x="2907261" y="66324"/>
                </a:lnTo>
                <a:lnTo>
                  <a:pt x="2947315" y="100683"/>
                </a:lnTo>
                <a:lnTo>
                  <a:pt x="2981674" y="140737"/>
                </a:lnTo>
                <a:lnTo>
                  <a:pt x="3009630" y="185779"/>
                </a:lnTo>
                <a:lnTo>
                  <a:pt x="3030474" y="235100"/>
                </a:lnTo>
                <a:lnTo>
                  <a:pt x="3043500" y="287995"/>
                </a:lnTo>
                <a:lnTo>
                  <a:pt x="3047999" y="343753"/>
                </a:lnTo>
                <a:lnTo>
                  <a:pt x="3047999" y="1718725"/>
                </a:lnTo>
                <a:lnTo>
                  <a:pt x="3043500" y="1774484"/>
                </a:lnTo>
                <a:lnTo>
                  <a:pt x="3030474" y="1827378"/>
                </a:lnTo>
                <a:lnTo>
                  <a:pt x="3009630" y="1876700"/>
                </a:lnTo>
                <a:lnTo>
                  <a:pt x="2981674" y="1921741"/>
                </a:lnTo>
                <a:lnTo>
                  <a:pt x="2947315" y="1961796"/>
                </a:lnTo>
                <a:lnTo>
                  <a:pt x="2907261" y="1996154"/>
                </a:lnTo>
                <a:lnTo>
                  <a:pt x="2862219" y="2024110"/>
                </a:lnTo>
                <a:lnTo>
                  <a:pt x="2812898" y="2044954"/>
                </a:lnTo>
                <a:lnTo>
                  <a:pt x="2760003" y="2057980"/>
                </a:lnTo>
                <a:lnTo>
                  <a:pt x="2704245" y="2062479"/>
                </a:lnTo>
                <a:lnTo>
                  <a:pt x="343753" y="2062479"/>
                </a:lnTo>
                <a:lnTo>
                  <a:pt x="287995" y="2057980"/>
                </a:lnTo>
                <a:lnTo>
                  <a:pt x="235101" y="2044954"/>
                </a:lnTo>
                <a:lnTo>
                  <a:pt x="185779" y="2024110"/>
                </a:lnTo>
                <a:lnTo>
                  <a:pt x="140737" y="1996154"/>
                </a:lnTo>
                <a:lnTo>
                  <a:pt x="100683" y="1961796"/>
                </a:lnTo>
                <a:lnTo>
                  <a:pt x="66324" y="1921741"/>
                </a:lnTo>
                <a:lnTo>
                  <a:pt x="38369" y="1876700"/>
                </a:lnTo>
                <a:lnTo>
                  <a:pt x="17524" y="1827378"/>
                </a:lnTo>
                <a:lnTo>
                  <a:pt x="4499" y="1774484"/>
                </a:lnTo>
                <a:lnTo>
                  <a:pt x="0" y="1718725"/>
                </a:lnTo>
                <a:lnTo>
                  <a:pt x="0" y="343753"/>
                </a:lnTo>
                <a:close/>
              </a:path>
            </a:pathLst>
          </a:custGeom>
          <a:ln w="9524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626676" y="2306689"/>
            <a:ext cx="14128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Century Gothic"/>
                <a:cs typeface="Century Gothic"/>
              </a:rPr>
              <a:t>Tagging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59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135741" y="3139340"/>
            <a:ext cx="23945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2415" marR="5080" indent="-26035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Id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entify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the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nte</a:t>
            </a:r>
            <a:r>
              <a:rPr sz="2000" spc="25" dirty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n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al s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tructu</a:t>
            </a:r>
            <a:r>
              <a:rPr sz="2000" spc="-20" dirty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2000" spc="-15" dirty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j</a:t>
            </a:r>
            <a:r>
              <a:rPr sz="2000" spc="-10" dirty="0">
                <a:solidFill>
                  <a:srgbClr val="FFFFFF"/>
                </a:solidFill>
                <a:latin typeface="Century Gothic"/>
                <a:cs typeface="Century Gothic"/>
              </a:rPr>
              <a:t>et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9002" y="4232299"/>
            <a:ext cx="35629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5" dirty="0">
                <a:latin typeface="Century Gothic"/>
                <a:cs typeface="Century Gothic"/>
              </a:rPr>
              <a:t>Reduc</a:t>
            </a:r>
            <a:r>
              <a:rPr sz="2200" b="1" dirty="0">
                <a:latin typeface="Century Gothic"/>
                <a:cs typeface="Century Gothic"/>
              </a:rPr>
              <a:t>e </a:t>
            </a:r>
            <a:r>
              <a:rPr sz="2200" b="1" spc="-20" dirty="0">
                <a:latin typeface="Century Gothic"/>
                <a:cs typeface="Century Gothic"/>
              </a:rPr>
              <a:t>QCD</a:t>
            </a:r>
            <a:r>
              <a:rPr sz="2200" b="1" spc="-5" dirty="0">
                <a:latin typeface="Century Gothic"/>
                <a:cs typeface="Century Gothic"/>
              </a:rPr>
              <a:t> background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95618" y="4232299"/>
            <a:ext cx="2533650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00"/>
              </a:lnSpc>
            </a:pPr>
            <a:r>
              <a:rPr sz="2200" b="1" dirty="0">
                <a:latin typeface="Century Gothic"/>
                <a:cs typeface="Century Gothic"/>
              </a:rPr>
              <a:t>Improve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signal</a:t>
            </a:r>
            <a:r>
              <a:rPr sz="2200" b="1" spc="-15" dirty="0">
                <a:latin typeface="Century Gothic"/>
                <a:cs typeface="Century Gothic"/>
              </a:rPr>
              <a:t> mass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resolution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9" name="object 3"/>
          <p:cNvSpPr txBox="1"/>
          <p:nvPr/>
        </p:nvSpPr>
        <p:spPr>
          <a:xfrm>
            <a:off x="2095906" y="188857"/>
            <a:ext cx="495744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subs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812780" y="176157"/>
            <a:ext cx="55238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trimm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(1/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6540" y="5980445"/>
            <a:ext cx="516953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5" dirty="0">
                <a:latin typeface="Century Gothic"/>
                <a:cs typeface="Century Gothic"/>
              </a:rPr>
              <a:t>Pythia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di-je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even</a:t>
            </a:r>
            <a:r>
              <a:rPr sz="2200" b="1" dirty="0">
                <a:latin typeface="Century Gothic"/>
                <a:cs typeface="Century Gothic"/>
              </a:rPr>
              <a:t>t </a:t>
            </a:r>
            <a:r>
              <a:rPr sz="2200" b="1" spc="-15" dirty="0">
                <a:latin typeface="Century Gothic"/>
                <a:cs typeface="Century Gothic"/>
              </a:rPr>
              <a:t>(QCD</a:t>
            </a:r>
            <a:r>
              <a:rPr sz="2200" b="1" spc="-5" dirty="0">
                <a:latin typeface="Century Gothic"/>
                <a:cs typeface="Century Gothic"/>
              </a:rPr>
              <a:t> background)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24000" y="1181100"/>
            <a:ext cx="6095998" cy="4571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60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b="1" dirty="0"/>
              <a:t>J</a:t>
            </a:r>
            <a:r>
              <a:rPr b="1" spc="-25" dirty="0"/>
              <a:t>ets</a:t>
            </a:r>
            <a:r>
              <a:rPr b="1" spc="-5" dirty="0"/>
              <a:t> </a:t>
            </a:r>
            <a:r>
              <a:rPr b="1" spc="-30" dirty="0"/>
              <a:t>a</a:t>
            </a:r>
            <a:r>
              <a:rPr b="1" spc="-40" dirty="0"/>
              <a:t>n</a:t>
            </a:r>
            <a:r>
              <a:rPr b="1" spc="-35" dirty="0"/>
              <a:t>d</a:t>
            </a:r>
            <a:r>
              <a:rPr b="1" spc="-5" dirty="0"/>
              <a:t> </a:t>
            </a:r>
            <a:r>
              <a:rPr b="1" dirty="0" smtClean="0"/>
              <a:t>jet</a:t>
            </a:r>
            <a:r>
              <a:rPr lang="en-US" b="1" dirty="0" smtClean="0"/>
              <a:t> </a:t>
            </a:r>
            <a:r>
              <a:rPr b="1" spc="-25" dirty="0" smtClean="0"/>
              <a:t>alg</a:t>
            </a:r>
            <a:r>
              <a:rPr b="1" dirty="0" smtClean="0"/>
              <a:t>or</a:t>
            </a:r>
            <a:r>
              <a:rPr b="1" spc="-20" dirty="0" smtClean="0"/>
              <a:t>it</a:t>
            </a:r>
            <a:r>
              <a:rPr b="1" spc="-40" dirty="0" smtClean="0"/>
              <a:t>h</a:t>
            </a:r>
            <a:r>
              <a:rPr b="1" dirty="0" smtClean="0"/>
              <a:t>m</a:t>
            </a:r>
            <a:r>
              <a:rPr b="1" spc="-25" dirty="0" smtClean="0"/>
              <a:t>s</a:t>
            </a:r>
            <a:r>
              <a:rPr b="1" spc="-5" dirty="0" smtClean="0"/>
              <a:t> </a:t>
            </a:r>
            <a:r>
              <a:rPr b="1" dirty="0"/>
              <a:t>(I)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1136446"/>
            <a:ext cx="5880098" cy="563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58838" y="1772302"/>
            <a:ext cx="2900045" cy="411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8382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ua</a:t>
            </a:r>
            <a:r>
              <a:rPr sz="2200" spc="-10" dirty="0">
                <a:latin typeface="Century Gothic"/>
                <a:cs typeface="Century Gothic"/>
              </a:rPr>
              <a:t>rk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uon</a:t>
            </a:r>
            <a:r>
              <a:rPr sz="2200" dirty="0">
                <a:latin typeface="Century Gothic"/>
                <a:cs typeface="Century Gothic"/>
              </a:rPr>
              <a:t>s (</a:t>
            </a:r>
            <a:r>
              <a:rPr sz="2200" spc="-15" dirty="0">
                <a:latin typeface="Century Gothic"/>
                <a:cs typeface="Century Gothic"/>
              </a:rPr>
              <a:t>partons</a:t>
            </a:r>
            <a:r>
              <a:rPr sz="2200" dirty="0">
                <a:latin typeface="Century Gothic"/>
                <a:cs typeface="Century Gothic"/>
              </a:rPr>
              <a:t>)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hort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nce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5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d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oce</a:t>
            </a:r>
            <a:r>
              <a:rPr sz="2200" dirty="0">
                <a:latin typeface="Century Gothic"/>
                <a:cs typeface="Century Gothic"/>
              </a:rPr>
              <a:t>ss)</a:t>
            </a:r>
          </a:p>
          <a:p>
            <a:pPr marL="355600" marR="5080" indent="-342900">
              <a:lnSpc>
                <a:spcPct val="994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As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they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p</a:t>
            </a:r>
            <a:r>
              <a:rPr sz="2200" b="1" spc="-5" dirty="0">
                <a:latin typeface="Century Gothic"/>
                <a:cs typeface="Century Gothic"/>
              </a:rPr>
              <a:t>ro</a:t>
            </a:r>
            <a:r>
              <a:rPr sz="2200" b="1" dirty="0">
                <a:latin typeface="Century Gothic"/>
                <a:cs typeface="Century Gothic"/>
              </a:rPr>
              <a:t>paga</a:t>
            </a:r>
            <a:r>
              <a:rPr sz="2200" b="1" spc="-15" dirty="0">
                <a:latin typeface="Century Gothic"/>
                <a:cs typeface="Century Gothic"/>
              </a:rPr>
              <a:t>te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they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radiate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more </a:t>
            </a:r>
            <a:r>
              <a:rPr sz="2200" b="1" dirty="0">
                <a:latin typeface="Century Gothic"/>
                <a:cs typeface="Century Gothic"/>
              </a:rPr>
              <a:t>partons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(</a:t>
            </a:r>
            <a:r>
              <a:rPr sz="2200" b="1" dirty="0">
                <a:latin typeface="Century Gothic"/>
                <a:cs typeface="Century Gothic"/>
              </a:rPr>
              <a:t>parton </a:t>
            </a:r>
            <a:r>
              <a:rPr sz="2200" b="1" spc="-15" dirty="0">
                <a:latin typeface="Century Gothic"/>
                <a:cs typeface="Century Gothic"/>
              </a:rPr>
              <a:t>shower)</a:t>
            </a:r>
            <a:endParaRPr sz="2200" dirty="0">
              <a:latin typeface="Century Gothic"/>
              <a:cs typeface="Century Gothic"/>
            </a:endParaRPr>
          </a:p>
          <a:p>
            <a:pPr marL="355600" marR="387985" indent="-342900">
              <a:lnSpc>
                <a:spcPct val="99800"/>
              </a:lnSpc>
              <a:spcBef>
                <a:spcPts val="49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spc="-25" dirty="0">
                <a:latin typeface="Century Gothic"/>
                <a:cs typeface="Century Gothic"/>
              </a:rPr>
              <a:t>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unco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ons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onizatio</a:t>
            </a:r>
            <a:r>
              <a:rPr sz="2200" spc="-20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)</a:t>
            </a:r>
          </a:p>
        </p:txBody>
      </p:sp>
      <p:sp>
        <p:nvSpPr>
          <p:cNvPr id="6" name="object 6"/>
          <p:cNvSpPr/>
          <p:nvPr/>
        </p:nvSpPr>
        <p:spPr>
          <a:xfrm>
            <a:off x="2971800" y="2373283"/>
            <a:ext cx="660861" cy="12053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22600" y="2438400"/>
            <a:ext cx="558800" cy="1104900"/>
          </a:xfrm>
          <a:custGeom>
            <a:avLst/>
            <a:gdLst/>
            <a:ahLst/>
            <a:cxnLst/>
            <a:rect l="l" t="t" r="r" b="b"/>
            <a:pathLst>
              <a:path w="558800" h="1104900">
                <a:moveTo>
                  <a:pt x="0" y="0"/>
                </a:moveTo>
                <a:lnTo>
                  <a:pt x="558800" y="0"/>
                </a:lnTo>
                <a:lnTo>
                  <a:pt x="558800" y="1104900"/>
                </a:lnTo>
                <a:lnTo>
                  <a:pt x="0" y="1104900"/>
                </a:lnTo>
                <a:lnTo>
                  <a:pt x="0" y="0"/>
                </a:lnTo>
                <a:close/>
              </a:path>
            </a:pathLst>
          </a:custGeom>
          <a:solidFill>
            <a:srgbClr val="FFFB00">
              <a:alpha val="12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22599" y="2400300"/>
            <a:ext cx="558800" cy="1104900"/>
          </a:xfrm>
          <a:custGeom>
            <a:avLst/>
            <a:gdLst/>
            <a:ahLst/>
            <a:cxnLst/>
            <a:rect l="l" t="t" r="r" b="b"/>
            <a:pathLst>
              <a:path w="558800" h="1104900">
                <a:moveTo>
                  <a:pt x="0" y="0"/>
                </a:moveTo>
                <a:lnTo>
                  <a:pt x="558799" y="0"/>
                </a:lnTo>
                <a:lnTo>
                  <a:pt x="558799" y="1104899"/>
                </a:lnTo>
                <a:lnTo>
                  <a:pt x="0" y="110489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AC6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812780" y="176157"/>
            <a:ext cx="55238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trimm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(2/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24000" y="1181100"/>
            <a:ext cx="6095998" cy="4571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6540" y="5980445"/>
            <a:ext cx="7199630" cy="358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20" dirty="0">
                <a:latin typeface="Century Gothic"/>
                <a:cs typeface="Century Gothic"/>
              </a:rPr>
              <a:t>Anti</a:t>
            </a:r>
            <a:r>
              <a:rPr sz="2200" b="1" spc="-10" dirty="0">
                <a:latin typeface="Century Gothic"/>
                <a:cs typeface="Century Gothic"/>
              </a:rPr>
              <a:t>-</a:t>
            </a:r>
            <a:r>
              <a:rPr sz="2200" b="1" dirty="0">
                <a:latin typeface="Century Gothic"/>
                <a:cs typeface="Century Gothic"/>
              </a:rPr>
              <a:t>k</a:t>
            </a:r>
            <a:r>
              <a:rPr sz="2175" b="1" baseline="-21072" dirty="0">
                <a:latin typeface="Century Gothic"/>
                <a:cs typeface="Century Gothic"/>
              </a:rPr>
              <a:t>t </a:t>
            </a:r>
            <a:r>
              <a:rPr sz="2175" b="1" spc="-300" baseline="-21072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(R=1.0)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buil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from</a:t>
            </a:r>
            <a:r>
              <a:rPr sz="2200" b="1" dirty="0">
                <a:latin typeface="Century Gothic"/>
                <a:cs typeface="Century Gothic"/>
              </a:rPr>
              <a:t> topo</a:t>
            </a:r>
            <a:r>
              <a:rPr sz="2200" b="1" spc="-10" dirty="0">
                <a:latin typeface="Century Gothic"/>
                <a:cs typeface="Century Gothic"/>
              </a:rPr>
              <a:t>-clusters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(</a:t>
            </a:r>
            <a:r>
              <a:rPr sz="2200" b="1" dirty="0">
                <a:latin typeface="Century Gothic"/>
                <a:cs typeface="Century Gothic"/>
              </a:rPr>
              <a:t>p</a:t>
            </a:r>
            <a:r>
              <a:rPr sz="2175" b="1" spc="7" baseline="-21072" dirty="0">
                <a:latin typeface="Century Gothic"/>
                <a:cs typeface="Century Gothic"/>
              </a:rPr>
              <a:t>T</a:t>
            </a:r>
            <a:r>
              <a:rPr sz="2200" b="1" spc="-5" dirty="0">
                <a:latin typeface="Century Gothic"/>
                <a:cs typeface="Century Gothic"/>
              </a:rPr>
              <a:t>&gt;2</a:t>
            </a:r>
            <a:r>
              <a:rPr sz="2200" b="1" dirty="0">
                <a:latin typeface="Century Gothic"/>
                <a:cs typeface="Century Gothic"/>
              </a:rPr>
              <a:t>0 GeV</a:t>
            </a:r>
            <a:r>
              <a:rPr sz="2200" b="1" spc="-1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61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812780" y="176157"/>
            <a:ext cx="55238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trimm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(3/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24000" y="1181100"/>
            <a:ext cx="6095998" cy="4571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6540" y="6036325"/>
            <a:ext cx="8733790" cy="740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20" dirty="0">
                <a:latin typeface="Century Gothic"/>
                <a:cs typeface="Century Gothic"/>
              </a:rPr>
              <a:t>Re-cluste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constituent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with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the</a:t>
            </a:r>
            <a:r>
              <a:rPr sz="2200" b="1" spc="-1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k</a:t>
            </a:r>
            <a:r>
              <a:rPr sz="2175" b="1" baseline="-21072" dirty="0">
                <a:latin typeface="Century Gothic"/>
                <a:cs typeface="Century Gothic"/>
              </a:rPr>
              <a:t>t </a:t>
            </a:r>
            <a:r>
              <a:rPr sz="2175" b="1" spc="-300" baseline="-21072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R=0.</a:t>
            </a:r>
            <a:r>
              <a:rPr sz="2200" b="1" dirty="0">
                <a:latin typeface="Century Gothic"/>
                <a:cs typeface="Century Gothic"/>
              </a:rPr>
              <a:t>3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algorithm</a:t>
            </a:r>
            <a:r>
              <a:rPr sz="2200" b="1" spc="-10" dirty="0">
                <a:latin typeface="Century Gothic"/>
                <a:cs typeface="Century Gothic"/>
              </a:rPr>
              <a:t>:</a:t>
            </a:r>
            <a:r>
              <a:rPr sz="2200" b="1" spc="10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subjets</a:t>
            </a:r>
            <a:endParaRPr sz="2200">
              <a:latin typeface="Century Gothic"/>
              <a:cs typeface="Century Gothic"/>
            </a:endParaRPr>
          </a:p>
          <a:p>
            <a:pPr marR="17145" algn="r">
              <a:lnSpc>
                <a:spcPct val="100000"/>
              </a:lnSpc>
              <a:spcBef>
                <a:spcPts val="1964"/>
              </a:spcBef>
            </a:pP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62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812780" y="176157"/>
            <a:ext cx="55238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trimm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(4/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24000" y="1181100"/>
            <a:ext cx="6095998" cy="4571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6540" y="6036325"/>
            <a:ext cx="291973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5" dirty="0">
                <a:latin typeface="Century Gothic"/>
                <a:cs typeface="Century Gothic"/>
              </a:rPr>
              <a:t>Remov</a:t>
            </a:r>
            <a:r>
              <a:rPr sz="2200" b="1" dirty="0">
                <a:latin typeface="Century Gothic"/>
                <a:cs typeface="Century Gothic"/>
              </a:rPr>
              <a:t>e </a:t>
            </a:r>
            <a:r>
              <a:rPr sz="2200" b="1" spc="-10" dirty="0">
                <a:latin typeface="Century Gothic"/>
                <a:cs typeface="Century Gothic"/>
              </a:rPr>
              <a:t>soft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subjets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if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63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534707" y="5917747"/>
            <a:ext cx="2426970" cy="540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14094" algn="l"/>
              </a:tabLst>
            </a:pPr>
            <a:r>
              <a:rPr sz="3550" i="1" spc="-114" dirty="0">
                <a:latin typeface="Times New Roman"/>
                <a:cs typeface="Times New Roman"/>
              </a:rPr>
              <a:t>p</a:t>
            </a:r>
            <a:r>
              <a:rPr sz="3075" i="1" baseline="-24390" dirty="0">
                <a:latin typeface="Times New Roman"/>
                <a:cs typeface="Times New Roman"/>
              </a:rPr>
              <a:t>T	</a:t>
            </a:r>
            <a:r>
              <a:rPr sz="3550" dirty="0">
                <a:latin typeface="Symbol"/>
                <a:cs typeface="Symbol"/>
              </a:rPr>
              <a:t></a:t>
            </a:r>
            <a:r>
              <a:rPr sz="3550" spc="400" dirty="0">
                <a:latin typeface="Times New Roman"/>
                <a:cs typeface="Times New Roman"/>
              </a:rPr>
              <a:t> </a:t>
            </a:r>
            <a:r>
              <a:rPr sz="3550" i="1" dirty="0">
                <a:latin typeface="Times New Roman"/>
                <a:cs typeface="Times New Roman"/>
              </a:rPr>
              <a:t>f</a:t>
            </a:r>
            <a:r>
              <a:rPr sz="3075" i="1" spc="-22" baseline="-24390" dirty="0">
                <a:latin typeface="Times New Roman"/>
                <a:cs typeface="Times New Roman"/>
              </a:rPr>
              <a:t>c</a:t>
            </a:r>
            <a:r>
              <a:rPr sz="3075" i="1" baseline="-24390" dirty="0">
                <a:latin typeface="Times New Roman"/>
                <a:cs typeface="Times New Roman"/>
              </a:rPr>
              <a:t>ut</a:t>
            </a:r>
            <a:r>
              <a:rPr sz="3075" i="1" spc="-465" baseline="-24390" dirty="0">
                <a:latin typeface="Times New Roman"/>
                <a:cs typeface="Times New Roman"/>
              </a:rPr>
              <a:t> </a:t>
            </a:r>
            <a:r>
              <a:rPr sz="3550" dirty="0">
                <a:latin typeface="Times New Roman"/>
                <a:cs typeface="Times New Roman"/>
              </a:rPr>
              <a:t>.</a:t>
            </a:r>
            <a:r>
              <a:rPr sz="3550" spc="-500" dirty="0">
                <a:latin typeface="Times New Roman"/>
                <a:cs typeface="Times New Roman"/>
              </a:rPr>
              <a:t> </a:t>
            </a:r>
            <a:r>
              <a:rPr sz="3550" i="1" spc="-114" dirty="0">
                <a:latin typeface="Times New Roman"/>
                <a:cs typeface="Times New Roman"/>
              </a:rPr>
              <a:t>p</a:t>
            </a:r>
            <a:r>
              <a:rPr sz="3075" i="1" baseline="-24390" dirty="0">
                <a:latin typeface="Times New Roman"/>
                <a:cs typeface="Times New Roman"/>
              </a:rPr>
              <a:t>T</a:t>
            </a:r>
            <a:endParaRPr sz="3075" baseline="-2439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79011" y="5858574"/>
            <a:ext cx="645795" cy="285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i="1" spc="-5" dirty="0">
                <a:latin typeface="Times New Roman"/>
                <a:cs typeface="Times New Roman"/>
              </a:rPr>
              <a:t>s</a:t>
            </a:r>
            <a:r>
              <a:rPr sz="2050" i="1" dirty="0">
                <a:latin typeface="Times New Roman"/>
                <a:cs typeface="Times New Roman"/>
              </a:rPr>
              <a:t>ub</a:t>
            </a:r>
            <a:r>
              <a:rPr sz="2050" i="1" spc="-10" dirty="0">
                <a:latin typeface="Times New Roman"/>
                <a:cs typeface="Times New Roman"/>
              </a:rPr>
              <a:t>j</a:t>
            </a:r>
            <a:r>
              <a:rPr sz="2050" i="1" spc="-15" dirty="0">
                <a:latin typeface="Times New Roman"/>
                <a:cs typeface="Times New Roman"/>
              </a:rPr>
              <a:t>e</a:t>
            </a:r>
            <a:r>
              <a:rPr sz="2050" i="1" dirty="0">
                <a:latin typeface="Times New Roman"/>
                <a:cs typeface="Times New Roman"/>
              </a:rPr>
              <a:t>t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57938" y="5858574"/>
            <a:ext cx="283845" cy="285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i="1" spc="-10" dirty="0">
                <a:latin typeface="Times New Roman"/>
                <a:cs typeface="Times New Roman"/>
              </a:rPr>
              <a:t>j</a:t>
            </a:r>
            <a:r>
              <a:rPr sz="2050" i="1" spc="-15" dirty="0">
                <a:latin typeface="Times New Roman"/>
                <a:cs typeface="Times New Roman"/>
              </a:rPr>
              <a:t>e</a:t>
            </a:r>
            <a:r>
              <a:rPr sz="2050" i="1" dirty="0">
                <a:latin typeface="Times New Roman"/>
                <a:cs typeface="Times New Roman"/>
              </a:rPr>
              <a:t>t</a:t>
            </a:r>
            <a:endParaRPr sz="205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438904" y="176157"/>
            <a:ext cx="627189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trimm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 (QCD)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32397" y="1792447"/>
            <a:ext cx="0" cy="1354455"/>
          </a:xfrm>
          <a:custGeom>
            <a:avLst/>
            <a:gdLst/>
            <a:ahLst/>
            <a:cxnLst/>
            <a:rect l="l" t="t" r="r" b="b"/>
            <a:pathLst>
              <a:path h="1354455">
                <a:moveTo>
                  <a:pt x="0" y="1354421"/>
                </a:moveTo>
                <a:lnTo>
                  <a:pt x="0" y="0"/>
                </a:lnTo>
                <a:lnTo>
                  <a:pt x="0" y="135442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32397" y="1792448"/>
            <a:ext cx="3227705" cy="1354455"/>
          </a:xfrm>
          <a:custGeom>
            <a:avLst/>
            <a:gdLst/>
            <a:ahLst/>
            <a:cxnLst/>
            <a:rect l="l" t="t" r="r" b="b"/>
            <a:pathLst>
              <a:path w="3227704" h="1354455">
                <a:moveTo>
                  <a:pt x="0" y="0"/>
                </a:moveTo>
                <a:lnTo>
                  <a:pt x="3227507" y="0"/>
                </a:lnTo>
                <a:lnTo>
                  <a:pt x="3227507" y="1354421"/>
                </a:lnTo>
                <a:lnTo>
                  <a:pt x="0" y="1354421"/>
                </a:lnTo>
                <a:lnTo>
                  <a:pt x="0" y="0"/>
                </a:lnTo>
                <a:close/>
              </a:path>
            </a:pathLst>
          </a:custGeom>
          <a:ln w="56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32397" y="1792448"/>
            <a:ext cx="3227705" cy="1354455"/>
          </a:xfrm>
          <a:custGeom>
            <a:avLst/>
            <a:gdLst/>
            <a:ahLst/>
            <a:cxnLst/>
            <a:rect l="l" t="t" r="r" b="b"/>
            <a:pathLst>
              <a:path w="3227704" h="1354455">
                <a:moveTo>
                  <a:pt x="0" y="0"/>
                </a:moveTo>
                <a:lnTo>
                  <a:pt x="3227507" y="0"/>
                </a:lnTo>
                <a:lnTo>
                  <a:pt x="3227507" y="1354421"/>
                </a:lnTo>
                <a:lnTo>
                  <a:pt x="0" y="1354421"/>
                </a:lnTo>
                <a:lnTo>
                  <a:pt x="0" y="0"/>
                </a:lnTo>
                <a:close/>
              </a:path>
            </a:pathLst>
          </a:custGeom>
          <a:ln w="56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679497" y="311683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679497" y="308466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070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679497" y="306849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0">
            <a:solidFill>
              <a:srgbClr val="0E0E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679497" y="305238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7">
            <a:solidFill>
              <a:srgbClr val="0E0E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679497" y="302025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1414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79497" y="300408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1B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679497" y="298798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6">
            <a:solidFill>
              <a:srgbClr val="1B1B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679497" y="295584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2222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79497" y="293967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0">
            <a:solidFill>
              <a:srgbClr val="2929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679497" y="292357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7">
            <a:solidFill>
              <a:srgbClr val="2929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79497" y="290558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09">
            <a:solidFill>
              <a:srgbClr val="3030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679497" y="289224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3030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679497" y="288829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679497" y="286112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679497" y="285704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679497" y="283632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679497" y="282768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679497" y="279483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679497" y="277866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679497" y="276303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679497" y="273231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5252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679497" y="272823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5252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679497" y="271891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679497" y="271497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679497" y="270005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16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679497" y="26960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679497" y="267530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679497" y="266571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679497" y="263570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679497" y="263162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679497" y="262135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6D6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679497" y="260249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6D6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679497" y="256846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557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679497" y="255229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7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679497" y="253714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526">
            <a:solidFill>
              <a:srgbClr val="7A7A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679497" y="250500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679497" y="248883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0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679497" y="248102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679497" y="247250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679497" y="245379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1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679497" y="244140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679497" y="243366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679497" y="241401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1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679497" y="240809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679497" y="237524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557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679497" y="234587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3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679497" y="234179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679497" y="231178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63">
            <a:solidFill>
              <a:srgbClr val="AAAA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679497" y="229561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B1B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679497" y="227856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B1B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679497" y="224926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432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679497" y="224518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679497" y="223310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632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679497" y="221605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679497" y="219711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09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679497" y="218282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159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770339" y="2178884"/>
            <a:ext cx="0" cy="968375"/>
          </a:xfrm>
          <a:custGeom>
            <a:avLst/>
            <a:gdLst/>
            <a:ahLst/>
            <a:cxnLst/>
            <a:rect l="l" t="t" r="r" b="b"/>
            <a:pathLst>
              <a:path h="968375">
                <a:moveTo>
                  <a:pt x="0" y="967985"/>
                </a:moveTo>
                <a:lnTo>
                  <a:pt x="0" y="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734714" y="3146870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8793992" y="3072752"/>
            <a:ext cx="189230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37" baseline="-27777" dirty="0">
                <a:latin typeface="Arial"/>
                <a:cs typeface="Arial"/>
              </a:rPr>
              <a:t>1</a:t>
            </a:r>
            <a:r>
              <a:rPr sz="1200" spc="-67" baseline="-27777" dirty="0">
                <a:latin typeface="Arial"/>
                <a:cs typeface="Arial"/>
              </a:rPr>
              <a:t>0</a:t>
            </a:r>
            <a:r>
              <a:rPr sz="550" spc="-20" dirty="0">
                <a:latin typeface="Arial"/>
                <a:cs typeface="Arial"/>
              </a:rPr>
              <a:t>-2</a:t>
            </a:r>
            <a:endParaRPr sz="55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8752526" y="3001009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752526" y="291576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752526" y="285514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752526" y="280779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752526" y="276990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752526" y="273770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752526" y="270928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752526" y="268466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34714" y="2661930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52526" y="251796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752526" y="2432720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752526" y="237210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752526" y="232474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752526" y="2286859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752526" y="225465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752526" y="222624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752526" y="220161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734714" y="2178884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432397" y="1792447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2803559"/>
                </a:moveTo>
                <a:lnTo>
                  <a:pt x="0" y="0"/>
                </a:lnTo>
                <a:lnTo>
                  <a:pt x="0" y="2803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432397" y="1792448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7" y="0"/>
                </a:lnTo>
                <a:lnTo>
                  <a:pt x="3227507" y="2803558"/>
                </a:lnTo>
                <a:lnTo>
                  <a:pt x="0" y="2803558"/>
                </a:lnTo>
                <a:lnTo>
                  <a:pt x="0" y="0"/>
                </a:lnTo>
                <a:close/>
              </a:path>
            </a:pathLst>
          </a:custGeom>
          <a:ln w="55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432397" y="1792447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8" y="0"/>
                </a:lnTo>
                <a:lnTo>
                  <a:pt x="3227508" y="2803559"/>
                </a:lnTo>
                <a:lnTo>
                  <a:pt x="0" y="28035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432397" y="1792448"/>
            <a:ext cx="3227705" cy="2804160"/>
          </a:xfrm>
          <a:custGeom>
            <a:avLst/>
            <a:gdLst/>
            <a:ahLst/>
            <a:cxnLst/>
            <a:rect l="l" t="t" r="r" b="b"/>
            <a:pathLst>
              <a:path w="3227704" h="2804160">
                <a:moveTo>
                  <a:pt x="0" y="0"/>
                </a:moveTo>
                <a:lnTo>
                  <a:pt x="3227507" y="0"/>
                </a:lnTo>
                <a:lnTo>
                  <a:pt x="3227507" y="2803558"/>
                </a:lnTo>
                <a:lnTo>
                  <a:pt x="0" y="2803558"/>
                </a:lnTo>
                <a:lnTo>
                  <a:pt x="0" y="0"/>
                </a:lnTo>
                <a:close/>
              </a:path>
            </a:pathLst>
          </a:custGeom>
          <a:ln w="55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432397" y="4596006"/>
            <a:ext cx="3227705" cy="0"/>
          </a:xfrm>
          <a:custGeom>
            <a:avLst/>
            <a:gdLst/>
            <a:ahLst/>
            <a:cxnLst/>
            <a:rect l="l" t="t" r="r" b="b"/>
            <a:pathLst>
              <a:path w="3227704">
                <a:moveTo>
                  <a:pt x="0" y="0"/>
                </a:moveTo>
                <a:lnTo>
                  <a:pt x="3227507" y="0"/>
                </a:lnTo>
              </a:path>
            </a:pathLst>
          </a:custGeom>
          <a:ln w="5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432397" y="1792448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0"/>
                </a:moveTo>
                <a:lnTo>
                  <a:pt x="0" y="2803558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512551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592704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674638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754792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834945" y="4518340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916879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997033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077186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157340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239274" y="4518340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319427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399581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481515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561669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641822" y="4518340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723757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803910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884063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964216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046151" y="4518340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126304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206457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288392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368546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448699" y="4518340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530634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610787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690940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771093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853028" y="4518340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933181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8013334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8095269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8175422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8255575" y="4518340"/>
            <a:ext cx="0" cy="78105"/>
          </a:xfrm>
          <a:custGeom>
            <a:avLst/>
            <a:gdLst/>
            <a:ahLst/>
            <a:cxnLst/>
            <a:rect l="l" t="t" r="r" b="b"/>
            <a:pathLst>
              <a:path h="78104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8335728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417662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497817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577970" y="4558121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85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659905" y="1792448"/>
            <a:ext cx="0" cy="2804160"/>
          </a:xfrm>
          <a:custGeom>
            <a:avLst/>
            <a:gdLst/>
            <a:ahLst/>
            <a:cxnLst/>
            <a:rect l="l" t="t" r="r" b="b"/>
            <a:pathLst>
              <a:path h="2804160">
                <a:moveTo>
                  <a:pt x="0" y="0"/>
                </a:moveTo>
                <a:lnTo>
                  <a:pt x="0" y="2803558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432397" y="1792448"/>
            <a:ext cx="3227705" cy="0"/>
          </a:xfrm>
          <a:custGeom>
            <a:avLst/>
            <a:gdLst/>
            <a:ahLst/>
            <a:cxnLst/>
            <a:rect l="l" t="t" r="r" b="b"/>
            <a:pathLst>
              <a:path w="3227704">
                <a:moveTo>
                  <a:pt x="0" y="0"/>
                </a:moveTo>
                <a:lnTo>
                  <a:pt x="3227507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5512551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5592704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674638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5754792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5429556" y="1784235"/>
            <a:ext cx="2921429" cy="28190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319427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399581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481515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561669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641822" y="1792448"/>
            <a:ext cx="0" cy="78105"/>
          </a:xfrm>
          <a:custGeom>
            <a:avLst/>
            <a:gdLst/>
            <a:ahLst/>
            <a:cxnLst/>
            <a:rect l="l" t="t" r="r" b="b"/>
            <a:pathLst>
              <a:path h="78105">
                <a:moveTo>
                  <a:pt x="0" y="0"/>
                </a:moveTo>
                <a:lnTo>
                  <a:pt x="0" y="77666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723757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803910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8417662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8497817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8577970" y="1792448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3978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5432397" y="4506974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5432397" y="4417943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432397" y="4328910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5432397" y="423987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5432397" y="4148952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89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5432397" y="4059921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5432397" y="397088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5432397" y="3881857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432397" y="3792825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432397" y="3703793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89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432397" y="3614761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432397" y="352572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5432397" y="3436697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5432397" y="3347665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5432397" y="3256739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89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5432397" y="3167707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5432397" y="3078675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5432397" y="2989643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5432397" y="2900611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432397" y="2811579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089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432397" y="1830334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5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5332967" y="1854875"/>
            <a:ext cx="3650615" cy="1047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6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Times New Roman"/>
              <a:cs typeface="Times New Roman"/>
            </a:endParaRPr>
          </a:p>
          <a:p>
            <a:pPr marR="106045" algn="r">
              <a:lnSpc>
                <a:spcPct val="100000"/>
              </a:lnSpc>
            </a:pPr>
            <a:r>
              <a:rPr sz="800" spc="-2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950" spc="-35" dirty="0">
                <a:latin typeface="Arial"/>
                <a:cs typeface="Arial"/>
              </a:rPr>
              <a:t>5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1200" spc="-37" baseline="-27777" dirty="0">
                <a:latin typeface="Arial"/>
                <a:cs typeface="Arial"/>
              </a:rPr>
              <a:t>1</a:t>
            </a:r>
            <a:r>
              <a:rPr sz="1200" spc="-67" baseline="-27777" dirty="0">
                <a:latin typeface="Arial"/>
                <a:cs typeface="Arial"/>
              </a:rPr>
              <a:t>0</a:t>
            </a:r>
            <a:r>
              <a:rPr sz="550" spc="-20" dirty="0">
                <a:latin typeface="Arial"/>
                <a:cs typeface="Arial"/>
              </a:rPr>
              <a:t>-1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950" spc="-35" dirty="0"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8690567" y="1735306"/>
            <a:ext cx="150495" cy="42925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680"/>
              </a:lnSpc>
            </a:pPr>
            <a:r>
              <a:rPr sz="650" i="1" dirty="0">
                <a:latin typeface="Arial"/>
                <a:cs typeface="Arial"/>
              </a:rPr>
              <a:t>p  </a:t>
            </a:r>
            <a:r>
              <a:rPr sz="650" i="1" spc="15" dirty="0">
                <a:latin typeface="Arial"/>
                <a:cs typeface="Arial"/>
              </a:rPr>
              <a:t> </a:t>
            </a:r>
            <a:r>
              <a:rPr sz="650" dirty="0">
                <a:latin typeface="Arial"/>
                <a:cs typeface="Arial"/>
              </a:rPr>
              <a:t>fraction</a:t>
            </a:r>
            <a:endParaRPr sz="650">
              <a:latin typeface="Arial"/>
              <a:cs typeface="Arial"/>
            </a:endParaRPr>
          </a:p>
          <a:p>
            <a:pPr marL="64135">
              <a:lnSpc>
                <a:spcPts val="440"/>
              </a:lnSpc>
            </a:pPr>
            <a:r>
              <a:rPr sz="450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8207540" y="4608995"/>
            <a:ext cx="488315" cy="25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330" algn="l"/>
              </a:tabLst>
            </a:pPr>
            <a:r>
              <a:rPr sz="950" spc="-35" dirty="0">
                <a:latin typeface="Arial"/>
                <a:cs typeface="Arial"/>
              </a:rPr>
              <a:t>3	</a:t>
            </a:r>
            <a:r>
              <a:rPr sz="2100" spc="-390" baseline="-29761" dirty="0">
                <a:latin typeface="Arial"/>
                <a:cs typeface="Arial"/>
              </a:rPr>
              <a:t>y</a:t>
            </a:r>
            <a:r>
              <a:rPr sz="950" spc="-35" dirty="0">
                <a:latin typeface="Arial"/>
                <a:cs typeface="Arial"/>
              </a:rPr>
              <a:t>4</a:t>
            </a:r>
            <a:endParaRPr sz="950">
              <a:latin typeface="Arial"/>
              <a:cs typeface="Arial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5365542" y="4608995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-4</a:t>
            </a:r>
            <a:endParaRPr sz="950">
              <a:latin typeface="Arial"/>
              <a:cs typeface="Arial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5772706" y="4608995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-3</a:t>
            </a:r>
            <a:endParaRPr sz="950">
              <a:latin typeface="Arial"/>
              <a:cs typeface="Arial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6171719" y="4608995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-2</a:t>
            </a:r>
            <a:endParaRPr sz="950">
              <a:latin typeface="Arial"/>
              <a:cs typeface="Arial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6587023" y="4608995"/>
            <a:ext cx="1270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0" dirty="0">
                <a:latin typeface="Arial"/>
                <a:cs typeface="Arial"/>
              </a:rPr>
              <a:t>-1</a:t>
            </a:r>
            <a:endParaRPr sz="950">
              <a:latin typeface="Arial"/>
              <a:cs typeface="Arial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6994187" y="4608995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7409492" y="4608995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7800376" y="4608995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5136134" y="1762783"/>
            <a:ext cx="208279" cy="8693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dirty="0">
                <a:latin typeface="Symbol"/>
                <a:cs typeface="Symbol"/>
              </a:rPr>
              <a:t></a:t>
            </a:r>
            <a:r>
              <a:rPr sz="1350" spc="6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Arial"/>
                <a:cs typeface="Arial"/>
              </a:rPr>
              <a:t>[radians]</a:t>
            </a:r>
            <a:endParaRPr sz="1350">
              <a:latin typeface="Arial"/>
              <a:cs typeface="Arial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5332967" y="4531048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8606470" y="450697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8606470" y="441794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606470" y="432891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8606470" y="423987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8553034" y="4148952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8606470" y="405992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8606470" y="397088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606470" y="388185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8606470" y="379282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553034" y="3703793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606470" y="361476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606470" y="3525729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606470" y="343669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606470" y="334766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553034" y="3256739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606470" y="316770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8606470" y="307867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8606470" y="298964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8606470" y="2900611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8553034" y="2811579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606470" y="272254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8606470" y="263351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8606470" y="254448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8606470" y="245545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8553034" y="2364525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0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8606470" y="227549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8606470" y="218646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8606470" y="2097430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8606470" y="2008398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553034" y="1919366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5">
                <a:moveTo>
                  <a:pt x="0" y="0"/>
                </a:moveTo>
                <a:lnTo>
                  <a:pt x="106870" y="0"/>
                </a:lnTo>
              </a:path>
            </a:pathLst>
          </a:custGeom>
          <a:ln w="5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8606470" y="183033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43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8679497" y="457528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8679497" y="456664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8679497" y="454754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48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8679497" y="453459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476">
            <a:solidFill>
              <a:srgbClr val="0015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8679497" y="451462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3416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8679497" y="450223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1">
            <a:solidFill>
              <a:srgbClr val="002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679497" y="448432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8679497" y="447019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3E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8679497" y="446245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8679497" y="445283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8679497" y="443798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8679497" y="441849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2468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8679497" y="440657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8846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8679497" y="440278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0067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8679497" y="438881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8679497" y="437366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633">
            <a:solidFill>
              <a:srgbClr val="007C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8679497" y="435550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8679497" y="434137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91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8679497" y="432251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209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8679497" y="430917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A5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679497" y="427711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769">
            <a:solidFill>
              <a:srgbClr val="00BA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679497" y="425889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8679497" y="424477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00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8679497" y="422669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8679497" y="421604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8679497" y="4209569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1CD5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8679497" y="418885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705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8679497" y="418020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1">
            <a:solidFill>
              <a:srgbClr val="38DB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8679497" y="416229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8679497" y="414816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53E1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8679497" y="412866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574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8679497" y="411501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6FE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8679497" y="409788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8679497" y="408328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318">
            <a:solidFill>
              <a:srgbClr val="8BED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8679497" y="406568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8679497" y="405155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4">
            <a:solidFill>
              <a:srgbClr val="A6F35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8679497" y="403829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8679497" y="40194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421">
            <a:solidFill>
              <a:srgbClr val="C2F9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8679497" y="399843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5309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8679497" y="398509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DEFF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8679497" y="396907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8679497" y="395494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E3E21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8679497" y="394658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999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8679497" y="392376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315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8679497" y="391974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3175">
            <a:solidFill>
              <a:srgbClr val="E7C5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8679497" y="3902298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4363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8679497" y="388943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058">
            <a:solidFill>
              <a:srgbClr val="ECA8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8679497" y="387246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8679497" y="3861810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4">
            <a:solidFill>
              <a:srgbClr val="F18A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8679497" y="382530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603">
            <a:solidFill>
              <a:srgbClr val="F66D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8679497" y="380616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3416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8679497" y="379377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6953">
            <a:solidFill>
              <a:srgbClr val="FA50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8679497" y="377585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8679497" y="376172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8679497" y="375399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741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8679497" y="3744364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1053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8679497" y="372952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E62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8679497" y="371097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10574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8679497" y="369637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5370">
            <a:solidFill>
              <a:srgbClr val="CD1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8679497" y="3679245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8679497" y="366511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B414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8679497" y="3647042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9627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679497" y="3632913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0840" y="0"/>
                </a:lnTo>
              </a:path>
            </a:pathLst>
          </a:custGeom>
          <a:ln w="7265">
            <a:solidFill>
              <a:srgbClr val="9B0A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770339" y="3629916"/>
            <a:ext cx="0" cy="966469"/>
          </a:xfrm>
          <a:custGeom>
            <a:avLst/>
            <a:gdLst/>
            <a:ahLst/>
            <a:cxnLst/>
            <a:rect l="l" t="t" r="r" b="b"/>
            <a:pathLst>
              <a:path h="966470">
                <a:moveTo>
                  <a:pt x="0" y="966091"/>
                </a:moveTo>
                <a:lnTo>
                  <a:pt x="0" y="0"/>
                </a:lnTo>
              </a:path>
            </a:pathLst>
          </a:custGeom>
          <a:ln w="53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734714" y="4596007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8752526" y="449939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8752526" y="4442569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8752526" y="440278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8752526" y="437058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8752526" y="4345959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8752526" y="432322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8752526" y="430428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8752526" y="428913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8734714" y="4273976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8752526" y="417736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8752526" y="412053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8752526" y="407886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8752526" y="404855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8752526" y="4023929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8752526" y="400119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8752526" y="398225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8752526" y="3967100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8734714" y="3951946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 txBox="1"/>
          <p:nvPr/>
        </p:nvSpPr>
        <p:spPr>
          <a:xfrm>
            <a:off x="5357400" y="3878202"/>
            <a:ext cx="3604260" cy="477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</a:t>
            </a:r>
            <a:r>
              <a:rPr sz="800" spc="-45" dirty="0">
                <a:latin typeface="Arial"/>
                <a:cs typeface="Arial"/>
              </a:rPr>
              <a:t>0</a:t>
            </a:r>
            <a:r>
              <a:rPr sz="825" spc="-37" baseline="40404" dirty="0">
                <a:latin typeface="Arial"/>
                <a:cs typeface="Arial"/>
              </a:rPr>
              <a:t>2</a:t>
            </a:r>
            <a:endParaRPr sz="825" baseline="40404">
              <a:latin typeface="Arial"/>
              <a:cs typeface="Arial"/>
            </a:endParaRPr>
          </a:p>
          <a:p>
            <a:pPr marL="12700">
              <a:lnSpc>
                <a:spcPts val="1130"/>
              </a:lnSpc>
              <a:spcBef>
                <a:spcPts val="455"/>
              </a:spcBef>
            </a:pPr>
            <a:r>
              <a:rPr sz="950" spc="-35" dirty="0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  <a:p>
            <a:pPr marR="30480" algn="r">
              <a:lnSpc>
                <a:spcPts val="950"/>
              </a:lnSpc>
            </a:pPr>
            <a:r>
              <a:rPr sz="800" spc="-25" dirty="0">
                <a:latin typeface="Arial"/>
                <a:cs typeface="Arial"/>
              </a:rPr>
              <a:t>10</a:t>
            </a:r>
            <a:endParaRPr sz="800">
              <a:latin typeface="Arial"/>
              <a:cs typeface="Arial"/>
            </a:endParaRPr>
          </a:p>
        </p:txBody>
      </p:sp>
      <p:sp>
        <p:nvSpPr>
          <p:cNvPr id="294" name="object 294"/>
          <p:cNvSpPr txBox="1"/>
          <p:nvPr/>
        </p:nvSpPr>
        <p:spPr>
          <a:xfrm>
            <a:off x="5332967" y="3647644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295" name="object 295"/>
          <p:cNvSpPr txBox="1"/>
          <p:nvPr/>
        </p:nvSpPr>
        <p:spPr>
          <a:xfrm>
            <a:off x="5332967" y="3188627"/>
            <a:ext cx="88900" cy="14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35" dirty="0">
                <a:latin typeface="Arial"/>
                <a:cs typeface="Arial"/>
              </a:rPr>
              <a:t>3</a:t>
            </a:r>
            <a:endParaRPr sz="950">
              <a:latin typeface="Arial"/>
              <a:cs typeface="Arial"/>
            </a:endParaRPr>
          </a:p>
        </p:txBody>
      </p:sp>
      <p:sp>
        <p:nvSpPr>
          <p:cNvPr id="296" name="object 296"/>
          <p:cNvSpPr txBox="1"/>
          <p:nvPr/>
        </p:nvSpPr>
        <p:spPr>
          <a:xfrm>
            <a:off x="8801936" y="4548195"/>
            <a:ext cx="8001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8752526" y="385533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8752526" y="3798508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8752526" y="375683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8752526" y="372652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8752526" y="370000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8752526" y="367916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8752526" y="3660224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8752526" y="364317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12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8734714" y="3629916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624" y="0"/>
                </a:lnTo>
              </a:path>
            </a:pathLst>
          </a:custGeom>
          <a:ln w="5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 txBox="1"/>
          <p:nvPr/>
        </p:nvSpPr>
        <p:spPr>
          <a:xfrm>
            <a:off x="8793992" y="3549094"/>
            <a:ext cx="16764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25" dirty="0">
                <a:latin typeface="Arial"/>
                <a:cs typeface="Arial"/>
              </a:rPr>
              <a:t>1</a:t>
            </a:r>
            <a:r>
              <a:rPr sz="800" spc="-45" dirty="0">
                <a:latin typeface="Arial"/>
                <a:cs typeface="Arial"/>
              </a:rPr>
              <a:t>0</a:t>
            </a:r>
            <a:r>
              <a:rPr sz="825" spc="-37" baseline="50505" dirty="0">
                <a:latin typeface="Arial"/>
                <a:cs typeface="Arial"/>
              </a:rPr>
              <a:t>3</a:t>
            </a:r>
            <a:endParaRPr sz="825" baseline="50505">
              <a:latin typeface="Arial"/>
              <a:cs typeface="Arial"/>
            </a:endParaRPr>
          </a:p>
        </p:txBody>
      </p:sp>
      <p:sp>
        <p:nvSpPr>
          <p:cNvPr id="307" name="object 307"/>
          <p:cNvSpPr txBox="1"/>
          <p:nvPr/>
        </p:nvSpPr>
        <p:spPr>
          <a:xfrm>
            <a:off x="8690567" y="3244283"/>
            <a:ext cx="150495" cy="3663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680"/>
              </a:lnSpc>
            </a:pPr>
            <a:r>
              <a:rPr sz="650" i="1" dirty="0">
                <a:latin typeface="Arial"/>
                <a:cs typeface="Arial"/>
              </a:rPr>
              <a:t>p  </a:t>
            </a:r>
            <a:r>
              <a:rPr sz="650" i="1" spc="15" dirty="0">
                <a:latin typeface="Arial"/>
                <a:cs typeface="Arial"/>
              </a:rPr>
              <a:t> </a:t>
            </a:r>
            <a:r>
              <a:rPr sz="650" dirty="0">
                <a:latin typeface="Arial"/>
                <a:cs typeface="Arial"/>
              </a:rPr>
              <a:t>[GeV]</a:t>
            </a:r>
            <a:endParaRPr sz="650">
              <a:latin typeface="Arial"/>
              <a:cs typeface="Arial"/>
            </a:endParaRPr>
          </a:p>
          <a:p>
            <a:pPr marL="64135">
              <a:lnSpc>
                <a:spcPts val="440"/>
              </a:lnSpc>
            </a:pPr>
            <a:r>
              <a:rPr sz="450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8577970" y="3376080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09" h="15239">
                <a:moveTo>
                  <a:pt x="0" y="7576"/>
                </a:moveTo>
                <a:lnTo>
                  <a:pt x="16031" y="7576"/>
                </a:lnTo>
              </a:path>
            </a:pathLst>
          </a:custGeom>
          <a:ln w="16423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8353540" y="3923531"/>
            <a:ext cx="16510" cy="13335"/>
          </a:xfrm>
          <a:custGeom>
            <a:avLst/>
            <a:gdLst/>
            <a:ahLst/>
            <a:cxnLst/>
            <a:rect l="l" t="t" r="r" b="b"/>
            <a:pathLst>
              <a:path w="16509" h="13335">
                <a:moveTo>
                  <a:pt x="0" y="6630"/>
                </a:moveTo>
                <a:lnTo>
                  <a:pt x="16031" y="6630"/>
                </a:lnTo>
              </a:path>
            </a:pathLst>
          </a:custGeom>
          <a:ln w="14530">
            <a:solidFill>
              <a:srgbClr val="005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8401632" y="3866703"/>
            <a:ext cx="16510" cy="15240"/>
          </a:xfrm>
          <a:custGeom>
            <a:avLst/>
            <a:gdLst/>
            <a:ahLst/>
            <a:cxnLst/>
            <a:rect l="l" t="t" r="r" b="b"/>
            <a:pathLst>
              <a:path w="16509" h="15239">
                <a:moveTo>
                  <a:pt x="0" y="7576"/>
                </a:moveTo>
                <a:lnTo>
                  <a:pt x="16029" y="7576"/>
                </a:lnTo>
              </a:path>
            </a:pathLst>
          </a:custGeom>
          <a:ln w="16423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 txBox="1"/>
          <p:nvPr/>
        </p:nvSpPr>
        <p:spPr>
          <a:xfrm>
            <a:off x="5414405" y="1633682"/>
            <a:ext cx="184213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i="1" spc="-60" dirty="0">
                <a:latin typeface="Arial"/>
                <a:cs typeface="Arial"/>
              </a:rPr>
              <a:t>ATLA</a:t>
            </a:r>
            <a:r>
              <a:rPr sz="1100" b="1" i="1" spc="-55" dirty="0">
                <a:latin typeface="Arial"/>
                <a:cs typeface="Arial"/>
              </a:rPr>
              <a:t>S</a:t>
            </a:r>
            <a:r>
              <a:rPr sz="1100" b="1" i="1" dirty="0">
                <a:latin typeface="Arial"/>
                <a:cs typeface="Arial"/>
              </a:rPr>
              <a:t> </a:t>
            </a:r>
            <a:r>
              <a:rPr sz="1100" b="1" i="1" spc="65" dirty="0">
                <a:latin typeface="Arial"/>
                <a:cs typeface="Arial"/>
              </a:rPr>
              <a:t> </a:t>
            </a:r>
            <a:r>
              <a:rPr sz="1100" spc="-35" dirty="0">
                <a:latin typeface="Arial"/>
                <a:cs typeface="Arial"/>
              </a:rPr>
              <a:t>Preliminary</a:t>
            </a:r>
            <a:r>
              <a:rPr sz="1100" spc="-25" dirty="0">
                <a:latin typeface="Arial"/>
                <a:cs typeface="Arial"/>
              </a:rPr>
              <a:t> </a:t>
            </a:r>
            <a:r>
              <a:rPr sz="1100" spc="-40" dirty="0">
                <a:latin typeface="Arial"/>
                <a:cs typeface="Arial"/>
              </a:rPr>
              <a:t>Simulation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2" name="object 312"/>
          <p:cNvSpPr txBox="1"/>
          <p:nvPr/>
        </p:nvSpPr>
        <p:spPr>
          <a:xfrm>
            <a:off x="8142506" y="1660357"/>
            <a:ext cx="535940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15" dirty="0">
                <a:latin typeface="Arial"/>
                <a:cs typeface="Arial"/>
              </a:rPr>
              <a:t>Pythia</a:t>
            </a:r>
            <a:r>
              <a:rPr sz="800" spc="-10" dirty="0">
                <a:latin typeface="Arial"/>
                <a:cs typeface="Arial"/>
              </a:rPr>
              <a:t> </a:t>
            </a:r>
            <a:r>
              <a:rPr sz="800" spc="-20" dirty="0">
                <a:latin typeface="Arial"/>
                <a:cs typeface="Arial"/>
              </a:rPr>
              <a:t>di-jet</a:t>
            </a:r>
            <a:endParaRPr sz="800">
              <a:latin typeface="Arial"/>
              <a:cs typeface="Arial"/>
            </a:endParaRPr>
          </a:p>
        </p:txBody>
      </p:sp>
      <p:sp>
        <p:nvSpPr>
          <p:cNvPr id="313" name="object 313"/>
          <p:cNvSpPr txBox="1"/>
          <p:nvPr/>
        </p:nvSpPr>
        <p:spPr>
          <a:xfrm>
            <a:off x="349489" y="5252220"/>
            <a:ext cx="807021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800"/>
              </a:lnSpc>
            </a:pPr>
            <a:r>
              <a:rPr sz="2400" b="1" spc="-15" dirty="0">
                <a:latin typeface="Century Gothic"/>
                <a:cs typeface="Century Gothic"/>
              </a:rPr>
              <a:t>Grooming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effectivel</a:t>
            </a:r>
            <a:r>
              <a:rPr sz="2400" b="1" spc="-15" dirty="0">
                <a:latin typeface="Century Gothic"/>
                <a:cs typeface="Century Gothic"/>
              </a:rPr>
              <a:t>y</a:t>
            </a:r>
            <a:r>
              <a:rPr sz="2400" b="1" spc="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reduces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the</a:t>
            </a:r>
            <a:r>
              <a:rPr sz="2400" b="1" spc="-5" dirty="0">
                <a:latin typeface="Century Gothic"/>
                <a:cs typeface="Century Gothic"/>
              </a:rPr>
              <a:t> are</a:t>
            </a:r>
            <a:r>
              <a:rPr sz="2400" b="1" dirty="0">
                <a:latin typeface="Century Gothic"/>
                <a:cs typeface="Century Gothic"/>
              </a:rPr>
              <a:t>a </a:t>
            </a:r>
            <a:r>
              <a:rPr sz="2400" b="1" spc="-25" dirty="0">
                <a:latin typeface="Century Gothic"/>
                <a:cs typeface="Century Gothic"/>
              </a:rPr>
              <a:t>o</a:t>
            </a:r>
            <a:r>
              <a:rPr sz="2400" b="1" spc="-10" dirty="0">
                <a:latin typeface="Century Gothic"/>
                <a:cs typeface="Century Gothic"/>
              </a:rPr>
              <a:t>f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jet,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reducing the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jet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sensitivity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to</a:t>
            </a:r>
            <a:r>
              <a:rPr sz="2400" b="1" spc="-5" dirty="0">
                <a:latin typeface="Century Gothic"/>
                <a:cs typeface="Century Gothic"/>
              </a:rPr>
              <a:t> pileu</a:t>
            </a:r>
            <a:r>
              <a:rPr sz="2400" b="1" dirty="0">
                <a:latin typeface="Century Gothic"/>
                <a:cs typeface="Century Gothic"/>
              </a:rPr>
              <a:t>p </a:t>
            </a:r>
            <a:r>
              <a:rPr sz="2400" b="1" spc="-15" dirty="0">
                <a:latin typeface="Century Gothic"/>
                <a:cs typeface="Century Gothic"/>
              </a:rPr>
              <a:t>fluctuations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14" name="object 314"/>
          <p:cNvSpPr/>
          <p:nvPr/>
        </p:nvSpPr>
        <p:spPr>
          <a:xfrm>
            <a:off x="76200" y="1646028"/>
            <a:ext cx="4303774" cy="32278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4278567" y="2914961"/>
            <a:ext cx="882619" cy="4071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4278567" y="2914961"/>
            <a:ext cx="882650" cy="407670"/>
          </a:xfrm>
          <a:custGeom>
            <a:avLst/>
            <a:gdLst/>
            <a:ahLst/>
            <a:cxnLst/>
            <a:rect l="l" t="t" r="r" b="b"/>
            <a:pathLst>
              <a:path w="882650" h="407670">
                <a:moveTo>
                  <a:pt x="0" y="101791"/>
                </a:moveTo>
                <a:lnTo>
                  <a:pt x="679037" y="101791"/>
                </a:lnTo>
                <a:lnTo>
                  <a:pt x="679037" y="0"/>
                </a:lnTo>
                <a:lnTo>
                  <a:pt x="882619" y="203582"/>
                </a:lnTo>
                <a:lnTo>
                  <a:pt x="679037" y="407164"/>
                </a:lnTo>
                <a:lnTo>
                  <a:pt x="679037" y="305374"/>
                </a:lnTo>
                <a:lnTo>
                  <a:pt x="0" y="305374"/>
                </a:lnTo>
                <a:lnTo>
                  <a:pt x="0" y="101791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84068" y="176157"/>
            <a:ext cx="59810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102171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Jet	trimm</a:t>
            </a:r>
            <a:r>
              <a:rPr sz="4400" b="1" spc="-2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(W/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Z)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9489" y="5252220"/>
            <a:ext cx="818451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800"/>
              </a:lnSpc>
            </a:pPr>
            <a:r>
              <a:rPr sz="2400" b="1" spc="-15" dirty="0">
                <a:latin typeface="Century Gothic"/>
                <a:cs typeface="Century Gothic"/>
              </a:rPr>
              <a:t>Grooming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retains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the</a:t>
            </a:r>
            <a:r>
              <a:rPr sz="2400" b="1" spc="-5" dirty="0">
                <a:latin typeface="Century Gothic"/>
                <a:cs typeface="Century Gothic"/>
              </a:rPr>
              <a:t> har</a:t>
            </a:r>
            <a:r>
              <a:rPr sz="2400" b="1" dirty="0">
                <a:latin typeface="Century Gothic"/>
                <a:cs typeface="Century Gothic"/>
              </a:rPr>
              <a:t>d</a:t>
            </a:r>
            <a:r>
              <a:rPr sz="2400" b="1" spc="-5" dirty="0">
                <a:latin typeface="Century Gothic"/>
                <a:cs typeface="Century Gothic"/>
              </a:rPr>
              <a:t> n-pron</a:t>
            </a:r>
            <a:r>
              <a:rPr sz="2400" b="1" dirty="0">
                <a:latin typeface="Century Gothic"/>
                <a:cs typeface="Century Gothic"/>
              </a:rPr>
              <a:t>g </a:t>
            </a:r>
            <a:r>
              <a:rPr sz="2400" b="1" spc="-20" dirty="0">
                <a:latin typeface="Century Gothic"/>
                <a:cs typeface="Century Gothic"/>
              </a:rPr>
              <a:t>structure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5" dirty="0">
                <a:latin typeface="Century Gothic"/>
                <a:cs typeface="Century Gothic"/>
              </a:rPr>
              <a:t>o</a:t>
            </a:r>
            <a:r>
              <a:rPr sz="2400" b="1" spc="-10" dirty="0">
                <a:latin typeface="Century Gothic"/>
                <a:cs typeface="Century Gothic"/>
              </a:rPr>
              <a:t>f</a:t>
            </a:r>
            <a:r>
              <a:rPr sz="2400" b="1" spc="-5" dirty="0">
                <a:latin typeface="Century Gothic"/>
                <a:cs typeface="Century Gothic"/>
              </a:rPr>
              <a:t> boosted electrowea</a:t>
            </a:r>
            <a:r>
              <a:rPr sz="2400" b="1" dirty="0">
                <a:latin typeface="Century Gothic"/>
                <a:cs typeface="Century Gothic"/>
              </a:rPr>
              <a:t>k</a:t>
            </a:r>
            <a:r>
              <a:rPr sz="2400" b="1" spc="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objects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6346" y="1473201"/>
            <a:ext cx="4238597" cy="33498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17655" y="1595227"/>
            <a:ext cx="4084195" cy="32278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78567" y="2914961"/>
            <a:ext cx="882619" cy="4071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78567" y="2914961"/>
            <a:ext cx="882650" cy="407670"/>
          </a:xfrm>
          <a:custGeom>
            <a:avLst/>
            <a:gdLst/>
            <a:ahLst/>
            <a:cxnLst/>
            <a:rect l="l" t="t" r="r" b="b"/>
            <a:pathLst>
              <a:path w="882650" h="407670">
                <a:moveTo>
                  <a:pt x="0" y="101791"/>
                </a:moveTo>
                <a:lnTo>
                  <a:pt x="679037" y="101791"/>
                </a:lnTo>
                <a:lnTo>
                  <a:pt x="679037" y="0"/>
                </a:lnTo>
                <a:lnTo>
                  <a:pt x="882619" y="203582"/>
                </a:lnTo>
                <a:lnTo>
                  <a:pt x="679037" y="407164"/>
                </a:lnTo>
                <a:lnTo>
                  <a:pt x="679037" y="305374"/>
                </a:lnTo>
                <a:lnTo>
                  <a:pt x="0" y="305374"/>
                </a:lnTo>
                <a:lnTo>
                  <a:pt x="0" y="101791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66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6695" algn="ctr">
              <a:lnSpc>
                <a:spcPct val="100000"/>
              </a:lnSpc>
            </a:pPr>
            <a:r>
              <a:rPr b="1" spc="-445" dirty="0"/>
              <a:t>T</a:t>
            </a:r>
            <a:r>
              <a:rPr b="1" dirty="0"/>
              <a:t>rimm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</a:t>
            </a:r>
            <a:r>
              <a:rPr b="1" spc="-40" dirty="0"/>
              <a:t>p</a:t>
            </a:r>
            <a:r>
              <a:rPr b="1" dirty="0"/>
              <a:t>erform</a:t>
            </a:r>
            <a:r>
              <a:rPr b="1" spc="-30" dirty="0"/>
              <a:t>a</a:t>
            </a:r>
            <a:r>
              <a:rPr b="1" spc="-35" dirty="0"/>
              <a:t>nc</a:t>
            </a:r>
            <a:r>
              <a:rPr b="1" dirty="0"/>
              <a:t>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042659" y="2302646"/>
            <a:ext cx="2641600" cy="142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5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Century Gothic"/>
                <a:cs typeface="Century Gothic"/>
              </a:rPr>
              <a:t>Improved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spc="-20" dirty="0">
                <a:latin typeface="Century Gothic"/>
                <a:cs typeface="Century Gothic"/>
              </a:rPr>
              <a:t>mass</a:t>
            </a:r>
            <a:r>
              <a:rPr sz="2400" b="1" spc="-15" dirty="0">
                <a:latin typeface="Century Gothic"/>
                <a:cs typeface="Century Gothic"/>
              </a:rPr>
              <a:t> resolution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spc="-5" dirty="0">
                <a:latin typeface="Century Gothic"/>
                <a:cs typeface="Century Gothic"/>
              </a:rPr>
              <a:t>(sharpen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mass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ak)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42659" y="4268098"/>
            <a:ext cx="2559050" cy="1069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1099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spc="-5" dirty="0">
                <a:latin typeface="Century Gothic"/>
                <a:cs typeface="Century Gothic"/>
              </a:rPr>
              <a:t>Reduce</a:t>
            </a:r>
            <a:r>
              <a:rPr sz="2400" b="1" dirty="0">
                <a:latin typeface="Century Gothic"/>
                <a:cs typeface="Century Gothic"/>
              </a:rPr>
              <a:t>d </a:t>
            </a:r>
            <a:r>
              <a:rPr sz="2400" b="1" spc="-20" dirty="0">
                <a:latin typeface="Century Gothic"/>
                <a:cs typeface="Century Gothic"/>
              </a:rPr>
              <a:t>QCD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background </a:t>
            </a:r>
            <a:r>
              <a:rPr sz="2400" dirty="0">
                <a:latin typeface="Century Gothic"/>
                <a:cs typeface="Century Gothic"/>
              </a:rPr>
              <a:t>(imp</a:t>
            </a:r>
            <a:r>
              <a:rPr sz="2400" spc="-20" dirty="0">
                <a:latin typeface="Century Gothic"/>
                <a:cs typeface="Century Gothic"/>
              </a:rPr>
              <a:t>ro</a:t>
            </a:r>
            <a:r>
              <a:rPr sz="2400" dirty="0">
                <a:latin typeface="Century Gothic"/>
                <a:cs typeface="Century Gothic"/>
              </a:rPr>
              <a:t>v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S/</a:t>
            </a:r>
            <a:r>
              <a:rPr sz="2400" dirty="0">
                <a:latin typeface="Century Gothic"/>
                <a:cs typeface="Century Gothic"/>
              </a:rPr>
              <a:t>B)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1539" y="1554481"/>
            <a:ext cx="5824138" cy="52295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37023" y="3038655"/>
            <a:ext cx="97663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Trimmed jet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800" b="1" spc="-20" dirty="0">
                <a:solidFill>
                  <a:srgbClr val="0000FF"/>
                </a:solidFill>
                <a:latin typeface="Century Gothic"/>
                <a:cs typeface="Century Gothic"/>
              </a:rPr>
              <a:t>mass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04023" y="4105454"/>
            <a:ext cx="93091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Raw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130"/>
              </a:lnSpc>
            </a:pP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jet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800" b="1" spc="-20" dirty="0">
                <a:solidFill>
                  <a:srgbClr val="0000FF"/>
                </a:solidFill>
                <a:latin typeface="Century Gothic"/>
                <a:cs typeface="Century Gothic"/>
              </a:rPr>
              <a:t>mass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689100" y="3610907"/>
            <a:ext cx="596265" cy="152400"/>
          </a:xfrm>
          <a:custGeom>
            <a:avLst/>
            <a:gdLst/>
            <a:ahLst/>
            <a:cxnLst/>
            <a:rect l="l" t="t" r="r" b="b"/>
            <a:pathLst>
              <a:path w="596264" h="152400">
                <a:moveTo>
                  <a:pt x="0" y="0"/>
                </a:moveTo>
                <a:lnTo>
                  <a:pt x="595981" y="151799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39544" y="3651026"/>
            <a:ext cx="182245" cy="167005"/>
          </a:xfrm>
          <a:custGeom>
            <a:avLst/>
            <a:gdLst/>
            <a:ahLst/>
            <a:cxnLst/>
            <a:rect l="l" t="t" r="r" b="b"/>
            <a:pathLst>
              <a:path w="182244" h="167004">
                <a:moveTo>
                  <a:pt x="48513" y="0"/>
                </a:moveTo>
                <a:lnTo>
                  <a:pt x="37652" y="5492"/>
                </a:lnTo>
                <a:lnTo>
                  <a:pt x="34451" y="9823"/>
                </a:lnTo>
                <a:lnTo>
                  <a:pt x="32373" y="21572"/>
                </a:lnTo>
                <a:lnTo>
                  <a:pt x="37866" y="32433"/>
                </a:lnTo>
                <a:lnTo>
                  <a:pt x="108898" y="102349"/>
                </a:lnTo>
                <a:lnTo>
                  <a:pt x="13075" y="129765"/>
                </a:lnTo>
                <a:lnTo>
                  <a:pt x="8610" y="131682"/>
                </a:lnTo>
                <a:lnTo>
                  <a:pt x="660" y="140923"/>
                </a:lnTo>
                <a:lnTo>
                  <a:pt x="0" y="153320"/>
                </a:lnTo>
                <a:lnTo>
                  <a:pt x="1918" y="157787"/>
                </a:lnTo>
                <a:lnTo>
                  <a:pt x="11158" y="165736"/>
                </a:lnTo>
                <a:lnTo>
                  <a:pt x="23555" y="166395"/>
                </a:lnTo>
                <a:lnTo>
                  <a:pt x="182173" y="121012"/>
                </a:lnTo>
                <a:lnTo>
                  <a:pt x="64593" y="5279"/>
                </a:lnTo>
                <a:lnTo>
                  <a:pt x="60262" y="2078"/>
                </a:lnTo>
                <a:lnTo>
                  <a:pt x="485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89100" y="3610907"/>
            <a:ext cx="0" cy="695325"/>
          </a:xfrm>
          <a:custGeom>
            <a:avLst/>
            <a:gdLst/>
            <a:ahLst/>
            <a:cxnLst/>
            <a:rect l="l" t="t" r="r" b="b"/>
            <a:pathLst>
              <a:path h="695325">
                <a:moveTo>
                  <a:pt x="0" y="0"/>
                </a:moveTo>
                <a:lnTo>
                  <a:pt x="0" y="694823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03491" y="4172498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1048" y="0"/>
                </a:moveTo>
                <a:lnTo>
                  <a:pt x="9334" y="2478"/>
                </a:lnTo>
                <a:lnTo>
                  <a:pt x="4820" y="6130"/>
                </a:lnTo>
                <a:lnTo>
                  <a:pt x="0" y="16817"/>
                </a:lnTo>
                <a:lnTo>
                  <a:pt x="2478" y="28532"/>
                </a:lnTo>
                <a:lnTo>
                  <a:pt x="85608" y="171040"/>
                </a:lnTo>
                <a:lnTo>
                  <a:pt x="129717" y="95425"/>
                </a:lnTo>
                <a:lnTo>
                  <a:pt x="85608" y="95425"/>
                </a:lnTo>
                <a:lnTo>
                  <a:pt x="35388" y="9334"/>
                </a:lnTo>
                <a:lnTo>
                  <a:pt x="31736" y="4820"/>
                </a:lnTo>
                <a:lnTo>
                  <a:pt x="21048" y="0"/>
                </a:lnTo>
                <a:close/>
              </a:path>
              <a:path w="171450" h="171450">
                <a:moveTo>
                  <a:pt x="156480" y="346"/>
                </a:moveTo>
                <a:lnTo>
                  <a:pt x="144804" y="1411"/>
                </a:lnTo>
                <a:lnTo>
                  <a:pt x="135828" y="9334"/>
                </a:lnTo>
                <a:lnTo>
                  <a:pt x="85608" y="95425"/>
                </a:lnTo>
                <a:lnTo>
                  <a:pt x="129717" y="95425"/>
                </a:lnTo>
                <a:lnTo>
                  <a:pt x="168738" y="28532"/>
                </a:lnTo>
                <a:lnTo>
                  <a:pt x="170870" y="23130"/>
                </a:lnTo>
                <a:lnTo>
                  <a:pt x="169805" y="11454"/>
                </a:lnTo>
                <a:lnTo>
                  <a:pt x="161882" y="2478"/>
                </a:lnTo>
                <a:lnTo>
                  <a:pt x="156480" y="3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314406" y="4354541"/>
            <a:ext cx="511175" cy="0"/>
          </a:xfrm>
          <a:custGeom>
            <a:avLst/>
            <a:gdLst/>
            <a:ahLst/>
            <a:cxnLst/>
            <a:rect l="l" t="t" r="r" b="b"/>
            <a:pathLst>
              <a:path w="511175">
                <a:moveTo>
                  <a:pt x="510876" y="0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76600" y="4269280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147909" y="0"/>
                </a:moveTo>
                <a:lnTo>
                  <a:pt x="142507" y="2131"/>
                </a:lnTo>
                <a:lnTo>
                  <a:pt x="0" y="85262"/>
                </a:lnTo>
                <a:lnTo>
                  <a:pt x="142507" y="168391"/>
                </a:lnTo>
                <a:lnTo>
                  <a:pt x="154222" y="170870"/>
                </a:lnTo>
                <a:lnTo>
                  <a:pt x="164909" y="166051"/>
                </a:lnTo>
                <a:lnTo>
                  <a:pt x="168562" y="161536"/>
                </a:lnTo>
                <a:lnTo>
                  <a:pt x="171040" y="149821"/>
                </a:lnTo>
                <a:lnTo>
                  <a:pt x="166220" y="139134"/>
                </a:lnTo>
                <a:lnTo>
                  <a:pt x="161705" y="135481"/>
                </a:lnTo>
                <a:lnTo>
                  <a:pt x="75614" y="85262"/>
                </a:lnTo>
                <a:lnTo>
                  <a:pt x="161705" y="35041"/>
                </a:lnTo>
                <a:lnTo>
                  <a:pt x="169629" y="26064"/>
                </a:lnTo>
                <a:lnTo>
                  <a:pt x="170693" y="14388"/>
                </a:lnTo>
                <a:lnTo>
                  <a:pt x="168562" y="8988"/>
                </a:lnTo>
                <a:lnTo>
                  <a:pt x="159585" y="1065"/>
                </a:lnTo>
                <a:lnTo>
                  <a:pt x="1479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28956" y="4354541"/>
            <a:ext cx="796925" cy="514984"/>
          </a:xfrm>
          <a:custGeom>
            <a:avLst/>
            <a:gdLst/>
            <a:ahLst/>
            <a:cxnLst/>
            <a:rect l="l" t="t" r="r" b="b"/>
            <a:pathLst>
              <a:path w="796925" h="514985">
                <a:moveTo>
                  <a:pt x="796326" y="0"/>
                </a:moveTo>
                <a:lnTo>
                  <a:pt x="0" y="514442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997200" y="4732188"/>
            <a:ext cx="183515" cy="157480"/>
          </a:xfrm>
          <a:custGeom>
            <a:avLst/>
            <a:gdLst/>
            <a:ahLst/>
            <a:cxnLst/>
            <a:rect l="l" t="t" r="r" b="b"/>
            <a:pathLst>
              <a:path w="183514" h="157479">
                <a:moveTo>
                  <a:pt x="88310" y="0"/>
                </a:moveTo>
                <a:lnTo>
                  <a:pt x="77904" y="5503"/>
                </a:lnTo>
                <a:lnTo>
                  <a:pt x="74593" y="10153"/>
                </a:lnTo>
                <a:lnTo>
                  <a:pt x="0" y="157311"/>
                </a:lnTo>
                <a:lnTo>
                  <a:pt x="164811" y="149806"/>
                </a:lnTo>
                <a:lnTo>
                  <a:pt x="177204" y="144455"/>
                </a:lnTo>
                <a:lnTo>
                  <a:pt x="182929" y="132384"/>
                </a:lnTo>
                <a:lnTo>
                  <a:pt x="182975" y="129911"/>
                </a:lnTo>
                <a:lnTo>
                  <a:pt x="177623" y="117517"/>
                </a:lnTo>
                <a:lnTo>
                  <a:pt x="175013" y="116280"/>
                </a:lnTo>
                <a:lnTo>
                  <a:pt x="63513" y="116280"/>
                </a:lnTo>
                <a:lnTo>
                  <a:pt x="108576" y="27380"/>
                </a:lnTo>
                <a:lnTo>
                  <a:pt x="110352" y="15493"/>
                </a:lnTo>
                <a:lnTo>
                  <a:pt x="104849" y="5087"/>
                </a:lnTo>
                <a:lnTo>
                  <a:pt x="100197" y="1775"/>
                </a:lnTo>
                <a:lnTo>
                  <a:pt x="88310" y="0"/>
                </a:lnTo>
                <a:close/>
              </a:path>
              <a:path w="183514" h="157479">
                <a:moveTo>
                  <a:pt x="163079" y="111746"/>
                </a:moveTo>
                <a:lnTo>
                  <a:pt x="63513" y="116280"/>
                </a:lnTo>
                <a:lnTo>
                  <a:pt x="175013" y="116280"/>
                </a:lnTo>
                <a:lnTo>
                  <a:pt x="165552" y="111792"/>
                </a:lnTo>
                <a:lnTo>
                  <a:pt x="163079" y="1117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237023" y="1059591"/>
            <a:ext cx="7709534" cy="540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JHEP09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(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2013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)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076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380"/>
              </a:lnSpc>
              <a:spcBef>
                <a:spcPts val="35"/>
              </a:spcBef>
              <a:tabLst>
                <a:tab pos="967105" algn="l"/>
              </a:tabLst>
            </a:pP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Signal:	Z</a:t>
            </a:r>
            <a:r>
              <a:rPr sz="2000" spc="844" dirty="0">
                <a:solidFill>
                  <a:srgbClr val="FF2600"/>
                </a:solidFill>
                <a:latin typeface="Arial"/>
                <a:cs typeface="Arial"/>
              </a:rPr>
              <a:t>à</a:t>
            </a:r>
            <a:r>
              <a:rPr sz="2000" b="1" spc="844" dirty="0">
                <a:solidFill>
                  <a:srgbClr val="FF2600"/>
                </a:solidFill>
                <a:latin typeface="Century Gothic"/>
                <a:cs typeface="Century Gothic"/>
              </a:rPr>
              <a:t>qq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,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Background</a:t>
            </a:r>
            <a:r>
              <a:rPr sz="2000" b="1" dirty="0">
                <a:latin typeface="Century Gothic"/>
                <a:cs typeface="Century Gothic"/>
              </a:rPr>
              <a:t>: </a:t>
            </a:r>
            <a:r>
              <a:rPr sz="2000" b="1" spc="-20" dirty="0">
                <a:latin typeface="Century Gothic"/>
                <a:cs typeface="Century Gothic"/>
              </a:rPr>
              <a:t>QCD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jets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7990" y="188857"/>
            <a:ext cx="893318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7967980" algn="l"/>
              </a:tabLst>
            </a:pPr>
            <a:r>
              <a:rPr sz="4400" b="1" spc="-54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qu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45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5543" y="1343660"/>
            <a:ext cx="3817459" cy="5486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770997" y="1343660"/>
            <a:ext cx="3817457" cy="54863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2999" y="1226119"/>
            <a:ext cx="6309360" cy="21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05"/>
              </a:lnSpc>
              <a:tabLst>
                <a:tab pos="4218305" algn="l"/>
              </a:tabLst>
            </a:pP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SIGNAL: </a:t>
            </a:r>
            <a:r>
              <a:rPr sz="1600" b="1" spc="-5" dirty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Z’(</a:t>
            </a:r>
            <a:r>
              <a:rPr sz="1600" b="1" dirty="0">
                <a:solidFill>
                  <a:srgbClr val="000090"/>
                </a:solidFill>
                <a:latin typeface="Century Gothic"/>
                <a:cs typeface="Century Gothic"/>
              </a:rPr>
              <a:t>2</a:t>
            </a:r>
            <a:r>
              <a:rPr sz="1600" b="1" spc="-5" dirty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sz="1600" b="1" dirty="0">
                <a:solidFill>
                  <a:srgbClr val="000090"/>
                </a:solidFill>
                <a:latin typeface="Century Gothic"/>
                <a:cs typeface="Century Gothic"/>
              </a:rPr>
              <a:t>eV</a:t>
            </a: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)</a:t>
            </a:r>
            <a:r>
              <a:rPr sz="1600" spc="675" dirty="0">
                <a:solidFill>
                  <a:srgbClr val="021CA1"/>
                </a:solidFill>
                <a:latin typeface="Arial"/>
                <a:cs typeface="Arial"/>
              </a:rPr>
              <a:t>à</a:t>
            </a:r>
            <a:r>
              <a:rPr sz="1600" b="1" spc="-5" dirty="0">
                <a:solidFill>
                  <a:srgbClr val="000090"/>
                </a:solidFill>
                <a:latin typeface="Century Gothic"/>
                <a:cs typeface="Century Gothic"/>
              </a:rPr>
              <a:t>tt</a:t>
            </a:r>
            <a:r>
              <a:rPr sz="1600" b="1" dirty="0">
                <a:solidFill>
                  <a:srgbClr val="000090"/>
                </a:solidFill>
                <a:latin typeface="Century Gothic"/>
                <a:cs typeface="Century Gothic"/>
              </a:rPr>
              <a:t>	</a:t>
            </a:r>
            <a:r>
              <a:rPr sz="2400" b="1" spc="-22" baseline="3472" dirty="0">
                <a:solidFill>
                  <a:srgbClr val="000090"/>
                </a:solidFill>
                <a:latin typeface="Century Gothic"/>
                <a:cs typeface="Century Gothic"/>
              </a:rPr>
              <a:t>BACKGROUND:</a:t>
            </a:r>
            <a:r>
              <a:rPr sz="2400" b="1" baseline="3472" dirty="0">
                <a:solidFill>
                  <a:srgbClr val="000090"/>
                </a:solidFill>
                <a:latin typeface="Century Gothic"/>
                <a:cs typeface="Century Gothic"/>
              </a:rPr>
              <a:t>  </a:t>
            </a:r>
            <a:r>
              <a:rPr sz="2400" b="1" spc="-22" baseline="3472" dirty="0">
                <a:solidFill>
                  <a:srgbClr val="000090"/>
                </a:solidFill>
                <a:latin typeface="Century Gothic"/>
                <a:cs typeface="Century Gothic"/>
              </a:rPr>
              <a:t>QCD</a:t>
            </a:r>
            <a:endParaRPr sz="2400" baseline="3472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33706" y="3647440"/>
            <a:ext cx="461645" cy="1198880"/>
          </a:xfrm>
          <a:custGeom>
            <a:avLst/>
            <a:gdLst/>
            <a:ahLst/>
            <a:cxnLst/>
            <a:rect l="l" t="t" r="r" b="b"/>
            <a:pathLst>
              <a:path w="461645" h="1198879">
                <a:moveTo>
                  <a:pt x="461472" y="968143"/>
                </a:moveTo>
                <a:lnTo>
                  <a:pt x="0" y="968143"/>
                </a:lnTo>
                <a:lnTo>
                  <a:pt x="230736" y="1198880"/>
                </a:lnTo>
                <a:lnTo>
                  <a:pt x="461472" y="968143"/>
                </a:lnTo>
                <a:close/>
              </a:path>
              <a:path w="461645" h="1198879">
                <a:moveTo>
                  <a:pt x="346104" y="0"/>
                </a:moveTo>
                <a:lnTo>
                  <a:pt x="115368" y="0"/>
                </a:lnTo>
                <a:lnTo>
                  <a:pt x="115368" y="968143"/>
                </a:lnTo>
                <a:lnTo>
                  <a:pt x="346104" y="968143"/>
                </a:lnTo>
                <a:lnTo>
                  <a:pt x="346104" y="0"/>
                </a:lnTo>
                <a:close/>
              </a:path>
            </a:pathLst>
          </a:custGeom>
          <a:solidFill>
            <a:srgbClr val="021C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33706" y="3647440"/>
            <a:ext cx="461645" cy="1198880"/>
          </a:xfrm>
          <a:custGeom>
            <a:avLst/>
            <a:gdLst/>
            <a:ahLst/>
            <a:cxnLst/>
            <a:rect l="l" t="t" r="r" b="b"/>
            <a:pathLst>
              <a:path w="461645" h="1198879">
                <a:moveTo>
                  <a:pt x="346103" y="0"/>
                </a:moveTo>
                <a:lnTo>
                  <a:pt x="346103" y="968143"/>
                </a:lnTo>
                <a:lnTo>
                  <a:pt x="461471" y="968143"/>
                </a:lnTo>
                <a:lnTo>
                  <a:pt x="230735" y="1198879"/>
                </a:lnTo>
                <a:lnTo>
                  <a:pt x="0" y="968143"/>
                </a:lnTo>
                <a:lnTo>
                  <a:pt x="115367" y="968143"/>
                </a:lnTo>
                <a:lnTo>
                  <a:pt x="115367" y="0"/>
                </a:lnTo>
                <a:lnTo>
                  <a:pt x="346103" y="0"/>
                </a:lnTo>
                <a:close/>
              </a:path>
            </a:pathLst>
          </a:custGeom>
          <a:ln w="9524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016524" y="3337762"/>
            <a:ext cx="9810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latin typeface="Century Gothic"/>
                <a:cs typeface="Century Gothic"/>
              </a:rPr>
              <a:t>grooming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67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28999" y="5524702"/>
            <a:ext cx="1187450" cy="472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10"/>
              </a:lnSpc>
            </a:pP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SIGNAL: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ts val="1910"/>
              </a:lnSpc>
            </a:pP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Z’(2</a:t>
            </a:r>
            <a:r>
              <a:rPr sz="1600" b="1" spc="-5" dirty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sz="1600" b="1" dirty="0">
                <a:solidFill>
                  <a:srgbClr val="000090"/>
                </a:solidFill>
                <a:latin typeface="Century Gothic"/>
                <a:cs typeface="Century Gothic"/>
              </a:rPr>
              <a:t>eV</a:t>
            </a:r>
            <a:r>
              <a:rPr sz="1600" b="1" spc="-10" dirty="0">
                <a:solidFill>
                  <a:srgbClr val="000090"/>
                </a:solidFill>
                <a:latin typeface="Century Gothic"/>
                <a:cs typeface="Century Gothic"/>
              </a:rPr>
              <a:t>)</a:t>
            </a:r>
            <a:r>
              <a:rPr sz="1600" spc="675" dirty="0">
                <a:solidFill>
                  <a:srgbClr val="021CA1"/>
                </a:solidFill>
                <a:latin typeface="Arial"/>
                <a:cs typeface="Arial"/>
              </a:rPr>
              <a:t>à</a:t>
            </a:r>
            <a:r>
              <a:rPr sz="1600" b="1" spc="-5" dirty="0">
                <a:solidFill>
                  <a:srgbClr val="000090"/>
                </a:solidFill>
                <a:latin typeface="Century Gothic"/>
                <a:cs typeface="Century Gothic"/>
              </a:rPr>
              <a:t>tt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10119" y="5452848"/>
            <a:ext cx="1517015" cy="469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900"/>
              </a:lnSpc>
            </a:pPr>
            <a:r>
              <a:rPr sz="1600" b="1" spc="-15" dirty="0">
                <a:solidFill>
                  <a:srgbClr val="000090"/>
                </a:solidFill>
                <a:latin typeface="Century Gothic"/>
                <a:cs typeface="Century Gothic"/>
              </a:rPr>
              <a:t>BACKGROUND: QCD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6114" y="1708247"/>
            <a:ext cx="3997960" cy="11849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800" b="1" dirty="0">
                <a:latin typeface="Century Gothic"/>
                <a:cs typeface="Century Gothic"/>
              </a:rPr>
              <a:t>n-</a:t>
            </a:r>
            <a:r>
              <a:rPr sz="2800" b="1" spc="-20" dirty="0">
                <a:latin typeface="Century Gothic"/>
                <a:cs typeface="Century Gothic"/>
              </a:rPr>
              <a:t>subjettines</a:t>
            </a:r>
            <a:r>
              <a:rPr sz="2800" b="1" spc="-10" dirty="0">
                <a:latin typeface="Century Gothic"/>
                <a:cs typeface="Century Gothic"/>
              </a:rPr>
              <a:t>s:</a:t>
            </a:r>
            <a:endParaRPr sz="2800">
              <a:latin typeface="Century Gothic"/>
              <a:cs typeface="Century Gothic"/>
            </a:endParaRPr>
          </a:p>
          <a:p>
            <a:pPr marL="748665" marR="5080" indent="-279400">
              <a:lnSpc>
                <a:spcPct val="101499"/>
              </a:lnSpc>
              <a:spcBef>
                <a:spcPts val="470"/>
              </a:spcBef>
            </a:pPr>
            <a:r>
              <a:rPr sz="2400" dirty="0">
                <a:latin typeface="Courier New"/>
                <a:cs typeface="Courier New"/>
              </a:rPr>
              <a:t>o</a:t>
            </a:r>
            <a:r>
              <a:rPr sz="2400" spc="-635" dirty="0">
                <a:latin typeface="Courier New"/>
                <a:cs typeface="Courier New"/>
              </a:rPr>
              <a:t> </a:t>
            </a:r>
            <a:r>
              <a:rPr sz="2400" spc="-30" dirty="0">
                <a:latin typeface="Century Gothic"/>
                <a:cs typeface="Century Gothic"/>
              </a:rPr>
              <a:t>M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dirty="0">
                <a:latin typeface="Century Gothic"/>
                <a:cs typeface="Century Gothic"/>
              </a:rPr>
              <a:t>as</a:t>
            </a:r>
            <a:r>
              <a:rPr sz="2400" spc="-15" dirty="0">
                <a:latin typeface="Century Gothic"/>
                <a:cs typeface="Century Gothic"/>
              </a:rPr>
              <a:t>u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dirty="0">
                <a:latin typeface="Century Gothic"/>
                <a:cs typeface="Century Gothic"/>
              </a:rPr>
              <a:t>-p</a:t>
            </a:r>
            <a:r>
              <a:rPr sz="2400" spc="-20" dirty="0">
                <a:latin typeface="Century Gothic"/>
                <a:cs typeface="Century Gothic"/>
              </a:rPr>
              <a:t>rong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5" dirty="0">
                <a:latin typeface="Century Gothic"/>
                <a:cs typeface="Century Gothic"/>
              </a:rPr>
              <a:t>tructu</a:t>
            </a:r>
            <a:r>
              <a:rPr sz="2400" spc="-20" dirty="0">
                <a:latin typeface="Century Gothic"/>
                <a:cs typeface="Century Gothic"/>
              </a:rPr>
              <a:t>re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of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dirty="0">
                <a:latin typeface="Century Gothic"/>
                <a:cs typeface="Century Gothic"/>
              </a:rPr>
              <a:t>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00347" y="1665348"/>
            <a:ext cx="0" cy="3414395"/>
          </a:xfrm>
          <a:custGeom>
            <a:avLst/>
            <a:gdLst/>
            <a:ahLst/>
            <a:cxnLst/>
            <a:rect l="l" t="t" r="r" b="b"/>
            <a:pathLst>
              <a:path h="3414395">
                <a:moveTo>
                  <a:pt x="0" y="0"/>
                </a:moveTo>
                <a:lnTo>
                  <a:pt x="0" y="3413858"/>
                </a:lnTo>
              </a:path>
            </a:pathLst>
          </a:custGeom>
          <a:ln w="6141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00347" y="166534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58767" y="1665348"/>
            <a:ext cx="0" cy="3414395"/>
          </a:xfrm>
          <a:custGeom>
            <a:avLst/>
            <a:gdLst/>
            <a:ahLst/>
            <a:cxnLst/>
            <a:rect l="l" t="t" r="r" b="b"/>
            <a:pathLst>
              <a:path h="3414395">
                <a:moveTo>
                  <a:pt x="0" y="0"/>
                </a:moveTo>
                <a:lnTo>
                  <a:pt x="0" y="3413857"/>
                </a:lnTo>
              </a:path>
            </a:pathLst>
          </a:custGeom>
          <a:ln w="6141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58767" y="166534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618230" y="1665348"/>
            <a:ext cx="0" cy="3414395"/>
          </a:xfrm>
          <a:custGeom>
            <a:avLst/>
            <a:gdLst/>
            <a:ahLst/>
            <a:cxnLst/>
            <a:rect l="l" t="t" r="r" b="b"/>
            <a:pathLst>
              <a:path h="3414395">
                <a:moveTo>
                  <a:pt x="0" y="0"/>
                </a:moveTo>
                <a:lnTo>
                  <a:pt x="0" y="3413857"/>
                </a:lnTo>
              </a:path>
            </a:pathLst>
          </a:custGeom>
          <a:ln w="6141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618230" y="166534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77693" y="1665348"/>
            <a:ext cx="0" cy="3414395"/>
          </a:xfrm>
          <a:custGeom>
            <a:avLst/>
            <a:gdLst/>
            <a:ahLst/>
            <a:cxnLst/>
            <a:rect l="l" t="t" r="r" b="b"/>
            <a:pathLst>
              <a:path h="3414395">
                <a:moveTo>
                  <a:pt x="0" y="0"/>
                </a:moveTo>
                <a:lnTo>
                  <a:pt x="0" y="3413857"/>
                </a:lnTo>
              </a:path>
            </a:pathLst>
          </a:custGeom>
          <a:ln w="6141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77693" y="166534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7156" y="1665348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161"/>
                </a:lnTo>
              </a:path>
            </a:pathLst>
          </a:custGeom>
          <a:ln w="6141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137156" y="2236196"/>
            <a:ext cx="0" cy="2843530"/>
          </a:xfrm>
          <a:custGeom>
            <a:avLst/>
            <a:gdLst/>
            <a:ahLst/>
            <a:cxnLst/>
            <a:rect l="l" t="t" r="r" b="b"/>
            <a:pathLst>
              <a:path h="2843529">
                <a:moveTo>
                  <a:pt x="0" y="0"/>
                </a:moveTo>
                <a:lnTo>
                  <a:pt x="0" y="2843010"/>
                </a:lnTo>
              </a:path>
            </a:pathLst>
          </a:custGeom>
          <a:ln w="6141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37156" y="166534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896618" y="1665348"/>
            <a:ext cx="0" cy="3414395"/>
          </a:xfrm>
          <a:custGeom>
            <a:avLst/>
            <a:gdLst/>
            <a:ahLst/>
            <a:cxnLst/>
            <a:rect l="l" t="t" r="r" b="b"/>
            <a:pathLst>
              <a:path h="3414395">
                <a:moveTo>
                  <a:pt x="0" y="0"/>
                </a:moveTo>
                <a:lnTo>
                  <a:pt x="0" y="3413858"/>
                </a:lnTo>
              </a:path>
            </a:pathLst>
          </a:custGeom>
          <a:ln w="6141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896618" y="166534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00347" y="5079206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896618" y="507920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00347" y="4652107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896618" y="465210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100347" y="4224977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896618" y="422497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100347" y="3798887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896618" y="379888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100347" y="3371788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896618" y="337178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00347" y="2944658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896618" y="29446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100347" y="2518568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896618" y="251856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836238" y="2091439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380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100347" y="2091439"/>
            <a:ext cx="2421890" cy="0"/>
          </a:xfrm>
          <a:custGeom>
            <a:avLst/>
            <a:gdLst/>
            <a:ahLst/>
            <a:cxnLst/>
            <a:rect l="l" t="t" r="r" b="b"/>
            <a:pathLst>
              <a:path w="2421890">
                <a:moveTo>
                  <a:pt x="0" y="0"/>
                </a:moveTo>
                <a:lnTo>
                  <a:pt x="2421685" y="0"/>
                </a:lnTo>
              </a:path>
            </a:pathLst>
          </a:custGeom>
          <a:ln w="6116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896618" y="209143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100347" y="1665348"/>
            <a:ext cx="3796665" cy="0"/>
          </a:xfrm>
          <a:custGeom>
            <a:avLst/>
            <a:gdLst/>
            <a:ahLst/>
            <a:cxnLst/>
            <a:rect l="l" t="t" r="r" b="b"/>
            <a:pathLst>
              <a:path w="3796665">
                <a:moveTo>
                  <a:pt x="0" y="0"/>
                </a:moveTo>
                <a:lnTo>
                  <a:pt x="3796270" y="0"/>
                </a:lnTo>
              </a:path>
            </a:pathLst>
          </a:custGeom>
          <a:ln w="611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896618" y="166534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7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5033398" y="5131915"/>
            <a:ext cx="13525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0" dirty="0">
                <a:latin typeface="Arial"/>
                <a:cs typeface="Arial"/>
              </a:rPr>
              <a:t>0</a:t>
            </a:r>
            <a:endParaRPr sz="15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709953" y="5131915"/>
            <a:ext cx="29908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0.2</a:t>
            </a:r>
            <a:endParaRPr sz="15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469415" y="5131915"/>
            <a:ext cx="29908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0.4</a:t>
            </a:r>
            <a:endParaRPr sz="15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228878" y="5131915"/>
            <a:ext cx="29908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0.6</a:t>
            </a:r>
            <a:endParaRPr sz="15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988310" y="5131915"/>
            <a:ext cx="29908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0.8</a:t>
            </a:r>
            <a:endParaRPr sz="15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829669" y="5131915"/>
            <a:ext cx="13525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0" dirty="0">
                <a:latin typeface="Arial"/>
                <a:cs typeface="Arial"/>
              </a:rPr>
              <a:t>1</a:t>
            </a:r>
            <a:endParaRPr sz="15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943340" y="4988193"/>
            <a:ext cx="13525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0" dirty="0">
                <a:latin typeface="Arial"/>
                <a:cs typeface="Arial"/>
              </a:rPr>
              <a:t>0</a:t>
            </a:r>
            <a:endParaRPr sz="15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670037" y="4561064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0.01</a:t>
            </a:r>
            <a:endParaRPr sz="15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670037" y="4133965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0.02</a:t>
            </a:r>
            <a:endParaRPr sz="15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670037" y="3707844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0.03</a:t>
            </a:r>
            <a:endParaRPr sz="15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670037" y="3280745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0.04</a:t>
            </a:r>
            <a:endParaRPr sz="15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670037" y="2853616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0.05</a:t>
            </a:r>
            <a:endParaRPr sz="15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670037" y="2427525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0.06</a:t>
            </a:r>
            <a:endParaRPr sz="15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670037" y="2000426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0.07</a:t>
            </a:r>
            <a:endParaRPr sz="15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670037" y="1574336"/>
            <a:ext cx="40830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0.08</a:t>
            </a:r>
            <a:endParaRPr sz="155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100349" y="2481865"/>
            <a:ext cx="3797300" cy="2594610"/>
          </a:xfrm>
          <a:custGeom>
            <a:avLst/>
            <a:gdLst/>
            <a:ahLst/>
            <a:cxnLst/>
            <a:rect l="l" t="t" r="r" b="b"/>
            <a:pathLst>
              <a:path w="3797300" h="2594610">
                <a:moveTo>
                  <a:pt x="1" y="2594283"/>
                </a:moveTo>
                <a:lnTo>
                  <a:pt x="75759" y="2594283"/>
                </a:lnTo>
                <a:lnTo>
                  <a:pt x="75759" y="2566780"/>
                </a:lnTo>
                <a:lnTo>
                  <a:pt x="151487" y="2566780"/>
                </a:lnTo>
                <a:lnTo>
                  <a:pt x="151487" y="2479104"/>
                </a:lnTo>
                <a:lnTo>
                  <a:pt x="227215" y="2479104"/>
                </a:lnTo>
                <a:lnTo>
                  <a:pt x="227215" y="2259932"/>
                </a:lnTo>
                <a:lnTo>
                  <a:pt x="302975" y="2259932"/>
                </a:lnTo>
                <a:lnTo>
                  <a:pt x="302975" y="1914366"/>
                </a:lnTo>
                <a:lnTo>
                  <a:pt x="378703" y="1914366"/>
                </a:lnTo>
                <a:lnTo>
                  <a:pt x="378703" y="1500499"/>
                </a:lnTo>
                <a:lnTo>
                  <a:pt x="455475" y="1500499"/>
                </a:lnTo>
                <a:lnTo>
                  <a:pt x="455475" y="1053017"/>
                </a:lnTo>
                <a:lnTo>
                  <a:pt x="531203" y="1053017"/>
                </a:lnTo>
                <a:lnTo>
                  <a:pt x="531203" y="613664"/>
                </a:lnTo>
                <a:lnTo>
                  <a:pt x="606962" y="613664"/>
                </a:lnTo>
                <a:lnTo>
                  <a:pt x="606962" y="354734"/>
                </a:lnTo>
                <a:lnTo>
                  <a:pt x="682691" y="354734"/>
                </a:lnTo>
                <a:lnTo>
                  <a:pt x="682691" y="142712"/>
                </a:lnTo>
                <a:lnTo>
                  <a:pt x="758419" y="142712"/>
                </a:lnTo>
                <a:lnTo>
                  <a:pt x="758419" y="0"/>
                </a:lnTo>
                <a:lnTo>
                  <a:pt x="834178" y="0"/>
                </a:lnTo>
                <a:lnTo>
                  <a:pt x="834178" y="29550"/>
                </a:lnTo>
                <a:lnTo>
                  <a:pt x="910950" y="29550"/>
                </a:lnTo>
                <a:lnTo>
                  <a:pt x="910950" y="76459"/>
                </a:lnTo>
                <a:lnTo>
                  <a:pt x="986678" y="76459"/>
                </a:lnTo>
                <a:lnTo>
                  <a:pt x="986678" y="154936"/>
                </a:lnTo>
                <a:lnTo>
                  <a:pt x="1062407" y="154936"/>
                </a:lnTo>
                <a:lnTo>
                  <a:pt x="1062407" y="269106"/>
                </a:lnTo>
                <a:lnTo>
                  <a:pt x="1138166" y="269106"/>
                </a:lnTo>
                <a:lnTo>
                  <a:pt x="1138166" y="435258"/>
                </a:lnTo>
                <a:lnTo>
                  <a:pt x="1213925" y="435258"/>
                </a:lnTo>
                <a:lnTo>
                  <a:pt x="1213925" y="614672"/>
                </a:lnTo>
                <a:lnTo>
                  <a:pt x="1290666" y="614672"/>
                </a:lnTo>
                <a:lnTo>
                  <a:pt x="1290666" y="792039"/>
                </a:lnTo>
                <a:lnTo>
                  <a:pt x="1366425" y="792039"/>
                </a:lnTo>
                <a:lnTo>
                  <a:pt x="1366425" y="979613"/>
                </a:lnTo>
                <a:lnTo>
                  <a:pt x="1442153" y="979613"/>
                </a:lnTo>
                <a:lnTo>
                  <a:pt x="1442153" y="1101943"/>
                </a:lnTo>
                <a:lnTo>
                  <a:pt x="1517882" y="1101943"/>
                </a:lnTo>
                <a:lnTo>
                  <a:pt x="1517882" y="1280318"/>
                </a:lnTo>
                <a:lnTo>
                  <a:pt x="1593641" y="1280318"/>
                </a:lnTo>
                <a:lnTo>
                  <a:pt x="1593641" y="1392471"/>
                </a:lnTo>
                <a:lnTo>
                  <a:pt x="1669369" y="1392471"/>
                </a:lnTo>
                <a:lnTo>
                  <a:pt x="1669369" y="1537201"/>
                </a:lnTo>
                <a:lnTo>
                  <a:pt x="1746141" y="1537201"/>
                </a:lnTo>
                <a:lnTo>
                  <a:pt x="1746141" y="1644251"/>
                </a:lnTo>
                <a:lnTo>
                  <a:pt x="1821869" y="1644251"/>
                </a:lnTo>
                <a:lnTo>
                  <a:pt x="1821869" y="1753317"/>
                </a:lnTo>
                <a:lnTo>
                  <a:pt x="1897629" y="1753317"/>
                </a:lnTo>
                <a:lnTo>
                  <a:pt x="1897629" y="1829747"/>
                </a:lnTo>
                <a:lnTo>
                  <a:pt x="1973357" y="1829747"/>
                </a:lnTo>
                <a:lnTo>
                  <a:pt x="1973357" y="1926590"/>
                </a:lnTo>
                <a:lnTo>
                  <a:pt x="2049116" y="1926590"/>
                </a:lnTo>
                <a:lnTo>
                  <a:pt x="2049116" y="1997946"/>
                </a:lnTo>
                <a:lnTo>
                  <a:pt x="2125857" y="1997946"/>
                </a:lnTo>
                <a:lnTo>
                  <a:pt x="2125857" y="2100901"/>
                </a:lnTo>
                <a:lnTo>
                  <a:pt x="2201616" y="2100901"/>
                </a:lnTo>
                <a:lnTo>
                  <a:pt x="2201616" y="2152913"/>
                </a:lnTo>
                <a:lnTo>
                  <a:pt x="2277345" y="2152913"/>
                </a:lnTo>
                <a:lnTo>
                  <a:pt x="2277345" y="2203886"/>
                </a:lnTo>
                <a:lnTo>
                  <a:pt x="2353104" y="2203886"/>
                </a:lnTo>
                <a:lnTo>
                  <a:pt x="2353104" y="2273195"/>
                </a:lnTo>
                <a:lnTo>
                  <a:pt x="2428832" y="2273195"/>
                </a:lnTo>
                <a:lnTo>
                  <a:pt x="2428832" y="2309897"/>
                </a:lnTo>
                <a:lnTo>
                  <a:pt x="2504561" y="2309897"/>
                </a:lnTo>
                <a:lnTo>
                  <a:pt x="2504561" y="2373094"/>
                </a:lnTo>
                <a:lnTo>
                  <a:pt x="2581332" y="2373094"/>
                </a:lnTo>
                <a:lnTo>
                  <a:pt x="2581332" y="2395524"/>
                </a:lnTo>
                <a:lnTo>
                  <a:pt x="2657091" y="2395524"/>
                </a:lnTo>
                <a:lnTo>
                  <a:pt x="2657091" y="2437299"/>
                </a:lnTo>
                <a:lnTo>
                  <a:pt x="2732820" y="2437299"/>
                </a:lnTo>
                <a:lnTo>
                  <a:pt x="2732820" y="2456674"/>
                </a:lnTo>
                <a:lnTo>
                  <a:pt x="2808579" y="2456674"/>
                </a:lnTo>
                <a:lnTo>
                  <a:pt x="2808579" y="2483169"/>
                </a:lnTo>
                <a:lnTo>
                  <a:pt x="2884307" y="2483169"/>
                </a:lnTo>
                <a:lnTo>
                  <a:pt x="2884307" y="2492337"/>
                </a:lnTo>
                <a:lnTo>
                  <a:pt x="2961048" y="2492337"/>
                </a:lnTo>
                <a:lnTo>
                  <a:pt x="2961048" y="2518862"/>
                </a:lnTo>
                <a:lnTo>
                  <a:pt x="3036807" y="2518862"/>
                </a:lnTo>
                <a:lnTo>
                  <a:pt x="3036807" y="2529039"/>
                </a:lnTo>
                <a:lnTo>
                  <a:pt x="3112567" y="2529039"/>
                </a:lnTo>
                <a:lnTo>
                  <a:pt x="3112567" y="2538237"/>
                </a:lnTo>
                <a:lnTo>
                  <a:pt x="3188295" y="2538237"/>
                </a:lnTo>
                <a:lnTo>
                  <a:pt x="3188295" y="2551469"/>
                </a:lnTo>
                <a:lnTo>
                  <a:pt x="3264023" y="2551469"/>
                </a:lnTo>
                <a:lnTo>
                  <a:pt x="3264023" y="2559629"/>
                </a:lnTo>
                <a:lnTo>
                  <a:pt x="3339783" y="2559629"/>
                </a:lnTo>
                <a:lnTo>
                  <a:pt x="3339783" y="2568796"/>
                </a:lnTo>
                <a:lnTo>
                  <a:pt x="3416554" y="2568796"/>
                </a:lnTo>
                <a:lnTo>
                  <a:pt x="3416554" y="2574908"/>
                </a:lnTo>
                <a:lnTo>
                  <a:pt x="3492283" y="2574908"/>
                </a:lnTo>
                <a:lnTo>
                  <a:pt x="3492283" y="2587163"/>
                </a:lnTo>
                <a:lnTo>
                  <a:pt x="3568011" y="2587163"/>
                </a:lnTo>
                <a:lnTo>
                  <a:pt x="3568011" y="2590219"/>
                </a:lnTo>
                <a:lnTo>
                  <a:pt x="3719499" y="2590219"/>
                </a:lnTo>
                <a:lnTo>
                  <a:pt x="3719499" y="2594283"/>
                </a:lnTo>
                <a:lnTo>
                  <a:pt x="3797283" y="2594283"/>
                </a:lnTo>
              </a:path>
            </a:pathLst>
          </a:custGeom>
          <a:ln w="36744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100349" y="3290224"/>
            <a:ext cx="3797300" cy="1787525"/>
          </a:xfrm>
          <a:custGeom>
            <a:avLst/>
            <a:gdLst/>
            <a:ahLst/>
            <a:cxnLst/>
            <a:rect l="l" t="t" r="r" b="b"/>
            <a:pathLst>
              <a:path w="3797300" h="1787525">
                <a:moveTo>
                  <a:pt x="1" y="1782868"/>
                </a:moveTo>
                <a:lnTo>
                  <a:pt x="75759" y="1782868"/>
                </a:lnTo>
                <a:lnTo>
                  <a:pt x="75759" y="1786963"/>
                </a:lnTo>
                <a:lnTo>
                  <a:pt x="151487" y="1786963"/>
                </a:lnTo>
                <a:lnTo>
                  <a:pt x="151487" y="1781860"/>
                </a:lnTo>
                <a:lnTo>
                  <a:pt x="227215" y="1781860"/>
                </a:lnTo>
                <a:lnTo>
                  <a:pt x="227215" y="1770645"/>
                </a:lnTo>
                <a:lnTo>
                  <a:pt x="302975" y="1770645"/>
                </a:lnTo>
                <a:lnTo>
                  <a:pt x="302975" y="1752309"/>
                </a:lnTo>
                <a:lnTo>
                  <a:pt x="378703" y="1752309"/>
                </a:lnTo>
                <a:lnTo>
                  <a:pt x="378703" y="1708456"/>
                </a:lnTo>
                <a:lnTo>
                  <a:pt x="455475" y="1708456"/>
                </a:lnTo>
                <a:lnTo>
                  <a:pt x="455475" y="1643212"/>
                </a:lnTo>
                <a:lnTo>
                  <a:pt x="531203" y="1643212"/>
                </a:lnTo>
                <a:lnTo>
                  <a:pt x="531203" y="1559632"/>
                </a:lnTo>
                <a:lnTo>
                  <a:pt x="606962" y="1559632"/>
                </a:lnTo>
                <a:lnTo>
                  <a:pt x="606962" y="1478069"/>
                </a:lnTo>
                <a:lnTo>
                  <a:pt x="682691" y="1478069"/>
                </a:lnTo>
                <a:lnTo>
                  <a:pt x="682691" y="1335386"/>
                </a:lnTo>
                <a:lnTo>
                  <a:pt x="758419" y="1335386"/>
                </a:lnTo>
                <a:lnTo>
                  <a:pt x="758419" y="1245664"/>
                </a:lnTo>
                <a:lnTo>
                  <a:pt x="834178" y="1245664"/>
                </a:lnTo>
                <a:lnTo>
                  <a:pt x="834178" y="1080521"/>
                </a:lnTo>
                <a:lnTo>
                  <a:pt x="910950" y="1080521"/>
                </a:lnTo>
                <a:lnTo>
                  <a:pt x="910950" y="964303"/>
                </a:lnTo>
                <a:lnTo>
                  <a:pt x="986678" y="964303"/>
                </a:lnTo>
                <a:lnTo>
                  <a:pt x="986678" y="924576"/>
                </a:lnTo>
                <a:lnTo>
                  <a:pt x="1062407" y="924576"/>
                </a:lnTo>
                <a:lnTo>
                  <a:pt x="1062407" y="751273"/>
                </a:lnTo>
                <a:lnTo>
                  <a:pt x="1138166" y="751273"/>
                </a:lnTo>
                <a:lnTo>
                  <a:pt x="1138166" y="650366"/>
                </a:lnTo>
                <a:lnTo>
                  <a:pt x="1213925" y="650366"/>
                </a:lnTo>
                <a:lnTo>
                  <a:pt x="1213925" y="527028"/>
                </a:lnTo>
                <a:lnTo>
                  <a:pt x="1290666" y="527028"/>
                </a:lnTo>
                <a:lnTo>
                  <a:pt x="1290666" y="381229"/>
                </a:lnTo>
                <a:lnTo>
                  <a:pt x="1366425" y="381229"/>
                </a:lnTo>
                <a:lnTo>
                  <a:pt x="1366425" y="390427"/>
                </a:lnTo>
                <a:lnTo>
                  <a:pt x="1442153" y="390427"/>
                </a:lnTo>
                <a:lnTo>
                  <a:pt x="1442153" y="338445"/>
                </a:lnTo>
                <a:lnTo>
                  <a:pt x="1517882" y="338445"/>
                </a:lnTo>
                <a:lnTo>
                  <a:pt x="1517882" y="296640"/>
                </a:lnTo>
                <a:lnTo>
                  <a:pt x="1593641" y="296640"/>
                </a:lnTo>
                <a:lnTo>
                  <a:pt x="1593641" y="180423"/>
                </a:lnTo>
                <a:lnTo>
                  <a:pt x="1669369" y="180423"/>
                </a:lnTo>
                <a:lnTo>
                  <a:pt x="1669369" y="71356"/>
                </a:lnTo>
                <a:lnTo>
                  <a:pt x="1746141" y="71356"/>
                </a:lnTo>
                <a:lnTo>
                  <a:pt x="1746141" y="0"/>
                </a:lnTo>
                <a:lnTo>
                  <a:pt x="1821869" y="0"/>
                </a:lnTo>
                <a:lnTo>
                  <a:pt x="1821869" y="106010"/>
                </a:lnTo>
                <a:lnTo>
                  <a:pt x="1897629" y="106010"/>
                </a:lnTo>
                <a:lnTo>
                  <a:pt x="1897629" y="56076"/>
                </a:lnTo>
                <a:lnTo>
                  <a:pt x="1973357" y="56076"/>
                </a:lnTo>
                <a:lnTo>
                  <a:pt x="1973357" y="41774"/>
                </a:lnTo>
                <a:lnTo>
                  <a:pt x="2049116" y="41774"/>
                </a:lnTo>
                <a:lnTo>
                  <a:pt x="2049116" y="98859"/>
                </a:lnTo>
                <a:lnTo>
                  <a:pt x="2125857" y="98859"/>
                </a:lnTo>
                <a:lnTo>
                  <a:pt x="2125857" y="190629"/>
                </a:lnTo>
                <a:lnTo>
                  <a:pt x="2201616" y="190629"/>
                </a:lnTo>
                <a:lnTo>
                  <a:pt x="2201616" y="212021"/>
                </a:lnTo>
                <a:lnTo>
                  <a:pt x="2277345" y="212021"/>
                </a:lnTo>
                <a:lnTo>
                  <a:pt x="2277345" y="172263"/>
                </a:lnTo>
                <a:lnTo>
                  <a:pt x="2353104" y="172263"/>
                </a:lnTo>
                <a:lnTo>
                  <a:pt x="2353104" y="286433"/>
                </a:lnTo>
                <a:lnTo>
                  <a:pt x="2428832" y="286433"/>
                </a:lnTo>
                <a:lnTo>
                  <a:pt x="2428832" y="492343"/>
                </a:lnTo>
                <a:lnTo>
                  <a:pt x="2504561" y="492343"/>
                </a:lnTo>
                <a:lnTo>
                  <a:pt x="2504561" y="479111"/>
                </a:lnTo>
                <a:lnTo>
                  <a:pt x="2581332" y="479111"/>
                </a:lnTo>
                <a:lnTo>
                  <a:pt x="2581332" y="538213"/>
                </a:lnTo>
                <a:lnTo>
                  <a:pt x="2657091" y="538213"/>
                </a:lnTo>
                <a:lnTo>
                  <a:pt x="2657091" y="726826"/>
                </a:lnTo>
                <a:lnTo>
                  <a:pt x="2732820" y="726826"/>
                </a:lnTo>
                <a:lnTo>
                  <a:pt x="2732820" y="830789"/>
                </a:lnTo>
                <a:lnTo>
                  <a:pt x="2808579" y="830789"/>
                </a:lnTo>
                <a:lnTo>
                  <a:pt x="2808579" y="941903"/>
                </a:lnTo>
                <a:lnTo>
                  <a:pt x="2884307" y="941903"/>
                </a:lnTo>
                <a:lnTo>
                  <a:pt x="2884307" y="1009164"/>
                </a:lnTo>
                <a:lnTo>
                  <a:pt x="2961048" y="1009164"/>
                </a:lnTo>
                <a:lnTo>
                  <a:pt x="2961048" y="1129446"/>
                </a:lnTo>
                <a:lnTo>
                  <a:pt x="3036807" y="1129446"/>
                </a:lnTo>
                <a:lnTo>
                  <a:pt x="3036807" y="1224272"/>
                </a:lnTo>
                <a:lnTo>
                  <a:pt x="3112567" y="1224272"/>
                </a:lnTo>
                <a:lnTo>
                  <a:pt x="3112567" y="1236496"/>
                </a:lnTo>
                <a:lnTo>
                  <a:pt x="3188295" y="1236496"/>
                </a:lnTo>
                <a:lnTo>
                  <a:pt x="3188295" y="1295598"/>
                </a:lnTo>
                <a:lnTo>
                  <a:pt x="3264023" y="1295598"/>
                </a:lnTo>
                <a:lnTo>
                  <a:pt x="3264023" y="1398583"/>
                </a:lnTo>
                <a:lnTo>
                  <a:pt x="3339783" y="1398583"/>
                </a:lnTo>
                <a:lnTo>
                  <a:pt x="3339783" y="1507650"/>
                </a:lnTo>
                <a:lnTo>
                  <a:pt x="3416554" y="1507650"/>
                </a:lnTo>
                <a:lnTo>
                  <a:pt x="3416554" y="1585118"/>
                </a:lnTo>
                <a:lnTo>
                  <a:pt x="3492283" y="1585118"/>
                </a:lnTo>
                <a:lnTo>
                  <a:pt x="3492283" y="1641195"/>
                </a:lnTo>
                <a:lnTo>
                  <a:pt x="3568011" y="1641195"/>
                </a:lnTo>
                <a:lnTo>
                  <a:pt x="3568011" y="1707448"/>
                </a:lnTo>
                <a:lnTo>
                  <a:pt x="3643770" y="1707448"/>
                </a:lnTo>
                <a:lnTo>
                  <a:pt x="3643770" y="1738007"/>
                </a:lnTo>
                <a:lnTo>
                  <a:pt x="3719499" y="1738007"/>
                </a:lnTo>
                <a:lnTo>
                  <a:pt x="3719499" y="1757382"/>
                </a:lnTo>
                <a:lnTo>
                  <a:pt x="3796270" y="1757382"/>
                </a:lnTo>
                <a:lnTo>
                  <a:pt x="3796270" y="1765541"/>
                </a:lnTo>
                <a:lnTo>
                  <a:pt x="3797283" y="1765541"/>
                </a:lnTo>
              </a:path>
            </a:pathLst>
          </a:custGeom>
          <a:ln w="367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6550268" y="5271571"/>
            <a:ext cx="895985" cy="307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340">
              <a:lnSpc>
                <a:spcPts val="930"/>
              </a:lnSpc>
              <a:tabLst>
                <a:tab pos="457200" algn="l"/>
              </a:tabLst>
            </a:pPr>
            <a:r>
              <a:rPr sz="1550" spc="-10" dirty="0">
                <a:latin typeface="Arial"/>
                <a:cs typeface="Arial"/>
              </a:rPr>
              <a:t>/</a:t>
            </a:r>
            <a:r>
              <a:rPr sz="1550" spc="-10" dirty="0">
                <a:latin typeface="Symbol"/>
                <a:cs typeface="Symbol"/>
              </a:rPr>
              <a:t></a:t>
            </a:r>
            <a:r>
              <a:rPr sz="1550" dirty="0">
                <a:latin typeface="Times New Roman"/>
                <a:cs typeface="Times New Roman"/>
              </a:rPr>
              <a:t>	</a:t>
            </a:r>
            <a:r>
              <a:rPr sz="1550" spc="-15" dirty="0">
                <a:latin typeface="Arial"/>
                <a:cs typeface="Arial"/>
              </a:rPr>
              <a:t>o</a:t>
            </a:r>
            <a:r>
              <a:rPr sz="1550" spc="-5" dirty="0">
                <a:latin typeface="Arial"/>
                <a:cs typeface="Arial"/>
              </a:rPr>
              <a:t>f </a:t>
            </a:r>
            <a:r>
              <a:rPr sz="1550" spc="-15" dirty="0">
                <a:latin typeface="Arial"/>
                <a:cs typeface="Arial"/>
              </a:rPr>
              <a:t>jet</a:t>
            </a:r>
            <a:endParaRPr sz="1550">
              <a:latin typeface="Arial"/>
              <a:cs typeface="Arial"/>
            </a:endParaRPr>
          </a:p>
          <a:p>
            <a:pPr marL="12700">
              <a:lnSpc>
                <a:spcPts val="930"/>
              </a:lnSpc>
            </a:pPr>
            <a:r>
              <a:rPr sz="1550" spc="-15" dirty="0">
                <a:latin typeface="Symbol"/>
                <a:cs typeface="Symbol"/>
              </a:rPr>
              <a:t></a:t>
            </a:r>
            <a:r>
              <a:rPr sz="1725" baseline="-36231" dirty="0">
                <a:latin typeface="Arial"/>
                <a:cs typeface="Arial"/>
              </a:rPr>
              <a:t>2</a:t>
            </a:r>
            <a:endParaRPr sz="1725" baseline="-36231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858355" y="5407109"/>
            <a:ext cx="107950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dirty="0">
                <a:latin typeface="Arial"/>
                <a:cs typeface="Arial"/>
              </a:rPr>
              <a:t>1</a:t>
            </a:r>
            <a:endParaRPr sz="11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18439" y="2525769"/>
            <a:ext cx="222250" cy="16897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5" dirty="0">
                <a:latin typeface="Arial"/>
                <a:cs typeface="Arial"/>
              </a:rPr>
              <a:t>Relativ</a:t>
            </a:r>
            <a:r>
              <a:rPr sz="1550" dirty="0">
                <a:latin typeface="Arial"/>
                <a:cs typeface="Arial"/>
              </a:rPr>
              <a:t>e </a:t>
            </a:r>
            <a:r>
              <a:rPr sz="1550" spc="-5" dirty="0">
                <a:latin typeface="Arial"/>
                <a:cs typeface="Arial"/>
              </a:rPr>
              <a:t>occurence</a:t>
            </a:r>
            <a:endParaRPr sz="15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001666" y="1260338"/>
            <a:ext cx="200088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5" dirty="0">
                <a:latin typeface="Arial"/>
                <a:cs typeface="Arial"/>
              </a:rPr>
              <a:t>6</a:t>
            </a:r>
            <a:r>
              <a:rPr sz="1550" spc="-10" dirty="0">
                <a:latin typeface="Arial"/>
                <a:cs typeface="Arial"/>
              </a:rPr>
              <a:t>5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-15" dirty="0">
                <a:latin typeface="Arial"/>
                <a:cs typeface="Arial"/>
              </a:rPr>
              <a:t>GeV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-10" dirty="0">
                <a:latin typeface="Arial"/>
                <a:cs typeface="Arial"/>
              </a:rPr>
              <a:t>&lt;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-15" dirty="0">
                <a:latin typeface="Arial"/>
                <a:cs typeface="Arial"/>
              </a:rPr>
              <a:t>m</a:t>
            </a:r>
            <a:r>
              <a:rPr sz="1550" dirty="0">
                <a:latin typeface="Arial"/>
                <a:cs typeface="Arial"/>
              </a:rPr>
              <a:t> </a:t>
            </a:r>
            <a:r>
              <a:rPr sz="1550" spc="-190" dirty="0">
                <a:latin typeface="Arial"/>
                <a:cs typeface="Arial"/>
              </a:rPr>
              <a:t> </a:t>
            </a:r>
            <a:r>
              <a:rPr sz="1550" spc="-10" dirty="0">
                <a:latin typeface="Arial"/>
                <a:cs typeface="Arial"/>
              </a:rPr>
              <a:t>&lt;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-15" dirty="0">
                <a:latin typeface="Arial"/>
                <a:cs typeface="Arial"/>
              </a:rPr>
              <a:t>9</a:t>
            </a:r>
            <a:r>
              <a:rPr sz="1550" spc="-10" dirty="0">
                <a:latin typeface="Arial"/>
                <a:cs typeface="Arial"/>
              </a:rPr>
              <a:t>5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-15" dirty="0">
                <a:latin typeface="Arial"/>
                <a:cs typeface="Arial"/>
              </a:rPr>
              <a:t>GeV</a:t>
            </a:r>
            <a:endParaRPr sz="155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054874" y="1395875"/>
            <a:ext cx="58419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dirty="0">
                <a:latin typeface="Arial"/>
                <a:cs typeface="Arial"/>
              </a:rPr>
              <a:t>j</a:t>
            </a:r>
            <a:endParaRPr sz="1150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7522031" y="2236198"/>
            <a:ext cx="1314450" cy="0"/>
          </a:xfrm>
          <a:custGeom>
            <a:avLst/>
            <a:gdLst/>
            <a:ahLst/>
            <a:cxnLst/>
            <a:rect l="l" t="t" r="r" b="b"/>
            <a:pathLst>
              <a:path w="1314450">
                <a:moveTo>
                  <a:pt x="0" y="0"/>
                </a:moveTo>
                <a:lnTo>
                  <a:pt x="1314201" y="0"/>
                </a:lnTo>
              </a:path>
            </a:pathLst>
          </a:custGeom>
          <a:ln w="61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522031" y="1726497"/>
            <a:ext cx="1314450" cy="0"/>
          </a:xfrm>
          <a:custGeom>
            <a:avLst/>
            <a:gdLst/>
            <a:ahLst/>
            <a:cxnLst/>
            <a:rect l="l" t="t" r="r" b="b"/>
            <a:pathLst>
              <a:path w="1314450">
                <a:moveTo>
                  <a:pt x="0" y="0"/>
                </a:moveTo>
                <a:lnTo>
                  <a:pt x="1314201" y="0"/>
                </a:lnTo>
              </a:path>
            </a:pathLst>
          </a:custGeom>
          <a:ln w="61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22031" y="1726497"/>
            <a:ext cx="0" cy="509905"/>
          </a:xfrm>
          <a:custGeom>
            <a:avLst/>
            <a:gdLst/>
            <a:ahLst/>
            <a:cxnLst/>
            <a:rect l="l" t="t" r="r" b="b"/>
            <a:pathLst>
              <a:path h="509905">
                <a:moveTo>
                  <a:pt x="0" y="0"/>
                </a:moveTo>
                <a:lnTo>
                  <a:pt x="0" y="509701"/>
                </a:lnTo>
              </a:path>
            </a:pathLst>
          </a:custGeom>
          <a:ln w="61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836232" y="1726497"/>
            <a:ext cx="0" cy="509905"/>
          </a:xfrm>
          <a:custGeom>
            <a:avLst/>
            <a:gdLst/>
            <a:ahLst/>
            <a:cxnLst/>
            <a:rect l="l" t="t" r="r" b="b"/>
            <a:pathLst>
              <a:path h="509905">
                <a:moveTo>
                  <a:pt x="0" y="0"/>
                </a:moveTo>
                <a:lnTo>
                  <a:pt x="0" y="509701"/>
                </a:lnTo>
              </a:path>
            </a:pathLst>
          </a:custGeom>
          <a:ln w="61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596747" y="1862089"/>
            <a:ext cx="374650" cy="0"/>
          </a:xfrm>
          <a:custGeom>
            <a:avLst/>
            <a:gdLst/>
            <a:ahLst/>
            <a:cxnLst/>
            <a:rect l="l" t="t" r="r" b="b"/>
            <a:pathLst>
              <a:path w="374650">
                <a:moveTo>
                  <a:pt x="0" y="0"/>
                </a:moveTo>
                <a:lnTo>
                  <a:pt x="374591" y="0"/>
                </a:lnTo>
              </a:path>
            </a:pathLst>
          </a:custGeom>
          <a:ln w="36697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996503" y="1769030"/>
            <a:ext cx="822960" cy="459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499"/>
              </a:lnSpc>
            </a:pPr>
            <a:r>
              <a:rPr sz="1550" spc="-15" dirty="0">
                <a:latin typeface="Arial"/>
                <a:cs typeface="Arial"/>
              </a:rPr>
              <a:t>W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-15" dirty="0">
                <a:latin typeface="Arial"/>
                <a:cs typeface="Arial"/>
              </a:rPr>
              <a:t>jets</a:t>
            </a:r>
            <a:r>
              <a:rPr sz="1550" spc="-10" dirty="0">
                <a:latin typeface="Arial"/>
                <a:cs typeface="Arial"/>
              </a:rPr>
              <a:t> </a:t>
            </a:r>
            <a:r>
              <a:rPr sz="1550" spc="-15" dirty="0">
                <a:latin typeface="Arial"/>
                <a:cs typeface="Arial"/>
              </a:rPr>
              <a:t>QCD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-15" dirty="0">
                <a:latin typeface="Arial"/>
                <a:cs typeface="Arial"/>
              </a:rPr>
              <a:t>jets</a:t>
            </a:r>
            <a:endParaRPr sz="1550">
              <a:latin typeface="Arial"/>
              <a:cs typeface="Arial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7596747" y="2099597"/>
            <a:ext cx="374650" cy="0"/>
          </a:xfrm>
          <a:custGeom>
            <a:avLst/>
            <a:gdLst/>
            <a:ahLst/>
            <a:cxnLst/>
            <a:rect l="l" t="t" r="r" b="b"/>
            <a:pathLst>
              <a:path w="374650">
                <a:moveTo>
                  <a:pt x="0" y="0"/>
                </a:moveTo>
                <a:lnTo>
                  <a:pt x="374591" y="0"/>
                </a:lnTo>
              </a:path>
            </a:pathLst>
          </a:custGeom>
          <a:ln w="3669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2379945" y="176157"/>
            <a:ext cx="4302587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869315" algn="l"/>
                <a:tab pos="1840864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taggi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362633" y="5059390"/>
            <a:ext cx="1650364" cy="0"/>
          </a:xfrm>
          <a:custGeom>
            <a:avLst/>
            <a:gdLst/>
            <a:ahLst/>
            <a:cxnLst/>
            <a:rect l="l" t="t" r="r" b="b"/>
            <a:pathLst>
              <a:path w="1650364">
                <a:moveTo>
                  <a:pt x="0" y="0"/>
                </a:moveTo>
                <a:lnTo>
                  <a:pt x="16497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62633" y="3406928"/>
            <a:ext cx="1650364" cy="0"/>
          </a:xfrm>
          <a:custGeom>
            <a:avLst/>
            <a:gdLst/>
            <a:ahLst/>
            <a:cxnLst/>
            <a:rect l="l" t="t" r="r" b="b"/>
            <a:pathLst>
              <a:path w="1650364">
                <a:moveTo>
                  <a:pt x="0" y="0"/>
                </a:moveTo>
                <a:lnTo>
                  <a:pt x="16497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62633" y="3406928"/>
            <a:ext cx="0" cy="1652905"/>
          </a:xfrm>
          <a:custGeom>
            <a:avLst/>
            <a:gdLst/>
            <a:ahLst/>
            <a:cxnLst/>
            <a:rect l="l" t="t" r="r" b="b"/>
            <a:pathLst>
              <a:path h="1652904">
                <a:moveTo>
                  <a:pt x="0" y="0"/>
                </a:moveTo>
                <a:lnTo>
                  <a:pt x="0" y="165246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012429" y="3406928"/>
            <a:ext cx="0" cy="1652905"/>
          </a:xfrm>
          <a:custGeom>
            <a:avLst/>
            <a:gdLst/>
            <a:ahLst/>
            <a:cxnLst/>
            <a:rect l="l" t="t" r="r" b="b"/>
            <a:pathLst>
              <a:path h="1652904">
                <a:moveTo>
                  <a:pt x="0" y="0"/>
                </a:moveTo>
                <a:lnTo>
                  <a:pt x="0" y="165246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464263" y="504284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5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64263" y="3406928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347824" y="5073905"/>
            <a:ext cx="186055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−0.2</a:t>
            </a:r>
            <a:endParaRPr sz="650">
              <a:latin typeface="Arial"/>
              <a:cs typeface="Arial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717919" y="504284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5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17919" y="3406928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682771" y="5073905"/>
            <a:ext cx="7112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971993" y="504284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5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971993" y="3406928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225649" y="504284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5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225649" y="3406928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479291" y="504284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5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479291" y="3406928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733366" y="504284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5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733366" y="3406928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987022" y="504284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5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987022" y="3406928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2633" y="4944870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5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995914" y="4944870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5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62633" y="4690383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5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995914" y="4690383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5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62633" y="4436328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5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995914" y="4436328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5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62633" y="4182261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5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995914" y="4182261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5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62633" y="3927774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5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1995914" y="3927774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5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2633" y="3673707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5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1995914" y="3673707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5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62633" y="3419219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5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995914" y="3419219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5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902978" y="5073905"/>
            <a:ext cx="899794" cy="191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00"/>
              </a:lnSpc>
              <a:tabLst>
                <a:tab pos="266065" algn="l"/>
                <a:tab pos="519430" algn="l"/>
                <a:tab pos="773430" algn="l"/>
              </a:tabLst>
            </a:pPr>
            <a:r>
              <a:rPr sz="650" spc="-10" dirty="0">
                <a:latin typeface="Arial"/>
                <a:cs typeface="Arial"/>
              </a:rPr>
              <a:t>0.2	0.4	0.6	0.8</a:t>
            </a:r>
            <a:endParaRPr sz="650">
              <a:latin typeface="Arial"/>
              <a:cs typeface="Arial"/>
            </a:endParaRPr>
          </a:p>
          <a:p>
            <a:pPr marL="259079">
              <a:lnSpc>
                <a:spcPts val="700"/>
              </a:lnSpc>
            </a:pPr>
            <a:r>
              <a:rPr sz="650" spc="-10" dirty="0">
                <a:latin typeface="Symbol"/>
                <a:cs typeface="Symbol"/>
              </a:rPr>
              <a:t></a:t>
            </a:r>
            <a:endParaRPr sz="650">
              <a:latin typeface="Symbol"/>
              <a:cs typeface="Symbo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1951874" y="5073905"/>
            <a:ext cx="7112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90226" y="4899581"/>
            <a:ext cx="7112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222477" y="4645094"/>
            <a:ext cx="13843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1.2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222477" y="4391027"/>
            <a:ext cx="13843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1.4</a:t>
            </a:r>
            <a:endParaRPr sz="65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222477" y="4136973"/>
            <a:ext cx="13843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1.6</a:t>
            </a:r>
            <a:endParaRPr sz="65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222477" y="3882485"/>
            <a:ext cx="13843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1.8</a:t>
            </a:r>
            <a:endParaRPr sz="650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290226" y="3628418"/>
            <a:ext cx="7112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222477" y="3373931"/>
            <a:ext cx="138430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2.2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756885" y="3267046"/>
            <a:ext cx="864235" cy="1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Boosted</a:t>
            </a:r>
            <a:r>
              <a:rPr sz="650" spc="-5" dirty="0">
                <a:latin typeface="Arial"/>
                <a:cs typeface="Arial"/>
              </a:rPr>
              <a:t> </a:t>
            </a:r>
            <a:r>
              <a:rPr sz="650" spc="-15" dirty="0">
                <a:latin typeface="Arial"/>
                <a:cs typeface="Arial"/>
              </a:rPr>
              <a:t>W</a:t>
            </a:r>
            <a:r>
              <a:rPr sz="650" spc="-5" dirty="0">
                <a:latin typeface="Arial"/>
                <a:cs typeface="Arial"/>
              </a:rPr>
              <a:t> </a:t>
            </a:r>
            <a:r>
              <a:rPr sz="650" spc="-10" dirty="0">
                <a:latin typeface="Arial"/>
                <a:cs typeface="Arial"/>
              </a:rPr>
              <a:t>Jet,</a:t>
            </a:r>
            <a:r>
              <a:rPr sz="650" spc="-5" dirty="0">
                <a:latin typeface="Arial"/>
                <a:cs typeface="Arial"/>
              </a:rPr>
              <a:t> </a:t>
            </a:r>
            <a:r>
              <a:rPr sz="650" spc="-10" dirty="0">
                <a:latin typeface="Arial"/>
                <a:cs typeface="Arial"/>
              </a:rPr>
              <a:t>R</a:t>
            </a:r>
            <a:r>
              <a:rPr sz="650" spc="-5" dirty="0">
                <a:latin typeface="Arial"/>
                <a:cs typeface="Arial"/>
              </a:rPr>
              <a:t> </a:t>
            </a:r>
            <a:r>
              <a:rPr sz="650" spc="-10" dirty="0">
                <a:latin typeface="Arial"/>
                <a:cs typeface="Arial"/>
              </a:rPr>
              <a:t>=</a:t>
            </a:r>
            <a:r>
              <a:rPr sz="650" spc="-5" dirty="0">
                <a:latin typeface="Arial"/>
                <a:cs typeface="Arial"/>
              </a:rPr>
              <a:t> </a:t>
            </a:r>
            <a:r>
              <a:rPr sz="650" spc="-10" dirty="0">
                <a:latin typeface="Arial"/>
                <a:cs typeface="Arial"/>
              </a:rPr>
              <a:t>0.6</a:t>
            </a:r>
            <a:endParaRPr sz="65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118465" y="4199662"/>
            <a:ext cx="107314" cy="67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Symbol"/>
                <a:cs typeface="Symbol"/>
              </a:rPr>
              <a:t></a:t>
            </a:r>
            <a:endParaRPr sz="650">
              <a:latin typeface="Symbol"/>
              <a:cs typeface="Symbol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907206" y="4155537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9" y="0"/>
                </a:moveTo>
                <a:lnTo>
                  <a:pt x="571" y="0"/>
                </a:lnTo>
                <a:lnTo>
                  <a:pt x="0" y="571"/>
                </a:lnTo>
                <a:lnTo>
                  <a:pt x="0" y="1971"/>
                </a:lnTo>
                <a:lnTo>
                  <a:pt x="571" y="2545"/>
                </a:lnTo>
                <a:lnTo>
                  <a:pt x="1969" y="2545"/>
                </a:lnTo>
                <a:lnTo>
                  <a:pt x="2540" y="1971"/>
                </a:lnTo>
                <a:lnTo>
                  <a:pt x="2540" y="571"/>
                </a:lnTo>
                <a:lnTo>
                  <a:pt x="19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896624" y="4144928"/>
            <a:ext cx="24130" cy="24130"/>
          </a:xfrm>
          <a:custGeom>
            <a:avLst/>
            <a:gdLst/>
            <a:ahLst/>
            <a:cxnLst/>
            <a:rect l="l" t="t" r="r" b="b"/>
            <a:pathLst>
              <a:path w="24130" h="24129">
                <a:moveTo>
                  <a:pt x="0" y="11876"/>
                </a:moveTo>
                <a:lnTo>
                  <a:pt x="23710" y="11876"/>
                </a:lnTo>
              </a:path>
            </a:pathLst>
          </a:custGeom>
          <a:ln w="2502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96622" y="4144930"/>
            <a:ext cx="24130" cy="24130"/>
          </a:xfrm>
          <a:custGeom>
            <a:avLst/>
            <a:gdLst/>
            <a:ahLst/>
            <a:cxnLst/>
            <a:rect l="l" t="t" r="r" b="b"/>
            <a:pathLst>
              <a:path w="24130" h="24129">
                <a:moveTo>
                  <a:pt x="-1270" y="11876"/>
                </a:moveTo>
                <a:lnTo>
                  <a:pt x="24980" y="11876"/>
                </a:lnTo>
              </a:path>
            </a:pathLst>
          </a:custGeom>
          <a:ln w="2756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033824" y="4280236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9" y="0"/>
                </a:moveTo>
                <a:lnTo>
                  <a:pt x="559" y="0"/>
                </a:lnTo>
                <a:lnTo>
                  <a:pt x="0" y="571"/>
                </a:lnTo>
                <a:lnTo>
                  <a:pt x="0" y="1972"/>
                </a:lnTo>
                <a:lnTo>
                  <a:pt x="559" y="2545"/>
                </a:lnTo>
                <a:lnTo>
                  <a:pt x="1969" y="2545"/>
                </a:lnTo>
                <a:lnTo>
                  <a:pt x="2540" y="1972"/>
                </a:lnTo>
                <a:lnTo>
                  <a:pt x="2540" y="571"/>
                </a:lnTo>
                <a:lnTo>
                  <a:pt x="19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026202" y="4272601"/>
            <a:ext cx="17780" cy="18415"/>
          </a:xfrm>
          <a:custGeom>
            <a:avLst/>
            <a:gdLst/>
            <a:ahLst/>
            <a:cxnLst/>
            <a:rect l="l" t="t" r="r" b="b"/>
            <a:pathLst>
              <a:path w="17780" h="18414">
                <a:moveTo>
                  <a:pt x="0" y="8907"/>
                </a:moveTo>
                <a:lnTo>
                  <a:pt x="17780" y="8907"/>
                </a:lnTo>
              </a:path>
            </a:pathLst>
          </a:custGeom>
          <a:ln w="1908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026200" y="4272604"/>
            <a:ext cx="17780" cy="18415"/>
          </a:xfrm>
          <a:custGeom>
            <a:avLst/>
            <a:gdLst/>
            <a:ahLst/>
            <a:cxnLst/>
            <a:rect l="l" t="t" r="r" b="b"/>
            <a:pathLst>
              <a:path w="17780" h="18414">
                <a:moveTo>
                  <a:pt x="-1270" y="8907"/>
                </a:moveTo>
                <a:lnTo>
                  <a:pt x="19050" y="8907"/>
                </a:lnTo>
              </a:path>
            </a:pathLst>
          </a:custGeom>
          <a:ln w="2162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033824" y="4155537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9" y="0"/>
                </a:moveTo>
                <a:lnTo>
                  <a:pt x="559" y="0"/>
                </a:lnTo>
                <a:lnTo>
                  <a:pt x="0" y="571"/>
                </a:lnTo>
                <a:lnTo>
                  <a:pt x="0" y="1971"/>
                </a:lnTo>
                <a:lnTo>
                  <a:pt x="559" y="2545"/>
                </a:lnTo>
                <a:lnTo>
                  <a:pt x="1969" y="2545"/>
                </a:lnTo>
                <a:lnTo>
                  <a:pt x="2540" y="1971"/>
                </a:lnTo>
                <a:lnTo>
                  <a:pt x="2540" y="571"/>
                </a:lnTo>
                <a:lnTo>
                  <a:pt x="19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002065" y="4123726"/>
            <a:ext cx="66675" cy="66675"/>
          </a:xfrm>
          <a:custGeom>
            <a:avLst/>
            <a:gdLst/>
            <a:ahLst/>
            <a:cxnLst/>
            <a:rect l="l" t="t" r="r" b="b"/>
            <a:pathLst>
              <a:path w="66675" h="66675">
                <a:moveTo>
                  <a:pt x="0" y="66166"/>
                </a:moveTo>
                <a:lnTo>
                  <a:pt x="66054" y="66166"/>
                </a:lnTo>
                <a:lnTo>
                  <a:pt x="66054" y="0"/>
                </a:lnTo>
                <a:lnTo>
                  <a:pt x="0" y="0"/>
                </a:lnTo>
                <a:lnTo>
                  <a:pt x="0" y="6616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002063" y="4123729"/>
            <a:ext cx="66675" cy="66675"/>
          </a:xfrm>
          <a:custGeom>
            <a:avLst/>
            <a:gdLst/>
            <a:ahLst/>
            <a:cxnLst/>
            <a:rect l="l" t="t" r="r" b="b"/>
            <a:pathLst>
              <a:path w="66675" h="66675">
                <a:moveTo>
                  <a:pt x="0" y="66166"/>
                </a:moveTo>
                <a:lnTo>
                  <a:pt x="66054" y="66166"/>
                </a:lnTo>
                <a:lnTo>
                  <a:pt x="66054" y="0"/>
                </a:lnTo>
                <a:lnTo>
                  <a:pt x="0" y="0"/>
                </a:lnTo>
                <a:lnTo>
                  <a:pt x="0" y="66166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033824" y="4030838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9" y="0"/>
                </a:moveTo>
                <a:lnTo>
                  <a:pt x="559" y="0"/>
                </a:lnTo>
                <a:lnTo>
                  <a:pt x="0" y="571"/>
                </a:lnTo>
                <a:lnTo>
                  <a:pt x="0" y="1971"/>
                </a:lnTo>
                <a:lnTo>
                  <a:pt x="559" y="2545"/>
                </a:lnTo>
                <a:lnTo>
                  <a:pt x="1969" y="2545"/>
                </a:lnTo>
                <a:lnTo>
                  <a:pt x="2540" y="1971"/>
                </a:lnTo>
                <a:lnTo>
                  <a:pt x="2540" y="571"/>
                </a:lnTo>
                <a:lnTo>
                  <a:pt x="19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030013" y="4027020"/>
            <a:ext cx="10160" cy="10795"/>
          </a:xfrm>
          <a:custGeom>
            <a:avLst/>
            <a:gdLst/>
            <a:ahLst/>
            <a:cxnLst/>
            <a:rect l="l" t="t" r="r" b="b"/>
            <a:pathLst>
              <a:path w="10159" h="10795">
                <a:moveTo>
                  <a:pt x="0" y="5089"/>
                </a:moveTo>
                <a:lnTo>
                  <a:pt x="10158" y="5089"/>
                </a:lnTo>
              </a:path>
            </a:pathLst>
          </a:custGeom>
          <a:ln w="1144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030011" y="4027024"/>
            <a:ext cx="10160" cy="10795"/>
          </a:xfrm>
          <a:custGeom>
            <a:avLst/>
            <a:gdLst/>
            <a:ahLst/>
            <a:cxnLst/>
            <a:rect l="l" t="t" r="r" b="b"/>
            <a:pathLst>
              <a:path w="10159" h="10795">
                <a:moveTo>
                  <a:pt x="-1270" y="5089"/>
                </a:moveTo>
                <a:lnTo>
                  <a:pt x="11428" y="5089"/>
                </a:lnTo>
              </a:path>
            </a:pathLst>
          </a:custGeom>
          <a:ln w="1399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1160862" y="4404935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9" y="0"/>
                </a:moveTo>
                <a:lnTo>
                  <a:pt x="559" y="0"/>
                </a:lnTo>
                <a:lnTo>
                  <a:pt x="0" y="572"/>
                </a:lnTo>
                <a:lnTo>
                  <a:pt x="0" y="1972"/>
                </a:lnTo>
                <a:lnTo>
                  <a:pt x="559" y="2545"/>
                </a:lnTo>
                <a:lnTo>
                  <a:pt x="1969" y="2545"/>
                </a:lnTo>
                <a:lnTo>
                  <a:pt x="2541" y="1972"/>
                </a:lnTo>
                <a:lnTo>
                  <a:pt x="2541" y="572"/>
                </a:lnTo>
                <a:lnTo>
                  <a:pt x="19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1158740" y="4402820"/>
            <a:ext cx="6985" cy="6985"/>
          </a:xfrm>
          <a:custGeom>
            <a:avLst/>
            <a:gdLst/>
            <a:ahLst/>
            <a:cxnLst/>
            <a:rect l="l" t="t" r="r" b="b"/>
            <a:pathLst>
              <a:path w="6984" h="6985">
                <a:moveTo>
                  <a:pt x="0" y="3392"/>
                </a:moveTo>
                <a:lnTo>
                  <a:pt x="6773" y="3392"/>
                </a:lnTo>
              </a:path>
            </a:pathLst>
          </a:custGeom>
          <a:ln w="805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1158738" y="4402823"/>
            <a:ext cx="6985" cy="6985"/>
          </a:xfrm>
          <a:custGeom>
            <a:avLst/>
            <a:gdLst/>
            <a:ahLst/>
            <a:cxnLst/>
            <a:rect l="l" t="t" r="r" b="b"/>
            <a:pathLst>
              <a:path w="6984" h="6985">
                <a:moveTo>
                  <a:pt x="-1270" y="3392"/>
                </a:moveTo>
                <a:lnTo>
                  <a:pt x="8044" y="3392"/>
                </a:lnTo>
              </a:path>
            </a:pathLst>
          </a:custGeom>
          <a:ln w="105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1541542" y="4530053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8" y="0"/>
                </a:moveTo>
                <a:lnTo>
                  <a:pt x="571" y="0"/>
                </a:lnTo>
                <a:lnTo>
                  <a:pt x="0" y="572"/>
                </a:lnTo>
                <a:lnTo>
                  <a:pt x="0" y="1985"/>
                </a:lnTo>
                <a:lnTo>
                  <a:pt x="571" y="2545"/>
                </a:lnTo>
                <a:lnTo>
                  <a:pt x="1968" y="2545"/>
                </a:lnTo>
                <a:lnTo>
                  <a:pt x="2540" y="1985"/>
                </a:lnTo>
                <a:lnTo>
                  <a:pt x="2540" y="572"/>
                </a:lnTo>
                <a:lnTo>
                  <a:pt x="19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530540" y="4519031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0" y="12299"/>
                </a:moveTo>
                <a:lnTo>
                  <a:pt x="24558" y="12299"/>
                </a:lnTo>
              </a:path>
            </a:pathLst>
          </a:custGeom>
          <a:ln w="2586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530538" y="4519034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-1270" y="12299"/>
                </a:moveTo>
                <a:lnTo>
                  <a:pt x="25829" y="12299"/>
                </a:lnTo>
              </a:path>
            </a:pathLst>
          </a:custGeom>
          <a:ln w="28413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541542" y="4404935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8" y="0"/>
                </a:moveTo>
                <a:lnTo>
                  <a:pt x="571" y="0"/>
                </a:lnTo>
                <a:lnTo>
                  <a:pt x="0" y="572"/>
                </a:lnTo>
                <a:lnTo>
                  <a:pt x="0" y="1972"/>
                </a:lnTo>
                <a:lnTo>
                  <a:pt x="571" y="2545"/>
                </a:lnTo>
                <a:lnTo>
                  <a:pt x="1968" y="2545"/>
                </a:lnTo>
                <a:lnTo>
                  <a:pt x="2540" y="1972"/>
                </a:lnTo>
                <a:lnTo>
                  <a:pt x="2540" y="572"/>
                </a:lnTo>
                <a:lnTo>
                  <a:pt x="19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1515715" y="4406202"/>
            <a:ext cx="54610" cy="0"/>
          </a:xfrm>
          <a:custGeom>
            <a:avLst/>
            <a:gdLst/>
            <a:ahLst/>
            <a:cxnLst/>
            <a:rect l="l" t="t" r="r" b="b"/>
            <a:pathLst>
              <a:path w="54609">
                <a:moveTo>
                  <a:pt x="0" y="0"/>
                </a:moveTo>
                <a:lnTo>
                  <a:pt x="54199" y="0"/>
                </a:lnTo>
              </a:path>
            </a:pathLst>
          </a:custGeom>
          <a:ln w="55562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1515713" y="4379059"/>
            <a:ext cx="54610" cy="54610"/>
          </a:xfrm>
          <a:custGeom>
            <a:avLst/>
            <a:gdLst/>
            <a:ahLst/>
            <a:cxnLst/>
            <a:rect l="l" t="t" r="r" b="b"/>
            <a:pathLst>
              <a:path w="54609" h="54610">
                <a:moveTo>
                  <a:pt x="0" y="54292"/>
                </a:moveTo>
                <a:lnTo>
                  <a:pt x="54199" y="54292"/>
                </a:lnTo>
                <a:lnTo>
                  <a:pt x="54199" y="0"/>
                </a:lnTo>
                <a:lnTo>
                  <a:pt x="0" y="0"/>
                </a:lnTo>
                <a:lnTo>
                  <a:pt x="0" y="54292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1541542" y="4280236"/>
            <a:ext cx="2540" cy="2540"/>
          </a:xfrm>
          <a:custGeom>
            <a:avLst/>
            <a:gdLst/>
            <a:ahLst/>
            <a:cxnLst/>
            <a:rect l="l" t="t" r="r" b="b"/>
            <a:pathLst>
              <a:path w="2540" h="2539">
                <a:moveTo>
                  <a:pt x="1968" y="0"/>
                </a:moveTo>
                <a:lnTo>
                  <a:pt x="571" y="0"/>
                </a:lnTo>
                <a:lnTo>
                  <a:pt x="0" y="571"/>
                </a:lnTo>
                <a:lnTo>
                  <a:pt x="0" y="1972"/>
                </a:lnTo>
                <a:lnTo>
                  <a:pt x="571" y="2545"/>
                </a:lnTo>
                <a:lnTo>
                  <a:pt x="1968" y="2545"/>
                </a:lnTo>
                <a:lnTo>
                  <a:pt x="2540" y="1972"/>
                </a:lnTo>
                <a:lnTo>
                  <a:pt x="2540" y="571"/>
                </a:lnTo>
                <a:lnTo>
                  <a:pt x="19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1534770" y="4273444"/>
            <a:ext cx="16510" cy="16510"/>
          </a:xfrm>
          <a:custGeom>
            <a:avLst/>
            <a:gdLst/>
            <a:ahLst/>
            <a:cxnLst/>
            <a:rect l="l" t="t" r="r" b="b"/>
            <a:pathLst>
              <a:path w="16509" h="16510">
                <a:moveTo>
                  <a:pt x="0" y="8059"/>
                </a:moveTo>
                <a:lnTo>
                  <a:pt x="16088" y="8059"/>
                </a:lnTo>
              </a:path>
            </a:pathLst>
          </a:custGeom>
          <a:ln w="17389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1534769" y="4273446"/>
            <a:ext cx="16510" cy="16510"/>
          </a:xfrm>
          <a:custGeom>
            <a:avLst/>
            <a:gdLst/>
            <a:ahLst/>
            <a:cxnLst/>
            <a:rect l="l" t="t" r="r" b="b"/>
            <a:pathLst>
              <a:path w="16509" h="16510">
                <a:moveTo>
                  <a:pt x="-1270" y="8059"/>
                </a:moveTo>
                <a:lnTo>
                  <a:pt x="17358" y="8059"/>
                </a:lnTo>
              </a:path>
            </a:pathLst>
          </a:custGeom>
          <a:ln w="1993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1668579" y="4404935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9" y="0"/>
                </a:moveTo>
                <a:lnTo>
                  <a:pt x="572" y="0"/>
                </a:lnTo>
                <a:lnTo>
                  <a:pt x="0" y="572"/>
                </a:lnTo>
                <a:lnTo>
                  <a:pt x="0" y="1972"/>
                </a:lnTo>
                <a:lnTo>
                  <a:pt x="572" y="2545"/>
                </a:lnTo>
                <a:lnTo>
                  <a:pt x="1969" y="2545"/>
                </a:lnTo>
                <a:lnTo>
                  <a:pt x="2541" y="1972"/>
                </a:lnTo>
                <a:lnTo>
                  <a:pt x="2541" y="572"/>
                </a:lnTo>
                <a:lnTo>
                  <a:pt x="19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653334" y="4389666"/>
            <a:ext cx="33020" cy="33655"/>
          </a:xfrm>
          <a:custGeom>
            <a:avLst/>
            <a:gdLst/>
            <a:ahLst/>
            <a:cxnLst/>
            <a:rect l="l" t="t" r="r" b="b"/>
            <a:pathLst>
              <a:path w="33019" h="33654">
                <a:moveTo>
                  <a:pt x="0" y="16541"/>
                </a:moveTo>
                <a:lnTo>
                  <a:pt x="33029" y="16541"/>
                </a:lnTo>
              </a:path>
            </a:pathLst>
          </a:custGeom>
          <a:ln w="34353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653333" y="4389668"/>
            <a:ext cx="33020" cy="33655"/>
          </a:xfrm>
          <a:custGeom>
            <a:avLst/>
            <a:gdLst/>
            <a:ahLst/>
            <a:cxnLst/>
            <a:rect l="l" t="t" r="r" b="b"/>
            <a:pathLst>
              <a:path w="33019" h="33654">
                <a:moveTo>
                  <a:pt x="-1270" y="16541"/>
                </a:moveTo>
                <a:lnTo>
                  <a:pt x="34300" y="16541"/>
                </a:lnTo>
              </a:path>
            </a:pathLst>
          </a:custGeom>
          <a:ln w="3689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009090" y="4132520"/>
            <a:ext cx="50165" cy="48260"/>
          </a:xfrm>
          <a:custGeom>
            <a:avLst/>
            <a:gdLst/>
            <a:ahLst/>
            <a:cxnLst/>
            <a:rect l="l" t="t" r="r" b="b"/>
            <a:pathLst>
              <a:path w="50165" h="48260">
                <a:moveTo>
                  <a:pt x="49707" y="25144"/>
                </a:moveTo>
                <a:lnTo>
                  <a:pt x="45833" y="38651"/>
                </a:lnTo>
                <a:lnTo>
                  <a:pt x="35751" y="47865"/>
                </a:lnTo>
                <a:lnTo>
                  <a:pt x="17942" y="47164"/>
                </a:lnTo>
                <a:lnTo>
                  <a:pt x="6136" y="41525"/>
                </a:lnTo>
                <a:lnTo>
                  <a:pt x="0" y="32359"/>
                </a:lnTo>
                <a:lnTo>
                  <a:pt x="2141" y="15836"/>
                </a:lnTo>
                <a:lnTo>
                  <a:pt x="9485" y="4967"/>
                </a:lnTo>
                <a:lnTo>
                  <a:pt x="20408" y="0"/>
                </a:lnTo>
                <a:lnTo>
                  <a:pt x="35663" y="3110"/>
                </a:lnTo>
                <a:lnTo>
                  <a:pt x="45758" y="11789"/>
                </a:lnTo>
                <a:lnTo>
                  <a:pt x="49689" y="24168"/>
                </a:lnTo>
              </a:path>
            </a:pathLst>
          </a:custGeom>
          <a:ln w="50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536295" y="4386154"/>
            <a:ext cx="50165" cy="48260"/>
          </a:xfrm>
          <a:custGeom>
            <a:avLst/>
            <a:gdLst/>
            <a:ahLst/>
            <a:cxnLst/>
            <a:rect l="l" t="t" r="r" b="b"/>
            <a:pathLst>
              <a:path w="50165" h="48260">
                <a:moveTo>
                  <a:pt x="49707" y="25145"/>
                </a:moveTo>
                <a:lnTo>
                  <a:pt x="45833" y="38652"/>
                </a:lnTo>
                <a:lnTo>
                  <a:pt x="35751" y="47865"/>
                </a:lnTo>
                <a:lnTo>
                  <a:pt x="17942" y="47165"/>
                </a:lnTo>
                <a:lnTo>
                  <a:pt x="6136" y="41526"/>
                </a:lnTo>
                <a:lnTo>
                  <a:pt x="0" y="32360"/>
                </a:lnTo>
                <a:lnTo>
                  <a:pt x="2140" y="15842"/>
                </a:lnTo>
                <a:lnTo>
                  <a:pt x="9485" y="4971"/>
                </a:lnTo>
                <a:lnTo>
                  <a:pt x="20408" y="0"/>
                </a:lnTo>
                <a:lnTo>
                  <a:pt x="35662" y="3112"/>
                </a:lnTo>
                <a:lnTo>
                  <a:pt x="45757" y="11794"/>
                </a:lnTo>
                <a:lnTo>
                  <a:pt x="49689" y="24168"/>
                </a:lnTo>
              </a:path>
            </a:pathLst>
          </a:custGeom>
          <a:ln w="50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162969" y="4204322"/>
            <a:ext cx="40005" cy="40005"/>
          </a:xfrm>
          <a:custGeom>
            <a:avLst/>
            <a:gdLst/>
            <a:ahLst/>
            <a:cxnLst/>
            <a:rect l="l" t="t" r="r" b="b"/>
            <a:pathLst>
              <a:path w="40005" h="40004">
                <a:moveTo>
                  <a:pt x="-2540" y="19933"/>
                </a:moveTo>
                <a:lnTo>
                  <a:pt x="42344" y="19933"/>
                </a:lnTo>
              </a:path>
            </a:pathLst>
          </a:custGeom>
          <a:ln w="46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421922" y="3461642"/>
            <a:ext cx="1522730" cy="1525270"/>
          </a:xfrm>
          <a:custGeom>
            <a:avLst/>
            <a:gdLst/>
            <a:ahLst/>
            <a:cxnLst/>
            <a:rect l="l" t="t" r="r" b="b"/>
            <a:pathLst>
              <a:path w="1522730" h="1525270">
                <a:moveTo>
                  <a:pt x="1522326" y="762608"/>
                </a:moveTo>
                <a:lnTo>
                  <a:pt x="1521056" y="714256"/>
                </a:lnTo>
                <a:lnTo>
                  <a:pt x="1516393" y="666323"/>
                </a:lnTo>
                <a:lnTo>
                  <a:pt x="1508771" y="618403"/>
                </a:lnTo>
                <a:lnTo>
                  <a:pt x="1498189" y="571323"/>
                </a:lnTo>
                <a:lnTo>
                  <a:pt x="1484215" y="524663"/>
                </a:lnTo>
                <a:lnTo>
                  <a:pt x="1467700" y="479275"/>
                </a:lnTo>
                <a:lnTo>
                  <a:pt x="1448644" y="434740"/>
                </a:lnTo>
                <a:lnTo>
                  <a:pt x="1426197" y="391910"/>
                </a:lnTo>
                <a:lnTo>
                  <a:pt x="1401641" y="350339"/>
                </a:lnTo>
                <a:lnTo>
                  <a:pt x="1374112" y="310474"/>
                </a:lnTo>
                <a:lnTo>
                  <a:pt x="1344055" y="272301"/>
                </a:lnTo>
                <a:lnTo>
                  <a:pt x="1311863" y="236240"/>
                </a:lnTo>
                <a:lnTo>
                  <a:pt x="1277563" y="202317"/>
                </a:lnTo>
                <a:lnTo>
                  <a:pt x="1241154" y="170506"/>
                </a:lnTo>
                <a:lnTo>
                  <a:pt x="1202611" y="141240"/>
                </a:lnTo>
                <a:lnTo>
                  <a:pt x="1162391" y="114519"/>
                </a:lnTo>
                <a:lnTo>
                  <a:pt x="1120469" y="90342"/>
                </a:lnTo>
                <a:lnTo>
                  <a:pt x="1077276" y="68711"/>
                </a:lnTo>
                <a:lnTo>
                  <a:pt x="1032813" y="50044"/>
                </a:lnTo>
                <a:lnTo>
                  <a:pt x="987080" y="34357"/>
                </a:lnTo>
                <a:lnTo>
                  <a:pt x="940495" y="21632"/>
                </a:lnTo>
                <a:lnTo>
                  <a:pt x="893072" y="11451"/>
                </a:lnTo>
                <a:lnTo>
                  <a:pt x="845217" y="4657"/>
                </a:lnTo>
                <a:lnTo>
                  <a:pt x="797362" y="839"/>
                </a:lnTo>
                <a:lnTo>
                  <a:pt x="748669" y="0"/>
                </a:lnTo>
                <a:lnTo>
                  <a:pt x="700394" y="2544"/>
                </a:lnTo>
                <a:lnTo>
                  <a:pt x="652540" y="7635"/>
                </a:lnTo>
                <a:lnTo>
                  <a:pt x="605116" y="16109"/>
                </a:lnTo>
                <a:lnTo>
                  <a:pt x="558113" y="27560"/>
                </a:lnTo>
                <a:lnTo>
                  <a:pt x="511960" y="41990"/>
                </a:lnTo>
                <a:lnTo>
                  <a:pt x="466646" y="59371"/>
                </a:lnTo>
                <a:lnTo>
                  <a:pt x="422602" y="79310"/>
                </a:lnTo>
                <a:lnTo>
                  <a:pt x="380260" y="102214"/>
                </a:lnTo>
                <a:lnTo>
                  <a:pt x="339189" y="127663"/>
                </a:lnTo>
                <a:lnTo>
                  <a:pt x="299808" y="155657"/>
                </a:lnTo>
                <a:lnTo>
                  <a:pt x="262116" y="186195"/>
                </a:lnTo>
                <a:lnTo>
                  <a:pt x="226964" y="219278"/>
                </a:lnTo>
                <a:lnTo>
                  <a:pt x="193515" y="254054"/>
                </a:lnTo>
                <a:lnTo>
                  <a:pt x="162607" y="291387"/>
                </a:lnTo>
                <a:lnTo>
                  <a:pt x="133808" y="330400"/>
                </a:lnTo>
                <a:lnTo>
                  <a:pt x="107562" y="371118"/>
                </a:lnTo>
                <a:lnTo>
                  <a:pt x="84263" y="413109"/>
                </a:lnTo>
                <a:lnTo>
                  <a:pt x="63518" y="456804"/>
                </a:lnTo>
                <a:lnTo>
                  <a:pt x="45314" y="501759"/>
                </a:lnTo>
                <a:lnTo>
                  <a:pt x="30488" y="547987"/>
                </a:lnTo>
                <a:lnTo>
                  <a:pt x="18204" y="594647"/>
                </a:lnTo>
                <a:lnTo>
                  <a:pt x="8892" y="642147"/>
                </a:lnTo>
                <a:lnTo>
                  <a:pt x="2959" y="690080"/>
                </a:lnTo>
                <a:lnTo>
                  <a:pt x="0" y="738432"/>
                </a:lnTo>
                <a:lnTo>
                  <a:pt x="0" y="786785"/>
                </a:lnTo>
                <a:lnTo>
                  <a:pt x="2959" y="835137"/>
                </a:lnTo>
                <a:lnTo>
                  <a:pt x="8892" y="883070"/>
                </a:lnTo>
                <a:lnTo>
                  <a:pt x="18204" y="930570"/>
                </a:lnTo>
                <a:lnTo>
                  <a:pt x="30488" y="977650"/>
                </a:lnTo>
                <a:lnTo>
                  <a:pt x="45314" y="1023458"/>
                </a:lnTo>
                <a:lnTo>
                  <a:pt x="63518" y="1068413"/>
                </a:lnTo>
                <a:lnTo>
                  <a:pt x="84263" y="1112108"/>
                </a:lnTo>
                <a:lnTo>
                  <a:pt x="107562" y="1154519"/>
                </a:lnTo>
                <a:lnTo>
                  <a:pt x="133808" y="1195237"/>
                </a:lnTo>
                <a:lnTo>
                  <a:pt x="162607" y="1234262"/>
                </a:lnTo>
                <a:lnTo>
                  <a:pt x="193515" y="1271163"/>
                </a:lnTo>
                <a:lnTo>
                  <a:pt x="226964" y="1306359"/>
                </a:lnTo>
                <a:lnTo>
                  <a:pt x="262116" y="1339022"/>
                </a:lnTo>
                <a:lnTo>
                  <a:pt x="299808" y="1369560"/>
                </a:lnTo>
                <a:lnTo>
                  <a:pt x="339189" y="1397554"/>
                </a:lnTo>
                <a:lnTo>
                  <a:pt x="380260" y="1423003"/>
                </a:lnTo>
                <a:lnTo>
                  <a:pt x="422602" y="1445907"/>
                </a:lnTo>
                <a:lnTo>
                  <a:pt x="466646" y="1466266"/>
                </a:lnTo>
                <a:lnTo>
                  <a:pt x="511960" y="1483227"/>
                </a:lnTo>
                <a:lnTo>
                  <a:pt x="558113" y="1497657"/>
                </a:lnTo>
                <a:lnTo>
                  <a:pt x="605116" y="1509108"/>
                </a:lnTo>
                <a:lnTo>
                  <a:pt x="652540" y="1517583"/>
                </a:lnTo>
                <a:lnTo>
                  <a:pt x="700394" y="1523105"/>
                </a:lnTo>
                <a:lnTo>
                  <a:pt x="748669" y="1525217"/>
                </a:lnTo>
                <a:lnTo>
                  <a:pt x="797362" y="1524378"/>
                </a:lnTo>
                <a:lnTo>
                  <a:pt x="845217" y="1520560"/>
                </a:lnTo>
                <a:lnTo>
                  <a:pt x="893072" y="1513766"/>
                </a:lnTo>
                <a:lnTo>
                  <a:pt x="940495" y="1504019"/>
                </a:lnTo>
                <a:lnTo>
                  <a:pt x="987080" y="1490862"/>
                </a:lnTo>
                <a:lnTo>
                  <a:pt x="1032813" y="1475173"/>
                </a:lnTo>
                <a:lnTo>
                  <a:pt x="1077276" y="1456506"/>
                </a:lnTo>
                <a:lnTo>
                  <a:pt x="1120469" y="1434875"/>
                </a:lnTo>
                <a:lnTo>
                  <a:pt x="1162391" y="1410698"/>
                </a:lnTo>
                <a:lnTo>
                  <a:pt x="1202611" y="1383977"/>
                </a:lnTo>
                <a:lnTo>
                  <a:pt x="1241154" y="1354711"/>
                </a:lnTo>
                <a:lnTo>
                  <a:pt x="1277563" y="1322900"/>
                </a:lnTo>
                <a:lnTo>
                  <a:pt x="1311863" y="1288978"/>
                </a:lnTo>
                <a:lnTo>
                  <a:pt x="1344055" y="1252916"/>
                </a:lnTo>
                <a:lnTo>
                  <a:pt x="1374112" y="1214743"/>
                </a:lnTo>
                <a:lnTo>
                  <a:pt x="1401641" y="1174878"/>
                </a:lnTo>
                <a:lnTo>
                  <a:pt x="1426197" y="1133740"/>
                </a:lnTo>
                <a:lnTo>
                  <a:pt x="1448644" y="1090478"/>
                </a:lnTo>
                <a:lnTo>
                  <a:pt x="1467700" y="1046362"/>
                </a:lnTo>
                <a:lnTo>
                  <a:pt x="1484215" y="1000554"/>
                </a:lnTo>
                <a:lnTo>
                  <a:pt x="1498189" y="954326"/>
                </a:lnTo>
                <a:lnTo>
                  <a:pt x="1508771" y="907246"/>
                </a:lnTo>
                <a:lnTo>
                  <a:pt x="1516393" y="859314"/>
                </a:lnTo>
                <a:lnTo>
                  <a:pt x="1521056" y="810961"/>
                </a:lnTo>
                <a:lnTo>
                  <a:pt x="1522326" y="762608"/>
                </a:lnTo>
              </a:path>
            </a:pathLst>
          </a:custGeom>
          <a:ln w="508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2364238" y="5025957"/>
            <a:ext cx="1646555" cy="0"/>
          </a:xfrm>
          <a:custGeom>
            <a:avLst/>
            <a:gdLst/>
            <a:ahLst/>
            <a:cxnLst/>
            <a:rect l="l" t="t" r="r" b="b"/>
            <a:pathLst>
              <a:path w="1646554">
                <a:moveTo>
                  <a:pt x="0" y="0"/>
                </a:moveTo>
                <a:lnTo>
                  <a:pt x="1646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2364238" y="3381352"/>
            <a:ext cx="1646555" cy="0"/>
          </a:xfrm>
          <a:custGeom>
            <a:avLst/>
            <a:gdLst/>
            <a:ahLst/>
            <a:cxnLst/>
            <a:rect l="l" t="t" r="r" b="b"/>
            <a:pathLst>
              <a:path w="1646554">
                <a:moveTo>
                  <a:pt x="0" y="0"/>
                </a:moveTo>
                <a:lnTo>
                  <a:pt x="16461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364238" y="3381352"/>
            <a:ext cx="0" cy="1644650"/>
          </a:xfrm>
          <a:custGeom>
            <a:avLst/>
            <a:gdLst/>
            <a:ahLst/>
            <a:cxnLst/>
            <a:rect l="l" t="t" r="r" b="b"/>
            <a:pathLst>
              <a:path h="1644650">
                <a:moveTo>
                  <a:pt x="0" y="0"/>
                </a:moveTo>
                <a:lnTo>
                  <a:pt x="0" y="16446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4010357" y="3381352"/>
            <a:ext cx="0" cy="1644650"/>
          </a:xfrm>
          <a:custGeom>
            <a:avLst/>
            <a:gdLst/>
            <a:ahLst/>
            <a:cxnLst/>
            <a:rect l="l" t="t" r="r" b="b"/>
            <a:pathLst>
              <a:path h="1644650">
                <a:moveTo>
                  <a:pt x="0" y="0"/>
                </a:moveTo>
                <a:lnTo>
                  <a:pt x="0" y="16446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579302" y="5009495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164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579302" y="338135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2463081" y="5040343"/>
            <a:ext cx="186055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20" dirty="0">
                <a:latin typeface="Arial"/>
                <a:cs typeface="Arial"/>
              </a:rPr>
              <a:t>−</a:t>
            </a:r>
            <a:r>
              <a:rPr sz="600" spc="15" dirty="0">
                <a:latin typeface="Arial"/>
                <a:cs typeface="Arial"/>
              </a:rPr>
              <a:t>1.2</a:t>
            </a:r>
            <a:endParaRPr sz="600">
              <a:latin typeface="Arial"/>
              <a:cs typeface="Arial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2832810" y="5009495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164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832810" y="338135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085900" y="5009495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164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085900" y="338135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339409" y="5009495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164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339409" y="338135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592486" y="5009495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164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592486" y="338135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845576" y="5009495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164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845576" y="338135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2364238" y="4899319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4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993879" y="4899319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47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2364238" y="4646045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4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993879" y="4646045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47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364238" y="4393187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4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993879" y="4393187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47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364238" y="4140343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4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993879" y="4140343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47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364238" y="3887067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4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993879" y="3887067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47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2364238" y="3634210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4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993879" y="3634210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1647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2750395" y="5040343"/>
            <a:ext cx="1164590" cy="191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70"/>
              </a:lnSpc>
            </a:pPr>
            <a:r>
              <a:rPr sz="600" spc="20" dirty="0">
                <a:latin typeface="Arial"/>
                <a:cs typeface="Arial"/>
              </a:rPr>
              <a:t>−1     </a:t>
            </a:r>
            <a:r>
              <a:rPr sz="600" spc="-5" dirty="0">
                <a:latin typeface="Arial"/>
                <a:cs typeface="Arial"/>
              </a:rPr>
              <a:t> </a:t>
            </a:r>
            <a:r>
              <a:rPr sz="600" spc="20" dirty="0">
                <a:latin typeface="Arial"/>
                <a:cs typeface="Arial"/>
              </a:rPr>
              <a:t>−</a:t>
            </a:r>
            <a:r>
              <a:rPr sz="600" spc="15" dirty="0">
                <a:latin typeface="Arial"/>
                <a:cs typeface="Arial"/>
              </a:rPr>
              <a:t>0.8</a:t>
            </a:r>
            <a:r>
              <a:rPr sz="600" dirty="0">
                <a:latin typeface="Arial"/>
                <a:cs typeface="Arial"/>
              </a:rPr>
              <a:t>   </a:t>
            </a:r>
            <a:r>
              <a:rPr sz="600" spc="65" dirty="0">
                <a:latin typeface="Arial"/>
                <a:cs typeface="Arial"/>
              </a:rPr>
              <a:t> </a:t>
            </a:r>
            <a:r>
              <a:rPr sz="600" spc="20" dirty="0">
                <a:latin typeface="Arial"/>
                <a:cs typeface="Arial"/>
              </a:rPr>
              <a:t>−</a:t>
            </a:r>
            <a:r>
              <a:rPr sz="600" spc="15" dirty="0">
                <a:latin typeface="Arial"/>
                <a:cs typeface="Arial"/>
              </a:rPr>
              <a:t>0.6</a:t>
            </a:r>
            <a:r>
              <a:rPr sz="600" dirty="0">
                <a:latin typeface="Arial"/>
                <a:cs typeface="Arial"/>
              </a:rPr>
              <a:t>   </a:t>
            </a:r>
            <a:r>
              <a:rPr sz="600" spc="60" dirty="0">
                <a:latin typeface="Arial"/>
                <a:cs typeface="Arial"/>
              </a:rPr>
              <a:t> </a:t>
            </a:r>
            <a:r>
              <a:rPr sz="600" spc="20" dirty="0">
                <a:latin typeface="Arial"/>
                <a:cs typeface="Arial"/>
              </a:rPr>
              <a:t>−</a:t>
            </a:r>
            <a:r>
              <a:rPr sz="600" spc="15" dirty="0">
                <a:latin typeface="Arial"/>
                <a:cs typeface="Arial"/>
              </a:rPr>
              <a:t>0.4</a:t>
            </a:r>
            <a:r>
              <a:rPr sz="600" dirty="0">
                <a:latin typeface="Arial"/>
                <a:cs typeface="Arial"/>
              </a:rPr>
              <a:t>   </a:t>
            </a:r>
            <a:r>
              <a:rPr sz="600" spc="60" dirty="0">
                <a:latin typeface="Arial"/>
                <a:cs typeface="Arial"/>
              </a:rPr>
              <a:t> </a:t>
            </a:r>
            <a:r>
              <a:rPr sz="600" spc="20" dirty="0">
                <a:latin typeface="Arial"/>
                <a:cs typeface="Arial"/>
              </a:rPr>
              <a:t>−</a:t>
            </a:r>
            <a:r>
              <a:rPr sz="600" spc="15" dirty="0">
                <a:latin typeface="Arial"/>
                <a:cs typeface="Arial"/>
              </a:rPr>
              <a:t>0.2</a:t>
            </a:r>
            <a:endParaRPr sz="600">
              <a:latin typeface="Arial"/>
              <a:cs typeface="Arial"/>
            </a:endParaRPr>
          </a:p>
          <a:p>
            <a:pPr marR="283845" algn="ctr">
              <a:lnSpc>
                <a:spcPts val="670"/>
              </a:lnSpc>
            </a:pPr>
            <a:r>
              <a:rPr sz="600" spc="20" dirty="0">
                <a:latin typeface="Symbol"/>
                <a:cs typeface="Symbol"/>
              </a:rPr>
              <a:t></a:t>
            </a:r>
            <a:endParaRPr sz="600">
              <a:latin typeface="Symbol"/>
              <a:cs typeface="Symbol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2224365" y="4854186"/>
            <a:ext cx="138430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15" dirty="0">
                <a:latin typeface="Arial"/>
                <a:cs typeface="Arial"/>
              </a:rPr>
              <a:t>4.6</a:t>
            </a:r>
            <a:endParaRPr sz="600">
              <a:latin typeface="Arial"/>
              <a:cs typeface="Arial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2224365" y="4600911"/>
            <a:ext cx="138430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15" dirty="0">
                <a:latin typeface="Arial"/>
                <a:cs typeface="Arial"/>
              </a:rPr>
              <a:t>4.8</a:t>
            </a:r>
            <a:endParaRPr sz="600">
              <a:latin typeface="Arial"/>
              <a:cs typeface="Arial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2291963" y="4348054"/>
            <a:ext cx="71120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20" dirty="0">
                <a:latin typeface="Arial"/>
                <a:cs typeface="Arial"/>
              </a:rPr>
              <a:t>5</a:t>
            </a:r>
            <a:endParaRPr sz="600">
              <a:latin typeface="Arial"/>
              <a:cs typeface="Arial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2224365" y="4095196"/>
            <a:ext cx="138430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15" dirty="0">
                <a:latin typeface="Arial"/>
                <a:cs typeface="Arial"/>
              </a:rPr>
              <a:t>5.2</a:t>
            </a:r>
            <a:endParaRPr sz="600">
              <a:latin typeface="Arial"/>
              <a:cs typeface="Arial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2224365" y="3841921"/>
            <a:ext cx="138430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15" dirty="0">
                <a:latin typeface="Arial"/>
                <a:cs typeface="Arial"/>
              </a:rPr>
              <a:t>5.4</a:t>
            </a:r>
            <a:endParaRPr sz="600">
              <a:latin typeface="Arial"/>
              <a:cs typeface="Arial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2224365" y="3589077"/>
            <a:ext cx="138430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15" dirty="0">
                <a:latin typeface="Arial"/>
                <a:cs typeface="Arial"/>
              </a:rPr>
              <a:t>5.6</a:t>
            </a:r>
            <a:endParaRPr sz="600">
              <a:latin typeface="Arial"/>
              <a:cs typeface="Arial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2224365" y="3336219"/>
            <a:ext cx="138430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15" dirty="0">
                <a:latin typeface="Arial"/>
                <a:cs typeface="Arial"/>
              </a:rPr>
              <a:t>5.8</a:t>
            </a:r>
            <a:endParaRPr sz="600">
              <a:latin typeface="Arial"/>
              <a:cs typeface="Arial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2703914" y="3242090"/>
            <a:ext cx="965835" cy="106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15" dirty="0">
                <a:latin typeface="Arial"/>
                <a:cs typeface="Arial"/>
              </a:rPr>
              <a:t>Boosted</a:t>
            </a:r>
            <a:r>
              <a:rPr sz="600" spc="10" dirty="0">
                <a:latin typeface="Arial"/>
                <a:cs typeface="Arial"/>
              </a:rPr>
              <a:t> </a:t>
            </a:r>
            <a:r>
              <a:rPr sz="600" spc="25" dirty="0">
                <a:latin typeface="Arial"/>
                <a:cs typeface="Arial"/>
              </a:rPr>
              <a:t>QCD</a:t>
            </a:r>
            <a:r>
              <a:rPr sz="600" spc="10" dirty="0">
                <a:latin typeface="Arial"/>
                <a:cs typeface="Arial"/>
              </a:rPr>
              <a:t> Jet, </a:t>
            </a:r>
            <a:r>
              <a:rPr sz="600" spc="25" dirty="0">
                <a:latin typeface="Arial"/>
                <a:cs typeface="Arial"/>
              </a:rPr>
              <a:t>R</a:t>
            </a:r>
            <a:r>
              <a:rPr sz="600" spc="10" dirty="0">
                <a:latin typeface="Arial"/>
                <a:cs typeface="Arial"/>
              </a:rPr>
              <a:t> </a:t>
            </a:r>
            <a:r>
              <a:rPr sz="600" spc="20" dirty="0">
                <a:latin typeface="Arial"/>
                <a:cs typeface="Arial"/>
              </a:rPr>
              <a:t>=</a:t>
            </a:r>
            <a:r>
              <a:rPr sz="600" spc="10" dirty="0">
                <a:latin typeface="Arial"/>
                <a:cs typeface="Arial"/>
              </a:rPr>
              <a:t> </a:t>
            </a:r>
            <a:r>
              <a:rPr sz="600" spc="15" dirty="0">
                <a:latin typeface="Arial"/>
                <a:cs typeface="Arial"/>
              </a:rPr>
              <a:t>0.6</a:t>
            </a:r>
            <a:endParaRPr sz="600">
              <a:latin typeface="Arial"/>
              <a:cs typeface="Arial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2120585" y="4170264"/>
            <a:ext cx="106680" cy="67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dirty="0">
                <a:latin typeface="Symbol"/>
                <a:cs typeface="Symbol"/>
              </a:rPr>
              <a:t></a:t>
            </a:r>
            <a:endParaRPr sz="600">
              <a:latin typeface="Symbol"/>
              <a:cs typeface="Symbol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2641410" y="432100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70" y="0"/>
                </a:lnTo>
                <a:lnTo>
                  <a:pt x="0" y="570"/>
                </a:lnTo>
                <a:lnTo>
                  <a:pt x="0" y="1974"/>
                </a:lnTo>
                <a:lnTo>
                  <a:pt x="570" y="2532"/>
                </a:lnTo>
                <a:lnTo>
                  <a:pt x="1964" y="2532"/>
                </a:lnTo>
                <a:lnTo>
                  <a:pt x="2534" y="1974"/>
                </a:lnTo>
                <a:lnTo>
                  <a:pt x="2534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634655" y="4314256"/>
            <a:ext cx="16510" cy="16510"/>
          </a:xfrm>
          <a:custGeom>
            <a:avLst/>
            <a:gdLst/>
            <a:ahLst/>
            <a:cxnLst/>
            <a:rect l="l" t="t" r="r" b="b"/>
            <a:pathLst>
              <a:path w="16510" h="16510">
                <a:moveTo>
                  <a:pt x="0" y="8021"/>
                </a:moveTo>
                <a:lnTo>
                  <a:pt x="16052" y="8021"/>
                </a:lnTo>
              </a:path>
            </a:pathLst>
          </a:custGeom>
          <a:ln w="17312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2634655" y="4314256"/>
            <a:ext cx="16510" cy="16510"/>
          </a:xfrm>
          <a:custGeom>
            <a:avLst/>
            <a:gdLst/>
            <a:ahLst/>
            <a:cxnLst/>
            <a:rect l="l" t="t" r="r" b="b"/>
            <a:pathLst>
              <a:path w="16510" h="16510">
                <a:moveTo>
                  <a:pt x="-1267" y="8021"/>
                </a:moveTo>
                <a:lnTo>
                  <a:pt x="17319" y="8021"/>
                </a:lnTo>
              </a:path>
            </a:pathLst>
          </a:custGeom>
          <a:ln w="1984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768165" y="456964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70" y="0"/>
                </a:lnTo>
                <a:lnTo>
                  <a:pt x="0" y="568"/>
                </a:lnTo>
                <a:lnTo>
                  <a:pt x="0" y="1962"/>
                </a:lnTo>
                <a:lnTo>
                  <a:pt x="570" y="2532"/>
                </a:lnTo>
                <a:lnTo>
                  <a:pt x="1964" y="2532"/>
                </a:lnTo>
                <a:lnTo>
                  <a:pt x="2534" y="1962"/>
                </a:lnTo>
                <a:lnTo>
                  <a:pt x="2534" y="568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764779" y="4566259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0" y="4642"/>
                </a:moveTo>
                <a:lnTo>
                  <a:pt x="9298" y="4642"/>
                </a:lnTo>
              </a:path>
            </a:pathLst>
          </a:custGeom>
          <a:ln w="1055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764781" y="4566260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-1267" y="4642"/>
                </a:moveTo>
                <a:lnTo>
                  <a:pt x="10566" y="4642"/>
                </a:lnTo>
              </a:path>
            </a:pathLst>
          </a:custGeom>
          <a:ln w="130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2894919" y="481785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70" y="0"/>
                </a:lnTo>
                <a:lnTo>
                  <a:pt x="0" y="568"/>
                </a:lnTo>
                <a:lnTo>
                  <a:pt x="0" y="1962"/>
                </a:lnTo>
                <a:lnTo>
                  <a:pt x="570" y="2532"/>
                </a:lnTo>
                <a:lnTo>
                  <a:pt x="1964" y="2532"/>
                </a:lnTo>
                <a:lnTo>
                  <a:pt x="2534" y="1962"/>
                </a:lnTo>
                <a:lnTo>
                  <a:pt x="2534" y="568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2894919" y="4819120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536" y="0"/>
                </a:lnTo>
              </a:path>
            </a:pathLst>
          </a:custGeom>
          <a:ln w="3802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021255" y="444510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70"/>
                </a:lnTo>
                <a:lnTo>
                  <a:pt x="0" y="1976"/>
                </a:lnTo>
                <a:lnTo>
                  <a:pt x="557" y="2533"/>
                </a:lnTo>
                <a:lnTo>
                  <a:pt x="1964" y="2533"/>
                </a:lnTo>
                <a:lnTo>
                  <a:pt x="2536" y="1976"/>
                </a:lnTo>
                <a:lnTo>
                  <a:pt x="2536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2996741" y="4446383"/>
            <a:ext cx="52069" cy="0"/>
          </a:xfrm>
          <a:custGeom>
            <a:avLst/>
            <a:gdLst/>
            <a:ahLst/>
            <a:cxnLst/>
            <a:rect l="l" t="t" r="r" b="b"/>
            <a:pathLst>
              <a:path w="52069">
                <a:moveTo>
                  <a:pt x="0" y="0"/>
                </a:moveTo>
                <a:lnTo>
                  <a:pt x="51548" y="0"/>
                </a:lnTo>
              </a:path>
            </a:pathLst>
          </a:custGeom>
          <a:ln w="5277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2996741" y="4420632"/>
            <a:ext cx="52069" cy="52069"/>
          </a:xfrm>
          <a:custGeom>
            <a:avLst/>
            <a:gdLst/>
            <a:ahLst/>
            <a:cxnLst/>
            <a:rect l="l" t="t" r="r" b="b"/>
            <a:pathLst>
              <a:path w="52069" h="52070">
                <a:moveTo>
                  <a:pt x="0" y="51500"/>
                </a:moveTo>
                <a:lnTo>
                  <a:pt x="51548" y="51500"/>
                </a:lnTo>
                <a:lnTo>
                  <a:pt x="51548" y="0"/>
                </a:lnTo>
                <a:lnTo>
                  <a:pt x="0" y="0"/>
                </a:lnTo>
                <a:lnTo>
                  <a:pt x="0" y="51500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021255" y="432100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70"/>
                </a:lnTo>
                <a:lnTo>
                  <a:pt x="0" y="1974"/>
                </a:lnTo>
                <a:lnTo>
                  <a:pt x="557" y="2532"/>
                </a:lnTo>
                <a:lnTo>
                  <a:pt x="1964" y="2532"/>
                </a:lnTo>
                <a:lnTo>
                  <a:pt x="2536" y="1974"/>
                </a:lnTo>
                <a:lnTo>
                  <a:pt x="2536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014068" y="4313833"/>
            <a:ext cx="17145" cy="17145"/>
          </a:xfrm>
          <a:custGeom>
            <a:avLst/>
            <a:gdLst/>
            <a:ahLst/>
            <a:cxnLst/>
            <a:rect l="l" t="t" r="r" b="b"/>
            <a:pathLst>
              <a:path w="17144" h="17145">
                <a:moveTo>
                  <a:pt x="0" y="8441"/>
                </a:moveTo>
                <a:lnTo>
                  <a:pt x="16898" y="8441"/>
                </a:lnTo>
              </a:path>
            </a:pathLst>
          </a:custGeom>
          <a:ln w="1815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014069" y="4313833"/>
            <a:ext cx="17145" cy="17145"/>
          </a:xfrm>
          <a:custGeom>
            <a:avLst/>
            <a:gdLst/>
            <a:ahLst/>
            <a:cxnLst/>
            <a:rect l="l" t="t" r="r" b="b"/>
            <a:pathLst>
              <a:path w="17144" h="17145">
                <a:moveTo>
                  <a:pt x="-1267" y="8441"/>
                </a:moveTo>
                <a:lnTo>
                  <a:pt x="18166" y="8441"/>
                </a:lnTo>
              </a:path>
            </a:pathLst>
          </a:custGeom>
          <a:ln w="2068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021255" y="419689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68"/>
                </a:lnTo>
                <a:lnTo>
                  <a:pt x="0" y="1974"/>
                </a:lnTo>
                <a:lnTo>
                  <a:pt x="557" y="2532"/>
                </a:lnTo>
                <a:lnTo>
                  <a:pt x="1964" y="2532"/>
                </a:lnTo>
                <a:lnTo>
                  <a:pt x="2536" y="1974"/>
                </a:lnTo>
                <a:lnTo>
                  <a:pt x="2536" y="568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006463" y="4181495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5" h="33654">
                <a:moveTo>
                  <a:pt x="0" y="33349"/>
                </a:moveTo>
                <a:lnTo>
                  <a:pt x="32109" y="33349"/>
                </a:lnTo>
                <a:lnTo>
                  <a:pt x="32109" y="0"/>
                </a:lnTo>
                <a:lnTo>
                  <a:pt x="0" y="0"/>
                </a:lnTo>
                <a:lnTo>
                  <a:pt x="0" y="3334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005196" y="4180229"/>
            <a:ext cx="34925" cy="36195"/>
          </a:xfrm>
          <a:custGeom>
            <a:avLst/>
            <a:gdLst/>
            <a:ahLst/>
            <a:cxnLst/>
            <a:rect l="l" t="t" r="r" b="b"/>
            <a:pathLst>
              <a:path w="34925" h="36195">
                <a:moveTo>
                  <a:pt x="0" y="35882"/>
                </a:moveTo>
                <a:lnTo>
                  <a:pt x="34644" y="35882"/>
                </a:lnTo>
                <a:lnTo>
                  <a:pt x="34644" y="0"/>
                </a:lnTo>
                <a:lnTo>
                  <a:pt x="0" y="0"/>
                </a:lnTo>
                <a:lnTo>
                  <a:pt x="0" y="3588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148009" y="432100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70"/>
                </a:lnTo>
                <a:lnTo>
                  <a:pt x="0" y="1974"/>
                </a:lnTo>
                <a:lnTo>
                  <a:pt x="557" y="2532"/>
                </a:lnTo>
                <a:lnTo>
                  <a:pt x="1964" y="2532"/>
                </a:lnTo>
                <a:lnTo>
                  <a:pt x="2534" y="1974"/>
                </a:lnTo>
                <a:lnTo>
                  <a:pt x="2534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120542" y="4293572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0" y="57407"/>
                </a:moveTo>
                <a:lnTo>
                  <a:pt x="57460" y="57407"/>
                </a:lnTo>
                <a:lnTo>
                  <a:pt x="57460" y="0"/>
                </a:lnTo>
                <a:lnTo>
                  <a:pt x="0" y="0"/>
                </a:lnTo>
                <a:lnTo>
                  <a:pt x="0" y="57407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120542" y="4293572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5" h="57785">
                <a:moveTo>
                  <a:pt x="0" y="57407"/>
                </a:moveTo>
                <a:lnTo>
                  <a:pt x="57460" y="57407"/>
                </a:lnTo>
                <a:lnTo>
                  <a:pt x="57460" y="0"/>
                </a:lnTo>
                <a:lnTo>
                  <a:pt x="0" y="0"/>
                </a:lnTo>
                <a:lnTo>
                  <a:pt x="0" y="57407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3148009" y="419689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68"/>
                </a:lnTo>
                <a:lnTo>
                  <a:pt x="0" y="1974"/>
                </a:lnTo>
                <a:lnTo>
                  <a:pt x="557" y="2532"/>
                </a:lnTo>
                <a:lnTo>
                  <a:pt x="1964" y="2532"/>
                </a:lnTo>
                <a:lnTo>
                  <a:pt x="2534" y="1974"/>
                </a:lnTo>
                <a:lnTo>
                  <a:pt x="2534" y="568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118425" y="4167357"/>
            <a:ext cx="62230" cy="62230"/>
          </a:xfrm>
          <a:custGeom>
            <a:avLst/>
            <a:gdLst/>
            <a:ahLst/>
            <a:cxnLst/>
            <a:rect l="l" t="t" r="r" b="b"/>
            <a:pathLst>
              <a:path w="62230" h="62229">
                <a:moveTo>
                  <a:pt x="0" y="61631"/>
                </a:moveTo>
                <a:lnTo>
                  <a:pt x="61688" y="61631"/>
                </a:lnTo>
                <a:lnTo>
                  <a:pt x="61688" y="0"/>
                </a:lnTo>
                <a:lnTo>
                  <a:pt x="0" y="0"/>
                </a:lnTo>
                <a:lnTo>
                  <a:pt x="0" y="6163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3118425" y="4167357"/>
            <a:ext cx="62230" cy="62230"/>
          </a:xfrm>
          <a:custGeom>
            <a:avLst/>
            <a:gdLst/>
            <a:ahLst/>
            <a:cxnLst/>
            <a:rect l="l" t="t" r="r" b="b"/>
            <a:pathLst>
              <a:path w="62230" h="62229">
                <a:moveTo>
                  <a:pt x="0" y="61631"/>
                </a:moveTo>
                <a:lnTo>
                  <a:pt x="61688" y="61631"/>
                </a:lnTo>
                <a:lnTo>
                  <a:pt x="61688" y="0"/>
                </a:lnTo>
                <a:lnTo>
                  <a:pt x="0" y="0"/>
                </a:lnTo>
                <a:lnTo>
                  <a:pt x="0" y="61631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148009" y="407279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70"/>
                </a:lnTo>
                <a:lnTo>
                  <a:pt x="0" y="1976"/>
                </a:lnTo>
                <a:lnTo>
                  <a:pt x="557" y="2532"/>
                </a:lnTo>
                <a:lnTo>
                  <a:pt x="1964" y="2532"/>
                </a:lnTo>
                <a:lnTo>
                  <a:pt x="2534" y="1976"/>
                </a:lnTo>
                <a:lnTo>
                  <a:pt x="2534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127729" y="4052532"/>
            <a:ext cx="43180" cy="43180"/>
          </a:xfrm>
          <a:custGeom>
            <a:avLst/>
            <a:gdLst/>
            <a:ahLst/>
            <a:cxnLst/>
            <a:rect l="l" t="t" r="r" b="b"/>
            <a:pathLst>
              <a:path w="43180" h="43179">
                <a:moveTo>
                  <a:pt x="0" y="21528"/>
                </a:moveTo>
                <a:lnTo>
                  <a:pt x="43091" y="21528"/>
                </a:lnTo>
              </a:path>
            </a:pathLst>
          </a:custGeom>
          <a:ln w="4432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127729" y="4052532"/>
            <a:ext cx="43180" cy="43180"/>
          </a:xfrm>
          <a:custGeom>
            <a:avLst/>
            <a:gdLst/>
            <a:ahLst/>
            <a:cxnLst/>
            <a:rect l="l" t="t" r="r" b="b"/>
            <a:pathLst>
              <a:path w="43180" h="43179">
                <a:moveTo>
                  <a:pt x="0" y="43056"/>
                </a:moveTo>
                <a:lnTo>
                  <a:pt x="43091" y="43056"/>
                </a:lnTo>
                <a:lnTo>
                  <a:pt x="43091" y="0"/>
                </a:lnTo>
                <a:lnTo>
                  <a:pt x="0" y="0"/>
                </a:lnTo>
                <a:lnTo>
                  <a:pt x="0" y="43056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3274763" y="444510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70"/>
                </a:lnTo>
                <a:lnTo>
                  <a:pt x="0" y="1976"/>
                </a:lnTo>
                <a:lnTo>
                  <a:pt x="557" y="2533"/>
                </a:lnTo>
                <a:lnTo>
                  <a:pt x="1964" y="2533"/>
                </a:lnTo>
                <a:lnTo>
                  <a:pt x="2536" y="1976"/>
                </a:lnTo>
                <a:lnTo>
                  <a:pt x="2536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3271379" y="4441737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0" y="4642"/>
                </a:moveTo>
                <a:lnTo>
                  <a:pt x="9293" y="4642"/>
                </a:lnTo>
              </a:path>
            </a:pathLst>
          </a:custGeom>
          <a:ln w="1055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3271380" y="4441737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-1267" y="4642"/>
                </a:moveTo>
                <a:lnTo>
                  <a:pt x="10561" y="4642"/>
                </a:lnTo>
              </a:path>
            </a:pathLst>
          </a:custGeom>
          <a:ln w="130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3274763" y="419689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68"/>
                </a:lnTo>
                <a:lnTo>
                  <a:pt x="0" y="1974"/>
                </a:lnTo>
                <a:lnTo>
                  <a:pt x="557" y="2532"/>
                </a:lnTo>
                <a:lnTo>
                  <a:pt x="1964" y="2532"/>
                </a:lnTo>
                <a:lnTo>
                  <a:pt x="2536" y="1974"/>
                </a:lnTo>
                <a:lnTo>
                  <a:pt x="2536" y="568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3260820" y="4182334"/>
            <a:ext cx="30480" cy="31750"/>
          </a:xfrm>
          <a:custGeom>
            <a:avLst/>
            <a:gdLst/>
            <a:ahLst/>
            <a:cxnLst/>
            <a:rect l="l" t="t" r="r" b="b"/>
            <a:pathLst>
              <a:path w="30479" h="31750">
                <a:moveTo>
                  <a:pt x="0" y="31663"/>
                </a:moveTo>
                <a:lnTo>
                  <a:pt x="30416" y="31663"/>
                </a:lnTo>
                <a:lnTo>
                  <a:pt x="30416" y="0"/>
                </a:lnTo>
                <a:lnTo>
                  <a:pt x="0" y="0"/>
                </a:lnTo>
                <a:lnTo>
                  <a:pt x="0" y="3166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259554" y="4181067"/>
            <a:ext cx="33020" cy="34290"/>
          </a:xfrm>
          <a:custGeom>
            <a:avLst/>
            <a:gdLst/>
            <a:ahLst/>
            <a:cxnLst/>
            <a:rect l="l" t="t" r="r" b="b"/>
            <a:pathLst>
              <a:path w="33020" h="34289">
                <a:moveTo>
                  <a:pt x="0" y="34195"/>
                </a:moveTo>
                <a:lnTo>
                  <a:pt x="32951" y="34195"/>
                </a:lnTo>
                <a:lnTo>
                  <a:pt x="32951" y="0"/>
                </a:lnTo>
                <a:lnTo>
                  <a:pt x="0" y="0"/>
                </a:lnTo>
                <a:lnTo>
                  <a:pt x="0" y="3419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3274763" y="407279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70"/>
                </a:lnTo>
                <a:lnTo>
                  <a:pt x="0" y="1976"/>
                </a:lnTo>
                <a:lnTo>
                  <a:pt x="557" y="2532"/>
                </a:lnTo>
                <a:lnTo>
                  <a:pt x="1964" y="2532"/>
                </a:lnTo>
                <a:lnTo>
                  <a:pt x="2536" y="1976"/>
                </a:lnTo>
                <a:lnTo>
                  <a:pt x="2536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3253215" y="4051265"/>
            <a:ext cx="45720" cy="45720"/>
          </a:xfrm>
          <a:custGeom>
            <a:avLst/>
            <a:gdLst/>
            <a:ahLst/>
            <a:cxnLst/>
            <a:rect l="l" t="t" r="r" b="b"/>
            <a:pathLst>
              <a:path w="45720" h="45720">
                <a:moveTo>
                  <a:pt x="0" y="22794"/>
                </a:moveTo>
                <a:lnTo>
                  <a:pt x="45626" y="22794"/>
                </a:lnTo>
              </a:path>
            </a:pathLst>
          </a:custGeom>
          <a:ln w="468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3253216" y="4051265"/>
            <a:ext cx="45720" cy="45720"/>
          </a:xfrm>
          <a:custGeom>
            <a:avLst/>
            <a:gdLst/>
            <a:ahLst/>
            <a:cxnLst/>
            <a:rect l="l" t="t" r="r" b="b"/>
            <a:pathLst>
              <a:path w="45720" h="45720">
                <a:moveTo>
                  <a:pt x="0" y="45589"/>
                </a:moveTo>
                <a:lnTo>
                  <a:pt x="45626" y="45589"/>
                </a:lnTo>
                <a:lnTo>
                  <a:pt x="45626" y="0"/>
                </a:lnTo>
                <a:lnTo>
                  <a:pt x="0" y="0"/>
                </a:lnTo>
                <a:lnTo>
                  <a:pt x="0" y="45589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3274763" y="394868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57" y="0"/>
                </a:lnTo>
                <a:lnTo>
                  <a:pt x="0" y="570"/>
                </a:lnTo>
                <a:lnTo>
                  <a:pt x="0" y="1974"/>
                </a:lnTo>
                <a:lnTo>
                  <a:pt x="557" y="2532"/>
                </a:lnTo>
                <a:lnTo>
                  <a:pt x="1964" y="2532"/>
                </a:lnTo>
                <a:lnTo>
                  <a:pt x="2536" y="1974"/>
                </a:lnTo>
                <a:lnTo>
                  <a:pt x="2536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3266726" y="3940675"/>
            <a:ext cx="19050" cy="19050"/>
          </a:xfrm>
          <a:custGeom>
            <a:avLst/>
            <a:gdLst/>
            <a:ahLst/>
            <a:cxnLst/>
            <a:rect l="l" t="t" r="r" b="b"/>
            <a:pathLst>
              <a:path w="19050" h="19050">
                <a:moveTo>
                  <a:pt x="0" y="9287"/>
                </a:moveTo>
                <a:lnTo>
                  <a:pt x="18592" y="9287"/>
                </a:lnTo>
              </a:path>
            </a:pathLst>
          </a:custGeom>
          <a:ln w="198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3266728" y="3940676"/>
            <a:ext cx="19050" cy="19050"/>
          </a:xfrm>
          <a:custGeom>
            <a:avLst/>
            <a:gdLst/>
            <a:ahLst/>
            <a:cxnLst/>
            <a:rect l="l" t="t" r="r" b="b"/>
            <a:pathLst>
              <a:path w="19050" h="19050">
                <a:moveTo>
                  <a:pt x="-1267" y="9287"/>
                </a:moveTo>
                <a:lnTo>
                  <a:pt x="19859" y="9287"/>
                </a:lnTo>
              </a:path>
            </a:pathLst>
          </a:custGeom>
          <a:ln w="2237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3401086" y="3700061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70" y="0"/>
                </a:lnTo>
                <a:lnTo>
                  <a:pt x="0" y="570"/>
                </a:lnTo>
                <a:lnTo>
                  <a:pt x="0" y="1963"/>
                </a:lnTo>
                <a:lnTo>
                  <a:pt x="570" y="2532"/>
                </a:lnTo>
                <a:lnTo>
                  <a:pt x="1964" y="2532"/>
                </a:lnTo>
                <a:lnTo>
                  <a:pt x="2534" y="1963"/>
                </a:lnTo>
                <a:lnTo>
                  <a:pt x="2534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398983" y="3697952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0" y="3378"/>
                </a:moveTo>
                <a:lnTo>
                  <a:pt x="6758" y="3378"/>
                </a:lnTo>
              </a:path>
            </a:pathLst>
          </a:custGeom>
          <a:ln w="802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398983" y="3697952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-1267" y="3378"/>
                </a:moveTo>
                <a:lnTo>
                  <a:pt x="8026" y="3378"/>
                </a:lnTo>
              </a:path>
            </a:pathLst>
          </a:custGeom>
          <a:ln w="105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527840" y="382416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5" y="0"/>
                </a:moveTo>
                <a:lnTo>
                  <a:pt x="571" y="0"/>
                </a:lnTo>
                <a:lnTo>
                  <a:pt x="0" y="568"/>
                </a:lnTo>
                <a:lnTo>
                  <a:pt x="0" y="1962"/>
                </a:lnTo>
                <a:lnTo>
                  <a:pt x="571" y="2532"/>
                </a:lnTo>
                <a:lnTo>
                  <a:pt x="1965" y="2532"/>
                </a:lnTo>
                <a:lnTo>
                  <a:pt x="2536" y="1962"/>
                </a:lnTo>
                <a:lnTo>
                  <a:pt x="2536" y="568"/>
                </a:lnTo>
                <a:lnTo>
                  <a:pt x="19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3523620" y="3819943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0" y="5485"/>
                </a:moveTo>
                <a:lnTo>
                  <a:pt x="10982" y="5485"/>
                </a:lnTo>
              </a:path>
            </a:pathLst>
          </a:custGeom>
          <a:ln w="1224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523621" y="3819944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-1267" y="5485"/>
                </a:moveTo>
                <a:lnTo>
                  <a:pt x="12249" y="5485"/>
                </a:lnTo>
              </a:path>
            </a:pathLst>
          </a:custGeom>
          <a:ln w="1477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3654595" y="394868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70" y="0"/>
                </a:lnTo>
                <a:lnTo>
                  <a:pt x="0" y="570"/>
                </a:lnTo>
                <a:lnTo>
                  <a:pt x="0" y="1974"/>
                </a:lnTo>
                <a:lnTo>
                  <a:pt x="570" y="2532"/>
                </a:lnTo>
                <a:lnTo>
                  <a:pt x="1964" y="2532"/>
                </a:lnTo>
                <a:lnTo>
                  <a:pt x="2534" y="1974"/>
                </a:lnTo>
                <a:lnTo>
                  <a:pt x="2534" y="570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633478" y="392758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22371"/>
                </a:moveTo>
                <a:lnTo>
                  <a:pt x="44784" y="22371"/>
                </a:lnTo>
              </a:path>
            </a:pathLst>
          </a:custGeom>
          <a:ln w="4601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3633478" y="392758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44743"/>
                </a:moveTo>
                <a:lnTo>
                  <a:pt x="44784" y="44743"/>
                </a:lnTo>
                <a:lnTo>
                  <a:pt x="44784" y="0"/>
                </a:lnTo>
                <a:lnTo>
                  <a:pt x="0" y="0"/>
                </a:lnTo>
                <a:lnTo>
                  <a:pt x="0" y="44743"/>
                </a:lnTo>
                <a:close/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3654595" y="382416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70" y="0"/>
                </a:lnTo>
                <a:lnTo>
                  <a:pt x="0" y="568"/>
                </a:lnTo>
                <a:lnTo>
                  <a:pt x="0" y="1962"/>
                </a:lnTo>
                <a:lnTo>
                  <a:pt x="570" y="2532"/>
                </a:lnTo>
                <a:lnTo>
                  <a:pt x="1964" y="2532"/>
                </a:lnTo>
                <a:lnTo>
                  <a:pt x="2534" y="1962"/>
                </a:lnTo>
                <a:lnTo>
                  <a:pt x="2534" y="568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3646572" y="3816145"/>
            <a:ext cx="19050" cy="19050"/>
          </a:xfrm>
          <a:custGeom>
            <a:avLst/>
            <a:gdLst/>
            <a:ahLst/>
            <a:cxnLst/>
            <a:rect l="l" t="t" r="r" b="b"/>
            <a:pathLst>
              <a:path w="19050" h="19050">
                <a:moveTo>
                  <a:pt x="0" y="9285"/>
                </a:moveTo>
                <a:lnTo>
                  <a:pt x="18587" y="9285"/>
                </a:lnTo>
              </a:path>
            </a:pathLst>
          </a:custGeom>
          <a:ln w="198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3646572" y="3816145"/>
            <a:ext cx="19050" cy="19050"/>
          </a:xfrm>
          <a:custGeom>
            <a:avLst/>
            <a:gdLst/>
            <a:ahLst/>
            <a:cxnLst/>
            <a:rect l="l" t="t" r="r" b="b"/>
            <a:pathLst>
              <a:path w="19050" h="19050">
                <a:moveTo>
                  <a:pt x="-1267" y="9285"/>
                </a:moveTo>
                <a:lnTo>
                  <a:pt x="19854" y="9285"/>
                </a:lnTo>
              </a:path>
            </a:pathLst>
          </a:custGeom>
          <a:ln w="2237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3781348" y="382416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5" y="0"/>
                </a:moveTo>
                <a:lnTo>
                  <a:pt x="571" y="0"/>
                </a:lnTo>
                <a:lnTo>
                  <a:pt x="0" y="568"/>
                </a:lnTo>
                <a:lnTo>
                  <a:pt x="0" y="1962"/>
                </a:lnTo>
                <a:lnTo>
                  <a:pt x="571" y="2532"/>
                </a:lnTo>
                <a:lnTo>
                  <a:pt x="1965" y="2532"/>
                </a:lnTo>
                <a:lnTo>
                  <a:pt x="2536" y="1962"/>
                </a:lnTo>
                <a:lnTo>
                  <a:pt x="2536" y="568"/>
                </a:lnTo>
                <a:lnTo>
                  <a:pt x="19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770373" y="3812556"/>
            <a:ext cx="24765" cy="26034"/>
          </a:xfrm>
          <a:custGeom>
            <a:avLst/>
            <a:gdLst/>
            <a:ahLst/>
            <a:cxnLst/>
            <a:rect l="l" t="t" r="r" b="b"/>
            <a:pathLst>
              <a:path w="24764" h="26035">
                <a:moveTo>
                  <a:pt x="0" y="25756"/>
                </a:moveTo>
                <a:lnTo>
                  <a:pt x="24504" y="25756"/>
                </a:lnTo>
                <a:lnTo>
                  <a:pt x="24504" y="0"/>
                </a:lnTo>
                <a:lnTo>
                  <a:pt x="0" y="0"/>
                </a:lnTo>
                <a:lnTo>
                  <a:pt x="0" y="2575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3769105" y="3811291"/>
            <a:ext cx="27305" cy="28575"/>
          </a:xfrm>
          <a:custGeom>
            <a:avLst/>
            <a:gdLst/>
            <a:ahLst/>
            <a:cxnLst/>
            <a:rect l="l" t="t" r="r" b="b"/>
            <a:pathLst>
              <a:path w="27304" h="28575">
                <a:moveTo>
                  <a:pt x="0" y="28289"/>
                </a:moveTo>
                <a:lnTo>
                  <a:pt x="27039" y="28289"/>
                </a:lnTo>
                <a:lnTo>
                  <a:pt x="27039" y="0"/>
                </a:lnTo>
                <a:lnTo>
                  <a:pt x="0" y="0"/>
                </a:lnTo>
                <a:lnTo>
                  <a:pt x="0" y="2828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3907685" y="419689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1964" y="0"/>
                </a:moveTo>
                <a:lnTo>
                  <a:pt x="570" y="0"/>
                </a:lnTo>
                <a:lnTo>
                  <a:pt x="0" y="568"/>
                </a:lnTo>
                <a:lnTo>
                  <a:pt x="0" y="1974"/>
                </a:lnTo>
                <a:lnTo>
                  <a:pt x="570" y="2532"/>
                </a:lnTo>
                <a:lnTo>
                  <a:pt x="1964" y="2532"/>
                </a:lnTo>
                <a:lnTo>
                  <a:pt x="2534" y="1974"/>
                </a:lnTo>
                <a:lnTo>
                  <a:pt x="2534" y="568"/>
                </a:lnTo>
                <a:lnTo>
                  <a:pt x="19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3903464" y="4192685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0" y="5488"/>
                </a:moveTo>
                <a:lnTo>
                  <a:pt x="10982" y="5488"/>
                </a:lnTo>
              </a:path>
            </a:pathLst>
          </a:custGeom>
          <a:ln w="1224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3903465" y="4192684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-1267" y="5488"/>
                </a:moveTo>
                <a:lnTo>
                  <a:pt x="12249" y="5488"/>
                </a:lnTo>
              </a:path>
            </a:pathLst>
          </a:custGeom>
          <a:ln w="147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3233555" y="4085717"/>
            <a:ext cx="50165" cy="48260"/>
          </a:xfrm>
          <a:custGeom>
            <a:avLst/>
            <a:gdLst/>
            <a:ahLst/>
            <a:cxnLst/>
            <a:rect l="l" t="t" r="r" b="b"/>
            <a:pathLst>
              <a:path w="50164" h="48260">
                <a:moveTo>
                  <a:pt x="49650" y="25067"/>
                </a:moveTo>
                <a:lnTo>
                  <a:pt x="45759" y="38557"/>
                </a:lnTo>
                <a:lnTo>
                  <a:pt x="35638" y="47726"/>
                </a:lnTo>
                <a:lnTo>
                  <a:pt x="17845" y="46985"/>
                </a:lnTo>
                <a:lnTo>
                  <a:pt x="6075" y="41299"/>
                </a:lnTo>
                <a:lnTo>
                  <a:pt x="0" y="32088"/>
                </a:lnTo>
                <a:lnTo>
                  <a:pt x="2209" y="15652"/>
                </a:lnTo>
                <a:lnTo>
                  <a:pt x="9657" y="4860"/>
                </a:lnTo>
                <a:lnTo>
                  <a:pt x="20692" y="0"/>
                </a:lnTo>
                <a:lnTo>
                  <a:pt x="35841" y="3186"/>
                </a:lnTo>
                <a:lnTo>
                  <a:pt x="45855" y="11983"/>
                </a:lnTo>
                <a:lnTo>
                  <a:pt x="49644" y="24480"/>
                </a:lnTo>
              </a:path>
            </a:pathLst>
          </a:custGeom>
          <a:ln w="506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3063704" y="4352923"/>
            <a:ext cx="50165" cy="48260"/>
          </a:xfrm>
          <a:custGeom>
            <a:avLst/>
            <a:gdLst/>
            <a:ahLst/>
            <a:cxnLst/>
            <a:rect l="l" t="t" r="r" b="b"/>
            <a:pathLst>
              <a:path w="50164" h="48260">
                <a:moveTo>
                  <a:pt x="49650" y="25067"/>
                </a:moveTo>
                <a:lnTo>
                  <a:pt x="45759" y="38557"/>
                </a:lnTo>
                <a:lnTo>
                  <a:pt x="35638" y="47726"/>
                </a:lnTo>
                <a:lnTo>
                  <a:pt x="17845" y="46985"/>
                </a:lnTo>
                <a:lnTo>
                  <a:pt x="6075" y="41299"/>
                </a:lnTo>
                <a:lnTo>
                  <a:pt x="0" y="32088"/>
                </a:lnTo>
                <a:lnTo>
                  <a:pt x="2209" y="15652"/>
                </a:lnTo>
                <a:lnTo>
                  <a:pt x="9657" y="4860"/>
                </a:lnTo>
                <a:lnTo>
                  <a:pt x="20692" y="0"/>
                </a:lnTo>
                <a:lnTo>
                  <a:pt x="35841" y="3186"/>
                </a:lnTo>
                <a:lnTo>
                  <a:pt x="45855" y="11983"/>
                </a:lnTo>
                <a:lnTo>
                  <a:pt x="49644" y="24480"/>
                </a:lnTo>
              </a:path>
            </a:pathLst>
          </a:custGeom>
          <a:ln w="506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3173361" y="4183397"/>
            <a:ext cx="40005" cy="40005"/>
          </a:xfrm>
          <a:custGeom>
            <a:avLst/>
            <a:gdLst/>
            <a:ahLst/>
            <a:cxnLst/>
            <a:rect l="l" t="t" r="r" b="b"/>
            <a:pathLst>
              <a:path w="40005" h="40004">
                <a:moveTo>
                  <a:pt x="-2535" y="19839"/>
                </a:moveTo>
                <a:lnTo>
                  <a:pt x="42249" y="19839"/>
                </a:lnTo>
              </a:path>
            </a:pathLst>
          </a:custGeom>
          <a:ln w="460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2433953" y="3444254"/>
            <a:ext cx="1519555" cy="1518285"/>
          </a:xfrm>
          <a:custGeom>
            <a:avLst/>
            <a:gdLst/>
            <a:ahLst/>
            <a:cxnLst/>
            <a:rect l="l" t="t" r="r" b="b"/>
            <a:pathLst>
              <a:path w="1519554" h="1518285">
                <a:moveTo>
                  <a:pt x="1519364" y="758977"/>
                </a:moveTo>
                <a:lnTo>
                  <a:pt x="1517666" y="710854"/>
                </a:lnTo>
                <a:lnTo>
                  <a:pt x="1513027" y="662732"/>
                </a:lnTo>
                <a:lnTo>
                  <a:pt x="1505421" y="615458"/>
                </a:lnTo>
                <a:lnTo>
                  <a:pt x="1494850" y="568184"/>
                </a:lnTo>
                <a:lnTo>
                  <a:pt x="1481338" y="522164"/>
                </a:lnTo>
                <a:lnTo>
                  <a:pt x="1464860" y="477005"/>
                </a:lnTo>
                <a:lnTo>
                  <a:pt x="1445416" y="432682"/>
                </a:lnTo>
                <a:lnTo>
                  <a:pt x="1423449" y="390043"/>
                </a:lnTo>
                <a:lnTo>
                  <a:pt x="1398517" y="348671"/>
                </a:lnTo>
                <a:lnTo>
                  <a:pt x="1371062" y="308995"/>
                </a:lnTo>
                <a:lnTo>
                  <a:pt x="1341477" y="271004"/>
                </a:lnTo>
                <a:lnTo>
                  <a:pt x="1309371" y="235128"/>
                </a:lnTo>
                <a:lnTo>
                  <a:pt x="1275147" y="201353"/>
                </a:lnTo>
                <a:lnTo>
                  <a:pt x="1238388" y="169694"/>
                </a:lnTo>
                <a:lnTo>
                  <a:pt x="1200362" y="140567"/>
                </a:lnTo>
                <a:lnTo>
                  <a:pt x="1160219" y="113973"/>
                </a:lnTo>
                <a:lnTo>
                  <a:pt x="1118390" y="89912"/>
                </a:lnTo>
                <a:lnTo>
                  <a:pt x="1075294" y="68384"/>
                </a:lnTo>
                <a:lnTo>
                  <a:pt x="1030511" y="49806"/>
                </a:lnTo>
                <a:lnTo>
                  <a:pt x="984880" y="34192"/>
                </a:lnTo>
                <a:lnTo>
                  <a:pt x="938399" y="21110"/>
                </a:lnTo>
                <a:lnTo>
                  <a:pt x="891500" y="11397"/>
                </a:lnTo>
                <a:lnTo>
                  <a:pt x="843764" y="4647"/>
                </a:lnTo>
                <a:lnTo>
                  <a:pt x="795598" y="848"/>
                </a:lnTo>
                <a:lnTo>
                  <a:pt x="747431" y="0"/>
                </a:lnTo>
                <a:lnTo>
                  <a:pt x="699265" y="2114"/>
                </a:lnTo>
                <a:lnTo>
                  <a:pt x="651516" y="7598"/>
                </a:lnTo>
                <a:lnTo>
                  <a:pt x="603768" y="16044"/>
                </a:lnTo>
                <a:lnTo>
                  <a:pt x="556869" y="27011"/>
                </a:lnTo>
                <a:lnTo>
                  <a:pt x="510819" y="41372"/>
                </a:lnTo>
                <a:lnTo>
                  <a:pt x="466037" y="58671"/>
                </a:lnTo>
                <a:lnTo>
                  <a:pt x="422091" y="78515"/>
                </a:lnTo>
                <a:lnTo>
                  <a:pt x="379413" y="101310"/>
                </a:lnTo>
                <a:lnTo>
                  <a:pt x="338852" y="126637"/>
                </a:lnTo>
                <a:lnTo>
                  <a:pt x="299558" y="154915"/>
                </a:lnTo>
                <a:lnTo>
                  <a:pt x="261962" y="185308"/>
                </a:lnTo>
                <a:lnTo>
                  <a:pt x="226471" y="217816"/>
                </a:lnTo>
                <a:lnTo>
                  <a:pt x="193084" y="252857"/>
                </a:lnTo>
                <a:lnTo>
                  <a:pt x="162245" y="289582"/>
                </a:lnTo>
                <a:lnTo>
                  <a:pt x="133510" y="328409"/>
                </a:lnTo>
                <a:lnTo>
                  <a:pt x="107741" y="368933"/>
                </a:lnTo>
                <a:lnTo>
                  <a:pt x="84076" y="411154"/>
                </a:lnTo>
                <a:lnTo>
                  <a:pt x="63377" y="454629"/>
                </a:lnTo>
                <a:lnTo>
                  <a:pt x="45631" y="499370"/>
                </a:lnTo>
                <a:lnTo>
                  <a:pt x="30421" y="544959"/>
                </a:lnTo>
                <a:lnTo>
                  <a:pt x="18163" y="591815"/>
                </a:lnTo>
                <a:lnTo>
                  <a:pt x="9291" y="639102"/>
                </a:lnTo>
                <a:lnTo>
                  <a:pt x="2953" y="686793"/>
                </a:lnTo>
                <a:lnTo>
                  <a:pt x="0" y="734916"/>
                </a:lnTo>
                <a:lnTo>
                  <a:pt x="0" y="783038"/>
                </a:lnTo>
                <a:lnTo>
                  <a:pt x="2953" y="831160"/>
                </a:lnTo>
                <a:lnTo>
                  <a:pt x="9291" y="878864"/>
                </a:lnTo>
                <a:lnTo>
                  <a:pt x="18163" y="926138"/>
                </a:lnTo>
                <a:lnTo>
                  <a:pt x="30421" y="972994"/>
                </a:lnTo>
                <a:lnTo>
                  <a:pt x="45631" y="1018584"/>
                </a:lnTo>
                <a:lnTo>
                  <a:pt x="63377" y="1063338"/>
                </a:lnTo>
                <a:lnTo>
                  <a:pt x="84076" y="1106812"/>
                </a:lnTo>
                <a:lnTo>
                  <a:pt x="107741" y="1149021"/>
                </a:lnTo>
                <a:lnTo>
                  <a:pt x="133510" y="1189545"/>
                </a:lnTo>
                <a:lnTo>
                  <a:pt x="162245" y="1228384"/>
                </a:lnTo>
                <a:lnTo>
                  <a:pt x="193084" y="1265109"/>
                </a:lnTo>
                <a:lnTo>
                  <a:pt x="226471" y="1300150"/>
                </a:lnTo>
                <a:lnTo>
                  <a:pt x="261962" y="1332645"/>
                </a:lnTo>
                <a:lnTo>
                  <a:pt x="299558" y="1363038"/>
                </a:lnTo>
                <a:lnTo>
                  <a:pt x="338852" y="1390898"/>
                </a:lnTo>
                <a:lnTo>
                  <a:pt x="379413" y="1416226"/>
                </a:lnTo>
                <a:lnTo>
                  <a:pt x="422091" y="1439021"/>
                </a:lnTo>
                <a:lnTo>
                  <a:pt x="466037" y="1459283"/>
                </a:lnTo>
                <a:lnTo>
                  <a:pt x="510819" y="1476176"/>
                </a:lnTo>
                <a:lnTo>
                  <a:pt x="556869" y="1490524"/>
                </a:lnTo>
                <a:lnTo>
                  <a:pt x="603768" y="1501922"/>
                </a:lnTo>
                <a:lnTo>
                  <a:pt x="651516" y="1510368"/>
                </a:lnTo>
                <a:lnTo>
                  <a:pt x="699265" y="1515434"/>
                </a:lnTo>
                <a:lnTo>
                  <a:pt x="747431" y="1517967"/>
                </a:lnTo>
                <a:lnTo>
                  <a:pt x="795598" y="1517118"/>
                </a:lnTo>
                <a:lnTo>
                  <a:pt x="843764" y="1513319"/>
                </a:lnTo>
                <a:lnTo>
                  <a:pt x="891500" y="1506569"/>
                </a:lnTo>
                <a:lnTo>
                  <a:pt x="938399" y="1496438"/>
                </a:lnTo>
                <a:lnTo>
                  <a:pt x="984880" y="1483774"/>
                </a:lnTo>
                <a:lnTo>
                  <a:pt x="1030511" y="1468147"/>
                </a:lnTo>
                <a:lnTo>
                  <a:pt x="1075294" y="1449582"/>
                </a:lnTo>
                <a:lnTo>
                  <a:pt x="1118390" y="1428054"/>
                </a:lnTo>
                <a:lnTo>
                  <a:pt x="1160219" y="1403993"/>
                </a:lnTo>
                <a:lnTo>
                  <a:pt x="1200362" y="1377399"/>
                </a:lnTo>
                <a:lnTo>
                  <a:pt x="1238388" y="1347842"/>
                </a:lnTo>
                <a:lnTo>
                  <a:pt x="1275147" y="1316613"/>
                </a:lnTo>
                <a:lnTo>
                  <a:pt x="1309371" y="1282838"/>
                </a:lnTo>
                <a:lnTo>
                  <a:pt x="1341477" y="1246962"/>
                </a:lnTo>
                <a:lnTo>
                  <a:pt x="1371062" y="1208971"/>
                </a:lnTo>
                <a:lnTo>
                  <a:pt x="1398517" y="1169283"/>
                </a:lnTo>
                <a:lnTo>
                  <a:pt x="1423449" y="1127923"/>
                </a:lnTo>
                <a:lnTo>
                  <a:pt x="1445416" y="1085284"/>
                </a:lnTo>
                <a:lnTo>
                  <a:pt x="1464860" y="1040961"/>
                </a:lnTo>
                <a:lnTo>
                  <a:pt x="1481338" y="995789"/>
                </a:lnTo>
                <a:lnTo>
                  <a:pt x="1494850" y="949364"/>
                </a:lnTo>
                <a:lnTo>
                  <a:pt x="1505421" y="902508"/>
                </a:lnTo>
                <a:lnTo>
                  <a:pt x="1513027" y="854803"/>
                </a:lnTo>
                <a:lnTo>
                  <a:pt x="1517666" y="807099"/>
                </a:lnTo>
                <a:lnTo>
                  <a:pt x="1519364" y="758977"/>
                </a:lnTo>
              </a:path>
            </a:pathLst>
          </a:custGeom>
          <a:ln w="506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 txBox="1"/>
          <p:nvPr/>
        </p:nvSpPr>
        <p:spPr>
          <a:xfrm>
            <a:off x="1419336" y="3482484"/>
            <a:ext cx="5702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E727FF"/>
                </a:solidFill>
                <a:latin typeface="Century Gothic"/>
                <a:cs typeface="Century Gothic"/>
              </a:rPr>
              <a:t>W</a:t>
            </a:r>
            <a:r>
              <a:rPr sz="1800" b="1" spc="-5" dirty="0">
                <a:solidFill>
                  <a:srgbClr val="E727FF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E727FF"/>
                </a:solidFill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42" name="object 242"/>
          <p:cNvSpPr txBox="1"/>
          <p:nvPr/>
        </p:nvSpPr>
        <p:spPr>
          <a:xfrm>
            <a:off x="3088116" y="3463948"/>
            <a:ext cx="8940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QCD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7313714" y="2566279"/>
            <a:ext cx="91440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solidFill>
                  <a:srgbClr val="3399FF"/>
                </a:solidFill>
                <a:latin typeface="Palatino Linotype"/>
                <a:cs typeface="Palatino Linotype"/>
              </a:rPr>
              <a:t>T</a:t>
            </a:r>
            <a:r>
              <a:rPr sz="1800" spc="-5" dirty="0">
                <a:solidFill>
                  <a:srgbClr val="3399FF"/>
                </a:solidFill>
                <a:latin typeface="Palatino Linotype"/>
                <a:cs typeface="Palatino Linotype"/>
              </a:rPr>
              <a:t>hale</a:t>
            </a:r>
            <a:r>
              <a:rPr sz="1800" dirty="0">
                <a:solidFill>
                  <a:srgbClr val="3399FF"/>
                </a:solidFill>
                <a:latin typeface="Palatino Linotype"/>
                <a:cs typeface="Palatino Linotype"/>
              </a:rPr>
              <a:t>r </a:t>
            </a:r>
            <a:r>
              <a:rPr sz="1800" spc="-15" dirty="0">
                <a:solidFill>
                  <a:srgbClr val="3399FF"/>
                </a:solidFill>
                <a:latin typeface="Palatino Linotype"/>
                <a:cs typeface="Palatino Linotype"/>
              </a:rPr>
              <a:t>&amp;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7326414" y="2788612"/>
            <a:ext cx="889000" cy="0"/>
          </a:xfrm>
          <a:custGeom>
            <a:avLst/>
            <a:gdLst/>
            <a:ahLst/>
            <a:cxnLst/>
            <a:rect l="l" t="t" r="r" b="b"/>
            <a:pathLst>
              <a:path w="889000">
                <a:moveTo>
                  <a:pt x="0" y="0"/>
                </a:moveTo>
                <a:lnTo>
                  <a:pt x="889000" y="0"/>
                </a:lnTo>
              </a:path>
            </a:pathLst>
          </a:custGeom>
          <a:ln w="13970">
            <a:solidFill>
              <a:srgbClr val="3DA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 txBox="1"/>
          <p:nvPr/>
        </p:nvSpPr>
        <p:spPr>
          <a:xfrm>
            <a:off x="7313714" y="2832979"/>
            <a:ext cx="123190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45" dirty="0">
                <a:solidFill>
                  <a:srgbClr val="3399FF"/>
                </a:solidFill>
                <a:latin typeface="Palatino Linotype"/>
                <a:cs typeface="Palatino Linotype"/>
              </a:rPr>
              <a:t>V</a:t>
            </a:r>
            <a:r>
              <a:rPr sz="1800" dirty="0">
                <a:solidFill>
                  <a:srgbClr val="3399FF"/>
                </a:solidFill>
                <a:latin typeface="Palatino Linotype"/>
                <a:cs typeface="Palatino Linotype"/>
              </a:rPr>
              <a:t>an </a:t>
            </a:r>
            <a:r>
              <a:rPr sz="1800" spc="-15" dirty="0">
                <a:solidFill>
                  <a:srgbClr val="3399FF"/>
                </a:solidFill>
                <a:latin typeface="Palatino Linotype"/>
                <a:cs typeface="Palatino Linotype"/>
              </a:rPr>
              <a:t>T</a:t>
            </a:r>
            <a:r>
              <a:rPr sz="1800" dirty="0">
                <a:solidFill>
                  <a:srgbClr val="3399FF"/>
                </a:solidFill>
                <a:latin typeface="Palatino Linotype"/>
                <a:cs typeface="Palatino Linotype"/>
              </a:rPr>
              <a:t>ilburg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7326414" y="3055312"/>
            <a:ext cx="1193800" cy="0"/>
          </a:xfrm>
          <a:custGeom>
            <a:avLst/>
            <a:gdLst/>
            <a:ahLst/>
            <a:cxnLst/>
            <a:rect l="l" t="t" r="r" b="b"/>
            <a:pathLst>
              <a:path w="1193800">
                <a:moveTo>
                  <a:pt x="0" y="0"/>
                </a:moveTo>
                <a:lnTo>
                  <a:pt x="1193800" y="0"/>
                </a:lnTo>
              </a:path>
            </a:pathLst>
          </a:custGeom>
          <a:ln w="13970">
            <a:solidFill>
              <a:srgbClr val="3DA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864891" y="4391068"/>
            <a:ext cx="619760" cy="222250"/>
          </a:xfrm>
          <a:custGeom>
            <a:avLst/>
            <a:gdLst/>
            <a:ahLst/>
            <a:cxnLst/>
            <a:rect l="l" t="t" r="r" b="b"/>
            <a:pathLst>
              <a:path w="619760" h="222250">
                <a:moveTo>
                  <a:pt x="0" y="0"/>
                </a:moveTo>
                <a:lnTo>
                  <a:pt x="619715" y="222162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838199" y="4357435"/>
            <a:ext cx="140335" cy="125730"/>
          </a:xfrm>
          <a:custGeom>
            <a:avLst/>
            <a:gdLst/>
            <a:ahLst/>
            <a:cxnLst/>
            <a:rect l="l" t="t" r="r" b="b"/>
            <a:pathLst>
              <a:path w="140334" h="125729">
                <a:moveTo>
                  <a:pt x="129409" y="0"/>
                </a:moveTo>
                <a:lnTo>
                  <a:pt x="0" y="24063"/>
                </a:lnTo>
                <a:lnTo>
                  <a:pt x="84646" y="124865"/>
                </a:lnTo>
                <a:lnTo>
                  <a:pt x="93658" y="125649"/>
                </a:lnTo>
                <a:lnTo>
                  <a:pt x="105744" y="115501"/>
                </a:lnTo>
                <a:lnTo>
                  <a:pt x="106528" y="106489"/>
                </a:lnTo>
                <a:lnTo>
                  <a:pt x="53384" y="43201"/>
                </a:lnTo>
                <a:lnTo>
                  <a:pt x="134633" y="28092"/>
                </a:lnTo>
                <a:lnTo>
                  <a:pt x="139752" y="20634"/>
                </a:lnTo>
                <a:lnTo>
                  <a:pt x="136867" y="5119"/>
                </a:lnTo>
                <a:lnTo>
                  <a:pt x="1294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1371546" y="4521213"/>
            <a:ext cx="140335" cy="125730"/>
          </a:xfrm>
          <a:custGeom>
            <a:avLst/>
            <a:gdLst/>
            <a:ahLst/>
            <a:cxnLst/>
            <a:rect l="l" t="t" r="r" b="b"/>
            <a:pathLst>
              <a:path w="140334" h="125729">
                <a:moveTo>
                  <a:pt x="46094" y="0"/>
                </a:moveTo>
                <a:lnTo>
                  <a:pt x="34009" y="10148"/>
                </a:lnTo>
                <a:lnTo>
                  <a:pt x="33224" y="19160"/>
                </a:lnTo>
                <a:lnTo>
                  <a:pt x="86368" y="82448"/>
                </a:lnTo>
                <a:lnTo>
                  <a:pt x="5119" y="97557"/>
                </a:lnTo>
                <a:lnTo>
                  <a:pt x="0" y="105015"/>
                </a:lnTo>
                <a:lnTo>
                  <a:pt x="2885" y="120530"/>
                </a:lnTo>
                <a:lnTo>
                  <a:pt x="10344" y="125649"/>
                </a:lnTo>
                <a:lnTo>
                  <a:pt x="139753" y="101586"/>
                </a:lnTo>
                <a:lnTo>
                  <a:pt x="55106" y="784"/>
                </a:lnTo>
                <a:lnTo>
                  <a:pt x="4609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 txBox="1"/>
          <p:nvPr/>
        </p:nvSpPr>
        <p:spPr>
          <a:xfrm>
            <a:off x="934146" y="4521871"/>
            <a:ext cx="3359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latin typeface="Palatino Linotype"/>
                <a:cs typeface="Palatino Linotype"/>
              </a:rPr>
              <a:t>ΔR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256" name="object 25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68</a:t>
            </a:r>
          </a:p>
        </p:txBody>
      </p:sp>
      <p:pic>
        <p:nvPicPr>
          <p:cNvPr id="257" name="Picture 2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678299"/>
            <a:ext cx="6287831" cy="951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660138" y="1018802"/>
            <a:ext cx="5823585" cy="5588635"/>
          </a:xfrm>
          <a:custGeom>
            <a:avLst/>
            <a:gdLst/>
            <a:ahLst/>
            <a:cxnLst/>
            <a:rect l="l" t="t" r="r" b="b"/>
            <a:pathLst>
              <a:path w="5823584" h="5588634">
                <a:moveTo>
                  <a:pt x="0" y="5588374"/>
                </a:moveTo>
                <a:lnTo>
                  <a:pt x="5822995" y="5588374"/>
                </a:lnTo>
                <a:lnTo>
                  <a:pt x="5822995" y="0"/>
                </a:lnTo>
                <a:lnTo>
                  <a:pt x="0" y="0"/>
                </a:lnTo>
                <a:lnTo>
                  <a:pt x="0" y="55883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17128" y="1577642"/>
            <a:ext cx="4775200" cy="4359275"/>
          </a:xfrm>
          <a:custGeom>
            <a:avLst/>
            <a:gdLst/>
            <a:ahLst/>
            <a:cxnLst/>
            <a:rect l="l" t="t" r="r" b="b"/>
            <a:pathLst>
              <a:path w="4775200" h="4359275">
                <a:moveTo>
                  <a:pt x="0" y="4358930"/>
                </a:moveTo>
                <a:lnTo>
                  <a:pt x="4774859" y="4358930"/>
                </a:lnTo>
                <a:lnTo>
                  <a:pt x="4774859" y="0"/>
                </a:lnTo>
                <a:lnTo>
                  <a:pt x="0" y="0"/>
                </a:lnTo>
                <a:lnTo>
                  <a:pt x="0" y="4358930"/>
                </a:lnTo>
                <a:close/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17128" y="1577642"/>
            <a:ext cx="4775200" cy="4359275"/>
          </a:xfrm>
          <a:custGeom>
            <a:avLst/>
            <a:gdLst/>
            <a:ahLst/>
            <a:cxnLst/>
            <a:rect l="l" t="t" r="r" b="b"/>
            <a:pathLst>
              <a:path w="4775200" h="4359275">
                <a:moveTo>
                  <a:pt x="0" y="4358930"/>
                </a:moveTo>
                <a:lnTo>
                  <a:pt x="4774859" y="4358930"/>
                </a:lnTo>
                <a:lnTo>
                  <a:pt x="4774859" y="0"/>
                </a:lnTo>
                <a:lnTo>
                  <a:pt x="0" y="0"/>
                </a:lnTo>
                <a:lnTo>
                  <a:pt x="0" y="4358930"/>
                </a:lnTo>
                <a:close/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17128" y="1577642"/>
            <a:ext cx="4775200" cy="4359275"/>
          </a:xfrm>
          <a:custGeom>
            <a:avLst/>
            <a:gdLst/>
            <a:ahLst/>
            <a:cxnLst/>
            <a:rect l="l" t="t" r="r" b="b"/>
            <a:pathLst>
              <a:path w="4775200" h="4359275">
                <a:moveTo>
                  <a:pt x="0" y="4358930"/>
                </a:moveTo>
                <a:lnTo>
                  <a:pt x="4774859" y="4358930"/>
                </a:lnTo>
                <a:lnTo>
                  <a:pt x="4774859" y="0"/>
                </a:lnTo>
                <a:lnTo>
                  <a:pt x="0" y="0"/>
                </a:lnTo>
                <a:lnTo>
                  <a:pt x="0" y="4358930"/>
                </a:lnTo>
                <a:close/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17128" y="1577642"/>
            <a:ext cx="4775200" cy="4359275"/>
          </a:xfrm>
          <a:custGeom>
            <a:avLst/>
            <a:gdLst/>
            <a:ahLst/>
            <a:cxnLst/>
            <a:rect l="l" t="t" r="r" b="b"/>
            <a:pathLst>
              <a:path w="4775200" h="4359275">
                <a:moveTo>
                  <a:pt x="0" y="4358930"/>
                </a:moveTo>
                <a:lnTo>
                  <a:pt x="4774859" y="4358930"/>
                </a:lnTo>
                <a:lnTo>
                  <a:pt x="4774859" y="0"/>
                </a:lnTo>
                <a:lnTo>
                  <a:pt x="0" y="0"/>
                </a:lnTo>
                <a:lnTo>
                  <a:pt x="0" y="4358930"/>
                </a:lnTo>
                <a:close/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17128" y="5936572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486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17128" y="1577645"/>
            <a:ext cx="0" cy="4359275"/>
          </a:xfrm>
          <a:custGeom>
            <a:avLst/>
            <a:gdLst/>
            <a:ahLst/>
            <a:cxnLst/>
            <a:rect l="l" t="t" r="r" b="b"/>
            <a:pathLst>
              <a:path h="4359275">
                <a:moveTo>
                  <a:pt x="0" y="0"/>
                </a:moveTo>
                <a:lnTo>
                  <a:pt x="0" y="435892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55871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94614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133356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372098" y="5799098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5">
                <a:moveTo>
                  <a:pt x="0" y="0"/>
                </a:moveTo>
                <a:lnTo>
                  <a:pt x="0" y="137473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10840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49582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88324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327076" y="5799098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5">
                <a:moveTo>
                  <a:pt x="0" y="0"/>
                </a:moveTo>
                <a:lnTo>
                  <a:pt x="0" y="137473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565818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804561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043302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282043" y="5799098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5">
                <a:moveTo>
                  <a:pt x="0" y="0"/>
                </a:moveTo>
                <a:lnTo>
                  <a:pt x="0" y="137473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520787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759527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998270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237011" y="5799098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5">
                <a:moveTo>
                  <a:pt x="0" y="0"/>
                </a:moveTo>
                <a:lnTo>
                  <a:pt x="0" y="137473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75753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14496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53248" y="5867834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73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191989" y="1577645"/>
            <a:ext cx="0" cy="4359275"/>
          </a:xfrm>
          <a:custGeom>
            <a:avLst/>
            <a:gdLst/>
            <a:ahLst/>
            <a:cxnLst/>
            <a:rect l="l" t="t" r="r" b="b"/>
            <a:pathLst>
              <a:path h="4359275">
                <a:moveTo>
                  <a:pt x="0" y="0"/>
                </a:moveTo>
                <a:lnTo>
                  <a:pt x="0" y="4358927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6841215" y="6006093"/>
            <a:ext cx="438150" cy="546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1</a:t>
            </a: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3000" spc="52" baseline="18055" dirty="0">
                <a:latin typeface="Symbol"/>
                <a:cs typeface="Symbol"/>
              </a:rPr>
              <a:t></a:t>
            </a:r>
            <a:r>
              <a:rPr sz="1350" spc="-10" dirty="0">
                <a:latin typeface="Arial"/>
                <a:cs typeface="Arial"/>
              </a:rPr>
              <a:t>sig</a:t>
            </a:r>
            <a:endParaRPr sz="13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329987" y="6006093"/>
            <a:ext cx="15049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0</a:t>
            </a:r>
            <a:endParaRPr sz="17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193838" y="6006093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0.2</a:t>
            </a:r>
            <a:endParaRPr sz="17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153674" y="6006093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0.4</a:t>
            </a:r>
            <a:endParaRPr sz="17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102838" y="6006093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0.6</a:t>
            </a:r>
            <a:endParaRPr sz="17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062674" y="6006093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0.8</a:t>
            </a:r>
            <a:endParaRPr sz="175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417128" y="1577645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486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655871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94614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133356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372098" y="1577645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4">
                <a:moveTo>
                  <a:pt x="0" y="137468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10840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49582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088324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327076" y="1577645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4">
                <a:moveTo>
                  <a:pt x="0" y="137468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65818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804561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043302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282043" y="1577645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4">
                <a:moveTo>
                  <a:pt x="0" y="137468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520787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759527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998270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237011" y="1577645"/>
            <a:ext cx="0" cy="137795"/>
          </a:xfrm>
          <a:custGeom>
            <a:avLst/>
            <a:gdLst/>
            <a:ahLst/>
            <a:cxnLst/>
            <a:rect l="l" t="t" r="r" b="b"/>
            <a:pathLst>
              <a:path h="137794">
                <a:moveTo>
                  <a:pt x="0" y="137468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475753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714496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953248" y="1577645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68734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1649271" y="1552259"/>
            <a:ext cx="329565" cy="41783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52" baseline="18055" dirty="0">
                <a:latin typeface="Symbol"/>
                <a:cs typeface="Symbol"/>
              </a:rPr>
              <a:t></a:t>
            </a:r>
            <a:r>
              <a:rPr sz="1350" spc="-5" dirty="0">
                <a:latin typeface="Arial"/>
                <a:cs typeface="Arial"/>
              </a:rPr>
              <a:t>bkg</a:t>
            </a:r>
            <a:endParaRPr sz="1350">
              <a:latin typeface="Arial"/>
              <a:cs typeface="Arial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2417128" y="5718625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417128" y="5500679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417128" y="5282736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417128" y="5064783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136257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417128" y="4846840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417128" y="4628897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417128" y="4410944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417128" y="4193001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136257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417128" y="3975058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417128" y="3757105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417128" y="3539162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417128" y="3321219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136257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417128" y="3103266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417128" y="2885323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417128" y="2667370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417128" y="2449427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136257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417128" y="2231484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417128" y="2013531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417128" y="1795588"/>
            <a:ext cx="68580" cy="0"/>
          </a:xfrm>
          <a:custGeom>
            <a:avLst/>
            <a:gdLst/>
            <a:ahLst/>
            <a:cxnLst/>
            <a:rect l="l" t="t" r="r" b="b"/>
            <a:pathLst>
              <a:path w="68580">
                <a:moveTo>
                  <a:pt x="68129" y="0"/>
                </a:moveTo>
                <a:lnTo>
                  <a:pt x="0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2212675" y="5835456"/>
            <a:ext cx="15049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0</a:t>
            </a:r>
            <a:endParaRPr sz="175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2020707" y="4960944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0.2</a:t>
            </a:r>
            <a:endParaRPr sz="175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2020707" y="4086420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0.4</a:t>
            </a:r>
            <a:endParaRPr sz="175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2020707" y="3211906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0.6</a:t>
            </a:r>
            <a:endParaRPr sz="175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2020707" y="2348053"/>
            <a:ext cx="33718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5" dirty="0">
                <a:latin typeface="Arial"/>
                <a:cs typeface="Arial"/>
              </a:rPr>
              <a:t>0.8</a:t>
            </a:r>
            <a:endParaRPr sz="175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244669" y="1473539"/>
            <a:ext cx="150495" cy="24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latin typeface="Arial"/>
                <a:cs typeface="Arial"/>
              </a:rPr>
              <a:t>1</a:t>
            </a:r>
            <a:endParaRPr sz="1750">
              <a:latin typeface="Arial"/>
              <a:cs typeface="Arial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7123861" y="5718625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123861" y="5500679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123861" y="5282736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055733" y="5064783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0" y="0"/>
                </a:moveTo>
                <a:lnTo>
                  <a:pt x="136255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123861" y="4846840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123861" y="4628897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123861" y="4410944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055733" y="4193001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0" y="0"/>
                </a:moveTo>
                <a:lnTo>
                  <a:pt x="136255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123861" y="3975058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123861" y="3757105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123861" y="3539162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055733" y="3321219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0" y="0"/>
                </a:moveTo>
                <a:lnTo>
                  <a:pt x="136255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123861" y="3103266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123861" y="2885323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123861" y="2667370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055733" y="2449427"/>
            <a:ext cx="136525" cy="0"/>
          </a:xfrm>
          <a:custGeom>
            <a:avLst/>
            <a:gdLst/>
            <a:ahLst/>
            <a:cxnLst/>
            <a:rect l="l" t="t" r="r" b="b"/>
            <a:pathLst>
              <a:path w="136525">
                <a:moveTo>
                  <a:pt x="0" y="0"/>
                </a:moveTo>
                <a:lnTo>
                  <a:pt x="136255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123861" y="2231484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123861" y="2013531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123861" y="1795588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8128" y="0"/>
                </a:lnTo>
              </a:path>
            </a:pathLst>
          </a:custGeom>
          <a:ln w="77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2841898" y="4344084"/>
            <a:ext cx="699770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AK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R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=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0.8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2564614" y="4525390"/>
            <a:ext cx="126428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5" dirty="0">
                <a:latin typeface="Arial"/>
                <a:cs typeface="Arial"/>
              </a:rPr>
              <a:t>47</a:t>
            </a:r>
            <a:r>
              <a:rPr sz="1100" spc="-10" dirty="0">
                <a:latin typeface="Arial"/>
                <a:cs typeface="Arial"/>
              </a:rPr>
              <a:t>5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&lt;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p</a:t>
            </a:r>
            <a:r>
              <a:rPr sz="1100" dirty="0">
                <a:latin typeface="Arial"/>
                <a:cs typeface="Arial"/>
              </a:rPr>
              <a:t>  </a:t>
            </a:r>
            <a:r>
              <a:rPr sz="1100" spc="-9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&lt;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5" dirty="0">
                <a:latin typeface="Arial"/>
                <a:cs typeface="Arial"/>
              </a:rPr>
              <a:t>60</a:t>
            </a:r>
            <a:r>
              <a:rPr sz="1100" spc="-10" dirty="0">
                <a:latin typeface="Arial"/>
                <a:cs typeface="Arial"/>
              </a:rPr>
              <a:t>0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GeV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3033865" y="4632889"/>
            <a:ext cx="84455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2777909" y="4738691"/>
            <a:ext cx="796290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09270" algn="l"/>
              </a:tabLst>
            </a:pPr>
            <a:r>
              <a:rPr sz="1100" spc="-10" dirty="0">
                <a:latin typeface="Arial"/>
                <a:cs typeface="Arial"/>
              </a:rPr>
              <a:t>0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&lt;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N</a:t>
            </a:r>
            <a:r>
              <a:rPr sz="1100" dirty="0">
                <a:latin typeface="Arial"/>
                <a:cs typeface="Arial"/>
              </a:rPr>
              <a:t>	</a:t>
            </a:r>
            <a:r>
              <a:rPr sz="1100" spc="-10" dirty="0">
                <a:latin typeface="Arial"/>
                <a:cs typeface="Arial"/>
              </a:rPr>
              <a:t>&lt;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5" dirty="0">
                <a:latin typeface="Arial"/>
                <a:cs typeface="Arial"/>
              </a:rPr>
              <a:t>40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3108516" y="4835528"/>
            <a:ext cx="158750" cy="121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dirty="0">
                <a:latin typeface="Arial"/>
                <a:cs typeface="Arial"/>
              </a:rPr>
              <a:t>PU</a:t>
            </a:r>
            <a:endParaRPr sz="750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2937881" y="4962652"/>
            <a:ext cx="519430" cy="173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40" dirty="0">
                <a:latin typeface="Arial"/>
                <a:cs typeface="Arial"/>
              </a:rPr>
              <a:t>|</a:t>
            </a:r>
            <a:r>
              <a:rPr sz="1100" spc="-85" dirty="0">
                <a:latin typeface="Symbol"/>
                <a:cs typeface="Symbol"/>
              </a:rPr>
              <a:t></a:t>
            </a:r>
            <a:r>
              <a:rPr sz="1100" spc="-5" dirty="0">
                <a:latin typeface="Arial"/>
                <a:cs typeface="Arial"/>
              </a:rPr>
              <a:t>| </a:t>
            </a:r>
            <a:r>
              <a:rPr sz="1100" spc="-10" dirty="0">
                <a:latin typeface="Arial"/>
                <a:cs typeface="Arial"/>
              </a:rPr>
              <a:t>&lt;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2.5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2441003" y="5446417"/>
            <a:ext cx="2339975" cy="481965"/>
          </a:xfrm>
          <a:custGeom>
            <a:avLst/>
            <a:gdLst/>
            <a:ahLst/>
            <a:cxnLst/>
            <a:rect l="l" t="t" r="r" b="b"/>
            <a:pathLst>
              <a:path w="2339975" h="481964">
                <a:moveTo>
                  <a:pt x="0" y="481697"/>
                </a:moveTo>
                <a:lnTo>
                  <a:pt x="47748" y="481697"/>
                </a:lnTo>
                <a:lnTo>
                  <a:pt x="95496" y="481697"/>
                </a:lnTo>
                <a:lnTo>
                  <a:pt x="143244" y="481697"/>
                </a:lnTo>
                <a:lnTo>
                  <a:pt x="167913" y="480066"/>
                </a:lnTo>
                <a:lnTo>
                  <a:pt x="190994" y="477959"/>
                </a:lnTo>
                <a:lnTo>
                  <a:pt x="238742" y="473070"/>
                </a:lnTo>
                <a:lnTo>
                  <a:pt x="286490" y="467458"/>
                </a:lnTo>
                <a:lnTo>
                  <a:pt x="334240" y="463398"/>
                </a:lnTo>
                <a:lnTo>
                  <a:pt x="381990" y="459085"/>
                </a:lnTo>
                <a:lnTo>
                  <a:pt x="429741" y="451753"/>
                </a:lnTo>
                <a:lnTo>
                  <a:pt x="477481" y="445756"/>
                </a:lnTo>
                <a:lnTo>
                  <a:pt x="525232" y="439092"/>
                </a:lnTo>
                <a:lnTo>
                  <a:pt x="572982" y="435241"/>
                </a:lnTo>
                <a:lnTo>
                  <a:pt x="620732" y="431646"/>
                </a:lnTo>
                <a:lnTo>
                  <a:pt x="668483" y="427331"/>
                </a:lnTo>
                <a:lnTo>
                  <a:pt x="716223" y="421730"/>
                </a:lnTo>
                <a:lnTo>
                  <a:pt x="763973" y="414852"/>
                </a:lnTo>
                <a:lnTo>
                  <a:pt x="811724" y="405521"/>
                </a:lnTo>
                <a:lnTo>
                  <a:pt x="859474" y="398744"/>
                </a:lnTo>
                <a:lnTo>
                  <a:pt x="907225" y="392042"/>
                </a:lnTo>
                <a:lnTo>
                  <a:pt x="954975" y="386991"/>
                </a:lnTo>
                <a:lnTo>
                  <a:pt x="1002715" y="380209"/>
                </a:lnTo>
                <a:lnTo>
                  <a:pt x="1050466" y="373393"/>
                </a:lnTo>
                <a:lnTo>
                  <a:pt x="1098216" y="364942"/>
                </a:lnTo>
                <a:lnTo>
                  <a:pt x="1145967" y="358690"/>
                </a:lnTo>
                <a:lnTo>
                  <a:pt x="1183723" y="352386"/>
                </a:lnTo>
                <a:lnTo>
                  <a:pt x="1193717" y="350442"/>
                </a:lnTo>
                <a:lnTo>
                  <a:pt x="1241457" y="339370"/>
                </a:lnTo>
                <a:lnTo>
                  <a:pt x="1289208" y="329346"/>
                </a:lnTo>
                <a:lnTo>
                  <a:pt x="1336958" y="319759"/>
                </a:lnTo>
                <a:lnTo>
                  <a:pt x="1384709" y="309406"/>
                </a:lnTo>
                <a:lnTo>
                  <a:pt x="1432459" y="300238"/>
                </a:lnTo>
                <a:lnTo>
                  <a:pt x="1477868" y="292414"/>
                </a:lnTo>
                <a:lnTo>
                  <a:pt x="1480209" y="291791"/>
                </a:lnTo>
                <a:lnTo>
                  <a:pt x="1494004" y="287086"/>
                </a:lnTo>
                <a:lnTo>
                  <a:pt x="1521972" y="275768"/>
                </a:lnTo>
                <a:lnTo>
                  <a:pt x="1527950" y="273767"/>
                </a:lnTo>
                <a:lnTo>
                  <a:pt x="1551296" y="267701"/>
                </a:lnTo>
                <a:lnTo>
                  <a:pt x="1575700" y="262452"/>
                </a:lnTo>
                <a:lnTo>
                  <a:pt x="1623450" y="252897"/>
                </a:lnTo>
                <a:lnTo>
                  <a:pt x="1639874" y="247742"/>
                </a:lnTo>
                <a:lnTo>
                  <a:pt x="1671201" y="236115"/>
                </a:lnTo>
                <a:lnTo>
                  <a:pt x="1695533" y="226016"/>
                </a:lnTo>
                <a:lnTo>
                  <a:pt x="1711515" y="219675"/>
                </a:lnTo>
                <a:lnTo>
                  <a:pt x="1718951" y="217255"/>
                </a:lnTo>
                <a:lnTo>
                  <a:pt x="1766692" y="208006"/>
                </a:lnTo>
                <a:lnTo>
                  <a:pt x="1814442" y="196737"/>
                </a:lnTo>
                <a:lnTo>
                  <a:pt x="1862192" y="188168"/>
                </a:lnTo>
                <a:lnTo>
                  <a:pt x="1909944" y="173433"/>
                </a:lnTo>
                <a:lnTo>
                  <a:pt x="1957693" y="157244"/>
                </a:lnTo>
                <a:lnTo>
                  <a:pt x="2005444" y="138370"/>
                </a:lnTo>
                <a:lnTo>
                  <a:pt x="2053184" y="122503"/>
                </a:lnTo>
                <a:lnTo>
                  <a:pt x="2068231" y="115180"/>
                </a:lnTo>
                <a:lnTo>
                  <a:pt x="2094936" y="100780"/>
                </a:lnTo>
                <a:lnTo>
                  <a:pt x="2100935" y="97976"/>
                </a:lnTo>
                <a:lnTo>
                  <a:pt x="2148685" y="80546"/>
                </a:lnTo>
                <a:lnTo>
                  <a:pt x="2196435" y="59911"/>
                </a:lnTo>
                <a:lnTo>
                  <a:pt x="2244186" y="42419"/>
                </a:lnTo>
                <a:lnTo>
                  <a:pt x="2286842" y="26211"/>
                </a:lnTo>
                <a:lnTo>
                  <a:pt x="2291926" y="24003"/>
                </a:lnTo>
                <a:lnTo>
                  <a:pt x="2315180" y="13013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4780679" y="1786735"/>
            <a:ext cx="2339975" cy="3660140"/>
          </a:xfrm>
          <a:custGeom>
            <a:avLst/>
            <a:gdLst/>
            <a:ahLst/>
            <a:cxnLst/>
            <a:rect l="l" t="t" r="r" b="b"/>
            <a:pathLst>
              <a:path w="2339975" h="3660140">
                <a:moveTo>
                  <a:pt x="0" y="3659681"/>
                </a:moveTo>
                <a:lnTo>
                  <a:pt x="47750" y="3632062"/>
                </a:lnTo>
                <a:lnTo>
                  <a:pt x="95501" y="3614046"/>
                </a:lnTo>
                <a:lnTo>
                  <a:pt x="143251" y="3593011"/>
                </a:lnTo>
                <a:lnTo>
                  <a:pt x="191002" y="3572500"/>
                </a:lnTo>
                <a:lnTo>
                  <a:pt x="238741" y="3553015"/>
                </a:lnTo>
                <a:lnTo>
                  <a:pt x="286492" y="3528786"/>
                </a:lnTo>
                <a:lnTo>
                  <a:pt x="334242" y="3507535"/>
                </a:lnTo>
                <a:lnTo>
                  <a:pt x="381994" y="3489982"/>
                </a:lnTo>
                <a:lnTo>
                  <a:pt x="429743" y="3465054"/>
                </a:lnTo>
                <a:lnTo>
                  <a:pt x="477495" y="3425202"/>
                </a:lnTo>
                <a:lnTo>
                  <a:pt x="525234" y="3392252"/>
                </a:lnTo>
                <a:lnTo>
                  <a:pt x="572984" y="3351147"/>
                </a:lnTo>
                <a:lnTo>
                  <a:pt x="620735" y="3303468"/>
                </a:lnTo>
                <a:lnTo>
                  <a:pt x="668486" y="3259487"/>
                </a:lnTo>
                <a:lnTo>
                  <a:pt x="716236" y="3204105"/>
                </a:lnTo>
                <a:lnTo>
                  <a:pt x="763976" y="3164048"/>
                </a:lnTo>
                <a:lnTo>
                  <a:pt x="811726" y="3115271"/>
                </a:lnTo>
                <a:lnTo>
                  <a:pt x="859478" y="3086316"/>
                </a:lnTo>
                <a:lnTo>
                  <a:pt x="907228" y="3046033"/>
                </a:lnTo>
                <a:lnTo>
                  <a:pt x="954977" y="2995704"/>
                </a:lnTo>
                <a:lnTo>
                  <a:pt x="1002728" y="2936296"/>
                </a:lnTo>
                <a:lnTo>
                  <a:pt x="1050469" y="2872790"/>
                </a:lnTo>
                <a:lnTo>
                  <a:pt x="1098218" y="2816453"/>
                </a:lnTo>
                <a:lnTo>
                  <a:pt x="1145969" y="2746691"/>
                </a:lnTo>
                <a:lnTo>
                  <a:pt x="1193719" y="2679929"/>
                </a:lnTo>
                <a:lnTo>
                  <a:pt x="1241470" y="2598130"/>
                </a:lnTo>
                <a:lnTo>
                  <a:pt x="1289211" y="2523305"/>
                </a:lnTo>
                <a:lnTo>
                  <a:pt x="1336960" y="2451540"/>
                </a:lnTo>
                <a:lnTo>
                  <a:pt x="1384712" y="2388291"/>
                </a:lnTo>
                <a:lnTo>
                  <a:pt x="1432461" y="2339185"/>
                </a:lnTo>
                <a:lnTo>
                  <a:pt x="1466008" y="2292708"/>
                </a:lnTo>
                <a:lnTo>
                  <a:pt x="1480213" y="2267533"/>
                </a:lnTo>
                <a:lnTo>
                  <a:pt x="1496718" y="2230691"/>
                </a:lnTo>
                <a:lnTo>
                  <a:pt x="1527962" y="2152815"/>
                </a:lnTo>
                <a:lnTo>
                  <a:pt x="1575703" y="2047403"/>
                </a:lnTo>
                <a:lnTo>
                  <a:pt x="1623453" y="1914844"/>
                </a:lnTo>
                <a:lnTo>
                  <a:pt x="1671204" y="1804357"/>
                </a:lnTo>
                <a:lnTo>
                  <a:pt x="1718954" y="1695637"/>
                </a:lnTo>
                <a:lnTo>
                  <a:pt x="1737576" y="1641437"/>
                </a:lnTo>
                <a:lnTo>
                  <a:pt x="1763244" y="1564855"/>
                </a:lnTo>
                <a:lnTo>
                  <a:pt x="1766704" y="1556001"/>
                </a:lnTo>
                <a:lnTo>
                  <a:pt x="1814445" y="1459042"/>
                </a:lnTo>
                <a:lnTo>
                  <a:pt x="1862196" y="1335439"/>
                </a:lnTo>
                <a:lnTo>
                  <a:pt x="1909945" y="1240678"/>
                </a:lnTo>
                <a:lnTo>
                  <a:pt x="1957696" y="1134125"/>
                </a:lnTo>
                <a:lnTo>
                  <a:pt x="2005447" y="1026823"/>
                </a:lnTo>
                <a:lnTo>
                  <a:pt x="2053197" y="910359"/>
                </a:lnTo>
                <a:lnTo>
                  <a:pt x="2082572" y="828108"/>
                </a:lnTo>
                <a:lnTo>
                  <a:pt x="2100937" y="770702"/>
                </a:lnTo>
                <a:lnTo>
                  <a:pt x="2119528" y="704310"/>
                </a:lnTo>
                <a:lnTo>
                  <a:pt x="2148687" y="594748"/>
                </a:lnTo>
                <a:lnTo>
                  <a:pt x="2186731" y="462435"/>
                </a:lnTo>
                <a:lnTo>
                  <a:pt x="2196438" y="430738"/>
                </a:lnTo>
                <a:lnTo>
                  <a:pt x="2244189" y="289161"/>
                </a:lnTo>
                <a:lnTo>
                  <a:pt x="2291938" y="130144"/>
                </a:lnTo>
                <a:lnTo>
                  <a:pt x="2321036" y="47389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120359" y="1654452"/>
            <a:ext cx="48260" cy="132715"/>
          </a:xfrm>
          <a:custGeom>
            <a:avLst/>
            <a:gdLst/>
            <a:ahLst/>
            <a:cxnLst/>
            <a:rect l="l" t="t" r="r" b="b"/>
            <a:pathLst>
              <a:path w="48259" h="132714">
                <a:moveTo>
                  <a:pt x="0" y="132282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441003" y="5347557"/>
            <a:ext cx="2339975" cy="584200"/>
          </a:xfrm>
          <a:custGeom>
            <a:avLst/>
            <a:gdLst/>
            <a:ahLst/>
            <a:cxnLst/>
            <a:rect l="l" t="t" r="r" b="b"/>
            <a:pathLst>
              <a:path w="2339975" h="584200">
                <a:moveTo>
                  <a:pt x="0" y="583633"/>
                </a:moveTo>
                <a:lnTo>
                  <a:pt x="47748" y="575408"/>
                </a:lnTo>
                <a:lnTo>
                  <a:pt x="95496" y="567426"/>
                </a:lnTo>
                <a:lnTo>
                  <a:pt x="143244" y="559268"/>
                </a:lnTo>
                <a:lnTo>
                  <a:pt x="190994" y="551339"/>
                </a:lnTo>
                <a:lnTo>
                  <a:pt x="238742" y="539510"/>
                </a:lnTo>
                <a:lnTo>
                  <a:pt x="286490" y="531634"/>
                </a:lnTo>
                <a:lnTo>
                  <a:pt x="334240" y="520854"/>
                </a:lnTo>
                <a:lnTo>
                  <a:pt x="381990" y="509062"/>
                </a:lnTo>
                <a:lnTo>
                  <a:pt x="429741" y="498106"/>
                </a:lnTo>
                <a:lnTo>
                  <a:pt x="477481" y="489754"/>
                </a:lnTo>
                <a:lnTo>
                  <a:pt x="525232" y="481772"/>
                </a:lnTo>
                <a:lnTo>
                  <a:pt x="572982" y="473210"/>
                </a:lnTo>
                <a:lnTo>
                  <a:pt x="620732" y="463156"/>
                </a:lnTo>
                <a:lnTo>
                  <a:pt x="668483" y="452721"/>
                </a:lnTo>
                <a:lnTo>
                  <a:pt x="716223" y="439829"/>
                </a:lnTo>
                <a:lnTo>
                  <a:pt x="763973" y="426748"/>
                </a:lnTo>
                <a:lnTo>
                  <a:pt x="792630" y="416589"/>
                </a:lnTo>
                <a:lnTo>
                  <a:pt x="811724" y="410695"/>
                </a:lnTo>
                <a:lnTo>
                  <a:pt x="832091" y="407163"/>
                </a:lnTo>
                <a:lnTo>
                  <a:pt x="859474" y="403882"/>
                </a:lnTo>
                <a:lnTo>
                  <a:pt x="907225" y="396669"/>
                </a:lnTo>
                <a:lnTo>
                  <a:pt x="948145" y="387459"/>
                </a:lnTo>
                <a:lnTo>
                  <a:pt x="954975" y="385838"/>
                </a:lnTo>
                <a:lnTo>
                  <a:pt x="1002715" y="374223"/>
                </a:lnTo>
                <a:lnTo>
                  <a:pt x="1050466" y="360189"/>
                </a:lnTo>
                <a:lnTo>
                  <a:pt x="1098216" y="348141"/>
                </a:lnTo>
                <a:lnTo>
                  <a:pt x="1116129" y="341643"/>
                </a:lnTo>
                <a:lnTo>
                  <a:pt x="1141827" y="331888"/>
                </a:lnTo>
                <a:lnTo>
                  <a:pt x="1145967" y="330620"/>
                </a:lnTo>
                <a:lnTo>
                  <a:pt x="1193717" y="320484"/>
                </a:lnTo>
                <a:lnTo>
                  <a:pt x="1241457" y="307984"/>
                </a:lnTo>
                <a:lnTo>
                  <a:pt x="1289208" y="295773"/>
                </a:lnTo>
                <a:lnTo>
                  <a:pt x="1336958" y="283422"/>
                </a:lnTo>
                <a:lnTo>
                  <a:pt x="1375485" y="269305"/>
                </a:lnTo>
                <a:lnTo>
                  <a:pt x="1384709" y="266336"/>
                </a:lnTo>
                <a:lnTo>
                  <a:pt x="1432459" y="255642"/>
                </a:lnTo>
                <a:lnTo>
                  <a:pt x="1480209" y="242214"/>
                </a:lnTo>
                <a:lnTo>
                  <a:pt x="1527950" y="228008"/>
                </a:lnTo>
                <a:lnTo>
                  <a:pt x="1560468" y="220223"/>
                </a:lnTo>
                <a:lnTo>
                  <a:pt x="1575700" y="217203"/>
                </a:lnTo>
                <a:lnTo>
                  <a:pt x="1623450" y="210516"/>
                </a:lnTo>
                <a:lnTo>
                  <a:pt x="1653853" y="203491"/>
                </a:lnTo>
                <a:lnTo>
                  <a:pt x="1671201" y="199280"/>
                </a:lnTo>
                <a:lnTo>
                  <a:pt x="1718951" y="188957"/>
                </a:lnTo>
                <a:lnTo>
                  <a:pt x="1766692" y="177053"/>
                </a:lnTo>
                <a:lnTo>
                  <a:pt x="1814442" y="166001"/>
                </a:lnTo>
                <a:lnTo>
                  <a:pt x="1862192" y="154118"/>
                </a:lnTo>
                <a:lnTo>
                  <a:pt x="1909944" y="141792"/>
                </a:lnTo>
                <a:lnTo>
                  <a:pt x="1957693" y="129539"/>
                </a:lnTo>
                <a:lnTo>
                  <a:pt x="2005444" y="113691"/>
                </a:lnTo>
                <a:lnTo>
                  <a:pt x="2053184" y="98838"/>
                </a:lnTo>
                <a:lnTo>
                  <a:pt x="2100935" y="84829"/>
                </a:lnTo>
                <a:lnTo>
                  <a:pt x="2148685" y="68662"/>
                </a:lnTo>
                <a:lnTo>
                  <a:pt x="2196435" y="51858"/>
                </a:lnTo>
                <a:lnTo>
                  <a:pt x="2244186" y="37109"/>
                </a:lnTo>
                <a:lnTo>
                  <a:pt x="2288526" y="22884"/>
                </a:lnTo>
                <a:lnTo>
                  <a:pt x="2291926" y="21589"/>
                </a:lnTo>
                <a:lnTo>
                  <a:pt x="2316659" y="11164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780679" y="1926021"/>
            <a:ext cx="2339975" cy="3422015"/>
          </a:xfrm>
          <a:custGeom>
            <a:avLst/>
            <a:gdLst/>
            <a:ahLst/>
            <a:cxnLst/>
            <a:rect l="l" t="t" r="r" b="b"/>
            <a:pathLst>
              <a:path w="2339975" h="3422015">
                <a:moveTo>
                  <a:pt x="0" y="3421536"/>
                </a:moveTo>
                <a:lnTo>
                  <a:pt x="47750" y="3397779"/>
                </a:lnTo>
                <a:lnTo>
                  <a:pt x="95501" y="3380410"/>
                </a:lnTo>
                <a:lnTo>
                  <a:pt x="143251" y="3359570"/>
                </a:lnTo>
                <a:lnTo>
                  <a:pt x="191002" y="3339192"/>
                </a:lnTo>
                <a:lnTo>
                  <a:pt x="238741" y="3321495"/>
                </a:lnTo>
                <a:lnTo>
                  <a:pt x="286492" y="3296454"/>
                </a:lnTo>
                <a:lnTo>
                  <a:pt x="334242" y="3271937"/>
                </a:lnTo>
                <a:lnTo>
                  <a:pt x="381994" y="3254322"/>
                </a:lnTo>
                <a:lnTo>
                  <a:pt x="429743" y="3229599"/>
                </a:lnTo>
                <a:lnTo>
                  <a:pt x="477495" y="3205216"/>
                </a:lnTo>
                <a:lnTo>
                  <a:pt x="525234" y="3186009"/>
                </a:lnTo>
                <a:lnTo>
                  <a:pt x="572984" y="3165405"/>
                </a:lnTo>
                <a:lnTo>
                  <a:pt x="620735" y="3143846"/>
                </a:lnTo>
                <a:lnTo>
                  <a:pt x="668486" y="3118558"/>
                </a:lnTo>
                <a:lnTo>
                  <a:pt x="716236" y="3088433"/>
                </a:lnTo>
                <a:lnTo>
                  <a:pt x="763976" y="3063063"/>
                </a:lnTo>
                <a:lnTo>
                  <a:pt x="811726" y="3033061"/>
                </a:lnTo>
                <a:lnTo>
                  <a:pt x="859478" y="3003707"/>
                </a:lnTo>
                <a:lnTo>
                  <a:pt x="907228" y="2973355"/>
                </a:lnTo>
                <a:lnTo>
                  <a:pt x="954977" y="2941268"/>
                </a:lnTo>
                <a:lnTo>
                  <a:pt x="1002728" y="2904929"/>
                </a:lnTo>
                <a:lnTo>
                  <a:pt x="1050469" y="2865242"/>
                </a:lnTo>
                <a:lnTo>
                  <a:pt x="1098218" y="2831984"/>
                </a:lnTo>
                <a:lnTo>
                  <a:pt x="1138205" y="2792728"/>
                </a:lnTo>
                <a:lnTo>
                  <a:pt x="1145969" y="2783905"/>
                </a:lnTo>
                <a:lnTo>
                  <a:pt x="1193719" y="2721148"/>
                </a:lnTo>
                <a:lnTo>
                  <a:pt x="1241470" y="2668652"/>
                </a:lnTo>
                <a:lnTo>
                  <a:pt x="1289211" y="2619823"/>
                </a:lnTo>
                <a:lnTo>
                  <a:pt x="1336960" y="2563486"/>
                </a:lnTo>
                <a:lnTo>
                  <a:pt x="1384712" y="2499354"/>
                </a:lnTo>
                <a:lnTo>
                  <a:pt x="1432461" y="2439545"/>
                </a:lnTo>
                <a:lnTo>
                  <a:pt x="1480213" y="2391743"/>
                </a:lnTo>
                <a:lnTo>
                  <a:pt x="1527962" y="2324508"/>
                </a:lnTo>
                <a:lnTo>
                  <a:pt x="1575703" y="2265059"/>
                </a:lnTo>
                <a:lnTo>
                  <a:pt x="1623453" y="2207325"/>
                </a:lnTo>
                <a:lnTo>
                  <a:pt x="1651761" y="2157623"/>
                </a:lnTo>
                <a:lnTo>
                  <a:pt x="1671204" y="2121202"/>
                </a:lnTo>
                <a:lnTo>
                  <a:pt x="1718954" y="2035777"/>
                </a:lnTo>
                <a:lnTo>
                  <a:pt x="1763942" y="1964269"/>
                </a:lnTo>
                <a:lnTo>
                  <a:pt x="1766704" y="1957747"/>
                </a:lnTo>
                <a:lnTo>
                  <a:pt x="1779831" y="1918316"/>
                </a:lnTo>
                <a:lnTo>
                  <a:pt x="1806167" y="1824418"/>
                </a:lnTo>
                <a:lnTo>
                  <a:pt x="1814445" y="1800280"/>
                </a:lnTo>
                <a:lnTo>
                  <a:pt x="1854378" y="1728927"/>
                </a:lnTo>
                <a:lnTo>
                  <a:pt x="1880406" y="1664866"/>
                </a:lnTo>
                <a:lnTo>
                  <a:pt x="1909945" y="1575959"/>
                </a:lnTo>
                <a:lnTo>
                  <a:pt x="1957696" y="1420752"/>
                </a:lnTo>
                <a:lnTo>
                  <a:pt x="2005447" y="1279114"/>
                </a:lnTo>
                <a:lnTo>
                  <a:pt x="2053197" y="1146585"/>
                </a:lnTo>
                <a:lnTo>
                  <a:pt x="2069363" y="1083254"/>
                </a:lnTo>
                <a:lnTo>
                  <a:pt x="2100937" y="945004"/>
                </a:lnTo>
                <a:lnTo>
                  <a:pt x="2137030" y="793238"/>
                </a:lnTo>
                <a:lnTo>
                  <a:pt x="2148687" y="749750"/>
                </a:lnTo>
                <a:lnTo>
                  <a:pt x="2163222" y="705810"/>
                </a:lnTo>
                <a:lnTo>
                  <a:pt x="2191426" y="629270"/>
                </a:lnTo>
                <a:lnTo>
                  <a:pt x="2196438" y="612405"/>
                </a:lnTo>
                <a:lnTo>
                  <a:pt x="2209482" y="561460"/>
                </a:lnTo>
                <a:lnTo>
                  <a:pt x="2244189" y="409417"/>
                </a:lnTo>
                <a:lnTo>
                  <a:pt x="2291938" y="216669"/>
                </a:lnTo>
                <a:lnTo>
                  <a:pt x="2323173" y="77629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120359" y="1684382"/>
            <a:ext cx="48260" cy="241935"/>
          </a:xfrm>
          <a:custGeom>
            <a:avLst/>
            <a:gdLst/>
            <a:ahLst/>
            <a:cxnLst/>
            <a:rect l="l" t="t" r="r" b="b"/>
            <a:pathLst>
              <a:path w="48259" h="241935">
                <a:moveTo>
                  <a:pt x="0" y="241638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441003" y="5196541"/>
            <a:ext cx="2339975" cy="730885"/>
          </a:xfrm>
          <a:custGeom>
            <a:avLst/>
            <a:gdLst/>
            <a:ahLst/>
            <a:cxnLst/>
            <a:rect l="l" t="t" r="r" b="b"/>
            <a:pathLst>
              <a:path w="2339975" h="730885">
                <a:moveTo>
                  <a:pt x="0" y="730476"/>
                </a:moveTo>
                <a:lnTo>
                  <a:pt x="38953" y="717733"/>
                </a:lnTo>
                <a:lnTo>
                  <a:pt x="47748" y="715162"/>
                </a:lnTo>
                <a:lnTo>
                  <a:pt x="95496" y="703175"/>
                </a:lnTo>
                <a:lnTo>
                  <a:pt x="143244" y="685894"/>
                </a:lnTo>
                <a:lnTo>
                  <a:pt x="190994" y="671396"/>
                </a:lnTo>
                <a:lnTo>
                  <a:pt x="238742" y="657109"/>
                </a:lnTo>
                <a:lnTo>
                  <a:pt x="286490" y="642811"/>
                </a:lnTo>
                <a:lnTo>
                  <a:pt x="334240" y="628455"/>
                </a:lnTo>
                <a:lnTo>
                  <a:pt x="381990" y="616256"/>
                </a:lnTo>
                <a:lnTo>
                  <a:pt x="429741" y="599803"/>
                </a:lnTo>
                <a:lnTo>
                  <a:pt x="477481" y="586379"/>
                </a:lnTo>
                <a:lnTo>
                  <a:pt x="525232" y="569831"/>
                </a:lnTo>
                <a:lnTo>
                  <a:pt x="572982" y="558602"/>
                </a:lnTo>
                <a:lnTo>
                  <a:pt x="600149" y="548576"/>
                </a:lnTo>
                <a:lnTo>
                  <a:pt x="620732" y="540449"/>
                </a:lnTo>
                <a:lnTo>
                  <a:pt x="668483" y="523202"/>
                </a:lnTo>
                <a:lnTo>
                  <a:pt x="716223" y="509441"/>
                </a:lnTo>
                <a:lnTo>
                  <a:pt x="763973" y="496225"/>
                </a:lnTo>
                <a:lnTo>
                  <a:pt x="811724" y="481829"/>
                </a:lnTo>
                <a:lnTo>
                  <a:pt x="859474" y="471249"/>
                </a:lnTo>
                <a:lnTo>
                  <a:pt x="907225" y="461010"/>
                </a:lnTo>
                <a:lnTo>
                  <a:pt x="954975" y="447057"/>
                </a:lnTo>
                <a:lnTo>
                  <a:pt x="1002715" y="434256"/>
                </a:lnTo>
                <a:lnTo>
                  <a:pt x="1050466" y="418018"/>
                </a:lnTo>
                <a:lnTo>
                  <a:pt x="1098216" y="401922"/>
                </a:lnTo>
                <a:lnTo>
                  <a:pt x="1145967" y="387210"/>
                </a:lnTo>
                <a:lnTo>
                  <a:pt x="1193717" y="374392"/>
                </a:lnTo>
                <a:lnTo>
                  <a:pt x="1241457" y="360023"/>
                </a:lnTo>
                <a:lnTo>
                  <a:pt x="1289208" y="350358"/>
                </a:lnTo>
                <a:lnTo>
                  <a:pt x="1314043" y="341442"/>
                </a:lnTo>
                <a:lnTo>
                  <a:pt x="1336958" y="332414"/>
                </a:lnTo>
                <a:lnTo>
                  <a:pt x="1378772" y="317500"/>
                </a:lnTo>
                <a:lnTo>
                  <a:pt x="1384709" y="315723"/>
                </a:lnTo>
                <a:lnTo>
                  <a:pt x="1432459" y="304959"/>
                </a:lnTo>
                <a:lnTo>
                  <a:pt x="1451933" y="297862"/>
                </a:lnTo>
                <a:lnTo>
                  <a:pt x="1480209" y="286790"/>
                </a:lnTo>
                <a:lnTo>
                  <a:pt x="1527950" y="273129"/>
                </a:lnTo>
                <a:lnTo>
                  <a:pt x="1575700" y="256397"/>
                </a:lnTo>
                <a:lnTo>
                  <a:pt x="1623450" y="243487"/>
                </a:lnTo>
                <a:lnTo>
                  <a:pt x="1671201" y="229487"/>
                </a:lnTo>
                <a:lnTo>
                  <a:pt x="1718951" y="212047"/>
                </a:lnTo>
                <a:lnTo>
                  <a:pt x="1766692" y="196209"/>
                </a:lnTo>
                <a:lnTo>
                  <a:pt x="1782797" y="187715"/>
                </a:lnTo>
                <a:lnTo>
                  <a:pt x="1808290" y="172934"/>
                </a:lnTo>
                <a:lnTo>
                  <a:pt x="1814442" y="170069"/>
                </a:lnTo>
                <a:lnTo>
                  <a:pt x="1829746" y="164543"/>
                </a:lnTo>
                <a:lnTo>
                  <a:pt x="1862192" y="155792"/>
                </a:lnTo>
                <a:lnTo>
                  <a:pt x="1909944" y="143734"/>
                </a:lnTo>
                <a:lnTo>
                  <a:pt x="1957693" y="126838"/>
                </a:lnTo>
                <a:lnTo>
                  <a:pt x="2005444" y="110291"/>
                </a:lnTo>
                <a:lnTo>
                  <a:pt x="2053184" y="96918"/>
                </a:lnTo>
                <a:lnTo>
                  <a:pt x="2100935" y="80576"/>
                </a:lnTo>
                <a:lnTo>
                  <a:pt x="2148685" y="64646"/>
                </a:lnTo>
                <a:lnTo>
                  <a:pt x="2196435" y="50194"/>
                </a:lnTo>
                <a:lnTo>
                  <a:pt x="2244186" y="33083"/>
                </a:lnTo>
                <a:lnTo>
                  <a:pt x="2291926" y="14204"/>
                </a:lnTo>
                <a:lnTo>
                  <a:pt x="2324660" y="3974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780679" y="1967814"/>
            <a:ext cx="2339975" cy="3228975"/>
          </a:xfrm>
          <a:custGeom>
            <a:avLst/>
            <a:gdLst/>
            <a:ahLst/>
            <a:cxnLst/>
            <a:rect l="l" t="t" r="r" b="b"/>
            <a:pathLst>
              <a:path w="2339975" h="3228975">
                <a:moveTo>
                  <a:pt x="0" y="3228726"/>
                </a:moveTo>
                <a:lnTo>
                  <a:pt x="47750" y="3212724"/>
                </a:lnTo>
                <a:lnTo>
                  <a:pt x="95501" y="3194328"/>
                </a:lnTo>
                <a:lnTo>
                  <a:pt x="143251" y="3175532"/>
                </a:lnTo>
                <a:lnTo>
                  <a:pt x="191002" y="3153840"/>
                </a:lnTo>
                <a:lnTo>
                  <a:pt x="238741" y="3135680"/>
                </a:lnTo>
                <a:lnTo>
                  <a:pt x="286492" y="3119945"/>
                </a:lnTo>
                <a:lnTo>
                  <a:pt x="334242" y="3106921"/>
                </a:lnTo>
                <a:lnTo>
                  <a:pt x="381994" y="3088187"/>
                </a:lnTo>
                <a:lnTo>
                  <a:pt x="429743" y="3061872"/>
                </a:lnTo>
                <a:lnTo>
                  <a:pt x="477495" y="3038372"/>
                </a:lnTo>
                <a:lnTo>
                  <a:pt x="525234" y="3016289"/>
                </a:lnTo>
                <a:lnTo>
                  <a:pt x="572984" y="2994309"/>
                </a:lnTo>
                <a:lnTo>
                  <a:pt x="620735" y="2969134"/>
                </a:lnTo>
                <a:lnTo>
                  <a:pt x="668486" y="2943004"/>
                </a:lnTo>
                <a:lnTo>
                  <a:pt x="716236" y="2921497"/>
                </a:lnTo>
                <a:lnTo>
                  <a:pt x="763976" y="2893826"/>
                </a:lnTo>
                <a:lnTo>
                  <a:pt x="811726" y="2872986"/>
                </a:lnTo>
                <a:lnTo>
                  <a:pt x="859478" y="2850071"/>
                </a:lnTo>
                <a:lnTo>
                  <a:pt x="907228" y="2822997"/>
                </a:lnTo>
                <a:lnTo>
                  <a:pt x="954977" y="2794761"/>
                </a:lnTo>
                <a:lnTo>
                  <a:pt x="1002728" y="2767502"/>
                </a:lnTo>
                <a:lnTo>
                  <a:pt x="1050469" y="2734141"/>
                </a:lnTo>
                <a:lnTo>
                  <a:pt x="1098218" y="2705752"/>
                </a:lnTo>
                <a:lnTo>
                  <a:pt x="1145969" y="2677516"/>
                </a:lnTo>
                <a:lnTo>
                  <a:pt x="1193719" y="2647319"/>
                </a:lnTo>
                <a:lnTo>
                  <a:pt x="1241470" y="2600144"/>
                </a:lnTo>
                <a:lnTo>
                  <a:pt x="1289211" y="2553195"/>
                </a:lnTo>
                <a:lnTo>
                  <a:pt x="1336960" y="2509029"/>
                </a:lnTo>
                <a:lnTo>
                  <a:pt x="1384712" y="2471087"/>
                </a:lnTo>
                <a:lnTo>
                  <a:pt x="1432461" y="2422751"/>
                </a:lnTo>
                <a:lnTo>
                  <a:pt x="1473917" y="2391722"/>
                </a:lnTo>
                <a:lnTo>
                  <a:pt x="1480213" y="2387830"/>
                </a:lnTo>
                <a:lnTo>
                  <a:pt x="1527962" y="2365336"/>
                </a:lnTo>
                <a:lnTo>
                  <a:pt x="1557821" y="2336382"/>
                </a:lnTo>
                <a:lnTo>
                  <a:pt x="1575703" y="2317637"/>
                </a:lnTo>
                <a:lnTo>
                  <a:pt x="1623453" y="2273122"/>
                </a:lnTo>
                <a:lnTo>
                  <a:pt x="1671204" y="2210797"/>
                </a:lnTo>
                <a:lnTo>
                  <a:pt x="1718954" y="2152395"/>
                </a:lnTo>
                <a:lnTo>
                  <a:pt x="1766704" y="2072691"/>
                </a:lnTo>
                <a:lnTo>
                  <a:pt x="1811147" y="1999396"/>
                </a:lnTo>
                <a:lnTo>
                  <a:pt x="1835243" y="1944497"/>
                </a:lnTo>
                <a:lnTo>
                  <a:pt x="1856187" y="1887318"/>
                </a:lnTo>
                <a:lnTo>
                  <a:pt x="1881752" y="1802530"/>
                </a:lnTo>
                <a:lnTo>
                  <a:pt x="1909945" y="1695156"/>
                </a:lnTo>
                <a:lnTo>
                  <a:pt x="1949540" y="1531619"/>
                </a:lnTo>
                <a:lnTo>
                  <a:pt x="1957696" y="1499912"/>
                </a:lnTo>
                <a:lnTo>
                  <a:pt x="1978248" y="1427346"/>
                </a:lnTo>
                <a:lnTo>
                  <a:pt x="2005447" y="1337145"/>
                </a:lnTo>
                <a:lnTo>
                  <a:pt x="2040265" y="1216316"/>
                </a:lnTo>
                <a:lnTo>
                  <a:pt x="2053197" y="1178980"/>
                </a:lnTo>
                <a:lnTo>
                  <a:pt x="2065081" y="1154905"/>
                </a:lnTo>
                <a:lnTo>
                  <a:pt x="2096572" y="1105408"/>
                </a:lnTo>
                <a:lnTo>
                  <a:pt x="2100937" y="1094613"/>
                </a:lnTo>
                <a:lnTo>
                  <a:pt x="2117300" y="1045600"/>
                </a:lnTo>
                <a:lnTo>
                  <a:pt x="2131453" y="994686"/>
                </a:lnTo>
                <a:lnTo>
                  <a:pt x="2145996" y="933182"/>
                </a:lnTo>
                <a:lnTo>
                  <a:pt x="2159432" y="864016"/>
                </a:lnTo>
                <a:lnTo>
                  <a:pt x="2177385" y="753879"/>
                </a:lnTo>
                <a:lnTo>
                  <a:pt x="2190923" y="673179"/>
                </a:lnTo>
                <a:lnTo>
                  <a:pt x="2196438" y="644091"/>
                </a:lnTo>
                <a:lnTo>
                  <a:pt x="2244189" y="443619"/>
                </a:lnTo>
                <a:lnTo>
                  <a:pt x="2263313" y="349115"/>
                </a:lnTo>
                <a:lnTo>
                  <a:pt x="2288949" y="218867"/>
                </a:lnTo>
                <a:lnTo>
                  <a:pt x="2291938" y="204795"/>
                </a:lnTo>
                <a:lnTo>
                  <a:pt x="2316662" y="94514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120359" y="1694725"/>
            <a:ext cx="48260" cy="273685"/>
          </a:xfrm>
          <a:custGeom>
            <a:avLst/>
            <a:gdLst/>
            <a:ahLst/>
            <a:cxnLst/>
            <a:rect l="l" t="t" r="r" b="b"/>
            <a:pathLst>
              <a:path w="48259" h="273685">
                <a:moveTo>
                  <a:pt x="0" y="273088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441003" y="4764476"/>
            <a:ext cx="2339975" cy="1165860"/>
          </a:xfrm>
          <a:custGeom>
            <a:avLst/>
            <a:gdLst/>
            <a:ahLst/>
            <a:cxnLst/>
            <a:rect l="l" t="t" r="r" b="b"/>
            <a:pathLst>
              <a:path w="2339975" h="1165860">
                <a:moveTo>
                  <a:pt x="0" y="1165277"/>
                </a:moveTo>
                <a:lnTo>
                  <a:pt x="47748" y="1139823"/>
                </a:lnTo>
                <a:lnTo>
                  <a:pt x="95496" y="1118861"/>
                </a:lnTo>
                <a:lnTo>
                  <a:pt x="143244" y="1097620"/>
                </a:lnTo>
                <a:lnTo>
                  <a:pt x="190994" y="1075353"/>
                </a:lnTo>
                <a:lnTo>
                  <a:pt x="238742" y="1047381"/>
                </a:lnTo>
                <a:lnTo>
                  <a:pt x="286490" y="1018614"/>
                </a:lnTo>
                <a:lnTo>
                  <a:pt x="334240" y="995229"/>
                </a:lnTo>
                <a:lnTo>
                  <a:pt x="381990" y="974450"/>
                </a:lnTo>
                <a:lnTo>
                  <a:pt x="429741" y="955096"/>
                </a:lnTo>
                <a:lnTo>
                  <a:pt x="449215" y="943450"/>
                </a:lnTo>
                <a:lnTo>
                  <a:pt x="477481" y="925141"/>
                </a:lnTo>
                <a:lnTo>
                  <a:pt x="518227" y="902448"/>
                </a:lnTo>
                <a:lnTo>
                  <a:pt x="525232" y="898951"/>
                </a:lnTo>
                <a:lnTo>
                  <a:pt x="572982" y="878559"/>
                </a:lnTo>
                <a:lnTo>
                  <a:pt x="620732" y="853809"/>
                </a:lnTo>
                <a:lnTo>
                  <a:pt x="668483" y="832080"/>
                </a:lnTo>
                <a:lnTo>
                  <a:pt x="716223" y="806385"/>
                </a:lnTo>
                <a:lnTo>
                  <a:pt x="749923" y="790917"/>
                </a:lnTo>
                <a:lnTo>
                  <a:pt x="763973" y="785607"/>
                </a:lnTo>
                <a:lnTo>
                  <a:pt x="811724" y="773733"/>
                </a:lnTo>
                <a:lnTo>
                  <a:pt x="826483" y="765794"/>
                </a:lnTo>
                <a:lnTo>
                  <a:pt x="859474" y="744440"/>
                </a:lnTo>
                <a:lnTo>
                  <a:pt x="907225" y="720447"/>
                </a:lnTo>
                <a:lnTo>
                  <a:pt x="954975" y="700285"/>
                </a:lnTo>
                <a:lnTo>
                  <a:pt x="1002715" y="679999"/>
                </a:lnTo>
                <a:lnTo>
                  <a:pt x="1050466" y="661655"/>
                </a:lnTo>
                <a:lnTo>
                  <a:pt x="1068173" y="651209"/>
                </a:lnTo>
                <a:lnTo>
                  <a:pt x="1094046" y="635176"/>
                </a:lnTo>
                <a:lnTo>
                  <a:pt x="1098216" y="633183"/>
                </a:lnTo>
                <a:lnTo>
                  <a:pt x="1145967" y="619482"/>
                </a:lnTo>
                <a:lnTo>
                  <a:pt x="1166529" y="609139"/>
                </a:lnTo>
                <a:lnTo>
                  <a:pt x="1193717" y="594667"/>
                </a:lnTo>
                <a:lnTo>
                  <a:pt x="1241457" y="577997"/>
                </a:lnTo>
                <a:lnTo>
                  <a:pt x="1260469" y="567253"/>
                </a:lnTo>
                <a:lnTo>
                  <a:pt x="1289208" y="549546"/>
                </a:lnTo>
                <a:lnTo>
                  <a:pt x="1336958" y="526774"/>
                </a:lnTo>
                <a:lnTo>
                  <a:pt x="1384709" y="502391"/>
                </a:lnTo>
                <a:lnTo>
                  <a:pt x="1432459" y="475234"/>
                </a:lnTo>
                <a:lnTo>
                  <a:pt x="1480209" y="452432"/>
                </a:lnTo>
                <a:lnTo>
                  <a:pt x="1517319" y="427186"/>
                </a:lnTo>
                <a:lnTo>
                  <a:pt x="1527950" y="420889"/>
                </a:lnTo>
                <a:lnTo>
                  <a:pt x="1572403" y="404343"/>
                </a:lnTo>
                <a:lnTo>
                  <a:pt x="1575700" y="402648"/>
                </a:lnTo>
                <a:lnTo>
                  <a:pt x="1593562" y="390508"/>
                </a:lnTo>
                <a:lnTo>
                  <a:pt x="1619434" y="371146"/>
                </a:lnTo>
                <a:lnTo>
                  <a:pt x="1623450" y="368733"/>
                </a:lnTo>
                <a:lnTo>
                  <a:pt x="1671201" y="348632"/>
                </a:lnTo>
                <a:lnTo>
                  <a:pt x="1718951" y="320592"/>
                </a:lnTo>
                <a:lnTo>
                  <a:pt x="1766692" y="298622"/>
                </a:lnTo>
                <a:lnTo>
                  <a:pt x="1814442" y="270284"/>
                </a:lnTo>
                <a:lnTo>
                  <a:pt x="1862192" y="242326"/>
                </a:lnTo>
                <a:lnTo>
                  <a:pt x="1909944" y="219504"/>
                </a:lnTo>
                <a:lnTo>
                  <a:pt x="1957693" y="194689"/>
                </a:lnTo>
                <a:lnTo>
                  <a:pt x="2005444" y="176088"/>
                </a:lnTo>
                <a:lnTo>
                  <a:pt x="2053184" y="152926"/>
                </a:lnTo>
                <a:lnTo>
                  <a:pt x="2100935" y="128614"/>
                </a:lnTo>
                <a:lnTo>
                  <a:pt x="2148685" y="101684"/>
                </a:lnTo>
                <a:lnTo>
                  <a:pt x="2196435" y="69299"/>
                </a:lnTo>
                <a:lnTo>
                  <a:pt x="2230484" y="51160"/>
                </a:lnTo>
                <a:lnTo>
                  <a:pt x="2244186" y="44812"/>
                </a:lnTo>
                <a:lnTo>
                  <a:pt x="2291926" y="26499"/>
                </a:lnTo>
                <a:lnTo>
                  <a:pt x="2322945" y="10219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14B814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780679" y="1777264"/>
            <a:ext cx="2339975" cy="2987675"/>
          </a:xfrm>
          <a:custGeom>
            <a:avLst/>
            <a:gdLst/>
            <a:ahLst/>
            <a:cxnLst/>
            <a:rect l="l" t="t" r="r" b="b"/>
            <a:pathLst>
              <a:path w="2339975" h="2987675">
                <a:moveTo>
                  <a:pt x="0" y="2987211"/>
                </a:moveTo>
                <a:lnTo>
                  <a:pt x="47750" y="2969750"/>
                </a:lnTo>
                <a:lnTo>
                  <a:pt x="95501" y="2943323"/>
                </a:lnTo>
                <a:lnTo>
                  <a:pt x="143251" y="2921250"/>
                </a:lnTo>
                <a:lnTo>
                  <a:pt x="191002" y="2898407"/>
                </a:lnTo>
                <a:lnTo>
                  <a:pt x="238741" y="2869802"/>
                </a:lnTo>
                <a:lnTo>
                  <a:pt x="286492" y="2847976"/>
                </a:lnTo>
                <a:lnTo>
                  <a:pt x="334242" y="2816382"/>
                </a:lnTo>
                <a:lnTo>
                  <a:pt x="381994" y="2790211"/>
                </a:lnTo>
                <a:lnTo>
                  <a:pt x="429743" y="2761627"/>
                </a:lnTo>
                <a:lnTo>
                  <a:pt x="477495" y="2732662"/>
                </a:lnTo>
                <a:lnTo>
                  <a:pt x="525234" y="2704345"/>
                </a:lnTo>
                <a:lnTo>
                  <a:pt x="572984" y="2670666"/>
                </a:lnTo>
                <a:lnTo>
                  <a:pt x="620735" y="2635405"/>
                </a:lnTo>
                <a:lnTo>
                  <a:pt x="668486" y="2609891"/>
                </a:lnTo>
                <a:lnTo>
                  <a:pt x="716236" y="2569906"/>
                </a:lnTo>
                <a:lnTo>
                  <a:pt x="763976" y="2522720"/>
                </a:lnTo>
                <a:lnTo>
                  <a:pt x="811726" y="2490130"/>
                </a:lnTo>
                <a:lnTo>
                  <a:pt x="859478" y="2457817"/>
                </a:lnTo>
                <a:lnTo>
                  <a:pt x="907228" y="2424847"/>
                </a:lnTo>
                <a:lnTo>
                  <a:pt x="954977" y="2376408"/>
                </a:lnTo>
                <a:lnTo>
                  <a:pt x="1002728" y="2338107"/>
                </a:lnTo>
                <a:lnTo>
                  <a:pt x="1050469" y="2291538"/>
                </a:lnTo>
                <a:lnTo>
                  <a:pt x="1098218" y="2245380"/>
                </a:lnTo>
                <a:lnTo>
                  <a:pt x="1145969" y="2202600"/>
                </a:lnTo>
                <a:lnTo>
                  <a:pt x="1193719" y="2151481"/>
                </a:lnTo>
                <a:lnTo>
                  <a:pt x="1241470" y="2110766"/>
                </a:lnTo>
                <a:lnTo>
                  <a:pt x="1289211" y="2064259"/>
                </a:lnTo>
                <a:lnTo>
                  <a:pt x="1336960" y="2003525"/>
                </a:lnTo>
                <a:lnTo>
                  <a:pt x="1384712" y="1957675"/>
                </a:lnTo>
                <a:lnTo>
                  <a:pt x="1432461" y="1903783"/>
                </a:lnTo>
                <a:lnTo>
                  <a:pt x="1480213" y="1852150"/>
                </a:lnTo>
                <a:lnTo>
                  <a:pt x="1527962" y="1783590"/>
                </a:lnTo>
                <a:lnTo>
                  <a:pt x="1575703" y="1736281"/>
                </a:lnTo>
                <a:lnTo>
                  <a:pt x="1588101" y="1712873"/>
                </a:lnTo>
                <a:lnTo>
                  <a:pt x="1623453" y="1631382"/>
                </a:lnTo>
                <a:lnTo>
                  <a:pt x="1662484" y="1553342"/>
                </a:lnTo>
                <a:lnTo>
                  <a:pt x="1671204" y="1538357"/>
                </a:lnTo>
                <a:lnTo>
                  <a:pt x="1718954" y="1475333"/>
                </a:lnTo>
                <a:lnTo>
                  <a:pt x="1752870" y="1417763"/>
                </a:lnTo>
                <a:lnTo>
                  <a:pt x="1766704" y="1391860"/>
                </a:lnTo>
                <a:lnTo>
                  <a:pt x="1814445" y="1293267"/>
                </a:lnTo>
                <a:lnTo>
                  <a:pt x="1862196" y="1205685"/>
                </a:lnTo>
                <a:lnTo>
                  <a:pt x="1890944" y="1139950"/>
                </a:lnTo>
                <a:lnTo>
                  <a:pt x="1909945" y="1094562"/>
                </a:lnTo>
                <a:lnTo>
                  <a:pt x="1957696" y="982997"/>
                </a:lnTo>
                <a:lnTo>
                  <a:pt x="1996520" y="900089"/>
                </a:lnTo>
                <a:lnTo>
                  <a:pt x="2005447" y="882463"/>
                </a:lnTo>
                <a:lnTo>
                  <a:pt x="2053197" y="798117"/>
                </a:lnTo>
                <a:lnTo>
                  <a:pt x="2097106" y="714664"/>
                </a:lnTo>
                <a:lnTo>
                  <a:pt x="2100937" y="706457"/>
                </a:lnTo>
                <a:lnTo>
                  <a:pt x="2148687" y="590713"/>
                </a:lnTo>
                <a:lnTo>
                  <a:pt x="2196438" y="495355"/>
                </a:lnTo>
                <a:lnTo>
                  <a:pt x="2210817" y="449905"/>
                </a:lnTo>
                <a:lnTo>
                  <a:pt x="2244189" y="324197"/>
                </a:lnTo>
                <a:lnTo>
                  <a:pt x="2272804" y="210157"/>
                </a:lnTo>
                <a:lnTo>
                  <a:pt x="2291938" y="138454"/>
                </a:lnTo>
                <a:lnTo>
                  <a:pt x="2311875" y="74907"/>
                </a:lnTo>
                <a:lnTo>
                  <a:pt x="2332931" y="16731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14B814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120359" y="1646954"/>
            <a:ext cx="48260" cy="130810"/>
          </a:xfrm>
          <a:custGeom>
            <a:avLst/>
            <a:gdLst/>
            <a:ahLst/>
            <a:cxnLst/>
            <a:rect l="l" t="t" r="r" b="b"/>
            <a:pathLst>
              <a:path w="48259" h="130810">
                <a:moveTo>
                  <a:pt x="0" y="130309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14B814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441003" y="5119117"/>
            <a:ext cx="2339975" cy="812800"/>
          </a:xfrm>
          <a:custGeom>
            <a:avLst/>
            <a:gdLst/>
            <a:ahLst/>
            <a:cxnLst/>
            <a:rect l="l" t="t" r="r" b="b"/>
            <a:pathLst>
              <a:path w="2339975" h="812800">
                <a:moveTo>
                  <a:pt x="0" y="812473"/>
                </a:moveTo>
                <a:lnTo>
                  <a:pt x="47748" y="805706"/>
                </a:lnTo>
                <a:lnTo>
                  <a:pt x="95496" y="799953"/>
                </a:lnTo>
                <a:lnTo>
                  <a:pt x="143244" y="793028"/>
                </a:lnTo>
                <a:lnTo>
                  <a:pt x="190994" y="784255"/>
                </a:lnTo>
                <a:lnTo>
                  <a:pt x="238742" y="775614"/>
                </a:lnTo>
                <a:lnTo>
                  <a:pt x="286490" y="768112"/>
                </a:lnTo>
                <a:lnTo>
                  <a:pt x="334240" y="759880"/>
                </a:lnTo>
                <a:lnTo>
                  <a:pt x="381990" y="749203"/>
                </a:lnTo>
                <a:lnTo>
                  <a:pt x="429741" y="738902"/>
                </a:lnTo>
                <a:lnTo>
                  <a:pt x="477481" y="729360"/>
                </a:lnTo>
                <a:lnTo>
                  <a:pt x="525232" y="715535"/>
                </a:lnTo>
                <a:lnTo>
                  <a:pt x="572982" y="701477"/>
                </a:lnTo>
                <a:lnTo>
                  <a:pt x="620732" y="684836"/>
                </a:lnTo>
                <a:lnTo>
                  <a:pt x="668483" y="669740"/>
                </a:lnTo>
                <a:lnTo>
                  <a:pt x="716223" y="658398"/>
                </a:lnTo>
                <a:lnTo>
                  <a:pt x="763973" y="643350"/>
                </a:lnTo>
                <a:lnTo>
                  <a:pt x="807759" y="627885"/>
                </a:lnTo>
                <a:lnTo>
                  <a:pt x="850980" y="606400"/>
                </a:lnTo>
                <a:lnTo>
                  <a:pt x="859474" y="602639"/>
                </a:lnTo>
                <a:lnTo>
                  <a:pt x="905571" y="588298"/>
                </a:lnTo>
                <a:lnTo>
                  <a:pt x="907225" y="587647"/>
                </a:lnTo>
                <a:lnTo>
                  <a:pt x="926904" y="578194"/>
                </a:lnTo>
                <a:lnTo>
                  <a:pt x="954975" y="564035"/>
                </a:lnTo>
                <a:lnTo>
                  <a:pt x="988788" y="551553"/>
                </a:lnTo>
                <a:lnTo>
                  <a:pt x="1002715" y="547086"/>
                </a:lnTo>
                <a:lnTo>
                  <a:pt x="1050466" y="533930"/>
                </a:lnTo>
                <a:lnTo>
                  <a:pt x="1098216" y="518921"/>
                </a:lnTo>
                <a:lnTo>
                  <a:pt x="1145967" y="501835"/>
                </a:lnTo>
                <a:lnTo>
                  <a:pt x="1189198" y="485131"/>
                </a:lnTo>
                <a:lnTo>
                  <a:pt x="1237328" y="458091"/>
                </a:lnTo>
                <a:lnTo>
                  <a:pt x="1241457" y="456109"/>
                </a:lnTo>
                <a:lnTo>
                  <a:pt x="1289208" y="439490"/>
                </a:lnTo>
                <a:lnTo>
                  <a:pt x="1336958" y="418496"/>
                </a:lnTo>
                <a:lnTo>
                  <a:pt x="1373020" y="405329"/>
                </a:lnTo>
                <a:lnTo>
                  <a:pt x="1384709" y="401600"/>
                </a:lnTo>
                <a:lnTo>
                  <a:pt x="1432459" y="389244"/>
                </a:lnTo>
                <a:lnTo>
                  <a:pt x="1458311" y="379600"/>
                </a:lnTo>
                <a:lnTo>
                  <a:pt x="1480209" y="370458"/>
                </a:lnTo>
                <a:lnTo>
                  <a:pt x="1527950" y="349166"/>
                </a:lnTo>
                <a:lnTo>
                  <a:pt x="1575700" y="332681"/>
                </a:lnTo>
                <a:lnTo>
                  <a:pt x="1606442" y="319719"/>
                </a:lnTo>
                <a:lnTo>
                  <a:pt x="1623450" y="311399"/>
                </a:lnTo>
                <a:lnTo>
                  <a:pt x="1641189" y="300769"/>
                </a:lnTo>
                <a:lnTo>
                  <a:pt x="1666117" y="285342"/>
                </a:lnTo>
                <a:lnTo>
                  <a:pt x="1671201" y="282774"/>
                </a:lnTo>
                <a:lnTo>
                  <a:pt x="1718951" y="266360"/>
                </a:lnTo>
                <a:lnTo>
                  <a:pt x="1757745" y="250861"/>
                </a:lnTo>
                <a:lnTo>
                  <a:pt x="1766692" y="246671"/>
                </a:lnTo>
                <a:lnTo>
                  <a:pt x="1814442" y="219576"/>
                </a:lnTo>
                <a:lnTo>
                  <a:pt x="1862192" y="197657"/>
                </a:lnTo>
                <a:lnTo>
                  <a:pt x="1909944" y="177546"/>
                </a:lnTo>
                <a:lnTo>
                  <a:pt x="1945686" y="158062"/>
                </a:lnTo>
                <a:lnTo>
                  <a:pt x="1957693" y="152248"/>
                </a:lnTo>
                <a:lnTo>
                  <a:pt x="2005444" y="136482"/>
                </a:lnTo>
                <a:lnTo>
                  <a:pt x="2053184" y="117881"/>
                </a:lnTo>
                <a:lnTo>
                  <a:pt x="2100935" y="102177"/>
                </a:lnTo>
                <a:lnTo>
                  <a:pt x="2121322" y="91957"/>
                </a:lnTo>
                <a:lnTo>
                  <a:pt x="2143734" y="80073"/>
                </a:lnTo>
                <a:lnTo>
                  <a:pt x="2148685" y="77855"/>
                </a:lnTo>
                <a:lnTo>
                  <a:pt x="2196435" y="61821"/>
                </a:lnTo>
                <a:lnTo>
                  <a:pt x="2244186" y="44227"/>
                </a:lnTo>
                <a:lnTo>
                  <a:pt x="2291926" y="25215"/>
                </a:lnTo>
                <a:lnTo>
                  <a:pt x="2321538" y="10312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80679" y="1795187"/>
            <a:ext cx="2339975" cy="3324225"/>
          </a:xfrm>
          <a:custGeom>
            <a:avLst/>
            <a:gdLst/>
            <a:ahLst/>
            <a:cxnLst/>
            <a:rect l="l" t="t" r="r" b="b"/>
            <a:pathLst>
              <a:path w="2339975" h="3324225">
                <a:moveTo>
                  <a:pt x="0" y="3323929"/>
                </a:moveTo>
                <a:lnTo>
                  <a:pt x="47750" y="3305647"/>
                </a:lnTo>
                <a:lnTo>
                  <a:pt x="95501" y="3284201"/>
                </a:lnTo>
                <a:lnTo>
                  <a:pt x="143251" y="3259057"/>
                </a:lnTo>
                <a:lnTo>
                  <a:pt x="191002" y="3238176"/>
                </a:lnTo>
                <a:lnTo>
                  <a:pt x="238741" y="3216432"/>
                </a:lnTo>
                <a:lnTo>
                  <a:pt x="286492" y="3195273"/>
                </a:lnTo>
                <a:lnTo>
                  <a:pt x="334242" y="3176426"/>
                </a:lnTo>
                <a:lnTo>
                  <a:pt x="381994" y="3168229"/>
                </a:lnTo>
                <a:lnTo>
                  <a:pt x="429743" y="3135639"/>
                </a:lnTo>
                <a:lnTo>
                  <a:pt x="477495" y="3122215"/>
                </a:lnTo>
                <a:lnTo>
                  <a:pt x="525234" y="3100717"/>
                </a:lnTo>
                <a:lnTo>
                  <a:pt x="572984" y="3075450"/>
                </a:lnTo>
                <a:lnTo>
                  <a:pt x="620735" y="3048663"/>
                </a:lnTo>
                <a:lnTo>
                  <a:pt x="668486" y="3026149"/>
                </a:lnTo>
                <a:lnTo>
                  <a:pt x="716236" y="3002988"/>
                </a:lnTo>
                <a:lnTo>
                  <a:pt x="763976" y="2974650"/>
                </a:lnTo>
                <a:lnTo>
                  <a:pt x="811726" y="2940806"/>
                </a:lnTo>
                <a:lnTo>
                  <a:pt x="859478" y="2915889"/>
                </a:lnTo>
                <a:lnTo>
                  <a:pt x="907228" y="2888218"/>
                </a:lnTo>
                <a:lnTo>
                  <a:pt x="954977" y="2859161"/>
                </a:lnTo>
                <a:lnTo>
                  <a:pt x="1002728" y="2835579"/>
                </a:lnTo>
                <a:lnTo>
                  <a:pt x="1050469" y="2808617"/>
                </a:lnTo>
                <a:lnTo>
                  <a:pt x="1098218" y="2780936"/>
                </a:lnTo>
                <a:lnTo>
                  <a:pt x="1145969" y="2752352"/>
                </a:lnTo>
                <a:lnTo>
                  <a:pt x="1193719" y="2711411"/>
                </a:lnTo>
                <a:lnTo>
                  <a:pt x="1241470" y="2670470"/>
                </a:lnTo>
                <a:lnTo>
                  <a:pt x="1289211" y="2629530"/>
                </a:lnTo>
                <a:lnTo>
                  <a:pt x="1336960" y="2583022"/>
                </a:lnTo>
                <a:lnTo>
                  <a:pt x="1384712" y="2535107"/>
                </a:lnTo>
                <a:lnTo>
                  <a:pt x="1432461" y="2500678"/>
                </a:lnTo>
                <a:lnTo>
                  <a:pt x="1480213" y="2455157"/>
                </a:lnTo>
                <a:lnTo>
                  <a:pt x="1527962" y="2410899"/>
                </a:lnTo>
                <a:lnTo>
                  <a:pt x="1575703" y="2353031"/>
                </a:lnTo>
                <a:lnTo>
                  <a:pt x="1623453" y="2295872"/>
                </a:lnTo>
                <a:lnTo>
                  <a:pt x="1671204" y="2232921"/>
                </a:lnTo>
                <a:lnTo>
                  <a:pt x="1712494" y="2176460"/>
                </a:lnTo>
                <a:lnTo>
                  <a:pt x="1735460" y="2121859"/>
                </a:lnTo>
                <a:lnTo>
                  <a:pt x="1766704" y="2024735"/>
                </a:lnTo>
                <a:lnTo>
                  <a:pt x="1793739" y="1930785"/>
                </a:lnTo>
                <a:lnTo>
                  <a:pt x="1814445" y="1856012"/>
                </a:lnTo>
                <a:lnTo>
                  <a:pt x="1862196" y="1687278"/>
                </a:lnTo>
                <a:lnTo>
                  <a:pt x="1909945" y="1518554"/>
                </a:lnTo>
                <a:lnTo>
                  <a:pt x="1957696" y="1349830"/>
                </a:lnTo>
                <a:lnTo>
                  <a:pt x="2005447" y="1181096"/>
                </a:lnTo>
                <a:lnTo>
                  <a:pt x="2053197" y="1012373"/>
                </a:lnTo>
                <a:lnTo>
                  <a:pt x="2100937" y="843639"/>
                </a:lnTo>
                <a:lnTo>
                  <a:pt x="2148687" y="674915"/>
                </a:lnTo>
                <a:lnTo>
                  <a:pt x="2196438" y="506191"/>
                </a:lnTo>
                <a:lnTo>
                  <a:pt x="2244189" y="337457"/>
                </a:lnTo>
                <a:lnTo>
                  <a:pt x="2291938" y="168733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120359" y="1624276"/>
            <a:ext cx="48260" cy="171450"/>
          </a:xfrm>
          <a:custGeom>
            <a:avLst/>
            <a:gdLst/>
            <a:ahLst/>
            <a:cxnLst/>
            <a:rect l="l" t="t" r="r" b="b"/>
            <a:pathLst>
              <a:path w="48259" h="171450">
                <a:moveTo>
                  <a:pt x="0" y="170911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441003" y="5347403"/>
            <a:ext cx="2339975" cy="584200"/>
          </a:xfrm>
          <a:custGeom>
            <a:avLst/>
            <a:gdLst/>
            <a:ahLst/>
            <a:cxnLst/>
            <a:rect l="l" t="t" r="r" b="b"/>
            <a:pathLst>
              <a:path w="2339975" h="584200">
                <a:moveTo>
                  <a:pt x="0" y="584028"/>
                </a:moveTo>
                <a:lnTo>
                  <a:pt x="47748" y="572534"/>
                </a:lnTo>
                <a:lnTo>
                  <a:pt x="95496" y="561184"/>
                </a:lnTo>
                <a:lnTo>
                  <a:pt x="143244" y="550783"/>
                </a:lnTo>
                <a:lnTo>
                  <a:pt x="190994" y="542942"/>
                </a:lnTo>
                <a:lnTo>
                  <a:pt x="238742" y="532511"/>
                </a:lnTo>
                <a:lnTo>
                  <a:pt x="286490" y="525466"/>
                </a:lnTo>
                <a:lnTo>
                  <a:pt x="322952" y="517032"/>
                </a:lnTo>
                <a:lnTo>
                  <a:pt x="334240" y="514165"/>
                </a:lnTo>
                <a:lnTo>
                  <a:pt x="381990" y="501334"/>
                </a:lnTo>
                <a:lnTo>
                  <a:pt x="429741" y="489682"/>
                </a:lnTo>
                <a:lnTo>
                  <a:pt x="477481" y="480977"/>
                </a:lnTo>
                <a:lnTo>
                  <a:pt x="525232" y="471856"/>
                </a:lnTo>
                <a:lnTo>
                  <a:pt x="572982" y="461861"/>
                </a:lnTo>
                <a:lnTo>
                  <a:pt x="620732" y="447367"/>
                </a:lnTo>
                <a:lnTo>
                  <a:pt x="647211" y="441674"/>
                </a:lnTo>
                <a:lnTo>
                  <a:pt x="668483" y="437875"/>
                </a:lnTo>
                <a:lnTo>
                  <a:pt x="716223" y="430641"/>
                </a:lnTo>
                <a:lnTo>
                  <a:pt x="763973" y="422533"/>
                </a:lnTo>
                <a:lnTo>
                  <a:pt x="811724" y="415092"/>
                </a:lnTo>
                <a:lnTo>
                  <a:pt x="828887" y="409894"/>
                </a:lnTo>
                <a:lnTo>
                  <a:pt x="856177" y="400568"/>
                </a:lnTo>
                <a:lnTo>
                  <a:pt x="859474" y="399660"/>
                </a:lnTo>
                <a:lnTo>
                  <a:pt x="907225" y="390057"/>
                </a:lnTo>
                <a:lnTo>
                  <a:pt x="954975" y="380882"/>
                </a:lnTo>
                <a:lnTo>
                  <a:pt x="1002715" y="369823"/>
                </a:lnTo>
                <a:lnTo>
                  <a:pt x="1043430" y="360484"/>
                </a:lnTo>
                <a:lnTo>
                  <a:pt x="1050466" y="359235"/>
                </a:lnTo>
                <a:lnTo>
                  <a:pt x="1098216" y="354363"/>
                </a:lnTo>
                <a:lnTo>
                  <a:pt x="1132029" y="349319"/>
                </a:lnTo>
                <a:lnTo>
                  <a:pt x="1145967" y="346649"/>
                </a:lnTo>
                <a:lnTo>
                  <a:pt x="1174161" y="339673"/>
                </a:lnTo>
                <a:lnTo>
                  <a:pt x="1193717" y="334391"/>
                </a:lnTo>
                <a:lnTo>
                  <a:pt x="1241457" y="321600"/>
                </a:lnTo>
                <a:lnTo>
                  <a:pt x="1289208" y="311876"/>
                </a:lnTo>
                <a:lnTo>
                  <a:pt x="1336958" y="300920"/>
                </a:lnTo>
                <a:lnTo>
                  <a:pt x="1384709" y="286947"/>
                </a:lnTo>
                <a:lnTo>
                  <a:pt x="1432459" y="277693"/>
                </a:lnTo>
                <a:lnTo>
                  <a:pt x="1480209" y="266717"/>
                </a:lnTo>
                <a:lnTo>
                  <a:pt x="1527950" y="253841"/>
                </a:lnTo>
                <a:lnTo>
                  <a:pt x="1575700" y="242584"/>
                </a:lnTo>
                <a:lnTo>
                  <a:pt x="1623450" y="232024"/>
                </a:lnTo>
                <a:lnTo>
                  <a:pt x="1671201" y="220007"/>
                </a:lnTo>
                <a:lnTo>
                  <a:pt x="1718951" y="208678"/>
                </a:lnTo>
                <a:lnTo>
                  <a:pt x="1760991" y="197873"/>
                </a:lnTo>
                <a:lnTo>
                  <a:pt x="1766692" y="196034"/>
                </a:lnTo>
                <a:lnTo>
                  <a:pt x="1783207" y="189450"/>
                </a:lnTo>
                <a:lnTo>
                  <a:pt x="1808896" y="178429"/>
                </a:lnTo>
                <a:lnTo>
                  <a:pt x="1814442" y="176519"/>
                </a:lnTo>
                <a:lnTo>
                  <a:pt x="1862192" y="165775"/>
                </a:lnTo>
                <a:lnTo>
                  <a:pt x="1902794" y="155001"/>
                </a:lnTo>
                <a:lnTo>
                  <a:pt x="1957693" y="133647"/>
                </a:lnTo>
                <a:lnTo>
                  <a:pt x="2005444" y="118621"/>
                </a:lnTo>
                <a:lnTo>
                  <a:pt x="2053184" y="102331"/>
                </a:lnTo>
                <a:lnTo>
                  <a:pt x="2100935" y="88382"/>
                </a:lnTo>
                <a:lnTo>
                  <a:pt x="2144063" y="75503"/>
                </a:lnTo>
                <a:lnTo>
                  <a:pt x="2148685" y="73798"/>
                </a:lnTo>
                <a:lnTo>
                  <a:pt x="2171620" y="63609"/>
                </a:lnTo>
                <a:lnTo>
                  <a:pt x="2196435" y="51684"/>
                </a:lnTo>
                <a:lnTo>
                  <a:pt x="2233196" y="34706"/>
                </a:lnTo>
                <a:lnTo>
                  <a:pt x="2244186" y="30453"/>
                </a:lnTo>
                <a:lnTo>
                  <a:pt x="2291926" y="18262"/>
                </a:lnTo>
                <a:lnTo>
                  <a:pt x="2316618" y="9582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00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780679" y="1818400"/>
            <a:ext cx="2339975" cy="3529329"/>
          </a:xfrm>
          <a:custGeom>
            <a:avLst/>
            <a:gdLst/>
            <a:ahLst/>
            <a:cxnLst/>
            <a:rect l="l" t="t" r="r" b="b"/>
            <a:pathLst>
              <a:path w="2339975" h="3529329">
                <a:moveTo>
                  <a:pt x="0" y="3529003"/>
                </a:moveTo>
                <a:lnTo>
                  <a:pt x="47750" y="3509426"/>
                </a:lnTo>
                <a:lnTo>
                  <a:pt x="95501" y="3492992"/>
                </a:lnTo>
                <a:lnTo>
                  <a:pt x="143251" y="3479342"/>
                </a:lnTo>
                <a:lnTo>
                  <a:pt x="191002" y="3464952"/>
                </a:lnTo>
                <a:lnTo>
                  <a:pt x="238741" y="3449597"/>
                </a:lnTo>
                <a:lnTo>
                  <a:pt x="286492" y="3430205"/>
                </a:lnTo>
                <a:lnTo>
                  <a:pt x="334242" y="3416256"/>
                </a:lnTo>
                <a:lnTo>
                  <a:pt x="381994" y="3395190"/>
                </a:lnTo>
                <a:lnTo>
                  <a:pt x="429743" y="3379948"/>
                </a:lnTo>
                <a:lnTo>
                  <a:pt x="477495" y="3364018"/>
                </a:lnTo>
                <a:lnTo>
                  <a:pt x="525234" y="3340702"/>
                </a:lnTo>
                <a:lnTo>
                  <a:pt x="572984" y="3318352"/>
                </a:lnTo>
                <a:lnTo>
                  <a:pt x="620735" y="3298816"/>
                </a:lnTo>
                <a:lnTo>
                  <a:pt x="668486" y="3283471"/>
                </a:lnTo>
                <a:lnTo>
                  <a:pt x="716236" y="3258831"/>
                </a:lnTo>
                <a:lnTo>
                  <a:pt x="763976" y="3233287"/>
                </a:lnTo>
                <a:lnTo>
                  <a:pt x="811726" y="3211892"/>
                </a:lnTo>
                <a:lnTo>
                  <a:pt x="859478" y="3185259"/>
                </a:lnTo>
                <a:lnTo>
                  <a:pt x="907228" y="3166370"/>
                </a:lnTo>
                <a:lnTo>
                  <a:pt x="954977" y="3146927"/>
                </a:lnTo>
                <a:lnTo>
                  <a:pt x="1002728" y="3117223"/>
                </a:lnTo>
                <a:lnTo>
                  <a:pt x="1050469" y="3086430"/>
                </a:lnTo>
                <a:lnTo>
                  <a:pt x="1098218" y="3056346"/>
                </a:lnTo>
                <a:lnTo>
                  <a:pt x="1145969" y="3025923"/>
                </a:lnTo>
                <a:lnTo>
                  <a:pt x="1193719" y="2994319"/>
                </a:lnTo>
                <a:lnTo>
                  <a:pt x="1241470" y="2958134"/>
                </a:lnTo>
                <a:lnTo>
                  <a:pt x="1286663" y="2923633"/>
                </a:lnTo>
                <a:lnTo>
                  <a:pt x="1306528" y="2890622"/>
                </a:lnTo>
                <a:lnTo>
                  <a:pt x="1336960" y="2828266"/>
                </a:lnTo>
                <a:lnTo>
                  <a:pt x="1384712" y="2743632"/>
                </a:lnTo>
                <a:lnTo>
                  <a:pt x="1432461" y="2655218"/>
                </a:lnTo>
                <a:lnTo>
                  <a:pt x="1480213" y="2546190"/>
                </a:lnTo>
                <a:lnTo>
                  <a:pt x="1527962" y="2442308"/>
                </a:lnTo>
                <a:lnTo>
                  <a:pt x="1575703" y="2319753"/>
                </a:lnTo>
                <a:lnTo>
                  <a:pt x="1623453" y="2219229"/>
                </a:lnTo>
                <a:lnTo>
                  <a:pt x="1641417" y="2164916"/>
                </a:lnTo>
                <a:lnTo>
                  <a:pt x="1666860" y="2082716"/>
                </a:lnTo>
                <a:lnTo>
                  <a:pt x="1671204" y="2070719"/>
                </a:lnTo>
                <a:lnTo>
                  <a:pt x="1718954" y="1967022"/>
                </a:lnTo>
                <a:lnTo>
                  <a:pt x="1766704" y="1859514"/>
                </a:lnTo>
                <a:lnTo>
                  <a:pt x="1814445" y="1741314"/>
                </a:lnTo>
                <a:lnTo>
                  <a:pt x="1862196" y="1647806"/>
                </a:lnTo>
                <a:lnTo>
                  <a:pt x="1878300" y="1600076"/>
                </a:lnTo>
                <a:lnTo>
                  <a:pt x="1909945" y="1492897"/>
                </a:lnTo>
                <a:lnTo>
                  <a:pt x="1957696" y="1340042"/>
                </a:lnTo>
                <a:lnTo>
                  <a:pt x="2001974" y="1205336"/>
                </a:lnTo>
                <a:lnTo>
                  <a:pt x="2005447" y="1191963"/>
                </a:lnTo>
                <a:lnTo>
                  <a:pt x="2018193" y="1133942"/>
                </a:lnTo>
                <a:lnTo>
                  <a:pt x="2046007" y="990567"/>
                </a:lnTo>
                <a:lnTo>
                  <a:pt x="2053197" y="958562"/>
                </a:lnTo>
                <a:lnTo>
                  <a:pt x="2068275" y="901640"/>
                </a:lnTo>
                <a:lnTo>
                  <a:pt x="2100937" y="797254"/>
                </a:lnTo>
                <a:lnTo>
                  <a:pt x="2148687" y="655821"/>
                </a:lnTo>
                <a:lnTo>
                  <a:pt x="2185839" y="533677"/>
                </a:lnTo>
                <a:lnTo>
                  <a:pt x="2196438" y="493568"/>
                </a:lnTo>
                <a:lnTo>
                  <a:pt x="2211527" y="425460"/>
                </a:lnTo>
                <a:lnTo>
                  <a:pt x="2233886" y="317141"/>
                </a:lnTo>
                <a:lnTo>
                  <a:pt x="2244189" y="275769"/>
                </a:lnTo>
                <a:lnTo>
                  <a:pt x="2291938" y="156840"/>
                </a:lnTo>
                <a:lnTo>
                  <a:pt x="2316220" y="81830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00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120359" y="1656208"/>
            <a:ext cx="48260" cy="162560"/>
          </a:xfrm>
          <a:custGeom>
            <a:avLst/>
            <a:gdLst/>
            <a:ahLst/>
            <a:cxnLst/>
            <a:rect l="l" t="t" r="r" b="b"/>
            <a:pathLst>
              <a:path w="48259" h="162560">
                <a:moveTo>
                  <a:pt x="0" y="162191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00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441003" y="5266847"/>
            <a:ext cx="2339975" cy="666750"/>
          </a:xfrm>
          <a:custGeom>
            <a:avLst/>
            <a:gdLst/>
            <a:ahLst/>
            <a:cxnLst/>
            <a:rect l="l" t="t" r="r" b="b"/>
            <a:pathLst>
              <a:path w="2339975" h="666750">
                <a:moveTo>
                  <a:pt x="0" y="666574"/>
                </a:moveTo>
                <a:lnTo>
                  <a:pt x="47748" y="656232"/>
                </a:lnTo>
                <a:lnTo>
                  <a:pt x="95496" y="644362"/>
                </a:lnTo>
                <a:lnTo>
                  <a:pt x="143244" y="636675"/>
                </a:lnTo>
                <a:lnTo>
                  <a:pt x="190994" y="627254"/>
                </a:lnTo>
                <a:lnTo>
                  <a:pt x="238742" y="615058"/>
                </a:lnTo>
                <a:lnTo>
                  <a:pt x="286490" y="603728"/>
                </a:lnTo>
                <a:lnTo>
                  <a:pt x="334240" y="591246"/>
                </a:lnTo>
                <a:lnTo>
                  <a:pt x="381990" y="577224"/>
                </a:lnTo>
                <a:lnTo>
                  <a:pt x="429741" y="565006"/>
                </a:lnTo>
                <a:lnTo>
                  <a:pt x="477481" y="549093"/>
                </a:lnTo>
                <a:lnTo>
                  <a:pt x="525232" y="532521"/>
                </a:lnTo>
                <a:lnTo>
                  <a:pt x="572982" y="519370"/>
                </a:lnTo>
                <a:lnTo>
                  <a:pt x="620732" y="505051"/>
                </a:lnTo>
                <a:lnTo>
                  <a:pt x="668483" y="490298"/>
                </a:lnTo>
                <a:lnTo>
                  <a:pt x="716223" y="478658"/>
                </a:lnTo>
                <a:lnTo>
                  <a:pt x="763973" y="468581"/>
                </a:lnTo>
                <a:lnTo>
                  <a:pt x="811724" y="455566"/>
                </a:lnTo>
                <a:lnTo>
                  <a:pt x="859474" y="442350"/>
                </a:lnTo>
                <a:lnTo>
                  <a:pt x="907225" y="425715"/>
                </a:lnTo>
                <a:lnTo>
                  <a:pt x="947878" y="412569"/>
                </a:lnTo>
                <a:lnTo>
                  <a:pt x="954975" y="410536"/>
                </a:lnTo>
                <a:lnTo>
                  <a:pt x="1002715" y="399206"/>
                </a:lnTo>
                <a:lnTo>
                  <a:pt x="1050466" y="384472"/>
                </a:lnTo>
                <a:lnTo>
                  <a:pt x="1098216" y="373204"/>
                </a:lnTo>
                <a:lnTo>
                  <a:pt x="1145967" y="360745"/>
                </a:lnTo>
                <a:lnTo>
                  <a:pt x="1193717" y="349131"/>
                </a:lnTo>
                <a:lnTo>
                  <a:pt x="1214085" y="341568"/>
                </a:lnTo>
                <a:lnTo>
                  <a:pt x="1241457" y="330939"/>
                </a:lnTo>
                <a:lnTo>
                  <a:pt x="1277971" y="320628"/>
                </a:lnTo>
                <a:lnTo>
                  <a:pt x="1289208" y="317821"/>
                </a:lnTo>
                <a:lnTo>
                  <a:pt x="1336958" y="307240"/>
                </a:lnTo>
                <a:lnTo>
                  <a:pt x="1384709" y="295592"/>
                </a:lnTo>
                <a:lnTo>
                  <a:pt x="1432459" y="287416"/>
                </a:lnTo>
                <a:lnTo>
                  <a:pt x="1459452" y="279456"/>
                </a:lnTo>
                <a:lnTo>
                  <a:pt x="1480209" y="272842"/>
                </a:lnTo>
                <a:lnTo>
                  <a:pt x="1527950" y="259119"/>
                </a:lnTo>
                <a:lnTo>
                  <a:pt x="1575700" y="245705"/>
                </a:lnTo>
                <a:lnTo>
                  <a:pt x="1623450" y="234027"/>
                </a:lnTo>
                <a:lnTo>
                  <a:pt x="1671201" y="220644"/>
                </a:lnTo>
                <a:lnTo>
                  <a:pt x="1718951" y="209078"/>
                </a:lnTo>
                <a:lnTo>
                  <a:pt x="1766692" y="195942"/>
                </a:lnTo>
                <a:lnTo>
                  <a:pt x="1814442" y="183483"/>
                </a:lnTo>
                <a:lnTo>
                  <a:pt x="1862192" y="173088"/>
                </a:lnTo>
                <a:lnTo>
                  <a:pt x="1900565" y="162715"/>
                </a:lnTo>
                <a:lnTo>
                  <a:pt x="1909944" y="159839"/>
                </a:lnTo>
                <a:lnTo>
                  <a:pt x="1957693" y="143097"/>
                </a:lnTo>
                <a:lnTo>
                  <a:pt x="2005444" y="129405"/>
                </a:lnTo>
                <a:lnTo>
                  <a:pt x="2022586" y="121291"/>
                </a:lnTo>
                <a:lnTo>
                  <a:pt x="2048192" y="107980"/>
                </a:lnTo>
                <a:lnTo>
                  <a:pt x="2053184" y="105854"/>
                </a:lnTo>
                <a:lnTo>
                  <a:pt x="2100935" y="91423"/>
                </a:lnTo>
                <a:lnTo>
                  <a:pt x="2148685" y="71815"/>
                </a:lnTo>
                <a:lnTo>
                  <a:pt x="2196435" y="56655"/>
                </a:lnTo>
                <a:lnTo>
                  <a:pt x="2244186" y="38506"/>
                </a:lnTo>
                <a:lnTo>
                  <a:pt x="2291926" y="20706"/>
                </a:lnTo>
                <a:lnTo>
                  <a:pt x="2331758" y="3635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5954D9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780679" y="2091293"/>
            <a:ext cx="2339975" cy="3175635"/>
          </a:xfrm>
          <a:custGeom>
            <a:avLst/>
            <a:gdLst/>
            <a:ahLst/>
            <a:cxnLst/>
            <a:rect l="l" t="t" r="r" b="b"/>
            <a:pathLst>
              <a:path w="2339975" h="3175635">
                <a:moveTo>
                  <a:pt x="0" y="3175553"/>
                </a:moveTo>
                <a:lnTo>
                  <a:pt x="47750" y="3161676"/>
                </a:lnTo>
                <a:lnTo>
                  <a:pt x="95501" y="3145469"/>
                </a:lnTo>
                <a:lnTo>
                  <a:pt x="143251" y="3121321"/>
                </a:lnTo>
                <a:lnTo>
                  <a:pt x="191002" y="3095952"/>
                </a:lnTo>
                <a:lnTo>
                  <a:pt x="238741" y="3066196"/>
                </a:lnTo>
                <a:lnTo>
                  <a:pt x="286492" y="3044904"/>
                </a:lnTo>
                <a:lnTo>
                  <a:pt x="334242" y="3024732"/>
                </a:lnTo>
                <a:lnTo>
                  <a:pt x="381994" y="3005894"/>
                </a:lnTo>
                <a:lnTo>
                  <a:pt x="429743" y="2985568"/>
                </a:lnTo>
                <a:lnTo>
                  <a:pt x="477495" y="2962180"/>
                </a:lnTo>
                <a:lnTo>
                  <a:pt x="525234" y="2938865"/>
                </a:lnTo>
                <a:lnTo>
                  <a:pt x="572984" y="2915827"/>
                </a:lnTo>
                <a:lnTo>
                  <a:pt x="620735" y="2885465"/>
                </a:lnTo>
                <a:lnTo>
                  <a:pt x="668486" y="2860712"/>
                </a:lnTo>
                <a:lnTo>
                  <a:pt x="716236" y="2834172"/>
                </a:lnTo>
                <a:lnTo>
                  <a:pt x="763976" y="2805525"/>
                </a:lnTo>
                <a:lnTo>
                  <a:pt x="811726" y="2781286"/>
                </a:lnTo>
                <a:lnTo>
                  <a:pt x="859478" y="2753060"/>
                </a:lnTo>
                <a:lnTo>
                  <a:pt x="907228" y="2708545"/>
                </a:lnTo>
                <a:lnTo>
                  <a:pt x="954977" y="2679139"/>
                </a:lnTo>
                <a:lnTo>
                  <a:pt x="1002728" y="2649856"/>
                </a:lnTo>
                <a:lnTo>
                  <a:pt x="1050469" y="2615191"/>
                </a:lnTo>
                <a:lnTo>
                  <a:pt x="1098218" y="2572669"/>
                </a:lnTo>
                <a:lnTo>
                  <a:pt x="1145969" y="2542472"/>
                </a:lnTo>
                <a:lnTo>
                  <a:pt x="1193719" y="2498213"/>
                </a:lnTo>
                <a:lnTo>
                  <a:pt x="1241470" y="2454571"/>
                </a:lnTo>
                <a:lnTo>
                  <a:pt x="1289211" y="2406934"/>
                </a:lnTo>
                <a:lnTo>
                  <a:pt x="1336960" y="2352898"/>
                </a:lnTo>
                <a:lnTo>
                  <a:pt x="1384712" y="2298748"/>
                </a:lnTo>
                <a:lnTo>
                  <a:pt x="1432461" y="2247526"/>
                </a:lnTo>
                <a:lnTo>
                  <a:pt x="1480213" y="2195791"/>
                </a:lnTo>
                <a:lnTo>
                  <a:pt x="1527962" y="2151820"/>
                </a:lnTo>
                <a:lnTo>
                  <a:pt x="1544150" y="2125731"/>
                </a:lnTo>
                <a:lnTo>
                  <a:pt x="1575703" y="2067422"/>
                </a:lnTo>
                <a:lnTo>
                  <a:pt x="1623453" y="1995576"/>
                </a:lnTo>
                <a:lnTo>
                  <a:pt x="1671204" y="1934884"/>
                </a:lnTo>
                <a:lnTo>
                  <a:pt x="1718954" y="1871418"/>
                </a:lnTo>
                <a:lnTo>
                  <a:pt x="1751319" y="1812585"/>
                </a:lnTo>
                <a:lnTo>
                  <a:pt x="1766704" y="1781721"/>
                </a:lnTo>
                <a:lnTo>
                  <a:pt x="1814445" y="1677684"/>
                </a:lnTo>
                <a:lnTo>
                  <a:pt x="1862196" y="1599336"/>
                </a:lnTo>
                <a:lnTo>
                  <a:pt x="1909945" y="1522929"/>
                </a:lnTo>
                <a:lnTo>
                  <a:pt x="1957696" y="1437617"/>
                </a:lnTo>
                <a:lnTo>
                  <a:pt x="1999664" y="1360409"/>
                </a:lnTo>
                <a:lnTo>
                  <a:pt x="2019189" y="1307832"/>
                </a:lnTo>
                <a:lnTo>
                  <a:pt x="2053197" y="1199574"/>
                </a:lnTo>
                <a:lnTo>
                  <a:pt x="2091795" y="1098301"/>
                </a:lnTo>
                <a:lnTo>
                  <a:pt x="2100937" y="1075509"/>
                </a:lnTo>
                <a:lnTo>
                  <a:pt x="2144671" y="974739"/>
                </a:lnTo>
                <a:lnTo>
                  <a:pt x="2148687" y="961674"/>
                </a:lnTo>
                <a:lnTo>
                  <a:pt x="2160252" y="916697"/>
                </a:lnTo>
                <a:lnTo>
                  <a:pt x="2175290" y="847367"/>
                </a:lnTo>
                <a:lnTo>
                  <a:pt x="2196438" y="746597"/>
                </a:lnTo>
                <a:lnTo>
                  <a:pt x="2244189" y="533060"/>
                </a:lnTo>
                <a:lnTo>
                  <a:pt x="2280271" y="364378"/>
                </a:lnTo>
                <a:lnTo>
                  <a:pt x="2291938" y="302782"/>
                </a:lnTo>
                <a:lnTo>
                  <a:pt x="2309389" y="200636"/>
                </a:lnTo>
                <a:lnTo>
                  <a:pt x="2326296" y="92327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5954D9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120359" y="1771481"/>
            <a:ext cx="48260" cy="320040"/>
          </a:xfrm>
          <a:custGeom>
            <a:avLst/>
            <a:gdLst/>
            <a:ahLst/>
            <a:cxnLst/>
            <a:rect l="l" t="t" r="r" b="b"/>
            <a:pathLst>
              <a:path w="48259" h="320039">
                <a:moveTo>
                  <a:pt x="0" y="319811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5954D9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441003" y="4028858"/>
            <a:ext cx="2339975" cy="1890395"/>
          </a:xfrm>
          <a:custGeom>
            <a:avLst/>
            <a:gdLst/>
            <a:ahLst/>
            <a:cxnLst/>
            <a:rect l="l" t="t" r="r" b="b"/>
            <a:pathLst>
              <a:path w="2339975" h="1890395">
                <a:moveTo>
                  <a:pt x="0" y="1890130"/>
                </a:moveTo>
                <a:lnTo>
                  <a:pt x="47748" y="1857523"/>
                </a:lnTo>
                <a:lnTo>
                  <a:pt x="95496" y="1822074"/>
                </a:lnTo>
                <a:lnTo>
                  <a:pt x="143244" y="1782814"/>
                </a:lnTo>
                <a:lnTo>
                  <a:pt x="190994" y="1734444"/>
                </a:lnTo>
                <a:lnTo>
                  <a:pt x="238742" y="1690828"/>
                </a:lnTo>
                <a:lnTo>
                  <a:pt x="286490" y="1652393"/>
                </a:lnTo>
                <a:lnTo>
                  <a:pt x="334240" y="1619371"/>
                </a:lnTo>
                <a:lnTo>
                  <a:pt x="381990" y="1577200"/>
                </a:lnTo>
                <a:lnTo>
                  <a:pt x="429741" y="1532245"/>
                </a:lnTo>
                <a:lnTo>
                  <a:pt x="477481" y="1492465"/>
                </a:lnTo>
                <a:lnTo>
                  <a:pt x="525232" y="1459587"/>
                </a:lnTo>
                <a:lnTo>
                  <a:pt x="572982" y="1425744"/>
                </a:lnTo>
                <a:lnTo>
                  <a:pt x="620732" y="1383684"/>
                </a:lnTo>
                <a:lnTo>
                  <a:pt x="668483" y="1347519"/>
                </a:lnTo>
                <a:lnTo>
                  <a:pt x="716223" y="1306527"/>
                </a:lnTo>
                <a:lnTo>
                  <a:pt x="763973" y="1267641"/>
                </a:lnTo>
                <a:lnTo>
                  <a:pt x="811724" y="1234301"/>
                </a:lnTo>
                <a:lnTo>
                  <a:pt x="859474" y="1196955"/>
                </a:lnTo>
                <a:lnTo>
                  <a:pt x="907225" y="1161930"/>
                </a:lnTo>
                <a:lnTo>
                  <a:pt x="954975" y="1121955"/>
                </a:lnTo>
                <a:lnTo>
                  <a:pt x="1002715" y="1084240"/>
                </a:lnTo>
                <a:lnTo>
                  <a:pt x="1050466" y="1045322"/>
                </a:lnTo>
                <a:lnTo>
                  <a:pt x="1098216" y="1011951"/>
                </a:lnTo>
                <a:lnTo>
                  <a:pt x="1145967" y="980214"/>
                </a:lnTo>
                <a:lnTo>
                  <a:pt x="1193717" y="948887"/>
                </a:lnTo>
                <a:lnTo>
                  <a:pt x="1241457" y="909682"/>
                </a:lnTo>
                <a:lnTo>
                  <a:pt x="1289208" y="873866"/>
                </a:lnTo>
                <a:lnTo>
                  <a:pt x="1336958" y="829803"/>
                </a:lnTo>
                <a:lnTo>
                  <a:pt x="1384709" y="794368"/>
                </a:lnTo>
                <a:lnTo>
                  <a:pt x="1432459" y="755307"/>
                </a:lnTo>
                <a:lnTo>
                  <a:pt x="1480209" y="730102"/>
                </a:lnTo>
                <a:lnTo>
                  <a:pt x="1498667" y="713781"/>
                </a:lnTo>
                <a:lnTo>
                  <a:pt x="1527950" y="685155"/>
                </a:lnTo>
                <a:lnTo>
                  <a:pt x="1575700" y="648539"/>
                </a:lnTo>
                <a:lnTo>
                  <a:pt x="1617195" y="606879"/>
                </a:lnTo>
                <a:lnTo>
                  <a:pt x="1623450" y="600377"/>
                </a:lnTo>
                <a:lnTo>
                  <a:pt x="1664504" y="556078"/>
                </a:lnTo>
                <a:lnTo>
                  <a:pt x="1671201" y="550018"/>
                </a:lnTo>
                <a:lnTo>
                  <a:pt x="1718951" y="519307"/>
                </a:lnTo>
                <a:lnTo>
                  <a:pt x="1746827" y="494349"/>
                </a:lnTo>
                <a:lnTo>
                  <a:pt x="1766692" y="474885"/>
                </a:lnTo>
                <a:lnTo>
                  <a:pt x="1808783" y="431315"/>
                </a:lnTo>
                <a:lnTo>
                  <a:pt x="1814442" y="426395"/>
                </a:lnTo>
                <a:lnTo>
                  <a:pt x="1862192" y="396393"/>
                </a:lnTo>
                <a:lnTo>
                  <a:pt x="1909944" y="360393"/>
                </a:lnTo>
                <a:lnTo>
                  <a:pt x="1957693" y="331479"/>
                </a:lnTo>
                <a:lnTo>
                  <a:pt x="1988322" y="304713"/>
                </a:lnTo>
                <a:lnTo>
                  <a:pt x="2005444" y="288967"/>
                </a:lnTo>
                <a:lnTo>
                  <a:pt x="2053184" y="247379"/>
                </a:lnTo>
                <a:lnTo>
                  <a:pt x="2100935" y="209130"/>
                </a:lnTo>
                <a:lnTo>
                  <a:pt x="2148685" y="173489"/>
                </a:lnTo>
                <a:lnTo>
                  <a:pt x="2196435" y="127269"/>
                </a:lnTo>
                <a:lnTo>
                  <a:pt x="2244186" y="89060"/>
                </a:lnTo>
                <a:lnTo>
                  <a:pt x="2291926" y="51776"/>
                </a:lnTo>
                <a:lnTo>
                  <a:pt x="2321424" y="21507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4C4C4C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780679" y="1709937"/>
            <a:ext cx="2339975" cy="2319020"/>
          </a:xfrm>
          <a:custGeom>
            <a:avLst/>
            <a:gdLst/>
            <a:ahLst/>
            <a:cxnLst/>
            <a:rect l="l" t="t" r="r" b="b"/>
            <a:pathLst>
              <a:path w="2339975" h="2319020">
                <a:moveTo>
                  <a:pt x="0" y="2318921"/>
                </a:moveTo>
                <a:lnTo>
                  <a:pt x="47750" y="2278555"/>
                </a:lnTo>
                <a:lnTo>
                  <a:pt x="95501" y="2246222"/>
                </a:lnTo>
                <a:lnTo>
                  <a:pt x="143251" y="2211033"/>
                </a:lnTo>
                <a:lnTo>
                  <a:pt x="191002" y="2161259"/>
                </a:lnTo>
                <a:lnTo>
                  <a:pt x="238741" y="2113293"/>
                </a:lnTo>
                <a:lnTo>
                  <a:pt x="286492" y="2074499"/>
                </a:lnTo>
                <a:lnTo>
                  <a:pt x="334242" y="2035438"/>
                </a:lnTo>
                <a:lnTo>
                  <a:pt x="381994" y="1996243"/>
                </a:lnTo>
                <a:lnTo>
                  <a:pt x="429743" y="1961804"/>
                </a:lnTo>
                <a:lnTo>
                  <a:pt x="477495" y="1920360"/>
                </a:lnTo>
                <a:lnTo>
                  <a:pt x="520817" y="1876338"/>
                </a:lnTo>
                <a:lnTo>
                  <a:pt x="525234" y="1872682"/>
                </a:lnTo>
                <a:lnTo>
                  <a:pt x="572984" y="1845638"/>
                </a:lnTo>
                <a:lnTo>
                  <a:pt x="600942" y="1818399"/>
                </a:lnTo>
                <a:lnTo>
                  <a:pt x="620735" y="1797682"/>
                </a:lnTo>
                <a:lnTo>
                  <a:pt x="668486" y="1752746"/>
                </a:lnTo>
                <a:lnTo>
                  <a:pt x="688669" y="1725106"/>
                </a:lnTo>
                <a:lnTo>
                  <a:pt x="711152" y="1693543"/>
                </a:lnTo>
                <a:lnTo>
                  <a:pt x="716236" y="1687873"/>
                </a:lnTo>
                <a:lnTo>
                  <a:pt x="763976" y="1654420"/>
                </a:lnTo>
                <a:lnTo>
                  <a:pt x="811726" y="1616633"/>
                </a:lnTo>
                <a:lnTo>
                  <a:pt x="859478" y="1576514"/>
                </a:lnTo>
                <a:lnTo>
                  <a:pt x="907228" y="1532009"/>
                </a:lnTo>
                <a:lnTo>
                  <a:pt x="946463" y="1499450"/>
                </a:lnTo>
                <a:lnTo>
                  <a:pt x="954977" y="1493513"/>
                </a:lnTo>
                <a:lnTo>
                  <a:pt x="1002728" y="1469057"/>
                </a:lnTo>
                <a:lnTo>
                  <a:pt x="1050469" y="1435409"/>
                </a:lnTo>
                <a:lnTo>
                  <a:pt x="1098218" y="1394273"/>
                </a:lnTo>
                <a:lnTo>
                  <a:pt x="1145969" y="1358499"/>
                </a:lnTo>
                <a:lnTo>
                  <a:pt x="1193719" y="1310831"/>
                </a:lnTo>
                <a:lnTo>
                  <a:pt x="1241470" y="1273536"/>
                </a:lnTo>
                <a:lnTo>
                  <a:pt x="1289211" y="1239108"/>
                </a:lnTo>
                <a:lnTo>
                  <a:pt x="1336960" y="1197294"/>
                </a:lnTo>
                <a:lnTo>
                  <a:pt x="1384712" y="1150909"/>
                </a:lnTo>
                <a:lnTo>
                  <a:pt x="1432461" y="1091861"/>
                </a:lnTo>
                <a:lnTo>
                  <a:pt x="1480213" y="1032966"/>
                </a:lnTo>
                <a:lnTo>
                  <a:pt x="1527962" y="987794"/>
                </a:lnTo>
                <a:lnTo>
                  <a:pt x="1575703" y="943833"/>
                </a:lnTo>
                <a:lnTo>
                  <a:pt x="1623453" y="893443"/>
                </a:lnTo>
                <a:lnTo>
                  <a:pt x="1671204" y="838914"/>
                </a:lnTo>
                <a:lnTo>
                  <a:pt x="1718954" y="792899"/>
                </a:lnTo>
                <a:lnTo>
                  <a:pt x="1766704" y="735124"/>
                </a:lnTo>
                <a:lnTo>
                  <a:pt x="1814445" y="688052"/>
                </a:lnTo>
                <a:lnTo>
                  <a:pt x="1862196" y="627832"/>
                </a:lnTo>
                <a:lnTo>
                  <a:pt x="1909945" y="573919"/>
                </a:lnTo>
                <a:lnTo>
                  <a:pt x="1957696" y="519010"/>
                </a:lnTo>
                <a:lnTo>
                  <a:pt x="2005447" y="460269"/>
                </a:lnTo>
                <a:lnTo>
                  <a:pt x="2044445" y="407208"/>
                </a:lnTo>
                <a:lnTo>
                  <a:pt x="2087071" y="333934"/>
                </a:lnTo>
                <a:lnTo>
                  <a:pt x="2100937" y="311779"/>
                </a:lnTo>
                <a:lnTo>
                  <a:pt x="2148687" y="259530"/>
                </a:lnTo>
                <a:lnTo>
                  <a:pt x="2196438" y="201971"/>
                </a:lnTo>
                <a:lnTo>
                  <a:pt x="2244189" y="143045"/>
                </a:lnTo>
                <a:lnTo>
                  <a:pt x="2291938" y="78687"/>
                </a:lnTo>
                <a:lnTo>
                  <a:pt x="2325269" y="25266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4C4C4C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120359" y="1623413"/>
            <a:ext cx="48260" cy="86995"/>
          </a:xfrm>
          <a:custGeom>
            <a:avLst/>
            <a:gdLst/>
            <a:ahLst/>
            <a:cxnLst/>
            <a:rect l="l" t="t" r="r" b="b"/>
            <a:pathLst>
              <a:path w="48259" h="86994">
                <a:moveTo>
                  <a:pt x="0" y="86523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4C4C4C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441003" y="5454674"/>
            <a:ext cx="2339975" cy="479425"/>
          </a:xfrm>
          <a:custGeom>
            <a:avLst/>
            <a:gdLst/>
            <a:ahLst/>
            <a:cxnLst/>
            <a:rect l="l" t="t" r="r" b="b"/>
            <a:pathLst>
              <a:path w="2339975" h="479425">
                <a:moveTo>
                  <a:pt x="0" y="479194"/>
                </a:moveTo>
                <a:lnTo>
                  <a:pt x="47748" y="469362"/>
                </a:lnTo>
                <a:lnTo>
                  <a:pt x="88339" y="463113"/>
                </a:lnTo>
                <a:lnTo>
                  <a:pt x="143244" y="456534"/>
                </a:lnTo>
                <a:lnTo>
                  <a:pt x="190994" y="450555"/>
                </a:lnTo>
                <a:lnTo>
                  <a:pt x="238742" y="443959"/>
                </a:lnTo>
                <a:lnTo>
                  <a:pt x="286490" y="436086"/>
                </a:lnTo>
                <a:lnTo>
                  <a:pt x="334240" y="428273"/>
                </a:lnTo>
                <a:lnTo>
                  <a:pt x="381990" y="422271"/>
                </a:lnTo>
                <a:lnTo>
                  <a:pt x="429741" y="414217"/>
                </a:lnTo>
                <a:lnTo>
                  <a:pt x="477481" y="407352"/>
                </a:lnTo>
                <a:lnTo>
                  <a:pt x="525232" y="401265"/>
                </a:lnTo>
                <a:lnTo>
                  <a:pt x="572982" y="392751"/>
                </a:lnTo>
                <a:lnTo>
                  <a:pt x="620732" y="384054"/>
                </a:lnTo>
                <a:lnTo>
                  <a:pt x="668483" y="377915"/>
                </a:lnTo>
                <a:lnTo>
                  <a:pt x="716223" y="371827"/>
                </a:lnTo>
                <a:lnTo>
                  <a:pt x="763973" y="362748"/>
                </a:lnTo>
                <a:lnTo>
                  <a:pt x="811724" y="355939"/>
                </a:lnTo>
                <a:lnTo>
                  <a:pt x="859474" y="349523"/>
                </a:lnTo>
                <a:lnTo>
                  <a:pt x="900220" y="342973"/>
                </a:lnTo>
                <a:lnTo>
                  <a:pt x="954975" y="327971"/>
                </a:lnTo>
                <a:lnTo>
                  <a:pt x="1002715" y="316042"/>
                </a:lnTo>
                <a:lnTo>
                  <a:pt x="1050466" y="305479"/>
                </a:lnTo>
                <a:lnTo>
                  <a:pt x="1098216" y="295994"/>
                </a:lnTo>
                <a:lnTo>
                  <a:pt x="1145967" y="287537"/>
                </a:lnTo>
                <a:lnTo>
                  <a:pt x="1193717" y="277335"/>
                </a:lnTo>
                <a:lnTo>
                  <a:pt x="1241457" y="266871"/>
                </a:lnTo>
                <a:lnTo>
                  <a:pt x="1289208" y="252651"/>
                </a:lnTo>
                <a:lnTo>
                  <a:pt x="1327303" y="243169"/>
                </a:lnTo>
                <a:lnTo>
                  <a:pt x="1336958" y="240985"/>
                </a:lnTo>
                <a:lnTo>
                  <a:pt x="1384709" y="231393"/>
                </a:lnTo>
                <a:lnTo>
                  <a:pt x="1432459" y="222183"/>
                </a:lnTo>
                <a:lnTo>
                  <a:pt x="1449581" y="216734"/>
                </a:lnTo>
                <a:lnTo>
                  <a:pt x="1506052" y="200073"/>
                </a:lnTo>
                <a:lnTo>
                  <a:pt x="1575700" y="186554"/>
                </a:lnTo>
                <a:lnTo>
                  <a:pt x="1623450" y="177157"/>
                </a:lnTo>
                <a:lnTo>
                  <a:pt x="1671201" y="166221"/>
                </a:lnTo>
                <a:lnTo>
                  <a:pt x="1714822" y="155981"/>
                </a:lnTo>
                <a:lnTo>
                  <a:pt x="1718951" y="155157"/>
                </a:lnTo>
                <a:lnTo>
                  <a:pt x="1766692" y="147730"/>
                </a:lnTo>
                <a:lnTo>
                  <a:pt x="1798060" y="140415"/>
                </a:lnTo>
                <a:lnTo>
                  <a:pt x="1814442" y="136091"/>
                </a:lnTo>
                <a:lnTo>
                  <a:pt x="1862192" y="122195"/>
                </a:lnTo>
                <a:lnTo>
                  <a:pt x="1909944" y="112211"/>
                </a:lnTo>
                <a:lnTo>
                  <a:pt x="1957693" y="102516"/>
                </a:lnTo>
                <a:lnTo>
                  <a:pt x="2005444" y="92357"/>
                </a:lnTo>
                <a:lnTo>
                  <a:pt x="2053184" y="82857"/>
                </a:lnTo>
                <a:lnTo>
                  <a:pt x="2100935" y="74198"/>
                </a:lnTo>
                <a:lnTo>
                  <a:pt x="2132622" y="66752"/>
                </a:lnTo>
                <a:lnTo>
                  <a:pt x="2148685" y="62427"/>
                </a:lnTo>
                <a:lnTo>
                  <a:pt x="2196435" y="47267"/>
                </a:lnTo>
                <a:lnTo>
                  <a:pt x="2244186" y="33668"/>
                </a:lnTo>
                <a:lnTo>
                  <a:pt x="2287787" y="20388"/>
                </a:lnTo>
                <a:lnTo>
                  <a:pt x="2291926" y="18950"/>
                </a:lnTo>
                <a:lnTo>
                  <a:pt x="2319113" y="8679"/>
                </a:lnTo>
                <a:lnTo>
                  <a:pt x="2339676" y="0"/>
                </a:lnTo>
              </a:path>
            </a:pathLst>
          </a:custGeom>
          <a:ln w="15406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4780679" y="2069857"/>
            <a:ext cx="2339975" cy="3385185"/>
          </a:xfrm>
          <a:custGeom>
            <a:avLst/>
            <a:gdLst/>
            <a:ahLst/>
            <a:cxnLst/>
            <a:rect l="l" t="t" r="r" b="b"/>
            <a:pathLst>
              <a:path w="2339975" h="3385185">
                <a:moveTo>
                  <a:pt x="0" y="3384817"/>
                </a:moveTo>
                <a:lnTo>
                  <a:pt x="47750" y="3364336"/>
                </a:lnTo>
                <a:lnTo>
                  <a:pt x="95501" y="3346444"/>
                </a:lnTo>
                <a:lnTo>
                  <a:pt x="143251" y="3330123"/>
                </a:lnTo>
                <a:lnTo>
                  <a:pt x="191002" y="3316668"/>
                </a:lnTo>
                <a:lnTo>
                  <a:pt x="238741" y="3304086"/>
                </a:lnTo>
                <a:lnTo>
                  <a:pt x="286492" y="3286368"/>
                </a:lnTo>
                <a:lnTo>
                  <a:pt x="334242" y="3272296"/>
                </a:lnTo>
                <a:lnTo>
                  <a:pt x="381994" y="3254004"/>
                </a:lnTo>
                <a:lnTo>
                  <a:pt x="429743" y="3241524"/>
                </a:lnTo>
                <a:lnTo>
                  <a:pt x="477495" y="3229507"/>
                </a:lnTo>
                <a:lnTo>
                  <a:pt x="525234" y="3214080"/>
                </a:lnTo>
                <a:lnTo>
                  <a:pt x="572984" y="3196537"/>
                </a:lnTo>
                <a:lnTo>
                  <a:pt x="620735" y="3182958"/>
                </a:lnTo>
                <a:lnTo>
                  <a:pt x="668486" y="3162282"/>
                </a:lnTo>
                <a:lnTo>
                  <a:pt x="716236" y="3139645"/>
                </a:lnTo>
                <a:lnTo>
                  <a:pt x="763976" y="3123499"/>
                </a:lnTo>
                <a:lnTo>
                  <a:pt x="811726" y="3110280"/>
                </a:lnTo>
                <a:lnTo>
                  <a:pt x="859478" y="3088505"/>
                </a:lnTo>
                <a:lnTo>
                  <a:pt x="907228" y="3064974"/>
                </a:lnTo>
                <a:lnTo>
                  <a:pt x="954977" y="3044534"/>
                </a:lnTo>
                <a:lnTo>
                  <a:pt x="1002728" y="3014954"/>
                </a:lnTo>
                <a:lnTo>
                  <a:pt x="1050469" y="2991566"/>
                </a:lnTo>
                <a:lnTo>
                  <a:pt x="1098218" y="2970726"/>
                </a:lnTo>
                <a:lnTo>
                  <a:pt x="1145969" y="2941638"/>
                </a:lnTo>
                <a:lnTo>
                  <a:pt x="1193719" y="2915889"/>
                </a:lnTo>
                <a:lnTo>
                  <a:pt x="1241470" y="2890406"/>
                </a:lnTo>
                <a:lnTo>
                  <a:pt x="1289211" y="2859562"/>
                </a:lnTo>
                <a:lnTo>
                  <a:pt x="1336960" y="2826982"/>
                </a:lnTo>
                <a:lnTo>
                  <a:pt x="1384712" y="2799599"/>
                </a:lnTo>
                <a:lnTo>
                  <a:pt x="1432461" y="2754293"/>
                </a:lnTo>
                <a:lnTo>
                  <a:pt x="1480213" y="2703995"/>
                </a:lnTo>
                <a:lnTo>
                  <a:pt x="1527962" y="2648675"/>
                </a:lnTo>
                <a:lnTo>
                  <a:pt x="1575703" y="2610210"/>
                </a:lnTo>
                <a:lnTo>
                  <a:pt x="1623453" y="2567092"/>
                </a:lnTo>
                <a:lnTo>
                  <a:pt x="1664785" y="2513846"/>
                </a:lnTo>
                <a:lnTo>
                  <a:pt x="1718954" y="2435909"/>
                </a:lnTo>
                <a:lnTo>
                  <a:pt x="1766704" y="2361556"/>
                </a:lnTo>
                <a:lnTo>
                  <a:pt x="1814445" y="2295112"/>
                </a:lnTo>
                <a:lnTo>
                  <a:pt x="1862196" y="2239453"/>
                </a:lnTo>
                <a:lnTo>
                  <a:pt x="1887759" y="2192350"/>
                </a:lnTo>
                <a:lnTo>
                  <a:pt x="1909945" y="2148091"/>
                </a:lnTo>
                <a:lnTo>
                  <a:pt x="1957696" y="2060684"/>
                </a:lnTo>
                <a:lnTo>
                  <a:pt x="1980158" y="2001605"/>
                </a:lnTo>
                <a:lnTo>
                  <a:pt x="2005447" y="1929245"/>
                </a:lnTo>
                <a:lnTo>
                  <a:pt x="2048205" y="1818430"/>
                </a:lnTo>
                <a:lnTo>
                  <a:pt x="2066446" y="1744477"/>
                </a:lnTo>
                <a:lnTo>
                  <a:pt x="2081741" y="1668677"/>
                </a:lnTo>
                <a:lnTo>
                  <a:pt x="2100937" y="1565370"/>
                </a:lnTo>
                <a:lnTo>
                  <a:pt x="2117535" y="1469088"/>
                </a:lnTo>
                <a:lnTo>
                  <a:pt x="2145586" y="1299194"/>
                </a:lnTo>
                <a:lnTo>
                  <a:pt x="2148687" y="1281599"/>
                </a:lnTo>
                <a:lnTo>
                  <a:pt x="2196438" y="1030008"/>
                </a:lnTo>
                <a:lnTo>
                  <a:pt x="2211629" y="931169"/>
                </a:lnTo>
                <a:lnTo>
                  <a:pt x="2244189" y="697470"/>
                </a:lnTo>
                <a:lnTo>
                  <a:pt x="2291938" y="340446"/>
                </a:lnTo>
                <a:lnTo>
                  <a:pt x="2330106" y="66936"/>
                </a:lnTo>
                <a:lnTo>
                  <a:pt x="2339680" y="0"/>
                </a:lnTo>
              </a:path>
            </a:pathLst>
          </a:custGeom>
          <a:ln w="15406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120359" y="1680664"/>
            <a:ext cx="48260" cy="389255"/>
          </a:xfrm>
          <a:custGeom>
            <a:avLst/>
            <a:gdLst/>
            <a:ahLst/>
            <a:cxnLst/>
            <a:rect l="l" t="t" r="r" b="b"/>
            <a:pathLst>
              <a:path w="48259" h="389255">
                <a:moveTo>
                  <a:pt x="0" y="389193"/>
                </a:moveTo>
                <a:lnTo>
                  <a:pt x="47750" y="0"/>
                </a:lnTo>
              </a:path>
            </a:pathLst>
          </a:custGeom>
          <a:ln w="15406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2735206" y="1881896"/>
            <a:ext cx="397510" cy="0"/>
          </a:xfrm>
          <a:custGeom>
            <a:avLst/>
            <a:gdLst/>
            <a:ahLst/>
            <a:cxnLst/>
            <a:rect l="l" t="t" r="r" b="b"/>
            <a:pathLst>
              <a:path w="397510">
                <a:moveTo>
                  <a:pt x="0" y="0"/>
                </a:moveTo>
                <a:lnTo>
                  <a:pt x="397420" y="0"/>
                </a:lnTo>
              </a:path>
            </a:pathLst>
          </a:custGeom>
          <a:ln w="154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735206" y="2155108"/>
            <a:ext cx="397510" cy="0"/>
          </a:xfrm>
          <a:custGeom>
            <a:avLst/>
            <a:gdLst/>
            <a:ahLst/>
            <a:cxnLst/>
            <a:rect l="l" t="t" r="r" b="b"/>
            <a:pathLst>
              <a:path w="397510">
                <a:moveTo>
                  <a:pt x="0" y="0"/>
                </a:moveTo>
                <a:lnTo>
                  <a:pt x="397420" y="0"/>
                </a:lnTo>
              </a:path>
            </a:pathLst>
          </a:custGeom>
          <a:ln w="1540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2722469" y="2325125"/>
            <a:ext cx="1033144" cy="484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09575" algn="l"/>
              </a:tabLst>
            </a:pPr>
            <a:r>
              <a:rPr sz="2625" spc="-742" baseline="-15873" dirty="0">
                <a:latin typeface="Arial"/>
                <a:cs typeface="Arial"/>
              </a:rPr>
              <a:t> </a:t>
            </a:r>
            <a:r>
              <a:rPr sz="1350" u="heavy" spc="-5" dirty="0">
                <a:latin typeface="Arial"/>
                <a:cs typeface="Arial"/>
              </a:rPr>
              <a:t> </a:t>
            </a:r>
            <a:r>
              <a:rPr sz="1350" u="heavy" dirty="0">
                <a:latin typeface="Arial"/>
                <a:cs typeface="Arial"/>
              </a:rPr>
              <a:t>	</a:t>
            </a:r>
            <a:r>
              <a:rPr sz="1350" dirty="0">
                <a:latin typeface="Arial"/>
                <a:cs typeface="Arial"/>
              </a:rPr>
              <a:t> </a:t>
            </a:r>
            <a:r>
              <a:rPr sz="1350" spc="-60" dirty="0">
                <a:latin typeface="Arial"/>
                <a:cs typeface="Arial"/>
              </a:rPr>
              <a:t>C</a:t>
            </a:r>
            <a:r>
              <a:rPr sz="1350" spc="15" baseline="-24691" dirty="0">
                <a:latin typeface="Arial"/>
                <a:cs typeface="Arial"/>
              </a:rPr>
              <a:t>2</a:t>
            </a:r>
            <a:r>
              <a:rPr sz="1350" baseline="-24691" dirty="0">
                <a:latin typeface="Arial"/>
                <a:cs typeface="Arial"/>
              </a:rPr>
              <a:t> </a:t>
            </a:r>
            <a:r>
              <a:rPr sz="1350" spc="-142" baseline="-24691" dirty="0">
                <a:latin typeface="Arial"/>
                <a:cs typeface="Arial"/>
              </a:rPr>
              <a:t> </a:t>
            </a:r>
            <a:r>
              <a:rPr sz="1350" spc="0" dirty="0">
                <a:latin typeface="Symbol"/>
                <a:cs typeface="Symbol"/>
              </a:rPr>
              <a:t></a:t>
            </a:r>
            <a:r>
              <a:rPr sz="1350" spc="-10" dirty="0">
                <a:latin typeface="Arial"/>
                <a:cs typeface="Arial"/>
              </a:rPr>
              <a:t>=2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  <a:tabLst>
                <a:tab pos="494665" algn="l"/>
              </a:tabLst>
            </a:pPr>
            <a:r>
              <a:rPr sz="1350" spc="-5" dirty="0">
                <a:latin typeface="Arial"/>
                <a:cs typeface="Arial"/>
              </a:rPr>
              <a:t> 	</a:t>
            </a:r>
            <a:r>
              <a:rPr sz="1350" spc="-10" dirty="0">
                <a:latin typeface="Arial"/>
                <a:cs typeface="Arial"/>
              </a:rPr>
              <a:t>QGL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3204499" y="1770556"/>
            <a:ext cx="693420" cy="514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34800"/>
              </a:lnSpc>
            </a:pPr>
            <a:r>
              <a:rPr sz="1350" spc="-60" dirty="0">
                <a:latin typeface="Arial"/>
                <a:cs typeface="Arial"/>
              </a:rPr>
              <a:t>C</a:t>
            </a:r>
            <a:r>
              <a:rPr sz="1350" spc="15" baseline="-24691" dirty="0">
                <a:latin typeface="Arial"/>
                <a:cs typeface="Arial"/>
              </a:rPr>
              <a:t>2</a:t>
            </a:r>
            <a:r>
              <a:rPr sz="1350" baseline="-24691" dirty="0">
                <a:latin typeface="Arial"/>
                <a:cs typeface="Arial"/>
              </a:rPr>
              <a:t> </a:t>
            </a:r>
            <a:r>
              <a:rPr sz="1350" spc="-142" baseline="-24691" dirty="0">
                <a:latin typeface="Arial"/>
                <a:cs typeface="Arial"/>
              </a:rPr>
              <a:t> </a:t>
            </a:r>
            <a:r>
              <a:rPr sz="1350" spc="0" dirty="0">
                <a:latin typeface="Symbol"/>
                <a:cs typeface="Symbol"/>
              </a:rPr>
              <a:t></a:t>
            </a:r>
            <a:r>
              <a:rPr sz="1350" spc="-10" dirty="0">
                <a:latin typeface="Arial"/>
                <a:cs typeface="Arial"/>
              </a:rPr>
              <a:t>=1 </a:t>
            </a:r>
            <a:r>
              <a:rPr sz="1350" spc="-60" dirty="0">
                <a:latin typeface="Arial"/>
                <a:cs typeface="Arial"/>
              </a:rPr>
              <a:t>C</a:t>
            </a:r>
            <a:r>
              <a:rPr sz="1350" spc="15" baseline="-24691" dirty="0">
                <a:latin typeface="Arial"/>
                <a:cs typeface="Arial"/>
              </a:rPr>
              <a:t>2</a:t>
            </a:r>
            <a:r>
              <a:rPr sz="1350" baseline="-24691" dirty="0">
                <a:latin typeface="Arial"/>
                <a:cs typeface="Arial"/>
              </a:rPr>
              <a:t> </a:t>
            </a:r>
            <a:r>
              <a:rPr sz="1350" spc="-142" baseline="-24691" dirty="0">
                <a:latin typeface="Arial"/>
                <a:cs typeface="Arial"/>
              </a:rPr>
              <a:t> </a:t>
            </a:r>
            <a:r>
              <a:rPr sz="1350" spc="0" dirty="0">
                <a:latin typeface="Symbol"/>
                <a:cs typeface="Symbol"/>
              </a:rPr>
              <a:t></a:t>
            </a:r>
            <a:r>
              <a:rPr sz="1350" spc="-10" dirty="0">
                <a:latin typeface="Arial"/>
                <a:cs typeface="Arial"/>
              </a:rPr>
              <a:t>=1.5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2735206" y="2701521"/>
            <a:ext cx="397510" cy="0"/>
          </a:xfrm>
          <a:custGeom>
            <a:avLst/>
            <a:gdLst/>
            <a:ahLst/>
            <a:cxnLst/>
            <a:rect l="l" t="t" r="r" b="b"/>
            <a:pathLst>
              <a:path w="397510">
                <a:moveTo>
                  <a:pt x="0" y="0"/>
                </a:moveTo>
                <a:lnTo>
                  <a:pt x="397420" y="0"/>
                </a:lnTo>
              </a:path>
            </a:pathLst>
          </a:custGeom>
          <a:ln w="15406">
            <a:solidFill>
              <a:srgbClr val="14B814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 txBox="1"/>
          <p:nvPr/>
        </p:nvSpPr>
        <p:spPr>
          <a:xfrm>
            <a:off x="2722506" y="2879704"/>
            <a:ext cx="154178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94030" algn="l"/>
              </a:tabLst>
            </a:pPr>
            <a:r>
              <a:rPr sz="1350" spc="-5" dirty="0">
                <a:latin typeface="Arial"/>
                <a:cs typeface="Arial"/>
              </a:rPr>
              <a:t> 	</a:t>
            </a:r>
            <a:r>
              <a:rPr sz="1350" spc="-10" dirty="0">
                <a:latin typeface="Arial"/>
                <a:cs typeface="Arial"/>
              </a:rPr>
              <a:t>Subjet</a:t>
            </a:r>
            <a:r>
              <a:rPr sz="1350" spc="-5" dirty="0">
                <a:latin typeface="Arial"/>
                <a:cs typeface="Arial"/>
              </a:rPr>
              <a:t> </a:t>
            </a:r>
            <a:r>
              <a:rPr sz="1350" spc="-10" dirty="0">
                <a:latin typeface="Arial"/>
                <a:cs typeface="Arial"/>
              </a:rPr>
              <a:t>2</a:t>
            </a:r>
            <a:r>
              <a:rPr sz="1350" spc="-5" dirty="0">
                <a:latin typeface="Arial"/>
                <a:cs typeface="Arial"/>
              </a:rPr>
              <a:t> </a:t>
            </a:r>
            <a:r>
              <a:rPr sz="1350" spc="-10" dirty="0">
                <a:latin typeface="Arial"/>
                <a:cs typeface="Arial"/>
              </a:rPr>
              <a:t>QGL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2735206" y="2974733"/>
            <a:ext cx="397510" cy="0"/>
          </a:xfrm>
          <a:custGeom>
            <a:avLst/>
            <a:gdLst/>
            <a:ahLst/>
            <a:cxnLst/>
            <a:rect l="l" t="t" r="r" b="b"/>
            <a:pathLst>
              <a:path w="397510">
                <a:moveTo>
                  <a:pt x="0" y="0"/>
                </a:moveTo>
                <a:lnTo>
                  <a:pt x="397420" y="0"/>
                </a:lnTo>
              </a:path>
            </a:pathLst>
          </a:custGeom>
          <a:ln w="15406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 txBox="1"/>
          <p:nvPr/>
        </p:nvSpPr>
        <p:spPr>
          <a:xfrm>
            <a:off x="3204499" y="3136737"/>
            <a:ext cx="347345" cy="225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25" spc="22" baseline="16460" dirty="0">
                <a:latin typeface="Symbol"/>
                <a:cs typeface="Symbol"/>
              </a:rPr>
              <a:t></a:t>
            </a:r>
            <a:r>
              <a:rPr sz="900" spc="5" dirty="0">
                <a:latin typeface="Arial"/>
                <a:cs typeface="Arial"/>
              </a:rPr>
              <a:t>Qjet</a:t>
            </a:r>
            <a:endParaRPr sz="900">
              <a:latin typeface="Arial"/>
              <a:cs typeface="Arial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2735206" y="3247945"/>
            <a:ext cx="397510" cy="0"/>
          </a:xfrm>
          <a:custGeom>
            <a:avLst/>
            <a:gdLst/>
            <a:ahLst/>
            <a:cxnLst/>
            <a:rect l="l" t="t" r="r" b="b"/>
            <a:pathLst>
              <a:path w="397510">
                <a:moveTo>
                  <a:pt x="0" y="0"/>
                </a:moveTo>
                <a:lnTo>
                  <a:pt x="397420" y="0"/>
                </a:lnTo>
              </a:path>
            </a:pathLst>
          </a:custGeom>
          <a:ln w="15406">
            <a:solidFill>
              <a:srgbClr val="00FFFF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2722506" y="3385693"/>
            <a:ext cx="64770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09575" algn="l"/>
              </a:tabLst>
            </a:pPr>
            <a:r>
              <a:rPr sz="1350" u="heavy" spc="-5" dirty="0">
                <a:latin typeface="Times New Roman"/>
                <a:cs typeface="Times New Roman"/>
              </a:rPr>
              <a:t> 	</a:t>
            </a:r>
            <a:r>
              <a:rPr sz="1350" spc="-5" dirty="0">
                <a:latin typeface="Times New Roman"/>
                <a:cs typeface="Times New Roman"/>
              </a:rPr>
              <a:t> </a:t>
            </a:r>
            <a:r>
              <a:rPr sz="1350" spc="-15" dirty="0">
                <a:latin typeface="Symbol"/>
                <a:cs typeface="Symbol"/>
              </a:rPr>
              <a:t></a:t>
            </a:r>
            <a:r>
              <a:rPr sz="1350" spc="15" baseline="-24691" dirty="0">
                <a:latin typeface="Arial"/>
                <a:cs typeface="Arial"/>
              </a:rPr>
              <a:t>1</a:t>
            </a:r>
            <a:endParaRPr sz="1350" baseline="-24691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  <a:tabLst>
                <a:tab pos="409575" algn="l"/>
              </a:tabLst>
            </a:pPr>
            <a:r>
              <a:rPr sz="1350" u="heavy" spc="-5" dirty="0">
                <a:latin typeface="Times New Roman"/>
                <a:cs typeface="Times New Roman"/>
              </a:rPr>
              <a:t> 	</a:t>
            </a:r>
            <a:r>
              <a:rPr sz="1350" spc="-5" dirty="0">
                <a:latin typeface="Times New Roman"/>
                <a:cs typeface="Times New Roman"/>
              </a:rPr>
              <a:t> </a:t>
            </a:r>
            <a:r>
              <a:rPr sz="1350" spc="-15" dirty="0">
                <a:latin typeface="Symbol"/>
                <a:cs typeface="Symbol"/>
              </a:rPr>
              <a:t></a:t>
            </a:r>
            <a:r>
              <a:rPr sz="1350" spc="15" baseline="-24691" dirty="0">
                <a:latin typeface="Arial"/>
                <a:cs typeface="Arial"/>
              </a:rPr>
              <a:t>2</a:t>
            </a:r>
            <a:endParaRPr sz="1350" baseline="-24691">
              <a:latin typeface="Arial"/>
              <a:cs typeface="Arial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3204499" y="3956847"/>
            <a:ext cx="368300" cy="2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spc="-15" dirty="0">
                <a:latin typeface="Symbol"/>
                <a:cs typeface="Symbol"/>
              </a:rPr>
              <a:t></a:t>
            </a:r>
            <a:r>
              <a:rPr sz="1350" baseline="-24691" dirty="0">
                <a:latin typeface="Arial"/>
                <a:cs typeface="Arial"/>
              </a:rPr>
              <a:t>2</a:t>
            </a:r>
            <a:r>
              <a:rPr sz="1350" spc="-5" dirty="0">
                <a:latin typeface="Arial"/>
                <a:cs typeface="Arial"/>
              </a:rPr>
              <a:t>/</a:t>
            </a:r>
            <a:r>
              <a:rPr sz="1350" spc="-245" dirty="0">
                <a:latin typeface="Arial"/>
                <a:cs typeface="Arial"/>
              </a:rPr>
              <a:t> </a:t>
            </a:r>
            <a:r>
              <a:rPr sz="1350" spc="-15" dirty="0">
                <a:latin typeface="Symbol"/>
                <a:cs typeface="Symbol"/>
              </a:rPr>
              <a:t></a:t>
            </a:r>
            <a:r>
              <a:rPr sz="1350" spc="15" baseline="-24691" dirty="0">
                <a:latin typeface="Arial"/>
                <a:cs typeface="Arial"/>
              </a:rPr>
              <a:t>1</a:t>
            </a:r>
            <a:endParaRPr sz="1350" baseline="-24691">
              <a:latin typeface="Arial"/>
              <a:cs typeface="Arial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2735206" y="4067570"/>
            <a:ext cx="397510" cy="0"/>
          </a:xfrm>
          <a:custGeom>
            <a:avLst/>
            <a:gdLst/>
            <a:ahLst/>
            <a:cxnLst/>
            <a:rect l="l" t="t" r="r" b="b"/>
            <a:pathLst>
              <a:path w="397510">
                <a:moveTo>
                  <a:pt x="0" y="0"/>
                </a:moveTo>
                <a:lnTo>
                  <a:pt x="397420" y="0"/>
                </a:lnTo>
              </a:path>
            </a:pathLst>
          </a:custGeom>
          <a:ln w="15406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 txBox="1"/>
          <p:nvPr/>
        </p:nvSpPr>
        <p:spPr>
          <a:xfrm>
            <a:off x="6484582" y="1279123"/>
            <a:ext cx="713740" cy="238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dirty="0">
                <a:latin typeface="Arial"/>
                <a:cs typeface="Arial"/>
              </a:rPr>
              <a:t>1</a:t>
            </a:r>
            <a:r>
              <a:rPr sz="1650" spc="5" dirty="0">
                <a:latin typeface="Arial"/>
                <a:cs typeface="Arial"/>
              </a:rPr>
              <a:t>3 </a:t>
            </a:r>
            <a:r>
              <a:rPr sz="1650" spc="10" dirty="0">
                <a:latin typeface="Arial"/>
                <a:cs typeface="Arial"/>
              </a:rPr>
              <a:t>TeV</a:t>
            </a:r>
            <a:endParaRPr sz="1650">
              <a:latin typeface="Arial"/>
              <a:cs typeface="Arial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4526947" y="1771213"/>
            <a:ext cx="1616710" cy="492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545">
              <a:lnSpc>
                <a:spcPct val="100000"/>
              </a:lnSpc>
            </a:pPr>
            <a:r>
              <a:rPr sz="1650" b="1" spc="5" dirty="0">
                <a:latin typeface="Arial"/>
                <a:cs typeface="Arial"/>
              </a:rPr>
              <a:t>CMS</a:t>
            </a:r>
            <a:endParaRPr sz="1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sz="1250" i="1" dirty="0">
                <a:latin typeface="Arial"/>
                <a:cs typeface="Arial"/>
              </a:rPr>
              <a:t>Simulation Preliminary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6310340" y="4950001"/>
            <a:ext cx="1398905" cy="371475"/>
          </a:xfrm>
          <a:custGeom>
            <a:avLst/>
            <a:gdLst/>
            <a:ahLst/>
            <a:cxnLst/>
            <a:rect l="l" t="t" r="r" b="b"/>
            <a:pathLst>
              <a:path w="1398904" h="371475">
                <a:moveTo>
                  <a:pt x="1398558" y="371298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273798" y="4896520"/>
            <a:ext cx="182880" cy="166370"/>
          </a:xfrm>
          <a:custGeom>
            <a:avLst/>
            <a:gdLst/>
            <a:ahLst/>
            <a:cxnLst/>
            <a:rect l="l" t="t" r="r" b="b"/>
            <a:pathLst>
              <a:path w="182879" h="166370">
                <a:moveTo>
                  <a:pt x="159067" y="0"/>
                </a:moveTo>
                <a:lnTo>
                  <a:pt x="0" y="43779"/>
                </a:lnTo>
                <a:lnTo>
                  <a:pt x="116405" y="160694"/>
                </a:lnTo>
                <a:lnTo>
                  <a:pt x="120680" y="163925"/>
                </a:lnTo>
                <a:lnTo>
                  <a:pt x="132418" y="166137"/>
                </a:lnTo>
                <a:lnTo>
                  <a:pt x="143346" y="160752"/>
                </a:lnTo>
                <a:lnTo>
                  <a:pt x="146578" y="156477"/>
                </a:lnTo>
                <a:lnTo>
                  <a:pt x="148790" y="144740"/>
                </a:lnTo>
                <a:lnTo>
                  <a:pt x="143405" y="133812"/>
                </a:lnTo>
                <a:lnTo>
                  <a:pt x="73083" y="63182"/>
                </a:lnTo>
                <a:lnTo>
                  <a:pt x="169177" y="36734"/>
                </a:lnTo>
                <a:lnTo>
                  <a:pt x="173601" y="34897"/>
                </a:lnTo>
                <a:lnTo>
                  <a:pt x="181691" y="25733"/>
                </a:lnTo>
                <a:lnTo>
                  <a:pt x="182490" y="13312"/>
                </a:lnTo>
                <a:lnTo>
                  <a:pt x="180652" y="8888"/>
                </a:lnTo>
                <a:lnTo>
                  <a:pt x="171489" y="798"/>
                </a:lnTo>
                <a:lnTo>
                  <a:pt x="1590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 txBox="1"/>
          <p:nvPr/>
        </p:nvSpPr>
        <p:spPr>
          <a:xfrm>
            <a:off x="7343794" y="5380016"/>
            <a:ext cx="173228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latin typeface="Century Gothic"/>
                <a:cs typeface="Century Gothic"/>
              </a:rPr>
              <a:t>N-subjettiness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246423" y="6496589"/>
            <a:ext cx="24028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CMS-PAS-JME-14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-002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69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54" name="object 65"/>
          <p:cNvSpPr txBox="1"/>
          <p:nvPr/>
        </p:nvSpPr>
        <p:spPr>
          <a:xfrm>
            <a:off x="2379945" y="176157"/>
            <a:ext cx="4302587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869315" algn="l"/>
                <a:tab pos="1840864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taggi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778000"/>
            <a:ext cx="9143998" cy="4261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198" y="3175000"/>
            <a:ext cx="4330700" cy="609600"/>
          </a:xfrm>
          <a:custGeom>
            <a:avLst/>
            <a:gdLst/>
            <a:ahLst/>
            <a:cxnLst/>
            <a:rect l="l" t="t" r="r" b="b"/>
            <a:pathLst>
              <a:path w="4330700" h="609600">
                <a:moveTo>
                  <a:pt x="0" y="304799"/>
                </a:moveTo>
                <a:lnTo>
                  <a:pt x="28340" y="255359"/>
                </a:lnTo>
                <a:lnTo>
                  <a:pt x="62930" y="231553"/>
                </a:lnTo>
                <a:lnTo>
                  <a:pt x="110390" y="208459"/>
                </a:lnTo>
                <a:lnTo>
                  <a:pt x="170163" y="186158"/>
                </a:lnTo>
                <a:lnTo>
                  <a:pt x="241692" y="164726"/>
                </a:lnTo>
                <a:lnTo>
                  <a:pt x="324419" y="144244"/>
                </a:lnTo>
                <a:lnTo>
                  <a:pt x="417786" y="124789"/>
                </a:lnTo>
                <a:lnTo>
                  <a:pt x="521238" y="106439"/>
                </a:lnTo>
                <a:lnTo>
                  <a:pt x="634216" y="89273"/>
                </a:lnTo>
                <a:lnTo>
                  <a:pt x="756163" y="73370"/>
                </a:lnTo>
                <a:lnTo>
                  <a:pt x="886522" y="58808"/>
                </a:lnTo>
                <a:lnTo>
                  <a:pt x="1024735" y="45666"/>
                </a:lnTo>
                <a:lnTo>
                  <a:pt x="1170246" y="34021"/>
                </a:lnTo>
                <a:lnTo>
                  <a:pt x="1322497" y="23952"/>
                </a:lnTo>
                <a:lnTo>
                  <a:pt x="1480931" y="15538"/>
                </a:lnTo>
                <a:lnTo>
                  <a:pt x="1644990" y="8858"/>
                </a:lnTo>
                <a:lnTo>
                  <a:pt x="1814118" y="3989"/>
                </a:lnTo>
                <a:lnTo>
                  <a:pt x="1987757" y="1010"/>
                </a:lnTo>
                <a:lnTo>
                  <a:pt x="2165349" y="0"/>
                </a:lnTo>
                <a:lnTo>
                  <a:pt x="2342941" y="1010"/>
                </a:lnTo>
                <a:lnTo>
                  <a:pt x="2516580" y="3989"/>
                </a:lnTo>
                <a:lnTo>
                  <a:pt x="2685708" y="8858"/>
                </a:lnTo>
                <a:lnTo>
                  <a:pt x="2849767" y="15538"/>
                </a:lnTo>
                <a:lnTo>
                  <a:pt x="3008201" y="23952"/>
                </a:lnTo>
                <a:lnTo>
                  <a:pt x="3160452" y="34021"/>
                </a:lnTo>
                <a:lnTo>
                  <a:pt x="3305963" y="45666"/>
                </a:lnTo>
                <a:lnTo>
                  <a:pt x="3444176" y="58808"/>
                </a:lnTo>
                <a:lnTo>
                  <a:pt x="3574535" y="73370"/>
                </a:lnTo>
                <a:lnTo>
                  <a:pt x="3696482" y="89273"/>
                </a:lnTo>
                <a:lnTo>
                  <a:pt x="3809460" y="106439"/>
                </a:lnTo>
                <a:lnTo>
                  <a:pt x="3912912" y="124789"/>
                </a:lnTo>
                <a:lnTo>
                  <a:pt x="4006279" y="144244"/>
                </a:lnTo>
                <a:lnTo>
                  <a:pt x="4089006" y="164726"/>
                </a:lnTo>
                <a:lnTo>
                  <a:pt x="4160535" y="186158"/>
                </a:lnTo>
                <a:lnTo>
                  <a:pt x="4220308" y="208459"/>
                </a:lnTo>
                <a:lnTo>
                  <a:pt x="4267768" y="231553"/>
                </a:lnTo>
                <a:lnTo>
                  <a:pt x="4302358" y="255359"/>
                </a:lnTo>
                <a:lnTo>
                  <a:pt x="4330698" y="304799"/>
                </a:lnTo>
                <a:lnTo>
                  <a:pt x="4323520" y="329798"/>
                </a:lnTo>
                <a:lnTo>
                  <a:pt x="4267768" y="378046"/>
                </a:lnTo>
                <a:lnTo>
                  <a:pt x="4220308" y="401140"/>
                </a:lnTo>
                <a:lnTo>
                  <a:pt x="4160535" y="423441"/>
                </a:lnTo>
                <a:lnTo>
                  <a:pt x="4089006" y="444872"/>
                </a:lnTo>
                <a:lnTo>
                  <a:pt x="4006279" y="465355"/>
                </a:lnTo>
                <a:lnTo>
                  <a:pt x="3912912" y="484810"/>
                </a:lnTo>
                <a:lnTo>
                  <a:pt x="3809460" y="503160"/>
                </a:lnTo>
                <a:lnTo>
                  <a:pt x="3696482" y="520325"/>
                </a:lnTo>
                <a:lnTo>
                  <a:pt x="3574535" y="536228"/>
                </a:lnTo>
                <a:lnTo>
                  <a:pt x="3444176" y="550791"/>
                </a:lnTo>
                <a:lnTo>
                  <a:pt x="3305963" y="563933"/>
                </a:lnTo>
                <a:lnTo>
                  <a:pt x="3160452" y="575578"/>
                </a:lnTo>
                <a:lnTo>
                  <a:pt x="3008201" y="585647"/>
                </a:lnTo>
                <a:lnTo>
                  <a:pt x="2849767" y="594060"/>
                </a:lnTo>
                <a:lnTo>
                  <a:pt x="2685708" y="600741"/>
                </a:lnTo>
                <a:lnTo>
                  <a:pt x="2516580" y="605610"/>
                </a:lnTo>
                <a:lnTo>
                  <a:pt x="2342941" y="608589"/>
                </a:lnTo>
                <a:lnTo>
                  <a:pt x="2165349" y="609599"/>
                </a:lnTo>
                <a:lnTo>
                  <a:pt x="1987757" y="608589"/>
                </a:lnTo>
                <a:lnTo>
                  <a:pt x="1814118" y="605610"/>
                </a:lnTo>
                <a:lnTo>
                  <a:pt x="1644990" y="600741"/>
                </a:lnTo>
                <a:lnTo>
                  <a:pt x="1480931" y="594060"/>
                </a:lnTo>
                <a:lnTo>
                  <a:pt x="1322497" y="585647"/>
                </a:lnTo>
                <a:lnTo>
                  <a:pt x="1170246" y="575578"/>
                </a:lnTo>
                <a:lnTo>
                  <a:pt x="1024735" y="563933"/>
                </a:lnTo>
                <a:lnTo>
                  <a:pt x="886522" y="550791"/>
                </a:lnTo>
                <a:lnTo>
                  <a:pt x="756163" y="536228"/>
                </a:lnTo>
                <a:lnTo>
                  <a:pt x="634216" y="520325"/>
                </a:lnTo>
                <a:lnTo>
                  <a:pt x="521238" y="503160"/>
                </a:lnTo>
                <a:lnTo>
                  <a:pt x="417786" y="484810"/>
                </a:lnTo>
                <a:lnTo>
                  <a:pt x="324419" y="465355"/>
                </a:lnTo>
                <a:lnTo>
                  <a:pt x="241692" y="444872"/>
                </a:lnTo>
                <a:lnTo>
                  <a:pt x="170163" y="423441"/>
                </a:lnTo>
                <a:lnTo>
                  <a:pt x="110390" y="401140"/>
                </a:lnTo>
                <a:lnTo>
                  <a:pt x="62930" y="378046"/>
                </a:lnTo>
                <a:lnTo>
                  <a:pt x="28340" y="354240"/>
                </a:lnTo>
                <a:lnTo>
                  <a:pt x="0" y="304799"/>
                </a:lnTo>
                <a:close/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23772" y="1278611"/>
            <a:ext cx="174243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60"/>
              </a:lnSpc>
            </a:pPr>
            <a:r>
              <a:rPr sz="2000" b="1" spc="-15" dirty="0">
                <a:latin typeface="Century Gothic"/>
                <a:cs typeface="Century Gothic"/>
              </a:rPr>
              <a:t>C/A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R=0</a:t>
            </a:r>
            <a:r>
              <a:rPr sz="2000" b="1" spc="-10" dirty="0">
                <a:latin typeface="Century Gothic"/>
                <a:cs typeface="Century Gothic"/>
              </a:rPr>
              <a:t>.</a:t>
            </a:r>
            <a:r>
              <a:rPr sz="2000" b="1" dirty="0">
                <a:latin typeface="Century Gothic"/>
                <a:cs typeface="Century Gothic"/>
              </a:rPr>
              <a:t>8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j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ts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6423" y="6496589"/>
            <a:ext cx="24028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CMS-PAS-JME-15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-002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70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8" name="object 65"/>
          <p:cNvSpPr txBox="1"/>
          <p:nvPr/>
        </p:nvSpPr>
        <p:spPr>
          <a:xfrm>
            <a:off x="1752600" y="176157"/>
            <a:ext cx="569725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869315" algn="l"/>
                <a:tab pos="1840864" algn="l"/>
              </a:tabLst>
            </a:pP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jet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taggi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 (Run 1)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b="1" dirty="0"/>
              <a:t>J</a:t>
            </a:r>
            <a:r>
              <a:rPr b="1" spc="-25" dirty="0"/>
              <a:t>ets</a:t>
            </a:r>
            <a:r>
              <a:rPr b="1" spc="-5" dirty="0"/>
              <a:t> </a:t>
            </a:r>
            <a:r>
              <a:rPr b="1" spc="-30" dirty="0"/>
              <a:t>a</a:t>
            </a:r>
            <a:r>
              <a:rPr b="1" spc="-40" dirty="0"/>
              <a:t>n</a:t>
            </a:r>
            <a:r>
              <a:rPr b="1" spc="-35" dirty="0"/>
              <a:t>d</a:t>
            </a:r>
            <a:r>
              <a:rPr b="1" spc="-5" dirty="0"/>
              <a:t> </a:t>
            </a:r>
            <a:r>
              <a:rPr b="1" dirty="0" smtClean="0"/>
              <a:t>jet</a:t>
            </a:r>
            <a:r>
              <a:rPr lang="en-US" b="1" dirty="0" smtClean="0"/>
              <a:t> </a:t>
            </a:r>
            <a:r>
              <a:rPr b="1" spc="-25" dirty="0" smtClean="0"/>
              <a:t>alg</a:t>
            </a:r>
            <a:r>
              <a:rPr b="1" dirty="0" smtClean="0"/>
              <a:t>or</a:t>
            </a:r>
            <a:r>
              <a:rPr b="1" spc="-20" dirty="0" smtClean="0"/>
              <a:t>it</a:t>
            </a:r>
            <a:r>
              <a:rPr b="1" spc="-40" dirty="0" smtClean="0"/>
              <a:t>h</a:t>
            </a:r>
            <a:r>
              <a:rPr b="1" dirty="0" smtClean="0"/>
              <a:t>m</a:t>
            </a:r>
            <a:r>
              <a:rPr b="1" spc="-25" dirty="0" smtClean="0"/>
              <a:t>s</a:t>
            </a:r>
            <a:r>
              <a:rPr b="1" spc="-5" dirty="0" smtClean="0"/>
              <a:t> </a:t>
            </a:r>
            <a:r>
              <a:rPr b="1" dirty="0"/>
              <a:t>(I)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1136446"/>
            <a:ext cx="5880098" cy="563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58838" y="1772302"/>
            <a:ext cx="2927985" cy="411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1176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ua</a:t>
            </a:r>
            <a:r>
              <a:rPr sz="2200" spc="-10" dirty="0">
                <a:latin typeface="Century Gothic"/>
                <a:cs typeface="Century Gothic"/>
              </a:rPr>
              <a:t>rk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uon</a:t>
            </a:r>
            <a:r>
              <a:rPr sz="2200" dirty="0">
                <a:latin typeface="Century Gothic"/>
                <a:cs typeface="Century Gothic"/>
              </a:rPr>
              <a:t>s (</a:t>
            </a:r>
            <a:r>
              <a:rPr sz="2200" spc="-15" dirty="0">
                <a:latin typeface="Century Gothic"/>
                <a:cs typeface="Century Gothic"/>
              </a:rPr>
              <a:t>partons</a:t>
            </a:r>
            <a:r>
              <a:rPr sz="2200" dirty="0">
                <a:latin typeface="Century Gothic"/>
                <a:cs typeface="Century Gothic"/>
              </a:rPr>
              <a:t>)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hort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nce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5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d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oce</a:t>
            </a:r>
            <a:r>
              <a:rPr sz="2200" dirty="0">
                <a:latin typeface="Century Gothic"/>
                <a:cs typeface="Century Gothic"/>
              </a:rPr>
              <a:t>ss)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994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s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pr</a:t>
            </a:r>
            <a:r>
              <a:rPr sz="2200" spc="-15" dirty="0">
                <a:latin typeface="Century Gothic"/>
                <a:cs typeface="Century Gothic"/>
              </a:rPr>
              <a:t>opagate the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adia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mor</a:t>
            </a:r>
            <a:r>
              <a:rPr sz="2200" spc="-15" dirty="0">
                <a:latin typeface="Century Gothic"/>
                <a:cs typeface="Century Gothic"/>
              </a:rPr>
              <a:t>e partons</a:t>
            </a:r>
            <a:r>
              <a:rPr sz="2200" dirty="0">
                <a:latin typeface="Century Gothic"/>
                <a:cs typeface="Century Gothic"/>
              </a:rPr>
              <a:t> (</a:t>
            </a:r>
            <a:r>
              <a:rPr sz="2200" spc="-15" dirty="0">
                <a:latin typeface="Century Gothic"/>
                <a:cs typeface="Century Gothic"/>
              </a:rPr>
              <a:t>parton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shower)</a:t>
            </a:r>
            <a:endParaRPr sz="2200">
              <a:latin typeface="Century Gothic"/>
              <a:cs typeface="Century Gothic"/>
            </a:endParaRPr>
          </a:p>
          <a:p>
            <a:pPr marL="355600" marR="429259" indent="-342900">
              <a:lnSpc>
                <a:spcPct val="99800"/>
              </a:lnSpc>
              <a:spcBef>
                <a:spcPts val="490"/>
              </a:spcBef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Fo</a:t>
            </a:r>
            <a:r>
              <a:rPr sz="2200" b="1" spc="-15" dirty="0">
                <a:latin typeface="Century Gothic"/>
                <a:cs typeface="Century Gothic"/>
              </a:rPr>
              <a:t>rm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unco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ed </a:t>
            </a:r>
            <a:r>
              <a:rPr sz="2200" b="1" spc="-5" dirty="0">
                <a:latin typeface="Century Gothic"/>
                <a:cs typeface="Century Gothic"/>
              </a:rPr>
              <a:t>hadrons </a:t>
            </a:r>
            <a:r>
              <a:rPr sz="2200" b="1" spc="-10" dirty="0">
                <a:latin typeface="Century Gothic"/>
                <a:cs typeface="Century Gothic"/>
              </a:rPr>
              <a:t>(</a:t>
            </a:r>
            <a:r>
              <a:rPr sz="2200" b="1" dirty="0">
                <a:latin typeface="Century Gothic"/>
                <a:cs typeface="Century Gothic"/>
              </a:rPr>
              <a:t>had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on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za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on</a:t>
            </a:r>
            <a:r>
              <a:rPr sz="2200" b="1" spc="-1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768137" y="1267691"/>
            <a:ext cx="1030778" cy="12053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19400" y="1295400"/>
            <a:ext cx="927100" cy="1104900"/>
          </a:xfrm>
          <a:custGeom>
            <a:avLst/>
            <a:gdLst/>
            <a:ahLst/>
            <a:cxnLst/>
            <a:rect l="l" t="t" r="r" b="b"/>
            <a:pathLst>
              <a:path w="927100" h="1104900">
                <a:moveTo>
                  <a:pt x="0" y="0"/>
                </a:moveTo>
                <a:lnTo>
                  <a:pt x="927100" y="0"/>
                </a:lnTo>
                <a:lnTo>
                  <a:pt x="927100" y="1104900"/>
                </a:lnTo>
                <a:lnTo>
                  <a:pt x="0" y="1104900"/>
                </a:lnTo>
                <a:lnTo>
                  <a:pt x="0" y="0"/>
                </a:lnTo>
                <a:close/>
              </a:path>
            </a:pathLst>
          </a:custGeom>
          <a:solidFill>
            <a:srgbClr val="FFFB00">
              <a:alpha val="12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19400" y="1295400"/>
            <a:ext cx="927100" cy="1104900"/>
          </a:xfrm>
          <a:custGeom>
            <a:avLst/>
            <a:gdLst/>
            <a:ahLst/>
            <a:cxnLst/>
            <a:rect l="l" t="t" r="r" b="b"/>
            <a:pathLst>
              <a:path w="927100" h="1104900">
                <a:moveTo>
                  <a:pt x="0" y="0"/>
                </a:moveTo>
                <a:lnTo>
                  <a:pt x="927099" y="0"/>
                </a:lnTo>
                <a:lnTo>
                  <a:pt x="927099" y="1104899"/>
                </a:lnTo>
                <a:lnTo>
                  <a:pt x="0" y="110489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AC63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71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50695" algn="l">
              <a:lnSpc>
                <a:spcPct val="100000"/>
              </a:lnSpc>
            </a:pPr>
            <a:r>
              <a:rPr b="1" spc="-30" dirty="0"/>
              <a:t>Higgs</a:t>
            </a:r>
            <a:r>
              <a:rPr b="1" spc="-5" dirty="0"/>
              <a:t> </a:t>
            </a:r>
            <a:r>
              <a:rPr b="1" spc="-25" dirty="0"/>
              <a:t>taggi</a:t>
            </a:r>
            <a:r>
              <a:rPr b="1" spc="-40" dirty="0"/>
              <a:t>n</a:t>
            </a:r>
            <a:r>
              <a:rPr b="1" spc="-30" dirty="0"/>
              <a:t>g</a:t>
            </a:r>
          </a:p>
        </p:txBody>
      </p:sp>
      <p:sp>
        <p:nvSpPr>
          <p:cNvPr id="4" name="object 4"/>
          <p:cNvSpPr/>
          <p:nvPr/>
        </p:nvSpPr>
        <p:spPr>
          <a:xfrm>
            <a:off x="4297141" y="2514601"/>
            <a:ext cx="4749392" cy="40052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7500" y="4207385"/>
            <a:ext cx="4119979" cy="20187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34248" y="1287162"/>
            <a:ext cx="8118475" cy="2326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3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Use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small</a:t>
            </a:r>
            <a:r>
              <a:rPr sz="2200" spc="-15" dirty="0">
                <a:latin typeface="Century Gothic"/>
                <a:cs typeface="Century Gothic"/>
              </a:rPr>
              <a:t>-R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=0</a:t>
            </a:r>
            <a:r>
              <a:rPr sz="2200" spc="-10" dirty="0">
                <a:latin typeface="Century Gothic"/>
                <a:cs typeface="Century Gothic"/>
              </a:rPr>
              <a:t>.</a:t>
            </a:r>
            <a:r>
              <a:rPr sz="2200" dirty="0">
                <a:latin typeface="Century Gothic"/>
                <a:cs typeface="Century Gothic"/>
              </a:rPr>
              <a:t>2)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tr</a:t>
            </a:r>
            <a:r>
              <a:rPr sz="2200" dirty="0">
                <a:latin typeface="Century Gothic"/>
                <a:cs typeface="Century Gothic"/>
              </a:rPr>
              <a:t>ack-</a:t>
            </a:r>
            <a:r>
              <a:rPr sz="2200" spc="-5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lv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</a:t>
            </a:r>
            <a:r>
              <a:rPr sz="2200" spc="-15" dirty="0">
                <a:latin typeface="Century Gothic"/>
                <a:cs typeface="Century Gothic"/>
              </a:rPr>
              <a:t>-h</a:t>
            </a:r>
            <a:r>
              <a:rPr sz="2200" dirty="0">
                <a:latin typeface="Century Gothic"/>
                <a:cs typeface="Century Gothic"/>
              </a:rPr>
              <a:t>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small a</a:t>
            </a:r>
            <a:r>
              <a:rPr sz="2200" spc="-15" dirty="0">
                <a:latin typeface="Century Gothic"/>
                <a:cs typeface="Century Gothic"/>
              </a:rPr>
              <a:t>ngu</a:t>
            </a:r>
            <a:r>
              <a:rPr sz="2200" dirty="0">
                <a:latin typeface="Century Gothic"/>
                <a:cs typeface="Century Gothic"/>
              </a:rPr>
              <a:t>la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nce</a:t>
            </a:r>
            <a:r>
              <a:rPr sz="2200" dirty="0">
                <a:latin typeface="Century Gothic"/>
                <a:cs typeface="Century Gothic"/>
              </a:rPr>
              <a:t>s</a:t>
            </a:r>
            <a:endParaRPr sz="22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dirty="0">
                <a:latin typeface="Century Gothic"/>
                <a:cs typeface="Century Gothic"/>
              </a:rPr>
              <a:t>ss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cia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</a:t>
            </a:r>
            <a:r>
              <a:rPr sz="2200" spc="-10" dirty="0">
                <a:latin typeface="Century Gothic"/>
                <a:cs typeface="Century Gothic"/>
              </a:rPr>
              <a:t>-t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gge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tr</a:t>
            </a:r>
            <a:r>
              <a:rPr sz="2200" dirty="0">
                <a:latin typeface="Century Gothic"/>
                <a:cs typeface="Century Gothic"/>
              </a:rPr>
              <a:t>ack-</a:t>
            </a:r>
            <a:r>
              <a:rPr sz="2200" spc="-5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un-g</a:t>
            </a:r>
            <a:r>
              <a:rPr sz="2200" spc="-20" dirty="0">
                <a:latin typeface="Century Gothic"/>
                <a:cs typeface="Century Gothic"/>
              </a:rPr>
              <a:t>roome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la</a:t>
            </a:r>
            <a:r>
              <a:rPr sz="2200" spc="-15" dirty="0">
                <a:latin typeface="Century Gothic"/>
                <a:cs typeface="Century Gothic"/>
              </a:rPr>
              <a:t>rge-R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endParaRPr sz="2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4"/>
              </a:spcBef>
              <a:buFont typeface="Arial"/>
              <a:buChar char="•"/>
            </a:pPr>
            <a:endParaRPr sz="2650">
              <a:latin typeface="Times New Roman"/>
              <a:cs typeface="Times New Roman"/>
            </a:endParaRPr>
          </a:p>
          <a:p>
            <a:pPr marL="355600" marR="4946650" indent="-342900">
              <a:lnSpc>
                <a:spcPts val="26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ouble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</a:t>
            </a:r>
            <a:r>
              <a:rPr sz="2200" spc="-10" dirty="0">
                <a:latin typeface="Century Gothic"/>
                <a:cs typeface="Century Gothic"/>
              </a:rPr>
              <a:t>-t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gg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vid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mo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5" dirty="0">
                <a:latin typeface="Century Gothic"/>
                <a:cs typeface="Century Gothic"/>
              </a:rPr>
              <a:t>cr</a:t>
            </a:r>
            <a:r>
              <a:rPr sz="2200" dirty="0">
                <a:latin typeface="Century Gothic"/>
                <a:cs typeface="Century Gothic"/>
              </a:rPr>
              <a:t>imi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w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7500" y="4025900"/>
            <a:ext cx="3980179" cy="304800"/>
          </a:xfrm>
          <a:custGeom>
            <a:avLst/>
            <a:gdLst/>
            <a:ahLst/>
            <a:cxnLst/>
            <a:rect l="l" t="t" r="r" b="b"/>
            <a:pathLst>
              <a:path w="3980179" h="304800">
                <a:moveTo>
                  <a:pt x="0" y="0"/>
                </a:moveTo>
                <a:lnTo>
                  <a:pt x="3979640" y="0"/>
                </a:lnTo>
                <a:lnTo>
                  <a:pt x="3979640" y="304800"/>
                </a:lnTo>
                <a:lnTo>
                  <a:pt x="0" y="30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46423" y="6453040"/>
            <a:ext cx="29108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ATLAS-PHYS-PUB-2015-035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942762" y="188857"/>
            <a:ext cx="526415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400" b="1" spc="-645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ery 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igh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4400" b="1" spc="-37" baseline="-20833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4400" b="1" spc="675" baseline="-2083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jets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8440" y="1581802"/>
            <a:ext cx="3540125" cy="2102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7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At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20" dirty="0">
                <a:latin typeface="Century Gothic"/>
                <a:cs typeface="Century Gothic"/>
              </a:rPr>
              <a:t>er</a:t>
            </a:r>
            <a:r>
              <a:rPr sz="2200" spc="-15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h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gh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boo</a:t>
            </a:r>
            <a:r>
              <a:rPr sz="2200" spc="-10" dirty="0">
                <a:latin typeface="Century Gothic"/>
                <a:cs typeface="Century Gothic"/>
              </a:rPr>
              <a:t>st,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cay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E</a:t>
            </a:r>
            <a:r>
              <a:rPr sz="2200" spc="-25" dirty="0">
                <a:latin typeface="Century Gothic"/>
                <a:cs typeface="Century Gothic"/>
              </a:rPr>
              <a:t>W</a:t>
            </a:r>
            <a:r>
              <a:rPr sz="2200" spc="-15" dirty="0">
                <a:latin typeface="Century Gothic"/>
                <a:cs typeface="Century Gothic"/>
              </a:rPr>
              <a:t> o</a:t>
            </a:r>
            <a:r>
              <a:rPr sz="2200" dirty="0">
                <a:latin typeface="Century Gothic"/>
                <a:cs typeface="Century Gothic"/>
              </a:rPr>
              <a:t>bj</a:t>
            </a:r>
            <a:r>
              <a:rPr sz="2200" spc="-15" dirty="0">
                <a:latin typeface="Century Gothic"/>
                <a:cs typeface="Century Gothic"/>
              </a:rPr>
              <a:t>ect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merge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nto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ng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ce</a:t>
            </a:r>
            <a:r>
              <a:rPr sz="2200" dirty="0">
                <a:latin typeface="Century Gothic"/>
                <a:cs typeface="Century Gothic"/>
              </a:rPr>
              <a:t>lls</a:t>
            </a:r>
            <a:endParaRPr sz="2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Track-assisted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mass: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79900" y="165101"/>
            <a:ext cx="4848068" cy="66928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60723" y="4304956"/>
            <a:ext cx="2158365" cy="1150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955">
              <a:lnSpc>
                <a:spcPct val="100000"/>
              </a:lnSpc>
              <a:tabLst>
                <a:tab pos="1897380" algn="l"/>
              </a:tabLst>
            </a:pPr>
            <a:r>
              <a:rPr sz="3550" i="1" dirty="0">
                <a:latin typeface="Times New Roman"/>
                <a:cs typeface="Times New Roman"/>
              </a:rPr>
              <a:t>m</a:t>
            </a:r>
            <a:r>
              <a:rPr sz="3550" i="1" spc="-160" dirty="0">
                <a:latin typeface="Times New Roman"/>
                <a:cs typeface="Times New Roman"/>
              </a:rPr>
              <a:t> </a:t>
            </a:r>
            <a:r>
              <a:rPr sz="3550" dirty="0">
                <a:latin typeface="Symbol"/>
                <a:cs typeface="Symbol"/>
              </a:rPr>
              <a:t></a:t>
            </a:r>
            <a:r>
              <a:rPr sz="3550" spc="-140" dirty="0">
                <a:latin typeface="Times New Roman"/>
                <a:cs typeface="Times New Roman"/>
              </a:rPr>
              <a:t> </a:t>
            </a:r>
            <a:r>
              <a:rPr sz="3550" i="1" dirty="0">
                <a:latin typeface="Times New Roman"/>
                <a:cs typeface="Times New Roman"/>
              </a:rPr>
              <a:t>m	</a:t>
            </a:r>
            <a:r>
              <a:rPr sz="3550" dirty="0">
                <a:latin typeface="Symbol"/>
                <a:cs typeface="Symbol"/>
              </a:rPr>
              <a:t></a:t>
            </a:r>
            <a:endParaRPr sz="3550">
              <a:latin typeface="Symbol"/>
              <a:cs typeface="Symbol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Measure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00849" y="4245710"/>
            <a:ext cx="558800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i="1" spc="-10" dirty="0">
                <a:latin typeface="Times New Roman"/>
                <a:cs typeface="Times New Roman"/>
              </a:rPr>
              <a:t>t</a:t>
            </a:r>
            <a:r>
              <a:rPr sz="2050" i="1" spc="-5" dirty="0">
                <a:latin typeface="Times New Roman"/>
                <a:cs typeface="Times New Roman"/>
              </a:rPr>
              <a:t>r</a:t>
            </a:r>
            <a:r>
              <a:rPr sz="2050" i="1" dirty="0">
                <a:latin typeface="Times New Roman"/>
                <a:cs typeface="Times New Roman"/>
              </a:rPr>
              <a:t>a</a:t>
            </a:r>
            <a:r>
              <a:rPr sz="2050" i="1" spc="-15" dirty="0">
                <a:latin typeface="Times New Roman"/>
                <a:cs typeface="Times New Roman"/>
              </a:rPr>
              <a:t>c</a:t>
            </a:r>
            <a:r>
              <a:rPr sz="2050" i="1" dirty="0">
                <a:latin typeface="Times New Roman"/>
                <a:cs typeface="Times New Roman"/>
              </a:rPr>
              <a:t>k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33411" y="4033948"/>
            <a:ext cx="237490" cy="476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550" i="1" spc="-114" dirty="0">
                <a:latin typeface="Times New Roman"/>
                <a:cs typeface="Times New Roman"/>
              </a:rPr>
              <a:t>p</a:t>
            </a:r>
            <a:endParaRPr sz="35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44908" y="4289119"/>
            <a:ext cx="170815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i="1" dirty="0">
                <a:latin typeface="Times New Roman"/>
                <a:cs typeface="Times New Roman"/>
              </a:rPr>
              <a:t>T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4283" y="3974703"/>
            <a:ext cx="472440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i="1" spc="-15" dirty="0">
                <a:latin typeface="Times New Roman"/>
                <a:cs typeface="Times New Roman"/>
              </a:rPr>
              <a:t>c</a:t>
            </a:r>
            <a:r>
              <a:rPr sz="2050" i="1" dirty="0">
                <a:latin typeface="Times New Roman"/>
                <a:cs typeface="Times New Roman"/>
              </a:rPr>
              <a:t>a</a:t>
            </a:r>
            <a:r>
              <a:rPr sz="2050" i="1" spc="-10" dirty="0">
                <a:latin typeface="Times New Roman"/>
                <a:cs typeface="Times New Roman"/>
              </a:rPr>
              <a:t>l</a:t>
            </a:r>
            <a:r>
              <a:rPr sz="2050" i="1" dirty="0">
                <a:latin typeface="Times New Roman"/>
                <a:cs typeface="Times New Roman"/>
              </a:rPr>
              <a:t>o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30962" y="4558748"/>
            <a:ext cx="911860" cy="0"/>
          </a:xfrm>
          <a:custGeom>
            <a:avLst/>
            <a:gdLst/>
            <a:ahLst/>
            <a:cxnLst/>
            <a:rect l="l" t="t" r="r" b="b"/>
            <a:pathLst>
              <a:path w="911860">
                <a:moveTo>
                  <a:pt x="0" y="0"/>
                </a:moveTo>
                <a:lnTo>
                  <a:pt x="911789" y="0"/>
                </a:lnTo>
              </a:path>
            </a:pathLst>
          </a:custGeom>
          <a:ln w="222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746338" y="4559097"/>
            <a:ext cx="682662" cy="546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325" spc="-382" baseline="-6259" dirty="0" smtClean="0">
                <a:latin typeface="Times New Roman"/>
                <a:cs typeface="Times New Roman"/>
              </a:rPr>
              <a:t> </a:t>
            </a:r>
            <a:r>
              <a:rPr sz="3550" i="1" spc="-114" dirty="0">
                <a:latin typeface="Times New Roman"/>
                <a:cs typeface="Times New Roman"/>
              </a:rPr>
              <a:t>p</a:t>
            </a:r>
            <a:r>
              <a:rPr sz="3075" i="1" baseline="-24390" dirty="0">
                <a:latin typeface="Times New Roman"/>
                <a:cs typeface="Times New Roman"/>
              </a:rPr>
              <a:t>T</a:t>
            </a:r>
            <a:endParaRPr sz="3075" baseline="-2439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23759" y="4389133"/>
            <a:ext cx="821690" cy="4655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65"/>
              </a:lnSpc>
            </a:pPr>
            <a:r>
              <a:rPr sz="2050" i="1" spc="-10" dirty="0">
                <a:latin typeface="Times New Roman"/>
                <a:cs typeface="Times New Roman"/>
              </a:rPr>
              <a:t>t</a:t>
            </a:r>
            <a:r>
              <a:rPr sz="2050" i="1" spc="-5" dirty="0">
                <a:latin typeface="Times New Roman"/>
                <a:cs typeface="Times New Roman"/>
              </a:rPr>
              <a:t>r</a:t>
            </a:r>
            <a:r>
              <a:rPr sz="2050" i="1" dirty="0">
                <a:latin typeface="Times New Roman"/>
                <a:cs typeface="Times New Roman"/>
              </a:rPr>
              <a:t>a</a:t>
            </a:r>
            <a:r>
              <a:rPr sz="2050" i="1" spc="-15" dirty="0">
                <a:latin typeface="Times New Roman"/>
                <a:cs typeface="Times New Roman"/>
              </a:rPr>
              <a:t>c</a:t>
            </a:r>
            <a:r>
              <a:rPr sz="2050" i="1" dirty="0">
                <a:latin typeface="Times New Roman"/>
                <a:cs typeface="Times New Roman"/>
              </a:rPr>
              <a:t>k</a:t>
            </a:r>
            <a:r>
              <a:rPr sz="2050" i="1" spc="195" dirty="0">
                <a:latin typeface="Times New Roman"/>
                <a:cs typeface="Times New Roman"/>
              </a:rPr>
              <a:t> </a:t>
            </a:r>
            <a:endParaRPr sz="5325" baseline="11737" dirty="0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30264" y="4389133"/>
            <a:ext cx="198755" cy="546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3550" dirty="0">
              <a:latin typeface="Symbol"/>
              <a:cs typeface="Symbo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77640" y="5953275"/>
            <a:ext cx="204978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Low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800" b="1" spc="-7" baseline="-20833" dirty="0">
                <a:solidFill>
                  <a:srgbClr val="FF2600"/>
                </a:solidFill>
                <a:latin typeface="Century Gothic"/>
                <a:cs typeface="Century Gothic"/>
              </a:rPr>
              <a:t>T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: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 Calorimeter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better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70200" y="5953275"/>
            <a:ext cx="866775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H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g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h p</a:t>
            </a:r>
            <a:r>
              <a:rPr sz="1800" b="1" spc="-7" baseline="-20833" dirty="0">
                <a:solidFill>
                  <a:srgbClr val="FF2600"/>
                </a:solidFill>
                <a:latin typeface="Century Gothic"/>
                <a:cs typeface="Century Gothic"/>
              </a:rPr>
              <a:t>T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: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70200" y="6219975"/>
            <a:ext cx="167068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TA-mass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better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350248" y="3555707"/>
            <a:ext cx="0" cy="2553335"/>
          </a:xfrm>
          <a:custGeom>
            <a:avLst/>
            <a:gdLst/>
            <a:ahLst/>
            <a:cxnLst/>
            <a:rect l="l" t="t" r="r" b="b"/>
            <a:pathLst>
              <a:path h="2553335">
                <a:moveTo>
                  <a:pt x="0" y="2552992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264641" y="3517900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85607" y="0"/>
                </a:moveTo>
                <a:lnTo>
                  <a:pt x="2478" y="142507"/>
                </a:lnTo>
                <a:lnTo>
                  <a:pt x="0" y="154222"/>
                </a:lnTo>
                <a:lnTo>
                  <a:pt x="4819" y="164910"/>
                </a:lnTo>
                <a:lnTo>
                  <a:pt x="9333" y="168562"/>
                </a:lnTo>
                <a:lnTo>
                  <a:pt x="21048" y="171040"/>
                </a:lnTo>
                <a:lnTo>
                  <a:pt x="31735" y="166220"/>
                </a:lnTo>
                <a:lnTo>
                  <a:pt x="35387" y="161705"/>
                </a:lnTo>
                <a:lnTo>
                  <a:pt x="85607" y="75614"/>
                </a:lnTo>
                <a:lnTo>
                  <a:pt x="129716" y="75614"/>
                </a:lnTo>
                <a:lnTo>
                  <a:pt x="85607" y="0"/>
                </a:lnTo>
                <a:close/>
              </a:path>
              <a:path w="171450" h="171450">
                <a:moveTo>
                  <a:pt x="129716" y="75614"/>
                </a:moveTo>
                <a:lnTo>
                  <a:pt x="85607" y="75614"/>
                </a:lnTo>
                <a:lnTo>
                  <a:pt x="135828" y="161705"/>
                </a:lnTo>
                <a:lnTo>
                  <a:pt x="144805" y="169629"/>
                </a:lnTo>
                <a:lnTo>
                  <a:pt x="156480" y="170693"/>
                </a:lnTo>
                <a:lnTo>
                  <a:pt x="161881" y="168562"/>
                </a:lnTo>
                <a:lnTo>
                  <a:pt x="169804" y="159585"/>
                </a:lnTo>
                <a:lnTo>
                  <a:pt x="170869" y="147909"/>
                </a:lnTo>
                <a:lnTo>
                  <a:pt x="168737" y="142507"/>
                </a:lnTo>
                <a:lnTo>
                  <a:pt x="129716" y="756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914898" y="4734867"/>
            <a:ext cx="458470" cy="1374140"/>
          </a:xfrm>
          <a:custGeom>
            <a:avLst/>
            <a:gdLst/>
            <a:ahLst/>
            <a:cxnLst/>
            <a:rect l="l" t="t" r="r" b="b"/>
            <a:pathLst>
              <a:path w="458470" h="1374139">
                <a:moveTo>
                  <a:pt x="0" y="1373832"/>
                </a:moveTo>
                <a:lnTo>
                  <a:pt x="457944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54793" y="4699000"/>
            <a:ext cx="164465" cy="184785"/>
          </a:xfrm>
          <a:custGeom>
            <a:avLst/>
            <a:gdLst/>
            <a:ahLst/>
            <a:cxnLst/>
            <a:rect l="l" t="t" r="r" b="b"/>
            <a:pathLst>
              <a:path w="164464" h="184785">
                <a:moveTo>
                  <a:pt x="145019" y="71733"/>
                </a:moveTo>
                <a:lnTo>
                  <a:pt x="106093" y="71733"/>
                </a:lnTo>
                <a:lnTo>
                  <a:pt x="126513" y="169288"/>
                </a:lnTo>
                <a:lnTo>
                  <a:pt x="133086" y="180123"/>
                </a:lnTo>
                <a:lnTo>
                  <a:pt x="144781" y="184436"/>
                </a:lnTo>
                <a:lnTo>
                  <a:pt x="149061" y="184031"/>
                </a:lnTo>
                <a:lnTo>
                  <a:pt x="159896" y="177457"/>
                </a:lnTo>
                <a:lnTo>
                  <a:pt x="164209" y="165763"/>
                </a:lnTo>
                <a:lnTo>
                  <a:pt x="163805" y="161483"/>
                </a:lnTo>
                <a:lnTo>
                  <a:pt x="145019" y="71733"/>
                </a:lnTo>
                <a:close/>
              </a:path>
              <a:path w="164464" h="184785">
                <a:moveTo>
                  <a:pt x="130005" y="0"/>
                </a:moveTo>
                <a:lnTo>
                  <a:pt x="6076" y="108907"/>
                </a:lnTo>
                <a:lnTo>
                  <a:pt x="0" y="119336"/>
                </a:lnTo>
                <a:lnTo>
                  <a:pt x="1299" y="131090"/>
                </a:lnTo>
                <a:lnTo>
                  <a:pt x="4342" y="135792"/>
                </a:lnTo>
                <a:lnTo>
                  <a:pt x="14771" y="141868"/>
                </a:lnTo>
                <a:lnTo>
                  <a:pt x="26526" y="140569"/>
                </a:lnTo>
                <a:lnTo>
                  <a:pt x="31227" y="137527"/>
                </a:lnTo>
                <a:lnTo>
                  <a:pt x="106093" y="71733"/>
                </a:lnTo>
                <a:lnTo>
                  <a:pt x="145019" y="71733"/>
                </a:lnTo>
                <a:lnTo>
                  <a:pt x="1300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246423" y="6414940"/>
            <a:ext cx="25126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ATLAS-CONF-2016</a:t>
            </a:r>
            <a:r>
              <a:rPr sz="1800" b="1" spc="-10" dirty="0">
                <a:latin typeface="Century Gothic"/>
                <a:cs typeface="Century Gothic"/>
              </a:rPr>
              <a:t>-035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60723" y="5467967"/>
            <a:ext cx="1365250" cy="53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99"/>
              </a:lnSpc>
            </a:pP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substructure with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tracks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181099" y="4780011"/>
            <a:ext cx="358775" cy="476250"/>
          </a:xfrm>
          <a:custGeom>
            <a:avLst/>
            <a:gdLst/>
            <a:ahLst/>
            <a:cxnLst/>
            <a:rect l="l" t="t" r="r" b="b"/>
            <a:pathLst>
              <a:path w="358775" h="476250">
                <a:moveTo>
                  <a:pt x="0" y="476200"/>
                </a:moveTo>
                <a:lnTo>
                  <a:pt x="35827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398429" y="4749800"/>
            <a:ext cx="163830" cy="180975"/>
          </a:xfrm>
          <a:custGeom>
            <a:avLst/>
            <a:gdLst/>
            <a:ahLst/>
            <a:cxnLst/>
            <a:rect l="l" t="t" r="r" b="b"/>
            <a:pathLst>
              <a:path w="163830" h="180975">
                <a:moveTo>
                  <a:pt x="156572" y="60424"/>
                </a:moveTo>
                <a:lnTo>
                  <a:pt x="118210" y="60424"/>
                </a:lnTo>
                <a:lnTo>
                  <a:pt x="106582" y="159411"/>
                </a:lnTo>
                <a:lnTo>
                  <a:pt x="109612" y="172142"/>
                </a:lnTo>
                <a:lnTo>
                  <a:pt x="119958" y="179863"/>
                </a:lnTo>
                <a:lnTo>
                  <a:pt x="123280" y="180554"/>
                </a:lnTo>
                <a:lnTo>
                  <a:pt x="136011" y="177524"/>
                </a:lnTo>
                <a:lnTo>
                  <a:pt x="143731" y="167177"/>
                </a:lnTo>
                <a:lnTo>
                  <a:pt x="144422" y="163856"/>
                </a:lnTo>
                <a:lnTo>
                  <a:pt x="156572" y="60424"/>
                </a:lnTo>
                <a:close/>
              </a:path>
              <a:path w="163830" h="180975">
                <a:moveTo>
                  <a:pt x="163670" y="0"/>
                </a:moveTo>
                <a:lnTo>
                  <a:pt x="11564" y="63901"/>
                </a:lnTo>
                <a:lnTo>
                  <a:pt x="2462" y="71906"/>
                </a:lnTo>
                <a:lnTo>
                  <a:pt x="0" y="83528"/>
                </a:lnTo>
                <a:lnTo>
                  <a:pt x="1379" y="88842"/>
                </a:lnTo>
                <a:lnTo>
                  <a:pt x="9385" y="97944"/>
                </a:lnTo>
                <a:lnTo>
                  <a:pt x="21006" y="100406"/>
                </a:lnTo>
                <a:lnTo>
                  <a:pt x="26320" y="99026"/>
                </a:lnTo>
                <a:lnTo>
                  <a:pt x="118210" y="60424"/>
                </a:lnTo>
                <a:lnTo>
                  <a:pt x="156572" y="60424"/>
                </a:lnTo>
                <a:lnTo>
                  <a:pt x="1636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97259" y="5478265"/>
            <a:ext cx="177228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Measure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0000FF"/>
                </a:solidFill>
                <a:latin typeface="Century Gothic"/>
                <a:cs typeface="Century Gothic"/>
              </a:rPr>
              <a:t>p</a:t>
            </a:r>
            <a:r>
              <a:rPr sz="1800" b="1" spc="-7" baseline="-20833" dirty="0">
                <a:solidFill>
                  <a:srgbClr val="0433FF"/>
                </a:solidFill>
                <a:latin typeface="Century Gothic"/>
                <a:cs typeface="Century Gothic"/>
              </a:rPr>
              <a:t>T</a:t>
            </a:r>
            <a:r>
              <a:rPr sz="1800" b="1" spc="247" baseline="-20833" dirty="0">
                <a:solidFill>
                  <a:srgbClr val="0433FF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with</a:t>
            </a:r>
            <a:r>
              <a:rPr sz="18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8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calorimeter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184400" y="5009905"/>
            <a:ext cx="271145" cy="394335"/>
          </a:xfrm>
          <a:custGeom>
            <a:avLst/>
            <a:gdLst/>
            <a:ahLst/>
            <a:cxnLst/>
            <a:rect l="l" t="t" r="r" b="b"/>
            <a:pathLst>
              <a:path w="271144" h="394335">
                <a:moveTo>
                  <a:pt x="0" y="394281"/>
                </a:moveTo>
                <a:lnTo>
                  <a:pt x="27070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316581" y="4978736"/>
            <a:ext cx="160020" cy="182245"/>
          </a:xfrm>
          <a:custGeom>
            <a:avLst/>
            <a:gdLst/>
            <a:ahLst/>
            <a:cxnLst/>
            <a:rect l="l" t="t" r="r" b="b"/>
            <a:pathLst>
              <a:path w="160019" h="182245">
                <a:moveTo>
                  <a:pt x="155323" y="62337"/>
                </a:moveTo>
                <a:lnTo>
                  <a:pt x="117119" y="62337"/>
                </a:lnTo>
                <a:lnTo>
                  <a:pt x="109793" y="161735"/>
                </a:lnTo>
                <a:lnTo>
                  <a:pt x="113524" y="174530"/>
                </a:lnTo>
                <a:lnTo>
                  <a:pt x="124564" y="181713"/>
                </a:lnTo>
                <a:lnTo>
                  <a:pt x="127391" y="182134"/>
                </a:lnTo>
                <a:lnTo>
                  <a:pt x="140185" y="178403"/>
                </a:lnTo>
                <a:lnTo>
                  <a:pt x="147369" y="167363"/>
                </a:lnTo>
                <a:lnTo>
                  <a:pt x="147790" y="164536"/>
                </a:lnTo>
                <a:lnTo>
                  <a:pt x="155323" y="62337"/>
                </a:lnTo>
                <a:close/>
              </a:path>
              <a:path w="160019" h="182245">
                <a:moveTo>
                  <a:pt x="159918" y="0"/>
                </a:moveTo>
                <a:lnTo>
                  <a:pt x="10725" y="70432"/>
                </a:lnTo>
                <a:lnTo>
                  <a:pt x="2012" y="78760"/>
                </a:lnTo>
                <a:lnTo>
                  <a:pt x="0" y="90394"/>
                </a:lnTo>
                <a:lnTo>
                  <a:pt x="1631" y="95792"/>
                </a:lnTo>
                <a:lnTo>
                  <a:pt x="9959" y="104504"/>
                </a:lnTo>
                <a:lnTo>
                  <a:pt x="21594" y="106517"/>
                </a:lnTo>
                <a:lnTo>
                  <a:pt x="26990" y="104886"/>
                </a:lnTo>
                <a:lnTo>
                  <a:pt x="117119" y="62337"/>
                </a:lnTo>
                <a:lnTo>
                  <a:pt x="155323" y="62337"/>
                </a:lnTo>
                <a:lnTo>
                  <a:pt x="15991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95762" y="188857"/>
            <a:ext cx="815784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5516245" algn="l"/>
              </a:tabLst>
            </a:pPr>
            <a:r>
              <a:rPr sz="44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sz="4400" b="1" spc="-25" dirty="0">
                <a:latin typeface="Arial" panose="020B0604020202020204" pitchFamily="34" charset="0"/>
                <a:cs typeface="Arial" panose="020B0604020202020204" pitchFamily="34" charset="0"/>
              </a:rPr>
              <a:t>ets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spc="-3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4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5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4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4400" b="1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lear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4400" b="1" spc="-4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44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4640" y="1484766"/>
            <a:ext cx="8575675" cy="1104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Century Gothic"/>
                <a:cs typeface="Century Gothic"/>
              </a:rPr>
              <a:t>Je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dirty="0">
                <a:latin typeface="Century Gothic"/>
                <a:cs typeface="Century Gothic"/>
              </a:rPr>
              <a:t>agg</a:t>
            </a:r>
            <a:r>
              <a:rPr sz="2400" b="1" spc="-15" dirty="0">
                <a:latin typeface="Century Gothic"/>
                <a:cs typeface="Century Gothic"/>
              </a:rPr>
              <a:t>i</a:t>
            </a:r>
            <a:r>
              <a:rPr sz="2400" b="1" dirty="0">
                <a:latin typeface="Century Gothic"/>
                <a:cs typeface="Century Gothic"/>
              </a:rPr>
              <a:t>ng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a</a:t>
            </a:r>
            <a:r>
              <a:rPr sz="2400" b="1" spc="-15" dirty="0">
                <a:latin typeface="Century Gothic"/>
                <a:cs typeface="Century Gothic"/>
              </a:rPr>
              <a:t>s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a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co</a:t>
            </a:r>
            <a:r>
              <a:rPr sz="2400" b="1" spc="-25" dirty="0">
                <a:latin typeface="Century Gothic"/>
                <a:cs typeface="Century Gothic"/>
              </a:rPr>
              <a:t>m</a:t>
            </a:r>
            <a:r>
              <a:rPr sz="2400" b="1" dirty="0">
                <a:latin typeface="Century Gothic"/>
                <a:cs typeface="Century Gothic"/>
              </a:rPr>
              <a:t>pu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10" dirty="0">
                <a:latin typeface="Century Gothic"/>
                <a:cs typeface="Century Gothic"/>
              </a:rPr>
              <a:t>r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v</a:t>
            </a:r>
            <a:r>
              <a:rPr sz="2400" b="1" spc="-15" dirty="0">
                <a:latin typeface="Century Gothic"/>
                <a:cs typeface="Century Gothic"/>
              </a:rPr>
              <a:t>isi</a:t>
            </a:r>
            <a:r>
              <a:rPr sz="2400" b="1" dirty="0">
                <a:latin typeface="Century Gothic"/>
                <a:cs typeface="Century Gothic"/>
              </a:rPr>
              <a:t>on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p</a:t>
            </a:r>
            <a:r>
              <a:rPr sz="2400" b="1" spc="-10" dirty="0">
                <a:latin typeface="Century Gothic"/>
                <a:cs typeface="Century Gothic"/>
              </a:rPr>
              <a:t>r</a:t>
            </a:r>
            <a:r>
              <a:rPr sz="2400" b="1" dirty="0">
                <a:latin typeface="Century Gothic"/>
                <a:cs typeface="Century Gothic"/>
              </a:rPr>
              <a:t>ob</a:t>
            </a:r>
            <a:r>
              <a:rPr sz="2400" b="1" spc="-15" dirty="0">
                <a:latin typeface="Century Gothic"/>
                <a:cs typeface="Century Gothic"/>
              </a:rPr>
              <a:t>l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25" dirty="0">
                <a:latin typeface="Century Gothic"/>
                <a:cs typeface="Century Gothic"/>
              </a:rPr>
              <a:t>m</a:t>
            </a:r>
            <a:endParaRPr sz="24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1499"/>
              </a:lnSpc>
              <a:spcBef>
                <a:spcPts val="450"/>
              </a:spcBef>
              <a:buFont typeface="Arial"/>
              <a:buChar char="•"/>
              <a:tabLst>
                <a:tab pos="355600" algn="l"/>
              </a:tabLst>
            </a:pPr>
            <a:r>
              <a:rPr sz="2400" spc="-15" dirty="0">
                <a:latin typeface="Century Gothic"/>
                <a:cs typeface="Century Gothic"/>
              </a:rPr>
              <a:t>Utilize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te-of-the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0" dirty="0">
                <a:latin typeface="Century Gothic"/>
                <a:cs typeface="Century Gothic"/>
              </a:rPr>
              <a:t>rt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ima</a:t>
            </a:r>
            <a:r>
              <a:rPr sz="2400" spc="-20" dirty="0">
                <a:latin typeface="Century Gothic"/>
                <a:cs typeface="Century Gothic"/>
              </a:rPr>
              <a:t>ge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p</a:t>
            </a:r>
            <a:r>
              <a:rPr sz="2400" spc="-20" dirty="0">
                <a:latin typeface="Century Gothic"/>
                <a:cs typeface="Century Gothic"/>
              </a:rPr>
              <a:t>roce</a:t>
            </a:r>
            <a:r>
              <a:rPr sz="2400" dirty="0">
                <a:latin typeface="Century Gothic"/>
                <a:cs typeface="Century Gothic"/>
              </a:rPr>
              <a:t>ssi</a:t>
            </a:r>
            <a:r>
              <a:rPr sz="2400" spc="-20" dirty="0">
                <a:latin typeface="Century Gothic"/>
                <a:cs typeface="Century Gothic"/>
              </a:rPr>
              <a:t>ng</a:t>
            </a:r>
            <a:r>
              <a:rPr sz="2400" dirty="0">
                <a:latin typeface="Century Gothic"/>
                <a:cs typeface="Century Gothic"/>
              </a:rPr>
              <a:t>/classifica</a:t>
            </a:r>
            <a:r>
              <a:rPr sz="2400" spc="-10" dirty="0">
                <a:latin typeface="Century Gothic"/>
                <a:cs typeface="Century Gothic"/>
              </a:rPr>
              <a:t>t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20" dirty="0">
                <a:latin typeface="Century Gothic"/>
                <a:cs typeface="Century Gothic"/>
              </a:rPr>
              <a:t>on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spc="-5" dirty="0">
                <a:latin typeface="Century Gothic"/>
                <a:cs typeface="Century Gothic"/>
              </a:rPr>
              <a:t>analyz</a:t>
            </a:r>
            <a:r>
              <a:rPr sz="2400" dirty="0">
                <a:latin typeface="Century Gothic"/>
                <a:cs typeface="Century Gothic"/>
              </a:rPr>
              <a:t>e </a:t>
            </a:r>
            <a:r>
              <a:rPr sz="2400" spc="-5" dirty="0">
                <a:latin typeface="Century Gothic"/>
                <a:cs typeface="Century Gothic"/>
              </a:rPr>
              <a:t>jet</a:t>
            </a:r>
            <a:r>
              <a:rPr sz="2400" dirty="0">
                <a:latin typeface="Century Gothic"/>
                <a:cs typeface="Century Gothic"/>
              </a:rPr>
              <a:t>s </a:t>
            </a:r>
            <a:r>
              <a:rPr sz="2400" spc="-5" dirty="0">
                <a:latin typeface="Century Gothic"/>
                <a:cs typeface="Century Gothic"/>
              </a:rPr>
              <a:t>i</a:t>
            </a:r>
            <a:r>
              <a:rPr sz="2400" dirty="0">
                <a:latin typeface="Century Gothic"/>
                <a:cs typeface="Century Gothic"/>
              </a:rPr>
              <a:t>n </a:t>
            </a:r>
            <a:r>
              <a:rPr sz="2400" spc="-20" dirty="0">
                <a:latin typeface="Century Gothic"/>
                <a:cs typeface="Century Gothic"/>
              </a:rPr>
              <a:t>new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ways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99529" y="3124200"/>
            <a:ext cx="7822551" cy="31574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1091" y="3124200"/>
            <a:ext cx="3224408" cy="31574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32480" y="3124200"/>
            <a:ext cx="387350" cy="3157855"/>
          </a:xfrm>
          <a:custGeom>
            <a:avLst/>
            <a:gdLst/>
            <a:ahLst/>
            <a:cxnLst/>
            <a:rect l="l" t="t" r="r" b="b"/>
            <a:pathLst>
              <a:path w="387350" h="3157854">
                <a:moveTo>
                  <a:pt x="0" y="0"/>
                </a:moveTo>
                <a:lnTo>
                  <a:pt x="387018" y="0"/>
                </a:lnTo>
                <a:lnTo>
                  <a:pt x="387018" y="3157465"/>
                </a:lnTo>
                <a:lnTo>
                  <a:pt x="0" y="315746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32480" y="3124200"/>
            <a:ext cx="387350" cy="3157855"/>
          </a:xfrm>
          <a:custGeom>
            <a:avLst/>
            <a:gdLst/>
            <a:ahLst/>
            <a:cxnLst/>
            <a:rect l="l" t="t" r="r" b="b"/>
            <a:pathLst>
              <a:path w="387350" h="3157854">
                <a:moveTo>
                  <a:pt x="0" y="0"/>
                </a:moveTo>
                <a:lnTo>
                  <a:pt x="387018" y="0"/>
                </a:lnTo>
                <a:lnTo>
                  <a:pt x="387018" y="3157465"/>
                </a:lnTo>
                <a:lnTo>
                  <a:pt x="0" y="315746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5515610" algn="l"/>
              </a:tabLst>
            </a:pPr>
            <a:r>
              <a:rPr b="1" dirty="0"/>
              <a:t>D</a:t>
            </a:r>
            <a:r>
              <a:rPr b="1" spc="-30" dirty="0"/>
              <a:t>eep</a:t>
            </a:r>
            <a:r>
              <a:rPr b="1" spc="-5" dirty="0"/>
              <a:t> </a:t>
            </a:r>
            <a:r>
              <a:rPr b="1" dirty="0"/>
              <a:t>lear</a:t>
            </a:r>
            <a:r>
              <a:rPr b="1" spc="-40" dirty="0"/>
              <a:t>n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</a:t>
            </a:r>
            <a:r>
              <a:rPr b="1" dirty="0" smtClean="0"/>
              <a:t>W</a:t>
            </a:r>
            <a:r>
              <a:rPr lang="en-US" b="1" dirty="0"/>
              <a:t> </a:t>
            </a:r>
            <a:r>
              <a:rPr lang="en-US" b="1" dirty="0" smtClean="0"/>
              <a:t>T</a:t>
            </a:r>
            <a:r>
              <a:rPr b="1" spc="-25" dirty="0" smtClean="0"/>
              <a:t>aggi</a:t>
            </a:r>
            <a:r>
              <a:rPr b="1" spc="-40" dirty="0" smtClean="0"/>
              <a:t>n</a:t>
            </a:r>
            <a:r>
              <a:rPr b="1" spc="-30" dirty="0" smtClean="0"/>
              <a:t>g</a:t>
            </a:r>
            <a:endParaRPr b="1" spc="-30" dirty="0"/>
          </a:p>
        </p:txBody>
      </p:sp>
      <p:sp>
        <p:nvSpPr>
          <p:cNvPr id="4" name="object 4"/>
          <p:cNvSpPr/>
          <p:nvPr/>
        </p:nvSpPr>
        <p:spPr>
          <a:xfrm>
            <a:off x="332316" y="3542437"/>
            <a:ext cx="2084057" cy="29062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8493" y="4152531"/>
            <a:ext cx="781050" cy="779780"/>
          </a:xfrm>
          <a:custGeom>
            <a:avLst/>
            <a:gdLst/>
            <a:ahLst/>
            <a:cxnLst/>
            <a:rect l="l" t="t" r="r" b="b"/>
            <a:pathLst>
              <a:path w="781050" h="779779">
                <a:moveTo>
                  <a:pt x="0" y="0"/>
                </a:moveTo>
                <a:lnTo>
                  <a:pt x="780798" y="0"/>
                </a:lnTo>
                <a:lnTo>
                  <a:pt x="780798" y="779361"/>
                </a:lnTo>
                <a:lnTo>
                  <a:pt x="0" y="779361"/>
                </a:lnTo>
                <a:lnTo>
                  <a:pt x="0" y="0"/>
                </a:lnTo>
                <a:close/>
              </a:path>
            </a:pathLst>
          </a:custGeom>
          <a:ln w="20941">
            <a:solidFill>
              <a:srgbClr val="FF6B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2554" y="5085665"/>
            <a:ext cx="781050" cy="782955"/>
          </a:xfrm>
          <a:custGeom>
            <a:avLst/>
            <a:gdLst/>
            <a:ahLst/>
            <a:cxnLst/>
            <a:rect l="l" t="t" r="r" b="b"/>
            <a:pathLst>
              <a:path w="781050" h="782954">
                <a:moveTo>
                  <a:pt x="0" y="0"/>
                </a:moveTo>
                <a:lnTo>
                  <a:pt x="780798" y="0"/>
                </a:lnTo>
                <a:lnTo>
                  <a:pt x="780798" y="782856"/>
                </a:lnTo>
                <a:lnTo>
                  <a:pt x="0" y="782856"/>
                </a:lnTo>
                <a:lnTo>
                  <a:pt x="0" y="0"/>
                </a:lnTo>
                <a:close/>
              </a:path>
            </a:pathLst>
          </a:custGeom>
          <a:ln w="20941">
            <a:solidFill>
              <a:srgbClr val="0365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2554" y="4089620"/>
            <a:ext cx="781050" cy="782955"/>
          </a:xfrm>
          <a:custGeom>
            <a:avLst/>
            <a:gdLst/>
            <a:ahLst/>
            <a:cxnLst/>
            <a:rect l="l" t="t" r="r" b="b"/>
            <a:pathLst>
              <a:path w="781050" h="782954">
                <a:moveTo>
                  <a:pt x="0" y="0"/>
                </a:moveTo>
                <a:lnTo>
                  <a:pt x="780798" y="0"/>
                </a:lnTo>
                <a:lnTo>
                  <a:pt x="780798" y="782856"/>
                </a:lnTo>
                <a:lnTo>
                  <a:pt x="0" y="782856"/>
                </a:lnTo>
                <a:lnTo>
                  <a:pt x="0" y="0"/>
                </a:lnTo>
                <a:close/>
              </a:path>
            </a:pathLst>
          </a:custGeom>
          <a:ln w="20941">
            <a:solidFill>
              <a:srgbClr val="FF6B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5754" y="5015770"/>
            <a:ext cx="777875" cy="782955"/>
          </a:xfrm>
          <a:custGeom>
            <a:avLst/>
            <a:gdLst/>
            <a:ahLst/>
            <a:cxnLst/>
            <a:rect l="l" t="t" r="r" b="b"/>
            <a:pathLst>
              <a:path w="777875" h="782954">
                <a:moveTo>
                  <a:pt x="0" y="0"/>
                </a:moveTo>
                <a:lnTo>
                  <a:pt x="777312" y="0"/>
                </a:lnTo>
                <a:lnTo>
                  <a:pt x="777312" y="782856"/>
                </a:lnTo>
                <a:lnTo>
                  <a:pt x="0" y="782856"/>
                </a:lnTo>
                <a:lnTo>
                  <a:pt x="0" y="0"/>
                </a:lnTo>
                <a:close/>
              </a:path>
            </a:pathLst>
          </a:custGeom>
          <a:ln w="20941">
            <a:solidFill>
              <a:srgbClr val="0365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4341" y="5546460"/>
            <a:ext cx="2362200" cy="328295"/>
          </a:xfrm>
          <a:custGeom>
            <a:avLst/>
            <a:gdLst/>
            <a:ahLst/>
            <a:cxnLst/>
            <a:rect l="l" t="t" r="r" b="b"/>
            <a:pathLst>
              <a:path w="2362200" h="328295">
                <a:moveTo>
                  <a:pt x="0" y="317770"/>
                </a:moveTo>
                <a:lnTo>
                  <a:pt x="2360775" y="0"/>
                </a:lnTo>
                <a:lnTo>
                  <a:pt x="2362166" y="10391"/>
                </a:lnTo>
                <a:lnTo>
                  <a:pt x="1391" y="328162"/>
                </a:lnTo>
                <a:lnTo>
                  <a:pt x="0" y="317770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99907" y="5543021"/>
            <a:ext cx="1595755" cy="335280"/>
          </a:xfrm>
          <a:custGeom>
            <a:avLst/>
            <a:gdLst/>
            <a:ahLst/>
            <a:cxnLst/>
            <a:rect l="l" t="t" r="r" b="b"/>
            <a:pathLst>
              <a:path w="1595755" h="335279">
                <a:moveTo>
                  <a:pt x="0" y="324760"/>
                </a:moveTo>
                <a:lnTo>
                  <a:pt x="1593289" y="0"/>
                </a:lnTo>
                <a:lnTo>
                  <a:pt x="1595373" y="10274"/>
                </a:lnTo>
                <a:lnTo>
                  <a:pt x="2083" y="335034"/>
                </a:lnTo>
                <a:lnTo>
                  <a:pt x="0" y="324760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44980" y="5088263"/>
            <a:ext cx="2320925" cy="459105"/>
          </a:xfrm>
          <a:custGeom>
            <a:avLst/>
            <a:gdLst/>
            <a:ahLst/>
            <a:cxnLst/>
            <a:rect l="l" t="t" r="r" b="b"/>
            <a:pathLst>
              <a:path w="2320925" h="459104">
                <a:moveTo>
                  <a:pt x="1980" y="0"/>
                </a:moveTo>
                <a:lnTo>
                  <a:pt x="2320894" y="448407"/>
                </a:lnTo>
                <a:lnTo>
                  <a:pt x="2318913" y="458702"/>
                </a:lnTo>
                <a:lnTo>
                  <a:pt x="0" y="10294"/>
                </a:lnTo>
                <a:lnTo>
                  <a:pt x="1980" y="0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96725" y="5082781"/>
            <a:ext cx="1602105" cy="469900"/>
          </a:xfrm>
          <a:custGeom>
            <a:avLst/>
            <a:gdLst/>
            <a:ahLst/>
            <a:cxnLst/>
            <a:rect l="l" t="t" r="r" b="b"/>
            <a:pathLst>
              <a:path w="1602105" h="469900">
                <a:moveTo>
                  <a:pt x="2881" y="0"/>
                </a:moveTo>
                <a:lnTo>
                  <a:pt x="1601731" y="459588"/>
                </a:lnTo>
                <a:lnTo>
                  <a:pt x="1598849" y="469666"/>
                </a:lnTo>
                <a:lnTo>
                  <a:pt x="0" y="10078"/>
                </a:lnTo>
                <a:lnTo>
                  <a:pt x="2881" y="0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86863" y="5358007"/>
            <a:ext cx="2405380" cy="440055"/>
          </a:xfrm>
          <a:custGeom>
            <a:avLst/>
            <a:gdLst/>
            <a:ahLst/>
            <a:cxnLst/>
            <a:rect l="l" t="t" r="r" b="b"/>
            <a:pathLst>
              <a:path w="2405380" h="440054">
                <a:moveTo>
                  <a:pt x="0" y="429368"/>
                </a:moveTo>
                <a:lnTo>
                  <a:pt x="2403101" y="0"/>
                </a:lnTo>
                <a:lnTo>
                  <a:pt x="2404935" y="10322"/>
                </a:lnTo>
                <a:lnTo>
                  <a:pt x="1834" y="439690"/>
                </a:lnTo>
                <a:lnTo>
                  <a:pt x="0" y="429368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62348" y="5354609"/>
            <a:ext cx="1640205" cy="447040"/>
          </a:xfrm>
          <a:custGeom>
            <a:avLst/>
            <a:gdLst/>
            <a:ahLst/>
            <a:cxnLst/>
            <a:rect l="l" t="t" r="r" b="b"/>
            <a:pathLst>
              <a:path w="1640205" h="447039">
                <a:moveTo>
                  <a:pt x="0" y="436358"/>
                </a:moveTo>
                <a:lnTo>
                  <a:pt x="1636954" y="0"/>
                </a:lnTo>
                <a:lnTo>
                  <a:pt x="1639641" y="10132"/>
                </a:lnTo>
                <a:lnTo>
                  <a:pt x="2686" y="446490"/>
                </a:lnTo>
                <a:lnTo>
                  <a:pt x="0" y="436358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7988" y="5011334"/>
            <a:ext cx="2406650" cy="348615"/>
          </a:xfrm>
          <a:custGeom>
            <a:avLst/>
            <a:gdLst/>
            <a:ahLst/>
            <a:cxnLst/>
            <a:rect l="l" t="t" r="r" b="b"/>
            <a:pathLst>
              <a:path w="2406650" h="348614">
                <a:moveTo>
                  <a:pt x="1449" y="0"/>
                </a:moveTo>
                <a:lnTo>
                  <a:pt x="2406658" y="337627"/>
                </a:lnTo>
                <a:lnTo>
                  <a:pt x="2405208" y="348010"/>
                </a:lnTo>
                <a:lnTo>
                  <a:pt x="0" y="10383"/>
                </a:lnTo>
                <a:lnTo>
                  <a:pt x="1449" y="0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259826" y="5005807"/>
            <a:ext cx="1645285" cy="359410"/>
          </a:xfrm>
          <a:custGeom>
            <a:avLst/>
            <a:gdLst/>
            <a:ahLst/>
            <a:cxnLst/>
            <a:rect l="l" t="t" r="r" b="b"/>
            <a:pathLst>
              <a:path w="1645285" h="359410">
                <a:moveTo>
                  <a:pt x="2166" y="0"/>
                </a:moveTo>
                <a:lnTo>
                  <a:pt x="1644681" y="348807"/>
                </a:lnTo>
                <a:lnTo>
                  <a:pt x="1642514" y="359065"/>
                </a:lnTo>
                <a:lnTo>
                  <a:pt x="0" y="10257"/>
                </a:lnTo>
                <a:lnTo>
                  <a:pt x="2166" y="0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743512" y="4340588"/>
            <a:ext cx="1192530" cy="1273810"/>
          </a:xfrm>
          <a:custGeom>
            <a:avLst/>
            <a:gdLst/>
            <a:ahLst/>
            <a:cxnLst/>
            <a:rect l="l" t="t" r="r" b="b"/>
            <a:pathLst>
              <a:path w="1192529" h="1273810">
                <a:moveTo>
                  <a:pt x="6615" y="0"/>
                </a:moveTo>
                <a:lnTo>
                  <a:pt x="0" y="1273473"/>
                </a:lnTo>
                <a:lnTo>
                  <a:pt x="1192254" y="981270"/>
                </a:lnTo>
                <a:lnTo>
                  <a:pt x="1183333" y="236947"/>
                </a:lnTo>
                <a:lnTo>
                  <a:pt x="66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43512" y="4340588"/>
            <a:ext cx="1192530" cy="1273810"/>
          </a:xfrm>
          <a:custGeom>
            <a:avLst/>
            <a:gdLst/>
            <a:ahLst/>
            <a:cxnLst/>
            <a:rect l="l" t="t" r="r" b="b"/>
            <a:pathLst>
              <a:path w="1192529" h="1273810">
                <a:moveTo>
                  <a:pt x="0" y="1273475"/>
                </a:moveTo>
                <a:lnTo>
                  <a:pt x="6617" y="0"/>
                </a:lnTo>
                <a:lnTo>
                  <a:pt x="1183337" y="236948"/>
                </a:lnTo>
                <a:lnTo>
                  <a:pt x="1192255" y="981273"/>
                </a:lnTo>
                <a:lnTo>
                  <a:pt x="0" y="1273475"/>
                </a:lnTo>
                <a:close/>
              </a:path>
            </a:pathLst>
          </a:custGeom>
          <a:ln w="139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66032" y="4383192"/>
            <a:ext cx="0" cy="1219835"/>
          </a:xfrm>
          <a:custGeom>
            <a:avLst/>
            <a:gdLst/>
            <a:ahLst/>
            <a:cxnLst/>
            <a:rect l="l" t="t" r="r" b="b"/>
            <a:pathLst>
              <a:path h="1219835">
                <a:moveTo>
                  <a:pt x="0" y="1219717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967120" y="4383192"/>
            <a:ext cx="0" cy="1188720"/>
          </a:xfrm>
          <a:custGeom>
            <a:avLst/>
            <a:gdLst/>
            <a:ahLst/>
            <a:cxnLst/>
            <a:rect l="l" t="t" r="r" b="b"/>
            <a:pathLst>
              <a:path h="1188720">
                <a:moveTo>
                  <a:pt x="0" y="1188264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71690" y="4411150"/>
            <a:ext cx="0" cy="1132840"/>
          </a:xfrm>
          <a:custGeom>
            <a:avLst/>
            <a:gdLst/>
            <a:ahLst/>
            <a:cxnLst/>
            <a:rect l="l" t="t" r="r" b="b"/>
            <a:pathLst>
              <a:path h="1132839">
                <a:moveTo>
                  <a:pt x="0" y="1132345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172774" y="4432122"/>
            <a:ext cx="0" cy="1094105"/>
          </a:xfrm>
          <a:custGeom>
            <a:avLst/>
            <a:gdLst/>
            <a:ahLst/>
            <a:cxnLst/>
            <a:rect l="l" t="t" r="r" b="b"/>
            <a:pathLst>
              <a:path h="1094104">
                <a:moveTo>
                  <a:pt x="0" y="1093901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273863" y="4460082"/>
            <a:ext cx="0" cy="1035050"/>
          </a:xfrm>
          <a:custGeom>
            <a:avLst/>
            <a:gdLst/>
            <a:ahLst/>
            <a:cxnLst/>
            <a:rect l="l" t="t" r="r" b="b"/>
            <a:pathLst>
              <a:path h="1035050">
                <a:moveTo>
                  <a:pt x="0" y="1034488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78432" y="4481050"/>
            <a:ext cx="0" cy="993140"/>
          </a:xfrm>
          <a:custGeom>
            <a:avLst/>
            <a:gdLst/>
            <a:ahLst/>
            <a:cxnLst/>
            <a:rect l="l" t="t" r="r" b="b"/>
            <a:pathLst>
              <a:path h="993139">
                <a:moveTo>
                  <a:pt x="0" y="992549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479516" y="4495028"/>
            <a:ext cx="0" cy="943610"/>
          </a:xfrm>
          <a:custGeom>
            <a:avLst/>
            <a:gdLst/>
            <a:ahLst/>
            <a:cxnLst/>
            <a:rect l="l" t="t" r="r" b="b"/>
            <a:pathLst>
              <a:path h="943610">
                <a:moveTo>
                  <a:pt x="0" y="943621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580600" y="4519495"/>
            <a:ext cx="0" cy="894715"/>
          </a:xfrm>
          <a:custGeom>
            <a:avLst/>
            <a:gdLst/>
            <a:ahLst/>
            <a:cxnLst/>
            <a:rect l="l" t="t" r="r" b="b"/>
            <a:pathLst>
              <a:path h="894714">
                <a:moveTo>
                  <a:pt x="0" y="894692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78204" y="4522988"/>
            <a:ext cx="0" cy="866775"/>
          </a:xfrm>
          <a:custGeom>
            <a:avLst/>
            <a:gdLst/>
            <a:ahLst/>
            <a:cxnLst/>
            <a:rect l="l" t="t" r="r" b="b"/>
            <a:pathLst>
              <a:path h="866775">
                <a:moveTo>
                  <a:pt x="0" y="86673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68831" y="4550947"/>
            <a:ext cx="0" cy="828675"/>
          </a:xfrm>
          <a:custGeom>
            <a:avLst/>
            <a:gdLst/>
            <a:ahLst/>
            <a:cxnLst/>
            <a:rect l="l" t="t" r="r" b="b"/>
            <a:pathLst>
              <a:path h="828675">
                <a:moveTo>
                  <a:pt x="0" y="828289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849005" y="4578906"/>
            <a:ext cx="0" cy="775970"/>
          </a:xfrm>
          <a:custGeom>
            <a:avLst/>
            <a:gdLst/>
            <a:ahLst/>
            <a:cxnLst/>
            <a:rect l="l" t="t" r="r" b="b"/>
            <a:pathLst>
              <a:path h="775970">
                <a:moveTo>
                  <a:pt x="0" y="77586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751175" y="4463017"/>
            <a:ext cx="1191260" cy="196850"/>
          </a:xfrm>
          <a:custGeom>
            <a:avLst/>
            <a:gdLst/>
            <a:ahLst/>
            <a:cxnLst/>
            <a:rect l="l" t="t" r="r" b="b"/>
            <a:pathLst>
              <a:path w="1191260" h="196850">
                <a:moveTo>
                  <a:pt x="1189088" y="196739"/>
                </a:moveTo>
                <a:lnTo>
                  <a:pt x="0" y="13817"/>
                </a:lnTo>
                <a:lnTo>
                  <a:pt x="2114" y="0"/>
                </a:lnTo>
                <a:lnTo>
                  <a:pt x="1191203" y="182921"/>
                </a:lnTo>
                <a:lnTo>
                  <a:pt x="1189088" y="196739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763218" y="4591178"/>
            <a:ext cx="1167130" cy="138430"/>
          </a:xfrm>
          <a:custGeom>
            <a:avLst/>
            <a:gdLst/>
            <a:ahLst/>
            <a:cxnLst/>
            <a:rect l="l" t="t" r="r" b="b"/>
            <a:pathLst>
              <a:path w="1167129" h="138429">
                <a:moveTo>
                  <a:pt x="1165651" y="137964"/>
                </a:moveTo>
                <a:lnTo>
                  <a:pt x="0" y="13901"/>
                </a:lnTo>
                <a:lnTo>
                  <a:pt x="1471" y="0"/>
                </a:lnTo>
                <a:lnTo>
                  <a:pt x="1167123" y="124063"/>
                </a:lnTo>
                <a:lnTo>
                  <a:pt x="1165651" y="137964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44487" y="4701577"/>
            <a:ext cx="1204595" cy="99060"/>
          </a:xfrm>
          <a:custGeom>
            <a:avLst/>
            <a:gdLst/>
            <a:ahLst/>
            <a:cxnLst/>
            <a:rect l="l" t="t" r="r" b="b"/>
            <a:pathLst>
              <a:path w="1204595" h="99060">
                <a:moveTo>
                  <a:pt x="1204583" y="9856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49555" y="4791465"/>
            <a:ext cx="1180465" cy="77470"/>
          </a:xfrm>
          <a:custGeom>
            <a:avLst/>
            <a:gdLst/>
            <a:ahLst/>
            <a:cxnLst/>
            <a:rect l="l" t="t" r="r" b="b"/>
            <a:pathLst>
              <a:path w="1180464" h="77470">
                <a:moveTo>
                  <a:pt x="1180179" y="77397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752716" y="4905873"/>
            <a:ext cx="1174115" cy="33655"/>
          </a:xfrm>
          <a:custGeom>
            <a:avLst/>
            <a:gdLst/>
            <a:ahLst/>
            <a:cxnLst/>
            <a:rect l="l" t="t" r="r" b="b"/>
            <a:pathLst>
              <a:path w="1174114" h="33654">
                <a:moveTo>
                  <a:pt x="1173848" y="33142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755539" y="5024826"/>
            <a:ext cx="1183005" cy="24765"/>
          </a:xfrm>
          <a:custGeom>
            <a:avLst/>
            <a:gdLst/>
            <a:ahLst/>
            <a:cxnLst/>
            <a:rect l="l" t="t" r="r" b="b"/>
            <a:pathLst>
              <a:path w="1183004" h="24764">
                <a:moveTo>
                  <a:pt x="1182479" y="0"/>
                </a:moveTo>
                <a:lnTo>
                  <a:pt x="0" y="24436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750061" y="5088944"/>
            <a:ext cx="1193800" cy="85090"/>
          </a:xfrm>
          <a:custGeom>
            <a:avLst/>
            <a:gdLst/>
            <a:ahLst/>
            <a:cxnLst/>
            <a:rect l="l" t="t" r="r" b="b"/>
            <a:pathLst>
              <a:path w="1193800" h="85089">
                <a:moveTo>
                  <a:pt x="1193430" y="0"/>
                </a:moveTo>
                <a:lnTo>
                  <a:pt x="0" y="84577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60726" y="5149443"/>
            <a:ext cx="1191260" cy="151130"/>
          </a:xfrm>
          <a:custGeom>
            <a:avLst/>
            <a:gdLst/>
            <a:ahLst/>
            <a:cxnLst/>
            <a:rect l="l" t="t" r="r" b="b"/>
            <a:pathLst>
              <a:path w="1191260" h="151129">
                <a:moveTo>
                  <a:pt x="1190678" y="13888"/>
                </a:moveTo>
                <a:lnTo>
                  <a:pt x="1590" y="150769"/>
                </a:lnTo>
                <a:lnTo>
                  <a:pt x="0" y="136881"/>
                </a:lnTo>
                <a:lnTo>
                  <a:pt x="1189088" y="0"/>
                </a:lnTo>
                <a:lnTo>
                  <a:pt x="1190678" y="13888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763343" y="5226648"/>
            <a:ext cx="1185545" cy="247015"/>
          </a:xfrm>
          <a:custGeom>
            <a:avLst/>
            <a:gdLst/>
            <a:ahLst/>
            <a:cxnLst/>
            <a:rect l="l" t="t" r="r" b="b"/>
            <a:pathLst>
              <a:path w="1185545" h="247014">
                <a:moveTo>
                  <a:pt x="1185447" y="13717"/>
                </a:moveTo>
                <a:lnTo>
                  <a:pt x="2688" y="246771"/>
                </a:lnTo>
                <a:lnTo>
                  <a:pt x="0" y="233054"/>
                </a:lnTo>
                <a:lnTo>
                  <a:pt x="1182758" y="0"/>
                </a:lnTo>
                <a:lnTo>
                  <a:pt x="1185447" y="13717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745777" y="5259660"/>
            <a:ext cx="226695" cy="350520"/>
          </a:xfrm>
          <a:custGeom>
            <a:avLst/>
            <a:gdLst/>
            <a:ahLst/>
            <a:cxnLst/>
            <a:rect l="l" t="t" r="r" b="b"/>
            <a:pathLst>
              <a:path w="226694" h="350520">
                <a:moveTo>
                  <a:pt x="3485" y="350241"/>
                </a:moveTo>
                <a:lnTo>
                  <a:pt x="0" y="33252"/>
                </a:lnTo>
                <a:lnTo>
                  <a:pt x="226570" y="0"/>
                </a:lnTo>
                <a:lnTo>
                  <a:pt x="226570" y="300078"/>
                </a:lnTo>
                <a:lnTo>
                  <a:pt x="3485" y="350241"/>
                </a:lnTo>
                <a:close/>
              </a:path>
            </a:pathLst>
          </a:custGeom>
          <a:ln w="31395">
            <a:solidFill>
              <a:srgbClr val="0365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732364" y="5302369"/>
            <a:ext cx="2778125" cy="264795"/>
          </a:xfrm>
          <a:custGeom>
            <a:avLst/>
            <a:gdLst/>
            <a:ahLst/>
            <a:cxnLst/>
            <a:rect l="l" t="t" r="r" b="b"/>
            <a:pathLst>
              <a:path w="2778125" h="264795">
                <a:moveTo>
                  <a:pt x="0" y="0"/>
                </a:moveTo>
                <a:lnTo>
                  <a:pt x="2777531" y="264316"/>
                </a:lnTo>
              </a:path>
            </a:pathLst>
          </a:custGeom>
          <a:ln w="10484">
            <a:solidFill>
              <a:srgbClr val="0365C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743903" y="5550822"/>
            <a:ext cx="2754630" cy="54610"/>
          </a:xfrm>
          <a:custGeom>
            <a:avLst/>
            <a:gdLst/>
            <a:ahLst/>
            <a:cxnLst/>
            <a:rect l="l" t="t" r="r" b="b"/>
            <a:pathLst>
              <a:path w="2754629" h="54610">
                <a:moveTo>
                  <a:pt x="0" y="54065"/>
                </a:moveTo>
                <a:lnTo>
                  <a:pt x="2754450" y="0"/>
                </a:lnTo>
              </a:path>
            </a:pathLst>
          </a:custGeom>
          <a:ln w="10484">
            <a:solidFill>
              <a:srgbClr val="0365C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949269" y="5548262"/>
            <a:ext cx="2482850" cy="13970"/>
          </a:xfrm>
          <a:custGeom>
            <a:avLst/>
            <a:gdLst/>
            <a:ahLst/>
            <a:cxnLst/>
            <a:rect l="l" t="t" r="r" b="b"/>
            <a:pathLst>
              <a:path w="2482850" h="13970">
                <a:moveTo>
                  <a:pt x="0" y="13810"/>
                </a:moveTo>
                <a:lnTo>
                  <a:pt x="2482401" y="0"/>
                </a:lnTo>
              </a:path>
            </a:pathLst>
          </a:custGeom>
          <a:ln w="10484">
            <a:solidFill>
              <a:srgbClr val="0365C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973452" y="5255005"/>
            <a:ext cx="2569210" cy="300355"/>
          </a:xfrm>
          <a:custGeom>
            <a:avLst/>
            <a:gdLst/>
            <a:ahLst/>
            <a:cxnLst/>
            <a:rect l="l" t="t" r="r" b="b"/>
            <a:pathLst>
              <a:path w="2569210" h="300354">
                <a:moveTo>
                  <a:pt x="1167" y="0"/>
                </a:moveTo>
                <a:lnTo>
                  <a:pt x="2568970" y="289350"/>
                </a:lnTo>
                <a:lnTo>
                  <a:pt x="2567802" y="299769"/>
                </a:lnTo>
                <a:lnTo>
                  <a:pt x="0" y="10419"/>
                </a:lnTo>
                <a:lnTo>
                  <a:pt x="1167" y="0"/>
                </a:lnTo>
                <a:close/>
              </a:path>
            </a:pathLst>
          </a:custGeom>
          <a:solidFill>
            <a:srgbClr val="036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18072" y="4087291"/>
            <a:ext cx="2763520" cy="67310"/>
          </a:xfrm>
          <a:custGeom>
            <a:avLst/>
            <a:gdLst/>
            <a:ahLst/>
            <a:cxnLst/>
            <a:rect l="l" t="t" r="r" b="b"/>
            <a:pathLst>
              <a:path w="2763520" h="67310">
                <a:moveTo>
                  <a:pt x="0" y="0"/>
                </a:moveTo>
                <a:lnTo>
                  <a:pt x="2763080" y="67313"/>
                </a:lnTo>
              </a:path>
            </a:pathLst>
          </a:custGeom>
          <a:ln w="10484">
            <a:solidFill>
              <a:srgbClr val="FF6B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205791" y="4090784"/>
            <a:ext cx="1981200" cy="60325"/>
          </a:xfrm>
          <a:custGeom>
            <a:avLst/>
            <a:gdLst/>
            <a:ahLst/>
            <a:cxnLst/>
            <a:rect l="l" t="t" r="r" b="b"/>
            <a:pathLst>
              <a:path w="1981200" h="60325">
                <a:moveTo>
                  <a:pt x="0" y="0"/>
                </a:moveTo>
                <a:lnTo>
                  <a:pt x="1980921" y="60323"/>
                </a:lnTo>
              </a:path>
            </a:pathLst>
          </a:custGeom>
          <a:ln w="10484">
            <a:solidFill>
              <a:srgbClr val="FF6B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37730" y="4171932"/>
            <a:ext cx="2724150" cy="696595"/>
          </a:xfrm>
          <a:custGeom>
            <a:avLst/>
            <a:gdLst/>
            <a:ahLst/>
            <a:cxnLst/>
            <a:rect l="l" t="t" r="r" b="b"/>
            <a:pathLst>
              <a:path w="2724150" h="696595">
                <a:moveTo>
                  <a:pt x="0" y="686285"/>
                </a:moveTo>
                <a:lnTo>
                  <a:pt x="2721219" y="0"/>
                </a:lnTo>
                <a:lnTo>
                  <a:pt x="2723769" y="10167"/>
                </a:lnTo>
                <a:lnTo>
                  <a:pt x="2550" y="696453"/>
                </a:lnTo>
                <a:lnTo>
                  <a:pt x="0" y="686285"/>
                </a:lnTo>
                <a:close/>
              </a:path>
            </a:pathLst>
          </a:custGeom>
          <a:solidFill>
            <a:srgbClr val="FF6B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202092" y="4166477"/>
            <a:ext cx="1988820" cy="707390"/>
          </a:xfrm>
          <a:custGeom>
            <a:avLst/>
            <a:gdLst/>
            <a:ahLst/>
            <a:cxnLst/>
            <a:rect l="l" t="t" r="r" b="b"/>
            <a:pathLst>
              <a:path w="1988820" h="707389">
                <a:moveTo>
                  <a:pt x="0" y="697466"/>
                </a:moveTo>
                <a:lnTo>
                  <a:pt x="1984861" y="0"/>
                </a:lnTo>
                <a:lnTo>
                  <a:pt x="1988319" y="9894"/>
                </a:lnTo>
                <a:lnTo>
                  <a:pt x="3458" y="707361"/>
                </a:lnTo>
                <a:lnTo>
                  <a:pt x="0" y="697466"/>
                </a:lnTo>
                <a:close/>
              </a:path>
            </a:pathLst>
          </a:custGeom>
          <a:solidFill>
            <a:srgbClr val="FF6B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51594" y="4153775"/>
            <a:ext cx="2799080" cy="118110"/>
          </a:xfrm>
          <a:custGeom>
            <a:avLst/>
            <a:gdLst/>
            <a:ahLst/>
            <a:cxnLst/>
            <a:rect l="l" t="t" r="r" b="b"/>
            <a:pathLst>
              <a:path w="2799079" h="118110">
                <a:moveTo>
                  <a:pt x="0" y="0"/>
                </a:moveTo>
                <a:lnTo>
                  <a:pt x="2798618" y="117613"/>
                </a:lnTo>
              </a:path>
            </a:pathLst>
          </a:custGeom>
          <a:ln w="10484">
            <a:solidFill>
              <a:srgbClr val="FF6B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337505" y="4150282"/>
            <a:ext cx="2037080" cy="125095"/>
          </a:xfrm>
          <a:custGeom>
            <a:avLst/>
            <a:gdLst/>
            <a:ahLst/>
            <a:cxnLst/>
            <a:rect l="l" t="t" r="r" b="b"/>
            <a:pathLst>
              <a:path w="2037079" h="125095">
                <a:moveTo>
                  <a:pt x="0" y="0"/>
                </a:moveTo>
                <a:lnTo>
                  <a:pt x="2036895" y="124603"/>
                </a:lnTo>
              </a:path>
            </a:pathLst>
          </a:custGeom>
          <a:ln w="10484">
            <a:solidFill>
              <a:srgbClr val="FF6B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62009" y="4285064"/>
            <a:ext cx="2842895" cy="651510"/>
          </a:xfrm>
          <a:custGeom>
            <a:avLst/>
            <a:gdLst/>
            <a:ahLst/>
            <a:cxnLst/>
            <a:rect l="l" t="t" r="r" b="b"/>
            <a:pathLst>
              <a:path w="2842895" h="651510">
                <a:moveTo>
                  <a:pt x="0" y="640852"/>
                </a:moveTo>
                <a:lnTo>
                  <a:pt x="2840587" y="0"/>
                </a:lnTo>
                <a:lnTo>
                  <a:pt x="2842883" y="10228"/>
                </a:lnTo>
                <a:lnTo>
                  <a:pt x="2295" y="651081"/>
                </a:lnTo>
                <a:lnTo>
                  <a:pt x="0" y="640852"/>
                </a:lnTo>
                <a:close/>
              </a:path>
            </a:pathLst>
          </a:custGeom>
          <a:solidFill>
            <a:srgbClr val="FF6B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339423" y="4311973"/>
            <a:ext cx="2033270" cy="613410"/>
          </a:xfrm>
          <a:custGeom>
            <a:avLst/>
            <a:gdLst/>
            <a:ahLst/>
            <a:cxnLst/>
            <a:rect l="l" t="t" r="r" b="b"/>
            <a:pathLst>
              <a:path w="2033270" h="613410">
                <a:moveTo>
                  <a:pt x="0" y="603315"/>
                </a:moveTo>
                <a:lnTo>
                  <a:pt x="2030085" y="0"/>
                </a:lnTo>
                <a:lnTo>
                  <a:pt x="2033057" y="10052"/>
                </a:lnTo>
                <a:lnTo>
                  <a:pt x="2971" y="613368"/>
                </a:lnTo>
                <a:lnTo>
                  <a:pt x="0" y="603315"/>
                </a:lnTo>
                <a:close/>
              </a:path>
            </a:pathLst>
          </a:custGeom>
          <a:solidFill>
            <a:srgbClr val="FF6B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16564" y="4078585"/>
            <a:ext cx="1192530" cy="1273810"/>
          </a:xfrm>
          <a:custGeom>
            <a:avLst/>
            <a:gdLst/>
            <a:ahLst/>
            <a:cxnLst/>
            <a:rect l="l" t="t" r="r" b="b"/>
            <a:pathLst>
              <a:path w="1192529" h="1273810">
                <a:moveTo>
                  <a:pt x="6620" y="0"/>
                </a:moveTo>
                <a:lnTo>
                  <a:pt x="0" y="1273478"/>
                </a:lnTo>
                <a:lnTo>
                  <a:pt x="1192254" y="981275"/>
                </a:lnTo>
                <a:lnTo>
                  <a:pt x="1183340" y="236951"/>
                </a:lnTo>
                <a:lnTo>
                  <a:pt x="66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16564" y="4078585"/>
            <a:ext cx="1192530" cy="1273810"/>
          </a:xfrm>
          <a:custGeom>
            <a:avLst/>
            <a:gdLst/>
            <a:ahLst/>
            <a:cxnLst/>
            <a:rect l="l" t="t" r="r" b="b"/>
            <a:pathLst>
              <a:path w="1192529" h="1273810">
                <a:moveTo>
                  <a:pt x="0" y="1273475"/>
                </a:moveTo>
                <a:lnTo>
                  <a:pt x="6617" y="0"/>
                </a:lnTo>
                <a:lnTo>
                  <a:pt x="1183337" y="236948"/>
                </a:lnTo>
                <a:lnTo>
                  <a:pt x="1192255" y="981273"/>
                </a:lnTo>
                <a:lnTo>
                  <a:pt x="0" y="1273475"/>
                </a:lnTo>
                <a:close/>
              </a:path>
            </a:pathLst>
          </a:custGeom>
          <a:ln w="139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239005" y="4121077"/>
            <a:ext cx="0" cy="1219835"/>
          </a:xfrm>
          <a:custGeom>
            <a:avLst/>
            <a:gdLst/>
            <a:ahLst/>
            <a:cxnLst/>
            <a:rect l="l" t="t" r="r" b="b"/>
            <a:pathLst>
              <a:path h="1219835">
                <a:moveTo>
                  <a:pt x="0" y="1219718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340089" y="4121077"/>
            <a:ext cx="0" cy="1188720"/>
          </a:xfrm>
          <a:custGeom>
            <a:avLst/>
            <a:gdLst/>
            <a:ahLst/>
            <a:cxnLst/>
            <a:rect l="l" t="t" r="r" b="b"/>
            <a:pathLst>
              <a:path h="1188720">
                <a:moveTo>
                  <a:pt x="0" y="118826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444658" y="4149035"/>
            <a:ext cx="0" cy="1132840"/>
          </a:xfrm>
          <a:custGeom>
            <a:avLst/>
            <a:gdLst/>
            <a:ahLst/>
            <a:cxnLst/>
            <a:rect l="l" t="t" r="r" b="b"/>
            <a:pathLst>
              <a:path h="1132839">
                <a:moveTo>
                  <a:pt x="0" y="1132345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545745" y="4170003"/>
            <a:ext cx="0" cy="1094105"/>
          </a:xfrm>
          <a:custGeom>
            <a:avLst/>
            <a:gdLst/>
            <a:ahLst/>
            <a:cxnLst/>
            <a:rect l="l" t="t" r="r" b="b"/>
            <a:pathLst>
              <a:path h="1094104">
                <a:moveTo>
                  <a:pt x="0" y="1093901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46831" y="4197962"/>
            <a:ext cx="0" cy="1035050"/>
          </a:xfrm>
          <a:custGeom>
            <a:avLst/>
            <a:gdLst/>
            <a:ahLst/>
            <a:cxnLst/>
            <a:rect l="l" t="t" r="r" b="b"/>
            <a:pathLst>
              <a:path h="1035050">
                <a:moveTo>
                  <a:pt x="0" y="1034488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751405" y="4218934"/>
            <a:ext cx="0" cy="993140"/>
          </a:xfrm>
          <a:custGeom>
            <a:avLst/>
            <a:gdLst/>
            <a:ahLst/>
            <a:cxnLst/>
            <a:rect l="l" t="t" r="r" b="b"/>
            <a:pathLst>
              <a:path h="993139">
                <a:moveTo>
                  <a:pt x="0" y="992549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852489" y="4232913"/>
            <a:ext cx="0" cy="943610"/>
          </a:xfrm>
          <a:custGeom>
            <a:avLst/>
            <a:gdLst/>
            <a:ahLst/>
            <a:cxnLst/>
            <a:rect l="l" t="t" r="r" b="b"/>
            <a:pathLst>
              <a:path h="943610">
                <a:moveTo>
                  <a:pt x="0" y="943621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953573" y="4257376"/>
            <a:ext cx="0" cy="894715"/>
          </a:xfrm>
          <a:custGeom>
            <a:avLst/>
            <a:gdLst/>
            <a:ahLst/>
            <a:cxnLst/>
            <a:rect l="l" t="t" r="r" b="b"/>
            <a:pathLst>
              <a:path h="894714">
                <a:moveTo>
                  <a:pt x="0" y="894692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051171" y="4260874"/>
            <a:ext cx="0" cy="866775"/>
          </a:xfrm>
          <a:custGeom>
            <a:avLst/>
            <a:gdLst/>
            <a:ahLst/>
            <a:cxnLst/>
            <a:rect l="l" t="t" r="r" b="b"/>
            <a:pathLst>
              <a:path h="866775">
                <a:moveTo>
                  <a:pt x="0" y="86673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141803" y="4292325"/>
            <a:ext cx="0" cy="824865"/>
          </a:xfrm>
          <a:custGeom>
            <a:avLst/>
            <a:gdLst/>
            <a:ahLst/>
            <a:cxnLst/>
            <a:rect l="l" t="t" r="r" b="b"/>
            <a:pathLst>
              <a:path h="824864">
                <a:moveTo>
                  <a:pt x="0" y="824795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221973" y="4316788"/>
            <a:ext cx="0" cy="775970"/>
          </a:xfrm>
          <a:custGeom>
            <a:avLst/>
            <a:gdLst/>
            <a:ahLst/>
            <a:cxnLst/>
            <a:rect l="l" t="t" r="r" b="b"/>
            <a:pathLst>
              <a:path h="775970">
                <a:moveTo>
                  <a:pt x="0" y="77586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124227" y="4201020"/>
            <a:ext cx="1191260" cy="196850"/>
          </a:xfrm>
          <a:custGeom>
            <a:avLst/>
            <a:gdLst/>
            <a:ahLst/>
            <a:cxnLst/>
            <a:rect l="l" t="t" r="r" b="b"/>
            <a:pathLst>
              <a:path w="1191260" h="196850">
                <a:moveTo>
                  <a:pt x="1189088" y="196739"/>
                </a:moveTo>
                <a:lnTo>
                  <a:pt x="0" y="13817"/>
                </a:lnTo>
                <a:lnTo>
                  <a:pt x="2114" y="0"/>
                </a:lnTo>
                <a:lnTo>
                  <a:pt x="1191203" y="182921"/>
                </a:lnTo>
                <a:lnTo>
                  <a:pt x="1189088" y="196739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136275" y="4329181"/>
            <a:ext cx="1167130" cy="138430"/>
          </a:xfrm>
          <a:custGeom>
            <a:avLst/>
            <a:gdLst/>
            <a:ahLst/>
            <a:cxnLst/>
            <a:rect l="l" t="t" r="r" b="b"/>
            <a:pathLst>
              <a:path w="1167129" h="138429">
                <a:moveTo>
                  <a:pt x="1165651" y="137964"/>
                </a:moveTo>
                <a:lnTo>
                  <a:pt x="0" y="13901"/>
                </a:lnTo>
                <a:lnTo>
                  <a:pt x="1471" y="0"/>
                </a:lnTo>
                <a:lnTo>
                  <a:pt x="1167123" y="124063"/>
                </a:lnTo>
                <a:lnTo>
                  <a:pt x="1165651" y="137964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117540" y="4439580"/>
            <a:ext cx="1204595" cy="99060"/>
          </a:xfrm>
          <a:custGeom>
            <a:avLst/>
            <a:gdLst/>
            <a:ahLst/>
            <a:cxnLst/>
            <a:rect l="l" t="t" r="r" b="b"/>
            <a:pathLst>
              <a:path w="1204595" h="99060">
                <a:moveTo>
                  <a:pt x="1204583" y="9856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122612" y="4529463"/>
            <a:ext cx="1180465" cy="77470"/>
          </a:xfrm>
          <a:custGeom>
            <a:avLst/>
            <a:gdLst/>
            <a:ahLst/>
            <a:cxnLst/>
            <a:rect l="l" t="t" r="r" b="b"/>
            <a:pathLst>
              <a:path w="1180464" h="77470">
                <a:moveTo>
                  <a:pt x="1180179" y="77397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125773" y="4643876"/>
            <a:ext cx="1174115" cy="33655"/>
          </a:xfrm>
          <a:custGeom>
            <a:avLst/>
            <a:gdLst/>
            <a:ahLst/>
            <a:cxnLst/>
            <a:rect l="l" t="t" r="r" b="b"/>
            <a:pathLst>
              <a:path w="1174114" h="33654">
                <a:moveTo>
                  <a:pt x="1173848" y="33142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28591" y="4762829"/>
            <a:ext cx="1183005" cy="24765"/>
          </a:xfrm>
          <a:custGeom>
            <a:avLst/>
            <a:gdLst/>
            <a:ahLst/>
            <a:cxnLst/>
            <a:rect l="l" t="t" r="r" b="b"/>
            <a:pathLst>
              <a:path w="1183004" h="24764">
                <a:moveTo>
                  <a:pt x="1182479" y="0"/>
                </a:moveTo>
                <a:lnTo>
                  <a:pt x="0" y="24436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123119" y="4826947"/>
            <a:ext cx="1193800" cy="85090"/>
          </a:xfrm>
          <a:custGeom>
            <a:avLst/>
            <a:gdLst/>
            <a:ahLst/>
            <a:cxnLst/>
            <a:rect l="l" t="t" r="r" b="b"/>
            <a:pathLst>
              <a:path w="1193800" h="85089">
                <a:moveTo>
                  <a:pt x="1193430" y="0"/>
                </a:moveTo>
                <a:lnTo>
                  <a:pt x="0" y="84577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33784" y="4887442"/>
            <a:ext cx="1191260" cy="151130"/>
          </a:xfrm>
          <a:custGeom>
            <a:avLst/>
            <a:gdLst/>
            <a:ahLst/>
            <a:cxnLst/>
            <a:rect l="l" t="t" r="r" b="b"/>
            <a:pathLst>
              <a:path w="1191260" h="151129">
                <a:moveTo>
                  <a:pt x="1190678" y="13888"/>
                </a:moveTo>
                <a:lnTo>
                  <a:pt x="1590" y="150769"/>
                </a:lnTo>
                <a:lnTo>
                  <a:pt x="0" y="136881"/>
                </a:lnTo>
                <a:lnTo>
                  <a:pt x="1189088" y="0"/>
                </a:lnTo>
                <a:lnTo>
                  <a:pt x="1190678" y="13888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136395" y="4964651"/>
            <a:ext cx="1185545" cy="247015"/>
          </a:xfrm>
          <a:custGeom>
            <a:avLst/>
            <a:gdLst/>
            <a:ahLst/>
            <a:cxnLst/>
            <a:rect l="l" t="t" r="r" b="b"/>
            <a:pathLst>
              <a:path w="1185545" h="247014">
                <a:moveTo>
                  <a:pt x="1185447" y="13717"/>
                </a:moveTo>
                <a:lnTo>
                  <a:pt x="2688" y="246771"/>
                </a:lnTo>
                <a:lnTo>
                  <a:pt x="0" y="233054"/>
                </a:lnTo>
                <a:lnTo>
                  <a:pt x="1182758" y="0"/>
                </a:lnTo>
                <a:lnTo>
                  <a:pt x="1185447" y="13717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130696" y="4081801"/>
            <a:ext cx="211454" cy="285750"/>
          </a:xfrm>
          <a:custGeom>
            <a:avLst/>
            <a:gdLst/>
            <a:ahLst/>
            <a:cxnLst/>
            <a:rect l="l" t="t" r="r" b="b"/>
            <a:pathLst>
              <a:path w="211454" h="285750">
                <a:moveTo>
                  <a:pt x="0" y="0"/>
                </a:moveTo>
                <a:lnTo>
                  <a:pt x="211138" y="40418"/>
                </a:lnTo>
                <a:lnTo>
                  <a:pt x="211138" y="285337"/>
                </a:lnTo>
                <a:lnTo>
                  <a:pt x="4097" y="248937"/>
                </a:lnTo>
                <a:lnTo>
                  <a:pt x="0" y="0"/>
                </a:lnTo>
                <a:close/>
              </a:path>
            </a:pathLst>
          </a:custGeom>
          <a:ln w="31400">
            <a:solidFill>
              <a:srgbClr val="FF6B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902633" y="5335550"/>
            <a:ext cx="24765" cy="26670"/>
          </a:xfrm>
          <a:custGeom>
            <a:avLst/>
            <a:gdLst/>
            <a:ahLst/>
            <a:cxnLst/>
            <a:rect l="l" t="t" r="r" b="b"/>
            <a:pathLst>
              <a:path w="24764" h="26670">
                <a:moveTo>
                  <a:pt x="0" y="26211"/>
                </a:moveTo>
                <a:lnTo>
                  <a:pt x="0" y="3494"/>
                </a:lnTo>
                <a:lnTo>
                  <a:pt x="24400" y="0"/>
                </a:lnTo>
                <a:lnTo>
                  <a:pt x="24400" y="23106"/>
                </a:lnTo>
                <a:lnTo>
                  <a:pt x="0" y="26211"/>
                </a:lnTo>
                <a:close/>
              </a:path>
            </a:pathLst>
          </a:custGeom>
          <a:ln w="31409">
            <a:solidFill>
              <a:srgbClr val="0365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798061" y="5506799"/>
            <a:ext cx="24765" cy="26670"/>
          </a:xfrm>
          <a:custGeom>
            <a:avLst/>
            <a:gdLst/>
            <a:ahLst/>
            <a:cxnLst/>
            <a:rect l="l" t="t" r="r" b="b"/>
            <a:pathLst>
              <a:path w="24764" h="26670">
                <a:moveTo>
                  <a:pt x="0" y="26211"/>
                </a:moveTo>
                <a:lnTo>
                  <a:pt x="0" y="0"/>
                </a:lnTo>
                <a:lnTo>
                  <a:pt x="24399" y="0"/>
                </a:lnTo>
                <a:lnTo>
                  <a:pt x="24399" y="21342"/>
                </a:lnTo>
                <a:lnTo>
                  <a:pt x="0" y="26211"/>
                </a:lnTo>
                <a:close/>
              </a:path>
            </a:pathLst>
          </a:custGeom>
          <a:ln w="31409">
            <a:solidFill>
              <a:srgbClr val="0365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172776" y="4150780"/>
            <a:ext cx="26670" cy="13970"/>
          </a:xfrm>
          <a:custGeom>
            <a:avLst/>
            <a:gdLst/>
            <a:ahLst/>
            <a:cxnLst/>
            <a:rect l="l" t="t" r="r" b="b"/>
            <a:pathLst>
              <a:path w="26669" h="13970">
                <a:moveTo>
                  <a:pt x="0" y="0"/>
                </a:moveTo>
                <a:lnTo>
                  <a:pt x="26142" y="3494"/>
                </a:lnTo>
                <a:lnTo>
                  <a:pt x="26142" y="13979"/>
                </a:lnTo>
                <a:lnTo>
                  <a:pt x="1742" y="13979"/>
                </a:lnTo>
                <a:lnTo>
                  <a:pt x="0" y="0"/>
                </a:lnTo>
                <a:close/>
              </a:path>
            </a:pathLst>
          </a:custGeom>
          <a:ln w="31435">
            <a:solidFill>
              <a:srgbClr val="FF6B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385403" y="4297569"/>
            <a:ext cx="26670" cy="13970"/>
          </a:xfrm>
          <a:custGeom>
            <a:avLst/>
            <a:gdLst/>
            <a:ahLst/>
            <a:cxnLst/>
            <a:rect l="l" t="t" r="r" b="b"/>
            <a:pathLst>
              <a:path w="26670" h="13970">
                <a:moveTo>
                  <a:pt x="0" y="0"/>
                </a:moveTo>
                <a:lnTo>
                  <a:pt x="26142" y="3494"/>
                </a:lnTo>
                <a:lnTo>
                  <a:pt x="26142" y="13979"/>
                </a:lnTo>
                <a:lnTo>
                  <a:pt x="1742" y="13979"/>
                </a:lnTo>
                <a:lnTo>
                  <a:pt x="0" y="0"/>
                </a:lnTo>
                <a:close/>
              </a:path>
            </a:pathLst>
          </a:custGeom>
          <a:ln w="31435">
            <a:solidFill>
              <a:srgbClr val="FF6B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130666" y="4083488"/>
            <a:ext cx="1788160" cy="51435"/>
          </a:xfrm>
          <a:custGeom>
            <a:avLst/>
            <a:gdLst/>
            <a:ahLst/>
            <a:cxnLst/>
            <a:rect l="l" t="t" r="r" b="b"/>
            <a:pathLst>
              <a:path w="1788160" h="51435">
                <a:moveTo>
                  <a:pt x="0" y="0"/>
                </a:moveTo>
                <a:lnTo>
                  <a:pt x="1787736" y="51371"/>
                </a:lnTo>
              </a:path>
            </a:pathLst>
          </a:custGeom>
          <a:ln w="10484">
            <a:solidFill>
              <a:srgbClr val="FF6B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130666" y="4171114"/>
            <a:ext cx="1788160" cy="154305"/>
          </a:xfrm>
          <a:custGeom>
            <a:avLst/>
            <a:gdLst/>
            <a:ahLst/>
            <a:cxnLst/>
            <a:rect l="l" t="t" r="r" b="b"/>
            <a:pathLst>
              <a:path w="1788160" h="154304">
                <a:moveTo>
                  <a:pt x="0" y="153744"/>
                </a:moveTo>
                <a:lnTo>
                  <a:pt x="1787735" y="0"/>
                </a:lnTo>
              </a:path>
            </a:pathLst>
          </a:custGeom>
          <a:ln w="10484">
            <a:solidFill>
              <a:srgbClr val="FF6B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339180" y="4171930"/>
            <a:ext cx="1564005" cy="200660"/>
          </a:xfrm>
          <a:custGeom>
            <a:avLst/>
            <a:gdLst/>
            <a:ahLst/>
            <a:cxnLst/>
            <a:rect l="l" t="t" r="r" b="b"/>
            <a:pathLst>
              <a:path w="1564004" h="200660">
                <a:moveTo>
                  <a:pt x="0" y="189659"/>
                </a:moveTo>
                <a:lnTo>
                  <a:pt x="1562636" y="0"/>
                </a:lnTo>
                <a:lnTo>
                  <a:pt x="1563893" y="10408"/>
                </a:lnTo>
                <a:lnTo>
                  <a:pt x="1256" y="200068"/>
                </a:lnTo>
                <a:lnTo>
                  <a:pt x="0" y="189659"/>
                </a:lnTo>
                <a:close/>
              </a:path>
            </a:pathLst>
          </a:custGeom>
          <a:solidFill>
            <a:srgbClr val="FF6B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365942" y="4125293"/>
            <a:ext cx="1649095" cy="36195"/>
          </a:xfrm>
          <a:custGeom>
            <a:avLst/>
            <a:gdLst/>
            <a:ahLst/>
            <a:cxnLst/>
            <a:rect l="l" t="t" r="r" b="b"/>
            <a:pathLst>
              <a:path w="1649095" h="36195">
                <a:moveTo>
                  <a:pt x="0" y="0"/>
                </a:moveTo>
                <a:lnTo>
                  <a:pt x="1649056" y="35954"/>
                </a:lnTo>
              </a:path>
            </a:pathLst>
          </a:custGeom>
          <a:ln w="10484">
            <a:solidFill>
              <a:srgbClr val="FF6B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891827" y="4094902"/>
            <a:ext cx="853440" cy="911225"/>
          </a:xfrm>
          <a:custGeom>
            <a:avLst/>
            <a:gdLst/>
            <a:ahLst/>
            <a:cxnLst/>
            <a:rect l="l" t="t" r="r" b="b"/>
            <a:pathLst>
              <a:path w="853439" h="911225">
                <a:moveTo>
                  <a:pt x="4732" y="0"/>
                </a:moveTo>
                <a:lnTo>
                  <a:pt x="0" y="911203"/>
                </a:lnTo>
                <a:lnTo>
                  <a:pt x="853090" y="702125"/>
                </a:lnTo>
                <a:lnTo>
                  <a:pt x="846709" y="169541"/>
                </a:lnTo>
                <a:lnTo>
                  <a:pt x="47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891828" y="4094902"/>
            <a:ext cx="853440" cy="911225"/>
          </a:xfrm>
          <a:custGeom>
            <a:avLst/>
            <a:gdLst/>
            <a:ahLst/>
            <a:cxnLst/>
            <a:rect l="l" t="t" r="r" b="b"/>
            <a:pathLst>
              <a:path w="853439" h="911225">
                <a:moveTo>
                  <a:pt x="0" y="911203"/>
                </a:moveTo>
                <a:lnTo>
                  <a:pt x="4734" y="0"/>
                </a:lnTo>
                <a:lnTo>
                  <a:pt x="846708" y="169542"/>
                </a:lnTo>
                <a:lnTo>
                  <a:pt x="853088" y="702126"/>
                </a:lnTo>
                <a:lnTo>
                  <a:pt x="0" y="911203"/>
                </a:lnTo>
                <a:close/>
              </a:path>
            </a:pathLst>
          </a:custGeom>
          <a:ln w="139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978368" y="4124572"/>
            <a:ext cx="0" cy="873760"/>
          </a:xfrm>
          <a:custGeom>
            <a:avLst/>
            <a:gdLst/>
            <a:ahLst/>
            <a:cxnLst/>
            <a:rect l="l" t="t" r="r" b="b"/>
            <a:pathLst>
              <a:path h="873760">
                <a:moveTo>
                  <a:pt x="0" y="87372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051572" y="4124570"/>
            <a:ext cx="0" cy="852805"/>
          </a:xfrm>
          <a:custGeom>
            <a:avLst/>
            <a:gdLst/>
            <a:ahLst/>
            <a:cxnLst/>
            <a:rect l="l" t="t" r="r" b="b"/>
            <a:pathLst>
              <a:path h="852804">
                <a:moveTo>
                  <a:pt x="0" y="852754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124774" y="4145539"/>
            <a:ext cx="0" cy="810895"/>
          </a:xfrm>
          <a:custGeom>
            <a:avLst/>
            <a:gdLst/>
            <a:ahLst/>
            <a:cxnLst/>
            <a:rect l="l" t="t" r="r" b="b"/>
            <a:pathLst>
              <a:path h="810895">
                <a:moveTo>
                  <a:pt x="0" y="810815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197968" y="4159521"/>
            <a:ext cx="0" cy="782955"/>
          </a:xfrm>
          <a:custGeom>
            <a:avLst/>
            <a:gdLst/>
            <a:ahLst/>
            <a:cxnLst/>
            <a:rect l="l" t="t" r="r" b="b"/>
            <a:pathLst>
              <a:path h="782954">
                <a:moveTo>
                  <a:pt x="0" y="78285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271173" y="4180488"/>
            <a:ext cx="0" cy="741045"/>
          </a:xfrm>
          <a:custGeom>
            <a:avLst/>
            <a:gdLst/>
            <a:ahLst/>
            <a:cxnLst/>
            <a:rect l="l" t="t" r="r" b="b"/>
            <a:pathLst>
              <a:path h="741045">
                <a:moveTo>
                  <a:pt x="0" y="740917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344369" y="4194466"/>
            <a:ext cx="0" cy="709930"/>
          </a:xfrm>
          <a:custGeom>
            <a:avLst/>
            <a:gdLst/>
            <a:ahLst/>
            <a:cxnLst/>
            <a:rect l="l" t="t" r="r" b="b"/>
            <a:pathLst>
              <a:path h="709929">
                <a:moveTo>
                  <a:pt x="0" y="70946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417570" y="4204951"/>
            <a:ext cx="0" cy="678180"/>
          </a:xfrm>
          <a:custGeom>
            <a:avLst/>
            <a:gdLst/>
            <a:ahLst/>
            <a:cxnLst/>
            <a:rect l="l" t="t" r="r" b="b"/>
            <a:pathLst>
              <a:path h="678179">
                <a:moveTo>
                  <a:pt x="0" y="678009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490770" y="4222429"/>
            <a:ext cx="0" cy="643255"/>
          </a:xfrm>
          <a:custGeom>
            <a:avLst/>
            <a:gdLst/>
            <a:ahLst/>
            <a:cxnLst/>
            <a:rect l="l" t="t" r="r" b="b"/>
            <a:pathLst>
              <a:path h="643254">
                <a:moveTo>
                  <a:pt x="0" y="643060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560485" y="4225923"/>
            <a:ext cx="0" cy="622300"/>
          </a:xfrm>
          <a:custGeom>
            <a:avLst/>
            <a:gdLst/>
            <a:ahLst/>
            <a:cxnLst/>
            <a:rect l="l" t="t" r="r" b="b"/>
            <a:pathLst>
              <a:path h="622300">
                <a:moveTo>
                  <a:pt x="0" y="622091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623227" y="4246894"/>
            <a:ext cx="0" cy="591185"/>
          </a:xfrm>
          <a:custGeom>
            <a:avLst/>
            <a:gdLst/>
            <a:ahLst/>
            <a:cxnLst/>
            <a:rect l="l" t="t" r="r" b="b"/>
            <a:pathLst>
              <a:path h="591185">
                <a:moveTo>
                  <a:pt x="0" y="590637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682485" y="4264368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555688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897014" y="4180538"/>
            <a:ext cx="853440" cy="144780"/>
          </a:xfrm>
          <a:custGeom>
            <a:avLst/>
            <a:gdLst/>
            <a:ahLst/>
            <a:cxnLst/>
            <a:rect l="l" t="t" r="r" b="b"/>
            <a:pathLst>
              <a:path w="853439" h="144779">
                <a:moveTo>
                  <a:pt x="850823" y="144703"/>
                </a:moveTo>
                <a:lnTo>
                  <a:pt x="0" y="13817"/>
                </a:lnTo>
                <a:lnTo>
                  <a:pt x="2114" y="0"/>
                </a:lnTo>
                <a:lnTo>
                  <a:pt x="852937" y="130885"/>
                </a:lnTo>
                <a:lnTo>
                  <a:pt x="850823" y="144703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197075" y="4323570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290621" y="0"/>
                </a:moveTo>
                <a:lnTo>
                  <a:pt x="543466" y="0"/>
                </a:lnTo>
              </a:path>
            </a:pathLst>
          </a:custGeom>
          <a:ln w="8877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892526" y="4353200"/>
            <a:ext cx="862330" cy="71120"/>
          </a:xfrm>
          <a:custGeom>
            <a:avLst/>
            <a:gdLst/>
            <a:ahLst/>
            <a:cxnLst/>
            <a:rect l="l" t="t" r="r" b="b"/>
            <a:pathLst>
              <a:path w="862329" h="71120">
                <a:moveTo>
                  <a:pt x="861909" y="7052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896152" y="4417515"/>
            <a:ext cx="844550" cy="55880"/>
          </a:xfrm>
          <a:custGeom>
            <a:avLst/>
            <a:gdLst/>
            <a:ahLst/>
            <a:cxnLst/>
            <a:rect l="l" t="t" r="r" b="b"/>
            <a:pathLst>
              <a:path w="844550" h="55879">
                <a:moveTo>
                  <a:pt x="844447" y="55380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898416" y="4499381"/>
            <a:ext cx="840105" cy="24130"/>
          </a:xfrm>
          <a:custGeom>
            <a:avLst/>
            <a:gdLst/>
            <a:ahLst/>
            <a:cxnLst/>
            <a:rect l="l" t="t" r="r" b="b"/>
            <a:pathLst>
              <a:path w="840104" h="24129">
                <a:moveTo>
                  <a:pt x="839917" y="23714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900434" y="4584495"/>
            <a:ext cx="846455" cy="17780"/>
          </a:xfrm>
          <a:custGeom>
            <a:avLst/>
            <a:gdLst/>
            <a:ahLst/>
            <a:cxnLst/>
            <a:rect l="l" t="t" r="r" b="b"/>
            <a:pathLst>
              <a:path w="846454" h="17779">
                <a:moveTo>
                  <a:pt x="846093" y="0"/>
                </a:moveTo>
                <a:lnTo>
                  <a:pt x="0" y="17484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896514" y="4630372"/>
            <a:ext cx="854075" cy="60960"/>
          </a:xfrm>
          <a:custGeom>
            <a:avLst/>
            <a:gdLst/>
            <a:ahLst/>
            <a:cxnLst/>
            <a:rect l="l" t="t" r="r" b="b"/>
            <a:pathLst>
              <a:path w="854075" h="60960">
                <a:moveTo>
                  <a:pt x="853929" y="0"/>
                </a:moveTo>
                <a:lnTo>
                  <a:pt x="0" y="60517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213112" y="4727600"/>
            <a:ext cx="234315" cy="0"/>
          </a:xfrm>
          <a:custGeom>
            <a:avLst/>
            <a:gdLst/>
            <a:ahLst/>
            <a:cxnLst/>
            <a:rect l="l" t="t" r="r" b="b"/>
            <a:pathLst>
              <a:path w="234314">
                <a:moveTo>
                  <a:pt x="308394" y="0"/>
                </a:moveTo>
                <a:lnTo>
                  <a:pt x="542419" y="0"/>
                </a:lnTo>
              </a:path>
            </a:pathLst>
          </a:custGeom>
          <a:ln w="97942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4905637" y="4726954"/>
            <a:ext cx="848994" cy="180975"/>
          </a:xfrm>
          <a:custGeom>
            <a:avLst/>
            <a:gdLst/>
            <a:ahLst/>
            <a:cxnLst/>
            <a:rect l="l" t="t" r="r" b="b"/>
            <a:pathLst>
              <a:path w="848995" h="180975">
                <a:moveTo>
                  <a:pt x="848981" y="13717"/>
                </a:moveTo>
                <a:lnTo>
                  <a:pt x="2688" y="180473"/>
                </a:lnTo>
                <a:lnTo>
                  <a:pt x="0" y="166756"/>
                </a:lnTo>
                <a:lnTo>
                  <a:pt x="846293" y="0"/>
                </a:lnTo>
                <a:lnTo>
                  <a:pt x="848981" y="13717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186672" y="4352996"/>
            <a:ext cx="853440" cy="911225"/>
          </a:xfrm>
          <a:custGeom>
            <a:avLst/>
            <a:gdLst/>
            <a:ahLst/>
            <a:cxnLst/>
            <a:rect l="l" t="t" r="r" b="b"/>
            <a:pathLst>
              <a:path w="853439" h="911225">
                <a:moveTo>
                  <a:pt x="4734" y="0"/>
                </a:moveTo>
                <a:lnTo>
                  <a:pt x="0" y="911204"/>
                </a:lnTo>
                <a:lnTo>
                  <a:pt x="853085" y="702130"/>
                </a:lnTo>
                <a:lnTo>
                  <a:pt x="846708" y="169546"/>
                </a:lnTo>
                <a:lnTo>
                  <a:pt x="47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186672" y="4352995"/>
            <a:ext cx="853440" cy="911225"/>
          </a:xfrm>
          <a:custGeom>
            <a:avLst/>
            <a:gdLst/>
            <a:ahLst/>
            <a:cxnLst/>
            <a:rect l="l" t="t" r="r" b="b"/>
            <a:pathLst>
              <a:path w="853439" h="911225">
                <a:moveTo>
                  <a:pt x="0" y="911203"/>
                </a:moveTo>
                <a:lnTo>
                  <a:pt x="4734" y="0"/>
                </a:lnTo>
                <a:lnTo>
                  <a:pt x="846708" y="169542"/>
                </a:lnTo>
                <a:lnTo>
                  <a:pt x="853088" y="702126"/>
                </a:lnTo>
                <a:lnTo>
                  <a:pt x="0" y="911203"/>
                </a:lnTo>
                <a:close/>
              </a:path>
            </a:pathLst>
          </a:custGeom>
          <a:ln w="139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274659" y="4383192"/>
            <a:ext cx="0" cy="873760"/>
          </a:xfrm>
          <a:custGeom>
            <a:avLst/>
            <a:gdLst/>
            <a:ahLst/>
            <a:cxnLst/>
            <a:rect l="l" t="t" r="r" b="b"/>
            <a:pathLst>
              <a:path h="873760">
                <a:moveTo>
                  <a:pt x="0" y="87372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347856" y="4383192"/>
            <a:ext cx="0" cy="852805"/>
          </a:xfrm>
          <a:custGeom>
            <a:avLst/>
            <a:gdLst/>
            <a:ahLst/>
            <a:cxnLst/>
            <a:rect l="l" t="t" r="r" b="b"/>
            <a:pathLst>
              <a:path h="852804">
                <a:moveTo>
                  <a:pt x="0" y="852754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421055" y="4404159"/>
            <a:ext cx="0" cy="807720"/>
          </a:xfrm>
          <a:custGeom>
            <a:avLst/>
            <a:gdLst/>
            <a:ahLst/>
            <a:cxnLst/>
            <a:rect l="l" t="t" r="r" b="b"/>
            <a:pathLst>
              <a:path h="807720">
                <a:moveTo>
                  <a:pt x="0" y="807320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5494256" y="4418143"/>
            <a:ext cx="0" cy="782955"/>
          </a:xfrm>
          <a:custGeom>
            <a:avLst/>
            <a:gdLst/>
            <a:ahLst/>
            <a:cxnLst/>
            <a:rect l="l" t="t" r="r" b="b"/>
            <a:pathLst>
              <a:path h="782954">
                <a:moveTo>
                  <a:pt x="0" y="78285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567456" y="4439110"/>
            <a:ext cx="0" cy="1139825"/>
          </a:xfrm>
          <a:custGeom>
            <a:avLst/>
            <a:gdLst/>
            <a:ahLst/>
            <a:cxnLst/>
            <a:rect l="l" t="t" r="r" b="b"/>
            <a:pathLst>
              <a:path h="1139825">
                <a:moveTo>
                  <a:pt x="0" y="1139336"/>
                </a:moveTo>
                <a:lnTo>
                  <a:pt x="0" y="0"/>
                </a:lnTo>
              </a:path>
            </a:pathLst>
          </a:custGeom>
          <a:ln w="1398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640654" y="4453092"/>
            <a:ext cx="0" cy="1101090"/>
          </a:xfrm>
          <a:custGeom>
            <a:avLst/>
            <a:gdLst/>
            <a:ahLst/>
            <a:cxnLst/>
            <a:rect l="l" t="t" r="r" b="b"/>
            <a:pathLst>
              <a:path h="1101089">
                <a:moveTo>
                  <a:pt x="0" y="1100889"/>
                </a:moveTo>
                <a:lnTo>
                  <a:pt x="0" y="0"/>
                </a:lnTo>
              </a:path>
            </a:pathLst>
          </a:custGeom>
          <a:ln w="13984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5713857" y="4463577"/>
            <a:ext cx="0" cy="1069975"/>
          </a:xfrm>
          <a:custGeom>
            <a:avLst/>
            <a:gdLst/>
            <a:ahLst/>
            <a:cxnLst/>
            <a:rect l="l" t="t" r="r" b="b"/>
            <a:pathLst>
              <a:path h="1069975">
                <a:moveTo>
                  <a:pt x="0" y="106943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787052" y="4481050"/>
            <a:ext cx="0" cy="1042035"/>
          </a:xfrm>
          <a:custGeom>
            <a:avLst/>
            <a:gdLst/>
            <a:ahLst/>
            <a:cxnLst/>
            <a:rect l="l" t="t" r="r" b="b"/>
            <a:pathLst>
              <a:path h="1042035">
                <a:moveTo>
                  <a:pt x="0" y="1041478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5856767" y="4484544"/>
            <a:ext cx="0" cy="619125"/>
          </a:xfrm>
          <a:custGeom>
            <a:avLst/>
            <a:gdLst/>
            <a:ahLst/>
            <a:cxnLst/>
            <a:rect l="l" t="t" r="r" b="b"/>
            <a:pathLst>
              <a:path h="619125">
                <a:moveTo>
                  <a:pt x="0" y="61859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5919515" y="4505515"/>
            <a:ext cx="0" cy="591185"/>
          </a:xfrm>
          <a:custGeom>
            <a:avLst/>
            <a:gdLst/>
            <a:ahLst/>
            <a:cxnLst/>
            <a:rect l="l" t="t" r="r" b="b"/>
            <a:pathLst>
              <a:path h="591185">
                <a:moveTo>
                  <a:pt x="0" y="59063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5978773" y="4522988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555688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5191856" y="4438636"/>
            <a:ext cx="853440" cy="144780"/>
          </a:xfrm>
          <a:custGeom>
            <a:avLst/>
            <a:gdLst/>
            <a:ahLst/>
            <a:cxnLst/>
            <a:rect l="l" t="t" r="r" b="b"/>
            <a:pathLst>
              <a:path w="853439" h="144779">
                <a:moveTo>
                  <a:pt x="850823" y="144703"/>
                </a:moveTo>
                <a:lnTo>
                  <a:pt x="0" y="13817"/>
                </a:lnTo>
                <a:lnTo>
                  <a:pt x="2114" y="0"/>
                </a:lnTo>
                <a:lnTo>
                  <a:pt x="852937" y="130885"/>
                </a:lnTo>
                <a:lnTo>
                  <a:pt x="850823" y="144703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5491922" y="4581663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290624" y="0"/>
                </a:moveTo>
                <a:lnTo>
                  <a:pt x="543432" y="0"/>
                </a:lnTo>
              </a:path>
            </a:pathLst>
          </a:custGeom>
          <a:ln w="8877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187366" y="4611293"/>
            <a:ext cx="862330" cy="71120"/>
          </a:xfrm>
          <a:custGeom>
            <a:avLst/>
            <a:gdLst/>
            <a:ahLst/>
            <a:cxnLst/>
            <a:rect l="l" t="t" r="r" b="b"/>
            <a:pathLst>
              <a:path w="862329" h="71120">
                <a:moveTo>
                  <a:pt x="861909" y="7052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190994" y="4675613"/>
            <a:ext cx="844550" cy="55880"/>
          </a:xfrm>
          <a:custGeom>
            <a:avLst/>
            <a:gdLst/>
            <a:ahLst/>
            <a:cxnLst/>
            <a:rect l="l" t="t" r="r" b="b"/>
            <a:pathLst>
              <a:path w="844550" h="55879">
                <a:moveTo>
                  <a:pt x="844447" y="55380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193258" y="4757476"/>
            <a:ext cx="840105" cy="24130"/>
          </a:xfrm>
          <a:custGeom>
            <a:avLst/>
            <a:gdLst/>
            <a:ahLst/>
            <a:cxnLst/>
            <a:rect l="l" t="t" r="r" b="b"/>
            <a:pathLst>
              <a:path w="840104" h="24129">
                <a:moveTo>
                  <a:pt x="839918" y="23714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195280" y="4842590"/>
            <a:ext cx="846455" cy="17780"/>
          </a:xfrm>
          <a:custGeom>
            <a:avLst/>
            <a:gdLst/>
            <a:ahLst/>
            <a:cxnLst/>
            <a:rect l="l" t="t" r="r" b="b"/>
            <a:pathLst>
              <a:path w="846454" h="17779">
                <a:moveTo>
                  <a:pt x="846093" y="0"/>
                </a:moveTo>
                <a:lnTo>
                  <a:pt x="0" y="17484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191360" y="4888467"/>
            <a:ext cx="854075" cy="60960"/>
          </a:xfrm>
          <a:custGeom>
            <a:avLst/>
            <a:gdLst/>
            <a:ahLst/>
            <a:cxnLst/>
            <a:rect l="l" t="t" r="r" b="b"/>
            <a:pathLst>
              <a:path w="854075" h="60960">
                <a:moveTo>
                  <a:pt x="853929" y="0"/>
                </a:moveTo>
                <a:lnTo>
                  <a:pt x="0" y="60517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507991" y="4985694"/>
            <a:ext cx="234315" cy="0"/>
          </a:xfrm>
          <a:custGeom>
            <a:avLst/>
            <a:gdLst/>
            <a:ahLst/>
            <a:cxnLst/>
            <a:rect l="l" t="t" r="r" b="b"/>
            <a:pathLst>
              <a:path w="234314">
                <a:moveTo>
                  <a:pt x="308429" y="0"/>
                </a:moveTo>
                <a:lnTo>
                  <a:pt x="542404" y="0"/>
                </a:lnTo>
              </a:path>
            </a:pathLst>
          </a:custGeom>
          <a:ln w="97942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200481" y="4985048"/>
            <a:ext cx="848994" cy="180975"/>
          </a:xfrm>
          <a:custGeom>
            <a:avLst/>
            <a:gdLst/>
            <a:ahLst/>
            <a:cxnLst/>
            <a:rect l="l" t="t" r="r" b="b"/>
            <a:pathLst>
              <a:path w="848995" h="180975">
                <a:moveTo>
                  <a:pt x="848982" y="13717"/>
                </a:moveTo>
                <a:lnTo>
                  <a:pt x="2688" y="180473"/>
                </a:lnTo>
                <a:lnTo>
                  <a:pt x="0" y="166756"/>
                </a:lnTo>
                <a:lnTo>
                  <a:pt x="846293" y="0"/>
                </a:lnTo>
                <a:lnTo>
                  <a:pt x="848982" y="13717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478955" y="4673860"/>
            <a:ext cx="853440" cy="911225"/>
          </a:xfrm>
          <a:custGeom>
            <a:avLst/>
            <a:gdLst/>
            <a:ahLst/>
            <a:cxnLst/>
            <a:rect l="l" t="t" r="r" b="b"/>
            <a:pathLst>
              <a:path w="853439" h="911225">
                <a:moveTo>
                  <a:pt x="4738" y="0"/>
                </a:moveTo>
                <a:lnTo>
                  <a:pt x="0" y="911204"/>
                </a:lnTo>
                <a:lnTo>
                  <a:pt x="853090" y="702127"/>
                </a:lnTo>
                <a:lnTo>
                  <a:pt x="846710" y="169546"/>
                </a:lnTo>
                <a:lnTo>
                  <a:pt x="47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5478955" y="4673860"/>
            <a:ext cx="853440" cy="911225"/>
          </a:xfrm>
          <a:custGeom>
            <a:avLst/>
            <a:gdLst/>
            <a:ahLst/>
            <a:cxnLst/>
            <a:rect l="l" t="t" r="r" b="b"/>
            <a:pathLst>
              <a:path w="853439" h="911225">
                <a:moveTo>
                  <a:pt x="0" y="911203"/>
                </a:moveTo>
                <a:lnTo>
                  <a:pt x="4734" y="0"/>
                </a:lnTo>
                <a:lnTo>
                  <a:pt x="846708" y="169542"/>
                </a:lnTo>
                <a:lnTo>
                  <a:pt x="853088" y="702126"/>
                </a:lnTo>
                <a:lnTo>
                  <a:pt x="0" y="911203"/>
                </a:lnTo>
                <a:close/>
              </a:path>
            </a:pathLst>
          </a:custGeom>
          <a:ln w="139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5860258" y="4760640"/>
            <a:ext cx="0" cy="737870"/>
          </a:xfrm>
          <a:custGeom>
            <a:avLst/>
            <a:gdLst/>
            <a:ahLst/>
            <a:cxnLst/>
            <a:rect l="l" t="t" r="r" b="b"/>
            <a:pathLst>
              <a:path h="737870">
                <a:moveTo>
                  <a:pt x="0" y="737422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933454" y="4774621"/>
            <a:ext cx="0" cy="709930"/>
          </a:xfrm>
          <a:custGeom>
            <a:avLst/>
            <a:gdLst/>
            <a:ahLst/>
            <a:cxnLst/>
            <a:rect l="l" t="t" r="r" b="b"/>
            <a:pathLst>
              <a:path h="709929">
                <a:moveTo>
                  <a:pt x="0" y="709463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006654" y="4781612"/>
            <a:ext cx="0" cy="678180"/>
          </a:xfrm>
          <a:custGeom>
            <a:avLst/>
            <a:gdLst/>
            <a:ahLst/>
            <a:cxnLst/>
            <a:rect l="l" t="t" r="r" b="b"/>
            <a:pathLst>
              <a:path h="678179">
                <a:moveTo>
                  <a:pt x="0" y="678009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079854" y="4802580"/>
            <a:ext cx="0" cy="640080"/>
          </a:xfrm>
          <a:custGeom>
            <a:avLst/>
            <a:gdLst/>
            <a:ahLst/>
            <a:cxnLst/>
            <a:rect l="l" t="t" r="r" b="b"/>
            <a:pathLst>
              <a:path h="640079">
                <a:moveTo>
                  <a:pt x="0" y="639565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149569" y="4802579"/>
            <a:ext cx="0" cy="622300"/>
          </a:xfrm>
          <a:custGeom>
            <a:avLst/>
            <a:gdLst/>
            <a:ahLst/>
            <a:cxnLst/>
            <a:rect l="l" t="t" r="r" b="b"/>
            <a:pathLst>
              <a:path h="622300">
                <a:moveTo>
                  <a:pt x="0" y="622091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212311" y="4827044"/>
            <a:ext cx="0" cy="591185"/>
          </a:xfrm>
          <a:custGeom>
            <a:avLst/>
            <a:gdLst/>
            <a:ahLst/>
            <a:cxnLst/>
            <a:rect l="l" t="t" r="r" b="b"/>
            <a:pathLst>
              <a:path h="591185">
                <a:moveTo>
                  <a:pt x="0" y="590637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268083" y="4844519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555688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5484143" y="4759502"/>
            <a:ext cx="853440" cy="144780"/>
          </a:xfrm>
          <a:custGeom>
            <a:avLst/>
            <a:gdLst/>
            <a:ahLst/>
            <a:cxnLst/>
            <a:rect l="l" t="t" r="r" b="b"/>
            <a:pathLst>
              <a:path w="853439" h="144779">
                <a:moveTo>
                  <a:pt x="850823" y="144703"/>
                </a:moveTo>
                <a:lnTo>
                  <a:pt x="0" y="13817"/>
                </a:lnTo>
                <a:lnTo>
                  <a:pt x="2114" y="0"/>
                </a:lnTo>
                <a:lnTo>
                  <a:pt x="852937" y="130885"/>
                </a:lnTo>
                <a:lnTo>
                  <a:pt x="850823" y="144703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5784215" y="4902528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290634" y="0"/>
                </a:moveTo>
                <a:lnTo>
                  <a:pt x="543446" y="0"/>
                </a:lnTo>
              </a:path>
            </a:pathLst>
          </a:custGeom>
          <a:ln w="8877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5479654" y="4932157"/>
            <a:ext cx="862330" cy="71120"/>
          </a:xfrm>
          <a:custGeom>
            <a:avLst/>
            <a:gdLst/>
            <a:ahLst/>
            <a:cxnLst/>
            <a:rect l="l" t="t" r="r" b="b"/>
            <a:pathLst>
              <a:path w="862329" h="71120">
                <a:moveTo>
                  <a:pt x="861909" y="70526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483282" y="4996477"/>
            <a:ext cx="844550" cy="55880"/>
          </a:xfrm>
          <a:custGeom>
            <a:avLst/>
            <a:gdLst/>
            <a:ahLst/>
            <a:cxnLst/>
            <a:rect l="l" t="t" r="r" b="b"/>
            <a:pathLst>
              <a:path w="844550" h="55879">
                <a:moveTo>
                  <a:pt x="844447" y="55380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5485546" y="5078340"/>
            <a:ext cx="840105" cy="24130"/>
          </a:xfrm>
          <a:custGeom>
            <a:avLst/>
            <a:gdLst/>
            <a:ahLst/>
            <a:cxnLst/>
            <a:rect l="l" t="t" r="r" b="b"/>
            <a:pathLst>
              <a:path w="840104" h="24129">
                <a:moveTo>
                  <a:pt x="839917" y="23714"/>
                </a:moveTo>
                <a:lnTo>
                  <a:pt x="0" y="0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487563" y="5163454"/>
            <a:ext cx="846455" cy="17780"/>
          </a:xfrm>
          <a:custGeom>
            <a:avLst/>
            <a:gdLst/>
            <a:ahLst/>
            <a:cxnLst/>
            <a:rect l="l" t="t" r="r" b="b"/>
            <a:pathLst>
              <a:path w="846454" h="17779">
                <a:moveTo>
                  <a:pt x="846093" y="0"/>
                </a:moveTo>
                <a:lnTo>
                  <a:pt x="0" y="17484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5483643" y="5209331"/>
            <a:ext cx="854075" cy="60960"/>
          </a:xfrm>
          <a:custGeom>
            <a:avLst/>
            <a:gdLst/>
            <a:ahLst/>
            <a:cxnLst/>
            <a:rect l="l" t="t" r="r" b="b"/>
            <a:pathLst>
              <a:path w="854075" h="60960">
                <a:moveTo>
                  <a:pt x="853929" y="0"/>
                </a:moveTo>
                <a:lnTo>
                  <a:pt x="0" y="60517"/>
                </a:lnTo>
              </a:path>
            </a:pathLst>
          </a:custGeom>
          <a:ln w="1397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5800278" y="5306559"/>
            <a:ext cx="234315" cy="0"/>
          </a:xfrm>
          <a:custGeom>
            <a:avLst/>
            <a:gdLst/>
            <a:ahLst/>
            <a:cxnLst/>
            <a:rect l="l" t="t" r="r" b="b"/>
            <a:pathLst>
              <a:path w="234314">
                <a:moveTo>
                  <a:pt x="308431" y="0"/>
                </a:moveTo>
                <a:lnTo>
                  <a:pt x="542405" y="0"/>
                </a:lnTo>
              </a:path>
            </a:pathLst>
          </a:custGeom>
          <a:ln w="97942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5492764" y="5305913"/>
            <a:ext cx="848994" cy="180975"/>
          </a:xfrm>
          <a:custGeom>
            <a:avLst/>
            <a:gdLst/>
            <a:ahLst/>
            <a:cxnLst/>
            <a:rect l="l" t="t" r="r" b="b"/>
            <a:pathLst>
              <a:path w="848995" h="180975">
                <a:moveTo>
                  <a:pt x="848982" y="13717"/>
                </a:moveTo>
                <a:lnTo>
                  <a:pt x="2688" y="180473"/>
                </a:lnTo>
                <a:lnTo>
                  <a:pt x="0" y="166756"/>
                </a:lnTo>
                <a:lnTo>
                  <a:pt x="846293" y="0"/>
                </a:lnTo>
                <a:lnTo>
                  <a:pt x="848982" y="13717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 txBox="1"/>
          <p:nvPr/>
        </p:nvSpPr>
        <p:spPr>
          <a:xfrm>
            <a:off x="78738" y="1327802"/>
            <a:ext cx="6246495" cy="2425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20" dirty="0">
                <a:latin typeface="Century Gothic"/>
                <a:cs typeface="Century Gothic"/>
              </a:rPr>
              <a:t>New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da</a:t>
            </a:r>
            <a:r>
              <a:rPr sz="2200" b="1" spc="-15" dirty="0">
                <a:latin typeface="Century Gothic"/>
                <a:cs typeface="Century Gothic"/>
              </a:rPr>
              <a:t>ta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re</a:t>
            </a:r>
            <a:r>
              <a:rPr sz="2200" b="1" dirty="0">
                <a:latin typeface="Century Gothic"/>
                <a:cs typeface="Century Gothic"/>
              </a:rPr>
              <a:t>p</a:t>
            </a:r>
            <a:r>
              <a:rPr sz="2200" b="1" spc="-5" dirty="0">
                <a:latin typeface="Century Gothic"/>
                <a:cs typeface="Century Gothic"/>
              </a:rPr>
              <a:t>resenta</a:t>
            </a:r>
            <a:r>
              <a:rPr sz="2200" b="1" spc="-10" dirty="0">
                <a:latin typeface="Century Gothic"/>
                <a:cs typeface="Century Gothic"/>
              </a:rPr>
              <a:t>tion: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solidFill>
                  <a:srgbClr val="FF0000"/>
                </a:solidFill>
                <a:latin typeface="Century Gothic"/>
                <a:cs typeface="Century Gothic"/>
              </a:rPr>
              <a:t>the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jet-image</a:t>
            </a:r>
            <a:endParaRPr sz="2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439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dirty="0">
                <a:latin typeface="Century Gothic"/>
                <a:cs typeface="Century Gothic"/>
              </a:rPr>
              <a:t>Cal</a:t>
            </a:r>
            <a:r>
              <a:rPr sz="2000" spc="-10" dirty="0">
                <a:latin typeface="Century Gothic"/>
                <a:cs typeface="Century Gothic"/>
              </a:rPr>
              <a:t>or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meter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</a:t>
            </a:r>
            <a:r>
              <a:rPr sz="2000" dirty="0">
                <a:latin typeface="Century Gothic"/>
                <a:cs typeface="Century Gothic"/>
              </a:rPr>
              <a:t>w</a:t>
            </a:r>
            <a:r>
              <a:rPr sz="2000" spc="-10" dirty="0">
                <a:latin typeface="Century Gothic"/>
                <a:cs typeface="Century Gothic"/>
              </a:rPr>
              <a:t>er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844" dirty="0">
                <a:latin typeface="Arial"/>
                <a:cs typeface="Arial"/>
              </a:rPr>
              <a:t>à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</a:t>
            </a: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xe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ls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n a 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camera</a:t>
            </a:r>
            <a:endParaRPr sz="20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45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Use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all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availabl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cal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meter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99800"/>
              </a:lnSpc>
              <a:spcBef>
                <a:spcPts val="465"/>
              </a:spcBef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E</a:t>
            </a:r>
            <a:r>
              <a:rPr sz="2200" spc="-15" dirty="0">
                <a:latin typeface="Century Gothic"/>
                <a:cs typeface="Century Gothic"/>
              </a:rPr>
              <a:t>nable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cutt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ng-e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ge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co</a:t>
            </a:r>
            <a:r>
              <a:rPr sz="2200" dirty="0">
                <a:latin typeface="Century Gothic"/>
                <a:cs typeface="Century Gothic"/>
              </a:rPr>
              <a:t>mp</a:t>
            </a:r>
            <a:r>
              <a:rPr sz="2200" spc="-15" dirty="0">
                <a:latin typeface="Century Gothic"/>
                <a:cs typeface="Century Gothic"/>
              </a:rPr>
              <a:t>uter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visi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ima</a:t>
            </a:r>
            <a:r>
              <a:rPr sz="2200" spc="-15" dirty="0">
                <a:latin typeface="Century Gothic"/>
                <a:cs typeface="Century Gothic"/>
              </a:rPr>
              <a:t>ge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classifica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15" dirty="0">
                <a:latin typeface="Century Gothic"/>
                <a:cs typeface="Century Gothic"/>
              </a:rPr>
              <a:t>gor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th</a:t>
            </a:r>
            <a:r>
              <a:rPr sz="2200" dirty="0">
                <a:latin typeface="Century Gothic"/>
                <a:cs typeface="Century Gothic"/>
              </a:rPr>
              <a:t>ms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(d</a:t>
            </a:r>
            <a:r>
              <a:rPr sz="2200" spc="-15" dirty="0">
                <a:latin typeface="Century Gothic"/>
                <a:cs typeface="Century Gothic"/>
              </a:rPr>
              <a:t>ee</a:t>
            </a:r>
            <a:r>
              <a:rPr sz="2200" dirty="0">
                <a:latin typeface="Century Gothic"/>
                <a:cs typeface="Century Gothic"/>
              </a:rPr>
              <a:t>p </a:t>
            </a:r>
            <a:r>
              <a:rPr sz="2200" spc="-15" dirty="0">
                <a:latin typeface="Century Gothic"/>
                <a:cs typeface="Century Gothic"/>
              </a:rPr>
              <a:t>neur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net</a:t>
            </a:r>
            <a:r>
              <a:rPr sz="2200" dirty="0">
                <a:latin typeface="Century Gothic"/>
                <a:cs typeface="Century Gothic"/>
              </a:rPr>
              <a:t>w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dirty="0">
                <a:latin typeface="Century Gothic"/>
                <a:cs typeface="Century Gothic"/>
              </a:rPr>
              <a:t>ks)</a:t>
            </a:r>
            <a:endParaRPr sz="2200">
              <a:latin typeface="Century Gothic"/>
              <a:cs typeface="Century Gothic"/>
            </a:endParaRPr>
          </a:p>
          <a:p>
            <a:pPr marL="590550" algn="ctr">
              <a:lnSpc>
                <a:spcPct val="100000"/>
              </a:lnSpc>
              <a:spcBef>
                <a:spcPts val="785"/>
              </a:spcBef>
            </a:pPr>
            <a:r>
              <a:rPr sz="1350" spc="10" dirty="0">
                <a:latin typeface="Arial"/>
                <a:cs typeface="Arial"/>
              </a:rPr>
              <a:t>Convolved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74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695968" y="5742245"/>
            <a:ext cx="4849495" cy="579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350" spc="5" dirty="0">
                <a:latin typeface="Arial"/>
                <a:cs typeface="Arial"/>
              </a:rPr>
              <a:t>Max-Pooling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50" i="1" spc="-35" dirty="0">
                <a:latin typeface="Arial"/>
                <a:cs typeface="Arial"/>
              </a:rPr>
              <a:t>W’</a:t>
            </a:r>
            <a:r>
              <a:rPr sz="1350" spc="10" dirty="0">
                <a:latin typeface="Century Gothic"/>
                <a:cs typeface="Century Gothic"/>
              </a:rPr>
              <a:t>→</a:t>
            </a:r>
            <a:r>
              <a:rPr sz="1350" spc="5" dirty="0">
                <a:latin typeface="Century Gothic"/>
                <a:cs typeface="Century Gothic"/>
              </a:rPr>
              <a:t> </a:t>
            </a:r>
            <a:r>
              <a:rPr sz="1350" i="1" spc="-25" dirty="0">
                <a:latin typeface="Arial"/>
                <a:cs typeface="Arial"/>
              </a:rPr>
              <a:t>WZ</a:t>
            </a:r>
            <a:r>
              <a:rPr sz="1350" i="1" spc="5" dirty="0">
                <a:latin typeface="Arial"/>
                <a:cs typeface="Arial"/>
              </a:rPr>
              <a:t> </a:t>
            </a:r>
            <a:r>
              <a:rPr sz="1350" spc="5" dirty="0">
                <a:latin typeface="Arial"/>
                <a:cs typeface="Arial"/>
              </a:rPr>
              <a:t>event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768558" y="3794371"/>
            <a:ext cx="1033144" cy="200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spc="5" dirty="0">
                <a:latin typeface="Arial"/>
                <a:cs typeface="Arial"/>
              </a:rPr>
              <a:t>Convolutions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9" name="object 149"/>
          <p:cNvSpPr txBox="1"/>
          <p:nvPr/>
        </p:nvSpPr>
        <p:spPr>
          <a:xfrm>
            <a:off x="2905009" y="3775207"/>
            <a:ext cx="1184910" cy="200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spc="-10" dirty="0">
                <a:latin typeface="Arial"/>
                <a:cs typeface="Arial"/>
              </a:rPr>
              <a:t>Featu</a:t>
            </a:r>
            <a:r>
              <a:rPr sz="1350" spc="-30" dirty="0">
                <a:latin typeface="Arial"/>
                <a:cs typeface="Arial"/>
              </a:rPr>
              <a:t>r</a:t>
            </a:r>
            <a:r>
              <a:rPr sz="1350" spc="5" dirty="0">
                <a:latin typeface="Arial"/>
                <a:cs typeface="Arial"/>
              </a:rPr>
              <a:t>e Layers</a:t>
            </a:r>
            <a:endParaRPr sz="1350">
              <a:latin typeface="Arial"/>
              <a:cs typeface="Arial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3120989" y="5929609"/>
            <a:ext cx="1509395" cy="526415"/>
          </a:xfrm>
          <a:custGeom>
            <a:avLst/>
            <a:gdLst/>
            <a:ahLst/>
            <a:cxnLst/>
            <a:rect l="l" t="t" r="r" b="b"/>
            <a:pathLst>
              <a:path w="1509395" h="526414">
                <a:moveTo>
                  <a:pt x="2266" y="0"/>
                </a:moveTo>
                <a:lnTo>
                  <a:pt x="1509316" y="519569"/>
                </a:lnTo>
                <a:lnTo>
                  <a:pt x="1507049" y="526179"/>
                </a:lnTo>
                <a:lnTo>
                  <a:pt x="0" y="6609"/>
                </a:lnTo>
                <a:lnTo>
                  <a:pt x="2266" y="0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4627098" y="5931702"/>
            <a:ext cx="1509395" cy="526415"/>
          </a:xfrm>
          <a:custGeom>
            <a:avLst/>
            <a:gdLst/>
            <a:ahLst/>
            <a:cxnLst/>
            <a:rect l="l" t="t" r="r" b="b"/>
            <a:pathLst>
              <a:path w="1509395" h="526414">
                <a:moveTo>
                  <a:pt x="1509316" y="6610"/>
                </a:moveTo>
                <a:lnTo>
                  <a:pt x="2266" y="526178"/>
                </a:lnTo>
                <a:lnTo>
                  <a:pt x="0" y="519568"/>
                </a:lnTo>
                <a:lnTo>
                  <a:pt x="1507049" y="0"/>
                </a:lnTo>
                <a:lnTo>
                  <a:pt x="1509316" y="6610"/>
                </a:lnTo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3982457" y="6521535"/>
            <a:ext cx="1151890" cy="2305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5125">
              <a:lnSpc>
                <a:spcPct val="100000"/>
              </a:lnSpc>
            </a:pPr>
            <a:r>
              <a:rPr sz="1350" spc="5" dirty="0">
                <a:latin typeface="Arial"/>
                <a:cs typeface="Arial"/>
              </a:rPr>
              <a:t>Repeat</a:t>
            </a:r>
            <a:endParaRPr sz="1350">
              <a:latin typeface="Arial"/>
              <a:cs typeface="Arial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332316" y="6673453"/>
            <a:ext cx="6096000" cy="116839"/>
          </a:xfrm>
          <a:custGeom>
            <a:avLst/>
            <a:gdLst/>
            <a:ahLst/>
            <a:cxnLst/>
            <a:rect l="l" t="t" r="r" b="b"/>
            <a:pathLst>
              <a:path w="6096000" h="116840">
                <a:moveTo>
                  <a:pt x="0" y="0"/>
                </a:moveTo>
                <a:lnTo>
                  <a:pt x="6095998" y="0"/>
                </a:lnTo>
                <a:lnTo>
                  <a:pt x="6095998" y="116600"/>
                </a:lnTo>
                <a:lnTo>
                  <a:pt x="0" y="116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982457" y="6521535"/>
            <a:ext cx="1151890" cy="230504"/>
          </a:xfrm>
          <a:custGeom>
            <a:avLst/>
            <a:gdLst/>
            <a:ahLst/>
            <a:cxnLst/>
            <a:rect l="l" t="t" r="r" b="b"/>
            <a:pathLst>
              <a:path w="1151889" h="230504">
                <a:moveTo>
                  <a:pt x="0" y="0"/>
                </a:moveTo>
                <a:lnTo>
                  <a:pt x="1151416" y="0"/>
                </a:lnTo>
                <a:lnTo>
                  <a:pt x="1151416" y="230159"/>
                </a:lnTo>
                <a:lnTo>
                  <a:pt x="0" y="23015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010398" y="4859654"/>
            <a:ext cx="1780031" cy="18287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015194" y="3071495"/>
            <a:ext cx="1775236" cy="18287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015194" y="1295400"/>
            <a:ext cx="1812827" cy="1828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925558" y="1938020"/>
            <a:ext cx="10795" cy="3893820"/>
          </a:xfrm>
          <a:custGeom>
            <a:avLst/>
            <a:gdLst/>
            <a:ahLst/>
            <a:cxnLst/>
            <a:rect l="l" t="t" r="r" b="b"/>
            <a:pathLst>
              <a:path w="10795" h="3893820">
                <a:moveTo>
                  <a:pt x="0" y="0"/>
                </a:moveTo>
                <a:lnTo>
                  <a:pt x="10244" y="3893562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869254" y="5729409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15890" y="265"/>
                </a:moveTo>
                <a:lnTo>
                  <a:pt x="2279" y="8252"/>
                </a:lnTo>
                <a:lnTo>
                  <a:pt x="0" y="17007"/>
                </a:lnTo>
                <a:lnTo>
                  <a:pt x="66622" y="130529"/>
                </a:lnTo>
                <a:lnTo>
                  <a:pt x="99504" y="73819"/>
                </a:lnTo>
                <a:lnTo>
                  <a:pt x="66473" y="73819"/>
                </a:lnTo>
                <a:lnTo>
                  <a:pt x="24645" y="2544"/>
                </a:lnTo>
                <a:lnTo>
                  <a:pt x="15890" y="265"/>
                </a:lnTo>
                <a:close/>
              </a:path>
              <a:path w="132715" h="130810">
                <a:moveTo>
                  <a:pt x="116668" y="0"/>
                </a:moveTo>
                <a:lnTo>
                  <a:pt x="107925" y="2325"/>
                </a:lnTo>
                <a:lnTo>
                  <a:pt x="66473" y="73819"/>
                </a:lnTo>
                <a:lnTo>
                  <a:pt x="99504" y="73819"/>
                </a:lnTo>
                <a:lnTo>
                  <a:pt x="132646" y="16658"/>
                </a:lnTo>
                <a:lnTo>
                  <a:pt x="130322" y="7915"/>
                </a:lnTo>
                <a:lnTo>
                  <a:pt x="1166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192272" y="6531393"/>
            <a:ext cx="186880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arXi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v:1511.05190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75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8080" y="1628665"/>
            <a:ext cx="3440429" cy="3056255"/>
          </a:xfrm>
          <a:custGeom>
            <a:avLst/>
            <a:gdLst/>
            <a:ahLst/>
            <a:cxnLst/>
            <a:rect l="l" t="t" r="r" b="b"/>
            <a:pathLst>
              <a:path w="3440429" h="3056254">
                <a:moveTo>
                  <a:pt x="0" y="3055667"/>
                </a:moveTo>
                <a:lnTo>
                  <a:pt x="3440400" y="3055667"/>
                </a:lnTo>
                <a:lnTo>
                  <a:pt x="3440400" y="0"/>
                </a:lnTo>
                <a:lnTo>
                  <a:pt x="0" y="0"/>
                </a:lnTo>
                <a:lnTo>
                  <a:pt x="0" y="3055667"/>
                </a:lnTo>
                <a:close/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8080" y="4684333"/>
            <a:ext cx="3440429" cy="0"/>
          </a:xfrm>
          <a:custGeom>
            <a:avLst/>
            <a:gdLst/>
            <a:ahLst/>
            <a:cxnLst/>
            <a:rect l="l" t="t" r="r" b="b"/>
            <a:pathLst>
              <a:path w="3440429">
                <a:moveTo>
                  <a:pt x="0" y="0"/>
                </a:moveTo>
                <a:lnTo>
                  <a:pt x="0" y="0"/>
                </a:lnTo>
                <a:lnTo>
                  <a:pt x="172018" y="0"/>
                </a:lnTo>
                <a:lnTo>
                  <a:pt x="344039" y="0"/>
                </a:lnTo>
                <a:lnTo>
                  <a:pt x="516060" y="0"/>
                </a:lnTo>
                <a:lnTo>
                  <a:pt x="688081" y="0"/>
                </a:lnTo>
                <a:lnTo>
                  <a:pt x="860102" y="0"/>
                </a:lnTo>
                <a:lnTo>
                  <a:pt x="1032116" y="0"/>
                </a:lnTo>
                <a:lnTo>
                  <a:pt x="1204137" y="0"/>
                </a:lnTo>
                <a:lnTo>
                  <a:pt x="1376158" y="0"/>
                </a:lnTo>
                <a:lnTo>
                  <a:pt x="1548179" y="0"/>
                </a:lnTo>
                <a:lnTo>
                  <a:pt x="1720201" y="0"/>
                </a:lnTo>
                <a:lnTo>
                  <a:pt x="1892222" y="0"/>
                </a:lnTo>
                <a:lnTo>
                  <a:pt x="2064235" y="0"/>
                </a:lnTo>
                <a:lnTo>
                  <a:pt x="2236256" y="0"/>
                </a:lnTo>
                <a:lnTo>
                  <a:pt x="2408278" y="0"/>
                </a:lnTo>
                <a:lnTo>
                  <a:pt x="2580299" y="0"/>
                </a:lnTo>
                <a:lnTo>
                  <a:pt x="2752320" y="0"/>
                </a:lnTo>
                <a:lnTo>
                  <a:pt x="2924341" y="0"/>
                </a:lnTo>
                <a:lnTo>
                  <a:pt x="3096363" y="0"/>
                </a:lnTo>
                <a:lnTo>
                  <a:pt x="3268376" y="0"/>
                </a:lnTo>
                <a:lnTo>
                  <a:pt x="3440397" y="0"/>
                </a:lnTo>
              </a:path>
            </a:pathLst>
          </a:custGeom>
          <a:ln w="6068">
            <a:solidFill>
              <a:srgbClr val="0000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8080" y="4684333"/>
            <a:ext cx="3440429" cy="0"/>
          </a:xfrm>
          <a:custGeom>
            <a:avLst/>
            <a:gdLst/>
            <a:ahLst/>
            <a:cxnLst/>
            <a:rect l="l" t="t" r="r" b="b"/>
            <a:pathLst>
              <a:path w="3440429">
                <a:moveTo>
                  <a:pt x="0" y="0"/>
                </a:moveTo>
                <a:lnTo>
                  <a:pt x="3440397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8080" y="1628662"/>
            <a:ext cx="0" cy="3056255"/>
          </a:xfrm>
          <a:custGeom>
            <a:avLst/>
            <a:gdLst/>
            <a:ahLst/>
            <a:cxnLst/>
            <a:rect l="l" t="t" r="r" b="b"/>
            <a:pathLst>
              <a:path h="3056254">
                <a:moveTo>
                  <a:pt x="0" y="0"/>
                </a:moveTo>
                <a:lnTo>
                  <a:pt x="0" y="305567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74776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61484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48183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34882" y="4586116"/>
            <a:ext cx="0" cy="98425"/>
          </a:xfrm>
          <a:custGeom>
            <a:avLst/>
            <a:gdLst/>
            <a:ahLst/>
            <a:cxnLst/>
            <a:rect l="l" t="t" r="r" b="b"/>
            <a:pathLst>
              <a:path h="98425">
                <a:moveTo>
                  <a:pt x="0" y="0"/>
                </a:moveTo>
                <a:lnTo>
                  <a:pt x="0" y="98217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21582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08281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94981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81681" y="4586116"/>
            <a:ext cx="0" cy="98425"/>
          </a:xfrm>
          <a:custGeom>
            <a:avLst/>
            <a:gdLst/>
            <a:ahLst/>
            <a:cxnLst/>
            <a:rect l="l" t="t" r="r" b="b"/>
            <a:pathLst>
              <a:path h="98425">
                <a:moveTo>
                  <a:pt x="0" y="0"/>
                </a:moveTo>
                <a:lnTo>
                  <a:pt x="0" y="98217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68379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555079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41778" y="463522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08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128477" y="4586116"/>
            <a:ext cx="0" cy="98425"/>
          </a:xfrm>
          <a:custGeom>
            <a:avLst/>
            <a:gdLst/>
            <a:ahLst/>
            <a:cxnLst/>
            <a:rect l="l" t="t" r="r" b="b"/>
            <a:pathLst>
              <a:path h="98425">
                <a:moveTo>
                  <a:pt x="0" y="0"/>
                </a:moveTo>
                <a:lnTo>
                  <a:pt x="0" y="98217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94760" y="4701688"/>
            <a:ext cx="1134110" cy="414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0.8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1100" spc="-5" dirty="0">
                <a:latin typeface="Arial"/>
                <a:cs typeface="Arial"/>
              </a:rPr>
              <a:t>Signal Efficiency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9948" y="4701688"/>
            <a:ext cx="218440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0.2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16745" y="4701688"/>
            <a:ext cx="218440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0.4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63551" y="4701688"/>
            <a:ext cx="218440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0.6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1166" y="1600234"/>
            <a:ext cx="164465" cy="16065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Arial"/>
                <a:cs typeface="Arial"/>
              </a:rPr>
              <a:t>1/(Backgroun</a:t>
            </a:r>
            <a:r>
              <a:rPr sz="1100" dirty="0">
                <a:latin typeface="Arial"/>
                <a:cs typeface="Arial"/>
              </a:rPr>
              <a:t>d Efficiency)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88080" y="4493350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88080" y="4302371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88080" y="4111392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88080" y="3920413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88080" y="3729433"/>
            <a:ext cx="96520" cy="0"/>
          </a:xfrm>
          <a:custGeom>
            <a:avLst/>
            <a:gdLst/>
            <a:ahLst/>
            <a:cxnLst/>
            <a:rect l="l" t="t" r="r" b="b"/>
            <a:pathLst>
              <a:path w="96520">
                <a:moveTo>
                  <a:pt x="96331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88080" y="3538454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88080" y="3347475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88080" y="3156496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88080" y="2965517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88080" y="2774537"/>
            <a:ext cx="96520" cy="0"/>
          </a:xfrm>
          <a:custGeom>
            <a:avLst/>
            <a:gdLst/>
            <a:ahLst/>
            <a:cxnLst/>
            <a:rect l="l" t="t" r="r" b="b"/>
            <a:pathLst>
              <a:path w="96520">
                <a:moveTo>
                  <a:pt x="96331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88080" y="2583558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8080" y="2392579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88080" y="2201600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8080" y="2010620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48165" y="0"/>
                </a:move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88080" y="1819641"/>
            <a:ext cx="96520" cy="0"/>
          </a:xfrm>
          <a:custGeom>
            <a:avLst/>
            <a:gdLst/>
            <a:ahLst/>
            <a:cxnLst/>
            <a:rect l="l" t="t" r="r" b="b"/>
            <a:pathLst>
              <a:path w="96520">
                <a:moveTo>
                  <a:pt x="0" y="0"/>
                </a:moveTo>
                <a:lnTo>
                  <a:pt x="96331" y="0"/>
                </a:lnTo>
              </a:path>
            </a:pathLst>
          </a:custGeom>
          <a:ln w="6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569948" y="4618452"/>
            <a:ext cx="102870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95961" y="3656622"/>
            <a:ext cx="17970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5" dirty="0">
                <a:latin typeface="Arial"/>
                <a:cs typeface="Arial"/>
              </a:rPr>
              <a:t>50</a:t>
            </a:r>
            <a:endParaRPr sz="11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12726" y="2704032"/>
            <a:ext cx="25717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5" dirty="0">
                <a:latin typeface="Arial"/>
                <a:cs typeface="Arial"/>
              </a:rPr>
              <a:t>100</a:t>
            </a:r>
            <a:endParaRPr sz="11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12726" y="1751450"/>
            <a:ext cx="25717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5" dirty="0">
                <a:latin typeface="Arial"/>
                <a:cs typeface="Arial"/>
              </a:rPr>
              <a:t>150</a:t>
            </a:r>
            <a:endParaRPr sz="1100">
              <a:latin typeface="Arial"/>
              <a:cs typeface="Arial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122846" y="4641784"/>
            <a:ext cx="5715" cy="635"/>
          </a:xfrm>
          <a:custGeom>
            <a:avLst/>
            <a:gdLst/>
            <a:ahLst/>
            <a:cxnLst/>
            <a:rect l="l" t="t" r="r" b="b"/>
            <a:pathLst>
              <a:path w="5714" h="635">
                <a:moveTo>
                  <a:pt x="5631" y="114"/>
                </a:moveTo>
                <a:lnTo>
                  <a:pt x="0" y="0"/>
                </a:lnTo>
              </a:path>
            </a:pathLst>
          </a:custGeom>
          <a:ln w="12136">
            <a:solidFill>
              <a:srgbClr val="003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88080" y="4441598"/>
            <a:ext cx="3435350" cy="200660"/>
          </a:xfrm>
          <a:custGeom>
            <a:avLst/>
            <a:gdLst/>
            <a:ahLst/>
            <a:cxnLst/>
            <a:rect l="l" t="t" r="r" b="b"/>
            <a:pathLst>
              <a:path w="3435350" h="200660">
                <a:moveTo>
                  <a:pt x="3434765" y="200185"/>
                </a:moveTo>
                <a:lnTo>
                  <a:pt x="3408582" y="199643"/>
                </a:lnTo>
                <a:lnTo>
                  <a:pt x="3381379" y="199086"/>
                </a:lnTo>
                <a:lnTo>
                  <a:pt x="3354402" y="198522"/>
                </a:lnTo>
                <a:lnTo>
                  <a:pt x="3332710" y="198068"/>
                </a:lnTo>
                <a:lnTo>
                  <a:pt x="3303695" y="197470"/>
                </a:lnTo>
                <a:lnTo>
                  <a:pt x="3274347" y="196854"/>
                </a:lnTo>
                <a:lnTo>
                  <a:pt x="3228138" y="195877"/>
                </a:lnTo>
                <a:lnTo>
                  <a:pt x="3173359" y="194700"/>
                </a:lnTo>
                <a:lnTo>
                  <a:pt x="3110231" y="193310"/>
                </a:lnTo>
                <a:lnTo>
                  <a:pt x="3083772" y="192737"/>
                </a:lnTo>
                <a:lnTo>
                  <a:pt x="3057395" y="192157"/>
                </a:lnTo>
                <a:lnTo>
                  <a:pt x="3022651" y="191391"/>
                </a:lnTo>
                <a:lnTo>
                  <a:pt x="2987931" y="190617"/>
                </a:lnTo>
                <a:lnTo>
                  <a:pt x="2952086" y="189794"/>
                </a:lnTo>
                <a:lnTo>
                  <a:pt x="2923193" y="189132"/>
                </a:lnTo>
                <a:lnTo>
                  <a:pt x="2893708" y="188454"/>
                </a:lnTo>
                <a:lnTo>
                  <a:pt x="2856310" y="187593"/>
                </a:lnTo>
                <a:lnTo>
                  <a:pt x="2818046" y="186699"/>
                </a:lnTo>
                <a:lnTo>
                  <a:pt x="2778495" y="185765"/>
                </a:lnTo>
                <a:lnTo>
                  <a:pt x="2747595" y="185014"/>
                </a:lnTo>
                <a:lnTo>
                  <a:pt x="2715036" y="184227"/>
                </a:lnTo>
                <a:lnTo>
                  <a:pt x="2681610" y="183401"/>
                </a:lnTo>
                <a:lnTo>
                  <a:pt x="2640700" y="182369"/>
                </a:lnTo>
                <a:lnTo>
                  <a:pt x="2597914" y="181289"/>
                </a:lnTo>
                <a:lnTo>
                  <a:pt x="2555151" y="180204"/>
                </a:lnTo>
                <a:lnTo>
                  <a:pt x="2519298" y="179268"/>
                </a:lnTo>
                <a:lnTo>
                  <a:pt x="2474286" y="178125"/>
                </a:lnTo>
                <a:lnTo>
                  <a:pt x="2428182" y="176918"/>
                </a:lnTo>
                <a:lnTo>
                  <a:pt x="2344906" y="174647"/>
                </a:lnTo>
                <a:lnTo>
                  <a:pt x="2305332" y="173527"/>
                </a:lnTo>
                <a:lnTo>
                  <a:pt x="2267165" y="172419"/>
                </a:lnTo>
                <a:lnTo>
                  <a:pt x="2218051" y="170972"/>
                </a:lnTo>
                <a:lnTo>
                  <a:pt x="2176729" y="169754"/>
                </a:lnTo>
                <a:lnTo>
                  <a:pt x="2126101" y="168210"/>
                </a:lnTo>
                <a:lnTo>
                  <a:pt x="2082691" y="166872"/>
                </a:lnTo>
                <a:lnTo>
                  <a:pt x="2038132" y="165481"/>
                </a:lnTo>
                <a:lnTo>
                  <a:pt x="1986024" y="163787"/>
                </a:lnTo>
                <a:lnTo>
                  <a:pt x="1933010" y="161994"/>
                </a:lnTo>
                <a:lnTo>
                  <a:pt x="1879227" y="160198"/>
                </a:lnTo>
                <a:lnTo>
                  <a:pt x="1832977" y="158594"/>
                </a:lnTo>
                <a:lnTo>
                  <a:pt x="1777592" y="156597"/>
                </a:lnTo>
                <a:lnTo>
                  <a:pt x="1720694" y="154461"/>
                </a:lnTo>
                <a:lnTo>
                  <a:pt x="1671475" y="152534"/>
                </a:lnTo>
                <a:lnTo>
                  <a:pt x="1622725" y="150614"/>
                </a:lnTo>
                <a:lnTo>
                  <a:pt x="1563148" y="148168"/>
                </a:lnTo>
                <a:lnTo>
                  <a:pt x="1512003" y="145966"/>
                </a:lnTo>
                <a:lnTo>
                  <a:pt x="1453681" y="143342"/>
                </a:lnTo>
                <a:lnTo>
                  <a:pt x="1401808" y="140958"/>
                </a:lnTo>
                <a:lnTo>
                  <a:pt x="1341463" y="138062"/>
                </a:lnTo>
                <a:lnTo>
                  <a:pt x="1279014" y="134913"/>
                </a:lnTo>
                <a:lnTo>
                  <a:pt x="1224673" y="132015"/>
                </a:lnTo>
                <a:lnTo>
                  <a:pt x="1162685" y="128559"/>
                </a:lnTo>
                <a:lnTo>
                  <a:pt x="1106936" y="125298"/>
                </a:lnTo>
                <a:lnTo>
                  <a:pt x="1048412" y="121727"/>
                </a:lnTo>
                <a:lnTo>
                  <a:pt x="990308" y="117990"/>
                </a:lnTo>
                <a:lnTo>
                  <a:pt x="925933" y="113607"/>
                </a:lnTo>
                <a:lnTo>
                  <a:pt x="865742" y="109404"/>
                </a:lnTo>
                <a:lnTo>
                  <a:pt x="799401" y="104458"/>
                </a:lnTo>
                <a:lnTo>
                  <a:pt x="733053" y="99171"/>
                </a:lnTo>
                <a:lnTo>
                  <a:pt x="671446" y="93891"/>
                </a:lnTo>
                <a:lnTo>
                  <a:pt x="605809" y="87839"/>
                </a:lnTo>
                <a:lnTo>
                  <a:pt x="538263" y="81091"/>
                </a:lnTo>
                <a:lnTo>
                  <a:pt x="474430" y="74205"/>
                </a:lnTo>
                <a:lnTo>
                  <a:pt x="410768" y="66777"/>
                </a:lnTo>
                <a:lnTo>
                  <a:pt x="340648" y="57917"/>
                </a:lnTo>
                <a:lnTo>
                  <a:pt x="271929" y="48345"/>
                </a:lnTo>
                <a:lnTo>
                  <a:pt x="206980" y="38474"/>
                </a:lnTo>
                <a:lnTo>
                  <a:pt x="135566" y="26547"/>
                </a:lnTo>
                <a:lnTo>
                  <a:pt x="65742" y="13609"/>
                </a:lnTo>
                <a:lnTo>
                  <a:pt x="0" y="0"/>
                </a:lnTo>
              </a:path>
            </a:pathLst>
          </a:custGeom>
          <a:ln w="12136">
            <a:solidFill>
              <a:srgbClr val="003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100960" y="4624163"/>
            <a:ext cx="27940" cy="1270"/>
          </a:xfrm>
          <a:custGeom>
            <a:avLst/>
            <a:gdLst/>
            <a:ahLst/>
            <a:cxnLst/>
            <a:rect l="l" t="t" r="r" b="b"/>
            <a:pathLst>
              <a:path w="27939" h="1270">
                <a:moveTo>
                  <a:pt x="27517" y="1170"/>
                </a:moveTo>
                <a:lnTo>
                  <a:pt x="0" y="0"/>
                </a:lnTo>
              </a:path>
            </a:pathLst>
          </a:custGeom>
          <a:ln w="12136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88080" y="3757421"/>
            <a:ext cx="3413125" cy="866775"/>
          </a:xfrm>
          <a:custGeom>
            <a:avLst/>
            <a:gdLst/>
            <a:ahLst/>
            <a:cxnLst/>
            <a:rect l="l" t="t" r="r" b="b"/>
            <a:pathLst>
              <a:path w="3413125" h="866775">
                <a:moveTo>
                  <a:pt x="3412879" y="866742"/>
                </a:moveTo>
                <a:lnTo>
                  <a:pt x="3369428" y="864774"/>
                </a:lnTo>
                <a:lnTo>
                  <a:pt x="3324311" y="862668"/>
                </a:lnTo>
                <a:lnTo>
                  <a:pt x="3278085" y="860460"/>
                </a:lnTo>
                <a:lnTo>
                  <a:pt x="3230646" y="858168"/>
                </a:lnTo>
                <a:lnTo>
                  <a:pt x="3181362" y="855714"/>
                </a:lnTo>
                <a:lnTo>
                  <a:pt x="3130848" y="853093"/>
                </a:lnTo>
                <a:lnTo>
                  <a:pt x="3078691" y="850342"/>
                </a:lnTo>
                <a:lnTo>
                  <a:pt x="3025564" y="847348"/>
                </a:lnTo>
                <a:lnTo>
                  <a:pt x="2970947" y="844206"/>
                </a:lnTo>
                <a:lnTo>
                  <a:pt x="2915198" y="840936"/>
                </a:lnTo>
                <a:lnTo>
                  <a:pt x="2857701" y="837379"/>
                </a:lnTo>
                <a:lnTo>
                  <a:pt x="2797316" y="833530"/>
                </a:lnTo>
                <a:lnTo>
                  <a:pt x="2738508" y="829455"/>
                </a:lnTo>
                <a:lnTo>
                  <a:pt x="2676076" y="825071"/>
                </a:lnTo>
                <a:lnTo>
                  <a:pt x="2611984" y="820377"/>
                </a:lnTo>
                <a:lnTo>
                  <a:pt x="2546162" y="815358"/>
                </a:lnTo>
                <a:lnTo>
                  <a:pt x="2478364" y="809865"/>
                </a:lnTo>
                <a:lnTo>
                  <a:pt x="2407735" y="803961"/>
                </a:lnTo>
                <a:lnTo>
                  <a:pt x="2338466" y="797626"/>
                </a:lnTo>
                <a:lnTo>
                  <a:pt x="2265353" y="790842"/>
                </a:lnTo>
                <a:lnTo>
                  <a:pt x="2191746" y="783692"/>
                </a:lnTo>
                <a:lnTo>
                  <a:pt x="2115914" y="775960"/>
                </a:lnTo>
                <a:lnTo>
                  <a:pt x="2037857" y="767379"/>
                </a:lnTo>
                <a:lnTo>
                  <a:pt x="1958878" y="758115"/>
                </a:lnTo>
                <a:lnTo>
                  <a:pt x="1878232" y="748066"/>
                </a:lnTo>
                <a:lnTo>
                  <a:pt x="1795037" y="736819"/>
                </a:lnTo>
                <a:lnTo>
                  <a:pt x="1710710" y="724431"/>
                </a:lnTo>
                <a:lnTo>
                  <a:pt x="1624561" y="711210"/>
                </a:lnTo>
                <a:lnTo>
                  <a:pt x="1624230" y="711153"/>
                </a:lnTo>
                <a:lnTo>
                  <a:pt x="1536204" y="697066"/>
                </a:lnTo>
                <a:lnTo>
                  <a:pt x="1447070" y="681061"/>
                </a:lnTo>
                <a:lnTo>
                  <a:pt x="1355938" y="663447"/>
                </a:lnTo>
                <a:lnTo>
                  <a:pt x="1264393" y="643582"/>
                </a:lnTo>
                <a:lnTo>
                  <a:pt x="1171861" y="621728"/>
                </a:lnTo>
                <a:lnTo>
                  <a:pt x="1077961" y="597373"/>
                </a:lnTo>
                <a:lnTo>
                  <a:pt x="981399" y="570477"/>
                </a:lnTo>
                <a:lnTo>
                  <a:pt x="885186" y="540378"/>
                </a:lnTo>
                <a:lnTo>
                  <a:pt x="788163" y="507211"/>
                </a:lnTo>
                <a:lnTo>
                  <a:pt x="690654" y="470105"/>
                </a:lnTo>
                <a:lnTo>
                  <a:pt x="592256" y="428742"/>
                </a:lnTo>
                <a:lnTo>
                  <a:pt x="494497" y="381998"/>
                </a:lnTo>
                <a:lnTo>
                  <a:pt x="396883" y="326808"/>
                </a:lnTo>
                <a:lnTo>
                  <a:pt x="300459" y="264043"/>
                </a:lnTo>
                <a:lnTo>
                  <a:pt x="204375" y="194563"/>
                </a:lnTo>
                <a:lnTo>
                  <a:pt x="121706" y="124897"/>
                </a:lnTo>
                <a:lnTo>
                  <a:pt x="31117" y="35019"/>
                </a:lnTo>
                <a:lnTo>
                  <a:pt x="17325" y="20082"/>
                </a:lnTo>
                <a:lnTo>
                  <a:pt x="0" y="0"/>
                </a:lnTo>
              </a:path>
            </a:pathLst>
          </a:custGeom>
          <a:ln w="12136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111559" y="4589056"/>
            <a:ext cx="17145" cy="1905"/>
          </a:xfrm>
          <a:custGeom>
            <a:avLst/>
            <a:gdLst/>
            <a:ahLst/>
            <a:cxnLst/>
            <a:rect l="l" t="t" r="r" b="b"/>
            <a:pathLst>
              <a:path w="17145" h="1904">
                <a:moveTo>
                  <a:pt x="16918" y="1461"/>
                </a:moveTo>
                <a:lnTo>
                  <a:pt x="0" y="0"/>
                </a:lnTo>
              </a:path>
            </a:pathLst>
          </a:custGeom>
          <a:ln w="12136">
            <a:solidFill>
              <a:srgbClr val="CC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88080" y="2557472"/>
            <a:ext cx="3423920" cy="2032000"/>
          </a:xfrm>
          <a:custGeom>
            <a:avLst/>
            <a:gdLst/>
            <a:ahLst/>
            <a:cxnLst/>
            <a:rect l="l" t="t" r="r" b="b"/>
            <a:pathLst>
              <a:path w="3423920" h="2032000">
                <a:moveTo>
                  <a:pt x="3423478" y="2031584"/>
                </a:moveTo>
                <a:lnTo>
                  <a:pt x="3406235" y="2030095"/>
                </a:lnTo>
                <a:lnTo>
                  <a:pt x="3389066" y="2028618"/>
                </a:lnTo>
                <a:lnTo>
                  <a:pt x="3372195" y="2027127"/>
                </a:lnTo>
                <a:lnTo>
                  <a:pt x="3354896" y="2025565"/>
                </a:lnTo>
                <a:lnTo>
                  <a:pt x="3337532" y="2023953"/>
                </a:lnTo>
                <a:lnTo>
                  <a:pt x="3320678" y="2022369"/>
                </a:lnTo>
                <a:lnTo>
                  <a:pt x="3303362" y="2020761"/>
                </a:lnTo>
                <a:lnTo>
                  <a:pt x="3249734" y="2015648"/>
                </a:lnTo>
                <a:lnTo>
                  <a:pt x="3213581" y="2012050"/>
                </a:lnTo>
                <a:lnTo>
                  <a:pt x="3194793" y="2010170"/>
                </a:lnTo>
                <a:lnTo>
                  <a:pt x="3156416" y="2006349"/>
                </a:lnTo>
                <a:lnTo>
                  <a:pt x="3117707" y="2002363"/>
                </a:lnTo>
                <a:lnTo>
                  <a:pt x="3098329" y="2000308"/>
                </a:lnTo>
                <a:lnTo>
                  <a:pt x="3078578" y="1998215"/>
                </a:lnTo>
                <a:lnTo>
                  <a:pt x="3038048" y="1993812"/>
                </a:lnTo>
                <a:lnTo>
                  <a:pt x="2997229" y="1989151"/>
                </a:lnTo>
                <a:lnTo>
                  <a:pt x="2956497" y="1984278"/>
                </a:lnTo>
                <a:lnTo>
                  <a:pt x="2934811" y="1981730"/>
                </a:lnTo>
                <a:lnTo>
                  <a:pt x="2913289" y="1979131"/>
                </a:lnTo>
                <a:lnTo>
                  <a:pt x="2891919" y="1976551"/>
                </a:lnTo>
                <a:lnTo>
                  <a:pt x="2869896" y="1973816"/>
                </a:lnTo>
                <a:lnTo>
                  <a:pt x="2847822" y="1970994"/>
                </a:lnTo>
                <a:lnTo>
                  <a:pt x="2825514" y="1968057"/>
                </a:lnTo>
                <a:lnTo>
                  <a:pt x="2803215" y="1965072"/>
                </a:lnTo>
                <a:lnTo>
                  <a:pt x="2780850" y="1962126"/>
                </a:lnTo>
                <a:lnTo>
                  <a:pt x="2734147" y="1955775"/>
                </a:lnTo>
                <a:lnTo>
                  <a:pt x="2686134" y="1948889"/>
                </a:lnTo>
                <a:lnTo>
                  <a:pt x="2662579" y="1945369"/>
                </a:lnTo>
                <a:lnTo>
                  <a:pt x="2637771" y="1941712"/>
                </a:lnTo>
                <a:lnTo>
                  <a:pt x="2612518" y="1937844"/>
                </a:lnTo>
                <a:lnTo>
                  <a:pt x="2587031" y="1934017"/>
                </a:lnTo>
                <a:lnTo>
                  <a:pt x="2561342" y="1930093"/>
                </a:lnTo>
                <a:lnTo>
                  <a:pt x="2535303" y="1925999"/>
                </a:lnTo>
                <a:lnTo>
                  <a:pt x="2508731" y="1921702"/>
                </a:lnTo>
                <a:lnTo>
                  <a:pt x="2481188" y="1917139"/>
                </a:lnTo>
                <a:lnTo>
                  <a:pt x="2454673" y="1912567"/>
                </a:lnTo>
                <a:lnTo>
                  <a:pt x="2427349" y="1907874"/>
                </a:lnTo>
                <a:lnTo>
                  <a:pt x="2398964" y="1902857"/>
                </a:lnTo>
                <a:lnTo>
                  <a:pt x="2370070" y="1897671"/>
                </a:lnTo>
                <a:lnTo>
                  <a:pt x="2340302" y="1892395"/>
                </a:lnTo>
                <a:lnTo>
                  <a:pt x="2281034" y="1881221"/>
                </a:lnTo>
                <a:lnTo>
                  <a:pt x="2219006" y="1868688"/>
                </a:lnTo>
                <a:lnTo>
                  <a:pt x="2187352" y="1861891"/>
                </a:lnTo>
                <a:lnTo>
                  <a:pt x="2154259" y="1854787"/>
                </a:lnTo>
                <a:lnTo>
                  <a:pt x="2087651" y="1840085"/>
                </a:lnTo>
                <a:lnTo>
                  <a:pt x="2017759" y="1823482"/>
                </a:lnTo>
                <a:lnTo>
                  <a:pt x="1945066" y="1805422"/>
                </a:lnTo>
                <a:lnTo>
                  <a:pt x="1906730" y="1795656"/>
                </a:lnTo>
                <a:lnTo>
                  <a:pt x="1869291" y="1785598"/>
                </a:lnTo>
                <a:lnTo>
                  <a:pt x="1831489" y="1774821"/>
                </a:lnTo>
                <a:lnTo>
                  <a:pt x="1791404" y="1763574"/>
                </a:lnTo>
                <a:lnTo>
                  <a:pt x="1749337" y="1751129"/>
                </a:lnTo>
                <a:lnTo>
                  <a:pt x="1708209" y="1738191"/>
                </a:lnTo>
                <a:lnTo>
                  <a:pt x="1667793" y="1724654"/>
                </a:lnTo>
                <a:lnTo>
                  <a:pt x="1624715" y="1710462"/>
                </a:lnTo>
                <a:lnTo>
                  <a:pt x="1580310" y="1695113"/>
                </a:lnTo>
                <a:lnTo>
                  <a:pt x="1534999" y="1678882"/>
                </a:lnTo>
                <a:lnTo>
                  <a:pt x="1487923" y="1661057"/>
                </a:lnTo>
                <a:lnTo>
                  <a:pt x="1440444" y="1641872"/>
                </a:lnTo>
                <a:lnTo>
                  <a:pt x="1391070" y="1621280"/>
                </a:lnTo>
                <a:lnTo>
                  <a:pt x="1340686" y="1598875"/>
                </a:lnTo>
                <a:lnTo>
                  <a:pt x="1289516" y="1574326"/>
                </a:lnTo>
                <a:lnTo>
                  <a:pt x="1235774" y="1548005"/>
                </a:lnTo>
                <a:lnTo>
                  <a:pt x="1180818" y="1519920"/>
                </a:lnTo>
                <a:lnTo>
                  <a:pt x="1123499" y="1490031"/>
                </a:lnTo>
                <a:lnTo>
                  <a:pt x="1061762" y="1454494"/>
                </a:lnTo>
                <a:lnTo>
                  <a:pt x="1001862" y="1416626"/>
                </a:lnTo>
                <a:lnTo>
                  <a:pt x="943014" y="1375094"/>
                </a:lnTo>
                <a:lnTo>
                  <a:pt x="879133" y="1328585"/>
                </a:lnTo>
                <a:lnTo>
                  <a:pt x="815010" y="1276404"/>
                </a:lnTo>
                <a:lnTo>
                  <a:pt x="745877" y="1218462"/>
                </a:lnTo>
                <a:lnTo>
                  <a:pt x="678453" y="1157243"/>
                </a:lnTo>
                <a:lnTo>
                  <a:pt x="606974" y="1087609"/>
                </a:lnTo>
                <a:lnTo>
                  <a:pt x="532825" y="1004293"/>
                </a:lnTo>
                <a:lnTo>
                  <a:pt x="455998" y="907578"/>
                </a:lnTo>
                <a:lnTo>
                  <a:pt x="377229" y="794372"/>
                </a:lnTo>
                <a:lnTo>
                  <a:pt x="307903" y="687963"/>
                </a:lnTo>
                <a:lnTo>
                  <a:pt x="244605" y="577565"/>
                </a:lnTo>
                <a:lnTo>
                  <a:pt x="204407" y="499767"/>
                </a:lnTo>
                <a:lnTo>
                  <a:pt x="156094" y="396919"/>
                </a:lnTo>
                <a:lnTo>
                  <a:pt x="117743" y="308723"/>
                </a:lnTo>
                <a:lnTo>
                  <a:pt x="63841" y="176293"/>
                </a:lnTo>
                <a:lnTo>
                  <a:pt x="24188" y="70273"/>
                </a:lnTo>
                <a:lnTo>
                  <a:pt x="0" y="0"/>
                </a:lnTo>
              </a:path>
            </a:pathLst>
          </a:custGeom>
          <a:ln w="12136">
            <a:solidFill>
              <a:srgbClr val="CC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064354" y="4643578"/>
            <a:ext cx="64135" cy="1270"/>
          </a:xfrm>
          <a:custGeom>
            <a:avLst/>
            <a:gdLst/>
            <a:ahLst/>
            <a:cxnLst/>
            <a:rect l="l" t="t" r="r" b="b"/>
            <a:pathLst>
              <a:path w="64135" h="1270">
                <a:moveTo>
                  <a:pt x="64123" y="1242"/>
                </a:moveTo>
                <a:lnTo>
                  <a:pt x="0" y="0"/>
                </a:lnTo>
              </a:path>
            </a:pathLst>
          </a:custGeom>
          <a:ln w="12136">
            <a:solidFill>
              <a:srgbClr val="66FF6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88080" y="4455515"/>
            <a:ext cx="3376295" cy="188595"/>
          </a:xfrm>
          <a:custGeom>
            <a:avLst/>
            <a:gdLst/>
            <a:ahLst/>
            <a:cxnLst/>
            <a:rect l="l" t="t" r="r" b="b"/>
            <a:pathLst>
              <a:path w="3376295" h="188595">
                <a:moveTo>
                  <a:pt x="3376273" y="188063"/>
                </a:moveTo>
                <a:lnTo>
                  <a:pt x="3330355" y="187138"/>
                </a:lnTo>
                <a:lnTo>
                  <a:pt x="3279704" y="186155"/>
                </a:lnTo>
                <a:lnTo>
                  <a:pt x="3224246" y="185083"/>
                </a:lnTo>
                <a:lnTo>
                  <a:pt x="3141739" y="183482"/>
                </a:lnTo>
                <a:lnTo>
                  <a:pt x="3080398" y="182264"/>
                </a:lnTo>
                <a:lnTo>
                  <a:pt x="3015595" y="180940"/>
                </a:lnTo>
                <a:lnTo>
                  <a:pt x="2946228" y="179518"/>
                </a:lnTo>
                <a:lnTo>
                  <a:pt x="2872597" y="177966"/>
                </a:lnTo>
                <a:lnTo>
                  <a:pt x="2770000" y="175714"/>
                </a:lnTo>
                <a:lnTo>
                  <a:pt x="2690446" y="173879"/>
                </a:lnTo>
                <a:lnTo>
                  <a:pt x="2604993" y="171791"/>
                </a:lnTo>
                <a:lnTo>
                  <a:pt x="2512817" y="169504"/>
                </a:lnTo>
                <a:lnTo>
                  <a:pt x="2413416" y="167024"/>
                </a:lnTo>
                <a:lnTo>
                  <a:pt x="2288801" y="163642"/>
                </a:lnTo>
                <a:lnTo>
                  <a:pt x="2179601" y="160568"/>
                </a:lnTo>
                <a:lnTo>
                  <a:pt x="2035616" y="156304"/>
                </a:lnTo>
                <a:lnTo>
                  <a:pt x="1913890" y="152304"/>
                </a:lnTo>
                <a:lnTo>
                  <a:pt x="1777463" y="147657"/>
                </a:lnTo>
                <a:lnTo>
                  <a:pt x="1616640" y="141679"/>
                </a:lnTo>
                <a:lnTo>
                  <a:pt x="1464410" y="135444"/>
                </a:lnTo>
                <a:lnTo>
                  <a:pt x="1291750" y="127524"/>
                </a:lnTo>
                <a:lnTo>
                  <a:pt x="1123086" y="118939"/>
                </a:lnTo>
                <a:lnTo>
                  <a:pt x="935829" y="107676"/>
                </a:lnTo>
                <a:lnTo>
                  <a:pt x="751380" y="94813"/>
                </a:lnTo>
                <a:lnTo>
                  <a:pt x="554122" y="77850"/>
                </a:lnTo>
                <a:lnTo>
                  <a:pt x="391964" y="61040"/>
                </a:lnTo>
                <a:lnTo>
                  <a:pt x="349848" y="56008"/>
                </a:lnTo>
                <a:lnTo>
                  <a:pt x="222491" y="39113"/>
                </a:lnTo>
                <a:lnTo>
                  <a:pt x="150058" y="27858"/>
                </a:lnTo>
                <a:lnTo>
                  <a:pt x="27014" y="5866"/>
                </a:lnTo>
                <a:lnTo>
                  <a:pt x="0" y="0"/>
                </a:lnTo>
              </a:path>
            </a:pathLst>
          </a:custGeom>
          <a:ln w="12136">
            <a:solidFill>
              <a:srgbClr val="66FF6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128477" y="457454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136">
            <a:solidFill>
              <a:srgbClr val="00C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88080" y="1936860"/>
            <a:ext cx="3440429" cy="2637790"/>
          </a:xfrm>
          <a:custGeom>
            <a:avLst/>
            <a:gdLst/>
            <a:ahLst/>
            <a:cxnLst/>
            <a:rect l="l" t="t" r="r" b="b"/>
            <a:pathLst>
              <a:path w="3440429" h="2637790">
                <a:moveTo>
                  <a:pt x="3440397" y="2637681"/>
                </a:moveTo>
                <a:lnTo>
                  <a:pt x="3393742" y="2632988"/>
                </a:lnTo>
                <a:lnTo>
                  <a:pt x="3350705" y="2628389"/>
                </a:lnTo>
                <a:lnTo>
                  <a:pt x="3313849" y="2624262"/>
                </a:lnTo>
                <a:lnTo>
                  <a:pt x="3301332" y="2622844"/>
                </a:lnTo>
                <a:lnTo>
                  <a:pt x="3290861" y="2621638"/>
                </a:lnTo>
                <a:lnTo>
                  <a:pt x="3282560" y="2620665"/>
                </a:lnTo>
                <a:lnTo>
                  <a:pt x="3278029" y="2620135"/>
                </a:lnTo>
                <a:lnTo>
                  <a:pt x="3263302" y="2618424"/>
                </a:lnTo>
                <a:lnTo>
                  <a:pt x="3245073" y="2616266"/>
                </a:lnTo>
                <a:lnTo>
                  <a:pt x="3225322" y="2613916"/>
                </a:lnTo>
                <a:lnTo>
                  <a:pt x="3217231" y="2612932"/>
                </a:lnTo>
                <a:lnTo>
                  <a:pt x="3200158" y="2610863"/>
                </a:lnTo>
                <a:lnTo>
                  <a:pt x="3194276" y="2610147"/>
                </a:lnTo>
                <a:lnTo>
                  <a:pt x="3173044" y="2607561"/>
                </a:lnTo>
                <a:lnTo>
                  <a:pt x="3150825" y="2604796"/>
                </a:lnTo>
                <a:lnTo>
                  <a:pt x="3128000" y="2601840"/>
                </a:lnTo>
                <a:lnTo>
                  <a:pt x="3103709" y="2598807"/>
                </a:lnTo>
                <a:lnTo>
                  <a:pt x="3079970" y="2595721"/>
                </a:lnTo>
                <a:lnTo>
                  <a:pt x="3055412" y="2592407"/>
                </a:lnTo>
                <a:lnTo>
                  <a:pt x="3029699" y="2589057"/>
                </a:lnTo>
                <a:lnTo>
                  <a:pt x="3004349" y="2585651"/>
                </a:lnTo>
                <a:lnTo>
                  <a:pt x="2978804" y="2582115"/>
                </a:lnTo>
                <a:lnTo>
                  <a:pt x="2952879" y="2578498"/>
                </a:lnTo>
                <a:lnTo>
                  <a:pt x="2926785" y="2574703"/>
                </a:lnTo>
                <a:lnTo>
                  <a:pt x="2900796" y="2571030"/>
                </a:lnTo>
                <a:lnTo>
                  <a:pt x="2874191" y="2567114"/>
                </a:lnTo>
                <a:lnTo>
                  <a:pt x="2847668" y="2563036"/>
                </a:lnTo>
                <a:lnTo>
                  <a:pt x="2821177" y="2558925"/>
                </a:lnTo>
                <a:lnTo>
                  <a:pt x="2794671" y="2554847"/>
                </a:lnTo>
                <a:lnTo>
                  <a:pt x="2742563" y="2546465"/>
                </a:lnTo>
                <a:lnTo>
                  <a:pt x="2690729" y="2537750"/>
                </a:lnTo>
                <a:lnTo>
                  <a:pt x="2638362" y="2528340"/>
                </a:lnTo>
                <a:lnTo>
                  <a:pt x="2583673" y="2518129"/>
                </a:lnTo>
                <a:lnTo>
                  <a:pt x="2556219" y="2512691"/>
                </a:lnTo>
                <a:lnTo>
                  <a:pt x="2528854" y="2507351"/>
                </a:lnTo>
                <a:lnTo>
                  <a:pt x="2500268" y="2501590"/>
                </a:lnTo>
                <a:lnTo>
                  <a:pt x="2471034" y="2495708"/>
                </a:lnTo>
                <a:lnTo>
                  <a:pt x="2441573" y="2489583"/>
                </a:lnTo>
                <a:lnTo>
                  <a:pt x="2412331" y="2483344"/>
                </a:lnTo>
                <a:lnTo>
                  <a:pt x="2380710" y="2476612"/>
                </a:lnTo>
                <a:lnTo>
                  <a:pt x="2349980" y="2469824"/>
                </a:lnTo>
                <a:lnTo>
                  <a:pt x="2285961" y="2454960"/>
                </a:lnTo>
                <a:lnTo>
                  <a:pt x="2216246" y="2438073"/>
                </a:lnTo>
                <a:lnTo>
                  <a:pt x="2146726" y="2420313"/>
                </a:lnTo>
                <a:lnTo>
                  <a:pt x="2109530" y="2410223"/>
                </a:lnTo>
                <a:lnTo>
                  <a:pt x="2071283" y="2399348"/>
                </a:lnTo>
                <a:lnTo>
                  <a:pt x="2031287" y="2387956"/>
                </a:lnTo>
                <a:lnTo>
                  <a:pt x="1990742" y="2375746"/>
                </a:lnTo>
                <a:lnTo>
                  <a:pt x="1946814" y="2361837"/>
                </a:lnTo>
                <a:lnTo>
                  <a:pt x="1904448" y="2347443"/>
                </a:lnTo>
                <a:lnTo>
                  <a:pt x="1858780" y="2332239"/>
                </a:lnTo>
                <a:lnTo>
                  <a:pt x="1810831" y="2315684"/>
                </a:lnTo>
                <a:lnTo>
                  <a:pt x="1761102" y="2297115"/>
                </a:lnTo>
                <a:lnTo>
                  <a:pt x="1709536" y="2277307"/>
                </a:lnTo>
                <a:lnTo>
                  <a:pt x="1654370" y="2255153"/>
                </a:lnTo>
                <a:lnTo>
                  <a:pt x="1596743" y="2230183"/>
                </a:lnTo>
                <a:lnTo>
                  <a:pt x="1537612" y="2203830"/>
                </a:lnTo>
                <a:lnTo>
                  <a:pt x="1475091" y="2173180"/>
                </a:lnTo>
                <a:lnTo>
                  <a:pt x="1403887" y="2136454"/>
                </a:lnTo>
                <a:lnTo>
                  <a:pt x="1335872" y="2097947"/>
                </a:lnTo>
                <a:lnTo>
                  <a:pt x="1261593" y="2052005"/>
                </a:lnTo>
                <a:lnTo>
                  <a:pt x="1180850" y="1999743"/>
                </a:lnTo>
                <a:lnTo>
                  <a:pt x="1095147" y="1939827"/>
                </a:lnTo>
                <a:lnTo>
                  <a:pt x="1003052" y="1868842"/>
                </a:lnTo>
                <a:lnTo>
                  <a:pt x="916701" y="1790979"/>
                </a:lnTo>
                <a:lnTo>
                  <a:pt x="795631" y="1666308"/>
                </a:lnTo>
                <a:lnTo>
                  <a:pt x="703333" y="1563330"/>
                </a:lnTo>
                <a:lnTo>
                  <a:pt x="679148" y="1533764"/>
                </a:lnTo>
                <a:lnTo>
                  <a:pt x="609094" y="1440107"/>
                </a:lnTo>
                <a:lnTo>
                  <a:pt x="550472" y="1354566"/>
                </a:lnTo>
                <a:lnTo>
                  <a:pt x="467650" y="1226650"/>
                </a:lnTo>
                <a:lnTo>
                  <a:pt x="420178" y="1144888"/>
                </a:lnTo>
                <a:lnTo>
                  <a:pt x="353902" y="1014173"/>
                </a:lnTo>
                <a:lnTo>
                  <a:pt x="305071" y="907214"/>
                </a:lnTo>
                <a:lnTo>
                  <a:pt x="250552" y="777024"/>
                </a:lnTo>
                <a:lnTo>
                  <a:pt x="182633" y="603288"/>
                </a:lnTo>
                <a:lnTo>
                  <a:pt x="144580" y="498246"/>
                </a:lnTo>
                <a:lnTo>
                  <a:pt x="111666" y="399904"/>
                </a:lnTo>
                <a:lnTo>
                  <a:pt x="74820" y="278923"/>
                </a:lnTo>
                <a:lnTo>
                  <a:pt x="37380" y="144025"/>
                </a:lnTo>
                <a:lnTo>
                  <a:pt x="0" y="0"/>
                </a:lnTo>
              </a:path>
            </a:pathLst>
          </a:custGeom>
          <a:ln w="12136">
            <a:solidFill>
              <a:srgbClr val="00C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88080" y="4588843"/>
            <a:ext cx="3439795" cy="71755"/>
          </a:xfrm>
          <a:custGeom>
            <a:avLst/>
            <a:gdLst/>
            <a:ahLst/>
            <a:cxnLst/>
            <a:rect l="l" t="t" r="r" b="b"/>
            <a:pathLst>
              <a:path w="3439795" h="71754">
                <a:moveTo>
                  <a:pt x="3439742" y="71613"/>
                </a:moveTo>
                <a:lnTo>
                  <a:pt x="3438293" y="71606"/>
                </a:lnTo>
                <a:lnTo>
                  <a:pt x="3437088" y="71600"/>
                </a:lnTo>
                <a:lnTo>
                  <a:pt x="3435866" y="71593"/>
                </a:lnTo>
                <a:lnTo>
                  <a:pt x="3435057" y="71589"/>
                </a:lnTo>
                <a:lnTo>
                  <a:pt x="3434426" y="71586"/>
                </a:lnTo>
                <a:lnTo>
                  <a:pt x="3434126" y="71584"/>
                </a:lnTo>
                <a:lnTo>
                  <a:pt x="3427062" y="71548"/>
                </a:lnTo>
                <a:lnTo>
                  <a:pt x="3425792" y="71540"/>
                </a:lnTo>
                <a:lnTo>
                  <a:pt x="3416867" y="71494"/>
                </a:lnTo>
                <a:lnTo>
                  <a:pt x="3405855" y="71436"/>
                </a:lnTo>
                <a:lnTo>
                  <a:pt x="3396340" y="71386"/>
                </a:lnTo>
                <a:lnTo>
                  <a:pt x="3387926" y="71341"/>
                </a:lnTo>
                <a:lnTo>
                  <a:pt x="3379882" y="71298"/>
                </a:lnTo>
                <a:lnTo>
                  <a:pt x="3372705" y="71260"/>
                </a:lnTo>
                <a:lnTo>
                  <a:pt x="3366329" y="71225"/>
                </a:lnTo>
                <a:lnTo>
                  <a:pt x="3360382" y="71193"/>
                </a:lnTo>
                <a:lnTo>
                  <a:pt x="3354920" y="71163"/>
                </a:lnTo>
                <a:lnTo>
                  <a:pt x="3349604" y="71135"/>
                </a:lnTo>
                <a:lnTo>
                  <a:pt x="3344588" y="71108"/>
                </a:lnTo>
                <a:lnTo>
                  <a:pt x="3340041" y="71083"/>
                </a:lnTo>
                <a:lnTo>
                  <a:pt x="3335776" y="71060"/>
                </a:lnTo>
                <a:lnTo>
                  <a:pt x="3331787" y="71038"/>
                </a:lnTo>
                <a:lnTo>
                  <a:pt x="3327952" y="71017"/>
                </a:lnTo>
                <a:lnTo>
                  <a:pt x="3324448" y="70998"/>
                </a:lnTo>
                <a:lnTo>
                  <a:pt x="3320670" y="70977"/>
                </a:lnTo>
                <a:lnTo>
                  <a:pt x="3317353" y="70959"/>
                </a:lnTo>
                <a:lnTo>
                  <a:pt x="3313994" y="70941"/>
                </a:lnTo>
                <a:lnTo>
                  <a:pt x="3311163" y="70925"/>
                </a:lnTo>
                <a:lnTo>
                  <a:pt x="3308234" y="70909"/>
                </a:lnTo>
                <a:lnTo>
                  <a:pt x="3305394" y="70893"/>
                </a:lnTo>
                <a:lnTo>
                  <a:pt x="3302506" y="70877"/>
                </a:lnTo>
                <a:lnTo>
                  <a:pt x="3299624" y="70861"/>
                </a:lnTo>
                <a:lnTo>
                  <a:pt x="3296865" y="70846"/>
                </a:lnTo>
                <a:lnTo>
                  <a:pt x="3294446" y="70833"/>
                </a:lnTo>
                <a:lnTo>
                  <a:pt x="3291962" y="70819"/>
                </a:lnTo>
                <a:lnTo>
                  <a:pt x="3289470" y="70805"/>
                </a:lnTo>
                <a:lnTo>
                  <a:pt x="3286880" y="70791"/>
                </a:lnTo>
                <a:lnTo>
                  <a:pt x="3284251" y="70776"/>
                </a:lnTo>
                <a:lnTo>
                  <a:pt x="3281929" y="70763"/>
                </a:lnTo>
                <a:lnTo>
                  <a:pt x="3279826" y="70751"/>
                </a:lnTo>
                <a:lnTo>
                  <a:pt x="3277486" y="70738"/>
                </a:lnTo>
                <a:lnTo>
                  <a:pt x="3275245" y="70726"/>
                </a:lnTo>
                <a:lnTo>
                  <a:pt x="3272955" y="70713"/>
                </a:lnTo>
                <a:lnTo>
                  <a:pt x="3270844" y="70701"/>
                </a:lnTo>
                <a:lnTo>
                  <a:pt x="3268853" y="70689"/>
                </a:lnTo>
                <a:lnTo>
                  <a:pt x="3266831" y="70678"/>
                </a:lnTo>
                <a:lnTo>
                  <a:pt x="3264864" y="70667"/>
                </a:lnTo>
                <a:lnTo>
                  <a:pt x="3262947" y="70656"/>
                </a:lnTo>
                <a:lnTo>
                  <a:pt x="3261053" y="70646"/>
                </a:lnTo>
                <a:lnTo>
                  <a:pt x="3259176" y="70635"/>
                </a:lnTo>
                <a:lnTo>
                  <a:pt x="3257453" y="70625"/>
                </a:lnTo>
                <a:lnTo>
                  <a:pt x="3255778" y="70616"/>
                </a:lnTo>
                <a:lnTo>
                  <a:pt x="3254046" y="70606"/>
                </a:lnTo>
                <a:lnTo>
                  <a:pt x="3252662" y="70599"/>
                </a:lnTo>
                <a:lnTo>
                  <a:pt x="3252015" y="70595"/>
                </a:lnTo>
                <a:lnTo>
                  <a:pt x="3251829" y="70594"/>
                </a:lnTo>
                <a:lnTo>
                  <a:pt x="3243276" y="70545"/>
                </a:lnTo>
                <a:lnTo>
                  <a:pt x="3241918" y="70537"/>
                </a:lnTo>
                <a:lnTo>
                  <a:pt x="3233713" y="70491"/>
                </a:lnTo>
                <a:lnTo>
                  <a:pt x="3223526" y="70433"/>
                </a:lnTo>
                <a:lnTo>
                  <a:pt x="3214164" y="70379"/>
                </a:lnTo>
                <a:lnTo>
                  <a:pt x="3205886" y="70331"/>
                </a:lnTo>
                <a:lnTo>
                  <a:pt x="3198920" y="70290"/>
                </a:lnTo>
                <a:lnTo>
                  <a:pt x="3192164" y="70252"/>
                </a:lnTo>
                <a:lnTo>
                  <a:pt x="3185852" y="70214"/>
                </a:lnTo>
                <a:lnTo>
                  <a:pt x="3180108" y="70181"/>
                </a:lnTo>
                <a:lnTo>
                  <a:pt x="3174937" y="70150"/>
                </a:lnTo>
                <a:lnTo>
                  <a:pt x="3169888" y="70121"/>
                </a:lnTo>
                <a:lnTo>
                  <a:pt x="3165236" y="70094"/>
                </a:lnTo>
                <a:lnTo>
                  <a:pt x="3160947" y="70069"/>
                </a:lnTo>
                <a:lnTo>
                  <a:pt x="3157072" y="70045"/>
                </a:lnTo>
                <a:lnTo>
                  <a:pt x="3153229" y="70023"/>
                </a:lnTo>
                <a:lnTo>
                  <a:pt x="3149417" y="70000"/>
                </a:lnTo>
                <a:lnTo>
                  <a:pt x="3145922" y="69980"/>
                </a:lnTo>
                <a:lnTo>
                  <a:pt x="3142362" y="69959"/>
                </a:lnTo>
                <a:lnTo>
                  <a:pt x="3139077" y="69938"/>
                </a:lnTo>
                <a:lnTo>
                  <a:pt x="3135986" y="69921"/>
                </a:lnTo>
                <a:lnTo>
                  <a:pt x="3132895" y="69902"/>
                </a:lnTo>
                <a:lnTo>
                  <a:pt x="3129756" y="69883"/>
                </a:lnTo>
                <a:lnTo>
                  <a:pt x="3126891" y="69866"/>
                </a:lnTo>
                <a:lnTo>
                  <a:pt x="3124051" y="69849"/>
                </a:lnTo>
                <a:lnTo>
                  <a:pt x="3121389" y="69832"/>
                </a:lnTo>
                <a:lnTo>
                  <a:pt x="3118767" y="69817"/>
                </a:lnTo>
                <a:lnTo>
                  <a:pt x="3116032" y="69801"/>
                </a:lnTo>
                <a:lnTo>
                  <a:pt x="3113427" y="69785"/>
                </a:lnTo>
                <a:lnTo>
                  <a:pt x="3110984" y="69770"/>
                </a:lnTo>
                <a:lnTo>
                  <a:pt x="3108484" y="69755"/>
                </a:lnTo>
                <a:lnTo>
                  <a:pt x="3106105" y="69741"/>
                </a:lnTo>
                <a:lnTo>
                  <a:pt x="3103645" y="69726"/>
                </a:lnTo>
                <a:lnTo>
                  <a:pt x="3101250" y="69711"/>
                </a:lnTo>
                <a:lnTo>
                  <a:pt x="3098798" y="69697"/>
                </a:lnTo>
                <a:lnTo>
                  <a:pt x="3096549" y="69683"/>
                </a:lnTo>
                <a:lnTo>
                  <a:pt x="3094243" y="69668"/>
                </a:lnTo>
                <a:lnTo>
                  <a:pt x="3092042" y="69655"/>
                </a:lnTo>
                <a:lnTo>
                  <a:pt x="3089688" y="69641"/>
                </a:lnTo>
                <a:lnTo>
                  <a:pt x="3087616" y="69629"/>
                </a:lnTo>
                <a:lnTo>
                  <a:pt x="3085504" y="69616"/>
                </a:lnTo>
                <a:lnTo>
                  <a:pt x="3083344" y="69602"/>
                </a:lnTo>
                <a:lnTo>
                  <a:pt x="3081102" y="69588"/>
                </a:lnTo>
                <a:lnTo>
                  <a:pt x="3078966" y="69575"/>
                </a:lnTo>
                <a:lnTo>
                  <a:pt x="3076838" y="69562"/>
                </a:lnTo>
                <a:lnTo>
                  <a:pt x="3074945" y="69551"/>
                </a:lnTo>
                <a:lnTo>
                  <a:pt x="3073011" y="69539"/>
                </a:lnTo>
                <a:lnTo>
                  <a:pt x="3071449" y="69529"/>
                </a:lnTo>
                <a:lnTo>
                  <a:pt x="3070495" y="69523"/>
                </a:lnTo>
                <a:lnTo>
                  <a:pt x="3070276" y="69522"/>
                </a:lnTo>
                <a:lnTo>
                  <a:pt x="3060008" y="69459"/>
                </a:lnTo>
                <a:lnTo>
                  <a:pt x="3058464" y="69449"/>
                </a:lnTo>
                <a:lnTo>
                  <a:pt x="3050331" y="69399"/>
                </a:lnTo>
                <a:lnTo>
                  <a:pt x="3039813" y="69333"/>
                </a:lnTo>
                <a:lnTo>
                  <a:pt x="3030863" y="69277"/>
                </a:lnTo>
                <a:lnTo>
                  <a:pt x="3022610" y="69225"/>
                </a:lnTo>
                <a:lnTo>
                  <a:pt x="3015239" y="69179"/>
                </a:lnTo>
                <a:lnTo>
                  <a:pt x="3008871" y="69138"/>
                </a:lnTo>
                <a:lnTo>
                  <a:pt x="3003078" y="69101"/>
                </a:lnTo>
                <a:lnTo>
                  <a:pt x="2997519" y="69066"/>
                </a:lnTo>
                <a:lnTo>
                  <a:pt x="2992494" y="69034"/>
                </a:lnTo>
                <a:lnTo>
                  <a:pt x="2987931" y="69005"/>
                </a:lnTo>
                <a:lnTo>
                  <a:pt x="2983707" y="68978"/>
                </a:lnTo>
                <a:lnTo>
                  <a:pt x="2979184" y="68949"/>
                </a:lnTo>
                <a:lnTo>
                  <a:pt x="2975228" y="68923"/>
                </a:lnTo>
                <a:lnTo>
                  <a:pt x="2971166" y="68897"/>
                </a:lnTo>
                <a:lnTo>
                  <a:pt x="2967436" y="68873"/>
                </a:lnTo>
                <a:lnTo>
                  <a:pt x="2964118" y="68851"/>
                </a:lnTo>
                <a:lnTo>
                  <a:pt x="2960841" y="68830"/>
                </a:lnTo>
                <a:lnTo>
                  <a:pt x="2957686" y="68810"/>
                </a:lnTo>
                <a:lnTo>
                  <a:pt x="2954489" y="68789"/>
                </a:lnTo>
                <a:lnTo>
                  <a:pt x="2951674" y="68770"/>
                </a:lnTo>
                <a:lnTo>
                  <a:pt x="2948801" y="68751"/>
                </a:lnTo>
                <a:lnTo>
                  <a:pt x="2946034" y="68734"/>
                </a:lnTo>
                <a:lnTo>
                  <a:pt x="2943186" y="68715"/>
                </a:lnTo>
                <a:lnTo>
                  <a:pt x="2940216" y="68695"/>
                </a:lnTo>
                <a:lnTo>
                  <a:pt x="2937724" y="68679"/>
                </a:lnTo>
                <a:lnTo>
                  <a:pt x="2935054" y="68662"/>
                </a:lnTo>
                <a:lnTo>
                  <a:pt x="2932683" y="68646"/>
                </a:lnTo>
                <a:lnTo>
                  <a:pt x="2930095" y="68629"/>
                </a:lnTo>
                <a:lnTo>
                  <a:pt x="2927545" y="68612"/>
                </a:lnTo>
                <a:lnTo>
                  <a:pt x="2925069" y="68596"/>
                </a:lnTo>
                <a:lnTo>
                  <a:pt x="2922375" y="68578"/>
                </a:lnTo>
                <a:lnTo>
                  <a:pt x="2920012" y="68562"/>
                </a:lnTo>
                <a:lnTo>
                  <a:pt x="2917625" y="68547"/>
                </a:lnTo>
                <a:lnTo>
                  <a:pt x="2915319" y="68531"/>
                </a:lnTo>
                <a:lnTo>
                  <a:pt x="2912933" y="68515"/>
                </a:lnTo>
                <a:lnTo>
                  <a:pt x="2910570" y="68500"/>
                </a:lnTo>
                <a:lnTo>
                  <a:pt x="2908191" y="68484"/>
                </a:lnTo>
                <a:lnTo>
                  <a:pt x="2905683" y="68467"/>
                </a:lnTo>
                <a:lnTo>
                  <a:pt x="2903547" y="68453"/>
                </a:lnTo>
                <a:lnTo>
                  <a:pt x="2901394" y="68438"/>
                </a:lnTo>
                <a:lnTo>
                  <a:pt x="2899234" y="68424"/>
                </a:lnTo>
                <a:lnTo>
                  <a:pt x="2896936" y="68408"/>
                </a:lnTo>
                <a:lnTo>
                  <a:pt x="2894598" y="68393"/>
                </a:lnTo>
                <a:lnTo>
                  <a:pt x="2892510" y="68379"/>
                </a:lnTo>
                <a:lnTo>
                  <a:pt x="2890196" y="68364"/>
                </a:lnTo>
                <a:lnTo>
                  <a:pt x="2888197" y="68350"/>
                </a:lnTo>
                <a:lnTo>
                  <a:pt x="2886927" y="68341"/>
                </a:lnTo>
                <a:lnTo>
                  <a:pt x="2886587" y="68339"/>
                </a:lnTo>
                <a:lnTo>
                  <a:pt x="2874062" y="68255"/>
                </a:lnTo>
                <a:lnTo>
                  <a:pt x="2872711" y="68246"/>
                </a:lnTo>
                <a:lnTo>
                  <a:pt x="2864595" y="68191"/>
                </a:lnTo>
                <a:lnTo>
                  <a:pt x="2853906" y="68117"/>
                </a:lnTo>
                <a:lnTo>
                  <a:pt x="2844415" y="68052"/>
                </a:lnTo>
                <a:lnTo>
                  <a:pt x="2836389" y="67997"/>
                </a:lnTo>
                <a:lnTo>
                  <a:pt x="2829479" y="67950"/>
                </a:lnTo>
                <a:lnTo>
                  <a:pt x="2823014" y="67904"/>
                </a:lnTo>
                <a:lnTo>
                  <a:pt x="2817107" y="67863"/>
                </a:lnTo>
                <a:lnTo>
                  <a:pt x="2811524" y="67824"/>
                </a:lnTo>
                <a:lnTo>
                  <a:pt x="2806661" y="67790"/>
                </a:lnTo>
                <a:lnTo>
                  <a:pt x="2802114" y="67759"/>
                </a:lnTo>
                <a:lnTo>
                  <a:pt x="2797712" y="67727"/>
                </a:lnTo>
                <a:lnTo>
                  <a:pt x="2793684" y="67699"/>
                </a:lnTo>
                <a:lnTo>
                  <a:pt x="2789880" y="67672"/>
                </a:lnTo>
                <a:lnTo>
                  <a:pt x="2786247" y="67647"/>
                </a:lnTo>
                <a:lnTo>
                  <a:pt x="2782979" y="67623"/>
                </a:lnTo>
                <a:lnTo>
                  <a:pt x="2779466" y="67598"/>
                </a:lnTo>
                <a:lnTo>
                  <a:pt x="2776432" y="67577"/>
                </a:lnTo>
                <a:lnTo>
                  <a:pt x="2773430" y="67555"/>
                </a:lnTo>
                <a:lnTo>
                  <a:pt x="2770509" y="67535"/>
                </a:lnTo>
                <a:lnTo>
                  <a:pt x="2767685" y="67514"/>
                </a:lnTo>
                <a:lnTo>
                  <a:pt x="2764465" y="67492"/>
                </a:lnTo>
                <a:lnTo>
                  <a:pt x="2761754" y="67472"/>
                </a:lnTo>
                <a:lnTo>
                  <a:pt x="2759246" y="67454"/>
                </a:lnTo>
                <a:lnTo>
                  <a:pt x="2756544" y="67435"/>
                </a:lnTo>
                <a:lnTo>
                  <a:pt x="2754011" y="67416"/>
                </a:lnTo>
                <a:lnTo>
                  <a:pt x="2751648" y="67399"/>
                </a:lnTo>
                <a:lnTo>
                  <a:pt x="2749351" y="67383"/>
                </a:lnTo>
                <a:lnTo>
                  <a:pt x="2746883" y="67365"/>
                </a:lnTo>
                <a:lnTo>
                  <a:pt x="2744278" y="67346"/>
                </a:lnTo>
                <a:lnTo>
                  <a:pt x="2741745" y="67328"/>
                </a:lnTo>
                <a:lnTo>
                  <a:pt x="2739350" y="67310"/>
                </a:lnTo>
                <a:lnTo>
                  <a:pt x="2736995" y="67293"/>
                </a:lnTo>
                <a:lnTo>
                  <a:pt x="2734641" y="67276"/>
                </a:lnTo>
                <a:lnTo>
                  <a:pt x="2732310" y="67259"/>
                </a:lnTo>
                <a:lnTo>
                  <a:pt x="2729883" y="67242"/>
                </a:lnTo>
                <a:lnTo>
                  <a:pt x="2727358" y="67223"/>
                </a:lnTo>
                <a:lnTo>
                  <a:pt x="2724721" y="67204"/>
                </a:lnTo>
                <a:lnTo>
                  <a:pt x="2722512" y="67188"/>
                </a:lnTo>
                <a:lnTo>
                  <a:pt x="2720262" y="67171"/>
                </a:lnTo>
                <a:lnTo>
                  <a:pt x="2717883" y="67154"/>
                </a:lnTo>
                <a:lnTo>
                  <a:pt x="2715650" y="67138"/>
                </a:lnTo>
                <a:lnTo>
                  <a:pt x="2713061" y="67119"/>
                </a:lnTo>
                <a:lnTo>
                  <a:pt x="2710528" y="67100"/>
                </a:lnTo>
                <a:lnTo>
                  <a:pt x="2708215" y="67083"/>
                </a:lnTo>
                <a:lnTo>
                  <a:pt x="2705916" y="67066"/>
                </a:lnTo>
                <a:lnTo>
                  <a:pt x="2703894" y="67051"/>
                </a:lnTo>
                <a:lnTo>
                  <a:pt x="2702202" y="67039"/>
                </a:lnTo>
                <a:lnTo>
                  <a:pt x="2701766" y="67035"/>
                </a:lnTo>
                <a:lnTo>
                  <a:pt x="2691053" y="66956"/>
                </a:lnTo>
                <a:lnTo>
                  <a:pt x="2689790" y="66946"/>
                </a:lnTo>
                <a:lnTo>
                  <a:pt x="2681157" y="66882"/>
                </a:lnTo>
                <a:lnTo>
                  <a:pt x="2670946" y="66805"/>
                </a:lnTo>
                <a:lnTo>
                  <a:pt x="2661682" y="66736"/>
                </a:lnTo>
                <a:lnTo>
                  <a:pt x="2653663" y="66675"/>
                </a:lnTo>
                <a:lnTo>
                  <a:pt x="2647093" y="66625"/>
                </a:lnTo>
                <a:lnTo>
                  <a:pt x="2640878" y="66578"/>
                </a:lnTo>
                <a:lnTo>
                  <a:pt x="2635417" y="66536"/>
                </a:lnTo>
                <a:lnTo>
                  <a:pt x="2630166" y="66496"/>
                </a:lnTo>
                <a:lnTo>
                  <a:pt x="2625214" y="66458"/>
                </a:lnTo>
                <a:lnTo>
                  <a:pt x="2620424" y="66421"/>
                </a:lnTo>
                <a:lnTo>
                  <a:pt x="2615958" y="66386"/>
                </a:lnTo>
                <a:lnTo>
                  <a:pt x="2611685" y="66353"/>
                </a:lnTo>
                <a:lnTo>
                  <a:pt x="2607867" y="66324"/>
                </a:lnTo>
                <a:lnTo>
                  <a:pt x="2604055" y="66294"/>
                </a:lnTo>
                <a:lnTo>
                  <a:pt x="2600705" y="66268"/>
                </a:lnTo>
                <a:lnTo>
                  <a:pt x="2597428" y="66242"/>
                </a:lnTo>
                <a:lnTo>
                  <a:pt x="2594442" y="66219"/>
                </a:lnTo>
                <a:lnTo>
                  <a:pt x="2591497" y="66196"/>
                </a:lnTo>
                <a:lnTo>
                  <a:pt x="2588600" y="66174"/>
                </a:lnTo>
                <a:lnTo>
                  <a:pt x="2585769" y="66151"/>
                </a:lnTo>
                <a:lnTo>
                  <a:pt x="2583043" y="66130"/>
                </a:lnTo>
                <a:lnTo>
                  <a:pt x="2580477" y="66110"/>
                </a:lnTo>
                <a:lnTo>
                  <a:pt x="2577726" y="66088"/>
                </a:lnTo>
                <a:lnTo>
                  <a:pt x="2575128" y="66068"/>
                </a:lnTo>
                <a:lnTo>
                  <a:pt x="2572507" y="66046"/>
                </a:lnTo>
                <a:lnTo>
                  <a:pt x="2569813" y="66025"/>
                </a:lnTo>
                <a:lnTo>
                  <a:pt x="2567247" y="66004"/>
                </a:lnTo>
                <a:lnTo>
                  <a:pt x="2564982" y="65987"/>
                </a:lnTo>
                <a:lnTo>
                  <a:pt x="2562555" y="65967"/>
                </a:lnTo>
                <a:lnTo>
                  <a:pt x="2560006" y="65947"/>
                </a:lnTo>
                <a:lnTo>
                  <a:pt x="2557578" y="65928"/>
                </a:lnTo>
                <a:lnTo>
                  <a:pt x="2555167" y="65908"/>
                </a:lnTo>
                <a:lnTo>
                  <a:pt x="2552707" y="65889"/>
                </a:lnTo>
                <a:lnTo>
                  <a:pt x="2550199" y="65869"/>
                </a:lnTo>
                <a:lnTo>
                  <a:pt x="2547561" y="65847"/>
                </a:lnTo>
                <a:lnTo>
                  <a:pt x="2545280" y="65830"/>
                </a:lnTo>
                <a:lnTo>
                  <a:pt x="2543127" y="65812"/>
                </a:lnTo>
                <a:lnTo>
                  <a:pt x="2540627" y="65792"/>
                </a:lnTo>
                <a:lnTo>
                  <a:pt x="2537981" y="65771"/>
                </a:lnTo>
                <a:lnTo>
                  <a:pt x="2535570" y="65751"/>
                </a:lnTo>
                <a:lnTo>
                  <a:pt x="2533029" y="65731"/>
                </a:lnTo>
                <a:lnTo>
                  <a:pt x="2530529" y="65711"/>
                </a:lnTo>
                <a:lnTo>
                  <a:pt x="2528110" y="65690"/>
                </a:lnTo>
                <a:lnTo>
                  <a:pt x="2525496" y="65669"/>
                </a:lnTo>
                <a:lnTo>
                  <a:pt x="2523053" y="65650"/>
                </a:lnTo>
                <a:lnTo>
                  <a:pt x="2520714" y="65631"/>
                </a:lnTo>
                <a:lnTo>
                  <a:pt x="2519007" y="65617"/>
                </a:lnTo>
                <a:lnTo>
                  <a:pt x="2518554" y="65613"/>
                </a:lnTo>
                <a:lnTo>
                  <a:pt x="2517146" y="65602"/>
                </a:lnTo>
                <a:lnTo>
                  <a:pt x="2515908" y="65592"/>
                </a:lnTo>
                <a:lnTo>
                  <a:pt x="2507898" y="65526"/>
                </a:lnTo>
                <a:lnTo>
                  <a:pt x="2497719" y="65442"/>
                </a:lnTo>
                <a:lnTo>
                  <a:pt x="2488891" y="65369"/>
                </a:lnTo>
                <a:lnTo>
                  <a:pt x="2481099" y="65305"/>
                </a:lnTo>
                <a:lnTo>
                  <a:pt x="2474068" y="65246"/>
                </a:lnTo>
                <a:lnTo>
                  <a:pt x="2468258" y="65198"/>
                </a:lnTo>
                <a:lnTo>
                  <a:pt x="2462821" y="65152"/>
                </a:lnTo>
                <a:lnTo>
                  <a:pt x="2457893" y="65110"/>
                </a:lnTo>
                <a:lnTo>
                  <a:pt x="2453249" y="65072"/>
                </a:lnTo>
                <a:lnTo>
                  <a:pt x="2448864" y="65034"/>
                </a:lnTo>
                <a:lnTo>
                  <a:pt x="2444551" y="64998"/>
                </a:lnTo>
                <a:lnTo>
                  <a:pt x="2440797" y="64965"/>
                </a:lnTo>
                <a:lnTo>
                  <a:pt x="2436994" y="64933"/>
                </a:lnTo>
                <a:lnTo>
                  <a:pt x="2433555" y="64904"/>
                </a:lnTo>
                <a:lnTo>
                  <a:pt x="2430432" y="64877"/>
                </a:lnTo>
                <a:lnTo>
                  <a:pt x="2427227" y="64850"/>
                </a:lnTo>
                <a:lnTo>
                  <a:pt x="2424323" y="64825"/>
                </a:lnTo>
                <a:lnTo>
                  <a:pt x="2421296" y="64799"/>
                </a:lnTo>
                <a:lnTo>
                  <a:pt x="2418610" y="64775"/>
                </a:lnTo>
                <a:lnTo>
                  <a:pt x="2415843" y="64752"/>
                </a:lnTo>
                <a:lnTo>
                  <a:pt x="2413278" y="64729"/>
                </a:lnTo>
                <a:lnTo>
                  <a:pt x="2410875" y="64709"/>
                </a:lnTo>
                <a:lnTo>
                  <a:pt x="2408245" y="64686"/>
                </a:lnTo>
                <a:lnTo>
                  <a:pt x="2405810" y="64665"/>
                </a:lnTo>
                <a:lnTo>
                  <a:pt x="2403439" y="64644"/>
                </a:lnTo>
                <a:lnTo>
                  <a:pt x="2401068" y="64624"/>
                </a:lnTo>
                <a:lnTo>
                  <a:pt x="2398592" y="64602"/>
                </a:lnTo>
                <a:lnTo>
                  <a:pt x="2396141" y="64581"/>
                </a:lnTo>
                <a:lnTo>
                  <a:pt x="2393600" y="64559"/>
                </a:lnTo>
                <a:lnTo>
                  <a:pt x="2391334" y="64539"/>
                </a:lnTo>
                <a:lnTo>
                  <a:pt x="2388672" y="64516"/>
                </a:lnTo>
                <a:lnTo>
                  <a:pt x="2386237" y="64494"/>
                </a:lnTo>
                <a:lnTo>
                  <a:pt x="2383761" y="64473"/>
                </a:lnTo>
                <a:lnTo>
                  <a:pt x="2381536" y="64453"/>
                </a:lnTo>
                <a:lnTo>
                  <a:pt x="2379019" y="64431"/>
                </a:lnTo>
                <a:lnTo>
                  <a:pt x="2376624" y="64410"/>
                </a:lnTo>
                <a:lnTo>
                  <a:pt x="2374278" y="64389"/>
                </a:lnTo>
                <a:lnTo>
                  <a:pt x="2371632" y="64366"/>
                </a:lnTo>
                <a:lnTo>
                  <a:pt x="2369083" y="64343"/>
                </a:lnTo>
                <a:lnTo>
                  <a:pt x="2366292" y="64318"/>
                </a:lnTo>
                <a:lnTo>
                  <a:pt x="2363759" y="64296"/>
                </a:lnTo>
                <a:lnTo>
                  <a:pt x="2361138" y="64272"/>
                </a:lnTo>
                <a:lnTo>
                  <a:pt x="2358637" y="64250"/>
                </a:lnTo>
                <a:lnTo>
                  <a:pt x="2355959" y="64226"/>
                </a:lnTo>
                <a:lnTo>
                  <a:pt x="2353386" y="64203"/>
                </a:lnTo>
                <a:lnTo>
                  <a:pt x="2350983" y="64181"/>
                </a:lnTo>
                <a:lnTo>
                  <a:pt x="2349211" y="64166"/>
                </a:lnTo>
                <a:lnTo>
                  <a:pt x="2348693" y="64161"/>
                </a:lnTo>
                <a:lnTo>
                  <a:pt x="2347342" y="64149"/>
                </a:lnTo>
                <a:lnTo>
                  <a:pt x="2339234" y="64076"/>
                </a:lnTo>
                <a:lnTo>
                  <a:pt x="2329403" y="63987"/>
                </a:lnTo>
                <a:lnTo>
                  <a:pt x="2320074" y="63902"/>
                </a:lnTo>
                <a:lnTo>
                  <a:pt x="2312541" y="63834"/>
                </a:lnTo>
                <a:lnTo>
                  <a:pt x="2305623" y="63770"/>
                </a:lnTo>
                <a:lnTo>
                  <a:pt x="2299838" y="63717"/>
                </a:lnTo>
                <a:lnTo>
                  <a:pt x="2294174" y="63665"/>
                </a:lnTo>
                <a:lnTo>
                  <a:pt x="2289061" y="63618"/>
                </a:lnTo>
                <a:lnTo>
                  <a:pt x="2284667" y="63577"/>
                </a:lnTo>
                <a:lnTo>
                  <a:pt x="2280111" y="63534"/>
                </a:lnTo>
                <a:lnTo>
                  <a:pt x="2275960" y="63495"/>
                </a:lnTo>
                <a:lnTo>
                  <a:pt x="2272222" y="63461"/>
                </a:lnTo>
                <a:lnTo>
                  <a:pt x="2268427" y="63425"/>
                </a:lnTo>
                <a:lnTo>
                  <a:pt x="2264867" y="63392"/>
                </a:lnTo>
                <a:lnTo>
                  <a:pt x="2261558" y="63360"/>
                </a:lnTo>
                <a:lnTo>
                  <a:pt x="2258410" y="63330"/>
                </a:lnTo>
                <a:lnTo>
                  <a:pt x="2255125" y="63300"/>
                </a:lnTo>
                <a:lnTo>
                  <a:pt x="2252091" y="63271"/>
                </a:lnTo>
                <a:lnTo>
                  <a:pt x="2249210" y="63244"/>
                </a:lnTo>
                <a:lnTo>
                  <a:pt x="2246330" y="63216"/>
                </a:lnTo>
                <a:lnTo>
                  <a:pt x="2243789" y="63192"/>
                </a:lnTo>
                <a:lnTo>
                  <a:pt x="2241289" y="63169"/>
                </a:lnTo>
                <a:lnTo>
                  <a:pt x="2238627" y="63143"/>
                </a:lnTo>
                <a:lnTo>
                  <a:pt x="2236200" y="63120"/>
                </a:lnTo>
                <a:lnTo>
                  <a:pt x="2233724" y="63096"/>
                </a:lnTo>
                <a:lnTo>
                  <a:pt x="2231345" y="63073"/>
                </a:lnTo>
                <a:lnTo>
                  <a:pt x="2228861" y="63050"/>
                </a:lnTo>
                <a:lnTo>
                  <a:pt x="2226393" y="63025"/>
                </a:lnTo>
                <a:lnTo>
                  <a:pt x="2224152" y="63004"/>
                </a:lnTo>
                <a:lnTo>
                  <a:pt x="2221684" y="62980"/>
                </a:lnTo>
                <a:lnTo>
                  <a:pt x="2219418" y="62958"/>
                </a:lnTo>
                <a:lnTo>
                  <a:pt x="2216975" y="62935"/>
                </a:lnTo>
                <a:lnTo>
                  <a:pt x="2214450" y="62910"/>
                </a:lnTo>
                <a:lnTo>
                  <a:pt x="2211966" y="62886"/>
                </a:lnTo>
                <a:lnTo>
                  <a:pt x="2209595" y="62863"/>
                </a:lnTo>
                <a:lnTo>
                  <a:pt x="2206950" y="62838"/>
                </a:lnTo>
                <a:lnTo>
                  <a:pt x="2204385" y="62813"/>
                </a:lnTo>
                <a:lnTo>
                  <a:pt x="2201876" y="62788"/>
                </a:lnTo>
                <a:lnTo>
                  <a:pt x="2199449" y="62764"/>
                </a:lnTo>
                <a:lnTo>
                  <a:pt x="2196908" y="62739"/>
                </a:lnTo>
                <a:lnTo>
                  <a:pt x="2194262" y="62713"/>
                </a:lnTo>
                <a:lnTo>
                  <a:pt x="2191592" y="62687"/>
                </a:lnTo>
                <a:lnTo>
                  <a:pt x="2189132" y="62663"/>
                </a:lnTo>
                <a:lnTo>
                  <a:pt x="2186559" y="62638"/>
                </a:lnTo>
                <a:lnTo>
                  <a:pt x="2183849" y="62611"/>
                </a:lnTo>
                <a:lnTo>
                  <a:pt x="2181446" y="62587"/>
                </a:lnTo>
                <a:lnTo>
                  <a:pt x="2179730" y="62570"/>
                </a:lnTo>
                <a:lnTo>
                  <a:pt x="2179229" y="62565"/>
                </a:lnTo>
                <a:lnTo>
                  <a:pt x="2177877" y="62552"/>
                </a:lnTo>
                <a:lnTo>
                  <a:pt x="2169867" y="62472"/>
                </a:lnTo>
                <a:lnTo>
                  <a:pt x="2159963" y="62373"/>
                </a:lnTo>
                <a:lnTo>
                  <a:pt x="2151467" y="62288"/>
                </a:lnTo>
                <a:lnTo>
                  <a:pt x="2143813" y="62210"/>
                </a:lnTo>
                <a:lnTo>
                  <a:pt x="2136919" y="62141"/>
                </a:lnTo>
                <a:lnTo>
                  <a:pt x="2130924" y="62080"/>
                </a:lnTo>
                <a:lnTo>
                  <a:pt x="2125413" y="62023"/>
                </a:lnTo>
                <a:lnTo>
                  <a:pt x="2120300" y="61971"/>
                </a:lnTo>
                <a:lnTo>
                  <a:pt x="2115461" y="61922"/>
                </a:lnTo>
                <a:lnTo>
                  <a:pt x="2110987" y="61876"/>
                </a:lnTo>
                <a:lnTo>
                  <a:pt x="2107079" y="61835"/>
                </a:lnTo>
                <a:lnTo>
                  <a:pt x="2103065" y="61794"/>
                </a:lnTo>
                <a:lnTo>
                  <a:pt x="2099554" y="61757"/>
                </a:lnTo>
                <a:lnTo>
                  <a:pt x="2096099" y="61721"/>
                </a:lnTo>
                <a:lnTo>
                  <a:pt x="2092814" y="61687"/>
                </a:lnTo>
                <a:lnTo>
                  <a:pt x="2089901" y="61656"/>
                </a:lnTo>
                <a:lnTo>
                  <a:pt x="2087295" y="61629"/>
                </a:lnTo>
                <a:lnTo>
                  <a:pt x="2084253" y="61597"/>
                </a:lnTo>
                <a:lnTo>
                  <a:pt x="2081510" y="61569"/>
                </a:lnTo>
                <a:lnTo>
                  <a:pt x="2078824" y="61540"/>
                </a:lnTo>
                <a:lnTo>
                  <a:pt x="2076323" y="61514"/>
                </a:lnTo>
                <a:lnTo>
                  <a:pt x="2074050" y="61490"/>
                </a:lnTo>
                <a:lnTo>
                  <a:pt x="2071541" y="61464"/>
                </a:lnTo>
                <a:lnTo>
                  <a:pt x="2069001" y="61437"/>
                </a:lnTo>
                <a:lnTo>
                  <a:pt x="2066638" y="61412"/>
                </a:lnTo>
                <a:lnTo>
                  <a:pt x="2064364" y="61388"/>
                </a:lnTo>
                <a:lnTo>
                  <a:pt x="2062034" y="61362"/>
                </a:lnTo>
                <a:lnTo>
                  <a:pt x="2059639" y="61337"/>
                </a:lnTo>
                <a:lnTo>
                  <a:pt x="2057115" y="61310"/>
                </a:lnTo>
                <a:lnTo>
                  <a:pt x="2054623" y="61284"/>
                </a:lnTo>
                <a:lnTo>
                  <a:pt x="2052478" y="61261"/>
                </a:lnTo>
                <a:lnTo>
                  <a:pt x="2050019" y="61235"/>
                </a:lnTo>
                <a:lnTo>
                  <a:pt x="2047785" y="61210"/>
                </a:lnTo>
                <a:lnTo>
                  <a:pt x="2045398" y="61185"/>
                </a:lnTo>
                <a:lnTo>
                  <a:pt x="2042817" y="61157"/>
                </a:lnTo>
                <a:lnTo>
                  <a:pt x="2040301" y="61130"/>
                </a:lnTo>
                <a:lnTo>
                  <a:pt x="2038035" y="61105"/>
                </a:lnTo>
                <a:lnTo>
                  <a:pt x="2035681" y="61080"/>
                </a:lnTo>
                <a:lnTo>
                  <a:pt x="2033310" y="61054"/>
                </a:lnTo>
                <a:lnTo>
                  <a:pt x="2030672" y="61026"/>
                </a:lnTo>
                <a:lnTo>
                  <a:pt x="2028172" y="60998"/>
                </a:lnTo>
                <a:lnTo>
                  <a:pt x="2025761" y="60973"/>
                </a:lnTo>
                <a:lnTo>
                  <a:pt x="2023253" y="60945"/>
                </a:lnTo>
                <a:lnTo>
                  <a:pt x="2020704" y="60917"/>
                </a:lnTo>
                <a:lnTo>
                  <a:pt x="2018398" y="60892"/>
                </a:lnTo>
                <a:lnTo>
                  <a:pt x="2016415" y="60871"/>
                </a:lnTo>
                <a:lnTo>
                  <a:pt x="2015064" y="60856"/>
                </a:lnTo>
                <a:lnTo>
                  <a:pt x="2014821" y="60853"/>
                </a:lnTo>
                <a:lnTo>
                  <a:pt x="2013527" y="60839"/>
                </a:lnTo>
                <a:lnTo>
                  <a:pt x="2005646" y="60752"/>
                </a:lnTo>
                <a:lnTo>
                  <a:pt x="1995637" y="60642"/>
                </a:lnTo>
                <a:lnTo>
                  <a:pt x="1986947" y="60545"/>
                </a:lnTo>
                <a:lnTo>
                  <a:pt x="1979171" y="60458"/>
                </a:lnTo>
                <a:lnTo>
                  <a:pt x="1972512" y="60383"/>
                </a:lnTo>
                <a:lnTo>
                  <a:pt x="1966282" y="60313"/>
                </a:lnTo>
                <a:lnTo>
                  <a:pt x="1960545" y="60248"/>
                </a:lnTo>
                <a:lnTo>
                  <a:pt x="1955617" y="60192"/>
                </a:lnTo>
                <a:lnTo>
                  <a:pt x="1951070" y="60140"/>
                </a:lnTo>
                <a:lnTo>
                  <a:pt x="1946709" y="60091"/>
                </a:lnTo>
                <a:lnTo>
                  <a:pt x="1942833" y="60046"/>
                </a:lnTo>
                <a:lnTo>
                  <a:pt x="1939006" y="60002"/>
                </a:lnTo>
                <a:lnTo>
                  <a:pt x="1935640" y="59963"/>
                </a:lnTo>
                <a:lnTo>
                  <a:pt x="1932306" y="59925"/>
                </a:lnTo>
                <a:lnTo>
                  <a:pt x="1929013" y="59887"/>
                </a:lnTo>
                <a:lnTo>
                  <a:pt x="1926124" y="59853"/>
                </a:lnTo>
                <a:lnTo>
                  <a:pt x="1923284" y="59820"/>
                </a:lnTo>
                <a:lnTo>
                  <a:pt x="1920428" y="59787"/>
                </a:lnTo>
                <a:lnTo>
                  <a:pt x="1908348" y="59646"/>
                </a:lnTo>
                <a:lnTo>
                  <a:pt x="1906058" y="59619"/>
                </a:lnTo>
                <a:lnTo>
                  <a:pt x="1903663" y="59591"/>
                </a:lnTo>
                <a:lnTo>
                  <a:pt x="1901478" y="59565"/>
                </a:lnTo>
                <a:lnTo>
                  <a:pt x="1899051" y="59536"/>
                </a:lnTo>
                <a:lnTo>
                  <a:pt x="1896704" y="59509"/>
                </a:lnTo>
                <a:lnTo>
                  <a:pt x="1894512" y="59483"/>
                </a:lnTo>
                <a:lnTo>
                  <a:pt x="1892246" y="59456"/>
                </a:lnTo>
                <a:lnTo>
                  <a:pt x="1889956" y="59429"/>
                </a:lnTo>
                <a:lnTo>
                  <a:pt x="1887788" y="59403"/>
                </a:lnTo>
                <a:lnTo>
                  <a:pt x="1885757" y="59379"/>
                </a:lnTo>
                <a:lnTo>
                  <a:pt x="1883330" y="59350"/>
                </a:lnTo>
                <a:lnTo>
                  <a:pt x="1881323" y="59326"/>
                </a:lnTo>
                <a:lnTo>
                  <a:pt x="1879195" y="59301"/>
                </a:lnTo>
                <a:lnTo>
                  <a:pt x="1877091" y="59276"/>
                </a:lnTo>
                <a:lnTo>
                  <a:pt x="1874882" y="59249"/>
                </a:lnTo>
                <a:lnTo>
                  <a:pt x="1872552" y="59221"/>
                </a:lnTo>
                <a:lnTo>
                  <a:pt x="1870189" y="59192"/>
                </a:lnTo>
                <a:lnTo>
                  <a:pt x="1868013" y="59166"/>
                </a:lnTo>
                <a:lnTo>
                  <a:pt x="1865529" y="59137"/>
                </a:lnTo>
                <a:lnTo>
                  <a:pt x="1863417" y="59111"/>
                </a:lnTo>
                <a:lnTo>
                  <a:pt x="1861370" y="59086"/>
                </a:lnTo>
                <a:lnTo>
                  <a:pt x="1859226" y="59060"/>
                </a:lnTo>
                <a:lnTo>
                  <a:pt x="1857583" y="59040"/>
                </a:lnTo>
                <a:lnTo>
                  <a:pt x="1856644" y="59029"/>
                </a:lnTo>
                <a:lnTo>
                  <a:pt x="1856442" y="59027"/>
                </a:lnTo>
                <a:lnTo>
                  <a:pt x="1855123" y="59010"/>
                </a:lnTo>
                <a:lnTo>
                  <a:pt x="1847728" y="58921"/>
                </a:lnTo>
                <a:lnTo>
                  <a:pt x="1838164" y="58803"/>
                </a:lnTo>
                <a:lnTo>
                  <a:pt x="1829166" y="58692"/>
                </a:lnTo>
                <a:lnTo>
                  <a:pt x="1821569" y="58598"/>
                </a:lnTo>
                <a:lnTo>
                  <a:pt x="1814561" y="58511"/>
                </a:lnTo>
                <a:lnTo>
                  <a:pt x="1781986" y="58099"/>
                </a:lnTo>
                <a:lnTo>
                  <a:pt x="1778668" y="58057"/>
                </a:lnTo>
                <a:lnTo>
                  <a:pt x="1775230" y="58013"/>
                </a:lnTo>
                <a:lnTo>
                  <a:pt x="1772098" y="57973"/>
                </a:lnTo>
                <a:lnTo>
                  <a:pt x="1769218" y="57936"/>
                </a:lnTo>
                <a:lnTo>
                  <a:pt x="1766410" y="57899"/>
                </a:lnTo>
                <a:lnTo>
                  <a:pt x="1763934" y="57868"/>
                </a:lnTo>
                <a:lnTo>
                  <a:pt x="1761361" y="57834"/>
                </a:lnTo>
                <a:lnTo>
                  <a:pt x="1758926" y="57803"/>
                </a:lnTo>
                <a:lnTo>
                  <a:pt x="1756442" y="57771"/>
                </a:lnTo>
                <a:lnTo>
                  <a:pt x="1754103" y="57740"/>
                </a:lnTo>
                <a:lnTo>
                  <a:pt x="1751773" y="57710"/>
                </a:lnTo>
                <a:lnTo>
                  <a:pt x="1749451" y="57679"/>
                </a:lnTo>
                <a:lnTo>
                  <a:pt x="1747129" y="57649"/>
                </a:lnTo>
                <a:lnTo>
                  <a:pt x="1745122" y="57623"/>
                </a:lnTo>
                <a:lnTo>
                  <a:pt x="1743164" y="57597"/>
                </a:lnTo>
                <a:lnTo>
                  <a:pt x="1740850" y="57567"/>
                </a:lnTo>
                <a:lnTo>
                  <a:pt x="1738722" y="57538"/>
                </a:lnTo>
                <a:lnTo>
                  <a:pt x="1736796" y="57513"/>
                </a:lnTo>
                <a:lnTo>
                  <a:pt x="1734611" y="57485"/>
                </a:lnTo>
                <a:lnTo>
                  <a:pt x="1732540" y="57458"/>
                </a:lnTo>
                <a:lnTo>
                  <a:pt x="1730444" y="57429"/>
                </a:lnTo>
                <a:lnTo>
                  <a:pt x="1728340" y="57402"/>
                </a:lnTo>
                <a:lnTo>
                  <a:pt x="1725994" y="57371"/>
                </a:lnTo>
                <a:lnTo>
                  <a:pt x="1723898" y="57343"/>
                </a:lnTo>
                <a:lnTo>
                  <a:pt x="1721948" y="57317"/>
                </a:lnTo>
                <a:lnTo>
                  <a:pt x="1719934" y="57290"/>
                </a:lnTo>
                <a:lnTo>
                  <a:pt x="1718008" y="57264"/>
                </a:lnTo>
                <a:lnTo>
                  <a:pt x="1715928" y="57237"/>
                </a:lnTo>
                <a:lnTo>
                  <a:pt x="1713930" y="57210"/>
                </a:lnTo>
                <a:lnTo>
                  <a:pt x="1712101" y="57186"/>
                </a:lnTo>
                <a:lnTo>
                  <a:pt x="1710572" y="57165"/>
                </a:lnTo>
                <a:lnTo>
                  <a:pt x="1708751" y="57140"/>
                </a:lnTo>
                <a:lnTo>
                  <a:pt x="1707222" y="57120"/>
                </a:lnTo>
                <a:lnTo>
                  <a:pt x="1706041" y="57104"/>
                </a:lnTo>
                <a:lnTo>
                  <a:pt x="1705377" y="57095"/>
                </a:lnTo>
                <a:lnTo>
                  <a:pt x="1705232" y="57093"/>
                </a:lnTo>
                <a:lnTo>
                  <a:pt x="1703905" y="57076"/>
                </a:lnTo>
                <a:lnTo>
                  <a:pt x="1696833" y="56979"/>
                </a:lnTo>
                <a:lnTo>
                  <a:pt x="1687803" y="56857"/>
                </a:lnTo>
                <a:lnTo>
                  <a:pt x="1679574" y="56745"/>
                </a:lnTo>
                <a:lnTo>
                  <a:pt x="1672057" y="56641"/>
                </a:lnTo>
                <a:lnTo>
                  <a:pt x="1665398" y="56549"/>
                </a:lnTo>
                <a:lnTo>
                  <a:pt x="1659411" y="56466"/>
                </a:lnTo>
                <a:lnTo>
                  <a:pt x="1654127" y="56393"/>
                </a:lnTo>
                <a:lnTo>
                  <a:pt x="1649515" y="56328"/>
                </a:lnTo>
                <a:lnTo>
                  <a:pt x="1645170" y="56267"/>
                </a:lnTo>
                <a:lnTo>
                  <a:pt x="1641060" y="56209"/>
                </a:lnTo>
                <a:lnTo>
                  <a:pt x="1637313" y="56157"/>
                </a:lnTo>
                <a:lnTo>
                  <a:pt x="1633721" y="56105"/>
                </a:lnTo>
                <a:lnTo>
                  <a:pt x="1630250" y="56056"/>
                </a:lnTo>
                <a:lnTo>
                  <a:pt x="1627118" y="56012"/>
                </a:lnTo>
                <a:lnTo>
                  <a:pt x="1623752" y="55964"/>
                </a:lnTo>
                <a:lnTo>
                  <a:pt x="1620896" y="55923"/>
                </a:lnTo>
                <a:lnTo>
                  <a:pt x="1618153" y="55884"/>
                </a:lnTo>
                <a:lnTo>
                  <a:pt x="1615556" y="55846"/>
                </a:lnTo>
                <a:lnTo>
                  <a:pt x="1613064" y="55811"/>
                </a:lnTo>
                <a:lnTo>
                  <a:pt x="1610555" y="55775"/>
                </a:lnTo>
                <a:lnTo>
                  <a:pt x="1608379" y="55743"/>
                </a:lnTo>
                <a:lnTo>
                  <a:pt x="1606267" y="55713"/>
                </a:lnTo>
                <a:lnTo>
                  <a:pt x="1604163" y="55682"/>
                </a:lnTo>
                <a:lnTo>
                  <a:pt x="1602092" y="55652"/>
                </a:lnTo>
                <a:lnTo>
                  <a:pt x="1600118" y="55624"/>
                </a:lnTo>
                <a:lnTo>
                  <a:pt x="1597892" y="55592"/>
                </a:lnTo>
                <a:lnTo>
                  <a:pt x="1595789" y="55561"/>
                </a:lnTo>
                <a:lnTo>
                  <a:pt x="1593612" y="55529"/>
                </a:lnTo>
                <a:lnTo>
                  <a:pt x="1591719" y="55502"/>
                </a:lnTo>
                <a:lnTo>
                  <a:pt x="1589842" y="55474"/>
                </a:lnTo>
                <a:lnTo>
                  <a:pt x="1587916" y="55446"/>
                </a:lnTo>
                <a:lnTo>
                  <a:pt x="1586152" y="55420"/>
                </a:lnTo>
                <a:lnTo>
                  <a:pt x="1584145" y="55391"/>
                </a:lnTo>
                <a:lnTo>
                  <a:pt x="1582131" y="55361"/>
                </a:lnTo>
                <a:lnTo>
                  <a:pt x="1580229" y="55333"/>
                </a:lnTo>
                <a:lnTo>
                  <a:pt x="1578376" y="55306"/>
                </a:lnTo>
                <a:lnTo>
                  <a:pt x="1576491" y="55278"/>
                </a:lnTo>
                <a:lnTo>
                  <a:pt x="1574614" y="55250"/>
                </a:lnTo>
                <a:lnTo>
                  <a:pt x="1572866" y="55224"/>
                </a:lnTo>
                <a:lnTo>
                  <a:pt x="1571159" y="55199"/>
                </a:lnTo>
                <a:lnTo>
                  <a:pt x="1569613" y="55176"/>
                </a:lnTo>
                <a:lnTo>
                  <a:pt x="1568084" y="55153"/>
                </a:lnTo>
                <a:lnTo>
                  <a:pt x="1566563" y="55131"/>
                </a:lnTo>
                <a:lnTo>
                  <a:pt x="1565195" y="55110"/>
                </a:lnTo>
                <a:lnTo>
                  <a:pt x="1564079" y="55094"/>
                </a:lnTo>
                <a:lnTo>
                  <a:pt x="1563302" y="55083"/>
                </a:lnTo>
                <a:lnTo>
                  <a:pt x="1562833" y="55076"/>
                </a:lnTo>
                <a:lnTo>
                  <a:pt x="1562703" y="55073"/>
                </a:lnTo>
                <a:lnTo>
                  <a:pt x="1560235" y="55037"/>
                </a:lnTo>
                <a:lnTo>
                  <a:pt x="1552678" y="54923"/>
                </a:lnTo>
                <a:lnTo>
                  <a:pt x="1543495" y="54785"/>
                </a:lnTo>
                <a:lnTo>
                  <a:pt x="1503896" y="54177"/>
                </a:lnTo>
                <a:lnTo>
                  <a:pt x="1499324" y="54105"/>
                </a:lnTo>
                <a:lnTo>
                  <a:pt x="1495165" y="54041"/>
                </a:lnTo>
                <a:lnTo>
                  <a:pt x="1491378" y="53981"/>
                </a:lnTo>
                <a:lnTo>
                  <a:pt x="1487891" y="53926"/>
                </a:lnTo>
                <a:lnTo>
                  <a:pt x="1484355" y="53870"/>
                </a:lnTo>
                <a:lnTo>
                  <a:pt x="1481280" y="53821"/>
                </a:lnTo>
                <a:lnTo>
                  <a:pt x="1478562" y="53778"/>
                </a:lnTo>
                <a:lnTo>
                  <a:pt x="1475786" y="53734"/>
                </a:lnTo>
                <a:lnTo>
                  <a:pt x="1473141" y="53692"/>
                </a:lnTo>
                <a:lnTo>
                  <a:pt x="1470721" y="53653"/>
                </a:lnTo>
                <a:lnTo>
                  <a:pt x="1468423" y="53617"/>
                </a:lnTo>
                <a:lnTo>
                  <a:pt x="1466085" y="53579"/>
                </a:lnTo>
                <a:lnTo>
                  <a:pt x="1463933" y="53545"/>
                </a:lnTo>
                <a:lnTo>
                  <a:pt x="1461740" y="53509"/>
                </a:lnTo>
                <a:lnTo>
                  <a:pt x="1459482" y="53473"/>
                </a:lnTo>
                <a:lnTo>
                  <a:pt x="1457346" y="53439"/>
                </a:lnTo>
                <a:lnTo>
                  <a:pt x="1455243" y="53405"/>
                </a:lnTo>
                <a:lnTo>
                  <a:pt x="1453268" y="53372"/>
                </a:lnTo>
                <a:lnTo>
                  <a:pt x="1451480" y="53343"/>
                </a:lnTo>
                <a:lnTo>
                  <a:pt x="1449635" y="53313"/>
                </a:lnTo>
                <a:lnTo>
                  <a:pt x="1447791" y="53283"/>
                </a:lnTo>
                <a:lnTo>
                  <a:pt x="1439359" y="53146"/>
                </a:lnTo>
                <a:lnTo>
                  <a:pt x="1437579" y="53117"/>
                </a:lnTo>
                <a:lnTo>
                  <a:pt x="1435848" y="53088"/>
                </a:lnTo>
                <a:lnTo>
                  <a:pt x="1434424" y="53065"/>
                </a:lnTo>
                <a:lnTo>
                  <a:pt x="1432911" y="53040"/>
                </a:lnTo>
                <a:lnTo>
                  <a:pt x="1431406" y="53015"/>
                </a:lnTo>
                <a:lnTo>
                  <a:pt x="1429715" y="52987"/>
                </a:lnTo>
                <a:lnTo>
                  <a:pt x="1428412" y="52966"/>
                </a:lnTo>
                <a:lnTo>
                  <a:pt x="1426963" y="52942"/>
                </a:lnTo>
                <a:lnTo>
                  <a:pt x="1425742" y="52922"/>
                </a:lnTo>
                <a:lnTo>
                  <a:pt x="1424730" y="52905"/>
                </a:lnTo>
                <a:lnTo>
                  <a:pt x="1423970" y="52893"/>
                </a:lnTo>
                <a:lnTo>
                  <a:pt x="1423371" y="52883"/>
                </a:lnTo>
                <a:lnTo>
                  <a:pt x="1423055" y="52877"/>
                </a:lnTo>
                <a:lnTo>
                  <a:pt x="1421825" y="52857"/>
                </a:lnTo>
                <a:lnTo>
                  <a:pt x="1414867" y="52741"/>
                </a:lnTo>
                <a:lnTo>
                  <a:pt x="1406153" y="52595"/>
                </a:lnTo>
                <a:lnTo>
                  <a:pt x="1398215" y="52461"/>
                </a:lnTo>
                <a:lnTo>
                  <a:pt x="1390860" y="52337"/>
                </a:lnTo>
                <a:lnTo>
                  <a:pt x="1384330" y="52225"/>
                </a:lnTo>
                <a:lnTo>
                  <a:pt x="1378060" y="52118"/>
                </a:lnTo>
                <a:lnTo>
                  <a:pt x="1372873" y="52028"/>
                </a:lnTo>
                <a:lnTo>
                  <a:pt x="1367937" y="51943"/>
                </a:lnTo>
                <a:lnTo>
                  <a:pt x="1363382" y="51864"/>
                </a:lnTo>
                <a:lnTo>
                  <a:pt x="1359425" y="51795"/>
                </a:lnTo>
                <a:lnTo>
                  <a:pt x="1355817" y="51732"/>
                </a:lnTo>
                <a:lnTo>
                  <a:pt x="1352103" y="51667"/>
                </a:lnTo>
                <a:lnTo>
                  <a:pt x="1348939" y="51612"/>
                </a:lnTo>
                <a:lnTo>
                  <a:pt x="1345953" y="51559"/>
                </a:lnTo>
                <a:lnTo>
                  <a:pt x="1343024" y="51507"/>
                </a:lnTo>
                <a:lnTo>
                  <a:pt x="1340427" y="51462"/>
                </a:lnTo>
                <a:lnTo>
                  <a:pt x="1337854" y="51416"/>
                </a:lnTo>
                <a:lnTo>
                  <a:pt x="1335653" y="51377"/>
                </a:lnTo>
                <a:lnTo>
                  <a:pt x="1333396" y="51337"/>
                </a:lnTo>
                <a:lnTo>
                  <a:pt x="1331284" y="51299"/>
                </a:lnTo>
                <a:lnTo>
                  <a:pt x="1328986" y="51258"/>
                </a:lnTo>
                <a:lnTo>
                  <a:pt x="1327012" y="51222"/>
                </a:lnTo>
                <a:lnTo>
                  <a:pt x="1325013" y="51187"/>
                </a:lnTo>
                <a:lnTo>
                  <a:pt x="1323136" y="51153"/>
                </a:lnTo>
                <a:lnTo>
                  <a:pt x="1321388" y="51122"/>
                </a:lnTo>
                <a:lnTo>
                  <a:pt x="1319535" y="51089"/>
                </a:lnTo>
                <a:lnTo>
                  <a:pt x="1317933" y="51060"/>
                </a:lnTo>
                <a:lnTo>
                  <a:pt x="1316331" y="51031"/>
                </a:lnTo>
                <a:lnTo>
                  <a:pt x="1314680" y="51001"/>
                </a:lnTo>
                <a:lnTo>
                  <a:pt x="1312900" y="50969"/>
                </a:lnTo>
                <a:lnTo>
                  <a:pt x="1311242" y="50938"/>
                </a:lnTo>
                <a:lnTo>
                  <a:pt x="1309623" y="50909"/>
                </a:lnTo>
                <a:lnTo>
                  <a:pt x="1308135" y="50883"/>
                </a:lnTo>
                <a:lnTo>
                  <a:pt x="1306573" y="50854"/>
                </a:lnTo>
                <a:lnTo>
                  <a:pt x="1305197" y="50829"/>
                </a:lnTo>
                <a:lnTo>
                  <a:pt x="1303563" y="50799"/>
                </a:lnTo>
                <a:lnTo>
                  <a:pt x="1302050" y="50772"/>
                </a:lnTo>
                <a:lnTo>
                  <a:pt x="1300634" y="50746"/>
                </a:lnTo>
                <a:lnTo>
                  <a:pt x="1299234" y="50720"/>
                </a:lnTo>
                <a:lnTo>
                  <a:pt x="1297907" y="50696"/>
                </a:lnTo>
                <a:lnTo>
                  <a:pt x="1296612" y="50672"/>
                </a:lnTo>
                <a:lnTo>
                  <a:pt x="1295593" y="50654"/>
                </a:lnTo>
                <a:lnTo>
                  <a:pt x="1294719" y="50638"/>
                </a:lnTo>
                <a:lnTo>
                  <a:pt x="1293950" y="50623"/>
                </a:lnTo>
                <a:lnTo>
                  <a:pt x="1293141" y="50608"/>
                </a:lnTo>
                <a:lnTo>
                  <a:pt x="1292801" y="50602"/>
                </a:lnTo>
                <a:lnTo>
                  <a:pt x="1292648" y="50599"/>
                </a:lnTo>
                <a:lnTo>
                  <a:pt x="1291296" y="50574"/>
                </a:lnTo>
                <a:lnTo>
                  <a:pt x="1284678" y="50452"/>
                </a:lnTo>
                <a:lnTo>
                  <a:pt x="1243113" y="49669"/>
                </a:lnTo>
                <a:lnTo>
                  <a:pt x="1233832" y="49490"/>
                </a:lnTo>
                <a:lnTo>
                  <a:pt x="1229681" y="49410"/>
                </a:lnTo>
                <a:lnTo>
                  <a:pt x="1226178" y="49342"/>
                </a:lnTo>
                <a:lnTo>
                  <a:pt x="1222763" y="49276"/>
                </a:lnTo>
                <a:lnTo>
                  <a:pt x="1219624" y="49214"/>
                </a:lnTo>
                <a:lnTo>
                  <a:pt x="1216444" y="49152"/>
                </a:lnTo>
                <a:lnTo>
                  <a:pt x="1213660" y="49097"/>
                </a:lnTo>
                <a:lnTo>
                  <a:pt x="1211095" y="49047"/>
                </a:lnTo>
                <a:lnTo>
                  <a:pt x="1208765" y="49001"/>
                </a:lnTo>
                <a:lnTo>
                  <a:pt x="1206532" y="48957"/>
                </a:lnTo>
                <a:lnTo>
                  <a:pt x="1204444" y="48916"/>
                </a:lnTo>
                <a:lnTo>
                  <a:pt x="1202494" y="48877"/>
                </a:lnTo>
                <a:lnTo>
                  <a:pt x="1200601" y="48839"/>
                </a:lnTo>
                <a:lnTo>
                  <a:pt x="1198675" y="48801"/>
                </a:lnTo>
                <a:lnTo>
                  <a:pt x="1196717" y="48762"/>
                </a:lnTo>
                <a:lnTo>
                  <a:pt x="1194937" y="48726"/>
                </a:lnTo>
                <a:lnTo>
                  <a:pt x="1193270" y="48693"/>
                </a:lnTo>
                <a:lnTo>
                  <a:pt x="1191523" y="48658"/>
                </a:lnTo>
                <a:lnTo>
                  <a:pt x="1189985" y="48627"/>
                </a:lnTo>
                <a:lnTo>
                  <a:pt x="1188472" y="48597"/>
                </a:lnTo>
                <a:lnTo>
                  <a:pt x="1186886" y="48564"/>
                </a:lnTo>
                <a:lnTo>
                  <a:pt x="1185389" y="48535"/>
                </a:lnTo>
                <a:lnTo>
                  <a:pt x="1183973" y="48506"/>
                </a:lnTo>
                <a:lnTo>
                  <a:pt x="1182622" y="48479"/>
                </a:lnTo>
                <a:lnTo>
                  <a:pt x="1181295" y="48452"/>
                </a:lnTo>
                <a:lnTo>
                  <a:pt x="1179928" y="48424"/>
                </a:lnTo>
                <a:lnTo>
                  <a:pt x="1178536" y="48396"/>
                </a:lnTo>
                <a:lnTo>
                  <a:pt x="1177298" y="48371"/>
                </a:lnTo>
                <a:lnTo>
                  <a:pt x="1175801" y="48341"/>
                </a:lnTo>
                <a:lnTo>
                  <a:pt x="1174571" y="48316"/>
                </a:lnTo>
                <a:lnTo>
                  <a:pt x="1173252" y="48289"/>
                </a:lnTo>
                <a:lnTo>
                  <a:pt x="1171998" y="48263"/>
                </a:lnTo>
                <a:lnTo>
                  <a:pt x="1170963" y="48242"/>
                </a:lnTo>
                <a:lnTo>
                  <a:pt x="1169911" y="48221"/>
                </a:lnTo>
                <a:lnTo>
                  <a:pt x="1169271" y="48208"/>
                </a:lnTo>
                <a:lnTo>
                  <a:pt x="1168478" y="48192"/>
                </a:lnTo>
                <a:lnTo>
                  <a:pt x="1167904" y="48180"/>
                </a:lnTo>
                <a:lnTo>
                  <a:pt x="1167572" y="48174"/>
                </a:lnTo>
                <a:lnTo>
                  <a:pt x="1167394" y="48170"/>
                </a:lnTo>
                <a:lnTo>
                  <a:pt x="1166278" y="48147"/>
                </a:lnTo>
                <a:lnTo>
                  <a:pt x="1123240" y="47249"/>
                </a:lnTo>
                <a:lnTo>
                  <a:pt x="1118264" y="47143"/>
                </a:lnTo>
                <a:lnTo>
                  <a:pt x="1113668" y="47045"/>
                </a:lnTo>
                <a:lnTo>
                  <a:pt x="1109509" y="46956"/>
                </a:lnTo>
                <a:lnTo>
                  <a:pt x="1105714" y="46874"/>
                </a:lnTo>
                <a:lnTo>
                  <a:pt x="1101976" y="46793"/>
                </a:lnTo>
                <a:lnTo>
                  <a:pt x="1098432" y="46716"/>
                </a:lnTo>
                <a:lnTo>
                  <a:pt x="1095471" y="46652"/>
                </a:lnTo>
                <a:lnTo>
                  <a:pt x="1092380" y="46584"/>
                </a:lnTo>
                <a:lnTo>
                  <a:pt x="1089726" y="46526"/>
                </a:lnTo>
                <a:lnTo>
                  <a:pt x="1087541" y="46478"/>
                </a:lnTo>
                <a:lnTo>
                  <a:pt x="1085170" y="46427"/>
                </a:lnTo>
                <a:lnTo>
                  <a:pt x="1082994" y="46378"/>
                </a:lnTo>
                <a:lnTo>
                  <a:pt x="1081165" y="46339"/>
                </a:lnTo>
                <a:lnTo>
                  <a:pt x="1079061" y="46292"/>
                </a:lnTo>
                <a:lnTo>
                  <a:pt x="1077136" y="46250"/>
                </a:lnTo>
                <a:lnTo>
                  <a:pt x="1075517" y="46213"/>
                </a:lnTo>
                <a:lnTo>
                  <a:pt x="1073632" y="46172"/>
                </a:lnTo>
                <a:lnTo>
                  <a:pt x="1071925" y="46134"/>
                </a:lnTo>
                <a:lnTo>
                  <a:pt x="1070388" y="46099"/>
                </a:lnTo>
                <a:lnTo>
                  <a:pt x="1068802" y="46064"/>
                </a:lnTo>
                <a:lnTo>
                  <a:pt x="1067394" y="46033"/>
                </a:lnTo>
                <a:lnTo>
                  <a:pt x="1065986" y="46001"/>
                </a:lnTo>
                <a:lnTo>
                  <a:pt x="1064764" y="45974"/>
                </a:lnTo>
                <a:lnTo>
                  <a:pt x="1063469" y="45945"/>
                </a:lnTo>
                <a:lnTo>
                  <a:pt x="1062183" y="45915"/>
                </a:lnTo>
                <a:lnTo>
                  <a:pt x="1060832" y="45885"/>
                </a:lnTo>
                <a:lnTo>
                  <a:pt x="1059472" y="45855"/>
                </a:lnTo>
                <a:lnTo>
                  <a:pt x="1058178" y="45826"/>
                </a:lnTo>
                <a:lnTo>
                  <a:pt x="1057045" y="45800"/>
                </a:lnTo>
                <a:lnTo>
                  <a:pt x="1055702" y="45770"/>
                </a:lnTo>
                <a:lnTo>
                  <a:pt x="1054448" y="45741"/>
                </a:lnTo>
                <a:lnTo>
                  <a:pt x="1053363" y="45717"/>
                </a:lnTo>
                <a:lnTo>
                  <a:pt x="1052271" y="45692"/>
                </a:lnTo>
                <a:lnTo>
                  <a:pt x="1051284" y="45670"/>
                </a:lnTo>
                <a:lnTo>
                  <a:pt x="1050362" y="45649"/>
                </a:lnTo>
                <a:lnTo>
                  <a:pt x="1049415" y="45627"/>
                </a:lnTo>
                <a:lnTo>
                  <a:pt x="1048711" y="45611"/>
                </a:lnTo>
                <a:lnTo>
                  <a:pt x="1048161" y="45599"/>
                </a:lnTo>
                <a:lnTo>
                  <a:pt x="1047837" y="45592"/>
                </a:lnTo>
                <a:lnTo>
                  <a:pt x="1047562" y="45585"/>
                </a:lnTo>
                <a:lnTo>
                  <a:pt x="1047360" y="45581"/>
                </a:lnTo>
                <a:lnTo>
                  <a:pt x="1046178" y="45554"/>
                </a:lnTo>
                <a:lnTo>
                  <a:pt x="1008084" y="44671"/>
                </a:lnTo>
                <a:lnTo>
                  <a:pt x="1002421" y="44537"/>
                </a:lnTo>
                <a:lnTo>
                  <a:pt x="997355" y="44417"/>
                </a:lnTo>
                <a:lnTo>
                  <a:pt x="992703" y="44306"/>
                </a:lnTo>
                <a:lnTo>
                  <a:pt x="988973" y="44216"/>
                </a:lnTo>
                <a:lnTo>
                  <a:pt x="985534" y="44134"/>
                </a:lnTo>
                <a:lnTo>
                  <a:pt x="981982" y="44048"/>
                </a:lnTo>
                <a:lnTo>
                  <a:pt x="978851" y="43973"/>
                </a:lnTo>
                <a:lnTo>
                  <a:pt x="975816" y="43899"/>
                </a:lnTo>
                <a:lnTo>
                  <a:pt x="972976" y="43829"/>
                </a:lnTo>
                <a:lnTo>
                  <a:pt x="970306" y="43765"/>
                </a:lnTo>
                <a:lnTo>
                  <a:pt x="967984" y="43707"/>
                </a:lnTo>
                <a:lnTo>
                  <a:pt x="956243" y="43418"/>
                </a:lnTo>
                <a:lnTo>
                  <a:pt x="954836" y="43384"/>
                </a:lnTo>
                <a:lnTo>
                  <a:pt x="953225" y="43344"/>
                </a:lnTo>
                <a:lnTo>
                  <a:pt x="951745" y="43307"/>
                </a:lnTo>
                <a:lnTo>
                  <a:pt x="950313" y="43271"/>
                </a:lnTo>
                <a:lnTo>
                  <a:pt x="948710" y="43232"/>
                </a:lnTo>
                <a:lnTo>
                  <a:pt x="947537" y="43202"/>
                </a:lnTo>
                <a:lnTo>
                  <a:pt x="946323" y="43172"/>
                </a:lnTo>
                <a:lnTo>
                  <a:pt x="945134" y="43142"/>
                </a:lnTo>
                <a:lnTo>
                  <a:pt x="943920" y="43112"/>
                </a:lnTo>
                <a:lnTo>
                  <a:pt x="942723" y="43082"/>
                </a:lnTo>
                <a:lnTo>
                  <a:pt x="941631" y="43054"/>
                </a:lnTo>
                <a:lnTo>
                  <a:pt x="940668" y="43030"/>
                </a:lnTo>
                <a:lnTo>
                  <a:pt x="939486" y="43000"/>
                </a:lnTo>
                <a:lnTo>
                  <a:pt x="938426" y="42973"/>
                </a:lnTo>
                <a:lnTo>
                  <a:pt x="937366" y="42947"/>
                </a:lnTo>
                <a:lnTo>
                  <a:pt x="936315" y="42920"/>
                </a:lnTo>
                <a:lnTo>
                  <a:pt x="935481" y="42900"/>
                </a:lnTo>
                <a:lnTo>
                  <a:pt x="934656" y="42879"/>
                </a:lnTo>
                <a:lnTo>
                  <a:pt x="933847" y="42859"/>
                </a:lnTo>
                <a:lnTo>
                  <a:pt x="933183" y="42841"/>
                </a:lnTo>
                <a:lnTo>
                  <a:pt x="932576" y="42826"/>
                </a:lnTo>
                <a:lnTo>
                  <a:pt x="932091" y="42814"/>
                </a:lnTo>
                <a:lnTo>
                  <a:pt x="931816" y="42807"/>
                </a:lnTo>
                <a:lnTo>
                  <a:pt x="931662" y="42803"/>
                </a:lnTo>
                <a:lnTo>
                  <a:pt x="931452" y="42797"/>
                </a:lnTo>
                <a:lnTo>
                  <a:pt x="930262" y="42767"/>
                </a:lnTo>
                <a:lnTo>
                  <a:pt x="923352" y="42591"/>
                </a:lnTo>
                <a:lnTo>
                  <a:pt x="882014" y="41514"/>
                </a:lnTo>
                <a:lnTo>
                  <a:pt x="866195" y="41089"/>
                </a:lnTo>
                <a:lnTo>
                  <a:pt x="863161" y="41007"/>
                </a:lnTo>
                <a:lnTo>
                  <a:pt x="860264" y="40929"/>
                </a:lnTo>
                <a:lnTo>
                  <a:pt x="857513" y="40853"/>
                </a:lnTo>
                <a:lnTo>
                  <a:pt x="855054" y="40786"/>
                </a:lnTo>
                <a:lnTo>
                  <a:pt x="852691" y="40722"/>
                </a:lnTo>
                <a:lnTo>
                  <a:pt x="850425" y="40659"/>
                </a:lnTo>
                <a:lnTo>
                  <a:pt x="848467" y="40606"/>
                </a:lnTo>
                <a:lnTo>
                  <a:pt x="846687" y="40557"/>
                </a:lnTo>
                <a:lnTo>
                  <a:pt x="844915" y="40508"/>
                </a:lnTo>
                <a:lnTo>
                  <a:pt x="843297" y="40464"/>
                </a:lnTo>
                <a:lnTo>
                  <a:pt x="842002" y="40427"/>
                </a:lnTo>
                <a:lnTo>
                  <a:pt x="840554" y="40387"/>
                </a:lnTo>
                <a:lnTo>
                  <a:pt x="839316" y="40353"/>
                </a:lnTo>
                <a:lnTo>
                  <a:pt x="838021" y="40317"/>
                </a:lnTo>
                <a:lnTo>
                  <a:pt x="836775" y="40282"/>
                </a:lnTo>
                <a:lnTo>
                  <a:pt x="835562" y="40248"/>
                </a:lnTo>
                <a:lnTo>
                  <a:pt x="834396" y="40216"/>
                </a:lnTo>
                <a:lnTo>
                  <a:pt x="833312" y="40186"/>
                </a:lnTo>
                <a:lnTo>
                  <a:pt x="832147" y="40153"/>
                </a:lnTo>
                <a:lnTo>
                  <a:pt x="831103" y="40124"/>
                </a:lnTo>
                <a:lnTo>
                  <a:pt x="830043" y="40095"/>
                </a:lnTo>
                <a:lnTo>
                  <a:pt x="828854" y="40061"/>
                </a:lnTo>
                <a:lnTo>
                  <a:pt x="827899" y="40034"/>
                </a:lnTo>
                <a:lnTo>
                  <a:pt x="826936" y="40007"/>
                </a:lnTo>
                <a:lnTo>
                  <a:pt x="826030" y="39982"/>
                </a:lnTo>
                <a:lnTo>
                  <a:pt x="825156" y="39957"/>
                </a:lnTo>
                <a:lnTo>
                  <a:pt x="824436" y="39937"/>
                </a:lnTo>
                <a:lnTo>
                  <a:pt x="823789" y="39919"/>
                </a:lnTo>
                <a:lnTo>
                  <a:pt x="823117" y="39899"/>
                </a:lnTo>
                <a:lnTo>
                  <a:pt x="822559" y="39884"/>
                </a:lnTo>
                <a:lnTo>
                  <a:pt x="822025" y="39869"/>
                </a:lnTo>
                <a:lnTo>
                  <a:pt x="821685" y="39859"/>
                </a:lnTo>
                <a:lnTo>
                  <a:pt x="821483" y="39853"/>
                </a:lnTo>
                <a:lnTo>
                  <a:pt x="821337" y="39849"/>
                </a:lnTo>
                <a:lnTo>
                  <a:pt x="821167" y="39844"/>
                </a:lnTo>
                <a:lnTo>
                  <a:pt x="819873" y="39808"/>
                </a:lnTo>
                <a:lnTo>
                  <a:pt x="777854" y="38592"/>
                </a:lnTo>
                <a:lnTo>
                  <a:pt x="772668" y="38439"/>
                </a:lnTo>
                <a:lnTo>
                  <a:pt x="768371" y="38310"/>
                </a:lnTo>
                <a:lnTo>
                  <a:pt x="764277" y="38188"/>
                </a:lnTo>
                <a:lnTo>
                  <a:pt x="760409" y="38072"/>
                </a:lnTo>
                <a:lnTo>
                  <a:pt x="743992" y="37573"/>
                </a:lnTo>
                <a:lnTo>
                  <a:pt x="742058" y="37514"/>
                </a:lnTo>
                <a:lnTo>
                  <a:pt x="740222" y="37457"/>
                </a:lnTo>
                <a:lnTo>
                  <a:pt x="738571" y="37407"/>
                </a:lnTo>
                <a:lnTo>
                  <a:pt x="736977" y="37358"/>
                </a:lnTo>
                <a:lnTo>
                  <a:pt x="735545" y="37313"/>
                </a:lnTo>
                <a:lnTo>
                  <a:pt x="733983" y="37265"/>
                </a:lnTo>
                <a:lnTo>
                  <a:pt x="732689" y="37225"/>
                </a:lnTo>
                <a:lnTo>
                  <a:pt x="731475" y="37187"/>
                </a:lnTo>
                <a:lnTo>
                  <a:pt x="730334" y="37152"/>
                </a:lnTo>
                <a:lnTo>
                  <a:pt x="729258" y="37119"/>
                </a:lnTo>
                <a:lnTo>
                  <a:pt x="728190" y="37085"/>
                </a:lnTo>
                <a:lnTo>
                  <a:pt x="727162" y="37053"/>
                </a:lnTo>
                <a:lnTo>
                  <a:pt x="726321" y="37027"/>
                </a:lnTo>
                <a:lnTo>
                  <a:pt x="725253" y="36994"/>
                </a:lnTo>
                <a:lnTo>
                  <a:pt x="724452" y="36969"/>
                </a:lnTo>
                <a:lnTo>
                  <a:pt x="723626" y="36943"/>
                </a:lnTo>
                <a:lnTo>
                  <a:pt x="722753" y="36915"/>
                </a:lnTo>
                <a:lnTo>
                  <a:pt x="721846" y="36887"/>
                </a:lnTo>
                <a:lnTo>
                  <a:pt x="720997" y="36860"/>
                </a:lnTo>
                <a:lnTo>
                  <a:pt x="720309" y="36839"/>
                </a:lnTo>
                <a:lnTo>
                  <a:pt x="719759" y="36821"/>
                </a:lnTo>
                <a:lnTo>
                  <a:pt x="719160" y="36803"/>
                </a:lnTo>
                <a:lnTo>
                  <a:pt x="718634" y="36786"/>
                </a:lnTo>
                <a:lnTo>
                  <a:pt x="718254" y="36774"/>
                </a:lnTo>
                <a:lnTo>
                  <a:pt x="717962" y="36765"/>
                </a:lnTo>
                <a:lnTo>
                  <a:pt x="717598" y="36753"/>
                </a:lnTo>
                <a:lnTo>
                  <a:pt x="717380" y="36746"/>
                </a:lnTo>
                <a:lnTo>
                  <a:pt x="717210" y="36741"/>
                </a:lnTo>
                <a:lnTo>
                  <a:pt x="717040" y="36736"/>
                </a:lnTo>
                <a:lnTo>
                  <a:pt x="677514" y="35463"/>
                </a:lnTo>
                <a:lnTo>
                  <a:pt x="658710" y="34838"/>
                </a:lnTo>
                <a:lnTo>
                  <a:pt x="655376" y="34726"/>
                </a:lnTo>
                <a:lnTo>
                  <a:pt x="651816" y="34605"/>
                </a:lnTo>
                <a:lnTo>
                  <a:pt x="648774" y="34502"/>
                </a:lnTo>
                <a:lnTo>
                  <a:pt x="646006" y="34408"/>
                </a:lnTo>
                <a:lnTo>
                  <a:pt x="643587" y="34325"/>
                </a:lnTo>
                <a:lnTo>
                  <a:pt x="641500" y="34254"/>
                </a:lnTo>
                <a:lnTo>
                  <a:pt x="639485" y="34185"/>
                </a:lnTo>
                <a:lnTo>
                  <a:pt x="637527" y="34117"/>
                </a:lnTo>
                <a:lnTo>
                  <a:pt x="635787" y="34058"/>
                </a:lnTo>
                <a:lnTo>
                  <a:pt x="634323" y="34007"/>
                </a:lnTo>
                <a:lnTo>
                  <a:pt x="632939" y="33960"/>
                </a:lnTo>
                <a:lnTo>
                  <a:pt x="631604" y="33914"/>
                </a:lnTo>
                <a:lnTo>
                  <a:pt x="630269" y="33867"/>
                </a:lnTo>
                <a:lnTo>
                  <a:pt x="628901" y="33820"/>
                </a:lnTo>
                <a:lnTo>
                  <a:pt x="627728" y="33778"/>
                </a:lnTo>
                <a:lnTo>
                  <a:pt x="626644" y="33741"/>
                </a:lnTo>
                <a:lnTo>
                  <a:pt x="625576" y="33704"/>
                </a:lnTo>
                <a:lnTo>
                  <a:pt x="624605" y="33670"/>
                </a:lnTo>
                <a:lnTo>
                  <a:pt x="623772" y="33641"/>
                </a:lnTo>
                <a:lnTo>
                  <a:pt x="622970" y="33613"/>
                </a:lnTo>
                <a:lnTo>
                  <a:pt x="622218" y="33587"/>
                </a:lnTo>
                <a:lnTo>
                  <a:pt x="621522" y="33562"/>
                </a:lnTo>
                <a:lnTo>
                  <a:pt x="620891" y="33540"/>
                </a:lnTo>
                <a:lnTo>
                  <a:pt x="620317" y="33520"/>
                </a:lnTo>
                <a:lnTo>
                  <a:pt x="619766" y="33501"/>
                </a:lnTo>
                <a:lnTo>
                  <a:pt x="619070" y="33476"/>
                </a:lnTo>
                <a:lnTo>
                  <a:pt x="618504" y="33456"/>
                </a:lnTo>
                <a:lnTo>
                  <a:pt x="617978" y="33438"/>
                </a:lnTo>
                <a:lnTo>
                  <a:pt x="617533" y="33422"/>
                </a:lnTo>
                <a:lnTo>
                  <a:pt x="617209" y="33411"/>
                </a:lnTo>
                <a:lnTo>
                  <a:pt x="616999" y="33404"/>
                </a:lnTo>
                <a:lnTo>
                  <a:pt x="616748" y="33395"/>
                </a:lnTo>
                <a:lnTo>
                  <a:pt x="616481" y="33385"/>
                </a:lnTo>
                <a:lnTo>
                  <a:pt x="616295" y="33379"/>
                </a:lnTo>
                <a:lnTo>
                  <a:pt x="616150" y="33373"/>
                </a:lnTo>
                <a:lnTo>
                  <a:pt x="615907" y="33365"/>
                </a:lnTo>
                <a:lnTo>
                  <a:pt x="615551" y="33353"/>
                </a:lnTo>
                <a:lnTo>
                  <a:pt x="615251" y="33341"/>
                </a:lnTo>
                <a:lnTo>
                  <a:pt x="573961" y="31851"/>
                </a:lnTo>
                <a:lnTo>
                  <a:pt x="547519" y="30857"/>
                </a:lnTo>
                <a:lnTo>
                  <a:pt x="544420" y="30739"/>
                </a:lnTo>
                <a:lnTo>
                  <a:pt x="541823" y="30639"/>
                </a:lnTo>
                <a:lnTo>
                  <a:pt x="539290" y="30542"/>
                </a:lnTo>
                <a:lnTo>
                  <a:pt x="537235" y="30463"/>
                </a:lnTo>
                <a:lnTo>
                  <a:pt x="535309" y="30388"/>
                </a:lnTo>
                <a:lnTo>
                  <a:pt x="533359" y="30313"/>
                </a:lnTo>
                <a:lnTo>
                  <a:pt x="531652" y="30247"/>
                </a:lnTo>
                <a:lnTo>
                  <a:pt x="530155" y="30188"/>
                </a:lnTo>
                <a:lnTo>
                  <a:pt x="528731" y="30132"/>
                </a:lnTo>
                <a:lnTo>
                  <a:pt x="527364" y="30079"/>
                </a:lnTo>
                <a:lnTo>
                  <a:pt x="526215" y="30034"/>
                </a:lnTo>
                <a:lnTo>
                  <a:pt x="525163" y="29993"/>
                </a:lnTo>
                <a:lnTo>
                  <a:pt x="524167" y="29954"/>
                </a:lnTo>
                <a:lnTo>
                  <a:pt x="523237" y="29918"/>
                </a:lnTo>
                <a:lnTo>
                  <a:pt x="522242" y="29878"/>
                </a:lnTo>
                <a:lnTo>
                  <a:pt x="521327" y="29843"/>
                </a:lnTo>
                <a:lnTo>
                  <a:pt x="520510" y="29810"/>
                </a:lnTo>
                <a:lnTo>
                  <a:pt x="519709" y="29779"/>
                </a:lnTo>
                <a:lnTo>
                  <a:pt x="518965" y="29750"/>
                </a:lnTo>
                <a:lnTo>
                  <a:pt x="518317" y="29724"/>
                </a:lnTo>
                <a:lnTo>
                  <a:pt x="517670" y="29699"/>
                </a:lnTo>
                <a:lnTo>
                  <a:pt x="517063" y="29674"/>
                </a:lnTo>
                <a:lnTo>
                  <a:pt x="516529" y="29654"/>
                </a:lnTo>
                <a:lnTo>
                  <a:pt x="516003" y="29632"/>
                </a:lnTo>
                <a:lnTo>
                  <a:pt x="515526" y="29613"/>
                </a:lnTo>
                <a:lnTo>
                  <a:pt x="515210" y="29601"/>
                </a:lnTo>
                <a:lnTo>
                  <a:pt x="514895" y="29589"/>
                </a:lnTo>
                <a:lnTo>
                  <a:pt x="514668" y="29580"/>
                </a:lnTo>
                <a:lnTo>
                  <a:pt x="514361" y="29568"/>
                </a:lnTo>
                <a:lnTo>
                  <a:pt x="514215" y="29561"/>
                </a:lnTo>
                <a:lnTo>
                  <a:pt x="514045" y="29555"/>
                </a:lnTo>
                <a:lnTo>
                  <a:pt x="513900" y="29549"/>
                </a:lnTo>
                <a:lnTo>
                  <a:pt x="513625" y="29539"/>
                </a:lnTo>
                <a:lnTo>
                  <a:pt x="513228" y="29522"/>
                </a:lnTo>
                <a:lnTo>
                  <a:pt x="512751" y="29504"/>
                </a:lnTo>
                <a:lnTo>
                  <a:pt x="512298" y="29485"/>
                </a:lnTo>
                <a:lnTo>
                  <a:pt x="511116" y="29438"/>
                </a:lnTo>
                <a:lnTo>
                  <a:pt x="503421" y="29130"/>
                </a:lnTo>
                <a:lnTo>
                  <a:pt x="465190" y="27556"/>
                </a:lnTo>
                <a:lnTo>
                  <a:pt x="444889" y="26689"/>
                </a:lnTo>
                <a:lnTo>
                  <a:pt x="441992" y="26565"/>
                </a:lnTo>
                <a:lnTo>
                  <a:pt x="439362" y="26450"/>
                </a:lnTo>
                <a:lnTo>
                  <a:pt x="437105" y="26351"/>
                </a:lnTo>
                <a:lnTo>
                  <a:pt x="434896" y="26255"/>
                </a:lnTo>
                <a:lnTo>
                  <a:pt x="432760" y="26162"/>
                </a:lnTo>
                <a:lnTo>
                  <a:pt x="431117" y="26089"/>
                </a:lnTo>
                <a:lnTo>
                  <a:pt x="423665" y="25760"/>
                </a:lnTo>
                <a:lnTo>
                  <a:pt x="422759" y="25719"/>
                </a:lnTo>
                <a:lnTo>
                  <a:pt x="421990" y="25686"/>
                </a:lnTo>
                <a:lnTo>
                  <a:pt x="421351" y="25657"/>
                </a:lnTo>
                <a:lnTo>
                  <a:pt x="420518" y="25620"/>
                </a:lnTo>
                <a:lnTo>
                  <a:pt x="419903" y="25592"/>
                </a:lnTo>
                <a:lnTo>
                  <a:pt x="419409" y="25571"/>
                </a:lnTo>
                <a:lnTo>
                  <a:pt x="418802" y="25544"/>
                </a:lnTo>
                <a:lnTo>
                  <a:pt x="418236" y="25518"/>
                </a:lnTo>
                <a:lnTo>
                  <a:pt x="417653" y="25492"/>
                </a:lnTo>
                <a:lnTo>
                  <a:pt x="417168" y="25471"/>
                </a:lnTo>
                <a:lnTo>
                  <a:pt x="416747" y="25452"/>
                </a:lnTo>
                <a:lnTo>
                  <a:pt x="416383" y="25435"/>
                </a:lnTo>
                <a:lnTo>
                  <a:pt x="416108" y="25423"/>
                </a:lnTo>
                <a:lnTo>
                  <a:pt x="415849" y="25411"/>
                </a:lnTo>
                <a:lnTo>
                  <a:pt x="415671" y="25404"/>
                </a:lnTo>
                <a:lnTo>
                  <a:pt x="415420" y="25393"/>
                </a:lnTo>
                <a:lnTo>
                  <a:pt x="415258" y="25385"/>
                </a:lnTo>
                <a:lnTo>
                  <a:pt x="414611" y="25356"/>
                </a:lnTo>
                <a:lnTo>
                  <a:pt x="414012" y="25329"/>
                </a:lnTo>
                <a:lnTo>
                  <a:pt x="413171" y="25291"/>
                </a:lnTo>
                <a:lnTo>
                  <a:pt x="371258" y="23353"/>
                </a:lnTo>
                <a:lnTo>
                  <a:pt x="345026" y="22084"/>
                </a:lnTo>
                <a:lnTo>
                  <a:pt x="341975" y="21934"/>
                </a:lnTo>
                <a:lnTo>
                  <a:pt x="339160" y="21794"/>
                </a:lnTo>
                <a:lnTo>
                  <a:pt x="336959" y="21685"/>
                </a:lnTo>
                <a:lnTo>
                  <a:pt x="334936" y="21585"/>
                </a:lnTo>
                <a:lnTo>
                  <a:pt x="333334" y="21505"/>
                </a:lnTo>
                <a:lnTo>
                  <a:pt x="331538" y="21415"/>
                </a:lnTo>
                <a:lnTo>
                  <a:pt x="330227" y="21349"/>
                </a:lnTo>
                <a:lnTo>
                  <a:pt x="328981" y="21286"/>
                </a:lnTo>
                <a:lnTo>
                  <a:pt x="327969" y="21236"/>
                </a:lnTo>
                <a:lnTo>
                  <a:pt x="326966" y="21185"/>
                </a:lnTo>
                <a:lnTo>
                  <a:pt x="326117" y="21142"/>
                </a:lnTo>
                <a:lnTo>
                  <a:pt x="325291" y="21100"/>
                </a:lnTo>
                <a:lnTo>
                  <a:pt x="324571" y="21064"/>
                </a:lnTo>
                <a:lnTo>
                  <a:pt x="323899" y="21030"/>
                </a:lnTo>
                <a:lnTo>
                  <a:pt x="323244" y="20996"/>
                </a:lnTo>
                <a:lnTo>
                  <a:pt x="322678" y="20968"/>
                </a:lnTo>
                <a:lnTo>
                  <a:pt x="322192" y="20943"/>
                </a:lnTo>
                <a:lnTo>
                  <a:pt x="321731" y="20920"/>
                </a:lnTo>
                <a:lnTo>
                  <a:pt x="321318" y="20899"/>
                </a:lnTo>
                <a:lnTo>
                  <a:pt x="320906" y="20878"/>
                </a:lnTo>
                <a:lnTo>
                  <a:pt x="320542" y="20860"/>
                </a:lnTo>
                <a:lnTo>
                  <a:pt x="320266" y="20846"/>
                </a:lnTo>
                <a:lnTo>
                  <a:pt x="319991" y="20832"/>
                </a:lnTo>
                <a:lnTo>
                  <a:pt x="319716" y="20818"/>
                </a:lnTo>
                <a:lnTo>
                  <a:pt x="319522" y="20808"/>
                </a:lnTo>
                <a:lnTo>
                  <a:pt x="319360" y="20800"/>
                </a:lnTo>
                <a:lnTo>
                  <a:pt x="319134" y="20788"/>
                </a:lnTo>
                <a:lnTo>
                  <a:pt x="318980" y="20780"/>
                </a:lnTo>
                <a:lnTo>
                  <a:pt x="318090" y="20734"/>
                </a:lnTo>
                <a:lnTo>
                  <a:pt x="317030" y="20680"/>
                </a:lnTo>
                <a:lnTo>
                  <a:pt x="316059" y="20631"/>
                </a:lnTo>
                <a:lnTo>
                  <a:pt x="314538" y="20553"/>
                </a:lnTo>
                <a:lnTo>
                  <a:pt x="270772" y="18240"/>
                </a:lnTo>
                <a:lnTo>
                  <a:pt x="243108" y="16702"/>
                </a:lnTo>
                <a:lnTo>
                  <a:pt x="240365" y="16546"/>
                </a:lnTo>
                <a:lnTo>
                  <a:pt x="237856" y="16403"/>
                </a:lnTo>
                <a:lnTo>
                  <a:pt x="235615" y="16275"/>
                </a:lnTo>
                <a:lnTo>
                  <a:pt x="233689" y="16164"/>
                </a:lnTo>
                <a:lnTo>
                  <a:pt x="231893" y="16061"/>
                </a:lnTo>
                <a:lnTo>
                  <a:pt x="230380" y="15974"/>
                </a:lnTo>
                <a:lnTo>
                  <a:pt x="228932" y="15890"/>
                </a:lnTo>
                <a:lnTo>
                  <a:pt x="227589" y="15813"/>
                </a:lnTo>
                <a:lnTo>
                  <a:pt x="226739" y="15763"/>
                </a:lnTo>
                <a:lnTo>
                  <a:pt x="225906" y="15715"/>
                </a:lnTo>
                <a:lnTo>
                  <a:pt x="225080" y="15667"/>
                </a:lnTo>
                <a:lnTo>
                  <a:pt x="224352" y="15625"/>
                </a:lnTo>
                <a:lnTo>
                  <a:pt x="223713" y="15587"/>
                </a:lnTo>
                <a:lnTo>
                  <a:pt x="223122" y="15553"/>
                </a:lnTo>
                <a:lnTo>
                  <a:pt x="222572" y="15520"/>
                </a:lnTo>
                <a:lnTo>
                  <a:pt x="221949" y="15484"/>
                </a:lnTo>
                <a:lnTo>
                  <a:pt x="221496" y="15457"/>
                </a:lnTo>
                <a:lnTo>
                  <a:pt x="221059" y="15432"/>
                </a:lnTo>
                <a:lnTo>
                  <a:pt x="220695" y="15410"/>
                </a:lnTo>
                <a:lnTo>
                  <a:pt x="220379" y="15393"/>
                </a:lnTo>
                <a:lnTo>
                  <a:pt x="220080" y="15375"/>
                </a:lnTo>
                <a:lnTo>
                  <a:pt x="219886" y="15363"/>
                </a:lnTo>
                <a:lnTo>
                  <a:pt x="219708" y="15353"/>
                </a:lnTo>
                <a:lnTo>
                  <a:pt x="219481" y="15339"/>
                </a:lnTo>
                <a:lnTo>
                  <a:pt x="219335" y="15331"/>
                </a:lnTo>
                <a:lnTo>
                  <a:pt x="219198" y="15323"/>
                </a:lnTo>
                <a:lnTo>
                  <a:pt x="217652" y="15232"/>
                </a:lnTo>
                <a:lnTo>
                  <a:pt x="215889" y="15128"/>
                </a:lnTo>
                <a:lnTo>
                  <a:pt x="175812" y="12693"/>
                </a:lnTo>
                <a:lnTo>
                  <a:pt x="137565" y="10228"/>
                </a:lnTo>
                <a:lnTo>
                  <a:pt x="128567" y="9626"/>
                </a:lnTo>
                <a:lnTo>
                  <a:pt x="126577" y="9492"/>
                </a:lnTo>
                <a:lnTo>
                  <a:pt x="124764" y="9369"/>
                </a:lnTo>
                <a:lnTo>
                  <a:pt x="123025" y="9251"/>
                </a:lnTo>
                <a:lnTo>
                  <a:pt x="121738" y="9164"/>
                </a:lnTo>
                <a:lnTo>
                  <a:pt x="120656" y="9090"/>
                </a:lnTo>
                <a:lnTo>
                  <a:pt x="119591" y="9017"/>
                </a:lnTo>
                <a:lnTo>
                  <a:pt x="118806" y="8964"/>
                </a:lnTo>
                <a:lnTo>
                  <a:pt x="118116" y="8917"/>
                </a:lnTo>
                <a:lnTo>
                  <a:pt x="117491" y="8874"/>
                </a:lnTo>
                <a:lnTo>
                  <a:pt x="116898" y="8833"/>
                </a:lnTo>
                <a:lnTo>
                  <a:pt x="116253" y="8789"/>
                </a:lnTo>
                <a:lnTo>
                  <a:pt x="115009" y="8703"/>
                </a:lnTo>
                <a:lnTo>
                  <a:pt x="114658" y="8679"/>
                </a:lnTo>
                <a:lnTo>
                  <a:pt x="114237" y="8650"/>
                </a:lnTo>
                <a:lnTo>
                  <a:pt x="113835" y="8622"/>
                </a:lnTo>
                <a:lnTo>
                  <a:pt x="113452" y="8596"/>
                </a:lnTo>
                <a:lnTo>
                  <a:pt x="113171" y="8577"/>
                </a:lnTo>
                <a:lnTo>
                  <a:pt x="112948" y="8562"/>
                </a:lnTo>
                <a:lnTo>
                  <a:pt x="112769" y="8549"/>
                </a:lnTo>
                <a:lnTo>
                  <a:pt x="112641" y="8540"/>
                </a:lnTo>
                <a:lnTo>
                  <a:pt x="112495" y="8530"/>
                </a:lnTo>
                <a:lnTo>
                  <a:pt x="112354" y="8520"/>
                </a:lnTo>
                <a:lnTo>
                  <a:pt x="109106" y="8296"/>
                </a:lnTo>
                <a:lnTo>
                  <a:pt x="69343" y="5445"/>
                </a:lnTo>
                <a:lnTo>
                  <a:pt x="25023" y="2039"/>
                </a:lnTo>
                <a:lnTo>
                  <a:pt x="372" y="31"/>
                </a:lnTo>
                <a:lnTo>
                  <a:pt x="0" y="0"/>
                </a:lnTo>
              </a:path>
            </a:pathLst>
          </a:custGeom>
          <a:ln w="6068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117320" y="4604781"/>
            <a:ext cx="11430" cy="1270"/>
          </a:xfrm>
          <a:custGeom>
            <a:avLst/>
            <a:gdLst/>
            <a:ahLst/>
            <a:cxnLst/>
            <a:rect l="l" t="t" r="r" b="b"/>
            <a:pathLst>
              <a:path w="11429" h="1270">
                <a:moveTo>
                  <a:pt x="11157" y="766"/>
                </a:moveTo>
                <a:lnTo>
                  <a:pt x="0" y="0"/>
                </a:lnTo>
              </a:path>
            </a:pathLst>
          </a:custGeom>
          <a:ln w="12136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88080" y="3348778"/>
            <a:ext cx="3429635" cy="1256030"/>
          </a:xfrm>
          <a:custGeom>
            <a:avLst/>
            <a:gdLst/>
            <a:ahLst/>
            <a:cxnLst/>
            <a:rect l="l" t="t" r="r" b="b"/>
            <a:pathLst>
              <a:path w="3429635" h="1256029">
                <a:moveTo>
                  <a:pt x="3429240" y="1256003"/>
                </a:moveTo>
                <a:lnTo>
                  <a:pt x="3400070" y="1253930"/>
                </a:lnTo>
                <a:lnTo>
                  <a:pt x="3390093" y="1253217"/>
                </a:lnTo>
                <a:lnTo>
                  <a:pt x="3376088" y="1252206"/>
                </a:lnTo>
                <a:lnTo>
                  <a:pt x="3353117" y="1250568"/>
                </a:lnTo>
                <a:lnTo>
                  <a:pt x="3332613" y="1249079"/>
                </a:lnTo>
                <a:lnTo>
                  <a:pt x="3321924" y="1248289"/>
                </a:lnTo>
                <a:lnTo>
                  <a:pt x="3307052" y="1247193"/>
                </a:lnTo>
                <a:lnTo>
                  <a:pt x="3292763" y="1246124"/>
                </a:lnTo>
                <a:lnTo>
                  <a:pt x="3268821" y="1244289"/>
                </a:lnTo>
                <a:lnTo>
                  <a:pt x="3249346" y="1242747"/>
                </a:lnTo>
                <a:lnTo>
                  <a:pt x="3246853" y="1242560"/>
                </a:lnTo>
                <a:lnTo>
                  <a:pt x="3207820" y="1239587"/>
                </a:lnTo>
                <a:lnTo>
                  <a:pt x="3169079" y="1236524"/>
                </a:lnTo>
                <a:lnTo>
                  <a:pt x="3162994" y="1236049"/>
                </a:lnTo>
                <a:lnTo>
                  <a:pt x="3146084" y="1234710"/>
                </a:lnTo>
                <a:lnTo>
                  <a:pt x="3138154" y="1234071"/>
                </a:lnTo>
                <a:lnTo>
                  <a:pt x="3115393" y="1232267"/>
                </a:lnTo>
                <a:lnTo>
                  <a:pt x="3110174" y="1231849"/>
                </a:lnTo>
                <a:lnTo>
                  <a:pt x="3098321" y="1230916"/>
                </a:lnTo>
                <a:lnTo>
                  <a:pt x="3085593" y="1229895"/>
                </a:lnTo>
                <a:lnTo>
                  <a:pt x="3032514" y="1225544"/>
                </a:lnTo>
                <a:lnTo>
                  <a:pt x="2988489" y="1221695"/>
                </a:lnTo>
                <a:lnTo>
                  <a:pt x="2980600" y="1220985"/>
                </a:lnTo>
                <a:lnTo>
                  <a:pt x="2961093" y="1219258"/>
                </a:lnTo>
                <a:lnTo>
                  <a:pt x="2950047" y="1218261"/>
                </a:lnTo>
                <a:lnTo>
                  <a:pt x="2921331" y="1215781"/>
                </a:lnTo>
                <a:lnTo>
                  <a:pt x="2903951" y="1214233"/>
                </a:lnTo>
                <a:lnTo>
                  <a:pt x="2840321" y="1208330"/>
                </a:lnTo>
                <a:lnTo>
                  <a:pt x="2787331" y="1203091"/>
                </a:lnTo>
                <a:lnTo>
                  <a:pt x="2783617" y="1202714"/>
                </a:lnTo>
                <a:lnTo>
                  <a:pt x="2767030" y="1201027"/>
                </a:lnTo>
                <a:lnTo>
                  <a:pt x="2764578" y="1200778"/>
                </a:lnTo>
                <a:lnTo>
                  <a:pt x="2759157" y="1200226"/>
                </a:lnTo>
                <a:lnTo>
                  <a:pt x="2752530" y="1199546"/>
                </a:lnTo>
                <a:lnTo>
                  <a:pt x="2728734" y="1197113"/>
                </a:lnTo>
                <a:lnTo>
                  <a:pt x="2678584" y="1191857"/>
                </a:lnTo>
                <a:lnTo>
                  <a:pt x="2623506" y="1185689"/>
                </a:lnTo>
                <a:lnTo>
                  <a:pt x="2602097" y="1183174"/>
                </a:lnTo>
                <a:lnTo>
                  <a:pt x="2595705" y="1182440"/>
                </a:lnTo>
                <a:lnTo>
                  <a:pt x="2577467" y="1180320"/>
                </a:lnTo>
                <a:lnTo>
                  <a:pt x="2570460" y="1179494"/>
                </a:lnTo>
                <a:lnTo>
                  <a:pt x="2559367" y="1178192"/>
                </a:lnTo>
                <a:lnTo>
                  <a:pt x="2505171" y="1171767"/>
                </a:lnTo>
                <a:lnTo>
                  <a:pt x="2474400" y="1168053"/>
                </a:lnTo>
                <a:lnTo>
                  <a:pt x="2462060" y="1166556"/>
                </a:lnTo>
                <a:lnTo>
                  <a:pt x="2422146" y="1161596"/>
                </a:lnTo>
                <a:lnTo>
                  <a:pt x="2388397" y="1157211"/>
                </a:lnTo>
                <a:lnTo>
                  <a:pt x="2384392" y="1156685"/>
                </a:lnTo>
                <a:lnTo>
                  <a:pt x="2369148" y="1154654"/>
                </a:lnTo>
                <a:lnTo>
                  <a:pt x="2366259" y="1154266"/>
                </a:lnTo>
                <a:lnTo>
                  <a:pt x="2361154" y="1153586"/>
                </a:lnTo>
                <a:lnTo>
                  <a:pt x="2346072" y="1151563"/>
                </a:lnTo>
                <a:lnTo>
                  <a:pt x="2331111" y="1149532"/>
                </a:lnTo>
                <a:lnTo>
                  <a:pt x="2322793" y="1148383"/>
                </a:lnTo>
                <a:lnTo>
                  <a:pt x="2320341" y="1148043"/>
                </a:lnTo>
                <a:lnTo>
                  <a:pt x="2318108" y="1147736"/>
                </a:lnTo>
                <a:lnTo>
                  <a:pt x="2306772" y="1146215"/>
                </a:lnTo>
                <a:lnTo>
                  <a:pt x="2285638" y="1143350"/>
                </a:lnTo>
                <a:lnTo>
                  <a:pt x="2263119" y="1140219"/>
                </a:lnTo>
                <a:lnTo>
                  <a:pt x="2256404" y="1139264"/>
                </a:lnTo>
                <a:lnTo>
                  <a:pt x="2241184" y="1137144"/>
                </a:lnTo>
                <a:lnTo>
                  <a:pt x="2196803" y="1130793"/>
                </a:lnTo>
                <a:lnTo>
                  <a:pt x="2149606" y="1123713"/>
                </a:lnTo>
                <a:lnTo>
                  <a:pt x="2140342" y="1122297"/>
                </a:lnTo>
                <a:lnTo>
                  <a:pt x="2137955" y="1121933"/>
                </a:lnTo>
                <a:lnTo>
                  <a:pt x="2113187" y="1118105"/>
                </a:lnTo>
                <a:lnTo>
                  <a:pt x="2102483" y="1116495"/>
                </a:lnTo>
                <a:lnTo>
                  <a:pt x="2092870" y="1115055"/>
                </a:lnTo>
                <a:lnTo>
                  <a:pt x="2081631" y="1113340"/>
                </a:lnTo>
                <a:lnTo>
                  <a:pt x="2048586" y="1108266"/>
                </a:lnTo>
                <a:lnTo>
                  <a:pt x="2033472" y="1105863"/>
                </a:lnTo>
                <a:lnTo>
                  <a:pt x="2026384" y="1104739"/>
                </a:lnTo>
                <a:lnTo>
                  <a:pt x="1980927" y="1097424"/>
                </a:lnTo>
                <a:lnTo>
                  <a:pt x="1922912" y="1087609"/>
                </a:lnTo>
                <a:lnTo>
                  <a:pt x="1867155" y="1077528"/>
                </a:lnTo>
                <a:lnTo>
                  <a:pt x="1818154" y="1068093"/>
                </a:lnTo>
                <a:lnTo>
                  <a:pt x="1778369" y="1060066"/>
                </a:lnTo>
                <a:lnTo>
                  <a:pt x="1721940" y="1048132"/>
                </a:lnTo>
                <a:lnTo>
                  <a:pt x="1665940" y="1035558"/>
                </a:lnTo>
                <a:lnTo>
                  <a:pt x="1657970" y="1033705"/>
                </a:lnTo>
                <a:lnTo>
                  <a:pt x="1644458" y="1030590"/>
                </a:lnTo>
                <a:lnTo>
                  <a:pt x="1585658" y="1016576"/>
                </a:lnTo>
                <a:lnTo>
                  <a:pt x="1505223" y="996606"/>
                </a:lnTo>
                <a:lnTo>
                  <a:pt x="1486637" y="991711"/>
                </a:lnTo>
                <a:lnTo>
                  <a:pt x="1470778" y="987544"/>
                </a:lnTo>
                <a:lnTo>
                  <a:pt x="1451035" y="982260"/>
                </a:lnTo>
                <a:lnTo>
                  <a:pt x="1446188" y="980982"/>
                </a:lnTo>
                <a:lnTo>
                  <a:pt x="1441406" y="979720"/>
                </a:lnTo>
                <a:lnTo>
                  <a:pt x="1397406" y="967712"/>
                </a:lnTo>
                <a:lnTo>
                  <a:pt x="1336163" y="949766"/>
                </a:lnTo>
                <a:lnTo>
                  <a:pt x="1291313" y="936059"/>
                </a:lnTo>
                <a:lnTo>
                  <a:pt x="1265194" y="927838"/>
                </a:lnTo>
                <a:lnTo>
                  <a:pt x="1259538" y="926066"/>
                </a:lnTo>
                <a:lnTo>
                  <a:pt x="1189419" y="903289"/>
                </a:lnTo>
                <a:lnTo>
                  <a:pt x="1147295" y="888943"/>
                </a:lnTo>
                <a:lnTo>
                  <a:pt x="1100625" y="872154"/>
                </a:lnTo>
                <a:lnTo>
                  <a:pt x="1064691" y="858957"/>
                </a:lnTo>
                <a:lnTo>
                  <a:pt x="991861" y="830378"/>
                </a:lnTo>
                <a:lnTo>
                  <a:pt x="952562" y="813856"/>
                </a:lnTo>
                <a:lnTo>
                  <a:pt x="910770" y="795205"/>
                </a:lnTo>
                <a:lnTo>
                  <a:pt x="905228" y="792746"/>
                </a:lnTo>
                <a:lnTo>
                  <a:pt x="866956" y="775471"/>
                </a:lnTo>
                <a:lnTo>
                  <a:pt x="824404" y="755291"/>
                </a:lnTo>
                <a:lnTo>
                  <a:pt x="781091" y="733509"/>
                </a:lnTo>
                <a:lnTo>
                  <a:pt x="762966" y="724156"/>
                </a:lnTo>
                <a:lnTo>
                  <a:pt x="756704" y="720895"/>
                </a:lnTo>
                <a:lnTo>
                  <a:pt x="711255" y="696467"/>
                </a:lnTo>
                <a:lnTo>
                  <a:pt x="649186" y="660938"/>
                </a:lnTo>
                <a:lnTo>
                  <a:pt x="611190" y="637320"/>
                </a:lnTo>
                <a:lnTo>
                  <a:pt x="575369" y="613790"/>
                </a:lnTo>
                <a:lnTo>
                  <a:pt x="518220" y="574377"/>
                </a:lnTo>
                <a:lnTo>
                  <a:pt x="448854" y="522488"/>
                </a:lnTo>
                <a:lnTo>
                  <a:pt x="416537" y="495948"/>
                </a:lnTo>
                <a:lnTo>
                  <a:pt x="381558" y="465695"/>
                </a:lnTo>
                <a:lnTo>
                  <a:pt x="288791" y="377079"/>
                </a:lnTo>
                <a:lnTo>
                  <a:pt x="246296" y="330999"/>
                </a:lnTo>
                <a:lnTo>
                  <a:pt x="192553" y="269651"/>
                </a:lnTo>
                <a:lnTo>
                  <a:pt x="129805" y="189166"/>
                </a:lnTo>
                <a:lnTo>
                  <a:pt x="88974" y="133417"/>
                </a:lnTo>
                <a:lnTo>
                  <a:pt x="59566" y="91828"/>
                </a:lnTo>
                <a:lnTo>
                  <a:pt x="4595" y="7880"/>
                </a:lnTo>
                <a:lnTo>
                  <a:pt x="0" y="0"/>
                </a:lnTo>
              </a:path>
            </a:pathLst>
          </a:custGeom>
          <a:ln w="12136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191871" y="1214338"/>
            <a:ext cx="27940" cy="111125"/>
          </a:xfrm>
          <a:custGeom>
            <a:avLst/>
            <a:gdLst/>
            <a:ahLst/>
            <a:cxnLst/>
            <a:rect l="l" t="t" r="r" b="b"/>
            <a:pathLst>
              <a:path w="27939" h="111125">
                <a:moveTo>
                  <a:pt x="0" y="0"/>
                </a:moveTo>
                <a:lnTo>
                  <a:pt x="27745" y="110980"/>
                </a:lnTo>
              </a:path>
            </a:pathLst>
          </a:custGeom>
          <a:ln w="121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219616" y="1158848"/>
            <a:ext cx="19050" cy="167005"/>
          </a:xfrm>
          <a:custGeom>
            <a:avLst/>
            <a:gdLst/>
            <a:ahLst/>
            <a:cxnLst/>
            <a:rect l="l" t="t" r="r" b="b"/>
            <a:pathLst>
              <a:path w="19050" h="167005">
                <a:moveTo>
                  <a:pt x="0" y="166470"/>
                </a:moveTo>
                <a:lnTo>
                  <a:pt x="184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238113" y="1158848"/>
            <a:ext cx="92710" cy="0"/>
          </a:xfrm>
          <a:custGeom>
            <a:avLst/>
            <a:gdLst/>
            <a:ahLst/>
            <a:cxnLst/>
            <a:rect l="l" t="t" r="r" b="b"/>
            <a:pathLst>
              <a:path w="92710">
                <a:moveTo>
                  <a:pt x="0" y="0"/>
                </a:moveTo>
                <a:lnTo>
                  <a:pt x="9248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1263575" y="1150771"/>
            <a:ext cx="2019300" cy="425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92505" algn="l"/>
              </a:tabLst>
            </a:pPr>
            <a:r>
              <a:rPr sz="1600" b="1" dirty="0">
                <a:latin typeface="Times New Roman"/>
                <a:cs typeface="Times New Roman"/>
              </a:rPr>
              <a:t>Pythia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8,	s</a:t>
            </a:r>
            <a:r>
              <a:rPr sz="1600" b="1" spc="-4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= 13 TeV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850"/>
              </a:lnSpc>
              <a:spcBef>
                <a:spcPts val="260"/>
              </a:spcBef>
            </a:pPr>
            <a:r>
              <a:rPr sz="800" b="1" dirty="0">
                <a:latin typeface="Times New Roman"/>
                <a:cs typeface="Times New Roman"/>
              </a:rPr>
              <a:t>250 &lt; p </a:t>
            </a:r>
            <a:r>
              <a:rPr sz="800" b="1" spc="5" dirty="0">
                <a:latin typeface="Times New Roman"/>
                <a:cs typeface="Times New Roman"/>
              </a:rPr>
              <a:t> </a:t>
            </a:r>
            <a:r>
              <a:rPr sz="800" b="1" dirty="0">
                <a:latin typeface="Times New Roman"/>
                <a:cs typeface="Times New Roman"/>
              </a:rPr>
              <a:t>/GeV</a:t>
            </a:r>
            <a:r>
              <a:rPr sz="800" b="1" spc="-5" dirty="0">
                <a:latin typeface="Times New Roman"/>
                <a:cs typeface="Times New Roman"/>
              </a:rPr>
              <a:t> </a:t>
            </a:r>
            <a:r>
              <a:rPr sz="800" b="1" dirty="0">
                <a:latin typeface="Times New Roman"/>
                <a:cs typeface="Times New Roman"/>
              </a:rPr>
              <a:t>&lt; 300 GeV,</a:t>
            </a:r>
            <a:r>
              <a:rPr sz="800" b="1" spc="-5" dirty="0">
                <a:latin typeface="Times New Roman"/>
                <a:cs typeface="Times New Roman"/>
              </a:rPr>
              <a:t> </a:t>
            </a:r>
            <a:r>
              <a:rPr sz="800" b="1" dirty="0">
                <a:latin typeface="Times New Roman"/>
                <a:cs typeface="Times New Roman"/>
              </a:rPr>
              <a:t>65 &lt; mass/GeV &lt; 95</a:t>
            </a:r>
            <a:endParaRPr sz="800">
              <a:latin typeface="Times New Roman"/>
              <a:cs typeface="Times New Roman"/>
            </a:endParaRPr>
          </a:p>
          <a:p>
            <a:pPr marL="335915">
              <a:lnSpc>
                <a:spcPts val="490"/>
              </a:lnSpc>
            </a:pPr>
            <a:r>
              <a:rPr sz="500" b="1" dirty="0">
                <a:latin typeface="Times New Roman"/>
                <a:cs typeface="Times New Roman"/>
              </a:rPr>
              <a:t>T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2803922" y="1956061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29" y="0"/>
                </a:lnTo>
              </a:path>
            </a:pathLst>
          </a:custGeom>
          <a:ln w="12136">
            <a:solidFill>
              <a:srgbClr val="003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03922" y="2174324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29" y="0"/>
                </a:lnTo>
              </a:path>
            </a:pathLst>
          </a:custGeom>
          <a:ln w="12136">
            <a:solidFill>
              <a:srgbClr val="FF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803922" y="2392579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29" y="0"/>
                </a:lnTo>
              </a:path>
            </a:pathLst>
          </a:custGeom>
          <a:ln w="12136">
            <a:solidFill>
              <a:srgbClr val="66FF6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803922" y="2610842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29" y="0"/>
                </a:lnTo>
              </a:path>
            </a:pathLst>
          </a:custGeom>
          <a:ln w="12136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803922" y="282910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29" y="0"/>
                </a:lnTo>
              </a:path>
            </a:pathLst>
          </a:custGeom>
          <a:ln w="12136">
            <a:solidFill>
              <a:srgbClr val="00C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803922" y="3047368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29" y="0"/>
                </a:lnTo>
              </a:path>
            </a:pathLst>
          </a:custGeom>
          <a:ln w="12136">
            <a:solidFill>
              <a:srgbClr val="CC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2791222" y="1873806"/>
            <a:ext cx="869950" cy="148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180">
              <a:lnSpc>
                <a:spcPct val="100000"/>
              </a:lnSpc>
            </a:pPr>
            <a:r>
              <a:rPr sz="1150" spc="5" dirty="0">
                <a:latin typeface="Arial"/>
                <a:cs typeface="Arial"/>
              </a:rPr>
              <a:t>mass</a:t>
            </a:r>
            <a:endParaRPr sz="1150">
              <a:latin typeface="Arial"/>
              <a:cs typeface="Arial"/>
            </a:endParaRPr>
          </a:p>
          <a:p>
            <a:pPr marR="88265" algn="ctr">
              <a:lnSpc>
                <a:spcPts val="1345"/>
              </a:lnSpc>
              <a:spcBef>
                <a:spcPts val="730"/>
              </a:spcBef>
            </a:pPr>
            <a:r>
              <a:rPr sz="1725" baseline="16908" dirty="0">
                <a:latin typeface="Symbol"/>
                <a:cs typeface="Symbol"/>
              </a:rPr>
              <a:t></a:t>
            </a:r>
            <a:r>
              <a:rPr sz="800" spc="-5" dirty="0">
                <a:latin typeface="Arial"/>
                <a:cs typeface="Arial"/>
              </a:rPr>
              <a:t>21</a:t>
            </a:r>
            <a:endParaRPr sz="800">
              <a:latin typeface="Arial"/>
              <a:cs typeface="Arial"/>
            </a:endParaRPr>
          </a:p>
          <a:p>
            <a:pPr marL="297180">
              <a:lnSpc>
                <a:spcPts val="1345"/>
              </a:lnSpc>
            </a:pPr>
            <a:r>
              <a:rPr sz="1150" spc="20" dirty="0">
                <a:latin typeface="Symbol"/>
                <a:cs typeface="Symbol"/>
              </a:rPr>
              <a:t></a:t>
            </a:r>
            <a:r>
              <a:rPr sz="1150" spc="5" dirty="0">
                <a:latin typeface="Arial"/>
                <a:cs typeface="Arial"/>
              </a:rPr>
              <a:t>R</a:t>
            </a:r>
            <a:endParaRPr sz="1150">
              <a:latin typeface="Arial"/>
              <a:cs typeface="Arial"/>
            </a:endParaRPr>
          </a:p>
          <a:p>
            <a:pPr marL="297180" marR="12700">
              <a:lnSpc>
                <a:spcPct val="124000"/>
              </a:lnSpc>
              <a:spcBef>
                <a:spcPts val="35"/>
              </a:spcBef>
            </a:pPr>
            <a:r>
              <a:rPr sz="1150" spc="5" dirty="0">
                <a:latin typeface="Arial"/>
                <a:cs typeface="Arial"/>
              </a:rPr>
              <a:t>Fisher Maxout </a:t>
            </a:r>
            <a:r>
              <a:rPr sz="1150" dirty="0">
                <a:latin typeface="Arial"/>
                <a:cs typeface="Arial"/>
              </a:rPr>
              <a:t>Convnet</a:t>
            </a:r>
            <a:endParaRPr sz="11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65"/>
              </a:spcBef>
              <a:tabLst>
                <a:tab pos="284480" algn="l"/>
              </a:tabLst>
            </a:pPr>
            <a:r>
              <a:rPr sz="1150" dirty="0">
                <a:latin typeface="Arial"/>
                <a:cs typeface="Arial"/>
              </a:rPr>
              <a:t> 	Random</a:t>
            </a:r>
            <a:endParaRPr sz="1150">
              <a:latin typeface="Arial"/>
              <a:cs typeface="Arial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803922" y="3265631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29" y="0"/>
                </a:lnTo>
              </a:path>
            </a:pathLst>
          </a:custGeom>
          <a:ln w="6068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121330" y="3225507"/>
            <a:ext cx="0" cy="800735"/>
          </a:xfrm>
          <a:custGeom>
            <a:avLst/>
            <a:gdLst/>
            <a:ahLst/>
            <a:cxnLst/>
            <a:rect l="l" t="t" r="r" b="b"/>
            <a:pathLst>
              <a:path h="800735">
                <a:moveTo>
                  <a:pt x="0" y="800392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035722" y="3187700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85608" y="0"/>
                </a:moveTo>
                <a:lnTo>
                  <a:pt x="2478" y="142509"/>
                </a:lnTo>
                <a:lnTo>
                  <a:pt x="0" y="154222"/>
                </a:lnTo>
                <a:lnTo>
                  <a:pt x="4820" y="164910"/>
                </a:lnTo>
                <a:lnTo>
                  <a:pt x="9334" y="168562"/>
                </a:lnTo>
                <a:lnTo>
                  <a:pt x="21048" y="171040"/>
                </a:lnTo>
                <a:lnTo>
                  <a:pt x="31736" y="166220"/>
                </a:lnTo>
                <a:lnTo>
                  <a:pt x="35388" y="161706"/>
                </a:lnTo>
                <a:lnTo>
                  <a:pt x="85608" y="75614"/>
                </a:lnTo>
                <a:lnTo>
                  <a:pt x="129716" y="75614"/>
                </a:lnTo>
                <a:lnTo>
                  <a:pt x="85608" y="0"/>
                </a:lnTo>
                <a:close/>
              </a:path>
              <a:path w="171450" h="171450">
                <a:moveTo>
                  <a:pt x="129716" y="75614"/>
                </a:moveTo>
                <a:lnTo>
                  <a:pt x="85608" y="75614"/>
                </a:lnTo>
                <a:lnTo>
                  <a:pt x="135828" y="161706"/>
                </a:lnTo>
                <a:lnTo>
                  <a:pt x="144805" y="169629"/>
                </a:lnTo>
                <a:lnTo>
                  <a:pt x="156481" y="170693"/>
                </a:lnTo>
                <a:lnTo>
                  <a:pt x="161882" y="168562"/>
                </a:lnTo>
                <a:lnTo>
                  <a:pt x="169805" y="159585"/>
                </a:lnTo>
                <a:lnTo>
                  <a:pt x="170870" y="147909"/>
                </a:lnTo>
                <a:lnTo>
                  <a:pt x="168738" y="142509"/>
                </a:lnTo>
                <a:lnTo>
                  <a:pt x="129716" y="756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1047670" y="2088064"/>
            <a:ext cx="1391285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900"/>
              </a:lnSpc>
            </a:pP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x3 </a:t>
            </a:r>
            <a:r>
              <a:rPr sz="16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better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 rejection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than n-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subjettiness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481978" y="1619186"/>
            <a:ext cx="2292350" cy="2349500"/>
          </a:xfrm>
          <a:custGeom>
            <a:avLst/>
            <a:gdLst/>
            <a:ahLst/>
            <a:cxnLst/>
            <a:rect l="l" t="t" r="r" b="b"/>
            <a:pathLst>
              <a:path w="2292350" h="2349500">
                <a:moveTo>
                  <a:pt x="0" y="2349125"/>
                </a:moveTo>
                <a:lnTo>
                  <a:pt x="2292246" y="2349125"/>
                </a:lnTo>
                <a:lnTo>
                  <a:pt x="2292246" y="0"/>
                </a:lnTo>
                <a:lnTo>
                  <a:pt x="0" y="0"/>
                </a:lnTo>
                <a:lnTo>
                  <a:pt x="0" y="2349125"/>
                </a:lnTo>
                <a:close/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481978" y="1619183"/>
            <a:ext cx="2292245" cy="2349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791859" y="396370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791859" y="395449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791859" y="394528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791859" y="393606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791859" y="392685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791859" y="391764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791859" y="39084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791859" y="389922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791859" y="389000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791859" y="388079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791859" y="387158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791859" y="386237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791859" y="385315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791859" y="384394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791859" y="383473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791859" y="382552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791859" y="381631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791859" y="380709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791859" y="379788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791859" y="378867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791859" y="377946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A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791859" y="377024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791859" y="376103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791859" y="375182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791859" y="374261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791859" y="373339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791859" y="372418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791859" y="371497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791859" y="370576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791859" y="369654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791859" y="368733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791859" y="367812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791859" y="366891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791859" y="365969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791859" y="365048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791859" y="364127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791859" y="363206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791859" y="362284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791859" y="361363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791859" y="360442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791859" y="359521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791859" y="358600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791859" y="357679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791859" y="356758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791859" y="355836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791859" y="354915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791859" y="353994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791859" y="353073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791859" y="352151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791859" y="351230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791859" y="350309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E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791859" y="349388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91859" y="348466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791859" y="347545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791859" y="346624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791859" y="345703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791859" y="344781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F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791859" y="343860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791859" y="342939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000F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791859" y="342018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791859" y="341096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F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791859" y="340175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F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791859" y="339254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791859" y="33833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791859" y="337411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040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791859" y="336490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80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791859" y="335569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0C0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791859" y="334648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101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791859" y="333727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141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791859" y="332805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181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791859" y="331884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1C1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791859" y="33096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202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791859" y="330042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242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791859" y="329120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282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791859" y="328199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2C2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791859" y="327279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303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791859" y="326357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343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791859" y="325436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383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791859" y="324515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3C3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791859" y="323593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404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791859" y="322672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444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791859" y="321751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484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791859" y="320830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4C4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791859" y="319908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505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791859" y="318987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545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791859" y="318066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585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791859" y="317145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5C5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791859" y="316224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606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791859" y="315302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646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791859" y="314381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686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791859" y="313460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6C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791859" y="312539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707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791859" y="311617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7474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791859" y="310696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7878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791859" y="309775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7C7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791859" y="308854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7F7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791859" y="307932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838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791859" y="307011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878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791859" y="306090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8B8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791859" y="305169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8F8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791859" y="304247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939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791859" y="303326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979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791859" y="302405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9B9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791859" y="301484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9F9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791859" y="300562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3A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791859" y="299641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7A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791859" y="298720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BA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791859" y="297799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FA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791859" y="296877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B3B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791859" y="295956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B7B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791859" y="295035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BBB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791859" y="294114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BFB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791859" y="293193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3C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791859" y="292272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7C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791859" y="291351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BC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791859" y="290429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FC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791859" y="289508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3D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791859" y="288587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D7D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791859" y="287666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DBD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791859" y="286744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FD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791859" y="285823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3E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791859" y="284902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7E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791859" y="283981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BE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791859" y="283059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FE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791859" y="282138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3F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791859" y="281217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7F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791859" y="280296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BFB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791859" y="278453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FBF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791859" y="277532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791859" y="276611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F3F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791859" y="275689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E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791859" y="274768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EB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791859" y="273847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791859" y="272926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791859" y="272004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DF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791859" y="271083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791859" y="270162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791859" y="269241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D3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791859" y="268320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791859" y="267398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CB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791859" y="266477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791859" y="265556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C3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791859" y="26463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791859" y="263713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B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791859" y="262792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B7B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791859" y="261871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B3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791859" y="260950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AFA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791859" y="260029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791859" y="259108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791859" y="258186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791859" y="257265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791859" y="256344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791859" y="25542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791859" y="254501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791859" y="253580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791859" y="252659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791859" y="251738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791859" y="250816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83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791859" y="249895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791859" y="248974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7C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791859" y="24805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791859" y="247132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791859" y="246210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791859" y="245289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791859" y="244368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791859" y="243447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791859" y="242525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791859" y="241604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791859" y="240683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791859" y="239762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54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791859" y="238840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50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791859" y="237919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4C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791859" y="236998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791859" y="236077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791859" y="235155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791859" y="234234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3C3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791859" y="233313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38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791859" y="232392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34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791859" y="231470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30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791859" y="230549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2C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791859" y="229628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791859" y="228707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24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791859" y="227785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20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791859" y="226865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1C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791859" y="225944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18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791859" y="225022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14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791859" y="224101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101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791859" y="223180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F0C0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791859" y="222259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08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791859" y="221337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040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791859" y="220416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791859" y="219495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791859" y="218574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791859" y="217652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791859" y="216731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791859" y="215810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791859" y="214889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F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791859" y="213967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F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791859" y="213046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791859" y="212125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791859" y="211204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7791859" y="210282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791859" y="209361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7791859" y="208440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791859" y="207519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E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791859" y="206598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E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791859" y="205676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791859" y="204755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791859" y="203834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791859" y="202912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791859" y="201991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791859" y="201070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D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791859" y="200149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D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791859" y="199228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D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791859" y="198306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791859" y="197385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791859" y="196464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791859" y="195543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791859" y="194621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C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791859" y="193701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C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791859" y="192779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C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791859" y="191858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C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791859" y="190937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B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791859" y="190016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B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7791859" y="18909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B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791859" y="188173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B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7791859" y="187252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B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791859" y="186331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B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7791859" y="185410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B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791859" y="184488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B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791859" y="183567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A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791859" y="182646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791859" y="181724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A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7791859" y="180803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7791859" y="179882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7791859" y="178961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A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7791859" y="178040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A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7791859" y="177118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A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7791859" y="176197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9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7791859" y="175276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9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7791859" y="17435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9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7791859" y="173433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9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7791859" y="172512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9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7791859" y="171591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9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7791859" y="170670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9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7791859" y="169748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9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7791859" y="168827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8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7791859" y="167906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8D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7791859" y="166985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8B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7791859" y="1660638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8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7791859" y="165142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87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7791859" y="164221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85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7791859" y="163300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2">
            <a:solidFill>
              <a:srgbClr val="83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7791859" y="1623789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694" y="0"/>
                </a:lnTo>
              </a:path>
            </a:pathLst>
          </a:custGeom>
          <a:ln w="10481">
            <a:solidFill>
              <a:srgbClr val="81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7950552" y="1619183"/>
            <a:ext cx="0" cy="2349500"/>
          </a:xfrm>
          <a:custGeom>
            <a:avLst/>
            <a:gdLst/>
            <a:ahLst/>
            <a:cxnLst/>
            <a:rect l="l" t="t" r="r" b="b"/>
            <a:pathLst>
              <a:path h="2349500">
                <a:moveTo>
                  <a:pt x="0" y="2349128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 txBox="1"/>
          <p:nvPr/>
        </p:nvSpPr>
        <p:spPr>
          <a:xfrm>
            <a:off x="8228290" y="1605130"/>
            <a:ext cx="132080" cy="15074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Pearson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Correlatio</a:t>
            </a:r>
            <a:r>
              <a:rPr sz="800" dirty="0">
                <a:latin typeface="Arial"/>
                <a:cs typeface="Arial"/>
              </a:rPr>
              <a:t>n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Coefficient</a:t>
            </a:r>
            <a:endParaRPr sz="800">
              <a:latin typeface="Arial"/>
              <a:cs typeface="Arial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7876492" y="3800520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6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876492" y="3464929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6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876492" y="3129338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6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876492" y="2793746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6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876492" y="2458161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6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876492" y="2122570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6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876492" y="1786979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6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 txBox="1"/>
          <p:nvPr/>
        </p:nvSpPr>
        <p:spPr>
          <a:xfrm>
            <a:off x="7954916" y="3744090"/>
            <a:ext cx="20955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0" dirty="0">
                <a:latin typeface="Arial"/>
                <a:cs typeface="Arial"/>
              </a:rPr>
              <a:t>-0.6</a:t>
            </a:r>
            <a:endParaRPr sz="800">
              <a:latin typeface="Arial"/>
              <a:cs typeface="Arial"/>
            </a:endParaRPr>
          </a:p>
        </p:txBody>
      </p:sp>
      <p:sp>
        <p:nvSpPr>
          <p:cNvPr id="337" name="object 337"/>
          <p:cNvSpPr txBox="1"/>
          <p:nvPr/>
        </p:nvSpPr>
        <p:spPr>
          <a:xfrm>
            <a:off x="7954916" y="3409923"/>
            <a:ext cx="20955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0" dirty="0">
                <a:latin typeface="Arial"/>
                <a:cs typeface="Arial"/>
              </a:rPr>
              <a:t>-0.4</a:t>
            </a:r>
            <a:endParaRPr sz="800">
              <a:latin typeface="Arial"/>
              <a:cs typeface="Arial"/>
            </a:endParaRPr>
          </a:p>
        </p:txBody>
      </p:sp>
      <p:sp>
        <p:nvSpPr>
          <p:cNvPr id="338" name="object 338"/>
          <p:cNvSpPr txBox="1"/>
          <p:nvPr/>
        </p:nvSpPr>
        <p:spPr>
          <a:xfrm>
            <a:off x="7954916" y="3075757"/>
            <a:ext cx="20955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0" dirty="0">
                <a:latin typeface="Arial"/>
                <a:cs typeface="Arial"/>
              </a:rPr>
              <a:t>-0.2</a:t>
            </a:r>
            <a:endParaRPr sz="800">
              <a:latin typeface="Arial"/>
              <a:cs typeface="Arial"/>
            </a:endParaRPr>
          </a:p>
        </p:txBody>
      </p:sp>
      <p:sp>
        <p:nvSpPr>
          <p:cNvPr id="339" name="object 339"/>
          <p:cNvSpPr txBox="1"/>
          <p:nvPr/>
        </p:nvSpPr>
        <p:spPr>
          <a:xfrm>
            <a:off x="7954916" y="2741583"/>
            <a:ext cx="8509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5" dirty="0">
                <a:latin typeface="Arial"/>
                <a:cs typeface="Arial"/>
              </a:rPr>
              <a:t>0</a:t>
            </a:r>
            <a:endParaRPr sz="800">
              <a:latin typeface="Arial"/>
              <a:cs typeface="Arial"/>
            </a:endParaRPr>
          </a:p>
        </p:txBody>
      </p:sp>
      <p:sp>
        <p:nvSpPr>
          <p:cNvPr id="340" name="object 340"/>
          <p:cNvSpPr txBox="1"/>
          <p:nvPr/>
        </p:nvSpPr>
        <p:spPr>
          <a:xfrm>
            <a:off x="7954916" y="2400307"/>
            <a:ext cx="17399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5" dirty="0">
                <a:latin typeface="Arial"/>
                <a:cs typeface="Arial"/>
              </a:rPr>
              <a:t>0.2</a:t>
            </a:r>
            <a:endParaRPr sz="800">
              <a:latin typeface="Arial"/>
              <a:cs typeface="Arial"/>
            </a:endParaRPr>
          </a:p>
        </p:txBody>
      </p:sp>
      <p:sp>
        <p:nvSpPr>
          <p:cNvPr id="341" name="object 341"/>
          <p:cNvSpPr txBox="1"/>
          <p:nvPr/>
        </p:nvSpPr>
        <p:spPr>
          <a:xfrm>
            <a:off x="7954916" y="2066140"/>
            <a:ext cx="17399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5" dirty="0">
                <a:latin typeface="Arial"/>
                <a:cs typeface="Arial"/>
              </a:rPr>
              <a:t>0.4</a:t>
            </a:r>
            <a:endParaRPr sz="800">
              <a:latin typeface="Arial"/>
              <a:cs typeface="Arial"/>
            </a:endParaRPr>
          </a:p>
        </p:txBody>
      </p:sp>
      <p:sp>
        <p:nvSpPr>
          <p:cNvPr id="342" name="object 342"/>
          <p:cNvSpPr txBox="1"/>
          <p:nvPr/>
        </p:nvSpPr>
        <p:spPr>
          <a:xfrm>
            <a:off x="7954916" y="1731974"/>
            <a:ext cx="17399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5" dirty="0">
                <a:latin typeface="Arial"/>
                <a:cs typeface="Arial"/>
              </a:rPr>
              <a:t>0.6</a:t>
            </a:r>
            <a:endParaRPr sz="800">
              <a:latin typeface="Arial"/>
              <a:cs typeface="Arial"/>
            </a:endParaRPr>
          </a:p>
        </p:txBody>
      </p:sp>
      <p:sp>
        <p:nvSpPr>
          <p:cNvPr id="343" name="object 343"/>
          <p:cNvSpPr/>
          <p:nvPr/>
        </p:nvSpPr>
        <p:spPr>
          <a:xfrm>
            <a:off x="5481978" y="3968312"/>
            <a:ext cx="2292350" cy="0"/>
          </a:xfrm>
          <a:custGeom>
            <a:avLst/>
            <a:gdLst/>
            <a:ahLst/>
            <a:cxnLst/>
            <a:rect l="l" t="t" r="r" b="b"/>
            <a:pathLst>
              <a:path w="2292350">
                <a:moveTo>
                  <a:pt x="0" y="0"/>
                </a:moveTo>
                <a:lnTo>
                  <a:pt x="2292244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5711204" y="3902872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0"/>
                </a:moveTo>
                <a:lnTo>
                  <a:pt x="0" y="6543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5802893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5894582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5986271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6077960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6169655" y="3902872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0"/>
                </a:moveTo>
                <a:lnTo>
                  <a:pt x="0" y="6543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6261344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6353033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6444722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6536411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6628100" y="3902872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0"/>
                </a:moveTo>
                <a:lnTo>
                  <a:pt x="0" y="6543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6719788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6811483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6903173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6994861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7086550" y="3902872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0"/>
                </a:moveTo>
                <a:lnTo>
                  <a:pt x="0" y="6543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178239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7269928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7361623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7453313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7545000" y="3902872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0"/>
                </a:moveTo>
                <a:lnTo>
                  <a:pt x="0" y="6543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5619515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5527823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7636690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7728379" y="3935592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0"/>
                </a:moveTo>
                <a:lnTo>
                  <a:pt x="0" y="32719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 txBox="1"/>
          <p:nvPr/>
        </p:nvSpPr>
        <p:spPr>
          <a:xfrm>
            <a:off x="6305406" y="3978717"/>
            <a:ext cx="1483360" cy="324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645" algn="ctr">
              <a:lnSpc>
                <a:spcPct val="100000"/>
              </a:lnSpc>
              <a:tabLst>
                <a:tab pos="492759" algn="l"/>
                <a:tab pos="1004569" algn="l"/>
              </a:tabLst>
            </a:pPr>
            <a:r>
              <a:rPr sz="800" spc="15" dirty="0">
                <a:latin typeface="Arial"/>
                <a:cs typeface="Arial"/>
              </a:rPr>
              <a:t>0	</a:t>
            </a:r>
            <a:r>
              <a:rPr sz="800" spc="5" dirty="0">
                <a:latin typeface="Arial"/>
                <a:cs typeface="Arial"/>
              </a:rPr>
              <a:t>0.</a:t>
            </a:r>
            <a:r>
              <a:rPr sz="800" spc="15" dirty="0">
                <a:latin typeface="Arial"/>
                <a:cs typeface="Arial"/>
              </a:rPr>
              <a:t>5</a:t>
            </a:r>
            <a:r>
              <a:rPr sz="800" dirty="0">
                <a:latin typeface="Arial"/>
                <a:cs typeface="Arial"/>
              </a:rPr>
              <a:t>	</a:t>
            </a:r>
            <a:r>
              <a:rPr sz="800" spc="15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800" spc="10" dirty="0">
                <a:latin typeface="Arial"/>
                <a:cs typeface="Arial"/>
              </a:rPr>
              <a:t>[Translated]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spc="15" dirty="0">
                <a:latin typeface="Arial"/>
                <a:cs typeface="Arial"/>
              </a:rPr>
              <a:t>Pseudorapidity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spc="20" dirty="0">
                <a:latin typeface="Arial"/>
                <a:cs typeface="Arial"/>
              </a:rPr>
              <a:t>(</a:t>
            </a:r>
            <a:r>
              <a:rPr sz="800" spc="-45" dirty="0">
                <a:latin typeface="Symbol"/>
                <a:cs typeface="Symbol"/>
              </a:rPr>
              <a:t></a:t>
            </a:r>
            <a:r>
              <a:rPr sz="800" spc="10" dirty="0"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sp>
        <p:nvSpPr>
          <p:cNvPr id="370" name="object 370"/>
          <p:cNvSpPr txBox="1"/>
          <p:nvPr/>
        </p:nvSpPr>
        <p:spPr>
          <a:xfrm>
            <a:off x="5651291" y="3978717"/>
            <a:ext cx="12065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0" dirty="0">
                <a:latin typeface="Arial"/>
                <a:cs typeface="Arial"/>
              </a:rPr>
              <a:t>-1</a:t>
            </a:r>
            <a:endParaRPr sz="800">
              <a:latin typeface="Arial"/>
              <a:cs typeface="Arial"/>
            </a:endParaRPr>
          </a:p>
        </p:txBody>
      </p:sp>
      <p:sp>
        <p:nvSpPr>
          <p:cNvPr id="371" name="object 371"/>
          <p:cNvSpPr txBox="1"/>
          <p:nvPr/>
        </p:nvSpPr>
        <p:spPr>
          <a:xfrm>
            <a:off x="6063668" y="3978717"/>
            <a:ext cx="20955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0" dirty="0">
                <a:latin typeface="Arial"/>
                <a:cs typeface="Arial"/>
              </a:rPr>
              <a:t>-0.5</a:t>
            </a:r>
            <a:endParaRPr sz="800">
              <a:latin typeface="Arial"/>
              <a:cs typeface="Arial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5481978" y="1619183"/>
            <a:ext cx="0" cy="2349500"/>
          </a:xfrm>
          <a:custGeom>
            <a:avLst/>
            <a:gdLst/>
            <a:ahLst/>
            <a:cxnLst/>
            <a:rect l="l" t="t" r="r" b="b"/>
            <a:pathLst>
              <a:path h="2349500">
                <a:moveTo>
                  <a:pt x="0" y="2349128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 txBox="1"/>
          <p:nvPr/>
        </p:nvSpPr>
        <p:spPr>
          <a:xfrm>
            <a:off x="5135464" y="1593722"/>
            <a:ext cx="139700" cy="15474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[Translated]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Azimuthal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Angle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spc="5" dirty="0">
                <a:latin typeface="Arial"/>
                <a:cs typeface="Arial"/>
              </a:rPr>
              <a:t>(</a:t>
            </a:r>
            <a:r>
              <a:rPr sz="800" spc="10" dirty="0">
                <a:latin typeface="Symbol"/>
                <a:cs typeface="Symbol"/>
              </a:rPr>
              <a:t></a:t>
            </a:r>
            <a:r>
              <a:rPr sz="800" dirty="0"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5481978" y="3733402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57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5481978" y="3639436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5481978" y="3545471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5481978" y="3451505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5481978" y="3357540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5481978" y="3263574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74057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5481978" y="3169609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5481978" y="3075643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5481978" y="2981677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5481978" y="2887713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5481978" y="2793746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74057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5481978" y="2699787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5481978" y="2605821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5481978" y="2511856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5481978" y="2417890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5481978" y="2323925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74057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5481978" y="2229960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5481978" y="2135995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5481978" y="2042029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5481978" y="1948063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5481978" y="1854097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0" y="0"/>
                </a:moveTo>
                <a:lnTo>
                  <a:pt x="74057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5481978" y="3827367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5481978" y="3921330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5481978" y="1760132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5481978" y="1666166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>
                <a:moveTo>
                  <a:pt x="37028" y="0"/>
                </a:moveTo>
                <a:lnTo>
                  <a:pt x="0" y="0"/>
                </a:lnTo>
              </a:path>
            </a:pathLst>
          </a:custGeom>
          <a:ln w="4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 txBox="1"/>
          <p:nvPr/>
        </p:nvSpPr>
        <p:spPr>
          <a:xfrm>
            <a:off x="5366895" y="3680100"/>
            <a:ext cx="12065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0" dirty="0">
                <a:latin typeface="Arial"/>
                <a:cs typeface="Arial"/>
              </a:rPr>
              <a:t>-1</a:t>
            </a:r>
            <a:endParaRPr sz="800">
              <a:latin typeface="Arial"/>
              <a:cs typeface="Arial"/>
            </a:endParaRPr>
          </a:p>
        </p:txBody>
      </p:sp>
      <p:sp>
        <p:nvSpPr>
          <p:cNvPr id="400" name="object 400"/>
          <p:cNvSpPr txBox="1"/>
          <p:nvPr/>
        </p:nvSpPr>
        <p:spPr>
          <a:xfrm>
            <a:off x="5260247" y="3210846"/>
            <a:ext cx="20955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0" dirty="0">
                <a:latin typeface="Arial"/>
                <a:cs typeface="Arial"/>
              </a:rPr>
              <a:t>-0.5</a:t>
            </a:r>
            <a:endParaRPr sz="800">
              <a:latin typeface="Arial"/>
              <a:cs typeface="Arial"/>
            </a:endParaRPr>
          </a:p>
        </p:txBody>
      </p:sp>
      <p:sp>
        <p:nvSpPr>
          <p:cNvPr id="401" name="object 401"/>
          <p:cNvSpPr txBox="1"/>
          <p:nvPr/>
        </p:nvSpPr>
        <p:spPr>
          <a:xfrm>
            <a:off x="5388225" y="2741583"/>
            <a:ext cx="8509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5" dirty="0">
                <a:latin typeface="Arial"/>
                <a:cs typeface="Arial"/>
              </a:rPr>
              <a:t>0</a:t>
            </a:r>
            <a:endParaRPr sz="800">
              <a:latin typeface="Arial"/>
              <a:cs typeface="Arial"/>
            </a:endParaRPr>
          </a:p>
        </p:txBody>
      </p:sp>
      <p:sp>
        <p:nvSpPr>
          <p:cNvPr id="402" name="object 402"/>
          <p:cNvSpPr txBox="1"/>
          <p:nvPr/>
        </p:nvSpPr>
        <p:spPr>
          <a:xfrm>
            <a:off x="5295797" y="2265217"/>
            <a:ext cx="17399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5" dirty="0">
                <a:latin typeface="Arial"/>
                <a:cs typeface="Arial"/>
              </a:rPr>
              <a:t>0.5</a:t>
            </a:r>
            <a:endParaRPr sz="800">
              <a:latin typeface="Arial"/>
              <a:cs typeface="Arial"/>
            </a:endParaRPr>
          </a:p>
        </p:txBody>
      </p:sp>
      <p:sp>
        <p:nvSpPr>
          <p:cNvPr id="403" name="object 403"/>
          <p:cNvSpPr txBox="1"/>
          <p:nvPr/>
        </p:nvSpPr>
        <p:spPr>
          <a:xfrm>
            <a:off x="5402445" y="1795963"/>
            <a:ext cx="85090" cy="132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15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6986445" y="1300661"/>
            <a:ext cx="21590" cy="85725"/>
          </a:xfrm>
          <a:custGeom>
            <a:avLst/>
            <a:gdLst/>
            <a:ahLst/>
            <a:cxnLst/>
            <a:rect l="l" t="t" r="r" b="b"/>
            <a:pathLst>
              <a:path w="21590" h="85725">
                <a:moveTo>
                  <a:pt x="0" y="0"/>
                </a:moveTo>
                <a:lnTo>
                  <a:pt x="21329" y="85319"/>
                </a:lnTo>
              </a:path>
            </a:pathLst>
          </a:custGeom>
          <a:ln w="93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7007775" y="1258001"/>
            <a:ext cx="14604" cy="128270"/>
          </a:xfrm>
          <a:custGeom>
            <a:avLst/>
            <a:gdLst/>
            <a:ahLst/>
            <a:cxnLst/>
            <a:rect l="l" t="t" r="r" b="b"/>
            <a:pathLst>
              <a:path w="14604" h="128269">
                <a:moveTo>
                  <a:pt x="0" y="127978"/>
                </a:moveTo>
                <a:lnTo>
                  <a:pt x="142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7021995" y="1258001"/>
            <a:ext cx="71120" cy="0"/>
          </a:xfrm>
          <a:custGeom>
            <a:avLst/>
            <a:gdLst/>
            <a:ahLst/>
            <a:cxnLst/>
            <a:rect l="l" t="t" r="r" b="b"/>
            <a:pathLst>
              <a:path w="71120">
                <a:moveTo>
                  <a:pt x="0" y="0"/>
                </a:moveTo>
                <a:lnTo>
                  <a:pt x="7109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 txBox="1"/>
          <p:nvPr/>
        </p:nvSpPr>
        <p:spPr>
          <a:xfrm>
            <a:off x="5537535" y="1248855"/>
            <a:ext cx="2218055" cy="189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98600" algn="l"/>
              </a:tabLst>
            </a:pPr>
            <a:r>
              <a:rPr sz="1200" b="1" spc="10" dirty="0">
                <a:latin typeface="Times New Roman"/>
                <a:cs typeface="Times New Roman"/>
              </a:rPr>
              <a:t>Pythia</a:t>
            </a:r>
            <a:r>
              <a:rPr sz="1200" b="1" spc="5" dirty="0">
                <a:latin typeface="Times New Roman"/>
                <a:cs typeface="Times New Roman"/>
              </a:rPr>
              <a:t> 8, </a:t>
            </a:r>
            <a:r>
              <a:rPr sz="1200" b="1" spc="20" dirty="0">
                <a:latin typeface="Times New Roman"/>
                <a:cs typeface="Times New Roman"/>
              </a:rPr>
              <a:t>W</a:t>
            </a:r>
            <a:r>
              <a:rPr sz="1200" b="1" spc="-40" dirty="0">
                <a:latin typeface="Times New Roman"/>
                <a:cs typeface="Times New Roman"/>
              </a:rPr>
              <a:t>'</a:t>
            </a:r>
            <a:r>
              <a:rPr sz="1200" spc="20" dirty="0">
                <a:latin typeface="Symbol"/>
                <a:cs typeface="Symbol"/>
              </a:rPr>
              <a:t>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b="1" spc="15" dirty="0">
                <a:latin typeface="Times New Roman"/>
                <a:cs typeface="Times New Roman"/>
              </a:rPr>
              <a:t>WZ,</a:t>
            </a:r>
            <a:r>
              <a:rPr sz="1200" b="1" dirty="0">
                <a:latin typeface="Times New Roman"/>
                <a:cs typeface="Times New Roman"/>
              </a:rPr>
              <a:t>	</a:t>
            </a:r>
            <a:r>
              <a:rPr sz="1200" b="1" spc="5" dirty="0">
                <a:latin typeface="Times New Roman"/>
                <a:cs typeface="Times New Roman"/>
              </a:rPr>
              <a:t>s</a:t>
            </a:r>
            <a:r>
              <a:rPr sz="1200" b="1" spc="-25" dirty="0">
                <a:latin typeface="Times New Roman"/>
                <a:cs typeface="Times New Roman"/>
              </a:rPr>
              <a:t> </a:t>
            </a:r>
            <a:r>
              <a:rPr sz="1200" b="1" spc="10" dirty="0">
                <a:latin typeface="Times New Roman"/>
                <a:cs typeface="Times New Roman"/>
              </a:rPr>
              <a:t>=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spc="10" dirty="0">
                <a:latin typeface="Times New Roman"/>
                <a:cs typeface="Times New Roman"/>
              </a:rPr>
              <a:t>13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spc="10" dirty="0">
                <a:latin typeface="Times New Roman"/>
                <a:cs typeface="Times New Roman"/>
              </a:rPr>
              <a:t>TeV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8" name="object 408"/>
          <p:cNvSpPr txBox="1"/>
          <p:nvPr/>
        </p:nvSpPr>
        <p:spPr>
          <a:xfrm>
            <a:off x="5573082" y="1442601"/>
            <a:ext cx="2156460" cy="107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b="1" spc="5" dirty="0">
                <a:latin typeface="Times New Roman"/>
                <a:cs typeface="Times New Roman"/>
              </a:rPr>
              <a:t>240 &lt; p </a:t>
            </a:r>
            <a:r>
              <a:rPr sz="600" b="1" spc="10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/GeV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&lt;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260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GeV,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0.19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&lt;</a:t>
            </a:r>
            <a:r>
              <a:rPr sz="600" b="1" dirty="0">
                <a:latin typeface="Times New Roman"/>
                <a:cs typeface="Times New Roman"/>
              </a:rPr>
              <a:t>  </a:t>
            </a:r>
            <a:r>
              <a:rPr sz="600" b="1" spc="-40" dirty="0">
                <a:latin typeface="Times New Roman"/>
                <a:cs typeface="Times New Roman"/>
              </a:rPr>
              <a:t> </a:t>
            </a:r>
            <a:r>
              <a:rPr sz="600" spc="5" dirty="0">
                <a:latin typeface="Symbol"/>
                <a:cs typeface="Symbol"/>
              </a:rPr>
              <a:t></a:t>
            </a:r>
            <a:r>
              <a:rPr sz="600" dirty="0">
                <a:latin typeface="Times New Roman"/>
                <a:cs typeface="Times New Roman"/>
              </a:rPr>
              <a:t>   </a:t>
            </a:r>
            <a:r>
              <a:rPr sz="600" spc="-45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&lt;</a:t>
            </a:r>
            <a:r>
              <a:rPr sz="600" b="1" dirty="0">
                <a:latin typeface="Times New Roman"/>
                <a:cs typeface="Times New Roman"/>
              </a:rPr>
              <a:t> 0.21, </a:t>
            </a:r>
            <a:r>
              <a:rPr sz="600" b="1" spc="5" dirty="0">
                <a:latin typeface="Times New Roman"/>
                <a:cs typeface="Times New Roman"/>
              </a:rPr>
              <a:t>79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&lt;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mass/GeV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&lt;</a:t>
            </a:r>
            <a:r>
              <a:rPr sz="600" b="1" dirty="0">
                <a:latin typeface="Times New Roman"/>
                <a:cs typeface="Times New Roman"/>
              </a:rPr>
              <a:t> </a:t>
            </a:r>
            <a:r>
              <a:rPr sz="600" b="1" spc="5" dirty="0">
                <a:latin typeface="Times New Roman"/>
                <a:cs typeface="Times New Roman"/>
              </a:rPr>
              <a:t>81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09" name="object 409"/>
          <p:cNvSpPr txBox="1"/>
          <p:nvPr/>
        </p:nvSpPr>
        <p:spPr>
          <a:xfrm>
            <a:off x="6732008" y="1492371"/>
            <a:ext cx="75565" cy="75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" b="1" spc="-10" dirty="0">
                <a:latin typeface="Times New Roman"/>
                <a:cs typeface="Times New Roman"/>
              </a:rPr>
              <a:t>21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410" name="object 410"/>
          <p:cNvSpPr txBox="1"/>
          <p:nvPr/>
        </p:nvSpPr>
        <p:spPr>
          <a:xfrm>
            <a:off x="5821930" y="1506591"/>
            <a:ext cx="59055" cy="75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" b="1" spc="-10" dirty="0">
                <a:latin typeface="Times New Roman"/>
                <a:cs typeface="Times New Roman"/>
              </a:rPr>
              <a:t>T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411" name="object 411"/>
          <p:cNvSpPr txBox="1"/>
          <p:nvPr/>
        </p:nvSpPr>
        <p:spPr>
          <a:xfrm>
            <a:off x="5603238" y="1670832"/>
            <a:ext cx="1534795" cy="703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latin typeface="Century Gothic"/>
                <a:cs typeface="Century Gothic"/>
              </a:rPr>
              <a:t>0.19 </a:t>
            </a:r>
            <a:r>
              <a:rPr sz="1600" b="1" spc="-5" dirty="0">
                <a:latin typeface="Century Gothic"/>
                <a:cs typeface="Century Gothic"/>
              </a:rPr>
              <a:t>&lt;</a:t>
            </a:r>
            <a:r>
              <a:rPr sz="1600" b="1" spc="-20" dirty="0">
                <a:latin typeface="MS PGothic"/>
                <a:cs typeface="MS PGothic"/>
              </a:rPr>
              <a:t>τ</a:t>
            </a:r>
            <a:r>
              <a:rPr sz="1575" b="1" spc="7" baseline="-21164" dirty="0">
                <a:latin typeface="Century Gothic"/>
                <a:cs typeface="Century Gothic"/>
              </a:rPr>
              <a:t>21</a:t>
            </a:r>
            <a:r>
              <a:rPr sz="1600" b="1" dirty="0">
                <a:latin typeface="Century Gothic"/>
                <a:cs typeface="Century Gothic"/>
              </a:rPr>
              <a:t>&lt; </a:t>
            </a:r>
            <a:r>
              <a:rPr sz="1600" b="1" spc="-10" dirty="0">
                <a:latin typeface="Century Gothic"/>
                <a:cs typeface="Century Gothic"/>
              </a:rPr>
              <a:t>0.21</a:t>
            </a:r>
            <a:endParaRPr sz="1600">
              <a:latin typeface="Century Gothic"/>
              <a:cs typeface="Century Gothic"/>
            </a:endParaRPr>
          </a:p>
          <a:p>
            <a:pPr marL="22860">
              <a:lnSpc>
                <a:spcPct val="100000"/>
              </a:lnSpc>
              <a:spcBef>
                <a:spcPts val="305"/>
              </a:spcBef>
            </a:pPr>
            <a:r>
              <a:rPr sz="1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signal-like</a:t>
            </a:r>
            <a:endParaRPr sz="1200">
              <a:latin typeface="Century Gothic"/>
              <a:cs typeface="Century Gothic"/>
            </a:endParaRPr>
          </a:p>
          <a:p>
            <a:pPr marL="22860">
              <a:lnSpc>
                <a:spcPct val="100000"/>
              </a:lnSpc>
              <a:spcBef>
                <a:spcPts val="475"/>
              </a:spcBef>
            </a:pPr>
            <a:r>
              <a:rPr sz="1200" b="1" dirty="0">
                <a:solidFill>
                  <a:srgbClr val="3366FF"/>
                </a:solidFill>
                <a:latin typeface="Century Gothic"/>
                <a:cs typeface="Century Gothic"/>
              </a:rPr>
              <a:t>background-l</a:t>
            </a:r>
            <a:r>
              <a:rPr sz="1200" b="1" spc="-10" dirty="0">
                <a:solidFill>
                  <a:srgbClr val="3366FF"/>
                </a:solidFill>
                <a:latin typeface="Century Gothic"/>
                <a:cs typeface="Century Gothic"/>
              </a:rPr>
              <a:t>i</a:t>
            </a:r>
            <a:r>
              <a:rPr sz="1200" b="1" dirty="0">
                <a:solidFill>
                  <a:srgbClr val="3366FF"/>
                </a:solidFill>
                <a:latin typeface="Century Gothic"/>
                <a:cs typeface="Century Gothic"/>
              </a:rPr>
              <a:t>ke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412" name="object 412"/>
          <p:cNvSpPr txBox="1"/>
          <p:nvPr/>
        </p:nvSpPr>
        <p:spPr>
          <a:xfrm>
            <a:off x="4803138" y="4418393"/>
            <a:ext cx="3923029" cy="1193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900"/>
              </a:lnSpc>
            </a:pPr>
            <a:r>
              <a:rPr sz="1600" b="1" spc="-5" dirty="0">
                <a:latin typeface="Century Gothic"/>
                <a:cs typeface="Century Gothic"/>
              </a:rPr>
              <a:t>Dee</a:t>
            </a:r>
            <a:r>
              <a:rPr sz="1600" b="1" dirty="0">
                <a:latin typeface="Century Gothic"/>
                <a:cs typeface="Century Gothic"/>
              </a:rPr>
              <a:t>p </a:t>
            </a:r>
            <a:r>
              <a:rPr sz="1600" b="1" spc="-10" dirty="0">
                <a:latin typeface="Century Gothic"/>
                <a:cs typeface="Century Gothic"/>
              </a:rPr>
              <a:t>correlati</a:t>
            </a:r>
            <a:r>
              <a:rPr sz="1600" b="1" spc="-5" dirty="0">
                <a:latin typeface="Century Gothic"/>
                <a:cs typeface="Century Gothic"/>
              </a:rPr>
              <a:t>o</a:t>
            </a:r>
            <a:r>
              <a:rPr sz="1600" b="1" dirty="0">
                <a:latin typeface="Century Gothic"/>
                <a:cs typeface="Century Gothic"/>
              </a:rPr>
              <a:t>n </a:t>
            </a:r>
            <a:r>
              <a:rPr sz="1600" b="1" spc="-10" dirty="0">
                <a:latin typeface="Century Gothic"/>
                <a:cs typeface="Century Gothic"/>
              </a:rPr>
              <a:t>jet-i</a:t>
            </a:r>
            <a:r>
              <a:rPr sz="1600" b="1" dirty="0">
                <a:latin typeface="Century Gothic"/>
                <a:cs typeface="Century Gothic"/>
              </a:rPr>
              <a:t>mage:</a:t>
            </a:r>
            <a:r>
              <a:rPr sz="1600" b="1" spc="-10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Pearson Cor</a:t>
            </a:r>
            <a:r>
              <a:rPr sz="1600" spc="-15" dirty="0">
                <a:latin typeface="Century Gothic"/>
                <a:cs typeface="Century Gothic"/>
              </a:rPr>
              <a:t>re</a:t>
            </a:r>
            <a:r>
              <a:rPr sz="1600" dirty="0">
                <a:latin typeface="Century Gothic"/>
                <a:cs typeface="Century Gothic"/>
              </a:rPr>
              <a:t>la</a:t>
            </a:r>
            <a:r>
              <a:rPr sz="1600" spc="-10" dirty="0">
                <a:latin typeface="Century Gothic"/>
                <a:cs typeface="Century Gothic"/>
              </a:rPr>
              <a:t>t</a:t>
            </a:r>
            <a:r>
              <a:rPr sz="1600" dirty="0">
                <a:latin typeface="Century Gothic"/>
                <a:cs typeface="Century Gothic"/>
              </a:rPr>
              <a:t>i</a:t>
            </a:r>
            <a:r>
              <a:rPr sz="1600" spc="-15" dirty="0">
                <a:latin typeface="Century Gothic"/>
                <a:cs typeface="Century Gothic"/>
              </a:rPr>
              <a:t>on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coef</a:t>
            </a:r>
            <a:r>
              <a:rPr sz="1600" dirty="0">
                <a:latin typeface="Century Gothic"/>
                <a:cs typeface="Century Gothic"/>
              </a:rPr>
              <a:t>fici</a:t>
            </a:r>
            <a:r>
              <a:rPr sz="1600" spc="-10" dirty="0">
                <a:latin typeface="Century Gothic"/>
                <a:cs typeface="Century Gothic"/>
              </a:rPr>
              <a:t>ent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of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pi</a:t>
            </a:r>
            <a:r>
              <a:rPr sz="1600" spc="-10" dirty="0">
                <a:latin typeface="Century Gothic"/>
                <a:cs typeface="Century Gothic"/>
              </a:rPr>
              <a:t>xe</a:t>
            </a:r>
            <a:r>
              <a:rPr sz="1600" dirty="0">
                <a:latin typeface="Century Gothic"/>
                <a:cs typeface="Century Gothic"/>
              </a:rPr>
              <a:t>ls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i</a:t>
            </a:r>
            <a:r>
              <a:rPr sz="1600" spc="-10" dirty="0">
                <a:latin typeface="Century Gothic"/>
                <a:cs typeface="Century Gothic"/>
              </a:rPr>
              <a:t>nten</a:t>
            </a:r>
            <a:r>
              <a:rPr sz="1600" dirty="0">
                <a:latin typeface="Century Gothic"/>
                <a:cs typeface="Century Gothic"/>
              </a:rPr>
              <a:t>si</a:t>
            </a:r>
            <a:r>
              <a:rPr sz="1600" spc="-10" dirty="0">
                <a:latin typeface="Century Gothic"/>
                <a:cs typeface="Century Gothic"/>
              </a:rPr>
              <a:t>t</a:t>
            </a:r>
            <a:r>
              <a:rPr sz="1600" dirty="0">
                <a:latin typeface="Century Gothic"/>
                <a:cs typeface="Century Gothic"/>
              </a:rPr>
              <a:t>y wi</a:t>
            </a:r>
            <a:r>
              <a:rPr sz="1600" spc="-10" dirty="0">
                <a:latin typeface="Century Gothic"/>
                <a:cs typeface="Century Gothic"/>
              </a:rPr>
              <a:t>th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the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net</a:t>
            </a:r>
            <a:r>
              <a:rPr sz="1600" dirty="0">
                <a:latin typeface="Century Gothic"/>
                <a:cs typeface="Century Gothic"/>
              </a:rPr>
              <a:t>w</a:t>
            </a:r>
            <a:r>
              <a:rPr sz="1600" spc="-10" dirty="0">
                <a:latin typeface="Century Gothic"/>
                <a:cs typeface="Century Gothic"/>
              </a:rPr>
              <a:t>ork</a:t>
            </a:r>
            <a:r>
              <a:rPr sz="1600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out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10" dirty="0">
                <a:latin typeface="Century Gothic"/>
                <a:cs typeface="Century Gothic"/>
              </a:rPr>
              <a:t>ut:</a:t>
            </a:r>
            <a:endParaRPr sz="1600">
              <a:latin typeface="Century Gothic"/>
              <a:cs typeface="Century Gothic"/>
            </a:endParaRPr>
          </a:p>
          <a:p>
            <a:pPr marL="12700" marR="707390">
              <a:lnSpc>
                <a:spcPts val="1900"/>
              </a:lnSpc>
            </a:pPr>
            <a:r>
              <a:rPr sz="1600" u="heavy" spc="-15" dirty="0">
                <a:solidFill>
                  <a:srgbClr val="0000FF"/>
                </a:solidFill>
                <a:latin typeface="Century Gothic"/>
                <a:cs typeface="Century Gothic"/>
              </a:rPr>
              <a:t>how</a:t>
            </a:r>
            <a:r>
              <a:rPr sz="1600" u="heavy" spc="-5" dirty="0">
                <a:solidFill>
                  <a:srgbClr val="0000FF"/>
                </a:solidFill>
                <a:latin typeface="Century Gothic"/>
                <a:cs typeface="Century Gothic"/>
              </a:rPr>
              <a:t> dis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criminating info</a:t>
            </a:r>
            <a:r>
              <a:rPr sz="1600" u="heavy" spc="30" dirty="0">
                <a:solidFill>
                  <a:srgbClr val="0000FF"/>
                </a:solidFill>
                <a:latin typeface="Century Gothic"/>
                <a:cs typeface="Century Gothic"/>
              </a:rPr>
              <a:t>r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ma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t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i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on 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is</a:t>
            </a:r>
            <a:r>
              <a:rPr sz="1600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cont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ai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ne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d</a:t>
            </a:r>
            <a:r>
              <a:rPr sz="1600" u="heavy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wi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th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i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n the net</a:t>
            </a:r>
            <a:r>
              <a:rPr sz="1600" u="heavy" dirty="0">
                <a:solidFill>
                  <a:srgbClr val="0000FF"/>
                </a:solidFill>
                <a:latin typeface="Century Gothic"/>
                <a:cs typeface="Century Gothic"/>
              </a:rPr>
              <a:t>w</a:t>
            </a:r>
            <a:r>
              <a:rPr sz="1600" u="heavy" spc="-10" dirty="0">
                <a:solidFill>
                  <a:srgbClr val="0000FF"/>
                </a:solidFill>
                <a:latin typeface="Century Gothic"/>
                <a:cs typeface="Century Gothic"/>
              </a:rPr>
              <a:t>ork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413" name="object 413"/>
          <p:cNvSpPr txBox="1"/>
          <p:nvPr/>
        </p:nvSpPr>
        <p:spPr>
          <a:xfrm>
            <a:off x="78739" y="5869840"/>
            <a:ext cx="8006715" cy="889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latin typeface="Century Gothic"/>
                <a:cs typeface="Century Gothic"/>
              </a:rPr>
              <a:t>Large</a:t>
            </a:r>
            <a:r>
              <a:rPr sz="2000" b="1" spc="-5" dirty="0">
                <a:latin typeface="Century Gothic"/>
                <a:cs typeface="Century Gothic"/>
              </a:rPr>
              <a:t> performanc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5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gain</a:t>
            </a:r>
            <a:r>
              <a:rPr sz="2000" b="1" dirty="0">
                <a:latin typeface="Century Gothic"/>
                <a:cs typeface="Century Gothic"/>
              </a:rPr>
              <a:t>s </a:t>
            </a:r>
            <a:r>
              <a:rPr sz="2000" b="1" spc="-5" dirty="0">
                <a:latin typeface="Century Gothic"/>
                <a:cs typeface="Century Gothic"/>
              </a:rPr>
              <a:t>beyon</a:t>
            </a:r>
            <a:r>
              <a:rPr sz="2000" b="1" dirty="0">
                <a:latin typeface="Century Gothic"/>
                <a:cs typeface="Century Gothic"/>
              </a:rPr>
              <a:t>d </a:t>
            </a:r>
            <a:r>
              <a:rPr sz="2000" b="1" spc="-10" dirty="0">
                <a:latin typeface="Century Gothic"/>
                <a:cs typeface="Century Gothic"/>
              </a:rPr>
              <a:t>jet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substructure</a:t>
            </a:r>
            <a:r>
              <a:rPr sz="2000" b="1" spc="-5" dirty="0">
                <a:latin typeface="Century Gothic"/>
                <a:cs typeface="Century Gothic"/>
              </a:rPr>
              <a:t> observables</a:t>
            </a:r>
            <a:endParaRPr sz="2000">
              <a:latin typeface="Century Gothic"/>
              <a:cs typeface="Century Gothic"/>
            </a:endParaRPr>
          </a:p>
          <a:p>
            <a:pPr marL="355600" marR="635635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V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isua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liza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tion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o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f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he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d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is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c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rimi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nan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add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ne</a:t>
            </a:r>
            <a:r>
              <a:rPr sz="20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w</a:t>
            </a:r>
            <a:r>
              <a:rPr sz="2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capab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ilit</a:t>
            </a:r>
            <a:r>
              <a:rPr sz="2000" b="1" dirty="0">
                <a:solidFill>
                  <a:srgbClr val="FF0000"/>
                </a:solidFill>
                <a:latin typeface="Century Gothic"/>
                <a:cs typeface="Century Gothic"/>
              </a:rPr>
              <a:t>y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 un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0" dirty="0">
                <a:latin typeface="Century Gothic"/>
                <a:cs typeface="Century Gothic"/>
              </a:rPr>
              <a:t>er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15" dirty="0">
                <a:latin typeface="Century Gothic"/>
                <a:cs typeface="Century Gothic"/>
              </a:rPr>
              <a:t>h</a:t>
            </a:r>
            <a:r>
              <a:rPr sz="2000" dirty="0">
                <a:latin typeface="Century Gothic"/>
                <a:cs typeface="Century Gothic"/>
              </a:rPr>
              <a:t>ysics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wi</a:t>
            </a:r>
            <a:r>
              <a:rPr sz="2000" spc="-10" dirty="0">
                <a:latin typeface="Century Gothic"/>
                <a:cs typeface="Century Gothic"/>
              </a:rPr>
              <a:t>th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dirty="0">
                <a:latin typeface="Century Gothic"/>
                <a:cs typeface="Century Gothic"/>
              </a:rPr>
              <a:t>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17" name="object 3"/>
          <p:cNvSpPr txBox="1">
            <a:spLocks/>
          </p:cNvSpPr>
          <p:nvPr/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4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12700" algn="ctr">
              <a:tabLst>
                <a:tab pos="5515610" algn="l"/>
              </a:tabLst>
            </a:pPr>
            <a:r>
              <a:rPr lang="en-GB" b="1" kern="0" smtClean="0">
                <a:solidFill>
                  <a:sysClr val="windowText" lastClr="000000"/>
                </a:solidFill>
              </a:rPr>
              <a:t>D</a:t>
            </a:r>
            <a:r>
              <a:rPr lang="en-GB" b="1" kern="0" spc="-30" smtClean="0">
                <a:solidFill>
                  <a:sysClr val="windowText" lastClr="000000"/>
                </a:solidFill>
              </a:rPr>
              <a:t>eep</a:t>
            </a:r>
            <a:r>
              <a:rPr lang="en-GB" b="1" kern="0" spc="-5" smtClean="0">
                <a:solidFill>
                  <a:sysClr val="windowText" lastClr="000000"/>
                </a:solidFill>
              </a:rPr>
              <a:t> </a:t>
            </a:r>
            <a:r>
              <a:rPr lang="en-GB" b="1" kern="0" smtClean="0">
                <a:solidFill>
                  <a:sysClr val="windowText" lastClr="000000"/>
                </a:solidFill>
              </a:rPr>
              <a:t>lear</a:t>
            </a:r>
            <a:r>
              <a:rPr lang="en-GB" b="1" kern="0" spc="-40" smtClean="0">
                <a:solidFill>
                  <a:sysClr val="windowText" lastClr="000000"/>
                </a:solidFill>
              </a:rPr>
              <a:t>n</a:t>
            </a:r>
            <a:r>
              <a:rPr lang="en-GB" b="1" kern="0" spc="-20" smtClean="0">
                <a:solidFill>
                  <a:sysClr val="windowText" lastClr="000000"/>
                </a:solidFill>
              </a:rPr>
              <a:t>i</a:t>
            </a:r>
            <a:r>
              <a:rPr lang="en-GB" b="1" kern="0" spc="-40" smtClean="0">
                <a:solidFill>
                  <a:sysClr val="windowText" lastClr="000000"/>
                </a:solidFill>
              </a:rPr>
              <a:t>n</a:t>
            </a:r>
            <a:r>
              <a:rPr lang="en-GB" b="1" kern="0" spc="-30" smtClean="0">
                <a:solidFill>
                  <a:sysClr val="windowText" lastClr="000000"/>
                </a:solidFill>
              </a:rPr>
              <a:t>g</a:t>
            </a:r>
            <a:r>
              <a:rPr lang="en-GB" b="1" kern="0" smtClean="0">
                <a:solidFill>
                  <a:sysClr val="windowText" lastClr="000000"/>
                </a:solidFill>
              </a:rPr>
              <a:t> W T</a:t>
            </a:r>
            <a:r>
              <a:rPr lang="en-GB" b="1" kern="0" spc="-25" smtClean="0">
                <a:solidFill>
                  <a:sysClr val="windowText" lastClr="000000"/>
                </a:solidFill>
              </a:rPr>
              <a:t>aggi</a:t>
            </a:r>
            <a:r>
              <a:rPr lang="en-GB" b="1" kern="0" spc="-40" smtClean="0">
                <a:solidFill>
                  <a:sysClr val="windowText" lastClr="000000"/>
                </a:solidFill>
              </a:rPr>
              <a:t>n</a:t>
            </a:r>
            <a:r>
              <a:rPr lang="en-GB" b="1" kern="0" spc="-30" smtClean="0">
                <a:solidFill>
                  <a:sysClr val="windowText" lastClr="000000"/>
                </a:solidFill>
              </a:rPr>
              <a:t>g</a:t>
            </a:r>
            <a:endParaRPr lang="en-GB" b="1" kern="0" spc="-3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76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78075">
              <a:lnSpc>
                <a:spcPct val="100000"/>
              </a:lnSpc>
            </a:pPr>
            <a:r>
              <a:rPr b="1" spc="-35" dirty="0"/>
              <a:t>F</a:t>
            </a:r>
            <a:r>
              <a:rPr b="1" spc="-40" dirty="0"/>
              <a:t>u</a:t>
            </a:r>
            <a:r>
              <a:rPr b="1" dirty="0"/>
              <a:t>zzy </a:t>
            </a:r>
            <a:r>
              <a:rPr b="1" spc="-25" dirty="0"/>
              <a:t>jets</a:t>
            </a:r>
          </a:p>
        </p:txBody>
      </p:sp>
      <p:sp>
        <p:nvSpPr>
          <p:cNvPr id="4" name="object 4"/>
          <p:cNvSpPr/>
          <p:nvPr/>
        </p:nvSpPr>
        <p:spPr>
          <a:xfrm>
            <a:off x="3416420" y="3952240"/>
            <a:ext cx="2704793" cy="26517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237922" y="3952240"/>
            <a:ext cx="2633300" cy="26517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83554" y="979440"/>
            <a:ext cx="3187666" cy="26476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020" y="1185562"/>
            <a:ext cx="5157470" cy="5288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47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20" dirty="0">
                <a:latin typeface="Century Gothic"/>
                <a:cs typeface="Century Gothic"/>
              </a:rPr>
              <a:t>V</a:t>
            </a:r>
            <a:r>
              <a:rPr sz="2200" b="1" spc="-15" dirty="0">
                <a:latin typeface="Century Gothic"/>
                <a:cs typeface="Century Gothic"/>
              </a:rPr>
              <a:t>ie</a:t>
            </a:r>
            <a:r>
              <a:rPr sz="2200" b="1" spc="-20" dirty="0">
                <a:latin typeface="Century Gothic"/>
                <a:cs typeface="Century Gothic"/>
              </a:rPr>
              <a:t>w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cl</a:t>
            </a:r>
            <a:r>
              <a:rPr sz="2200" b="1" spc="-10" dirty="0">
                <a:latin typeface="Century Gothic"/>
                <a:cs typeface="Century Gothic"/>
              </a:rPr>
              <a:t>usteri</a:t>
            </a:r>
            <a:r>
              <a:rPr sz="2200" b="1" dirty="0">
                <a:latin typeface="Century Gothic"/>
                <a:cs typeface="Century Gothic"/>
              </a:rPr>
              <a:t>ng </a:t>
            </a:r>
            <a:r>
              <a:rPr sz="2200" b="1" spc="-5" dirty="0">
                <a:latin typeface="Century Gothic"/>
                <a:cs typeface="Century Gothic"/>
              </a:rPr>
              <a:t>a</a:t>
            </a:r>
            <a:r>
              <a:rPr sz="2200" b="1" dirty="0">
                <a:latin typeface="Century Gothic"/>
                <a:cs typeface="Century Gothic"/>
              </a:rPr>
              <a:t>s </a:t>
            </a:r>
            <a:r>
              <a:rPr sz="2200" b="1" spc="-5" dirty="0">
                <a:latin typeface="Century Gothic"/>
                <a:cs typeface="Century Gothic"/>
              </a:rPr>
              <a:t>an</a:t>
            </a:r>
            <a:endParaRPr sz="2200">
              <a:latin typeface="Century Gothic"/>
              <a:cs typeface="Century Gothic"/>
            </a:endParaRPr>
          </a:p>
          <a:p>
            <a:pPr marL="354965">
              <a:lnSpc>
                <a:spcPts val="2470"/>
              </a:lnSpc>
            </a:pPr>
            <a:r>
              <a:rPr sz="2200" b="1" i="1" u="heavy" dirty="0">
                <a:latin typeface="Century Gothic"/>
                <a:cs typeface="Century Gothic"/>
              </a:rPr>
              <a:t>unsupervised</a:t>
            </a:r>
            <a:r>
              <a:rPr sz="2200" b="1" i="1" u="heavy" spc="-10" dirty="0">
                <a:latin typeface="Century Gothic"/>
                <a:cs typeface="Century Gothic"/>
              </a:rPr>
              <a:t> </a:t>
            </a:r>
            <a:r>
              <a:rPr sz="2200" b="1" i="1" u="heavy" spc="-5" dirty="0">
                <a:latin typeface="Century Gothic"/>
                <a:cs typeface="Century Gothic"/>
              </a:rPr>
              <a:t>le</a:t>
            </a:r>
            <a:r>
              <a:rPr sz="2200" b="1" i="1" u="heavy" dirty="0">
                <a:latin typeface="Century Gothic"/>
                <a:cs typeface="Century Gothic"/>
              </a:rPr>
              <a:t>a</a:t>
            </a:r>
            <a:r>
              <a:rPr sz="2200" b="1" i="1" u="heavy" spc="-15" dirty="0">
                <a:latin typeface="Century Gothic"/>
                <a:cs typeface="Century Gothic"/>
              </a:rPr>
              <a:t>rning</a:t>
            </a:r>
            <a:r>
              <a:rPr sz="2200" b="1" i="1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task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 algn="just">
              <a:lnSpc>
                <a:spcPct val="90400"/>
              </a:lnSpc>
              <a:spcBef>
                <a:spcPts val="54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For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te-of-the</a:t>
            </a:r>
            <a:r>
              <a:rPr sz="2200" dirty="0">
                <a:latin typeface="Century Gothic"/>
                <a:cs typeface="Century Gothic"/>
              </a:rPr>
              <a:t>-a</a:t>
            </a:r>
            <a:r>
              <a:rPr sz="2200" spc="-10" dirty="0">
                <a:latin typeface="Century Gothic"/>
                <a:cs typeface="Century Gothic"/>
              </a:rPr>
              <a:t>rt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cl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ter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ng,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y cl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bj</a:t>
            </a:r>
            <a:r>
              <a:rPr sz="2200" spc="-15" dirty="0">
                <a:latin typeface="Century Gothic"/>
                <a:cs typeface="Century Gothic"/>
              </a:rPr>
              <a:t>ect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ong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xa</a:t>
            </a:r>
            <a:r>
              <a:rPr sz="2200" spc="-15" dirty="0">
                <a:latin typeface="Century Gothic"/>
                <a:cs typeface="Century Gothic"/>
              </a:rPr>
              <a:t>ct</a:t>
            </a:r>
            <a:r>
              <a:rPr sz="2200" dirty="0">
                <a:latin typeface="Century Gothic"/>
                <a:cs typeface="Century Gothic"/>
              </a:rPr>
              <a:t>ly </a:t>
            </a:r>
            <a:r>
              <a:rPr sz="2200" spc="-15" dirty="0">
                <a:latin typeface="Century Gothic"/>
                <a:cs typeface="Century Gothic"/>
              </a:rPr>
              <a:t>one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jet</a:t>
            </a:r>
            <a:endParaRPr sz="2200">
              <a:latin typeface="Century Gothic"/>
              <a:cs typeface="Century Gothic"/>
            </a:endParaRPr>
          </a:p>
          <a:p>
            <a:pPr marL="355600" marR="60960" indent="-342900">
              <a:lnSpc>
                <a:spcPct val="88500"/>
              </a:lnSpc>
              <a:spcBef>
                <a:spcPts val="590"/>
              </a:spcBef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Fuzzy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ts: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nco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po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p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obab</a:t>
            </a:r>
            <a:r>
              <a:rPr sz="2200" b="1" spc="-15" dirty="0">
                <a:latin typeface="Century Gothic"/>
                <a:cs typeface="Century Gothic"/>
              </a:rPr>
              <a:t>ili</a:t>
            </a:r>
            <a:r>
              <a:rPr sz="2200" b="1" spc="-10" dirty="0">
                <a:latin typeface="Century Gothic"/>
                <a:cs typeface="Century Gothic"/>
              </a:rPr>
              <a:t>st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c </a:t>
            </a:r>
            <a:r>
              <a:rPr sz="2200" b="1" spc="-15" dirty="0">
                <a:latin typeface="Century Gothic"/>
                <a:cs typeface="Century Gothic"/>
              </a:rPr>
              <a:t>membership,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in</a:t>
            </a:r>
            <a:r>
              <a:rPr sz="2200" b="1" spc="-5" dirty="0">
                <a:latin typeface="Century Gothic"/>
                <a:cs typeface="Century Gothic"/>
              </a:rPr>
              <a:t> orde</a:t>
            </a:r>
            <a:r>
              <a:rPr sz="2200" b="1" dirty="0">
                <a:latin typeface="Century Gothic"/>
                <a:cs typeface="Century Gothic"/>
              </a:rPr>
              <a:t>r </a:t>
            </a:r>
            <a:r>
              <a:rPr sz="2200" b="1" spc="-15" dirty="0">
                <a:latin typeface="Century Gothic"/>
                <a:cs typeface="Century Gothic"/>
              </a:rPr>
              <a:t>to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learn</a:t>
            </a:r>
            <a:r>
              <a:rPr sz="2200" b="1" spc="-5" dirty="0">
                <a:latin typeface="Century Gothic"/>
                <a:cs typeface="Century Gothic"/>
              </a:rPr>
              <a:t> new </a:t>
            </a:r>
            <a:r>
              <a:rPr sz="2200" b="1" spc="-15" dirty="0">
                <a:latin typeface="Century Gothic"/>
                <a:cs typeface="Century Gothic"/>
              </a:rPr>
              <a:t>features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structure</a:t>
            </a:r>
            <a:endParaRPr sz="2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100">
              <a:latin typeface="Times New Roman"/>
              <a:cs typeface="Times New Roman"/>
            </a:endParaRPr>
          </a:p>
          <a:p>
            <a:pPr marL="355600" marR="2218055" indent="-342900" algn="just">
              <a:lnSpc>
                <a:spcPts val="26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15" dirty="0">
                <a:latin typeface="Century Gothic"/>
                <a:cs typeface="Century Gothic"/>
              </a:rPr>
              <a:t>Modified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Gaussian Mixture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Model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(IRC</a:t>
            </a:r>
            <a:r>
              <a:rPr sz="2200" b="1" spc="-10" dirty="0">
                <a:latin typeface="Century Gothic"/>
                <a:cs typeface="Century Gothic"/>
              </a:rPr>
              <a:t> safe)</a:t>
            </a:r>
            <a:endParaRPr sz="2200">
              <a:latin typeface="Century Gothic"/>
              <a:cs typeface="Century Gothic"/>
            </a:endParaRPr>
          </a:p>
          <a:p>
            <a:pPr marL="355600" marR="2618740" indent="-342900">
              <a:lnSpc>
                <a:spcPts val="2570"/>
              </a:lnSpc>
              <a:spcBef>
                <a:spcPts val="65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gor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thm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3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s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je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5" dirty="0">
                <a:latin typeface="Century Gothic"/>
                <a:cs typeface="Century Gothic"/>
              </a:rPr>
              <a:t>shape</a:t>
            </a:r>
            <a:endParaRPr sz="2200">
              <a:latin typeface="Century Gothic"/>
              <a:cs typeface="Century Gothic"/>
            </a:endParaRPr>
          </a:p>
          <a:p>
            <a:pPr marL="355600" marR="1889760" indent="-342900">
              <a:lnSpc>
                <a:spcPts val="2570"/>
              </a:lnSpc>
              <a:spcBef>
                <a:spcPts val="655"/>
              </a:spcBef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Improved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top tagging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performance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77271" y="84240"/>
            <a:ext cx="186880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arXi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v:1509.02216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77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2015" algn="l">
              <a:lnSpc>
                <a:spcPct val="100000"/>
              </a:lnSpc>
            </a:pPr>
            <a:r>
              <a:rPr b="1" spc="-40" dirty="0"/>
              <a:t>Mi</a:t>
            </a:r>
            <a:r>
              <a:rPr b="1" spc="-30" dirty="0"/>
              <a:t>ss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</a:t>
            </a:r>
            <a:r>
              <a:rPr b="1" spc="-35" dirty="0"/>
              <a:t>ET</a:t>
            </a:r>
          </a:p>
        </p:txBody>
      </p:sp>
      <p:sp>
        <p:nvSpPr>
          <p:cNvPr id="4" name="object 4"/>
          <p:cNvSpPr/>
          <p:nvPr/>
        </p:nvSpPr>
        <p:spPr>
          <a:xfrm>
            <a:off x="5781673" y="1069975"/>
            <a:ext cx="3362326" cy="45434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768080" y="1069975"/>
            <a:ext cx="375920" cy="3032125"/>
          </a:xfrm>
          <a:custGeom>
            <a:avLst/>
            <a:gdLst/>
            <a:ahLst/>
            <a:cxnLst/>
            <a:rect l="l" t="t" r="r" b="b"/>
            <a:pathLst>
              <a:path w="375920" h="3032125">
                <a:moveTo>
                  <a:pt x="0" y="3032125"/>
                </a:moveTo>
                <a:lnTo>
                  <a:pt x="375918" y="3032125"/>
                </a:lnTo>
                <a:lnTo>
                  <a:pt x="375918" y="0"/>
                </a:lnTo>
                <a:lnTo>
                  <a:pt x="0" y="0"/>
                </a:lnTo>
                <a:lnTo>
                  <a:pt x="0" y="3032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768080" y="5676900"/>
            <a:ext cx="375920" cy="88900"/>
          </a:xfrm>
          <a:custGeom>
            <a:avLst/>
            <a:gdLst/>
            <a:ahLst/>
            <a:cxnLst/>
            <a:rect l="l" t="t" r="r" b="b"/>
            <a:pathLst>
              <a:path w="375920" h="88900">
                <a:moveTo>
                  <a:pt x="0" y="88898"/>
                </a:moveTo>
                <a:lnTo>
                  <a:pt x="375918" y="88898"/>
                </a:lnTo>
                <a:lnTo>
                  <a:pt x="375918" y="0"/>
                </a:lnTo>
                <a:lnTo>
                  <a:pt x="0" y="0"/>
                </a:lnTo>
                <a:lnTo>
                  <a:pt x="0" y="888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13298" y="4102100"/>
            <a:ext cx="4330700" cy="1574800"/>
          </a:xfrm>
          <a:custGeom>
            <a:avLst/>
            <a:gdLst/>
            <a:ahLst/>
            <a:cxnLst/>
            <a:rect l="l" t="t" r="r" b="b"/>
            <a:pathLst>
              <a:path w="4330700" h="1574800">
                <a:moveTo>
                  <a:pt x="0" y="0"/>
                </a:moveTo>
                <a:lnTo>
                  <a:pt x="4330700" y="0"/>
                </a:lnTo>
                <a:lnTo>
                  <a:pt x="4330700" y="1574799"/>
                </a:lnTo>
                <a:lnTo>
                  <a:pt x="0" y="15747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18440" y="1165879"/>
            <a:ext cx="5140960" cy="273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7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O</a:t>
            </a:r>
            <a:r>
              <a:rPr sz="2200" spc="-15" dirty="0">
                <a:latin typeface="Century Gothic"/>
                <a:cs typeface="Century Gothic"/>
              </a:rPr>
              <a:t>ne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mo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imp</a:t>
            </a:r>
            <a:r>
              <a:rPr sz="2200" spc="-10" dirty="0">
                <a:latin typeface="Century Gothic"/>
                <a:cs typeface="Century Gothic"/>
              </a:rPr>
              <a:t>ort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nt o</a:t>
            </a:r>
            <a:r>
              <a:rPr sz="2200" dirty="0">
                <a:latin typeface="Century Gothic"/>
                <a:cs typeface="Century Gothic"/>
              </a:rPr>
              <a:t>bs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vabl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3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che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ne</a:t>
            </a:r>
            <a:r>
              <a:rPr sz="2200" dirty="0">
                <a:latin typeface="Century Gothic"/>
                <a:cs typeface="Century Gothic"/>
              </a:rPr>
              <a:t>w p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ysics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2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spc="-5" dirty="0">
                <a:latin typeface="Century Gothic"/>
                <a:cs typeface="Century Gothic"/>
              </a:rPr>
              <a:t>S</a:t>
            </a:r>
            <a:r>
              <a:rPr sz="2200" spc="-229" dirty="0">
                <a:latin typeface="Century Gothic"/>
                <a:cs typeface="Century Gothic"/>
              </a:rPr>
              <a:t>Y</a:t>
            </a:r>
            <a:r>
              <a:rPr sz="2200" spc="-10" dirty="0">
                <a:latin typeface="Century Gothic"/>
                <a:cs typeface="Century Gothic"/>
              </a:rPr>
              <a:t>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da</a:t>
            </a:r>
            <a:r>
              <a:rPr sz="2200" spc="-10" dirty="0">
                <a:latin typeface="Century Gothic"/>
                <a:cs typeface="Century Gothic"/>
              </a:rPr>
              <a:t>rk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0" dirty="0">
                <a:latin typeface="Century Gothic"/>
                <a:cs typeface="Century Gothic"/>
              </a:rPr>
              <a:t>tter</a:t>
            </a:r>
            <a:r>
              <a:rPr sz="2200" dirty="0">
                <a:latin typeface="Century Gothic"/>
                <a:cs typeface="Century Gothic"/>
              </a:rPr>
              <a:t>)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cisi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me</a:t>
            </a:r>
            <a:r>
              <a:rPr sz="2200" dirty="0">
                <a:latin typeface="Century Gothic"/>
                <a:cs typeface="Century Gothic"/>
              </a:rPr>
              <a:t>as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ement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(H</a:t>
            </a:r>
            <a:r>
              <a:rPr sz="2200" spc="-10" dirty="0">
                <a:latin typeface="Century Gothic"/>
                <a:cs typeface="Century Gothic"/>
              </a:rPr>
              <a:t>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60" dirty="0">
                <a:latin typeface="Century Gothic"/>
                <a:cs typeface="Century Gothic"/>
              </a:rPr>
              <a:t>W</a:t>
            </a:r>
            <a:r>
              <a:rPr sz="2200" spc="-10" dirty="0">
                <a:latin typeface="Century Gothic"/>
                <a:cs typeface="Century Gothic"/>
              </a:rPr>
              <a:t>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dirty="0">
                <a:latin typeface="Century Gothic"/>
                <a:cs typeface="Century Gothic"/>
              </a:rPr>
              <a:t>p)</a:t>
            </a:r>
            <a:endParaRPr sz="2200">
              <a:latin typeface="Century Gothic"/>
              <a:cs typeface="Century Gothic"/>
            </a:endParaRPr>
          </a:p>
          <a:p>
            <a:pPr marL="355600" marR="172085" indent="-342900">
              <a:lnSpc>
                <a:spcPct val="101200"/>
              </a:lnSpc>
              <a:spcBef>
                <a:spcPts val="455"/>
              </a:spcBef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Transverse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momentum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imbalance </a:t>
            </a:r>
            <a:r>
              <a:rPr sz="2200" b="1" spc="-20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dirty="0">
                <a:latin typeface="Century Gothic"/>
                <a:cs typeface="Century Gothic"/>
              </a:rPr>
              <a:t> the</a:t>
            </a:r>
            <a:r>
              <a:rPr sz="2200" b="1" spc="-5" dirty="0">
                <a:latin typeface="Century Gothic"/>
                <a:cs typeface="Century Gothic"/>
              </a:rPr>
              <a:t> event</a:t>
            </a:r>
            <a:endParaRPr sz="2200">
              <a:latin typeface="Century Gothic"/>
              <a:cs typeface="Century Gothic"/>
            </a:endParaRPr>
          </a:p>
          <a:p>
            <a:pPr marL="748665" marR="137795" indent="-279400">
              <a:lnSpc>
                <a:spcPct val="100800"/>
              </a:lnSpc>
              <a:spcBef>
                <a:spcPts val="420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Re</a:t>
            </a:r>
            <a:r>
              <a:rPr sz="2000" dirty="0">
                <a:latin typeface="Century Gothic"/>
                <a:cs typeface="Century Gothic"/>
              </a:rPr>
              <a:t>li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econ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truct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spc="-5" dirty="0">
                <a:latin typeface="Century Gothic"/>
                <a:cs typeface="Century Gothic"/>
              </a:rPr>
              <a:t> (</a:t>
            </a:r>
            <a:r>
              <a:rPr sz="2000" u="heavy" spc="-5" dirty="0">
                <a:latin typeface="Century Gothic"/>
                <a:cs typeface="Century Gothic"/>
              </a:rPr>
              <a:t>and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u="heavy" dirty="0">
                <a:latin typeface="Century Gothic"/>
                <a:cs typeface="Century Gothic"/>
              </a:rPr>
              <a:t>calib</a:t>
            </a:r>
            <a:r>
              <a:rPr sz="2000" u="heavy" spc="-10" dirty="0">
                <a:latin typeface="Century Gothic"/>
                <a:cs typeface="Century Gothic"/>
              </a:rPr>
              <a:t>r</a:t>
            </a:r>
            <a:r>
              <a:rPr sz="2000" u="heavy" dirty="0">
                <a:latin typeface="Century Gothic"/>
                <a:cs typeface="Century Gothic"/>
              </a:rPr>
              <a:t>a</a:t>
            </a:r>
            <a:r>
              <a:rPr sz="2000" u="heavy" spc="-10" dirty="0">
                <a:latin typeface="Century Gothic"/>
                <a:cs typeface="Century Gothic"/>
              </a:rPr>
              <a:t>t</a:t>
            </a:r>
            <a:r>
              <a:rPr sz="2000" u="heavy" dirty="0">
                <a:latin typeface="Century Gothic"/>
                <a:cs typeface="Century Gothic"/>
              </a:rPr>
              <a:t>i</a:t>
            </a:r>
            <a:r>
              <a:rPr sz="2000" u="heavy" spc="-15" dirty="0">
                <a:latin typeface="Century Gothic"/>
                <a:cs typeface="Century Gothic"/>
              </a:rPr>
              <a:t>o</a:t>
            </a:r>
            <a:r>
              <a:rPr sz="2000" u="heavy" spc="-20" dirty="0">
                <a:latin typeface="Century Gothic"/>
                <a:cs typeface="Century Gothic"/>
              </a:rPr>
              <a:t>n</a:t>
            </a:r>
            <a:r>
              <a:rPr sz="2000" dirty="0">
                <a:latin typeface="Century Gothic"/>
                <a:cs typeface="Century Gothic"/>
              </a:rPr>
              <a:t>)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of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all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h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gh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1950" spc="15" baseline="-21367" dirty="0">
                <a:latin typeface="Century Gothic"/>
                <a:cs typeface="Century Gothic"/>
              </a:rPr>
              <a:t>T</a:t>
            </a:r>
            <a:r>
              <a:rPr sz="1950" baseline="-21367" dirty="0">
                <a:latin typeface="Century Gothic"/>
                <a:cs typeface="Century Gothic"/>
              </a:rPr>
              <a:t> </a:t>
            </a:r>
            <a:r>
              <a:rPr sz="1950" spc="-254" baseline="-21367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bj</a:t>
            </a:r>
            <a:r>
              <a:rPr sz="2000" spc="-15" dirty="0">
                <a:latin typeface="Century Gothic"/>
                <a:cs typeface="Century Gothic"/>
              </a:rPr>
              <a:t>ect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5639" y="3891817"/>
            <a:ext cx="375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2100" marR="487680">
              <a:lnSpc>
                <a:spcPct val="100000"/>
              </a:lnSpc>
            </a:pP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event,</a:t>
            </a:r>
            <a:r>
              <a:rPr sz="2000" spc="-5" dirty="0">
                <a:latin typeface="Century Gothic"/>
                <a:cs typeface="Century Gothic"/>
              </a:rPr>
              <a:t> a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wel</a:t>
            </a:r>
            <a:r>
              <a:rPr sz="2000" dirty="0">
                <a:latin typeface="Century Gothic"/>
                <a:cs typeface="Century Gothic"/>
              </a:rPr>
              <a:t>l</a:t>
            </a:r>
            <a:r>
              <a:rPr sz="2000" spc="-5" dirty="0">
                <a:latin typeface="Century Gothic"/>
                <a:cs typeface="Century Gothic"/>
              </a:rPr>
              <a:t> a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10" dirty="0">
                <a:latin typeface="Century Gothic"/>
                <a:cs typeface="Century Gothic"/>
              </a:rPr>
              <a:t> “un</a:t>
            </a:r>
            <a:r>
              <a:rPr sz="2000" dirty="0">
                <a:latin typeface="Century Gothic"/>
                <a:cs typeface="Century Gothic"/>
              </a:rPr>
              <a:t>-cl</a:t>
            </a:r>
            <a:r>
              <a:rPr sz="2000" spc="-15" dirty="0">
                <a:latin typeface="Century Gothic"/>
                <a:cs typeface="Century Gothic"/>
              </a:rPr>
              <a:t>u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te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energ</a:t>
            </a:r>
            <a:r>
              <a:rPr sz="2000" dirty="0">
                <a:latin typeface="Century Gothic"/>
                <a:cs typeface="Century Gothic"/>
              </a:rPr>
              <a:t>y</a:t>
            </a:r>
            <a:r>
              <a:rPr sz="2000" spc="-10" dirty="0">
                <a:latin typeface="Century Gothic"/>
                <a:cs typeface="Century Gothic"/>
              </a:rPr>
              <a:t>”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b="1" u="heavy" spc="-10" dirty="0">
                <a:latin typeface="Century Gothic"/>
                <a:cs typeface="Century Gothic"/>
              </a:rPr>
              <a:t>Pile-up is</a:t>
            </a:r>
            <a:r>
              <a:rPr sz="2000" b="1" u="heavy" spc="-15" dirty="0">
                <a:latin typeface="Century Gothic"/>
                <a:cs typeface="Century Gothic"/>
              </a:rPr>
              <a:t> </a:t>
            </a:r>
            <a:r>
              <a:rPr sz="2000" b="1" u="heavy" dirty="0">
                <a:latin typeface="Century Gothic"/>
                <a:cs typeface="Century Gothic"/>
              </a:rPr>
              <a:t>a</a:t>
            </a:r>
            <a:r>
              <a:rPr sz="2000" b="1" u="heavy" spc="-10" dirty="0">
                <a:latin typeface="Century Gothic"/>
                <a:cs typeface="Century Gothic"/>
              </a:rPr>
              <a:t> </a:t>
            </a:r>
            <a:r>
              <a:rPr sz="2000" b="1" u="heavy" spc="-15" dirty="0">
                <a:latin typeface="Century Gothic"/>
                <a:cs typeface="Century Gothic"/>
              </a:rPr>
              <a:t>major </a:t>
            </a:r>
            <a:r>
              <a:rPr sz="2000" b="1" u="heavy" spc="-5" dirty="0">
                <a:latin typeface="Century Gothic"/>
                <a:cs typeface="Century Gothic"/>
              </a:rPr>
              <a:t>challenge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7566" y="5336856"/>
            <a:ext cx="882015" cy="629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850"/>
              </a:lnSpc>
            </a:pPr>
            <a:r>
              <a:rPr sz="6225" i="1" spc="-15" baseline="14056" dirty="0">
                <a:latin typeface="Times New Roman"/>
                <a:cs typeface="Times New Roman"/>
              </a:rPr>
              <a:t>E</a:t>
            </a:r>
            <a:r>
              <a:rPr sz="2400" i="1" spc="-65" dirty="0">
                <a:latin typeface="Times New Roman"/>
                <a:cs typeface="Times New Roman"/>
              </a:rPr>
              <a:t>x</a:t>
            </a:r>
            <a:r>
              <a:rPr sz="2400" i="1" spc="-39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(</a:t>
            </a:r>
            <a:r>
              <a:rPr sz="2400" spc="-335" dirty="0">
                <a:latin typeface="Times New Roman"/>
                <a:cs typeface="Times New Roman"/>
              </a:rPr>
              <a:t> </a:t>
            </a:r>
            <a:r>
              <a:rPr sz="2400" i="1" spc="125" dirty="0">
                <a:latin typeface="Times New Roman"/>
                <a:cs typeface="Times New Roman"/>
              </a:rPr>
              <a:t>y</a:t>
            </a:r>
            <a:r>
              <a:rPr sz="2400" spc="-50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76704" y="5267460"/>
            <a:ext cx="53340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-130" dirty="0">
                <a:latin typeface="Times New Roman"/>
                <a:cs typeface="Times New Roman"/>
              </a:rPr>
              <a:t>m</a:t>
            </a:r>
            <a:r>
              <a:rPr sz="2400" i="1" spc="-50" dirty="0">
                <a:latin typeface="Times New Roman"/>
                <a:cs typeface="Times New Roman"/>
              </a:rPr>
              <a:t>i</a:t>
            </a:r>
            <a:r>
              <a:rPr sz="2400" i="1" spc="-65" dirty="0">
                <a:latin typeface="Times New Roman"/>
                <a:cs typeface="Times New Roman"/>
              </a:rPr>
              <a:t>s</a:t>
            </a:r>
            <a:r>
              <a:rPr sz="2400" i="1" spc="-60" dirty="0">
                <a:latin typeface="Times New Roman"/>
                <a:cs typeface="Times New Roman"/>
              </a:rPr>
              <a:t>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29553" y="5336856"/>
            <a:ext cx="715645" cy="57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150" spc="-140" dirty="0">
                <a:latin typeface="Symbol"/>
                <a:cs typeface="Symbol"/>
              </a:rPr>
              <a:t></a:t>
            </a:r>
            <a:r>
              <a:rPr sz="4150" spc="-160" dirty="0">
                <a:latin typeface="Times New Roman"/>
                <a:cs typeface="Times New Roman"/>
              </a:rPr>
              <a:t> </a:t>
            </a:r>
            <a:r>
              <a:rPr sz="4150" i="1" spc="-155" dirty="0">
                <a:latin typeface="Times New Roman"/>
                <a:cs typeface="Times New Roman"/>
              </a:rPr>
              <a:t>E</a:t>
            </a:r>
            <a:endParaRPr sz="41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38212" y="5267460"/>
            <a:ext cx="817880" cy="699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815">
              <a:lnSpc>
                <a:spcPct val="100000"/>
              </a:lnSpc>
            </a:pPr>
            <a:r>
              <a:rPr sz="2400" i="1" spc="-130" dirty="0">
                <a:latin typeface="Times New Roman"/>
                <a:cs typeface="Times New Roman"/>
              </a:rPr>
              <a:t>H</a:t>
            </a:r>
            <a:r>
              <a:rPr sz="2400" i="1" spc="-110" dirty="0">
                <a:latin typeface="Times New Roman"/>
                <a:cs typeface="Times New Roman"/>
              </a:rPr>
              <a:t>AR</a:t>
            </a:r>
            <a:r>
              <a:rPr sz="2400" i="1" spc="-105" dirty="0">
                <a:latin typeface="Times New Roman"/>
                <a:cs typeface="Times New Roman"/>
              </a:rPr>
              <a:t>D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400" i="1" spc="-65" dirty="0">
                <a:latin typeface="Times New Roman"/>
                <a:cs typeface="Times New Roman"/>
              </a:rPr>
              <a:t>x</a:t>
            </a:r>
            <a:r>
              <a:rPr sz="2400" i="1" spc="-39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(</a:t>
            </a:r>
            <a:r>
              <a:rPr sz="2400" spc="-335" dirty="0">
                <a:latin typeface="Times New Roman"/>
                <a:cs typeface="Times New Roman"/>
              </a:rPr>
              <a:t> </a:t>
            </a:r>
            <a:r>
              <a:rPr sz="2400" i="1" spc="125" dirty="0">
                <a:latin typeface="Times New Roman"/>
                <a:cs typeface="Times New Roman"/>
              </a:rPr>
              <a:t>y</a:t>
            </a:r>
            <a:r>
              <a:rPr sz="2400" spc="-50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48048" y="5336856"/>
            <a:ext cx="690880" cy="57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3380" indent="-360680">
              <a:lnSpc>
                <a:spcPct val="100000"/>
              </a:lnSpc>
              <a:buFont typeface="Symbol"/>
              <a:buChar char=""/>
              <a:tabLst>
                <a:tab pos="374015" algn="l"/>
              </a:tabLst>
            </a:pPr>
            <a:r>
              <a:rPr sz="4150" i="1" spc="-155" dirty="0">
                <a:latin typeface="Times New Roman"/>
                <a:cs typeface="Times New Roman"/>
              </a:rPr>
              <a:t>E</a:t>
            </a:r>
            <a:endParaRPr sz="41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32047" y="5267460"/>
            <a:ext cx="734695" cy="699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r>
              <a:rPr sz="2400" i="1" spc="-75" dirty="0">
                <a:latin typeface="Times New Roman"/>
                <a:cs typeface="Times New Roman"/>
              </a:rPr>
              <a:t>S</a:t>
            </a:r>
            <a:r>
              <a:rPr sz="2400" i="1" spc="-130" dirty="0">
                <a:latin typeface="Times New Roman"/>
                <a:cs typeface="Times New Roman"/>
              </a:rPr>
              <a:t>O</a:t>
            </a:r>
            <a:r>
              <a:rPr sz="2400" i="1" spc="-110" dirty="0">
                <a:latin typeface="Times New Roman"/>
                <a:cs typeface="Times New Roman"/>
              </a:rPr>
              <a:t>F</a:t>
            </a:r>
            <a:r>
              <a:rPr sz="2400" i="1" spc="-80" dirty="0">
                <a:latin typeface="Times New Roman"/>
                <a:cs typeface="Times New Roman"/>
              </a:rPr>
              <a:t>T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400" i="1" spc="-65" dirty="0">
                <a:latin typeface="Times New Roman"/>
                <a:cs typeface="Times New Roman"/>
              </a:rPr>
              <a:t>x</a:t>
            </a:r>
            <a:r>
              <a:rPr sz="2400" i="1" spc="-39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(</a:t>
            </a:r>
            <a:r>
              <a:rPr sz="2400" spc="-335" dirty="0">
                <a:latin typeface="Times New Roman"/>
                <a:cs typeface="Times New Roman"/>
              </a:rPr>
              <a:t> </a:t>
            </a:r>
            <a:r>
              <a:rPr sz="2400" i="1" spc="125" dirty="0">
                <a:latin typeface="Times New Roman"/>
                <a:cs typeface="Times New Roman"/>
              </a:rPr>
              <a:t>y</a:t>
            </a:r>
            <a:r>
              <a:rPr sz="2400" spc="-50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6389" y="6351566"/>
            <a:ext cx="1738630" cy="342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Je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ts,</a:t>
            </a: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e,</a:t>
            </a:r>
            <a:r>
              <a:rPr sz="2400" b="1" spc="-25" dirty="0">
                <a:solidFill>
                  <a:srgbClr val="0433FF"/>
                </a:solidFill>
                <a:latin typeface="MS PGothic"/>
                <a:cs typeface="MS PGothic"/>
              </a:rPr>
              <a:t>μ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,</a:t>
            </a:r>
            <a:r>
              <a:rPr sz="2400" b="1" spc="-25" dirty="0">
                <a:solidFill>
                  <a:srgbClr val="0433FF"/>
                </a:solidFill>
                <a:latin typeface="MS PGothic"/>
                <a:cs typeface="MS PGothic"/>
              </a:rPr>
              <a:t>τ</a:t>
            </a:r>
            <a:endParaRPr sz="2400">
              <a:latin typeface="MS PGothic"/>
              <a:cs typeface="MS P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45030" y="6349806"/>
            <a:ext cx="2378710" cy="388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“unclustered”</a:t>
            </a:r>
            <a:r>
              <a:rPr sz="24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FF0000"/>
                </a:solidFill>
                <a:latin typeface="Century Gothic"/>
                <a:cs typeface="Century Gothic"/>
              </a:rPr>
              <a:t>E</a:t>
            </a:r>
            <a:r>
              <a:rPr sz="2400" b="1" spc="-15" baseline="-20833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endParaRPr sz="2400" baseline="-20833">
              <a:latin typeface="Century Gothic"/>
              <a:cs typeface="Century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304702" y="5957765"/>
            <a:ext cx="806450" cy="318135"/>
          </a:xfrm>
          <a:custGeom>
            <a:avLst/>
            <a:gdLst/>
            <a:ahLst/>
            <a:cxnLst/>
            <a:rect l="l" t="t" r="r" b="b"/>
            <a:pathLst>
              <a:path w="806450" h="318135">
                <a:moveTo>
                  <a:pt x="0" y="317918"/>
                </a:moveTo>
                <a:lnTo>
                  <a:pt x="806203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961286" y="5918840"/>
            <a:ext cx="184785" cy="161925"/>
          </a:xfrm>
          <a:custGeom>
            <a:avLst/>
            <a:gdLst/>
            <a:ahLst/>
            <a:cxnLst/>
            <a:rect l="l" t="t" r="r" b="b"/>
            <a:pathLst>
              <a:path w="184785" h="161925">
                <a:moveTo>
                  <a:pt x="21722" y="0"/>
                </a:moveTo>
                <a:lnTo>
                  <a:pt x="9053" y="2478"/>
                </a:lnTo>
                <a:lnTo>
                  <a:pt x="939" y="12271"/>
                </a:lnTo>
                <a:lnTo>
                  <a:pt x="0" y="15935"/>
                </a:lnTo>
                <a:lnTo>
                  <a:pt x="2478" y="28605"/>
                </a:lnTo>
                <a:lnTo>
                  <a:pt x="12271" y="36718"/>
                </a:lnTo>
                <a:lnTo>
                  <a:pt x="15935" y="37658"/>
                </a:lnTo>
                <a:lnTo>
                  <a:pt x="114448" y="52794"/>
                </a:lnTo>
                <a:lnTo>
                  <a:pt x="52782" y="131095"/>
                </a:lnTo>
                <a:lnTo>
                  <a:pt x="48703" y="142386"/>
                </a:lnTo>
                <a:lnTo>
                  <a:pt x="52035" y="153661"/>
                </a:lnTo>
                <a:lnTo>
                  <a:pt x="55961" y="157848"/>
                </a:lnTo>
                <a:lnTo>
                  <a:pt x="67252" y="161926"/>
                </a:lnTo>
                <a:lnTo>
                  <a:pt x="78528" y="158594"/>
                </a:lnTo>
                <a:lnTo>
                  <a:pt x="82713" y="154668"/>
                </a:lnTo>
                <a:lnTo>
                  <a:pt x="184791" y="25055"/>
                </a:lnTo>
                <a:lnTo>
                  <a:pt x="217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18981" y="6025372"/>
            <a:ext cx="245110" cy="350520"/>
          </a:xfrm>
          <a:custGeom>
            <a:avLst/>
            <a:gdLst/>
            <a:ahLst/>
            <a:cxnLst/>
            <a:rect l="l" t="t" r="r" b="b"/>
            <a:pathLst>
              <a:path w="245110" h="350520">
                <a:moveTo>
                  <a:pt x="245018" y="350027"/>
                </a:moveTo>
                <a:lnTo>
                  <a:pt x="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797300" y="5994400"/>
            <a:ext cx="161290" cy="182245"/>
          </a:xfrm>
          <a:custGeom>
            <a:avLst/>
            <a:gdLst/>
            <a:ahLst/>
            <a:cxnLst/>
            <a:rect l="l" t="t" r="r" b="b"/>
            <a:pathLst>
              <a:path w="161289" h="182245">
                <a:moveTo>
                  <a:pt x="0" y="0"/>
                </a:moveTo>
                <a:lnTo>
                  <a:pt x="13620" y="164419"/>
                </a:lnTo>
                <a:lnTo>
                  <a:pt x="14094" y="167356"/>
                </a:lnTo>
                <a:lnTo>
                  <a:pt x="21396" y="178249"/>
                </a:lnTo>
                <a:lnTo>
                  <a:pt x="34178" y="181831"/>
                </a:lnTo>
                <a:lnTo>
                  <a:pt x="37115" y="181357"/>
                </a:lnTo>
                <a:lnTo>
                  <a:pt x="48008" y="174056"/>
                </a:lnTo>
                <a:lnTo>
                  <a:pt x="51589" y="161273"/>
                </a:lnTo>
                <a:lnTo>
                  <a:pt x="43361" y="61945"/>
                </a:lnTo>
                <a:lnTo>
                  <a:pt x="134361" y="61945"/>
                </a:lnTo>
                <a:lnTo>
                  <a:pt x="0" y="0"/>
                </a:lnTo>
                <a:close/>
              </a:path>
              <a:path w="161289" h="182245">
                <a:moveTo>
                  <a:pt x="134361" y="61945"/>
                </a:moveTo>
                <a:lnTo>
                  <a:pt x="43361" y="61945"/>
                </a:lnTo>
                <a:lnTo>
                  <a:pt x="133874" y="103675"/>
                </a:lnTo>
                <a:lnTo>
                  <a:pt x="139257" y="105253"/>
                </a:lnTo>
                <a:lnTo>
                  <a:pt x="150889" y="103145"/>
                </a:lnTo>
                <a:lnTo>
                  <a:pt x="159150" y="94351"/>
                </a:lnTo>
                <a:lnTo>
                  <a:pt x="160727" y="88967"/>
                </a:lnTo>
                <a:lnTo>
                  <a:pt x="158619" y="77336"/>
                </a:lnTo>
                <a:lnTo>
                  <a:pt x="149825" y="69075"/>
                </a:lnTo>
                <a:lnTo>
                  <a:pt x="134361" y="619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425440" y="4564367"/>
            <a:ext cx="3409315" cy="1066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620"/>
              </a:lnSpc>
            </a:pP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Track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dirty="0">
                <a:solidFill>
                  <a:srgbClr val="FF0000"/>
                </a:solidFill>
                <a:latin typeface="Century Gothic"/>
                <a:cs typeface="Century Gothic"/>
              </a:rPr>
              <a:t>So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ft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r>
              <a:rPr sz="2200" b="1" dirty="0">
                <a:solidFill>
                  <a:srgbClr val="FF0000"/>
                </a:solidFill>
                <a:latin typeface="Century Gothic"/>
                <a:cs typeface="Century Gothic"/>
              </a:rPr>
              <a:t>e</a:t>
            </a:r>
            <a:r>
              <a:rPr sz="22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rm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(</a:t>
            </a:r>
            <a:r>
              <a:rPr sz="2200" b="1" spc="-25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TL</a:t>
            </a:r>
            <a:r>
              <a:rPr sz="2200" b="1" spc="-25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S)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ts val="2140"/>
              </a:lnSpc>
            </a:pPr>
            <a:r>
              <a:rPr sz="1800" b="1" dirty="0">
                <a:latin typeface="Century Gothic"/>
                <a:cs typeface="Century Gothic"/>
              </a:rPr>
              <a:t>PV-tracks </a:t>
            </a:r>
            <a:r>
              <a:rPr sz="1800" b="1" spc="-5" dirty="0">
                <a:latin typeface="Century Gothic"/>
                <a:cs typeface="Century Gothic"/>
              </a:rPr>
              <a:t>outsid</a:t>
            </a:r>
            <a:r>
              <a:rPr sz="1800" b="1" dirty="0">
                <a:latin typeface="Century Gothic"/>
                <a:cs typeface="Century Gothic"/>
              </a:rPr>
              <a:t>e </a:t>
            </a:r>
            <a:r>
              <a:rPr sz="1800" b="1" spc="-5" dirty="0">
                <a:latin typeface="Century Gothic"/>
                <a:cs typeface="Century Gothic"/>
              </a:rPr>
              <a:t>har</a:t>
            </a:r>
            <a:r>
              <a:rPr sz="1800" b="1" dirty="0">
                <a:latin typeface="Century Gothic"/>
                <a:cs typeface="Century Gothic"/>
              </a:rPr>
              <a:t>d </a:t>
            </a:r>
            <a:r>
              <a:rPr sz="1800" b="1" spc="-5" dirty="0">
                <a:latin typeface="Century Gothic"/>
                <a:cs typeface="Century Gothic"/>
              </a:rPr>
              <a:t>objects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240"/>
              </a:spcBef>
            </a:pPr>
            <a:r>
              <a:rPr sz="2200" b="1" dirty="0">
                <a:solidFill>
                  <a:srgbClr val="FF0000"/>
                </a:solidFill>
                <a:latin typeface="Century Gothic"/>
                <a:cs typeface="Century Gothic"/>
              </a:rPr>
              <a:t>PUPP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(CMS)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425440" y="5647442"/>
            <a:ext cx="29013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Sca</a:t>
            </a:r>
            <a:r>
              <a:rPr sz="1800" b="1" spc="-5" dirty="0">
                <a:latin typeface="Century Gothic"/>
                <a:cs typeface="Century Gothic"/>
              </a:rPr>
              <a:t>le </a:t>
            </a:r>
            <a:r>
              <a:rPr sz="1800" b="1" spc="-10" dirty="0">
                <a:latin typeface="Century Gothic"/>
                <a:cs typeface="Century Gothic"/>
              </a:rPr>
              <a:t>t</a:t>
            </a:r>
            <a:r>
              <a:rPr sz="1800" b="1" dirty="0">
                <a:latin typeface="Century Gothic"/>
                <a:cs typeface="Century Gothic"/>
              </a:rPr>
              <a:t>he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4</a:t>
            </a:r>
            <a:r>
              <a:rPr sz="1800" b="1" spc="-15" dirty="0">
                <a:latin typeface="Century Gothic"/>
                <a:cs typeface="Century Gothic"/>
              </a:rPr>
              <a:t>-m</a:t>
            </a:r>
            <a:r>
              <a:rPr sz="1800" b="1" dirty="0">
                <a:latin typeface="Century Gothic"/>
                <a:cs typeface="Century Gothic"/>
              </a:rPr>
              <a:t>o</a:t>
            </a:r>
            <a:r>
              <a:rPr sz="1800" b="1" spc="-20" dirty="0">
                <a:latin typeface="Century Gothic"/>
                <a:cs typeface="Century Gothic"/>
              </a:rPr>
              <a:t>m</a:t>
            </a:r>
            <a:r>
              <a:rPr sz="1800" b="1" dirty="0">
                <a:latin typeface="Century Gothic"/>
                <a:cs typeface="Century Gothic"/>
              </a:rPr>
              <a:t>en</a:t>
            </a:r>
            <a:r>
              <a:rPr sz="1800" b="1" spc="-10" dirty="0">
                <a:latin typeface="Century Gothic"/>
                <a:cs typeface="Century Gothic"/>
              </a:rPr>
              <a:t>t</a:t>
            </a:r>
            <a:r>
              <a:rPr sz="1800" b="1" dirty="0">
                <a:latin typeface="Century Gothic"/>
                <a:cs typeface="Century Gothic"/>
              </a:rPr>
              <a:t>u</a:t>
            </a:r>
            <a:r>
              <a:rPr sz="1800" b="1" spc="-20" dirty="0">
                <a:latin typeface="Century Gothic"/>
                <a:cs typeface="Century Gothic"/>
              </a:rPr>
              <a:t>m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o</a:t>
            </a:r>
            <a:r>
              <a:rPr sz="1800" b="1" spc="-5" dirty="0">
                <a:latin typeface="Century Gothic"/>
                <a:cs typeface="Century Gothic"/>
              </a:rPr>
              <a:t>f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425440" y="5926842"/>
            <a:ext cx="344932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0" dirty="0">
                <a:latin typeface="Century Gothic"/>
                <a:cs typeface="Century Gothic"/>
              </a:rPr>
              <a:t>pfl</a:t>
            </a:r>
            <a:r>
              <a:rPr sz="1800" b="1" spc="-15" dirty="0">
                <a:latin typeface="Century Gothic"/>
                <a:cs typeface="Century Gothic"/>
              </a:rPr>
              <a:t>ow</a:t>
            </a:r>
            <a:r>
              <a:rPr sz="1800" b="1" spc="-5" dirty="0">
                <a:latin typeface="Century Gothic"/>
                <a:cs typeface="Century Gothic"/>
              </a:rPr>
              <a:t> object</a:t>
            </a:r>
            <a:r>
              <a:rPr sz="1800" b="1" dirty="0">
                <a:latin typeface="Century Gothic"/>
                <a:cs typeface="Century Gothic"/>
              </a:rPr>
              <a:t>s </a:t>
            </a:r>
            <a:r>
              <a:rPr sz="1800" b="1" spc="-5" dirty="0">
                <a:latin typeface="Century Gothic"/>
                <a:cs typeface="Century Gothic"/>
              </a:rPr>
              <a:t>base</a:t>
            </a:r>
            <a:r>
              <a:rPr sz="1800" b="1" dirty="0">
                <a:latin typeface="Century Gothic"/>
                <a:cs typeface="Century Gothic"/>
              </a:rPr>
              <a:t>d </a:t>
            </a:r>
            <a:r>
              <a:rPr sz="1800" b="1" spc="-5" dirty="0">
                <a:latin typeface="Century Gothic"/>
                <a:cs typeface="Century Gothic"/>
              </a:rPr>
              <a:t>o</a:t>
            </a:r>
            <a:r>
              <a:rPr sz="1800" b="1" dirty="0">
                <a:latin typeface="Century Gothic"/>
                <a:cs typeface="Century Gothic"/>
              </a:rPr>
              <a:t>n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a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spc="-10" dirty="0">
                <a:latin typeface="Century Gothic"/>
                <a:cs typeface="Century Gothic"/>
              </a:rPr>
              <a:t>local pil</a:t>
            </a:r>
            <a:r>
              <a:rPr sz="1800" b="1" spc="-5" dirty="0">
                <a:latin typeface="Century Gothic"/>
                <a:cs typeface="Century Gothic"/>
              </a:rPr>
              <a:t>e-u</a:t>
            </a:r>
            <a:r>
              <a:rPr sz="1800" b="1" dirty="0">
                <a:latin typeface="Century Gothic"/>
                <a:cs typeface="Century Gothic"/>
              </a:rPr>
              <a:t>p probab</a:t>
            </a:r>
            <a:r>
              <a:rPr sz="1800" b="1" spc="-5" dirty="0">
                <a:latin typeface="Century Gothic"/>
                <a:cs typeface="Century Gothic"/>
              </a:rPr>
              <a:t>i</a:t>
            </a:r>
            <a:r>
              <a:rPr sz="1800" b="1" spc="-10" dirty="0">
                <a:latin typeface="Century Gothic"/>
                <a:cs typeface="Century Gothic"/>
              </a:rPr>
              <a:t>lity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78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090" algn="ctr">
              <a:lnSpc>
                <a:spcPct val="100000"/>
              </a:lnSpc>
            </a:pPr>
            <a:r>
              <a:rPr b="1" spc="-40" dirty="0"/>
              <a:t>Mi</a:t>
            </a:r>
            <a:r>
              <a:rPr b="1" spc="-30" dirty="0"/>
              <a:t>ss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</a:t>
            </a:r>
            <a:r>
              <a:rPr b="1" spc="-35" dirty="0"/>
              <a:t>ET</a:t>
            </a:r>
            <a:r>
              <a:rPr b="1" spc="-5" dirty="0"/>
              <a:t> </a:t>
            </a:r>
            <a:r>
              <a:rPr b="1" dirty="0"/>
              <a:t>Perform</a:t>
            </a:r>
            <a:r>
              <a:rPr b="1" spc="-30" dirty="0"/>
              <a:t>a</a:t>
            </a:r>
            <a:r>
              <a:rPr b="1" spc="-35" dirty="0"/>
              <a:t>nc</a:t>
            </a:r>
            <a:r>
              <a:rPr b="1" dirty="0"/>
              <a:t>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1140" y="1193865"/>
            <a:ext cx="4023360" cy="307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855"/>
              </a:lnSpc>
              <a:buFont typeface="Arial"/>
              <a:buChar char="•"/>
              <a:tabLst>
                <a:tab pos="355600" algn="l"/>
              </a:tabLst>
            </a:pPr>
            <a:r>
              <a:rPr sz="2400" spc="-25" dirty="0">
                <a:latin typeface="Century Gothic"/>
                <a:cs typeface="Century Gothic"/>
              </a:rPr>
              <a:t>Measu</a:t>
            </a:r>
            <a:r>
              <a:rPr sz="2400" spc="-20" dirty="0">
                <a:latin typeface="Century Gothic"/>
                <a:cs typeface="Century Gothic"/>
              </a:rPr>
              <a:t>red</a:t>
            </a:r>
            <a:r>
              <a:rPr sz="2400" spc="-5" dirty="0">
                <a:latin typeface="Century Gothic"/>
                <a:cs typeface="Century Gothic"/>
              </a:rPr>
              <a:t> i</a:t>
            </a:r>
            <a:r>
              <a:rPr sz="2400" dirty="0">
                <a:latin typeface="Century Gothic"/>
                <a:cs typeface="Century Gothic"/>
              </a:rPr>
              <a:t>n </a:t>
            </a:r>
            <a:r>
              <a:rPr sz="2400" i="1" dirty="0">
                <a:latin typeface="Century Gothic"/>
                <a:cs typeface="Century Gothic"/>
              </a:rPr>
              <a:t>Z+j</a:t>
            </a:r>
            <a:r>
              <a:rPr sz="2400" i="1" spc="-15" dirty="0">
                <a:latin typeface="Century Gothic"/>
                <a:cs typeface="Century Gothic"/>
              </a:rPr>
              <a:t>et</a:t>
            </a:r>
            <a:r>
              <a:rPr sz="2400" i="1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events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103627" y="1689100"/>
            <a:ext cx="3911600" cy="46613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902514"/>
            <a:ext cx="5103627" cy="36575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46118" y="5691701"/>
            <a:ext cx="323151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ATLAS-PHY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S-PUB-2015-027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08618" y="6470848"/>
            <a:ext cx="266700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CMS-PAS-JME-16</a:t>
            </a:r>
            <a:r>
              <a:rPr sz="20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-004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79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1290" algn="ctr">
              <a:lnSpc>
                <a:spcPct val="100000"/>
              </a:lnSpc>
            </a:pPr>
            <a:r>
              <a:rPr b="1" spc="-40" dirty="0"/>
              <a:t>Mi</a:t>
            </a:r>
            <a:r>
              <a:rPr b="1" spc="-30" dirty="0"/>
              <a:t>ss</a:t>
            </a:r>
            <a:r>
              <a:rPr b="1" spc="-20" dirty="0"/>
              <a:t>i</a:t>
            </a:r>
            <a:r>
              <a:rPr b="1" spc="-40" dirty="0"/>
              <a:t>n</a:t>
            </a:r>
            <a:r>
              <a:rPr b="1" spc="-30" dirty="0"/>
              <a:t>g</a:t>
            </a:r>
            <a:r>
              <a:rPr b="1" dirty="0"/>
              <a:t> </a:t>
            </a:r>
            <a:r>
              <a:rPr b="1" spc="-35" dirty="0"/>
              <a:t>ET</a:t>
            </a:r>
            <a:r>
              <a:rPr b="1" spc="-5" dirty="0"/>
              <a:t> </a:t>
            </a:r>
            <a:r>
              <a:rPr b="1" spc="-40" dirty="0"/>
              <a:t>S</a:t>
            </a:r>
            <a:r>
              <a:rPr b="1" spc="-25" dirty="0"/>
              <a:t>ig</a:t>
            </a:r>
            <a:r>
              <a:rPr b="1" spc="-40" dirty="0"/>
              <a:t>n</a:t>
            </a:r>
            <a:r>
              <a:rPr b="1" dirty="0"/>
              <a:t>iﬁ</a:t>
            </a:r>
            <a:r>
              <a:rPr b="1" spc="-30" dirty="0"/>
              <a:t>ca</a:t>
            </a:r>
            <a:r>
              <a:rPr b="1" spc="-35" dirty="0"/>
              <a:t>nc</a:t>
            </a:r>
            <a:r>
              <a:rPr b="1" dirty="0"/>
              <a:t>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68040" y="1158373"/>
            <a:ext cx="5513070" cy="307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Es</a:t>
            </a:r>
            <a:r>
              <a:rPr sz="2200" spc="-10" dirty="0">
                <a:latin typeface="Century Gothic"/>
                <a:cs typeface="Century Gothic"/>
              </a:rPr>
              <a:t>tima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babili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tr</a:t>
            </a:r>
            <a:r>
              <a:rPr sz="2200" dirty="0">
                <a:latin typeface="Century Gothic"/>
                <a:cs typeface="Century Gothic"/>
              </a:rPr>
              <a:t>ib</a:t>
            </a:r>
            <a:r>
              <a:rPr sz="2200" spc="-15" dirty="0">
                <a:latin typeface="Century Gothic"/>
                <a:cs typeface="Century Gothic"/>
              </a:rPr>
              <a:t>ut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for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10940" y="1425073"/>
            <a:ext cx="4489450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70"/>
              </a:lnSpc>
            </a:pPr>
            <a:r>
              <a:rPr sz="2200" dirty="0">
                <a:latin typeface="Century Gothic"/>
                <a:cs typeface="Century Gothic"/>
              </a:rPr>
              <a:t>ME</a:t>
            </a:r>
            <a:r>
              <a:rPr sz="2175" spc="7" baseline="-21072" dirty="0">
                <a:latin typeface="Century Gothic"/>
                <a:cs typeface="Century Gothic"/>
              </a:rPr>
              <a:t>T </a:t>
            </a:r>
            <a:r>
              <a:rPr sz="2175" spc="-292" baseline="-21072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fl</a:t>
            </a:r>
            <a:r>
              <a:rPr sz="2200" spc="-15" dirty="0">
                <a:latin typeface="Century Gothic"/>
                <a:cs typeface="Century Gothic"/>
              </a:rPr>
              <a:t>uctu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ts val="2370"/>
              </a:lnSpc>
            </a:pPr>
            <a:r>
              <a:rPr sz="2200" i="1" spc="-15" dirty="0">
                <a:latin typeface="Century Gothic"/>
                <a:cs typeface="Century Gothic"/>
              </a:rPr>
              <a:t>event-by-event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623485" y="3184524"/>
            <a:ext cx="3777562" cy="36201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42248" y="1836784"/>
            <a:ext cx="817880" cy="665480"/>
          </a:xfrm>
          <a:custGeom>
            <a:avLst/>
            <a:gdLst/>
            <a:ahLst/>
            <a:cxnLst/>
            <a:rect l="l" t="t" r="r" b="b"/>
            <a:pathLst>
              <a:path w="817880" h="665480">
                <a:moveTo>
                  <a:pt x="0" y="665116"/>
                </a:moveTo>
                <a:lnTo>
                  <a:pt x="817602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10075" y="1812925"/>
            <a:ext cx="179705" cy="166370"/>
          </a:xfrm>
          <a:custGeom>
            <a:avLst/>
            <a:gdLst/>
            <a:ahLst/>
            <a:cxnLst/>
            <a:rect l="l" t="t" r="r" b="b"/>
            <a:pathLst>
              <a:path w="179705" h="166369">
                <a:moveTo>
                  <a:pt x="161154" y="47717"/>
                </a:moveTo>
                <a:lnTo>
                  <a:pt x="120448" y="47717"/>
                </a:lnTo>
                <a:lnTo>
                  <a:pt x="85355" y="141004"/>
                </a:lnTo>
                <a:lnTo>
                  <a:pt x="84940" y="153194"/>
                </a:lnTo>
                <a:lnTo>
                  <a:pt x="91801" y="162991"/>
                </a:lnTo>
                <a:lnTo>
                  <a:pt x="96478" y="165540"/>
                </a:lnTo>
                <a:lnTo>
                  <a:pt x="108668" y="165955"/>
                </a:lnTo>
                <a:lnTo>
                  <a:pt x="118465" y="159095"/>
                </a:lnTo>
                <a:lnTo>
                  <a:pt x="121015" y="154418"/>
                </a:lnTo>
                <a:lnTo>
                  <a:pt x="161154" y="47717"/>
                </a:lnTo>
                <a:close/>
              </a:path>
              <a:path w="179705" h="166369">
                <a:moveTo>
                  <a:pt x="179104" y="0"/>
                </a:moveTo>
                <a:lnTo>
                  <a:pt x="16096" y="25444"/>
                </a:lnTo>
                <a:lnTo>
                  <a:pt x="4778" y="31629"/>
                </a:lnTo>
                <a:lnTo>
                  <a:pt x="0" y="43402"/>
                </a:lnTo>
                <a:lnTo>
                  <a:pt x="212" y="47204"/>
                </a:lnTo>
                <a:lnTo>
                  <a:pt x="6397" y="58522"/>
                </a:lnTo>
                <a:lnTo>
                  <a:pt x="18169" y="63300"/>
                </a:lnTo>
                <a:lnTo>
                  <a:pt x="21972" y="63088"/>
                </a:lnTo>
                <a:lnTo>
                  <a:pt x="120448" y="47717"/>
                </a:lnTo>
                <a:lnTo>
                  <a:pt x="161154" y="47717"/>
                </a:lnTo>
                <a:lnTo>
                  <a:pt x="179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7591" y="2501900"/>
            <a:ext cx="715010" cy="422275"/>
          </a:xfrm>
          <a:custGeom>
            <a:avLst/>
            <a:gdLst/>
            <a:ahLst/>
            <a:cxnLst/>
            <a:rect l="l" t="t" r="r" b="b"/>
            <a:pathLst>
              <a:path w="715010" h="422275">
                <a:moveTo>
                  <a:pt x="714656" y="0"/>
                </a:moveTo>
                <a:lnTo>
                  <a:pt x="0" y="422097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5038" y="2789572"/>
            <a:ext cx="184150" cy="153670"/>
          </a:xfrm>
          <a:custGeom>
            <a:avLst/>
            <a:gdLst/>
            <a:ahLst/>
            <a:cxnLst/>
            <a:rect l="l" t="t" r="r" b="b"/>
            <a:pathLst>
              <a:path w="184150" h="153669">
                <a:moveTo>
                  <a:pt x="94578" y="0"/>
                </a:moveTo>
                <a:lnTo>
                  <a:pt x="83978" y="5034"/>
                </a:lnTo>
                <a:lnTo>
                  <a:pt x="80428" y="9601"/>
                </a:lnTo>
                <a:lnTo>
                  <a:pt x="0" y="153651"/>
                </a:lnTo>
                <a:lnTo>
                  <a:pt x="164980" y="152757"/>
                </a:lnTo>
                <a:lnTo>
                  <a:pt x="177788" y="147714"/>
                </a:lnTo>
                <a:lnTo>
                  <a:pt x="183846" y="135475"/>
                </a:lnTo>
                <a:lnTo>
                  <a:pt x="183926" y="133604"/>
                </a:lnTo>
                <a:lnTo>
                  <a:pt x="178883" y="120795"/>
                </a:lnTo>
                <a:lnTo>
                  <a:pt x="167575" y="115198"/>
                </a:lnTo>
                <a:lnTo>
                  <a:pt x="65106" y="115198"/>
                </a:lnTo>
                <a:lnTo>
                  <a:pt x="113694" y="28175"/>
                </a:lnTo>
                <a:lnTo>
                  <a:pt x="115950" y="16405"/>
                </a:lnTo>
                <a:lnTo>
                  <a:pt x="110915" y="5805"/>
                </a:lnTo>
                <a:lnTo>
                  <a:pt x="106341" y="2254"/>
                </a:lnTo>
                <a:lnTo>
                  <a:pt x="94578" y="0"/>
                </a:lnTo>
                <a:close/>
              </a:path>
              <a:path w="184150" h="153669">
                <a:moveTo>
                  <a:pt x="164773" y="114657"/>
                </a:moveTo>
                <a:lnTo>
                  <a:pt x="65106" y="115198"/>
                </a:lnTo>
                <a:lnTo>
                  <a:pt x="167575" y="115198"/>
                </a:lnTo>
                <a:lnTo>
                  <a:pt x="166645" y="114737"/>
                </a:lnTo>
                <a:lnTo>
                  <a:pt x="164773" y="114657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96164" y="2501900"/>
            <a:ext cx="546100" cy="443230"/>
          </a:xfrm>
          <a:custGeom>
            <a:avLst/>
            <a:gdLst/>
            <a:ahLst/>
            <a:cxnLst/>
            <a:rect l="l" t="t" r="r" b="b"/>
            <a:pathLst>
              <a:path w="546100" h="443230">
                <a:moveTo>
                  <a:pt x="546084" y="0"/>
                </a:moveTo>
                <a:lnTo>
                  <a:pt x="0" y="442908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66799" y="2802771"/>
            <a:ext cx="179705" cy="166370"/>
          </a:xfrm>
          <a:custGeom>
            <a:avLst/>
            <a:gdLst/>
            <a:ahLst/>
            <a:cxnLst/>
            <a:rect l="l" t="t" r="r" b="b"/>
            <a:pathLst>
              <a:path w="179705" h="166369">
                <a:moveTo>
                  <a:pt x="70681" y="0"/>
                </a:moveTo>
                <a:lnTo>
                  <a:pt x="60876" y="6841"/>
                </a:lnTo>
                <a:lnTo>
                  <a:pt x="58315" y="11519"/>
                </a:lnTo>
                <a:lnTo>
                  <a:pt x="0" y="165852"/>
                </a:lnTo>
                <a:lnTo>
                  <a:pt x="163046" y="140647"/>
                </a:lnTo>
                <a:lnTo>
                  <a:pt x="174377" y="134473"/>
                </a:lnTo>
                <a:lnTo>
                  <a:pt x="179169" y="122697"/>
                </a:lnTo>
                <a:lnTo>
                  <a:pt x="178961" y="118910"/>
                </a:lnTo>
                <a:lnTo>
                  <a:pt x="178586" y="118222"/>
                </a:lnTo>
                <a:lnTo>
                  <a:pt x="58726" y="118222"/>
                </a:lnTo>
                <a:lnTo>
                  <a:pt x="93956" y="24986"/>
                </a:lnTo>
                <a:lnTo>
                  <a:pt x="94389" y="12799"/>
                </a:lnTo>
                <a:lnTo>
                  <a:pt x="87547" y="2994"/>
                </a:lnTo>
                <a:lnTo>
                  <a:pt x="82869" y="433"/>
                </a:lnTo>
                <a:lnTo>
                  <a:pt x="70681" y="0"/>
                </a:lnTo>
                <a:close/>
              </a:path>
              <a:path w="179705" h="166369">
                <a:moveTo>
                  <a:pt x="161012" y="102787"/>
                </a:moveTo>
                <a:lnTo>
                  <a:pt x="157225" y="102994"/>
                </a:lnTo>
                <a:lnTo>
                  <a:pt x="58726" y="118222"/>
                </a:lnTo>
                <a:lnTo>
                  <a:pt x="178586" y="118222"/>
                </a:lnTo>
                <a:lnTo>
                  <a:pt x="172787" y="107578"/>
                </a:lnTo>
                <a:lnTo>
                  <a:pt x="161012" y="1027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7760" y="1385050"/>
            <a:ext cx="2249170" cy="2233930"/>
          </a:xfrm>
          <a:custGeom>
            <a:avLst/>
            <a:gdLst/>
            <a:ahLst/>
            <a:cxnLst/>
            <a:rect l="l" t="t" r="r" b="b"/>
            <a:pathLst>
              <a:path w="2249170" h="2233929">
                <a:moveTo>
                  <a:pt x="1124486" y="0"/>
                </a:moveTo>
                <a:lnTo>
                  <a:pt x="1216712" y="3702"/>
                </a:lnTo>
                <a:lnTo>
                  <a:pt x="1306884" y="14617"/>
                </a:lnTo>
                <a:lnTo>
                  <a:pt x="1394713" y="32458"/>
                </a:lnTo>
                <a:lnTo>
                  <a:pt x="1479911" y="56937"/>
                </a:lnTo>
                <a:lnTo>
                  <a:pt x="1562187" y="87767"/>
                </a:lnTo>
                <a:lnTo>
                  <a:pt x="1641253" y="124660"/>
                </a:lnTo>
                <a:lnTo>
                  <a:pt x="1716818" y="167329"/>
                </a:lnTo>
                <a:lnTo>
                  <a:pt x="1788593" y="215487"/>
                </a:lnTo>
                <a:lnTo>
                  <a:pt x="1856290" y="268845"/>
                </a:lnTo>
                <a:lnTo>
                  <a:pt x="1919618" y="327117"/>
                </a:lnTo>
                <a:lnTo>
                  <a:pt x="1978289" y="390015"/>
                </a:lnTo>
                <a:lnTo>
                  <a:pt x="2032012" y="457252"/>
                </a:lnTo>
                <a:lnTo>
                  <a:pt x="2080499" y="528540"/>
                </a:lnTo>
                <a:lnTo>
                  <a:pt x="2123460" y="603593"/>
                </a:lnTo>
                <a:lnTo>
                  <a:pt x="2160605" y="682121"/>
                </a:lnTo>
                <a:lnTo>
                  <a:pt x="2191646" y="763838"/>
                </a:lnTo>
                <a:lnTo>
                  <a:pt x="2216292" y="848457"/>
                </a:lnTo>
                <a:lnTo>
                  <a:pt x="2234255" y="935690"/>
                </a:lnTo>
                <a:lnTo>
                  <a:pt x="2245245" y="1025250"/>
                </a:lnTo>
                <a:lnTo>
                  <a:pt x="2248973" y="1116849"/>
                </a:lnTo>
                <a:lnTo>
                  <a:pt x="2245245" y="1208448"/>
                </a:lnTo>
                <a:lnTo>
                  <a:pt x="2234255" y="1298008"/>
                </a:lnTo>
                <a:lnTo>
                  <a:pt x="2216292" y="1385241"/>
                </a:lnTo>
                <a:lnTo>
                  <a:pt x="2191646" y="1469860"/>
                </a:lnTo>
                <a:lnTo>
                  <a:pt x="2160605" y="1551578"/>
                </a:lnTo>
                <a:lnTo>
                  <a:pt x="2123460" y="1630106"/>
                </a:lnTo>
                <a:lnTo>
                  <a:pt x="2080499" y="1705158"/>
                </a:lnTo>
                <a:lnTo>
                  <a:pt x="2032012" y="1776446"/>
                </a:lnTo>
                <a:lnTo>
                  <a:pt x="1978289" y="1843683"/>
                </a:lnTo>
                <a:lnTo>
                  <a:pt x="1919618" y="1906581"/>
                </a:lnTo>
                <a:lnTo>
                  <a:pt x="1856290" y="1964853"/>
                </a:lnTo>
                <a:lnTo>
                  <a:pt x="1788593" y="2018212"/>
                </a:lnTo>
                <a:lnTo>
                  <a:pt x="1716818" y="2066369"/>
                </a:lnTo>
                <a:lnTo>
                  <a:pt x="1641253" y="2109038"/>
                </a:lnTo>
                <a:lnTo>
                  <a:pt x="1562187" y="2145931"/>
                </a:lnTo>
                <a:lnTo>
                  <a:pt x="1479911" y="2176761"/>
                </a:lnTo>
                <a:lnTo>
                  <a:pt x="1394713" y="2201240"/>
                </a:lnTo>
                <a:lnTo>
                  <a:pt x="1306884" y="2219081"/>
                </a:lnTo>
                <a:lnTo>
                  <a:pt x="1216712" y="2229997"/>
                </a:lnTo>
                <a:lnTo>
                  <a:pt x="1124486" y="2233699"/>
                </a:lnTo>
                <a:lnTo>
                  <a:pt x="1032261" y="2229997"/>
                </a:lnTo>
                <a:lnTo>
                  <a:pt x="942089" y="2219081"/>
                </a:lnTo>
                <a:lnTo>
                  <a:pt x="854259" y="2201240"/>
                </a:lnTo>
                <a:lnTo>
                  <a:pt x="769061" y="2176761"/>
                </a:lnTo>
                <a:lnTo>
                  <a:pt x="686785" y="2145931"/>
                </a:lnTo>
                <a:lnTo>
                  <a:pt x="607720" y="2109038"/>
                </a:lnTo>
                <a:lnTo>
                  <a:pt x="532155" y="2066369"/>
                </a:lnTo>
                <a:lnTo>
                  <a:pt x="460379" y="2018212"/>
                </a:lnTo>
                <a:lnTo>
                  <a:pt x="392682" y="1964853"/>
                </a:lnTo>
                <a:lnTo>
                  <a:pt x="329354" y="1906581"/>
                </a:lnTo>
                <a:lnTo>
                  <a:pt x="270684" y="1843683"/>
                </a:lnTo>
                <a:lnTo>
                  <a:pt x="216960" y="1776446"/>
                </a:lnTo>
                <a:lnTo>
                  <a:pt x="168473" y="1705158"/>
                </a:lnTo>
                <a:lnTo>
                  <a:pt x="125513" y="1630106"/>
                </a:lnTo>
                <a:lnTo>
                  <a:pt x="88367" y="1551578"/>
                </a:lnTo>
                <a:lnTo>
                  <a:pt x="57327" y="1469860"/>
                </a:lnTo>
                <a:lnTo>
                  <a:pt x="32680" y="1385241"/>
                </a:lnTo>
                <a:lnTo>
                  <a:pt x="14717" y="1298008"/>
                </a:lnTo>
                <a:lnTo>
                  <a:pt x="3727" y="1208448"/>
                </a:lnTo>
                <a:lnTo>
                  <a:pt x="0" y="1116849"/>
                </a:lnTo>
                <a:lnTo>
                  <a:pt x="3727" y="1025250"/>
                </a:lnTo>
                <a:lnTo>
                  <a:pt x="14717" y="935690"/>
                </a:lnTo>
                <a:lnTo>
                  <a:pt x="32680" y="848457"/>
                </a:lnTo>
                <a:lnTo>
                  <a:pt x="57327" y="763838"/>
                </a:lnTo>
                <a:lnTo>
                  <a:pt x="88367" y="682121"/>
                </a:lnTo>
                <a:lnTo>
                  <a:pt x="125513" y="603593"/>
                </a:lnTo>
                <a:lnTo>
                  <a:pt x="168473" y="528540"/>
                </a:lnTo>
                <a:lnTo>
                  <a:pt x="216960" y="457252"/>
                </a:lnTo>
                <a:lnTo>
                  <a:pt x="270684" y="390015"/>
                </a:lnTo>
                <a:lnTo>
                  <a:pt x="329354" y="327117"/>
                </a:lnTo>
                <a:lnTo>
                  <a:pt x="392682" y="268845"/>
                </a:lnTo>
                <a:lnTo>
                  <a:pt x="460379" y="215487"/>
                </a:lnTo>
                <a:lnTo>
                  <a:pt x="532155" y="167329"/>
                </a:lnTo>
                <a:lnTo>
                  <a:pt x="607720" y="124660"/>
                </a:lnTo>
                <a:lnTo>
                  <a:pt x="686785" y="87767"/>
                </a:lnTo>
                <a:lnTo>
                  <a:pt x="769061" y="56937"/>
                </a:lnTo>
                <a:lnTo>
                  <a:pt x="854259" y="32458"/>
                </a:lnTo>
                <a:lnTo>
                  <a:pt x="942089" y="14617"/>
                </a:lnTo>
                <a:lnTo>
                  <a:pt x="1032261" y="3702"/>
                </a:lnTo>
                <a:lnTo>
                  <a:pt x="1124486" y="0"/>
                </a:lnTo>
                <a:close/>
              </a:path>
            </a:pathLst>
          </a:custGeom>
          <a:ln w="3809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17760" y="2501900"/>
            <a:ext cx="2249170" cy="0"/>
          </a:xfrm>
          <a:custGeom>
            <a:avLst/>
            <a:gdLst/>
            <a:ahLst/>
            <a:cxnLst/>
            <a:rect l="l" t="t" r="r" b="b"/>
            <a:pathLst>
              <a:path w="2249170">
                <a:moveTo>
                  <a:pt x="0" y="0"/>
                </a:moveTo>
                <a:lnTo>
                  <a:pt x="2248973" y="1"/>
                </a:lnTo>
              </a:path>
            </a:pathLst>
          </a:custGeom>
          <a:ln w="28574">
            <a:solidFill>
              <a:srgbClr val="BAC0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42248" y="1385050"/>
            <a:ext cx="0" cy="2233930"/>
          </a:xfrm>
          <a:custGeom>
            <a:avLst/>
            <a:gdLst/>
            <a:ahLst/>
            <a:cxnLst/>
            <a:rect l="l" t="t" r="r" b="b"/>
            <a:pathLst>
              <a:path h="2233929">
                <a:moveTo>
                  <a:pt x="0" y="0"/>
                </a:moveTo>
                <a:lnTo>
                  <a:pt x="0" y="2233699"/>
                </a:lnTo>
              </a:path>
            </a:pathLst>
          </a:custGeom>
          <a:ln w="28574">
            <a:solidFill>
              <a:srgbClr val="BAC0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08676" y="2443379"/>
            <a:ext cx="41402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ME</a:t>
            </a:r>
            <a:r>
              <a:rPr sz="1800" b="1" spc="-7" baseline="-20833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endParaRPr sz="1800" baseline="-20833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8538" y="3042702"/>
            <a:ext cx="2569845" cy="3048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239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spc="-15" dirty="0">
                <a:latin typeface="Century Gothic"/>
                <a:cs typeface="Century Gothic"/>
              </a:rPr>
              <a:t>Low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ME</a:t>
            </a:r>
            <a:r>
              <a:rPr sz="1950" b="1" spc="15" baseline="-21367" dirty="0">
                <a:latin typeface="Century Gothic"/>
                <a:cs typeface="Century Gothic"/>
              </a:rPr>
              <a:t>T</a:t>
            </a:r>
            <a:r>
              <a:rPr sz="1950" b="1" baseline="-21367" dirty="0">
                <a:latin typeface="Century Gothic"/>
                <a:cs typeface="Century Gothic"/>
              </a:rPr>
              <a:t> </a:t>
            </a:r>
            <a:r>
              <a:rPr sz="1950" b="1" spc="-254" baseline="-21367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significance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587500">
              <a:lnSpc>
                <a:spcPct val="100000"/>
              </a:lnSpc>
              <a:spcBef>
                <a:spcPts val="1675"/>
              </a:spcBef>
            </a:pP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  <a:p>
            <a:pPr marL="533400">
              <a:lnSpc>
                <a:spcPct val="100000"/>
              </a:lnSpc>
              <a:spcBef>
                <a:spcPts val="1420"/>
              </a:spcBef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ME</a:t>
            </a:r>
            <a:r>
              <a:rPr sz="1800" b="1" spc="-7" baseline="-20833" dirty="0">
                <a:solidFill>
                  <a:srgbClr val="FF0000"/>
                </a:solidFill>
                <a:latin typeface="Century Gothic"/>
                <a:cs typeface="Century Gothic"/>
              </a:rPr>
              <a:t>T</a:t>
            </a:r>
            <a:endParaRPr sz="1800" baseline="-20833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"/>
              </a:spcBef>
            </a:pPr>
            <a:endParaRPr sz="1800">
              <a:latin typeface="Times New Roman"/>
              <a:cs typeface="Times New Roman"/>
            </a:endParaRPr>
          </a:p>
          <a:p>
            <a:pPr marL="7239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13352" y="1740436"/>
            <a:ext cx="29972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jet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642248" y="4631065"/>
            <a:ext cx="817880" cy="665480"/>
          </a:xfrm>
          <a:custGeom>
            <a:avLst/>
            <a:gdLst/>
            <a:ahLst/>
            <a:cxnLst/>
            <a:rect l="l" t="t" r="r" b="b"/>
            <a:pathLst>
              <a:path w="817880" h="665479">
                <a:moveTo>
                  <a:pt x="0" y="665116"/>
                </a:moveTo>
                <a:lnTo>
                  <a:pt x="817602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310075" y="4607206"/>
            <a:ext cx="179705" cy="166370"/>
          </a:xfrm>
          <a:custGeom>
            <a:avLst/>
            <a:gdLst/>
            <a:ahLst/>
            <a:cxnLst/>
            <a:rect l="l" t="t" r="r" b="b"/>
            <a:pathLst>
              <a:path w="179705" h="166370">
                <a:moveTo>
                  <a:pt x="161154" y="47717"/>
                </a:moveTo>
                <a:lnTo>
                  <a:pt x="120448" y="47717"/>
                </a:lnTo>
                <a:lnTo>
                  <a:pt x="85355" y="141003"/>
                </a:lnTo>
                <a:lnTo>
                  <a:pt x="84940" y="153193"/>
                </a:lnTo>
                <a:lnTo>
                  <a:pt x="91800" y="162990"/>
                </a:lnTo>
                <a:lnTo>
                  <a:pt x="96478" y="165540"/>
                </a:lnTo>
                <a:lnTo>
                  <a:pt x="108668" y="165955"/>
                </a:lnTo>
                <a:lnTo>
                  <a:pt x="118465" y="159095"/>
                </a:lnTo>
                <a:lnTo>
                  <a:pt x="121015" y="154418"/>
                </a:lnTo>
                <a:lnTo>
                  <a:pt x="161154" y="47717"/>
                </a:lnTo>
                <a:close/>
              </a:path>
              <a:path w="179705" h="166370">
                <a:moveTo>
                  <a:pt x="179104" y="0"/>
                </a:moveTo>
                <a:lnTo>
                  <a:pt x="16096" y="25444"/>
                </a:lnTo>
                <a:lnTo>
                  <a:pt x="4778" y="31629"/>
                </a:lnTo>
                <a:lnTo>
                  <a:pt x="0" y="43402"/>
                </a:lnTo>
                <a:lnTo>
                  <a:pt x="212" y="47204"/>
                </a:lnTo>
                <a:lnTo>
                  <a:pt x="6397" y="58522"/>
                </a:lnTo>
                <a:lnTo>
                  <a:pt x="18169" y="63300"/>
                </a:lnTo>
                <a:lnTo>
                  <a:pt x="21972" y="63088"/>
                </a:lnTo>
                <a:lnTo>
                  <a:pt x="120448" y="47717"/>
                </a:lnTo>
                <a:lnTo>
                  <a:pt x="161154" y="47717"/>
                </a:lnTo>
                <a:lnTo>
                  <a:pt x="179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82998" y="4856129"/>
            <a:ext cx="459740" cy="440055"/>
          </a:xfrm>
          <a:custGeom>
            <a:avLst/>
            <a:gdLst/>
            <a:ahLst/>
            <a:cxnLst/>
            <a:rect l="l" t="t" r="r" b="b"/>
            <a:pathLst>
              <a:path w="459739" h="440054">
                <a:moveTo>
                  <a:pt x="459249" y="440052"/>
                </a:moveTo>
                <a:lnTo>
                  <a:pt x="0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55700" y="4829972"/>
            <a:ext cx="175260" cy="172085"/>
          </a:xfrm>
          <a:custGeom>
            <a:avLst/>
            <a:gdLst/>
            <a:ahLst/>
            <a:cxnLst/>
            <a:rect l="l" t="t" r="r" b="b"/>
            <a:pathLst>
              <a:path w="175259" h="172085">
                <a:moveTo>
                  <a:pt x="0" y="0"/>
                </a:moveTo>
                <a:lnTo>
                  <a:pt x="45382" y="158617"/>
                </a:lnTo>
                <a:lnTo>
                  <a:pt x="47300" y="163083"/>
                </a:lnTo>
                <a:lnTo>
                  <a:pt x="56540" y="171032"/>
                </a:lnTo>
                <a:lnTo>
                  <a:pt x="68937" y="171692"/>
                </a:lnTo>
                <a:lnTo>
                  <a:pt x="73403" y="169774"/>
                </a:lnTo>
                <a:lnTo>
                  <a:pt x="81352" y="160534"/>
                </a:lnTo>
                <a:lnTo>
                  <a:pt x="82012" y="148136"/>
                </a:lnTo>
                <a:lnTo>
                  <a:pt x="54596" y="52313"/>
                </a:lnTo>
                <a:lnTo>
                  <a:pt x="173376" y="52313"/>
                </a:lnTo>
                <a:lnTo>
                  <a:pt x="170971" y="45368"/>
                </a:lnTo>
                <a:lnTo>
                  <a:pt x="160410" y="38571"/>
                </a:lnTo>
                <a:lnTo>
                  <a:pt x="0" y="0"/>
                </a:lnTo>
                <a:close/>
              </a:path>
              <a:path w="175259" h="172085">
                <a:moveTo>
                  <a:pt x="173376" y="52313"/>
                </a:moveTo>
                <a:lnTo>
                  <a:pt x="54596" y="52313"/>
                </a:lnTo>
                <a:lnTo>
                  <a:pt x="151502" y="75615"/>
                </a:lnTo>
                <a:lnTo>
                  <a:pt x="156017" y="76148"/>
                </a:lnTo>
                <a:lnTo>
                  <a:pt x="167680" y="72109"/>
                </a:lnTo>
                <a:lnTo>
                  <a:pt x="174478" y="61548"/>
                </a:lnTo>
                <a:lnTo>
                  <a:pt x="175010" y="57032"/>
                </a:lnTo>
                <a:lnTo>
                  <a:pt x="173376" y="52313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42248" y="5296181"/>
            <a:ext cx="93980" cy="940435"/>
          </a:xfrm>
          <a:custGeom>
            <a:avLst/>
            <a:gdLst/>
            <a:ahLst/>
            <a:cxnLst/>
            <a:rect l="l" t="t" r="r" b="b"/>
            <a:pathLst>
              <a:path w="93980" h="940435">
                <a:moveTo>
                  <a:pt x="0" y="0"/>
                </a:moveTo>
                <a:lnTo>
                  <a:pt x="93875" y="940279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639373" y="6097218"/>
            <a:ext cx="170815" cy="177165"/>
          </a:xfrm>
          <a:custGeom>
            <a:avLst/>
            <a:gdLst/>
            <a:ahLst/>
            <a:cxnLst/>
            <a:rect l="l" t="t" r="r" b="b"/>
            <a:pathLst>
              <a:path w="170814" h="177164">
                <a:moveTo>
                  <a:pt x="19276" y="13082"/>
                </a:moveTo>
                <a:lnTo>
                  <a:pt x="7863" y="16712"/>
                </a:lnTo>
                <a:lnTo>
                  <a:pt x="3738" y="20789"/>
                </a:lnTo>
                <a:lnTo>
                  <a:pt x="0" y="31905"/>
                </a:lnTo>
                <a:lnTo>
                  <a:pt x="3629" y="43318"/>
                </a:lnTo>
                <a:lnTo>
                  <a:pt x="100506" y="176863"/>
                </a:lnTo>
                <a:lnTo>
                  <a:pt x="134882" y="101623"/>
                </a:lnTo>
                <a:lnTo>
                  <a:pt x="92994" y="101623"/>
                </a:lnTo>
                <a:lnTo>
                  <a:pt x="34470" y="20946"/>
                </a:lnTo>
                <a:lnTo>
                  <a:pt x="30392" y="16820"/>
                </a:lnTo>
                <a:lnTo>
                  <a:pt x="19276" y="13082"/>
                </a:lnTo>
                <a:close/>
              </a:path>
              <a:path w="170814" h="177164">
                <a:moveTo>
                  <a:pt x="154278" y="0"/>
                </a:moveTo>
                <a:lnTo>
                  <a:pt x="142648" y="2143"/>
                </a:lnTo>
                <a:lnTo>
                  <a:pt x="134412" y="10968"/>
                </a:lnTo>
                <a:lnTo>
                  <a:pt x="92994" y="101623"/>
                </a:lnTo>
                <a:lnTo>
                  <a:pt x="134882" y="101623"/>
                </a:lnTo>
                <a:lnTo>
                  <a:pt x="169067" y="26801"/>
                </a:lnTo>
                <a:lnTo>
                  <a:pt x="170625" y="21424"/>
                </a:lnTo>
                <a:lnTo>
                  <a:pt x="168481" y="9793"/>
                </a:lnTo>
                <a:lnTo>
                  <a:pt x="159656" y="1558"/>
                </a:lnTo>
                <a:lnTo>
                  <a:pt x="15427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17760" y="4179332"/>
            <a:ext cx="2249170" cy="2233930"/>
          </a:xfrm>
          <a:custGeom>
            <a:avLst/>
            <a:gdLst/>
            <a:ahLst/>
            <a:cxnLst/>
            <a:rect l="l" t="t" r="r" b="b"/>
            <a:pathLst>
              <a:path w="2249170" h="2233929">
                <a:moveTo>
                  <a:pt x="1124486" y="0"/>
                </a:moveTo>
                <a:lnTo>
                  <a:pt x="1216712" y="3702"/>
                </a:lnTo>
                <a:lnTo>
                  <a:pt x="1306884" y="14617"/>
                </a:lnTo>
                <a:lnTo>
                  <a:pt x="1394713" y="32458"/>
                </a:lnTo>
                <a:lnTo>
                  <a:pt x="1479911" y="56937"/>
                </a:lnTo>
                <a:lnTo>
                  <a:pt x="1562187" y="87767"/>
                </a:lnTo>
                <a:lnTo>
                  <a:pt x="1641253" y="124660"/>
                </a:lnTo>
                <a:lnTo>
                  <a:pt x="1716818" y="167329"/>
                </a:lnTo>
                <a:lnTo>
                  <a:pt x="1788593" y="215487"/>
                </a:lnTo>
                <a:lnTo>
                  <a:pt x="1856290" y="268845"/>
                </a:lnTo>
                <a:lnTo>
                  <a:pt x="1919618" y="327117"/>
                </a:lnTo>
                <a:lnTo>
                  <a:pt x="1978289" y="390015"/>
                </a:lnTo>
                <a:lnTo>
                  <a:pt x="2032012" y="457252"/>
                </a:lnTo>
                <a:lnTo>
                  <a:pt x="2080499" y="528540"/>
                </a:lnTo>
                <a:lnTo>
                  <a:pt x="2123460" y="603593"/>
                </a:lnTo>
                <a:lnTo>
                  <a:pt x="2160605" y="682121"/>
                </a:lnTo>
                <a:lnTo>
                  <a:pt x="2191646" y="763838"/>
                </a:lnTo>
                <a:lnTo>
                  <a:pt x="2216292" y="848457"/>
                </a:lnTo>
                <a:lnTo>
                  <a:pt x="2234255" y="935690"/>
                </a:lnTo>
                <a:lnTo>
                  <a:pt x="2245245" y="1025250"/>
                </a:lnTo>
                <a:lnTo>
                  <a:pt x="2248973" y="1116849"/>
                </a:lnTo>
                <a:lnTo>
                  <a:pt x="2245245" y="1208448"/>
                </a:lnTo>
                <a:lnTo>
                  <a:pt x="2234255" y="1298008"/>
                </a:lnTo>
                <a:lnTo>
                  <a:pt x="2216292" y="1385241"/>
                </a:lnTo>
                <a:lnTo>
                  <a:pt x="2191646" y="1469860"/>
                </a:lnTo>
                <a:lnTo>
                  <a:pt x="2160605" y="1551577"/>
                </a:lnTo>
                <a:lnTo>
                  <a:pt x="2123460" y="1630106"/>
                </a:lnTo>
                <a:lnTo>
                  <a:pt x="2080499" y="1705158"/>
                </a:lnTo>
                <a:lnTo>
                  <a:pt x="2032012" y="1776446"/>
                </a:lnTo>
                <a:lnTo>
                  <a:pt x="1978289" y="1843683"/>
                </a:lnTo>
                <a:lnTo>
                  <a:pt x="1919618" y="1906581"/>
                </a:lnTo>
                <a:lnTo>
                  <a:pt x="1856290" y="1964853"/>
                </a:lnTo>
                <a:lnTo>
                  <a:pt x="1788593" y="2018212"/>
                </a:lnTo>
                <a:lnTo>
                  <a:pt x="1716818" y="2066369"/>
                </a:lnTo>
                <a:lnTo>
                  <a:pt x="1641253" y="2109038"/>
                </a:lnTo>
                <a:lnTo>
                  <a:pt x="1562187" y="2145931"/>
                </a:lnTo>
                <a:lnTo>
                  <a:pt x="1479911" y="2176761"/>
                </a:lnTo>
                <a:lnTo>
                  <a:pt x="1394713" y="2201240"/>
                </a:lnTo>
                <a:lnTo>
                  <a:pt x="1306884" y="2219081"/>
                </a:lnTo>
                <a:lnTo>
                  <a:pt x="1216712" y="2229997"/>
                </a:lnTo>
                <a:lnTo>
                  <a:pt x="1124486" y="2233699"/>
                </a:lnTo>
                <a:lnTo>
                  <a:pt x="1032261" y="2229997"/>
                </a:lnTo>
                <a:lnTo>
                  <a:pt x="942089" y="2219081"/>
                </a:lnTo>
                <a:lnTo>
                  <a:pt x="854259" y="2201240"/>
                </a:lnTo>
                <a:lnTo>
                  <a:pt x="769061" y="2176761"/>
                </a:lnTo>
                <a:lnTo>
                  <a:pt x="686785" y="2145931"/>
                </a:lnTo>
                <a:lnTo>
                  <a:pt x="607720" y="2109038"/>
                </a:lnTo>
                <a:lnTo>
                  <a:pt x="532155" y="2066369"/>
                </a:lnTo>
                <a:lnTo>
                  <a:pt x="460379" y="2018212"/>
                </a:lnTo>
                <a:lnTo>
                  <a:pt x="392682" y="1964853"/>
                </a:lnTo>
                <a:lnTo>
                  <a:pt x="329354" y="1906581"/>
                </a:lnTo>
                <a:lnTo>
                  <a:pt x="270684" y="1843683"/>
                </a:lnTo>
                <a:lnTo>
                  <a:pt x="216960" y="1776446"/>
                </a:lnTo>
                <a:lnTo>
                  <a:pt x="168473" y="1705158"/>
                </a:lnTo>
                <a:lnTo>
                  <a:pt x="125513" y="1630106"/>
                </a:lnTo>
                <a:lnTo>
                  <a:pt x="88367" y="1551577"/>
                </a:lnTo>
                <a:lnTo>
                  <a:pt x="57327" y="1469860"/>
                </a:lnTo>
                <a:lnTo>
                  <a:pt x="32680" y="1385241"/>
                </a:lnTo>
                <a:lnTo>
                  <a:pt x="14717" y="1298008"/>
                </a:lnTo>
                <a:lnTo>
                  <a:pt x="3727" y="1208448"/>
                </a:lnTo>
                <a:lnTo>
                  <a:pt x="0" y="1116849"/>
                </a:lnTo>
                <a:lnTo>
                  <a:pt x="3727" y="1025250"/>
                </a:lnTo>
                <a:lnTo>
                  <a:pt x="14717" y="935690"/>
                </a:lnTo>
                <a:lnTo>
                  <a:pt x="32680" y="848457"/>
                </a:lnTo>
                <a:lnTo>
                  <a:pt x="57327" y="763838"/>
                </a:lnTo>
                <a:lnTo>
                  <a:pt x="88367" y="682121"/>
                </a:lnTo>
                <a:lnTo>
                  <a:pt x="125513" y="603593"/>
                </a:lnTo>
                <a:lnTo>
                  <a:pt x="168473" y="528540"/>
                </a:lnTo>
                <a:lnTo>
                  <a:pt x="216960" y="457252"/>
                </a:lnTo>
                <a:lnTo>
                  <a:pt x="270684" y="390015"/>
                </a:lnTo>
                <a:lnTo>
                  <a:pt x="329354" y="327117"/>
                </a:lnTo>
                <a:lnTo>
                  <a:pt x="392682" y="268845"/>
                </a:lnTo>
                <a:lnTo>
                  <a:pt x="460379" y="215487"/>
                </a:lnTo>
                <a:lnTo>
                  <a:pt x="532155" y="167329"/>
                </a:lnTo>
                <a:lnTo>
                  <a:pt x="607720" y="124660"/>
                </a:lnTo>
                <a:lnTo>
                  <a:pt x="686785" y="87767"/>
                </a:lnTo>
                <a:lnTo>
                  <a:pt x="769061" y="56937"/>
                </a:lnTo>
                <a:lnTo>
                  <a:pt x="854259" y="32458"/>
                </a:lnTo>
                <a:lnTo>
                  <a:pt x="942089" y="14617"/>
                </a:lnTo>
                <a:lnTo>
                  <a:pt x="1032261" y="3702"/>
                </a:lnTo>
                <a:lnTo>
                  <a:pt x="1124486" y="0"/>
                </a:lnTo>
                <a:close/>
              </a:path>
            </a:pathLst>
          </a:custGeom>
          <a:ln w="38099">
            <a:solidFill>
              <a:srgbClr val="021C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7760" y="5296181"/>
            <a:ext cx="2249170" cy="0"/>
          </a:xfrm>
          <a:custGeom>
            <a:avLst/>
            <a:gdLst/>
            <a:ahLst/>
            <a:cxnLst/>
            <a:rect l="l" t="t" r="r" b="b"/>
            <a:pathLst>
              <a:path w="2249170">
                <a:moveTo>
                  <a:pt x="0" y="0"/>
                </a:moveTo>
                <a:lnTo>
                  <a:pt x="2248973" y="0"/>
                </a:lnTo>
              </a:path>
            </a:pathLst>
          </a:custGeom>
          <a:ln w="28574">
            <a:solidFill>
              <a:srgbClr val="BAC0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642248" y="4179332"/>
            <a:ext cx="0" cy="2233930"/>
          </a:xfrm>
          <a:custGeom>
            <a:avLst/>
            <a:gdLst/>
            <a:ahLst/>
            <a:cxnLst/>
            <a:rect l="l" t="t" r="r" b="b"/>
            <a:pathLst>
              <a:path h="2233929">
                <a:moveTo>
                  <a:pt x="0" y="0"/>
                </a:moveTo>
                <a:lnTo>
                  <a:pt x="0" y="2233699"/>
                </a:lnTo>
              </a:path>
            </a:pathLst>
          </a:custGeom>
          <a:ln w="28574">
            <a:solidFill>
              <a:srgbClr val="BAC0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61919" y="1017564"/>
            <a:ext cx="24028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CMS-PAS-JME-16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-004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238749" y="2569479"/>
            <a:ext cx="1677670" cy="0"/>
          </a:xfrm>
          <a:custGeom>
            <a:avLst/>
            <a:gdLst/>
            <a:ahLst/>
            <a:cxnLst/>
            <a:rect l="l" t="t" r="r" b="b"/>
            <a:pathLst>
              <a:path w="1677670">
                <a:moveTo>
                  <a:pt x="0" y="0"/>
                </a:moveTo>
                <a:lnTo>
                  <a:pt x="1677319" y="0"/>
                </a:lnTo>
              </a:path>
            </a:pathLst>
          </a:custGeom>
          <a:ln w="169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105400" y="2286000"/>
            <a:ext cx="1853508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i="1" spc="40" dirty="0">
                <a:latin typeface="Times New Roman"/>
                <a:cs typeface="Times New Roman"/>
              </a:rPr>
              <a:t>S</a:t>
            </a:r>
            <a:r>
              <a:rPr sz="2700" i="1" spc="-25" dirty="0">
                <a:latin typeface="Times New Roman"/>
                <a:cs typeface="Times New Roman"/>
              </a:rPr>
              <a:t> </a:t>
            </a:r>
            <a:r>
              <a:rPr sz="2700" spc="40" dirty="0">
                <a:latin typeface="Symbol"/>
                <a:cs typeface="Symbol"/>
              </a:rPr>
              <a:t></a:t>
            </a:r>
            <a:r>
              <a:rPr sz="2700" spc="-105" dirty="0">
                <a:latin typeface="Times New Roman"/>
                <a:cs typeface="Times New Roman"/>
              </a:rPr>
              <a:t> </a:t>
            </a:r>
            <a:r>
              <a:rPr sz="2700" spc="40" dirty="0" smtClean="0">
                <a:latin typeface="Times New Roman"/>
                <a:cs typeface="Times New Roman"/>
              </a:rPr>
              <a:t>2</a:t>
            </a:r>
            <a:r>
              <a:rPr lang="en-US" sz="2700" spc="-325" dirty="0">
                <a:latin typeface="Times New Roman"/>
                <a:cs typeface="Times New Roman"/>
              </a:rPr>
              <a:t> </a:t>
            </a:r>
            <a:r>
              <a:rPr sz="2700" spc="15" dirty="0" smtClean="0">
                <a:latin typeface="Times New Roman"/>
                <a:cs typeface="Times New Roman"/>
              </a:rPr>
              <a:t>l</a:t>
            </a:r>
            <a:r>
              <a:rPr sz="2700" spc="250" dirty="0" smtClean="0">
                <a:latin typeface="Times New Roman"/>
                <a:cs typeface="Times New Roman"/>
              </a:rPr>
              <a:t>n</a:t>
            </a:r>
            <a:endParaRPr sz="4050" baseline="-9259" dirty="0">
              <a:latin typeface="Symbol"/>
              <a:cs typeface="Symbo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86689" y="6451134"/>
            <a:ext cx="264668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latin typeface="Century Gothic"/>
                <a:cs typeface="Century Gothic"/>
              </a:rPr>
              <a:t>H</a:t>
            </a:r>
            <a:r>
              <a:rPr sz="2000" b="1" spc="-10" dirty="0">
                <a:latin typeface="Century Gothic"/>
                <a:cs typeface="Century Gothic"/>
              </a:rPr>
              <a:t>i</a:t>
            </a:r>
            <a:r>
              <a:rPr sz="2000" b="1" spc="-5" dirty="0">
                <a:latin typeface="Century Gothic"/>
                <a:cs typeface="Century Gothic"/>
              </a:rPr>
              <a:t>g</a:t>
            </a:r>
            <a:r>
              <a:rPr sz="2000" b="1" dirty="0">
                <a:latin typeface="Century Gothic"/>
                <a:cs typeface="Century Gothic"/>
              </a:rPr>
              <a:t>h </a:t>
            </a:r>
            <a:r>
              <a:rPr sz="2000" b="1" spc="-20" dirty="0">
                <a:latin typeface="Century Gothic"/>
                <a:cs typeface="Century Gothic"/>
              </a:rPr>
              <a:t>ME</a:t>
            </a:r>
            <a:r>
              <a:rPr sz="1950" b="1" spc="15" baseline="-21367" dirty="0">
                <a:latin typeface="Century Gothic"/>
                <a:cs typeface="Century Gothic"/>
              </a:rPr>
              <a:t>T</a:t>
            </a:r>
            <a:r>
              <a:rPr sz="1950" b="1" baseline="-21367" dirty="0">
                <a:latin typeface="Century Gothic"/>
                <a:cs typeface="Century Gothic"/>
              </a:rPr>
              <a:t> </a:t>
            </a:r>
            <a:r>
              <a:rPr sz="1950" b="1" spc="-254" baseline="-21367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significance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288494" y="2127030"/>
            <a:ext cx="2245906" cy="423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i="1" spc="135" dirty="0" smtClean="0">
                <a:latin typeface="Times New Roman"/>
                <a:cs typeface="Times New Roman"/>
              </a:rPr>
              <a:t>L</a:t>
            </a:r>
            <a:r>
              <a:rPr sz="2700" spc="-110" dirty="0">
                <a:latin typeface="Times New Roman"/>
                <a:cs typeface="Times New Roman"/>
              </a:rPr>
              <a:t>(</a:t>
            </a:r>
            <a:r>
              <a:rPr sz="2750" i="1" spc="20" dirty="0">
                <a:latin typeface="Symbol"/>
                <a:cs typeface="Symbol"/>
              </a:rPr>
              <a:t></a:t>
            </a:r>
            <a:r>
              <a:rPr sz="2750" i="1" spc="15" dirty="0">
                <a:latin typeface="Times New Roman"/>
                <a:cs typeface="Times New Roman"/>
              </a:rPr>
              <a:t> </a:t>
            </a:r>
            <a:r>
              <a:rPr sz="2700" spc="40" dirty="0">
                <a:latin typeface="Symbol"/>
                <a:cs typeface="Symbol"/>
              </a:rPr>
              <a:t></a:t>
            </a:r>
            <a:r>
              <a:rPr sz="2700" spc="-30" dirty="0">
                <a:latin typeface="Times New Roman"/>
                <a:cs typeface="Times New Roman"/>
              </a:rPr>
              <a:t> </a:t>
            </a:r>
            <a:r>
              <a:rPr sz="2700" i="1" spc="40" dirty="0" smtClean="0">
                <a:latin typeface="Times New Roman"/>
                <a:cs typeface="Times New Roman"/>
              </a:rPr>
              <a:t>M</a:t>
            </a:r>
            <a:r>
              <a:rPr sz="2700" i="1" spc="15" dirty="0" smtClean="0">
                <a:latin typeface="Times New Roman"/>
                <a:cs typeface="Times New Roman"/>
              </a:rPr>
              <a:t>E</a:t>
            </a:r>
            <a:r>
              <a:rPr sz="2325" i="1" spc="44" baseline="-23297" dirty="0" smtClean="0">
                <a:latin typeface="Times New Roman"/>
                <a:cs typeface="Times New Roman"/>
              </a:rPr>
              <a:t>T</a:t>
            </a:r>
            <a:r>
              <a:rPr sz="2325" i="1" spc="142" baseline="-23297" dirty="0" smtClean="0">
                <a:latin typeface="Times New Roman"/>
                <a:cs typeface="Times New Roman"/>
              </a:rPr>
              <a:t> </a:t>
            </a:r>
            <a:r>
              <a:rPr sz="2700" spc="25" dirty="0">
                <a:latin typeface="Times New Roman"/>
                <a:cs typeface="Times New Roman"/>
              </a:rPr>
              <a:t>)</a:t>
            </a:r>
            <a:r>
              <a:rPr sz="2700" spc="-400" dirty="0">
                <a:latin typeface="Times New Roman"/>
                <a:cs typeface="Times New Roman"/>
              </a:rPr>
              <a:t> </a:t>
            </a:r>
            <a:endParaRPr sz="4050" baseline="9259" dirty="0">
              <a:latin typeface="Symbol"/>
              <a:cs typeface="Symbo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508232" y="2590800"/>
            <a:ext cx="1160780" cy="387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i="1" spc="135" dirty="0">
                <a:latin typeface="Times New Roman"/>
                <a:cs typeface="Times New Roman"/>
              </a:rPr>
              <a:t>L</a:t>
            </a:r>
            <a:r>
              <a:rPr sz="2700" spc="-110" dirty="0">
                <a:latin typeface="Times New Roman"/>
                <a:cs typeface="Times New Roman"/>
              </a:rPr>
              <a:t>(</a:t>
            </a:r>
            <a:r>
              <a:rPr sz="2750" i="1" spc="20" dirty="0">
                <a:latin typeface="Symbol"/>
                <a:cs typeface="Symbol"/>
              </a:rPr>
              <a:t></a:t>
            </a:r>
            <a:r>
              <a:rPr sz="2750" i="1" spc="15" dirty="0">
                <a:latin typeface="Times New Roman"/>
                <a:cs typeface="Times New Roman"/>
              </a:rPr>
              <a:t> </a:t>
            </a:r>
            <a:r>
              <a:rPr sz="2700" spc="40" dirty="0">
                <a:latin typeface="Symbol"/>
                <a:cs typeface="Symbol"/>
              </a:rPr>
              <a:t></a:t>
            </a:r>
            <a:r>
              <a:rPr sz="2700" spc="-105" dirty="0">
                <a:latin typeface="Times New Roman"/>
                <a:cs typeface="Times New Roman"/>
              </a:rPr>
              <a:t> </a:t>
            </a:r>
            <a:r>
              <a:rPr sz="2700" spc="125" dirty="0">
                <a:latin typeface="Times New Roman"/>
                <a:cs typeface="Times New Roman"/>
              </a:rPr>
              <a:t>0</a:t>
            </a:r>
            <a:r>
              <a:rPr sz="2700" spc="25" dirty="0">
                <a:latin typeface="Times New Roman"/>
                <a:cs typeface="Times New Roman"/>
              </a:rPr>
              <a:t>)</a:t>
            </a:r>
            <a:endParaRPr sz="27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800"/>
              </a:lnSpc>
              <a:buFont typeface="Arial"/>
              <a:buChar char="•"/>
              <a:tabLst>
                <a:tab pos="355600" algn="l"/>
              </a:tabLst>
            </a:pPr>
            <a:r>
              <a:rPr dirty="0"/>
              <a:t>Je</a:t>
            </a:r>
            <a:r>
              <a:rPr spc="-10" dirty="0"/>
              <a:t>ts</a:t>
            </a:r>
            <a:r>
              <a:rPr spc="-5" dirty="0"/>
              <a:t> </a:t>
            </a:r>
            <a:r>
              <a:rPr dirty="0"/>
              <a:t>and</a:t>
            </a:r>
            <a:r>
              <a:rPr spc="-5" dirty="0"/>
              <a:t> </a:t>
            </a:r>
            <a:r>
              <a:rPr spc="-25" dirty="0"/>
              <a:t>m</a:t>
            </a:r>
            <a:r>
              <a:rPr spc="-15" dirty="0"/>
              <a:t>issi</a:t>
            </a:r>
            <a:r>
              <a:rPr dirty="0"/>
              <a:t>ng</a:t>
            </a:r>
            <a:r>
              <a:rPr spc="-5" dirty="0"/>
              <a:t> </a:t>
            </a:r>
            <a:r>
              <a:rPr spc="-15" dirty="0"/>
              <a:t>ET</a:t>
            </a:r>
            <a:r>
              <a:rPr spc="-5" dirty="0"/>
              <a:t> </a:t>
            </a:r>
            <a:r>
              <a:rPr dirty="0"/>
              <a:t>a</a:t>
            </a:r>
            <a:r>
              <a:rPr spc="-10" dirty="0"/>
              <a:t>r</a:t>
            </a:r>
            <a:r>
              <a:rPr dirty="0"/>
              <a:t>e</a:t>
            </a:r>
            <a:r>
              <a:rPr spc="-5" dirty="0"/>
              <a:t> </a:t>
            </a:r>
            <a:r>
              <a:rPr dirty="0"/>
              <a:t>key</a:t>
            </a:r>
            <a:r>
              <a:rPr spc="-5" dirty="0"/>
              <a:t> </a:t>
            </a:r>
            <a:r>
              <a:rPr spc="-15" dirty="0"/>
              <a:t>si</a:t>
            </a:r>
            <a:r>
              <a:rPr dirty="0"/>
              <a:t>gna</a:t>
            </a:r>
            <a:r>
              <a:rPr spc="-10" dirty="0"/>
              <a:t>t</a:t>
            </a:r>
            <a:r>
              <a:rPr dirty="0"/>
              <a:t>u</a:t>
            </a:r>
            <a:r>
              <a:rPr spc="-10" dirty="0"/>
              <a:t>r</a:t>
            </a:r>
            <a:r>
              <a:rPr dirty="0"/>
              <a:t>e</a:t>
            </a:r>
            <a:r>
              <a:rPr spc="-15" dirty="0"/>
              <a:t>s</a:t>
            </a:r>
            <a:r>
              <a:rPr spc="-5" dirty="0"/>
              <a:t> </a:t>
            </a:r>
            <a:r>
              <a:rPr spc="-10" dirty="0"/>
              <a:t>f</a:t>
            </a:r>
            <a:r>
              <a:rPr dirty="0"/>
              <a:t>o</a:t>
            </a:r>
            <a:r>
              <a:rPr spc="-10" dirty="0"/>
              <a:t>r</a:t>
            </a:r>
            <a:r>
              <a:rPr spc="-5" dirty="0"/>
              <a:t> </a:t>
            </a:r>
            <a:r>
              <a:rPr spc="-10" dirty="0"/>
              <a:t>t</a:t>
            </a:r>
            <a:r>
              <a:rPr dirty="0"/>
              <a:t>he</a:t>
            </a:r>
            <a:r>
              <a:rPr spc="-5" dirty="0"/>
              <a:t> </a:t>
            </a:r>
            <a:r>
              <a:rPr dirty="0"/>
              <a:t>ana</a:t>
            </a:r>
            <a:r>
              <a:rPr spc="-15" dirty="0"/>
              <a:t>l</a:t>
            </a:r>
            <a:r>
              <a:rPr dirty="0"/>
              <a:t>y</a:t>
            </a:r>
            <a:r>
              <a:rPr spc="-15" dirty="0"/>
              <a:t>sis</a:t>
            </a:r>
            <a:r>
              <a:rPr spc="-5" dirty="0"/>
              <a:t> </a:t>
            </a:r>
            <a:r>
              <a:rPr dirty="0"/>
              <a:t>o</a:t>
            </a:r>
            <a:r>
              <a:rPr spc="-10" dirty="0"/>
              <a:t>f</a:t>
            </a:r>
            <a:r>
              <a:rPr spc="-15" dirty="0"/>
              <a:t> LHC</a:t>
            </a:r>
            <a:r>
              <a:rPr spc="-5" dirty="0"/>
              <a:t> data</a:t>
            </a:r>
          </a:p>
          <a:p>
            <a:pPr marL="755650" lvl="1" indent="-285750">
              <a:lnSpc>
                <a:spcPct val="100000"/>
              </a:lnSpc>
              <a:spcBef>
                <a:spcPts val="465"/>
              </a:spcBef>
              <a:buFont typeface="Courier New"/>
              <a:buChar char="o"/>
              <a:tabLst>
                <a:tab pos="755650" algn="l"/>
              </a:tabLst>
            </a:pP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rk,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,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he</a:t>
            </a:r>
            <a:r>
              <a:rPr sz="2200" dirty="0">
                <a:latin typeface="Century Gothic"/>
                <a:cs typeface="Century Gothic"/>
              </a:rPr>
              <a:t>avy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ect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w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k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pa</a:t>
            </a:r>
            <a:r>
              <a:rPr sz="2200" spc="-10" dirty="0">
                <a:latin typeface="Century Gothic"/>
                <a:cs typeface="Century Gothic"/>
              </a:rPr>
              <a:t>rt</a:t>
            </a:r>
            <a:r>
              <a:rPr sz="2200" dirty="0">
                <a:latin typeface="Century Gothic"/>
                <a:cs typeface="Century Gothic"/>
              </a:rPr>
              <a:t>icl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endParaRPr sz="22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560"/>
              </a:spcBef>
              <a:buFont typeface="Courier New"/>
              <a:buChar char="o"/>
              <a:tabLst>
                <a:tab pos="755650" algn="l"/>
              </a:tabLst>
            </a:pP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ntum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0" dirty="0">
                <a:latin typeface="Century Gothic"/>
                <a:cs typeface="Century Gothic"/>
              </a:rPr>
              <a:t>ert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endParaRPr sz="2200">
              <a:latin typeface="Century Gothic"/>
              <a:cs typeface="Century Gothic"/>
            </a:endParaRPr>
          </a:p>
          <a:p>
            <a:pPr marL="355600" marR="130175" indent="-342900">
              <a:lnSpc>
                <a:spcPct val="101099"/>
              </a:lnSpc>
              <a:spcBef>
                <a:spcPts val="475"/>
              </a:spcBef>
              <a:buFont typeface="Arial"/>
              <a:buChar char="•"/>
              <a:tabLst>
                <a:tab pos="355600" algn="l"/>
              </a:tabLst>
            </a:pPr>
            <a:r>
              <a:rPr spc="-25" dirty="0"/>
              <a:t>A</a:t>
            </a:r>
            <a:r>
              <a:rPr spc="-15" dirty="0"/>
              <a:t>TL</a:t>
            </a:r>
            <a:r>
              <a:rPr spc="-25" dirty="0"/>
              <a:t>A</a:t>
            </a:r>
            <a:r>
              <a:rPr dirty="0"/>
              <a:t>S</a:t>
            </a:r>
            <a:r>
              <a:rPr spc="-5" dirty="0"/>
              <a:t> </a:t>
            </a:r>
            <a:r>
              <a:rPr dirty="0"/>
              <a:t>and</a:t>
            </a:r>
            <a:r>
              <a:rPr spc="-5" dirty="0"/>
              <a:t> </a:t>
            </a:r>
            <a:r>
              <a:rPr spc="-25" dirty="0"/>
              <a:t>CM</a:t>
            </a:r>
            <a:r>
              <a:rPr dirty="0"/>
              <a:t>S</a:t>
            </a:r>
            <a:r>
              <a:rPr spc="-5" dirty="0"/>
              <a:t> </a:t>
            </a:r>
            <a:r>
              <a:rPr dirty="0"/>
              <a:t>deve</a:t>
            </a:r>
            <a:r>
              <a:rPr spc="-15" dirty="0"/>
              <a:t>l</a:t>
            </a:r>
            <a:r>
              <a:rPr dirty="0"/>
              <a:t>oped</a:t>
            </a:r>
            <a:r>
              <a:rPr spc="-5" dirty="0"/>
              <a:t> </a:t>
            </a:r>
            <a:r>
              <a:rPr spc="-15" dirty="0"/>
              <a:t>s</a:t>
            </a:r>
            <a:r>
              <a:rPr dirty="0"/>
              <a:t>oph</a:t>
            </a:r>
            <a:r>
              <a:rPr spc="-15" dirty="0"/>
              <a:t>i</a:t>
            </a:r>
            <a:r>
              <a:rPr spc="-10" dirty="0"/>
              <a:t>st</a:t>
            </a:r>
            <a:r>
              <a:rPr spc="-15" dirty="0"/>
              <a:t>i</a:t>
            </a:r>
            <a:r>
              <a:rPr dirty="0"/>
              <a:t>ca</a:t>
            </a:r>
            <a:r>
              <a:rPr spc="-10" dirty="0"/>
              <a:t>t</a:t>
            </a:r>
            <a:r>
              <a:rPr dirty="0"/>
              <a:t>ed</a:t>
            </a:r>
            <a:r>
              <a:rPr spc="-5" dirty="0"/>
              <a:t> </a:t>
            </a:r>
            <a:r>
              <a:rPr spc="-10" dirty="0"/>
              <a:t>t</a:t>
            </a:r>
            <a:r>
              <a:rPr dirty="0"/>
              <a:t>echn</a:t>
            </a:r>
            <a:r>
              <a:rPr spc="-15" dirty="0"/>
              <a:t>i</a:t>
            </a:r>
            <a:r>
              <a:rPr dirty="0"/>
              <a:t>que</a:t>
            </a:r>
            <a:r>
              <a:rPr spc="-15" dirty="0"/>
              <a:t>s</a:t>
            </a:r>
            <a:r>
              <a:rPr spc="-10" dirty="0"/>
              <a:t> for</a:t>
            </a:r>
            <a:r>
              <a:rPr spc="-5" dirty="0"/>
              <a:t> </a:t>
            </a:r>
            <a:r>
              <a:rPr dirty="0"/>
              <a:t>the</a:t>
            </a:r>
            <a:r>
              <a:rPr spc="-5" dirty="0"/>
              <a:t> </a:t>
            </a:r>
            <a:r>
              <a:rPr spc="-15" dirty="0"/>
              <a:t>reconstruction </a:t>
            </a:r>
            <a:r>
              <a:rPr spc="-5" dirty="0"/>
              <a:t>an</a:t>
            </a:r>
            <a:r>
              <a:rPr dirty="0"/>
              <a:t>d</a:t>
            </a:r>
            <a:r>
              <a:rPr spc="-5" dirty="0"/>
              <a:t> </a:t>
            </a:r>
            <a:r>
              <a:rPr spc="-20" dirty="0"/>
              <a:t>calibratio</a:t>
            </a:r>
            <a:r>
              <a:rPr spc="-15" dirty="0"/>
              <a:t>n</a:t>
            </a:r>
            <a:r>
              <a:rPr spc="5" dirty="0"/>
              <a:t> </a:t>
            </a:r>
            <a:r>
              <a:rPr spc="-25" dirty="0"/>
              <a:t>o</a:t>
            </a:r>
            <a:r>
              <a:rPr spc="-10" dirty="0"/>
              <a:t>f</a:t>
            </a:r>
            <a:r>
              <a:rPr spc="-5" dirty="0"/>
              <a:t> </a:t>
            </a:r>
            <a:r>
              <a:rPr spc="-10" dirty="0"/>
              <a:t>jets</a:t>
            </a:r>
            <a:r>
              <a:rPr spc="-5" dirty="0"/>
              <a:t> combining </a:t>
            </a:r>
            <a:r>
              <a:rPr spc="-20" dirty="0"/>
              <a:t>calorimete</a:t>
            </a:r>
            <a:r>
              <a:rPr spc="-10" dirty="0"/>
              <a:t>r</a:t>
            </a:r>
            <a:r>
              <a:rPr spc="5" dirty="0"/>
              <a:t> </a:t>
            </a:r>
            <a:r>
              <a:rPr spc="-5" dirty="0"/>
              <a:t>an</a:t>
            </a:r>
            <a:r>
              <a:rPr dirty="0"/>
              <a:t>d tracking</a:t>
            </a:r>
            <a:r>
              <a:rPr spc="-10" dirty="0"/>
              <a:t> </a:t>
            </a:r>
            <a:r>
              <a:rPr spc="-15" dirty="0"/>
              <a:t>information</a:t>
            </a:r>
          </a:p>
          <a:p>
            <a:pPr marL="749300" marR="13335" lvl="1" indent="-279400">
              <a:lnSpc>
                <a:spcPts val="2570"/>
              </a:lnSpc>
              <a:spcBef>
                <a:spcPts val="690"/>
              </a:spcBef>
              <a:buFont typeface="Courier New"/>
              <a:buChar char="o"/>
              <a:tabLst>
                <a:tab pos="755650" algn="l"/>
              </a:tabLst>
            </a:pPr>
            <a:r>
              <a:rPr sz="2200" dirty="0">
                <a:latin typeface="Century Gothic"/>
                <a:cs typeface="Century Gothic"/>
              </a:rPr>
              <a:t>Di</a:t>
            </a:r>
            <a:r>
              <a:rPr sz="2200" spc="-5" dirty="0">
                <a:latin typeface="Century Gothic"/>
                <a:cs typeface="Century Gothic"/>
              </a:rPr>
              <a:t>f</a:t>
            </a:r>
            <a:r>
              <a:rPr sz="2200" spc="-15" dirty="0">
                <a:latin typeface="Century Gothic"/>
                <a:cs typeface="Century Gothic"/>
              </a:rPr>
              <a:t>fe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ent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app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che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mot</a:t>
            </a:r>
            <a:r>
              <a:rPr sz="2200" dirty="0">
                <a:latin typeface="Century Gothic"/>
                <a:cs typeface="Century Gothic"/>
              </a:rPr>
              <a:t>iva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</a:t>
            </a:r>
            <a:r>
              <a:rPr sz="2200" spc="-5" dirty="0">
                <a:latin typeface="Century Gothic"/>
                <a:cs typeface="Century Gothic"/>
              </a:rPr>
              <a:t>f</a:t>
            </a:r>
            <a:r>
              <a:rPr sz="2200" spc="-15" dirty="0">
                <a:latin typeface="Century Gothic"/>
                <a:cs typeface="Century Gothic"/>
              </a:rPr>
              <a:t>fe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ent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etector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ength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capabili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endParaRPr sz="2200">
              <a:latin typeface="Century Gothic"/>
              <a:cs typeface="Century Gothic"/>
            </a:endParaRPr>
          </a:p>
          <a:p>
            <a:pPr marL="355600" marR="240665" indent="-342900">
              <a:lnSpc>
                <a:spcPct val="99400"/>
              </a:lnSpc>
              <a:spcBef>
                <a:spcPts val="580"/>
              </a:spcBef>
              <a:buFont typeface="Arial"/>
              <a:buChar char="•"/>
              <a:tabLst>
                <a:tab pos="355600" algn="l"/>
              </a:tabLst>
            </a:pPr>
            <a:r>
              <a:rPr dirty="0"/>
              <a:t>Many</a:t>
            </a:r>
            <a:r>
              <a:rPr spc="-5" dirty="0"/>
              <a:t> </a:t>
            </a:r>
            <a:r>
              <a:rPr spc="-20" dirty="0"/>
              <a:t>differen</a:t>
            </a:r>
            <a:r>
              <a:rPr spc="-10" dirty="0"/>
              <a:t>t</a:t>
            </a:r>
            <a:r>
              <a:rPr spc="5" dirty="0"/>
              <a:t> </a:t>
            </a:r>
            <a:r>
              <a:rPr spc="-10" dirty="0"/>
              <a:t>jet</a:t>
            </a:r>
            <a:r>
              <a:rPr spc="-5" dirty="0"/>
              <a:t> </a:t>
            </a:r>
            <a:r>
              <a:rPr spc="-20" dirty="0"/>
              <a:t>algorithm</a:t>
            </a:r>
            <a:r>
              <a:rPr spc="-15" dirty="0"/>
              <a:t>s</a:t>
            </a:r>
            <a:r>
              <a:rPr spc="5" dirty="0"/>
              <a:t> </a:t>
            </a:r>
            <a:r>
              <a:rPr spc="-5" dirty="0"/>
              <a:t>an</a:t>
            </a:r>
            <a:r>
              <a:rPr dirty="0"/>
              <a:t>d </a:t>
            </a:r>
            <a:r>
              <a:rPr spc="-10" dirty="0"/>
              <a:t>jet</a:t>
            </a:r>
            <a:r>
              <a:rPr spc="-5" dirty="0"/>
              <a:t> </a:t>
            </a:r>
            <a:r>
              <a:rPr spc="-15" dirty="0"/>
              <a:t>substructure</a:t>
            </a:r>
            <a:r>
              <a:rPr spc="-10" dirty="0"/>
              <a:t> </a:t>
            </a:r>
            <a:r>
              <a:rPr dirty="0"/>
              <a:t>techniques</a:t>
            </a:r>
            <a:r>
              <a:rPr spc="-15" dirty="0"/>
              <a:t> </a:t>
            </a:r>
            <a:r>
              <a:rPr spc="-5" dirty="0"/>
              <a:t>hav</a:t>
            </a:r>
            <a:r>
              <a:rPr dirty="0"/>
              <a:t>e</a:t>
            </a:r>
            <a:r>
              <a:rPr spc="-5" dirty="0"/>
              <a:t> enable</a:t>
            </a:r>
            <a:r>
              <a:rPr dirty="0"/>
              <a:t>d a</a:t>
            </a:r>
            <a:r>
              <a:rPr spc="-5" dirty="0"/>
              <a:t> </a:t>
            </a:r>
            <a:r>
              <a:rPr spc="-15" dirty="0"/>
              <a:t>rich</a:t>
            </a:r>
            <a:r>
              <a:rPr spc="-5" dirty="0"/>
              <a:t> </a:t>
            </a:r>
            <a:r>
              <a:rPr spc="-10" dirty="0"/>
              <a:t>toolkit for</a:t>
            </a:r>
            <a:r>
              <a:rPr spc="-5" dirty="0"/>
              <a:t> </a:t>
            </a:r>
            <a:r>
              <a:rPr dirty="0"/>
              <a:t>the</a:t>
            </a:r>
            <a:r>
              <a:rPr spc="-5" dirty="0"/>
              <a:t> </a:t>
            </a:r>
            <a:r>
              <a:rPr spc="-20" dirty="0"/>
              <a:t>analysis</a:t>
            </a:r>
            <a:r>
              <a:rPr spc="-15" dirty="0"/>
              <a:t> </a:t>
            </a:r>
            <a:r>
              <a:rPr spc="-5" dirty="0"/>
              <a:t>an</a:t>
            </a:r>
            <a:r>
              <a:rPr dirty="0"/>
              <a:t>d </a:t>
            </a:r>
            <a:r>
              <a:rPr spc="-15" dirty="0"/>
              <a:t>interpretati</a:t>
            </a:r>
            <a:r>
              <a:rPr spc="-5" dirty="0"/>
              <a:t>o</a:t>
            </a:r>
            <a:r>
              <a:rPr dirty="0"/>
              <a:t>n </a:t>
            </a:r>
            <a:r>
              <a:rPr spc="-25" dirty="0"/>
              <a:t>o</a:t>
            </a:r>
            <a:r>
              <a:rPr spc="-10" dirty="0"/>
              <a:t>f</a:t>
            </a:r>
            <a:r>
              <a:rPr dirty="0"/>
              <a:t> </a:t>
            </a:r>
            <a:r>
              <a:rPr spc="-5" dirty="0"/>
              <a:t>event</a:t>
            </a:r>
            <a:r>
              <a:rPr dirty="0"/>
              <a:t>s </a:t>
            </a:r>
            <a:r>
              <a:rPr spc="-25" dirty="0"/>
              <a:t>a</a:t>
            </a:r>
            <a:r>
              <a:rPr spc="-10" dirty="0"/>
              <a:t>t</a:t>
            </a:r>
            <a:r>
              <a:rPr dirty="0"/>
              <a:t> the</a:t>
            </a:r>
            <a:r>
              <a:rPr spc="-5" dirty="0"/>
              <a:t> energ</a:t>
            </a:r>
            <a:r>
              <a:rPr dirty="0"/>
              <a:t>y </a:t>
            </a:r>
            <a:r>
              <a:rPr spc="-15" dirty="0"/>
              <a:t>frontier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80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25700">
              <a:lnSpc>
                <a:spcPct val="100000"/>
              </a:lnSpc>
            </a:pPr>
            <a:r>
              <a:rPr b="1" spc="-40" dirty="0"/>
              <a:t>Su</a:t>
            </a:r>
            <a:r>
              <a:rPr b="1" dirty="0"/>
              <a:t>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b="1" dirty="0"/>
              <a:t>J</a:t>
            </a:r>
            <a:r>
              <a:rPr b="1" spc="-25" dirty="0"/>
              <a:t>ets</a:t>
            </a:r>
            <a:r>
              <a:rPr b="1" spc="-5" dirty="0"/>
              <a:t> </a:t>
            </a:r>
            <a:r>
              <a:rPr b="1" spc="-30" dirty="0"/>
              <a:t>a</a:t>
            </a:r>
            <a:r>
              <a:rPr b="1" spc="-40" dirty="0"/>
              <a:t>n</a:t>
            </a:r>
            <a:r>
              <a:rPr b="1" spc="-35" dirty="0"/>
              <a:t>d</a:t>
            </a:r>
            <a:r>
              <a:rPr b="1" spc="-5" dirty="0"/>
              <a:t> </a:t>
            </a:r>
            <a:r>
              <a:rPr b="1" dirty="0" smtClean="0"/>
              <a:t>jet</a:t>
            </a:r>
            <a:r>
              <a:rPr lang="en-US" b="1" dirty="0" smtClean="0"/>
              <a:t> </a:t>
            </a:r>
            <a:r>
              <a:rPr b="1" spc="-25" dirty="0" smtClean="0"/>
              <a:t>alg</a:t>
            </a:r>
            <a:r>
              <a:rPr b="1" dirty="0" smtClean="0"/>
              <a:t>or</a:t>
            </a:r>
            <a:r>
              <a:rPr b="1" spc="-20" dirty="0" smtClean="0"/>
              <a:t>it</a:t>
            </a:r>
            <a:r>
              <a:rPr b="1" spc="-40" dirty="0" smtClean="0"/>
              <a:t>h</a:t>
            </a:r>
            <a:r>
              <a:rPr b="1" dirty="0" smtClean="0"/>
              <a:t>m</a:t>
            </a:r>
            <a:r>
              <a:rPr b="1" spc="-25" dirty="0" smtClean="0"/>
              <a:t>s</a:t>
            </a:r>
            <a:r>
              <a:rPr b="1" spc="-5" dirty="0" smtClean="0"/>
              <a:t> </a:t>
            </a:r>
            <a:r>
              <a:rPr b="1" dirty="0"/>
              <a:t>(I)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1136446"/>
            <a:ext cx="5880098" cy="563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58838" y="1772302"/>
            <a:ext cx="2927985" cy="3048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1176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ua</a:t>
            </a:r>
            <a:r>
              <a:rPr sz="2200" spc="-10" dirty="0">
                <a:latin typeface="Century Gothic"/>
                <a:cs typeface="Century Gothic"/>
              </a:rPr>
              <a:t>rk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uon</a:t>
            </a:r>
            <a:r>
              <a:rPr sz="2200" dirty="0">
                <a:latin typeface="Century Gothic"/>
                <a:cs typeface="Century Gothic"/>
              </a:rPr>
              <a:t>s (</a:t>
            </a:r>
            <a:r>
              <a:rPr sz="2200" spc="-15" dirty="0">
                <a:latin typeface="Century Gothic"/>
                <a:cs typeface="Century Gothic"/>
              </a:rPr>
              <a:t>partons</a:t>
            </a:r>
            <a:r>
              <a:rPr sz="2200" dirty="0">
                <a:latin typeface="Century Gothic"/>
                <a:cs typeface="Century Gothic"/>
              </a:rPr>
              <a:t>)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hort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nce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5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d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oce</a:t>
            </a:r>
            <a:r>
              <a:rPr sz="2200" dirty="0">
                <a:latin typeface="Century Gothic"/>
                <a:cs typeface="Century Gothic"/>
              </a:rPr>
              <a:t>ss)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994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s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pr</a:t>
            </a:r>
            <a:r>
              <a:rPr sz="2200" spc="-15" dirty="0">
                <a:latin typeface="Century Gothic"/>
                <a:cs typeface="Century Gothic"/>
              </a:rPr>
              <a:t>opagate the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adia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mor</a:t>
            </a:r>
            <a:r>
              <a:rPr sz="2200" spc="-15" dirty="0">
                <a:latin typeface="Century Gothic"/>
                <a:cs typeface="Century Gothic"/>
              </a:rPr>
              <a:t>e partons</a:t>
            </a:r>
            <a:r>
              <a:rPr sz="2200" dirty="0">
                <a:latin typeface="Century Gothic"/>
                <a:cs typeface="Century Gothic"/>
              </a:rPr>
              <a:t> (</a:t>
            </a:r>
            <a:r>
              <a:rPr sz="2200" spc="-15" dirty="0">
                <a:latin typeface="Century Gothic"/>
                <a:cs typeface="Century Gothic"/>
              </a:rPr>
              <a:t>parton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shower)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78100" y="1231901"/>
            <a:ext cx="1371600" cy="215900"/>
          </a:xfrm>
          <a:custGeom>
            <a:avLst/>
            <a:gdLst/>
            <a:ahLst/>
            <a:cxnLst/>
            <a:rect l="l" t="t" r="r" b="b"/>
            <a:pathLst>
              <a:path w="1371600" h="215900">
                <a:moveTo>
                  <a:pt x="685800" y="0"/>
                </a:moveTo>
                <a:lnTo>
                  <a:pt x="629553" y="357"/>
                </a:lnTo>
                <a:lnTo>
                  <a:pt x="574559" y="1412"/>
                </a:lnTo>
                <a:lnTo>
                  <a:pt x="520994" y="3137"/>
                </a:lnTo>
                <a:lnTo>
                  <a:pt x="469034" y="5503"/>
                </a:lnTo>
                <a:lnTo>
                  <a:pt x="418855" y="8483"/>
                </a:lnTo>
                <a:lnTo>
                  <a:pt x="370635" y="12048"/>
                </a:lnTo>
                <a:lnTo>
                  <a:pt x="324549" y="16173"/>
                </a:lnTo>
                <a:lnTo>
                  <a:pt x="280775" y="20827"/>
                </a:lnTo>
                <a:lnTo>
                  <a:pt x="239488" y="25985"/>
                </a:lnTo>
                <a:lnTo>
                  <a:pt x="200866" y="31617"/>
                </a:lnTo>
                <a:lnTo>
                  <a:pt x="132319" y="44195"/>
                </a:lnTo>
                <a:lnTo>
                  <a:pt x="76547" y="58340"/>
                </a:lnTo>
                <a:lnTo>
                  <a:pt x="34962" y="73829"/>
                </a:lnTo>
                <a:lnTo>
                  <a:pt x="2273" y="99096"/>
                </a:lnTo>
                <a:lnTo>
                  <a:pt x="0" y="107950"/>
                </a:lnTo>
                <a:lnTo>
                  <a:pt x="2273" y="116803"/>
                </a:lnTo>
                <a:lnTo>
                  <a:pt x="34962" y="142070"/>
                </a:lnTo>
                <a:lnTo>
                  <a:pt x="76547" y="157559"/>
                </a:lnTo>
                <a:lnTo>
                  <a:pt x="132319" y="171703"/>
                </a:lnTo>
                <a:lnTo>
                  <a:pt x="200866" y="184282"/>
                </a:lnTo>
                <a:lnTo>
                  <a:pt x="239488" y="189914"/>
                </a:lnTo>
                <a:lnTo>
                  <a:pt x="280775" y="195071"/>
                </a:lnTo>
                <a:lnTo>
                  <a:pt x="324549" y="199726"/>
                </a:lnTo>
                <a:lnTo>
                  <a:pt x="370635" y="203850"/>
                </a:lnTo>
                <a:lnTo>
                  <a:pt x="418855" y="207416"/>
                </a:lnTo>
                <a:lnTo>
                  <a:pt x="469034" y="210396"/>
                </a:lnTo>
                <a:lnTo>
                  <a:pt x="520994" y="212762"/>
                </a:lnTo>
                <a:lnTo>
                  <a:pt x="574559" y="214487"/>
                </a:lnTo>
                <a:lnTo>
                  <a:pt x="629553" y="215542"/>
                </a:lnTo>
                <a:lnTo>
                  <a:pt x="685800" y="215900"/>
                </a:lnTo>
                <a:lnTo>
                  <a:pt x="742046" y="215542"/>
                </a:lnTo>
                <a:lnTo>
                  <a:pt x="797040" y="214487"/>
                </a:lnTo>
                <a:lnTo>
                  <a:pt x="850605" y="212762"/>
                </a:lnTo>
                <a:lnTo>
                  <a:pt x="902565" y="210396"/>
                </a:lnTo>
                <a:lnTo>
                  <a:pt x="952743" y="207416"/>
                </a:lnTo>
                <a:lnTo>
                  <a:pt x="1000963" y="203850"/>
                </a:lnTo>
                <a:lnTo>
                  <a:pt x="1047049" y="199726"/>
                </a:lnTo>
                <a:lnTo>
                  <a:pt x="1090823" y="195071"/>
                </a:lnTo>
                <a:lnTo>
                  <a:pt x="1132110" y="189914"/>
                </a:lnTo>
                <a:lnTo>
                  <a:pt x="1170732" y="184282"/>
                </a:lnTo>
                <a:lnTo>
                  <a:pt x="1239279" y="171703"/>
                </a:lnTo>
                <a:lnTo>
                  <a:pt x="1295051" y="157559"/>
                </a:lnTo>
                <a:lnTo>
                  <a:pt x="1336636" y="142070"/>
                </a:lnTo>
                <a:lnTo>
                  <a:pt x="1369325" y="116803"/>
                </a:lnTo>
                <a:lnTo>
                  <a:pt x="1371598" y="107950"/>
                </a:lnTo>
                <a:lnTo>
                  <a:pt x="1369325" y="99096"/>
                </a:lnTo>
                <a:lnTo>
                  <a:pt x="1336636" y="73829"/>
                </a:lnTo>
                <a:lnTo>
                  <a:pt x="1295051" y="58340"/>
                </a:lnTo>
                <a:lnTo>
                  <a:pt x="1239279" y="44195"/>
                </a:lnTo>
                <a:lnTo>
                  <a:pt x="1170732" y="31617"/>
                </a:lnTo>
                <a:lnTo>
                  <a:pt x="1132110" y="25985"/>
                </a:lnTo>
                <a:lnTo>
                  <a:pt x="1090823" y="20827"/>
                </a:lnTo>
                <a:lnTo>
                  <a:pt x="1047049" y="16173"/>
                </a:lnTo>
                <a:lnTo>
                  <a:pt x="1000963" y="12048"/>
                </a:lnTo>
                <a:lnTo>
                  <a:pt x="952743" y="8483"/>
                </a:lnTo>
                <a:lnTo>
                  <a:pt x="902565" y="5503"/>
                </a:lnTo>
                <a:lnTo>
                  <a:pt x="850605" y="3137"/>
                </a:lnTo>
                <a:lnTo>
                  <a:pt x="797040" y="1412"/>
                </a:lnTo>
                <a:lnTo>
                  <a:pt x="742046" y="357"/>
                </a:lnTo>
                <a:lnTo>
                  <a:pt x="68580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78100" y="1231901"/>
            <a:ext cx="1371600" cy="215900"/>
          </a:xfrm>
          <a:custGeom>
            <a:avLst/>
            <a:gdLst/>
            <a:ahLst/>
            <a:cxnLst/>
            <a:rect l="l" t="t" r="r" b="b"/>
            <a:pathLst>
              <a:path w="1371600" h="215900">
                <a:moveTo>
                  <a:pt x="0" y="107949"/>
                </a:moveTo>
                <a:lnTo>
                  <a:pt x="34962" y="73829"/>
                </a:lnTo>
                <a:lnTo>
                  <a:pt x="76547" y="58340"/>
                </a:lnTo>
                <a:lnTo>
                  <a:pt x="132319" y="44196"/>
                </a:lnTo>
                <a:lnTo>
                  <a:pt x="200866" y="31617"/>
                </a:lnTo>
                <a:lnTo>
                  <a:pt x="239488" y="25985"/>
                </a:lnTo>
                <a:lnTo>
                  <a:pt x="280775" y="20828"/>
                </a:lnTo>
                <a:lnTo>
                  <a:pt x="324549" y="16173"/>
                </a:lnTo>
                <a:lnTo>
                  <a:pt x="370635" y="12049"/>
                </a:lnTo>
                <a:lnTo>
                  <a:pt x="418855" y="8483"/>
                </a:lnTo>
                <a:lnTo>
                  <a:pt x="469034" y="5503"/>
                </a:lnTo>
                <a:lnTo>
                  <a:pt x="520994" y="3137"/>
                </a:lnTo>
                <a:lnTo>
                  <a:pt x="574559" y="1412"/>
                </a:lnTo>
                <a:lnTo>
                  <a:pt x="629553" y="357"/>
                </a:lnTo>
                <a:lnTo>
                  <a:pt x="685799" y="0"/>
                </a:lnTo>
                <a:lnTo>
                  <a:pt x="742046" y="357"/>
                </a:lnTo>
                <a:lnTo>
                  <a:pt x="797040" y="1412"/>
                </a:lnTo>
                <a:lnTo>
                  <a:pt x="850605" y="3137"/>
                </a:lnTo>
                <a:lnTo>
                  <a:pt x="902565" y="5503"/>
                </a:lnTo>
                <a:lnTo>
                  <a:pt x="952744" y="8483"/>
                </a:lnTo>
                <a:lnTo>
                  <a:pt x="1000964" y="12049"/>
                </a:lnTo>
                <a:lnTo>
                  <a:pt x="1047049" y="16173"/>
                </a:lnTo>
                <a:lnTo>
                  <a:pt x="1090824" y="20828"/>
                </a:lnTo>
                <a:lnTo>
                  <a:pt x="1132111" y="25985"/>
                </a:lnTo>
                <a:lnTo>
                  <a:pt x="1170733" y="31617"/>
                </a:lnTo>
                <a:lnTo>
                  <a:pt x="1239280" y="44196"/>
                </a:lnTo>
                <a:lnTo>
                  <a:pt x="1295051" y="58340"/>
                </a:lnTo>
                <a:lnTo>
                  <a:pt x="1336637" y="73829"/>
                </a:lnTo>
                <a:lnTo>
                  <a:pt x="1369326" y="99096"/>
                </a:lnTo>
                <a:lnTo>
                  <a:pt x="1371599" y="107949"/>
                </a:lnTo>
                <a:lnTo>
                  <a:pt x="1369326" y="116803"/>
                </a:lnTo>
                <a:lnTo>
                  <a:pt x="1336637" y="142070"/>
                </a:lnTo>
                <a:lnTo>
                  <a:pt x="1295051" y="157559"/>
                </a:lnTo>
                <a:lnTo>
                  <a:pt x="1239280" y="171703"/>
                </a:lnTo>
                <a:lnTo>
                  <a:pt x="1170733" y="184282"/>
                </a:lnTo>
                <a:lnTo>
                  <a:pt x="1132111" y="189914"/>
                </a:lnTo>
                <a:lnTo>
                  <a:pt x="1090824" y="195071"/>
                </a:lnTo>
                <a:lnTo>
                  <a:pt x="1047049" y="199726"/>
                </a:lnTo>
                <a:lnTo>
                  <a:pt x="1000964" y="203850"/>
                </a:lnTo>
                <a:lnTo>
                  <a:pt x="952744" y="207416"/>
                </a:lnTo>
                <a:lnTo>
                  <a:pt x="902565" y="210396"/>
                </a:lnTo>
                <a:lnTo>
                  <a:pt x="850605" y="212762"/>
                </a:lnTo>
                <a:lnTo>
                  <a:pt x="797040" y="214487"/>
                </a:lnTo>
                <a:lnTo>
                  <a:pt x="742046" y="215542"/>
                </a:lnTo>
                <a:lnTo>
                  <a:pt x="685799" y="215899"/>
                </a:lnTo>
                <a:lnTo>
                  <a:pt x="629553" y="215542"/>
                </a:lnTo>
                <a:lnTo>
                  <a:pt x="574559" y="214487"/>
                </a:lnTo>
                <a:lnTo>
                  <a:pt x="520994" y="212762"/>
                </a:lnTo>
                <a:lnTo>
                  <a:pt x="469034" y="210396"/>
                </a:lnTo>
                <a:lnTo>
                  <a:pt x="418855" y="207416"/>
                </a:lnTo>
                <a:lnTo>
                  <a:pt x="370635" y="203850"/>
                </a:lnTo>
                <a:lnTo>
                  <a:pt x="324549" y="199726"/>
                </a:lnTo>
                <a:lnTo>
                  <a:pt x="280775" y="195071"/>
                </a:lnTo>
                <a:lnTo>
                  <a:pt x="239488" y="189914"/>
                </a:lnTo>
                <a:lnTo>
                  <a:pt x="200866" y="184282"/>
                </a:lnTo>
                <a:lnTo>
                  <a:pt x="132319" y="171703"/>
                </a:lnTo>
                <a:lnTo>
                  <a:pt x="76547" y="157559"/>
                </a:lnTo>
                <a:lnTo>
                  <a:pt x="34962" y="142070"/>
                </a:lnTo>
                <a:lnTo>
                  <a:pt x="2273" y="116803"/>
                </a:lnTo>
                <a:lnTo>
                  <a:pt x="0" y="107949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90800" y="1339850"/>
            <a:ext cx="584200" cy="2597150"/>
          </a:xfrm>
          <a:custGeom>
            <a:avLst/>
            <a:gdLst/>
            <a:ahLst/>
            <a:cxnLst/>
            <a:rect l="l" t="t" r="r" b="b"/>
            <a:pathLst>
              <a:path w="584200" h="2597150">
                <a:moveTo>
                  <a:pt x="584199" y="2597149"/>
                </a:moveTo>
                <a:lnTo>
                  <a:pt x="0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74999" y="1339850"/>
            <a:ext cx="774700" cy="2749550"/>
          </a:xfrm>
          <a:custGeom>
            <a:avLst/>
            <a:gdLst/>
            <a:ahLst/>
            <a:cxnLst/>
            <a:rect l="l" t="t" r="r" b="b"/>
            <a:pathLst>
              <a:path w="774700" h="2749550">
                <a:moveTo>
                  <a:pt x="0" y="2749549"/>
                </a:moveTo>
                <a:lnTo>
                  <a:pt x="774699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958838" y="4915573"/>
            <a:ext cx="12382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01738" y="4912759"/>
            <a:ext cx="2604135" cy="1863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34340">
              <a:lnSpc>
                <a:spcPct val="99800"/>
              </a:lnSpc>
            </a:pPr>
            <a:r>
              <a:rPr sz="2200" spc="-15" dirty="0">
                <a:latin typeface="Century Gothic"/>
                <a:cs typeface="Century Gothic"/>
              </a:rPr>
              <a:t>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spc="-25" dirty="0">
                <a:latin typeface="Century Gothic"/>
                <a:cs typeface="Century Gothic"/>
              </a:rPr>
              <a:t>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unco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ons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onizatio</a:t>
            </a:r>
            <a:r>
              <a:rPr sz="2200" spc="-20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  <a:p>
            <a:pPr marL="12700" marR="51435">
              <a:lnSpc>
                <a:spcPct val="101200"/>
              </a:lnSpc>
              <a:spcBef>
                <a:spcPts val="555"/>
              </a:spcBef>
            </a:pPr>
            <a:r>
              <a:rPr sz="2200" b="1" dirty="0">
                <a:latin typeface="Century Gothic"/>
                <a:cs typeface="Century Gothic"/>
              </a:rPr>
              <a:t>Je</a:t>
            </a:r>
            <a:r>
              <a:rPr sz="2200" b="1" spc="-10" dirty="0">
                <a:latin typeface="Century Gothic"/>
                <a:cs typeface="Century Gothic"/>
              </a:rPr>
              <a:t>ts: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oo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o o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gan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ze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even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endParaRPr sz="2200">
              <a:latin typeface="Century Gothic"/>
              <a:cs typeface="Century Gothic"/>
            </a:endParaRPr>
          </a:p>
          <a:p>
            <a:pPr marR="17145" algn="r">
              <a:lnSpc>
                <a:spcPts val="1080"/>
              </a:lnSpc>
            </a:pP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58838" y="5995073"/>
            <a:ext cx="12382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70811" y="2734886"/>
            <a:ext cx="2535382" cy="1097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454408" y="2959997"/>
            <a:ext cx="238252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400" b="1" spc="-45" dirty="0">
                <a:latin typeface="Palatino Linotype"/>
                <a:cs typeface="Palatino Linotype"/>
              </a:rPr>
              <a:t>B</a:t>
            </a:r>
            <a:r>
              <a:rPr sz="5400" b="1" spc="-30" dirty="0">
                <a:latin typeface="Palatino Linotype"/>
                <a:cs typeface="Palatino Linotype"/>
              </a:rPr>
              <a:t>a</a:t>
            </a:r>
            <a:r>
              <a:rPr sz="5400" b="1" spc="-35" dirty="0">
                <a:latin typeface="Palatino Linotype"/>
                <a:cs typeface="Palatino Linotype"/>
              </a:rPr>
              <a:t>ckup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00983" y="1237519"/>
            <a:ext cx="4782056" cy="54681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82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950">
              <a:lnSpc>
                <a:spcPct val="100000"/>
              </a:lnSpc>
            </a:pPr>
            <a:r>
              <a:rPr sz="5000" spc="-35" dirty="0"/>
              <a:t>Reduc</a:t>
            </a:r>
            <a:r>
              <a:rPr sz="5000" spc="-20" dirty="0"/>
              <a:t>i</a:t>
            </a:r>
            <a:r>
              <a:rPr sz="5000" spc="-40" dirty="0"/>
              <a:t>n</a:t>
            </a:r>
            <a:r>
              <a:rPr sz="5000" spc="-30" dirty="0"/>
              <a:t>g</a:t>
            </a:r>
            <a:r>
              <a:rPr sz="5000" dirty="0"/>
              <a:t> ﬂ</a:t>
            </a:r>
            <a:r>
              <a:rPr sz="5000" spc="-35" dirty="0"/>
              <a:t>uc</a:t>
            </a:r>
            <a:r>
              <a:rPr sz="5000" spc="-20" dirty="0"/>
              <a:t>t</a:t>
            </a:r>
            <a:r>
              <a:rPr sz="5000" spc="-40" dirty="0"/>
              <a:t>u</a:t>
            </a:r>
            <a:r>
              <a:rPr sz="5000" dirty="0"/>
              <a:t>atio</a:t>
            </a:r>
            <a:r>
              <a:rPr sz="5000" spc="-40" dirty="0"/>
              <a:t>n</a:t>
            </a:r>
            <a:r>
              <a:rPr sz="5000" spc="-25" dirty="0"/>
              <a:t>s</a:t>
            </a:r>
            <a:r>
              <a:rPr sz="5000" spc="-5" dirty="0"/>
              <a:t> </a:t>
            </a:r>
            <a:r>
              <a:rPr sz="5000" dirty="0"/>
              <a:t>(III)</a:t>
            </a:r>
            <a:endParaRPr sz="5000"/>
          </a:p>
        </p:txBody>
      </p:sp>
      <p:sp>
        <p:nvSpPr>
          <p:cNvPr id="5" name="object 5"/>
          <p:cNvSpPr/>
          <p:nvPr/>
        </p:nvSpPr>
        <p:spPr>
          <a:xfrm>
            <a:off x="583844" y="1389697"/>
            <a:ext cx="1663517" cy="17203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5506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0" y="0"/>
                </a:moveTo>
                <a:lnTo>
                  <a:pt x="0" y="1766907"/>
                </a:lnTo>
                <a:lnTo>
                  <a:pt x="831759" y="17669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5506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0" y="1766907"/>
                </a:moveTo>
                <a:lnTo>
                  <a:pt x="0" y="0"/>
                </a:lnTo>
                <a:lnTo>
                  <a:pt x="831759" y="1766907"/>
                </a:lnTo>
                <a:lnTo>
                  <a:pt x="0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9771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831759" y="0"/>
                </a:moveTo>
                <a:lnTo>
                  <a:pt x="0" y="1766907"/>
                </a:lnTo>
                <a:lnTo>
                  <a:pt x="831759" y="1766907"/>
                </a:lnTo>
                <a:lnTo>
                  <a:pt x="8317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9771" y="1389697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5">
                <a:moveTo>
                  <a:pt x="831759" y="1766907"/>
                </a:moveTo>
                <a:lnTo>
                  <a:pt x="831759" y="0"/>
                </a:lnTo>
                <a:lnTo>
                  <a:pt x="0" y="1766907"/>
                </a:lnTo>
                <a:lnTo>
                  <a:pt x="831759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06162" y="2291453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621105" y="0"/>
                </a:moveTo>
                <a:lnTo>
                  <a:pt x="570164" y="1753"/>
                </a:lnTo>
                <a:lnTo>
                  <a:pt x="520358" y="6924"/>
                </a:lnTo>
                <a:lnTo>
                  <a:pt x="471846" y="15376"/>
                </a:lnTo>
                <a:lnTo>
                  <a:pt x="424787" y="26972"/>
                </a:lnTo>
                <a:lnTo>
                  <a:pt x="379342" y="41577"/>
                </a:lnTo>
                <a:lnTo>
                  <a:pt x="335671" y="59054"/>
                </a:lnTo>
                <a:lnTo>
                  <a:pt x="293933" y="79267"/>
                </a:lnTo>
                <a:lnTo>
                  <a:pt x="254288" y="102080"/>
                </a:lnTo>
                <a:lnTo>
                  <a:pt x="216896" y="127357"/>
                </a:lnTo>
                <a:lnTo>
                  <a:pt x="181917" y="154962"/>
                </a:lnTo>
                <a:lnTo>
                  <a:pt x="149511" y="184758"/>
                </a:lnTo>
                <a:lnTo>
                  <a:pt x="119837" y="216609"/>
                </a:lnTo>
                <a:lnTo>
                  <a:pt x="93055" y="250380"/>
                </a:lnTo>
                <a:lnTo>
                  <a:pt x="69326" y="285933"/>
                </a:lnTo>
                <a:lnTo>
                  <a:pt x="48809" y="323134"/>
                </a:lnTo>
                <a:lnTo>
                  <a:pt x="31664" y="361845"/>
                </a:lnTo>
                <a:lnTo>
                  <a:pt x="18050" y="401931"/>
                </a:lnTo>
                <a:lnTo>
                  <a:pt x="8129" y="443255"/>
                </a:lnTo>
                <a:lnTo>
                  <a:pt x="2058" y="485681"/>
                </a:lnTo>
                <a:lnTo>
                  <a:pt x="0" y="529074"/>
                </a:lnTo>
                <a:lnTo>
                  <a:pt x="2058" y="572466"/>
                </a:lnTo>
                <a:lnTo>
                  <a:pt x="8129" y="614892"/>
                </a:lnTo>
                <a:lnTo>
                  <a:pt x="18050" y="656216"/>
                </a:lnTo>
                <a:lnTo>
                  <a:pt x="31664" y="696302"/>
                </a:lnTo>
                <a:lnTo>
                  <a:pt x="48809" y="735013"/>
                </a:lnTo>
                <a:lnTo>
                  <a:pt x="69326" y="772213"/>
                </a:lnTo>
                <a:lnTo>
                  <a:pt x="93055" y="807767"/>
                </a:lnTo>
                <a:lnTo>
                  <a:pt x="119837" y="841538"/>
                </a:lnTo>
                <a:lnTo>
                  <a:pt x="149511" y="873389"/>
                </a:lnTo>
                <a:lnTo>
                  <a:pt x="181917" y="903185"/>
                </a:lnTo>
                <a:lnTo>
                  <a:pt x="216896" y="930790"/>
                </a:lnTo>
                <a:lnTo>
                  <a:pt x="254288" y="956067"/>
                </a:lnTo>
                <a:lnTo>
                  <a:pt x="293933" y="978880"/>
                </a:lnTo>
                <a:lnTo>
                  <a:pt x="335671" y="999093"/>
                </a:lnTo>
                <a:lnTo>
                  <a:pt x="379342" y="1016570"/>
                </a:lnTo>
                <a:lnTo>
                  <a:pt x="424787" y="1031174"/>
                </a:lnTo>
                <a:lnTo>
                  <a:pt x="471846" y="1042771"/>
                </a:lnTo>
                <a:lnTo>
                  <a:pt x="520358" y="1051222"/>
                </a:lnTo>
                <a:lnTo>
                  <a:pt x="570164" y="1056393"/>
                </a:lnTo>
                <a:lnTo>
                  <a:pt x="621105" y="1058147"/>
                </a:lnTo>
                <a:lnTo>
                  <a:pt x="672045" y="1056393"/>
                </a:lnTo>
                <a:lnTo>
                  <a:pt x="721851" y="1051222"/>
                </a:lnTo>
                <a:lnTo>
                  <a:pt x="770363" y="1042771"/>
                </a:lnTo>
                <a:lnTo>
                  <a:pt x="817422" y="1031174"/>
                </a:lnTo>
                <a:lnTo>
                  <a:pt x="862867" y="1016570"/>
                </a:lnTo>
                <a:lnTo>
                  <a:pt x="906538" y="999093"/>
                </a:lnTo>
                <a:lnTo>
                  <a:pt x="948276" y="978880"/>
                </a:lnTo>
                <a:lnTo>
                  <a:pt x="987921" y="956067"/>
                </a:lnTo>
                <a:lnTo>
                  <a:pt x="1025313" y="930790"/>
                </a:lnTo>
                <a:lnTo>
                  <a:pt x="1060292" y="903185"/>
                </a:lnTo>
                <a:lnTo>
                  <a:pt x="1092699" y="873389"/>
                </a:lnTo>
                <a:lnTo>
                  <a:pt x="1122372" y="841538"/>
                </a:lnTo>
                <a:lnTo>
                  <a:pt x="1149154" y="807767"/>
                </a:lnTo>
                <a:lnTo>
                  <a:pt x="1172883" y="772213"/>
                </a:lnTo>
                <a:lnTo>
                  <a:pt x="1193400" y="735013"/>
                </a:lnTo>
                <a:lnTo>
                  <a:pt x="1210545" y="696302"/>
                </a:lnTo>
                <a:lnTo>
                  <a:pt x="1224159" y="656216"/>
                </a:lnTo>
                <a:lnTo>
                  <a:pt x="1234080" y="614892"/>
                </a:lnTo>
                <a:lnTo>
                  <a:pt x="1240151" y="572466"/>
                </a:lnTo>
                <a:lnTo>
                  <a:pt x="1242209" y="529074"/>
                </a:lnTo>
                <a:lnTo>
                  <a:pt x="1240151" y="485681"/>
                </a:lnTo>
                <a:lnTo>
                  <a:pt x="1234080" y="443255"/>
                </a:lnTo>
                <a:lnTo>
                  <a:pt x="1224159" y="401931"/>
                </a:lnTo>
                <a:lnTo>
                  <a:pt x="1210545" y="361845"/>
                </a:lnTo>
                <a:lnTo>
                  <a:pt x="1193400" y="323134"/>
                </a:lnTo>
                <a:lnTo>
                  <a:pt x="1172883" y="285933"/>
                </a:lnTo>
                <a:lnTo>
                  <a:pt x="1149154" y="250380"/>
                </a:lnTo>
                <a:lnTo>
                  <a:pt x="1122372" y="216609"/>
                </a:lnTo>
                <a:lnTo>
                  <a:pt x="1092699" y="184758"/>
                </a:lnTo>
                <a:lnTo>
                  <a:pt x="1060292" y="154962"/>
                </a:lnTo>
                <a:lnTo>
                  <a:pt x="1025313" y="127357"/>
                </a:lnTo>
                <a:lnTo>
                  <a:pt x="987921" y="102080"/>
                </a:lnTo>
                <a:lnTo>
                  <a:pt x="948276" y="79267"/>
                </a:lnTo>
                <a:lnTo>
                  <a:pt x="906538" y="59054"/>
                </a:lnTo>
                <a:lnTo>
                  <a:pt x="862867" y="41577"/>
                </a:lnTo>
                <a:lnTo>
                  <a:pt x="817422" y="26972"/>
                </a:lnTo>
                <a:lnTo>
                  <a:pt x="770363" y="15376"/>
                </a:lnTo>
                <a:lnTo>
                  <a:pt x="721851" y="6924"/>
                </a:lnTo>
                <a:lnTo>
                  <a:pt x="672045" y="1753"/>
                </a:lnTo>
                <a:lnTo>
                  <a:pt x="6211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06162" y="2291453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0" y="529073"/>
                </a:moveTo>
                <a:lnTo>
                  <a:pt x="2058" y="485681"/>
                </a:lnTo>
                <a:lnTo>
                  <a:pt x="8129" y="443255"/>
                </a:lnTo>
                <a:lnTo>
                  <a:pt x="18050" y="401931"/>
                </a:lnTo>
                <a:lnTo>
                  <a:pt x="31664" y="361845"/>
                </a:lnTo>
                <a:lnTo>
                  <a:pt x="48809" y="323134"/>
                </a:lnTo>
                <a:lnTo>
                  <a:pt x="69326" y="285933"/>
                </a:lnTo>
                <a:lnTo>
                  <a:pt x="93055" y="250380"/>
                </a:lnTo>
                <a:lnTo>
                  <a:pt x="119837" y="216609"/>
                </a:lnTo>
                <a:lnTo>
                  <a:pt x="149511" y="184758"/>
                </a:lnTo>
                <a:lnTo>
                  <a:pt x="181917" y="154962"/>
                </a:lnTo>
                <a:lnTo>
                  <a:pt x="216896" y="127357"/>
                </a:lnTo>
                <a:lnTo>
                  <a:pt x="254288" y="102080"/>
                </a:lnTo>
                <a:lnTo>
                  <a:pt x="293933" y="79267"/>
                </a:lnTo>
                <a:lnTo>
                  <a:pt x="335671" y="59054"/>
                </a:lnTo>
                <a:lnTo>
                  <a:pt x="379342" y="41577"/>
                </a:lnTo>
                <a:lnTo>
                  <a:pt x="424787" y="26972"/>
                </a:lnTo>
                <a:lnTo>
                  <a:pt x="471846" y="15376"/>
                </a:lnTo>
                <a:lnTo>
                  <a:pt x="520358" y="6924"/>
                </a:lnTo>
                <a:lnTo>
                  <a:pt x="570164" y="1753"/>
                </a:lnTo>
                <a:lnTo>
                  <a:pt x="621104" y="0"/>
                </a:lnTo>
                <a:lnTo>
                  <a:pt x="672045" y="1753"/>
                </a:lnTo>
                <a:lnTo>
                  <a:pt x="721851" y="6924"/>
                </a:lnTo>
                <a:lnTo>
                  <a:pt x="770363" y="15376"/>
                </a:lnTo>
                <a:lnTo>
                  <a:pt x="817421" y="26972"/>
                </a:lnTo>
                <a:lnTo>
                  <a:pt x="862866" y="41577"/>
                </a:lnTo>
                <a:lnTo>
                  <a:pt x="906538" y="59054"/>
                </a:lnTo>
                <a:lnTo>
                  <a:pt x="948276" y="79267"/>
                </a:lnTo>
                <a:lnTo>
                  <a:pt x="987921" y="102080"/>
                </a:lnTo>
                <a:lnTo>
                  <a:pt x="1025313" y="127357"/>
                </a:lnTo>
                <a:lnTo>
                  <a:pt x="1060292" y="154962"/>
                </a:lnTo>
                <a:lnTo>
                  <a:pt x="1092698" y="184758"/>
                </a:lnTo>
                <a:lnTo>
                  <a:pt x="1122372" y="216609"/>
                </a:lnTo>
                <a:lnTo>
                  <a:pt x="1149153" y="250380"/>
                </a:lnTo>
                <a:lnTo>
                  <a:pt x="1172883" y="285933"/>
                </a:lnTo>
                <a:lnTo>
                  <a:pt x="1193400" y="323134"/>
                </a:lnTo>
                <a:lnTo>
                  <a:pt x="1210545" y="361845"/>
                </a:lnTo>
                <a:lnTo>
                  <a:pt x="1224158" y="401931"/>
                </a:lnTo>
                <a:lnTo>
                  <a:pt x="1234080" y="443255"/>
                </a:lnTo>
                <a:lnTo>
                  <a:pt x="1240150" y="485681"/>
                </a:lnTo>
                <a:lnTo>
                  <a:pt x="1242209" y="529073"/>
                </a:lnTo>
                <a:lnTo>
                  <a:pt x="1240150" y="572466"/>
                </a:lnTo>
                <a:lnTo>
                  <a:pt x="1234080" y="614892"/>
                </a:lnTo>
                <a:lnTo>
                  <a:pt x="1224158" y="656216"/>
                </a:lnTo>
                <a:lnTo>
                  <a:pt x="1210545" y="696302"/>
                </a:lnTo>
                <a:lnTo>
                  <a:pt x="1193400" y="735013"/>
                </a:lnTo>
                <a:lnTo>
                  <a:pt x="1172883" y="772213"/>
                </a:lnTo>
                <a:lnTo>
                  <a:pt x="1149153" y="807767"/>
                </a:lnTo>
                <a:lnTo>
                  <a:pt x="1122372" y="841538"/>
                </a:lnTo>
                <a:lnTo>
                  <a:pt x="1092698" y="873389"/>
                </a:lnTo>
                <a:lnTo>
                  <a:pt x="1060292" y="903185"/>
                </a:lnTo>
                <a:lnTo>
                  <a:pt x="1025313" y="930790"/>
                </a:lnTo>
                <a:lnTo>
                  <a:pt x="987921" y="956067"/>
                </a:lnTo>
                <a:lnTo>
                  <a:pt x="948276" y="978880"/>
                </a:lnTo>
                <a:lnTo>
                  <a:pt x="906538" y="999093"/>
                </a:lnTo>
                <a:lnTo>
                  <a:pt x="862866" y="1016570"/>
                </a:lnTo>
                <a:lnTo>
                  <a:pt x="817421" y="1031175"/>
                </a:lnTo>
                <a:lnTo>
                  <a:pt x="770363" y="1042771"/>
                </a:lnTo>
                <a:lnTo>
                  <a:pt x="721851" y="1051223"/>
                </a:lnTo>
                <a:lnTo>
                  <a:pt x="672045" y="1056394"/>
                </a:lnTo>
                <a:lnTo>
                  <a:pt x="621104" y="1058147"/>
                </a:lnTo>
                <a:lnTo>
                  <a:pt x="570164" y="1056394"/>
                </a:lnTo>
                <a:lnTo>
                  <a:pt x="520358" y="1051223"/>
                </a:lnTo>
                <a:lnTo>
                  <a:pt x="471846" y="1042771"/>
                </a:lnTo>
                <a:lnTo>
                  <a:pt x="424787" y="1031175"/>
                </a:lnTo>
                <a:lnTo>
                  <a:pt x="379342" y="1016570"/>
                </a:lnTo>
                <a:lnTo>
                  <a:pt x="335671" y="999093"/>
                </a:lnTo>
                <a:lnTo>
                  <a:pt x="293933" y="978880"/>
                </a:lnTo>
                <a:lnTo>
                  <a:pt x="254288" y="956067"/>
                </a:lnTo>
                <a:lnTo>
                  <a:pt x="216896" y="930790"/>
                </a:lnTo>
                <a:lnTo>
                  <a:pt x="181917" y="903185"/>
                </a:lnTo>
                <a:lnTo>
                  <a:pt x="149511" y="873389"/>
                </a:lnTo>
                <a:lnTo>
                  <a:pt x="119837" y="841538"/>
                </a:lnTo>
                <a:lnTo>
                  <a:pt x="93055" y="807767"/>
                </a:lnTo>
                <a:lnTo>
                  <a:pt x="69326" y="772213"/>
                </a:lnTo>
                <a:lnTo>
                  <a:pt x="48809" y="735013"/>
                </a:lnTo>
                <a:lnTo>
                  <a:pt x="31664" y="696302"/>
                </a:lnTo>
                <a:lnTo>
                  <a:pt x="18050" y="656216"/>
                </a:lnTo>
                <a:lnTo>
                  <a:pt x="8129" y="614892"/>
                </a:lnTo>
                <a:lnTo>
                  <a:pt x="2058" y="572466"/>
                </a:lnTo>
                <a:lnTo>
                  <a:pt x="0" y="529073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8385" y="1186719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1218880" y="0"/>
                </a:moveTo>
                <a:lnTo>
                  <a:pt x="1118913" y="3022"/>
                </a:lnTo>
                <a:lnTo>
                  <a:pt x="1021171" y="11933"/>
                </a:lnTo>
                <a:lnTo>
                  <a:pt x="925969" y="26497"/>
                </a:lnTo>
                <a:lnTo>
                  <a:pt x="833620" y="46480"/>
                </a:lnTo>
                <a:lnTo>
                  <a:pt x="744437" y="71648"/>
                </a:lnTo>
                <a:lnTo>
                  <a:pt x="658734" y="101766"/>
                </a:lnTo>
                <a:lnTo>
                  <a:pt x="576826" y="136599"/>
                </a:lnTo>
                <a:lnTo>
                  <a:pt x="499025" y="175912"/>
                </a:lnTo>
                <a:lnTo>
                  <a:pt x="425646" y="219471"/>
                </a:lnTo>
                <a:lnTo>
                  <a:pt x="357001" y="267041"/>
                </a:lnTo>
                <a:lnTo>
                  <a:pt x="293406" y="318388"/>
                </a:lnTo>
                <a:lnTo>
                  <a:pt x="235173" y="373276"/>
                </a:lnTo>
                <a:lnTo>
                  <a:pt x="182616" y="431472"/>
                </a:lnTo>
                <a:lnTo>
                  <a:pt x="136049" y="492741"/>
                </a:lnTo>
                <a:lnTo>
                  <a:pt x="95785" y="556847"/>
                </a:lnTo>
                <a:lnTo>
                  <a:pt x="62139" y="623557"/>
                </a:lnTo>
                <a:lnTo>
                  <a:pt x="35423" y="692635"/>
                </a:lnTo>
                <a:lnTo>
                  <a:pt x="15953" y="763848"/>
                </a:lnTo>
                <a:lnTo>
                  <a:pt x="4040" y="836960"/>
                </a:lnTo>
                <a:lnTo>
                  <a:pt x="0" y="911736"/>
                </a:lnTo>
                <a:lnTo>
                  <a:pt x="4040" y="986513"/>
                </a:lnTo>
                <a:lnTo>
                  <a:pt x="15953" y="1059625"/>
                </a:lnTo>
                <a:lnTo>
                  <a:pt x="35423" y="1130838"/>
                </a:lnTo>
                <a:lnTo>
                  <a:pt x="62139" y="1199916"/>
                </a:lnTo>
                <a:lnTo>
                  <a:pt x="95785" y="1266626"/>
                </a:lnTo>
                <a:lnTo>
                  <a:pt x="136049" y="1330733"/>
                </a:lnTo>
                <a:lnTo>
                  <a:pt x="182616" y="1392001"/>
                </a:lnTo>
                <a:lnTo>
                  <a:pt x="235173" y="1450197"/>
                </a:lnTo>
                <a:lnTo>
                  <a:pt x="293406" y="1505086"/>
                </a:lnTo>
                <a:lnTo>
                  <a:pt x="357001" y="1556433"/>
                </a:lnTo>
                <a:lnTo>
                  <a:pt x="425646" y="1604003"/>
                </a:lnTo>
                <a:lnTo>
                  <a:pt x="499025" y="1647562"/>
                </a:lnTo>
                <a:lnTo>
                  <a:pt x="576826" y="1686875"/>
                </a:lnTo>
                <a:lnTo>
                  <a:pt x="658734" y="1721708"/>
                </a:lnTo>
                <a:lnTo>
                  <a:pt x="744437" y="1751826"/>
                </a:lnTo>
                <a:lnTo>
                  <a:pt x="833620" y="1776993"/>
                </a:lnTo>
                <a:lnTo>
                  <a:pt x="925969" y="1796977"/>
                </a:lnTo>
                <a:lnTo>
                  <a:pt x="1021171" y="1811541"/>
                </a:lnTo>
                <a:lnTo>
                  <a:pt x="1118913" y="1820452"/>
                </a:lnTo>
                <a:lnTo>
                  <a:pt x="1218880" y="1823474"/>
                </a:lnTo>
                <a:lnTo>
                  <a:pt x="1318847" y="1820452"/>
                </a:lnTo>
                <a:lnTo>
                  <a:pt x="1416589" y="1811541"/>
                </a:lnTo>
                <a:lnTo>
                  <a:pt x="1511792" y="1796977"/>
                </a:lnTo>
                <a:lnTo>
                  <a:pt x="1604141" y="1776993"/>
                </a:lnTo>
                <a:lnTo>
                  <a:pt x="1693324" y="1751826"/>
                </a:lnTo>
                <a:lnTo>
                  <a:pt x="1779026" y="1721708"/>
                </a:lnTo>
                <a:lnTo>
                  <a:pt x="1860935" y="1686875"/>
                </a:lnTo>
                <a:lnTo>
                  <a:pt x="1938736" y="1647562"/>
                </a:lnTo>
                <a:lnTo>
                  <a:pt x="2012115" y="1604003"/>
                </a:lnTo>
                <a:lnTo>
                  <a:pt x="2080760" y="1556433"/>
                </a:lnTo>
                <a:lnTo>
                  <a:pt x="2097411" y="1542989"/>
                </a:lnTo>
                <a:lnTo>
                  <a:pt x="1218880" y="1542989"/>
                </a:lnTo>
                <a:lnTo>
                  <a:pt x="1141917" y="1540896"/>
                </a:lnTo>
                <a:lnTo>
                  <a:pt x="1066668" y="1534727"/>
                </a:lnTo>
                <a:lnTo>
                  <a:pt x="993373" y="1524643"/>
                </a:lnTo>
                <a:lnTo>
                  <a:pt x="922275" y="1510807"/>
                </a:lnTo>
                <a:lnTo>
                  <a:pt x="853615" y="1493382"/>
                </a:lnTo>
                <a:lnTo>
                  <a:pt x="787634" y="1472529"/>
                </a:lnTo>
                <a:lnTo>
                  <a:pt x="724574" y="1448413"/>
                </a:lnTo>
                <a:lnTo>
                  <a:pt x="664677" y="1421194"/>
                </a:lnTo>
                <a:lnTo>
                  <a:pt x="608184" y="1391035"/>
                </a:lnTo>
                <a:lnTo>
                  <a:pt x="555336" y="1358099"/>
                </a:lnTo>
                <a:lnTo>
                  <a:pt x="506375" y="1322549"/>
                </a:lnTo>
                <a:lnTo>
                  <a:pt x="461542" y="1284546"/>
                </a:lnTo>
                <a:lnTo>
                  <a:pt x="421079" y="1244253"/>
                </a:lnTo>
                <a:lnTo>
                  <a:pt x="385228" y="1201833"/>
                </a:lnTo>
                <a:lnTo>
                  <a:pt x="354230" y="1157448"/>
                </a:lnTo>
                <a:lnTo>
                  <a:pt x="328326" y="1111261"/>
                </a:lnTo>
                <a:lnTo>
                  <a:pt x="307759" y="1063434"/>
                </a:lnTo>
                <a:lnTo>
                  <a:pt x="292768" y="1014129"/>
                </a:lnTo>
                <a:lnTo>
                  <a:pt x="283597" y="963509"/>
                </a:lnTo>
                <a:lnTo>
                  <a:pt x="280486" y="911736"/>
                </a:lnTo>
                <a:lnTo>
                  <a:pt x="283597" y="859964"/>
                </a:lnTo>
                <a:lnTo>
                  <a:pt x="292768" y="809344"/>
                </a:lnTo>
                <a:lnTo>
                  <a:pt x="307759" y="760039"/>
                </a:lnTo>
                <a:lnTo>
                  <a:pt x="328326" y="712212"/>
                </a:lnTo>
                <a:lnTo>
                  <a:pt x="354230" y="666025"/>
                </a:lnTo>
                <a:lnTo>
                  <a:pt x="385228" y="621640"/>
                </a:lnTo>
                <a:lnTo>
                  <a:pt x="421079" y="579221"/>
                </a:lnTo>
                <a:lnTo>
                  <a:pt x="461542" y="538928"/>
                </a:lnTo>
                <a:lnTo>
                  <a:pt x="506375" y="500926"/>
                </a:lnTo>
                <a:lnTo>
                  <a:pt x="555336" y="465375"/>
                </a:lnTo>
                <a:lnTo>
                  <a:pt x="608184" y="432439"/>
                </a:lnTo>
                <a:lnTo>
                  <a:pt x="664677" y="402281"/>
                </a:lnTo>
                <a:lnTo>
                  <a:pt x="724574" y="375062"/>
                </a:lnTo>
                <a:lnTo>
                  <a:pt x="787634" y="350945"/>
                </a:lnTo>
                <a:lnTo>
                  <a:pt x="853615" y="330093"/>
                </a:lnTo>
                <a:lnTo>
                  <a:pt x="922275" y="312668"/>
                </a:lnTo>
                <a:lnTo>
                  <a:pt x="993373" y="298832"/>
                </a:lnTo>
                <a:lnTo>
                  <a:pt x="1066668" y="288749"/>
                </a:lnTo>
                <a:lnTo>
                  <a:pt x="1141917" y="282579"/>
                </a:lnTo>
                <a:lnTo>
                  <a:pt x="1218880" y="280487"/>
                </a:lnTo>
                <a:lnTo>
                  <a:pt x="2097413" y="280487"/>
                </a:lnTo>
                <a:lnTo>
                  <a:pt x="2080760" y="267041"/>
                </a:lnTo>
                <a:lnTo>
                  <a:pt x="2012115" y="219471"/>
                </a:lnTo>
                <a:lnTo>
                  <a:pt x="1938736" y="175912"/>
                </a:lnTo>
                <a:lnTo>
                  <a:pt x="1860935" y="136599"/>
                </a:lnTo>
                <a:lnTo>
                  <a:pt x="1779026" y="101766"/>
                </a:lnTo>
                <a:lnTo>
                  <a:pt x="1693324" y="71648"/>
                </a:lnTo>
                <a:lnTo>
                  <a:pt x="1604141" y="46480"/>
                </a:lnTo>
                <a:lnTo>
                  <a:pt x="1511792" y="26497"/>
                </a:lnTo>
                <a:lnTo>
                  <a:pt x="1416589" y="11933"/>
                </a:lnTo>
                <a:lnTo>
                  <a:pt x="1318847" y="3022"/>
                </a:lnTo>
                <a:lnTo>
                  <a:pt x="1218880" y="0"/>
                </a:lnTo>
                <a:close/>
              </a:path>
              <a:path w="2437765" h="1823720">
                <a:moveTo>
                  <a:pt x="2097413" y="280487"/>
                </a:moveTo>
                <a:lnTo>
                  <a:pt x="1218880" y="280487"/>
                </a:lnTo>
                <a:lnTo>
                  <a:pt x="1295843" y="282579"/>
                </a:lnTo>
                <a:lnTo>
                  <a:pt x="1371093" y="288749"/>
                </a:lnTo>
                <a:lnTo>
                  <a:pt x="1444387" y="298832"/>
                </a:lnTo>
                <a:lnTo>
                  <a:pt x="1515485" y="312668"/>
                </a:lnTo>
                <a:lnTo>
                  <a:pt x="1584145" y="330093"/>
                </a:lnTo>
                <a:lnTo>
                  <a:pt x="1650126" y="350945"/>
                </a:lnTo>
                <a:lnTo>
                  <a:pt x="1713186" y="375062"/>
                </a:lnTo>
                <a:lnTo>
                  <a:pt x="1773083" y="402281"/>
                </a:lnTo>
                <a:lnTo>
                  <a:pt x="1829577" y="432439"/>
                </a:lnTo>
                <a:lnTo>
                  <a:pt x="1882425" y="465375"/>
                </a:lnTo>
                <a:lnTo>
                  <a:pt x="1931386" y="500926"/>
                </a:lnTo>
                <a:lnTo>
                  <a:pt x="1976219" y="538928"/>
                </a:lnTo>
                <a:lnTo>
                  <a:pt x="2016681" y="579221"/>
                </a:lnTo>
                <a:lnTo>
                  <a:pt x="2052532" y="621640"/>
                </a:lnTo>
                <a:lnTo>
                  <a:pt x="2083531" y="666025"/>
                </a:lnTo>
                <a:lnTo>
                  <a:pt x="2109434" y="712212"/>
                </a:lnTo>
                <a:lnTo>
                  <a:pt x="2130002" y="760039"/>
                </a:lnTo>
                <a:lnTo>
                  <a:pt x="2144992" y="809344"/>
                </a:lnTo>
                <a:lnTo>
                  <a:pt x="2154164" y="859964"/>
                </a:lnTo>
                <a:lnTo>
                  <a:pt x="2157274" y="911736"/>
                </a:lnTo>
                <a:lnTo>
                  <a:pt x="2154164" y="963509"/>
                </a:lnTo>
                <a:lnTo>
                  <a:pt x="2144992" y="1014129"/>
                </a:lnTo>
                <a:lnTo>
                  <a:pt x="2130002" y="1063434"/>
                </a:lnTo>
                <a:lnTo>
                  <a:pt x="2109434" y="1111261"/>
                </a:lnTo>
                <a:lnTo>
                  <a:pt x="2083531" y="1157448"/>
                </a:lnTo>
                <a:lnTo>
                  <a:pt x="2052532" y="1201833"/>
                </a:lnTo>
                <a:lnTo>
                  <a:pt x="2016681" y="1244253"/>
                </a:lnTo>
                <a:lnTo>
                  <a:pt x="1976219" y="1284546"/>
                </a:lnTo>
                <a:lnTo>
                  <a:pt x="1931386" y="1322549"/>
                </a:lnTo>
                <a:lnTo>
                  <a:pt x="1882425" y="1358099"/>
                </a:lnTo>
                <a:lnTo>
                  <a:pt x="1829577" y="1391035"/>
                </a:lnTo>
                <a:lnTo>
                  <a:pt x="1773083" y="1421194"/>
                </a:lnTo>
                <a:lnTo>
                  <a:pt x="1713186" y="1448413"/>
                </a:lnTo>
                <a:lnTo>
                  <a:pt x="1650126" y="1472529"/>
                </a:lnTo>
                <a:lnTo>
                  <a:pt x="1584145" y="1493382"/>
                </a:lnTo>
                <a:lnTo>
                  <a:pt x="1515485" y="1510807"/>
                </a:lnTo>
                <a:lnTo>
                  <a:pt x="1444387" y="1524643"/>
                </a:lnTo>
                <a:lnTo>
                  <a:pt x="1371093" y="1534727"/>
                </a:lnTo>
                <a:lnTo>
                  <a:pt x="1295843" y="1540896"/>
                </a:lnTo>
                <a:lnTo>
                  <a:pt x="1218880" y="1542989"/>
                </a:lnTo>
                <a:lnTo>
                  <a:pt x="2097411" y="1542989"/>
                </a:lnTo>
                <a:lnTo>
                  <a:pt x="2144355" y="1505086"/>
                </a:lnTo>
                <a:lnTo>
                  <a:pt x="2202588" y="1450197"/>
                </a:lnTo>
                <a:lnTo>
                  <a:pt x="2255145" y="1392001"/>
                </a:lnTo>
                <a:lnTo>
                  <a:pt x="2301712" y="1330733"/>
                </a:lnTo>
                <a:lnTo>
                  <a:pt x="2341976" y="1266626"/>
                </a:lnTo>
                <a:lnTo>
                  <a:pt x="2375622" y="1199916"/>
                </a:lnTo>
                <a:lnTo>
                  <a:pt x="2402338" y="1130838"/>
                </a:lnTo>
                <a:lnTo>
                  <a:pt x="2421808" y="1059625"/>
                </a:lnTo>
                <a:lnTo>
                  <a:pt x="2433721" y="986513"/>
                </a:lnTo>
                <a:lnTo>
                  <a:pt x="2437761" y="911736"/>
                </a:lnTo>
                <a:lnTo>
                  <a:pt x="2433721" y="836960"/>
                </a:lnTo>
                <a:lnTo>
                  <a:pt x="2421808" y="763848"/>
                </a:lnTo>
                <a:lnTo>
                  <a:pt x="2402338" y="692635"/>
                </a:lnTo>
                <a:lnTo>
                  <a:pt x="2375622" y="623557"/>
                </a:lnTo>
                <a:lnTo>
                  <a:pt x="2341976" y="556847"/>
                </a:lnTo>
                <a:lnTo>
                  <a:pt x="2301712" y="492741"/>
                </a:lnTo>
                <a:lnTo>
                  <a:pt x="2255145" y="431472"/>
                </a:lnTo>
                <a:lnTo>
                  <a:pt x="2202588" y="373276"/>
                </a:lnTo>
                <a:lnTo>
                  <a:pt x="2144355" y="318388"/>
                </a:lnTo>
                <a:lnTo>
                  <a:pt x="2097413" y="2804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8385" y="1186719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0" y="911737"/>
                </a:moveTo>
                <a:lnTo>
                  <a:pt x="4040" y="836960"/>
                </a:lnTo>
                <a:lnTo>
                  <a:pt x="15953" y="763849"/>
                </a:lnTo>
                <a:lnTo>
                  <a:pt x="35423" y="692636"/>
                </a:lnTo>
                <a:lnTo>
                  <a:pt x="62139" y="623558"/>
                </a:lnTo>
                <a:lnTo>
                  <a:pt x="95785" y="556848"/>
                </a:lnTo>
                <a:lnTo>
                  <a:pt x="136049" y="492741"/>
                </a:lnTo>
                <a:lnTo>
                  <a:pt x="182616" y="431473"/>
                </a:lnTo>
                <a:lnTo>
                  <a:pt x="235173" y="373277"/>
                </a:lnTo>
                <a:lnTo>
                  <a:pt x="293406" y="318388"/>
                </a:lnTo>
                <a:lnTo>
                  <a:pt x="357001" y="267041"/>
                </a:lnTo>
                <a:lnTo>
                  <a:pt x="425646" y="219471"/>
                </a:lnTo>
                <a:lnTo>
                  <a:pt x="499025" y="175912"/>
                </a:lnTo>
                <a:lnTo>
                  <a:pt x="576826" y="136599"/>
                </a:lnTo>
                <a:lnTo>
                  <a:pt x="658734" y="101766"/>
                </a:lnTo>
                <a:lnTo>
                  <a:pt x="744437" y="71648"/>
                </a:lnTo>
                <a:lnTo>
                  <a:pt x="833620" y="46481"/>
                </a:lnTo>
                <a:lnTo>
                  <a:pt x="925969" y="26497"/>
                </a:lnTo>
                <a:lnTo>
                  <a:pt x="1021171" y="11933"/>
                </a:lnTo>
                <a:lnTo>
                  <a:pt x="1118913" y="3022"/>
                </a:lnTo>
                <a:lnTo>
                  <a:pt x="1218880" y="0"/>
                </a:lnTo>
                <a:lnTo>
                  <a:pt x="1318847" y="3022"/>
                </a:lnTo>
                <a:lnTo>
                  <a:pt x="1416589" y="11933"/>
                </a:lnTo>
                <a:lnTo>
                  <a:pt x="1511791" y="26497"/>
                </a:lnTo>
                <a:lnTo>
                  <a:pt x="1604141" y="46481"/>
                </a:lnTo>
                <a:lnTo>
                  <a:pt x="1693323" y="71648"/>
                </a:lnTo>
                <a:lnTo>
                  <a:pt x="1779026" y="101766"/>
                </a:lnTo>
                <a:lnTo>
                  <a:pt x="1860934" y="136599"/>
                </a:lnTo>
                <a:lnTo>
                  <a:pt x="1938735" y="175912"/>
                </a:lnTo>
                <a:lnTo>
                  <a:pt x="2012115" y="219471"/>
                </a:lnTo>
                <a:lnTo>
                  <a:pt x="2080759" y="267041"/>
                </a:lnTo>
                <a:lnTo>
                  <a:pt x="2144354" y="318388"/>
                </a:lnTo>
                <a:lnTo>
                  <a:pt x="2202587" y="373277"/>
                </a:lnTo>
                <a:lnTo>
                  <a:pt x="2255144" y="431473"/>
                </a:lnTo>
                <a:lnTo>
                  <a:pt x="2301712" y="492741"/>
                </a:lnTo>
                <a:lnTo>
                  <a:pt x="2341975" y="556848"/>
                </a:lnTo>
                <a:lnTo>
                  <a:pt x="2375621" y="623558"/>
                </a:lnTo>
                <a:lnTo>
                  <a:pt x="2402337" y="692636"/>
                </a:lnTo>
                <a:lnTo>
                  <a:pt x="2421808" y="763849"/>
                </a:lnTo>
                <a:lnTo>
                  <a:pt x="2433720" y="836960"/>
                </a:lnTo>
                <a:lnTo>
                  <a:pt x="2437761" y="911737"/>
                </a:lnTo>
                <a:lnTo>
                  <a:pt x="2433720" y="986514"/>
                </a:lnTo>
                <a:lnTo>
                  <a:pt x="2421808" y="1059626"/>
                </a:lnTo>
                <a:lnTo>
                  <a:pt x="2402337" y="1130838"/>
                </a:lnTo>
                <a:lnTo>
                  <a:pt x="2375621" y="1199917"/>
                </a:lnTo>
                <a:lnTo>
                  <a:pt x="2341975" y="1266627"/>
                </a:lnTo>
                <a:lnTo>
                  <a:pt x="2301712" y="1330733"/>
                </a:lnTo>
                <a:lnTo>
                  <a:pt x="2255144" y="1392002"/>
                </a:lnTo>
                <a:lnTo>
                  <a:pt x="2202587" y="1450198"/>
                </a:lnTo>
                <a:lnTo>
                  <a:pt x="2144354" y="1505086"/>
                </a:lnTo>
                <a:lnTo>
                  <a:pt x="2080759" y="1556433"/>
                </a:lnTo>
                <a:lnTo>
                  <a:pt x="2012115" y="1604003"/>
                </a:lnTo>
                <a:lnTo>
                  <a:pt x="1938735" y="1647562"/>
                </a:lnTo>
                <a:lnTo>
                  <a:pt x="1860934" y="1686876"/>
                </a:lnTo>
                <a:lnTo>
                  <a:pt x="1779026" y="1721708"/>
                </a:lnTo>
                <a:lnTo>
                  <a:pt x="1693323" y="1751826"/>
                </a:lnTo>
                <a:lnTo>
                  <a:pt x="1604141" y="1776994"/>
                </a:lnTo>
                <a:lnTo>
                  <a:pt x="1511791" y="1796977"/>
                </a:lnTo>
                <a:lnTo>
                  <a:pt x="1416589" y="1811542"/>
                </a:lnTo>
                <a:lnTo>
                  <a:pt x="1318847" y="1820453"/>
                </a:lnTo>
                <a:lnTo>
                  <a:pt x="1218880" y="1823475"/>
                </a:lnTo>
                <a:lnTo>
                  <a:pt x="1118913" y="1820453"/>
                </a:lnTo>
                <a:lnTo>
                  <a:pt x="1021171" y="1811542"/>
                </a:lnTo>
                <a:lnTo>
                  <a:pt x="925969" y="1796977"/>
                </a:lnTo>
                <a:lnTo>
                  <a:pt x="833620" y="1776994"/>
                </a:lnTo>
                <a:lnTo>
                  <a:pt x="744437" y="1751826"/>
                </a:lnTo>
                <a:lnTo>
                  <a:pt x="658734" y="1721708"/>
                </a:lnTo>
                <a:lnTo>
                  <a:pt x="576826" y="1686876"/>
                </a:lnTo>
                <a:lnTo>
                  <a:pt x="499025" y="1647562"/>
                </a:lnTo>
                <a:lnTo>
                  <a:pt x="425646" y="1604003"/>
                </a:lnTo>
                <a:lnTo>
                  <a:pt x="357001" y="1556433"/>
                </a:lnTo>
                <a:lnTo>
                  <a:pt x="293406" y="1505086"/>
                </a:lnTo>
                <a:lnTo>
                  <a:pt x="235173" y="1450198"/>
                </a:lnTo>
                <a:lnTo>
                  <a:pt x="182616" y="1392002"/>
                </a:lnTo>
                <a:lnTo>
                  <a:pt x="136049" y="1330733"/>
                </a:lnTo>
                <a:lnTo>
                  <a:pt x="95785" y="1266627"/>
                </a:lnTo>
                <a:lnTo>
                  <a:pt x="62139" y="1199917"/>
                </a:lnTo>
                <a:lnTo>
                  <a:pt x="35423" y="1130838"/>
                </a:lnTo>
                <a:lnTo>
                  <a:pt x="15953" y="1059626"/>
                </a:lnTo>
                <a:lnTo>
                  <a:pt x="4040" y="986514"/>
                </a:lnTo>
                <a:lnTo>
                  <a:pt x="0" y="91173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8872" y="1467206"/>
            <a:ext cx="1877060" cy="1263015"/>
          </a:xfrm>
          <a:custGeom>
            <a:avLst/>
            <a:gdLst/>
            <a:ahLst/>
            <a:cxnLst/>
            <a:rect l="l" t="t" r="r" b="b"/>
            <a:pathLst>
              <a:path w="1877060" h="1263014">
                <a:moveTo>
                  <a:pt x="0" y="631250"/>
                </a:moveTo>
                <a:lnTo>
                  <a:pt x="3110" y="683022"/>
                </a:lnTo>
                <a:lnTo>
                  <a:pt x="12281" y="733642"/>
                </a:lnTo>
                <a:lnTo>
                  <a:pt x="27272" y="782947"/>
                </a:lnTo>
                <a:lnTo>
                  <a:pt x="47839" y="830774"/>
                </a:lnTo>
                <a:lnTo>
                  <a:pt x="73743" y="876961"/>
                </a:lnTo>
                <a:lnTo>
                  <a:pt x="104741" y="921346"/>
                </a:lnTo>
                <a:lnTo>
                  <a:pt x="140592" y="963766"/>
                </a:lnTo>
                <a:lnTo>
                  <a:pt x="181055" y="1004059"/>
                </a:lnTo>
                <a:lnTo>
                  <a:pt x="225888" y="1042061"/>
                </a:lnTo>
                <a:lnTo>
                  <a:pt x="274849" y="1077612"/>
                </a:lnTo>
                <a:lnTo>
                  <a:pt x="327697" y="1110548"/>
                </a:lnTo>
                <a:lnTo>
                  <a:pt x="384190" y="1140706"/>
                </a:lnTo>
                <a:lnTo>
                  <a:pt x="444087" y="1167925"/>
                </a:lnTo>
                <a:lnTo>
                  <a:pt x="507147" y="1192042"/>
                </a:lnTo>
                <a:lnTo>
                  <a:pt x="573128" y="1212894"/>
                </a:lnTo>
                <a:lnTo>
                  <a:pt x="641788" y="1230319"/>
                </a:lnTo>
                <a:lnTo>
                  <a:pt x="712886" y="1244155"/>
                </a:lnTo>
                <a:lnTo>
                  <a:pt x="786181" y="1254239"/>
                </a:lnTo>
                <a:lnTo>
                  <a:pt x="861430" y="1260408"/>
                </a:lnTo>
                <a:lnTo>
                  <a:pt x="938393" y="1262501"/>
                </a:lnTo>
                <a:lnTo>
                  <a:pt x="1015356" y="1260408"/>
                </a:lnTo>
                <a:lnTo>
                  <a:pt x="1090606" y="1254239"/>
                </a:lnTo>
                <a:lnTo>
                  <a:pt x="1163900" y="1244155"/>
                </a:lnTo>
                <a:lnTo>
                  <a:pt x="1234998" y="1230319"/>
                </a:lnTo>
                <a:lnTo>
                  <a:pt x="1303659" y="1212894"/>
                </a:lnTo>
                <a:lnTo>
                  <a:pt x="1369639" y="1192042"/>
                </a:lnTo>
                <a:lnTo>
                  <a:pt x="1432699" y="1167925"/>
                </a:lnTo>
                <a:lnTo>
                  <a:pt x="1492597" y="1140706"/>
                </a:lnTo>
                <a:lnTo>
                  <a:pt x="1549090" y="1110548"/>
                </a:lnTo>
                <a:lnTo>
                  <a:pt x="1601938" y="1077612"/>
                </a:lnTo>
                <a:lnTo>
                  <a:pt x="1650899" y="1042061"/>
                </a:lnTo>
                <a:lnTo>
                  <a:pt x="1695732" y="1004059"/>
                </a:lnTo>
                <a:lnTo>
                  <a:pt x="1736194" y="963766"/>
                </a:lnTo>
                <a:lnTo>
                  <a:pt x="1772045" y="921346"/>
                </a:lnTo>
                <a:lnTo>
                  <a:pt x="1803043" y="876961"/>
                </a:lnTo>
                <a:lnTo>
                  <a:pt x="1828947" y="830774"/>
                </a:lnTo>
                <a:lnTo>
                  <a:pt x="1849515" y="782947"/>
                </a:lnTo>
                <a:lnTo>
                  <a:pt x="1864505" y="733642"/>
                </a:lnTo>
                <a:lnTo>
                  <a:pt x="1873676" y="683022"/>
                </a:lnTo>
                <a:lnTo>
                  <a:pt x="1876787" y="631250"/>
                </a:lnTo>
                <a:lnTo>
                  <a:pt x="1873676" y="579478"/>
                </a:lnTo>
                <a:lnTo>
                  <a:pt x="1864505" y="528858"/>
                </a:lnTo>
                <a:lnTo>
                  <a:pt x="1849515" y="479553"/>
                </a:lnTo>
                <a:lnTo>
                  <a:pt x="1828947" y="431726"/>
                </a:lnTo>
                <a:lnTo>
                  <a:pt x="1803043" y="385539"/>
                </a:lnTo>
                <a:lnTo>
                  <a:pt x="1772045" y="341154"/>
                </a:lnTo>
                <a:lnTo>
                  <a:pt x="1736194" y="298734"/>
                </a:lnTo>
                <a:lnTo>
                  <a:pt x="1695732" y="258442"/>
                </a:lnTo>
                <a:lnTo>
                  <a:pt x="1650899" y="220439"/>
                </a:lnTo>
                <a:lnTo>
                  <a:pt x="1601938" y="184888"/>
                </a:lnTo>
                <a:lnTo>
                  <a:pt x="1549090" y="151953"/>
                </a:lnTo>
                <a:lnTo>
                  <a:pt x="1492597" y="121794"/>
                </a:lnTo>
                <a:lnTo>
                  <a:pt x="1432699" y="94575"/>
                </a:lnTo>
                <a:lnTo>
                  <a:pt x="1369639" y="70459"/>
                </a:lnTo>
                <a:lnTo>
                  <a:pt x="1303659" y="49606"/>
                </a:lnTo>
                <a:lnTo>
                  <a:pt x="1234998" y="32181"/>
                </a:lnTo>
                <a:lnTo>
                  <a:pt x="1163900" y="18345"/>
                </a:lnTo>
                <a:lnTo>
                  <a:pt x="1090606" y="8261"/>
                </a:lnTo>
                <a:lnTo>
                  <a:pt x="1015356" y="2092"/>
                </a:lnTo>
                <a:lnTo>
                  <a:pt x="938393" y="0"/>
                </a:lnTo>
                <a:lnTo>
                  <a:pt x="861430" y="2092"/>
                </a:lnTo>
                <a:lnTo>
                  <a:pt x="786181" y="8261"/>
                </a:lnTo>
                <a:lnTo>
                  <a:pt x="712886" y="18345"/>
                </a:lnTo>
                <a:lnTo>
                  <a:pt x="641788" y="32181"/>
                </a:lnTo>
                <a:lnTo>
                  <a:pt x="573128" y="49606"/>
                </a:lnTo>
                <a:lnTo>
                  <a:pt x="507147" y="70459"/>
                </a:lnTo>
                <a:lnTo>
                  <a:pt x="444087" y="94575"/>
                </a:lnTo>
                <a:lnTo>
                  <a:pt x="384190" y="121794"/>
                </a:lnTo>
                <a:lnTo>
                  <a:pt x="327697" y="151953"/>
                </a:lnTo>
                <a:lnTo>
                  <a:pt x="274849" y="184888"/>
                </a:lnTo>
                <a:lnTo>
                  <a:pt x="225888" y="220439"/>
                </a:lnTo>
                <a:lnTo>
                  <a:pt x="181055" y="258442"/>
                </a:lnTo>
                <a:lnTo>
                  <a:pt x="140592" y="298734"/>
                </a:lnTo>
                <a:lnTo>
                  <a:pt x="104741" y="341154"/>
                </a:lnTo>
                <a:lnTo>
                  <a:pt x="73743" y="385539"/>
                </a:lnTo>
                <a:lnTo>
                  <a:pt x="47839" y="431726"/>
                </a:lnTo>
                <a:lnTo>
                  <a:pt x="27272" y="479553"/>
                </a:lnTo>
                <a:lnTo>
                  <a:pt x="12281" y="528858"/>
                </a:lnTo>
                <a:lnTo>
                  <a:pt x="3110" y="579478"/>
                </a:lnTo>
                <a:lnTo>
                  <a:pt x="0" y="63125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8901" y="1186719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70" y="0"/>
                </a:lnTo>
                <a:lnTo>
                  <a:pt x="2256970" y="272855"/>
                </a:lnTo>
                <a:lnTo>
                  <a:pt x="0" y="2728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8901" y="1186719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70" y="0"/>
                </a:lnTo>
                <a:lnTo>
                  <a:pt x="2256970" y="272855"/>
                </a:lnTo>
                <a:lnTo>
                  <a:pt x="0" y="27285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6396" y="1266579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0"/>
                </a:lnTo>
                <a:lnTo>
                  <a:pt x="0" y="208302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6396" y="1266580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123483" y="1389697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2"/>
                </a:lnTo>
                <a:lnTo>
                  <a:pt x="0" y="20830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23482" y="1389697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359496" y="2517059"/>
            <a:ext cx="56515" cy="955675"/>
          </a:xfrm>
          <a:custGeom>
            <a:avLst/>
            <a:gdLst/>
            <a:ahLst/>
            <a:cxnLst/>
            <a:rect l="l" t="t" r="r" b="b"/>
            <a:pathLst>
              <a:path w="56515" h="955675">
                <a:moveTo>
                  <a:pt x="56107" y="95566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09771" y="2364658"/>
            <a:ext cx="17780" cy="1108075"/>
          </a:xfrm>
          <a:custGeom>
            <a:avLst/>
            <a:gdLst/>
            <a:ahLst/>
            <a:cxnLst/>
            <a:rect l="l" t="t" r="r" b="b"/>
            <a:pathLst>
              <a:path w="17780" h="1108075">
                <a:moveTo>
                  <a:pt x="17494" y="110806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427266" y="3010195"/>
            <a:ext cx="76200" cy="462915"/>
          </a:xfrm>
          <a:custGeom>
            <a:avLst/>
            <a:gdLst/>
            <a:ahLst/>
            <a:cxnLst/>
            <a:rect l="l" t="t" r="r" b="b"/>
            <a:pathLst>
              <a:path w="76200" h="462914">
                <a:moveTo>
                  <a:pt x="0" y="462524"/>
                </a:moveTo>
                <a:lnTo>
                  <a:pt x="75816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3569" y="4246126"/>
            <a:ext cx="1663516" cy="17203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5231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0" y="0"/>
                </a:moveTo>
                <a:lnTo>
                  <a:pt x="0" y="1766907"/>
                </a:lnTo>
                <a:lnTo>
                  <a:pt x="831759" y="17669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45231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0" y="1766907"/>
                </a:moveTo>
                <a:lnTo>
                  <a:pt x="0" y="0"/>
                </a:lnTo>
                <a:lnTo>
                  <a:pt x="831758" y="1766907"/>
                </a:lnTo>
                <a:lnTo>
                  <a:pt x="0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359495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831758" y="0"/>
                </a:moveTo>
                <a:lnTo>
                  <a:pt x="0" y="1766907"/>
                </a:lnTo>
                <a:lnTo>
                  <a:pt x="831758" y="1766907"/>
                </a:lnTo>
                <a:lnTo>
                  <a:pt x="8317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359495" y="4246126"/>
            <a:ext cx="831850" cy="1767205"/>
          </a:xfrm>
          <a:custGeom>
            <a:avLst/>
            <a:gdLst/>
            <a:ahLst/>
            <a:cxnLst/>
            <a:rect l="l" t="t" r="r" b="b"/>
            <a:pathLst>
              <a:path w="831850" h="1767204">
                <a:moveTo>
                  <a:pt x="831758" y="1766907"/>
                </a:moveTo>
                <a:lnTo>
                  <a:pt x="831758" y="0"/>
                </a:lnTo>
                <a:lnTo>
                  <a:pt x="0" y="1766907"/>
                </a:lnTo>
                <a:lnTo>
                  <a:pt x="831758" y="176690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55886" y="5147882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621104" y="0"/>
                </a:moveTo>
                <a:lnTo>
                  <a:pt x="570164" y="1753"/>
                </a:lnTo>
                <a:lnTo>
                  <a:pt x="520357" y="6924"/>
                </a:lnTo>
                <a:lnTo>
                  <a:pt x="471845" y="15376"/>
                </a:lnTo>
                <a:lnTo>
                  <a:pt x="424787" y="26972"/>
                </a:lnTo>
                <a:lnTo>
                  <a:pt x="379342" y="41577"/>
                </a:lnTo>
                <a:lnTo>
                  <a:pt x="335671" y="59054"/>
                </a:lnTo>
                <a:lnTo>
                  <a:pt x="293933" y="79267"/>
                </a:lnTo>
                <a:lnTo>
                  <a:pt x="254288" y="102080"/>
                </a:lnTo>
                <a:lnTo>
                  <a:pt x="216896" y="127357"/>
                </a:lnTo>
                <a:lnTo>
                  <a:pt x="181917" y="154961"/>
                </a:lnTo>
                <a:lnTo>
                  <a:pt x="149510" y="184758"/>
                </a:lnTo>
                <a:lnTo>
                  <a:pt x="119837" y="216609"/>
                </a:lnTo>
                <a:lnTo>
                  <a:pt x="93055" y="250380"/>
                </a:lnTo>
                <a:lnTo>
                  <a:pt x="69326" y="285933"/>
                </a:lnTo>
                <a:lnTo>
                  <a:pt x="48809" y="323134"/>
                </a:lnTo>
                <a:lnTo>
                  <a:pt x="31664" y="361845"/>
                </a:lnTo>
                <a:lnTo>
                  <a:pt x="18050" y="401930"/>
                </a:lnTo>
                <a:lnTo>
                  <a:pt x="8129" y="443254"/>
                </a:lnTo>
                <a:lnTo>
                  <a:pt x="2058" y="485681"/>
                </a:lnTo>
                <a:lnTo>
                  <a:pt x="0" y="529073"/>
                </a:lnTo>
                <a:lnTo>
                  <a:pt x="2058" y="572465"/>
                </a:lnTo>
                <a:lnTo>
                  <a:pt x="8129" y="614891"/>
                </a:lnTo>
                <a:lnTo>
                  <a:pt x="18050" y="656216"/>
                </a:lnTo>
                <a:lnTo>
                  <a:pt x="31664" y="696301"/>
                </a:lnTo>
                <a:lnTo>
                  <a:pt x="48809" y="735012"/>
                </a:lnTo>
                <a:lnTo>
                  <a:pt x="69326" y="772213"/>
                </a:lnTo>
                <a:lnTo>
                  <a:pt x="93055" y="807766"/>
                </a:lnTo>
                <a:lnTo>
                  <a:pt x="119837" y="841537"/>
                </a:lnTo>
                <a:lnTo>
                  <a:pt x="149510" y="873389"/>
                </a:lnTo>
                <a:lnTo>
                  <a:pt x="181917" y="903185"/>
                </a:lnTo>
                <a:lnTo>
                  <a:pt x="216896" y="930789"/>
                </a:lnTo>
                <a:lnTo>
                  <a:pt x="254288" y="956066"/>
                </a:lnTo>
                <a:lnTo>
                  <a:pt x="293933" y="978879"/>
                </a:lnTo>
                <a:lnTo>
                  <a:pt x="335671" y="999093"/>
                </a:lnTo>
                <a:lnTo>
                  <a:pt x="379342" y="1016570"/>
                </a:lnTo>
                <a:lnTo>
                  <a:pt x="424787" y="1031174"/>
                </a:lnTo>
                <a:lnTo>
                  <a:pt x="471845" y="1042771"/>
                </a:lnTo>
                <a:lnTo>
                  <a:pt x="520357" y="1051222"/>
                </a:lnTo>
                <a:lnTo>
                  <a:pt x="570164" y="1056393"/>
                </a:lnTo>
                <a:lnTo>
                  <a:pt x="621104" y="1058147"/>
                </a:lnTo>
                <a:lnTo>
                  <a:pt x="672044" y="1056393"/>
                </a:lnTo>
                <a:lnTo>
                  <a:pt x="721850" y="1051222"/>
                </a:lnTo>
                <a:lnTo>
                  <a:pt x="770362" y="1042771"/>
                </a:lnTo>
                <a:lnTo>
                  <a:pt x="817420" y="1031174"/>
                </a:lnTo>
                <a:lnTo>
                  <a:pt x="862865" y="1016570"/>
                </a:lnTo>
                <a:lnTo>
                  <a:pt x="906537" y="999093"/>
                </a:lnTo>
                <a:lnTo>
                  <a:pt x="948275" y="978879"/>
                </a:lnTo>
                <a:lnTo>
                  <a:pt x="987919" y="956066"/>
                </a:lnTo>
                <a:lnTo>
                  <a:pt x="1025311" y="930789"/>
                </a:lnTo>
                <a:lnTo>
                  <a:pt x="1060290" y="903185"/>
                </a:lnTo>
                <a:lnTo>
                  <a:pt x="1092697" y="873389"/>
                </a:lnTo>
                <a:lnTo>
                  <a:pt x="1122370" y="841537"/>
                </a:lnTo>
                <a:lnTo>
                  <a:pt x="1149152" y="807766"/>
                </a:lnTo>
                <a:lnTo>
                  <a:pt x="1172881" y="772213"/>
                </a:lnTo>
                <a:lnTo>
                  <a:pt x="1193398" y="735012"/>
                </a:lnTo>
                <a:lnTo>
                  <a:pt x="1210543" y="696301"/>
                </a:lnTo>
                <a:lnTo>
                  <a:pt x="1224157" y="656216"/>
                </a:lnTo>
                <a:lnTo>
                  <a:pt x="1234078" y="614891"/>
                </a:lnTo>
                <a:lnTo>
                  <a:pt x="1240149" y="572465"/>
                </a:lnTo>
                <a:lnTo>
                  <a:pt x="1242207" y="529073"/>
                </a:lnTo>
                <a:lnTo>
                  <a:pt x="1240149" y="485681"/>
                </a:lnTo>
                <a:lnTo>
                  <a:pt x="1234078" y="443254"/>
                </a:lnTo>
                <a:lnTo>
                  <a:pt x="1224157" y="401930"/>
                </a:lnTo>
                <a:lnTo>
                  <a:pt x="1210543" y="361845"/>
                </a:lnTo>
                <a:lnTo>
                  <a:pt x="1193398" y="323134"/>
                </a:lnTo>
                <a:lnTo>
                  <a:pt x="1172881" y="285933"/>
                </a:lnTo>
                <a:lnTo>
                  <a:pt x="1149152" y="250380"/>
                </a:lnTo>
                <a:lnTo>
                  <a:pt x="1122370" y="216609"/>
                </a:lnTo>
                <a:lnTo>
                  <a:pt x="1092697" y="184758"/>
                </a:lnTo>
                <a:lnTo>
                  <a:pt x="1060290" y="154961"/>
                </a:lnTo>
                <a:lnTo>
                  <a:pt x="1025311" y="127357"/>
                </a:lnTo>
                <a:lnTo>
                  <a:pt x="987919" y="102080"/>
                </a:lnTo>
                <a:lnTo>
                  <a:pt x="948275" y="79267"/>
                </a:lnTo>
                <a:lnTo>
                  <a:pt x="906537" y="59054"/>
                </a:lnTo>
                <a:lnTo>
                  <a:pt x="862865" y="41577"/>
                </a:lnTo>
                <a:lnTo>
                  <a:pt x="817420" y="26972"/>
                </a:lnTo>
                <a:lnTo>
                  <a:pt x="770362" y="15376"/>
                </a:lnTo>
                <a:lnTo>
                  <a:pt x="721850" y="6924"/>
                </a:lnTo>
                <a:lnTo>
                  <a:pt x="672044" y="1753"/>
                </a:lnTo>
                <a:lnTo>
                  <a:pt x="6211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5886" y="5147882"/>
            <a:ext cx="1242695" cy="1058545"/>
          </a:xfrm>
          <a:custGeom>
            <a:avLst/>
            <a:gdLst/>
            <a:ahLst/>
            <a:cxnLst/>
            <a:rect l="l" t="t" r="r" b="b"/>
            <a:pathLst>
              <a:path w="1242695" h="1058545">
                <a:moveTo>
                  <a:pt x="0" y="529073"/>
                </a:moveTo>
                <a:lnTo>
                  <a:pt x="2058" y="485681"/>
                </a:lnTo>
                <a:lnTo>
                  <a:pt x="8129" y="443255"/>
                </a:lnTo>
                <a:lnTo>
                  <a:pt x="18050" y="401931"/>
                </a:lnTo>
                <a:lnTo>
                  <a:pt x="31664" y="361845"/>
                </a:lnTo>
                <a:lnTo>
                  <a:pt x="48809" y="323134"/>
                </a:lnTo>
                <a:lnTo>
                  <a:pt x="69326" y="285933"/>
                </a:lnTo>
                <a:lnTo>
                  <a:pt x="93055" y="250380"/>
                </a:lnTo>
                <a:lnTo>
                  <a:pt x="119837" y="216609"/>
                </a:lnTo>
                <a:lnTo>
                  <a:pt x="149510" y="184758"/>
                </a:lnTo>
                <a:lnTo>
                  <a:pt x="181917" y="154962"/>
                </a:lnTo>
                <a:lnTo>
                  <a:pt x="216896" y="127357"/>
                </a:lnTo>
                <a:lnTo>
                  <a:pt x="254287" y="102080"/>
                </a:lnTo>
                <a:lnTo>
                  <a:pt x="293932" y="79267"/>
                </a:lnTo>
                <a:lnTo>
                  <a:pt x="335670" y="59054"/>
                </a:lnTo>
                <a:lnTo>
                  <a:pt x="379342" y="41577"/>
                </a:lnTo>
                <a:lnTo>
                  <a:pt x="424786" y="26972"/>
                </a:lnTo>
                <a:lnTo>
                  <a:pt x="471845" y="15376"/>
                </a:lnTo>
                <a:lnTo>
                  <a:pt x="520357" y="6924"/>
                </a:lnTo>
                <a:lnTo>
                  <a:pt x="570163" y="1753"/>
                </a:lnTo>
                <a:lnTo>
                  <a:pt x="621103" y="0"/>
                </a:lnTo>
                <a:lnTo>
                  <a:pt x="672043" y="1753"/>
                </a:lnTo>
                <a:lnTo>
                  <a:pt x="721850" y="6924"/>
                </a:lnTo>
                <a:lnTo>
                  <a:pt x="770362" y="15376"/>
                </a:lnTo>
                <a:lnTo>
                  <a:pt x="817420" y="26972"/>
                </a:lnTo>
                <a:lnTo>
                  <a:pt x="862865" y="41577"/>
                </a:lnTo>
                <a:lnTo>
                  <a:pt x="906536" y="59054"/>
                </a:lnTo>
                <a:lnTo>
                  <a:pt x="948274" y="79267"/>
                </a:lnTo>
                <a:lnTo>
                  <a:pt x="987919" y="102080"/>
                </a:lnTo>
                <a:lnTo>
                  <a:pt x="1025311" y="127357"/>
                </a:lnTo>
                <a:lnTo>
                  <a:pt x="1060290" y="154962"/>
                </a:lnTo>
                <a:lnTo>
                  <a:pt x="1092696" y="184758"/>
                </a:lnTo>
                <a:lnTo>
                  <a:pt x="1122370" y="216609"/>
                </a:lnTo>
                <a:lnTo>
                  <a:pt x="1149152" y="250380"/>
                </a:lnTo>
                <a:lnTo>
                  <a:pt x="1172881" y="285933"/>
                </a:lnTo>
                <a:lnTo>
                  <a:pt x="1193398" y="323134"/>
                </a:lnTo>
                <a:lnTo>
                  <a:pt x="1210543" y="361845"/>
                </a:lnTo>
                <a:lnTo>
                  <a:pt x="1224156" y="401931"/>
                </a:lnTo>
                <a:lnTo>
                  <a:pt x="1234078" y="443255"/>
                </a:lnTo>
                <a:lnTo>
                  <a:pt x="1240148" y="485681"/>
                </a:lnTo>
                <a:lnTo>
                  <a:pt x="1242207" y="529073"/>
                </a:lnTo>
                <a:lnTo>
                  <a:pt x="1240148" y="572466"/>
                </a:lnTo>
                <a:lnTo>
                  <a:pt x="1234078" y="614892"/>
                </a:lnTo>
                <a:lnTo>
                  <a:pt x="1224156" y="656216"/>
                </a:lnTo>
                <a:lnTo>
                  <a:pt x="1210543" y="696302"/>
                </a:lnTo>
                <a:lnTo>
                  <a:pt x="1193398" y="735013"/>
                </a:lnTo>
                <a:lnTo>
                  <a:pt x="1172881" y="772213"/>
                </a:lnTo>
                <a:lnTo>
                  <a:pt x="1149152" y="807767"/>
                </a:lnTo>
                <a:lnTo>
                  <a:pt x="1122370" y="841537"/>
                </a:lnTo>
                <a:lnTo>
                  <a:pt x="1092696" y="873389"/>
                </a:lnTo>
                <a:lnTo>
                  <a:pt x="1060290" y="903185"/>
                </a:lnTo>
                <a:lnTo>
                  <a:pt x="1025311" y="930790"/>
                </a:lnTo>
                <a:lnTo>
                  <a:pt x="987919" y="956067"/>
                </a:lnTo>
                <a:lnTo>
                  <a:pt x="948274" y="978880"/>
                </a:lnTo>
                <a:lnTo>
                  <a:pt x="906536" y="999093"/>
                </a:lnTo>
                <a:lnTo>
                  <a:pt x="862865" y="1016570"/>
                </a:lnTo>
                <a:lnTo>
                  <a:pt x="817420" y="1031175"/>
                </a:lnTo>
                <a:lnTo>
                  <a:pt x="770362" y="1042771"/>
                </a:lnTo>
                <a:lnTo>
                  <a:pt x="721850" y="1051223"/>
                </a:lnTo>
                <a:lnTo>
                  <a:pt x="672043" y="1056393"/>
                </a:lnTo>
                <a:lnTo>
                  <a:pt x="621103" y="1058147"/>
                </a:lnTo>
                <a:lnTo>
                  <a:pt x="570163" y="1056393"/>
                </a:lnTo>
                <a:lnTo>
                  <a:pt x="520357" y="1051223"/>
                </a:lnTo>
                <a:lnTo>
                  <a:pt x="471845" y="1042771"/>
                </a:lnTo>
                <a:lnTo>
                  <a:pt x="424786" y="1031175"/>
                </a:lnTo>
                <a:lnTo>
                  <a:pt x="379342" y="1016570"/>
                </a:lnTo>
                <a:lnTo>
                  <a:pt x="335670" y="999093"/>
                </a:lnTo>
                <a:lnTo>
                  <a:pt x="293932" y="978880"/>
                </a:lnTo>
                <a:lnTo>
                  <a:pt x="254287" y="956067"/>
                </a:lnTo>
                <a:lnTo>
                  <a:pt x="216896" y="930790"/>
                </a:lnTo>
                <a:lnTo>
                  <a:pt x="181917" y="903185"/>
                </a:lnTo>
                <a:lnTo>
                  <a:pt x="149510" y="873389"/>
                </a:lnTo>
                <a:lnTo>
                  <a:pt x="119837" y="841537"/>
                </a:lnTo>
                <a:lnTo>
                  <a:pt x="93055" y="807767"/>
                </a:lnTo>
                <a:lnTo>
                  <a:pt x="69326" y="772213"/>
                </a:lnTo>
                <a:lnTo>
                  <a:pt x="48809" y="735013"/>
                </a:lnTo>
                <a:lnTo>
                  <a:pt x="31664" y="696302"/>
                </a:lnTo>
                <a:lnTo>
                  <a:pt x="18050" y="656216"/>
                </a:lnTo>
                <a:lnTo>
                  <a:pt x="8129" y="614892"/>
                </a:lnTo>
                <a:lnTo>
                  <a:pt x="2058" y="572466"/>
                </a:lnTo>
                <a:lnTo>
                  <a:pt x="0" y="529073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8110" y="4043147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1218880" y="0"/>
                </a:moveTo>
                <a:lnTo>
                  <a:pt x="1118913" y="3022"/>
                </a:lnTo>
                <a:lnTo>
                  <a:pt x="1021171" y="11933"/>
                </a:lnTo>
                <a:lnTo>
                  <a:pt x="925969" y="26497"/>
                </a:lnTo>
                <a:lnTo>
                  <a:pt x="833619" y="46481"/>
                </a:lnTo>
                <a:lnTo>
                  <a:pt x="744437" y="71648"/>
                </a:lnTo>
                <a:lnTo>
                  <a:pt x="658734" y="101766"/>
                </a:lnTo>
                <a:lnTo>
                  <a:pt x="576826" y="136599"/>
                </a:lnTo>
                <a:lnTo>
                  <a:pt x="499025" y="175912"/>
                </a:lnTo>
                <a:lnTo>
                  <a:pt x="425646" y="219471"/>
                </a:lnTo>
                <a:lnTo>
                  <a:pt x="357001" y="267042"/>
                </a:lnTo>
                <a:lnTo>
                  <a:pt x="293406" y="318388"/>
                </a:lnTo>
                <a:lnTo>
                  <a:pt x="235173" y="373277"/>
                </a:lnTo>
                <a:lnTo>
                  <a:pt x="182616" y="431473"/>
                </a:lnTo>
                <a:lnTo>
                  <a:pt x="136049" y="492742"/>
                </a:lnTo>
                <a:lnTo>
                  <a:pt x="95785" y="556848"/>
                </a:lnTo>
                <a:lnTo>
                  <a:pt x="62139" y="623558"/>
                </a:lnTo>
                <a:lnTo>
                  <a:pt x="35423" y="692637"/>
                </a:lnTo>
                <a:lnTo>
                  <a:pt x="15953" y="763849"/>
                </a:lnTo>
                <a:lnTo>
                  <a:pt x="4040" y="836961"/>
                </a:lnTo>
                <a:lnTo>
                  <a:pt x="0" y="911738"/>
                </a:lnTo>
                <a:lnTo>
                  <a:pt x="4040" y="986514"/>
                </a:lnTo>
                <a:lnTo>
                  <a:pt x="15953" y="1059626"/>
                </a:lnTo>
                <a:lnTo>
                  <a:pt x="35423" y="1130839"/>
                </a:lnTo>
                <a:lnTo>
                  <a:pt x="62139" y="1199917"/>
                </a:lnTo>
                <a:lnTo>
                  <a:pt x="95785" y="1266627"/>
                </a:lnTo>
                <a:lnTo>
                  <a:pt x="136049" y="1330733"/>
                </a:lnTo>
                <a:lnTo>
                  <a:pt x="182616" y="1392002"/>
                </a:lnTo>
                <a:lnTo>
                  <a:pt x="235173" y="1450198"/>
                </a:lnTo>
                <a:lnTo>
                  <a:pt x="293406" y="1505087"/>
                </a:lnTo>
                <a:lnTo>
                  <a:pt x="357001" y="1556433"/>
                </a:lnTo>
                <a:lnTo>
                  <a:pt x="425646" y="1604004"/>
                </a:lnTo>
                <a:lnTo>
                  <a:pt x="499025" y="1647563"/>
                </a:lnTo>
                <a:lnTo>
                  <a:pt x="576826" y="1686876"/>
                </a:lnTo>
                <a:lnTo>
                  <a:pt x="658734" y="1721709"/>
                </a:lnTo>
                <a:lnTo>
                  <a:pt x="744437" y="1751827"/>
                </a:lnTo>
                <a:lnTo>
                  <a:pt x="833619" y="1776994"/>
                </a:lnTo>
                <a:lnTo>
                  <a:pt x="925969" y="1796978"/>
                </a:lnTo>
                <a:lnTo>
                  <a:pt x="1021171" y="1811542"/>
                </a:lnTo>
                <a:lnTo>
                  <a:pt x="1118913" y="1820453"/>
                </a:lnTo>
                <a:lnTo>
                  <a:pt x="1218880" y="1823476"/>
                </a:lnTo>
                <a:lnTo>
                  <a:pt x="1318847" y="1820453"/>
                </a:lnTo>
                <a:lnTo>
                  <a:pt x="1416589" y="1811542"/>
                </a:lnTo>
                <a:lnTo>
                  <a:pt x="1511791" y="1796978"/>
                </a:lnTo>
                <a:lnTo>
                  <a:pt x="1604141" y="1776994"/>
                </a:lnTo>
                <a:lnTo>
                  <a:pt x="1693323" y="1751827"/>
                </a:lnTo>
                <a:lnTo>
                  <a:pt x="1779026" y="1721709"/>
                </a:lnTo>
                <a:lnTo>
                  <a:pt x="1860934" y="1686876"/>
                </a:lnTo>
                <a:lnTo>
                  <a:pt x="1938735" y="1647563"/>
                </a:lnTo>
                <a:lnTo>
                  <a:pt x="2012115" y="1604004"/>
                </a:lnTo>
                <a:lnTo>
                  <a:pt x="2080759" y="1556433"/>
                </a:lnTo>
                <a:lnTo>
                  <a:pt x="2097411" y="1542989"/>
                </a:lnTo>
                <a:lnTo>
                  <a:pt x="1218880" y="1542989"/>
                </a:lnTo>
                <a:lnTo>
                  <a:pt x="1141917" y="1540896"/>
                </a:lnTo>
                <a:lnTo>
                  <a:pt x="1066667" y="1534727"/>
                </a:lnTo>
                <a:lnTo>
                  <a:pt x="993373" y="1524643"/>
                </a:lnTo>
                <a:lnTo>
                  <a:pt x="922275" y="1510807"/>
                </a:lnTo>
                <a:lnTo>
                  <a:pt x="853615" y="1493382"/>
                </a:lnTo>
                <a:lnTo>
                  <a:pt x="787634" y="1472529"/>
                </a:lnTo>
                <a:lnTo>
                  <a:pt x="724574" y="1448413"/>
                </a:lnTo>
                <a:lnTo>
                  <a:pt x="664677" y="1421194"/>
                </a:lnTo>
                <a:lnTo>
                  <a:pt x="608183" y="1391035"/>
                </a:lnTo>
                <a:lnTo>
                  <a:pt x="555335" y="1358099"/>
                </a:lnTo>
                <a:lnTo>
                  <a:pt x="506374" y="1322549"/>
                </a:lnTo>
                <a:lnTo>
                  <a:pt x="461542" y="1284546"/>
                </a:lnTo>
                <a:lnTo>
                  <a:pt x="421079" y="1244254"/>
                </a:lnTo>
                <a:lnTo>
                  <a:pt x="385228" y="1201834"/>
                </a:lnTo>
                <a:lnTo>
                  <a:pt x="354230" y="1157449"/>
                </a:lnTo>
                <a:lnTo>
                  <a:pt x="328326" y="1111262"/>
                </a:lnTo>
                <a:lnTo>
                  <a:pt x="307759" y="1063434"/>
                </a:lnTo>
                <a:lnTo>
                  <a:pt x="292768" y="1014130"/>
                </a:lnTo>
                <a:lnTo>
                  <a:pt x="283597" y="963510"/>
                </a:lnTo>
                <a:lnTo>
                  <a:pt x="280486" y="911738"/>
                </a:lnTo>
                <a:lnTo>
                  <a:pt x="283597" y="859965"/>
                </a:lnTo>
                <a:lnTo>
                  <a:pt x="292768" y="809345"/>
                </a:lnTo>
                <a:lnTo>
                  <a:pt x="307759" y="760041"/>
                </a:lnTo>
                <a:lnTo>
                  <a:pt x="328326" y="712213"/>
                </a:lnTo>
                <a:lnTo>
                  <a:pt x="354230" y="666026"/>
                </a:lnTo>
                <a:lnTo>
                  <a:pt x="385228" y="621641"/>
                </a:lnTo>
                <a:lnTo>
                  <a:pt x="421079" y="579222"/>
                </a:lnTo>
                <a:lnTo>
                  <a:pt x="461542" y="538929"/>
                </a:lnTo>
                <a:lnTo>
                  <a:pt x="506374" y="500926"/>
                </a:lnTo>
                <a:lnTo>
                  <a:pt x="555335" y="465376"/>
                </a:lnTo>
                <a:lnTo>
                  <a:pt x="608183" y="432440"/>
                </a:lnTo>
                <a:lnTo>
                  <a:pt x="664677" y="402281"/>
                </a:lnTo>
                <a:lnTo>
                  <a:pt x="724574" y="375063"/>
                </a:lnTo>
                <a:lnTo>
                  <a:pt x="787634" y="350946"/>
                </a:lnTo>
                <a:lnTo>
                  <a:pt x="853615" y="330093"/>
                </a:lnTo>
                <a:lnTo>
                  <a:pt x="922275" y="312668"/>
                </a:lnTo>
                <a:lnTo>
                  <a:pt x="993373" y="298832"/>
                </a:lnTo>
                <a:lnTo>
                  <a:pt x="1066667" y="288749"/>
                </a:lnTo>
                <a:lnTo>
                  <a:pt x="1141917" y="282579"/>
                </a:lnTo>
                <a:lnTo>
                  <a:pt x="1218880" y="280487"/>
                </a:lnTo>
                <a:lnTo>
                  <a:pt x="2097411" y="280487"/>
                </a:lnTo>
                <a:lnTo>
                  <a:pt x="2080759" y="267042"/>
                </a:lnTo>
                <a:lnTo>
                  <a:pt x="2012115" y="219471"/>
                </a:lnTo>
                <a:lnTo>
                  <a:pt x="1938735" y="175912"/>
                </a:lnTo>
                <a:lnTo>
                  <a:pt x="1860934" y="136599"/>
                </a:lnTo>
                <a:lnTo>
                  <a:pt x="1779026" y="101766"/>
                </a:lnTo>
                <a:lnTo>
                  <a:pt x="1693323" y="71648"/>
                </a:lnTo>
                <a:lnTo>
                  <a:pt x="1604141" y="46481"/>
                </a:lnTo>
                <a:lnTo>
                  <a:pt x="1511791" y="26497"/>
                </a:lnTo>
                <a:lnTo>
                  <a:pt x="1416589" y="11933"/>
                </a:lnTo>
                <a:lnTo>
                  <a:pt x="1318847" y="3022"/>
                </a:lnTo>
                <a:lnTo>
                  <a:pt x="1218880" y="0"/>
                </a:lnTo>
                <a:close/>
              </a:path>
              <a:path w="2437765" h="1823720">
                <a:moveTo>
                  <a:pt x="2097411" y="280487"/>
                </a:moveTo>
                <a:lnTo>
                  <a:pt x="1218880" y="280487"/>
                </a:lnTo>
                <a:lnTo>
                  <a:pt x="1295842" y="282579"/>
                </a:lnTo>
                <a:lnTo>
                  <a:pt x="1371092" y="288749"/>
                </a:lnTo>
                <a:lnTo>
                  <a:pt x="1444386" y="298832"/>
                </a:lnTo>
                <a:lnTo>
                  <a:pt x="1515484" y="312668"/>
                </a:lnTo>
                <a:lnTo>
                  <a:pt x="1584144" y="330093"/>
                </a:lnTo>
                <a:lnTo>
                  <a:pt x="1650125" y="350946"/>
                </a:lnTo>
                <a:lnTo>
                  <a:pt x="1713185" y="375063"/>
                </a:lnTo>
                <a:lnTo>
                  <a:pt x="1773082" y="402281"/>
                </a:lnTo>
                <a:lnTo>
                  <a:pt x="1829575" y="432440"/>
                </a:lnTo>
                <a:lnTo>
                  <a:pt x="1882423" y="465376"/>
                </a:lnTo>
                <a:lnTo>
                  <a:pt x="1931384" y="500926"/>
                </a:lnTo>
                <a:lnTo>
                  <a:pt x="1976217" y="538929"/>
                </a:lnTo>
                <a:lnTo>
                  <a:pt x="2016680" y="579222"/>
                </a:lnTo>
                <a:lnTo>
                  <a:pt x="2052531" y="621641"/>
                </a:lnTo>
                <a:lnTo>
                  <a:pt x="2083529" y="666026"/>
                </a:lnTo>
                <a:lnTo>
                  <a:pt x="2109433" y="712213"/>
                </a:lnTo>
                <a:lnTo>
                  <a:pt x="2130000" y="760041"/>
                </a:lnTo>
                <a:lnTo>
                  <a:pt x="2144991" y="809345"/>
                </a:lnTo>
                <a:lnTo>
                  <a:pt x="2154162" y="859965"/>
                </a:lnTo>
                <a:lnTo>
                  <a:pt x="2157273" y="911738"/>
                </a:lnTo>
                <a:lnTo>
                  <a:pt x="2154162" y="963510"/>
                </a:lnTo>
                <a:lnTo>
                  <a:pt x="2144991" y="1014130"/>
                </a:lnTo>
                <a:lnTo>
                  <a:pt x="2130000" y="1063434"/>
                </a:lnTo>
                <a:lnTo>
                  <a:pt x="2109433" y="1111262"/>
                </a:lnTo>
                <a:lnTo>
                  <a:pt x="2083529" y="1157449"/>
                </a:lnTo>
                <a:lnTo>
                  <a:pt x="2052531" y="1201834"/>
                </a:lnTo>
                <a:lnTo>
                  <a:pt x="2016680" y="1244254"/>
                </a:lnTo>
                <a:lnTo>
                  <a:pt x="1976217" y="1284546"/>
                </a:lnTo>
                <a:lnTo>
                  <a:pt x="1931384" y="1322549"/>
                </a:lnTo>
                <a:lnTo>
                  <a:pt x="1882423" y="1358099"/>
                </a:lnTo>
                <a:lnTo>
                  <a:pt x="1829575" y="1391035"/>
                </a:lnTo>
                <a:lnTo>
                  <a:pt x="1773082" y="1421194"/>
                </a:lnTo>
                <a:lnTo>
                  <a:pt x="1713185" y="1448413"/>
                </a:lnTo>
                <a:lnTo>
                  <a:pt x="1650125" y="1472529"/>
                </a:lnTo>
                <a:lnTo>
                  <a:pt x="1584144" y="1493382"/>
                </a:lnTo>
                <a:lnTo>
                  <a:pt x="1515484" y="1510807"/>
                </a:lnTo>
                <a:lnTo>
                  <a:pt x="1444386" y="1524643"/>
                </a:lnTo>
                <a:lnTo>
                  <a:pt x="1371092" y="1534727"/>
                </a:lnTo>
                <a:lnTo>
                  <a:pt x="1295842" y="1540896"/>
                </a:lnTo>
                <a:lnTo>
                  <a:pt x="1218880" y="1542989"/>
                </a:lnTo>
                <a:lnTo>
                  <a:pt x="2097411" y="1542989"/>
                </a:lnTo>
                <a:lnTo>
                  <a:pt x="2144355" y="1505087"/>
                </a:lnTo>
                <a:lnTo>
                  <a:pt x="2202588" y="1450198"/>
                </a:lnTo>
                <a:lnTo>
                  <a:pt x="2255145" y="1392002"/>
                </a:lnTo>
                <a:lnTo>
                  <a:pt x="2301712" y="1330733"/>
                </a:lnTo>
                <a:lnTo>
                  <a:pt x="2341975" y="1266627"/>
                </a:lnTo>
                <a:lnTo>
                  <a:pt x="2375622" y="1199917"/>
                </a:lnTo>
                <a:lnTo>
                  <a:pt x="2402337" y="1130839"/>
                </a:lnTo>
                <a:lnTo>
                  <a:pt x="2421808" y="1059626"/>
                </a:lnTo>
                <a:lnTo>
                  <a:pt x="2433720" y="986514"/>
                </a:lnTo>
                <a:lnTo>
                  <a:pt x="2437761" y="911738"/>
                </a:lnTo>
                <a:lnTo>
                  <a:pt x="2433720" y="836961"/>
                </a:lnTo>
                <a:lnTo>
                  <a:pt x="2421808" y="763849"/>
                </a:lnTo>
                <a:lnTo>
                  <a:pt x="2402337" y="692637"/>
                </a:lnTo>
                <a:lnTo>
                  <a:pt x="2375622" y="623558"/>
                </a:lnTo>
                <a:lnTo>
                  <a:pt x="2341975" y="556848"/>
                </a:lnTo>
                <a:lnTo>
                  <a:pt x="2301712" y="492742"/>
                </a:lnTo>
                <a:lnTo>
                  <a:pt x="2255145" y="431473"/>
                </a:lnTo>
                <a:lnTo>
                  <a:pt x="2202588" y="373277"/>
                </a:lnTo>
                <a:lnTo>
                  <a:pt x="2144355" y="318388"/>
                </a:lnTo>
                <a:lnTo>
                  <a:pt x="2097411" y="2804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58110" y="4043147"/>
            <a:ext cx="2437765" cy="1823720"/>
          </a:xfrm>
          <a:custGeom>
            <a:avLst/>
            <a:gdLst/>
            <a:ahLst/>
            <a:cxnLst/>
            <a:rect l="l" t="t" r="r" b="b"/>
            <a:pathLst>
              <a:path w="2437765" h="1823720">
                <a:moveTo>
                  <a:pt x="0" y="911737"/>
                </a:moveTo>
                <a:lnTo>
                  <a:pt x="4040" y="836961"/>
                </a:lnTo>
                <a:lnTo>
                  <a:pt x="15953" y="763849"/>
                </a:lnTo>
                <a:lnTo>
                  <a:pt x="35423" y="692636"/>
                </a:lnTo>
                <a:lnTo>
                  <a:pt x="62139" y="623558"/>
                </a:lnTo>
                <a:lnTo>
                  <a:pt x="95785" y="556848"/>
                </a:lnTo>
                <a:lnTo>
                  <a:pt x="136049" y="492741"/>
                </a:lnTo>
                <a:lnTo>
                  <a:pt x="182616" y="431473"/>
                </a:lnTo>
                <a:lnTo>
                  <a:pt x="235173" y="373277"/>
                </a:lnTo>
                <a:lnTo>
                  <a:pt x="293406" y="318388"/>
                </a:lnTo>
                <a:lnTo>
                  <a:pt x="357001" y="267041"/>
                </a:lnTo>
                <a:lnTo>
                  <a:pt x="425646" y="219471"/>
                </a:lnTo>
                <a:lnTo>
                  <a:pt x="499025" y="175912"/>
                </a:lnTo>
                <a:lnTo>
                  <a:pt x="576826" y="136599"/>
                </a:lnTo>
                <a:lnTo>
                  <a:pt x="658734" y="101766"/>
                </a:lnTo>
                <a:lnTo>
                  <a:pt x="744437" y="71648"/>
                </a:lnTo>
                <a:lnTo>
                  <a:pt x="833620" y="46480"/>
                </a:lnTo>
                <a:lnTo>
                  <a:pt x="925969" y="26497"/>
                </a:lnTo>
                <a:lnTo>
                  <a:pt x="1021171" y="11933"/>
                </a:lnTo>
                <a:lnTo>
                  <a:pt x="1118913" y="3022"/>
                </a:lnTo>
                <a:lnTo>
                  <a:pt x="1218880" y="0"/>
                </a:lnTo>
                <a:lnTo>
                  <a:pt x="1318847" y="3022"/>
                </a:lnTo>
                <a:lnTo>
                  <a:pt x="1416589" y="11933"/>
                </a:lnTo>
                <a:lnTo>
                  <a:pt x="1511791" y="26497"/>
                </a:lnTo>
                <a:lnTo>
                  <a:pt x="1604141" y="46480"/>
                </a:lnTo>
                <a:lnTo>
                  <a:pt x="1693323" y="71648"/>
                </a:lnTo>
                <a:lnTo>
                  <a:pt x="1779026" y="101766"/>
                </a:lnTo>
                <a:lnTo>
                  <a:pt x="1860934" y="136599"/>
                </a:lnTo>
                <a:lnTo>
                  <a:pt x="1938735" y="175912"/>
                </a:lnTo>
                <a:lnTo>
                  <a:pt x="2012115" y="219471"/>
                </a:lnTo>
                <a:lnTo>
                  <a:pt x="2080759" y="267041"/>
                </a:lnTo>
                <a:lnTo>
                  <a:pt x="2144354" y="318388"/>
                </a:lnTo>
                <a:lnTo>
                  <a:pt x="2202587" y="373277"/>
                </a:lnTo>
                <a:lnTo>
                  <a:pt x="2255144" y="431473"/>
                </a:lnTo>
                <a:lnTo>
                  <a:pt x="2301712" y="492741"/>
                </a:lnTo>
                <a:lnTo>
                  <a:pt x="2341975" y="556848"/>
                </a:lnTo>
                <a:lnTo>
                  <a:pt x="2375621" y="623558"/>
                </a:lnTo>
                <a:lnTo>
                  <a:pt x="2402337" y="692636"/>
                </a:lnTo>
                <a:lnTo>
                  <a:pt x="2421808" y="763849"/>
                </a:lnTo>
                <a:lnTo>
                  <a:pt x="2433720" y="836961"/>
                </a:lnTo>
                <a:lnTo>
                  <a:pt x="2437761" y="911737"/>
                </a:lnTo>
                <a:lnTo>
                  <a:pt x="2433720" y="986514"/>
                </a:lnTo>
                <a:lnTo>
                  <a:pt x="2421808" y="1059626"/>
                </a:lnTo>
                <a:lnTo>
                  <a:pt x="2402337" y="1130838"/>
                </a:lnTo>
                <a:lnTo>
                  <a:pt x="2375621" y="1199917"/>
                </a:lnTo>
                <a:lnTo>
                  <a:pt x="2341975" y="1266627"/>
                </a:lnTo>
                <a:lnTo>
                  <a:pt x="2301712" y="1330733"/>
                </a:lnTo>
                <a:lnTo>
                  <a:pt x="2255144" y="1392002"/>
                </a:lnTo>
                <a:lnTo>
                  <a:pt x="2202587" y="1450198"/>
                </a:lnTo>
                <a:lnTo>
                  <a:pt x="2144354" y="1505086"/>
                </a:lnTo>
                <a:lnTo>
                  <a:pt x="2080759" y="1556433"/>
                </a:lnTo>
                <a:lnTo>
                  <a:pt x="2012115" y="1604003"/>
                </a:lnTo>
                <a:lnTo>
                  <a:pt x="1938735" y="1647563"/>
                </a:lnTo>
                <a:lnTo>
                  <a:pt x="1860934" y="1686876"/>
                </a:lnTo>
                <a:lnTo>
                  <a:pt x="1779026" y="1721709"/>
                </a:lnTo>
                <a:lnTo>
                  <a:pt x="1693323" y="1751826"/>
                </a:lnTo>
                <a:lnTo>
                  <a:pt x="1604141" y="1776994"/>
                </a:lnTo>
                <a:lnTo>
                  <a:pt x="1511791" y="1796978"/>
                </a:lnTo>
                <a:lnTo>
                  <a:pt x="1416589" y="1811542"/>
                </a:lnTo>
                <a:lnTo>
                  <a:pt x="1318847" y="1820453"/>
                </a:lnTo>
                <a:lnTo>
                  <a:pt x="1218880" y="1823475"/>
                </a:lnTo>
                <a:lnTo>
                  <a:pt x="1118913" y="1820453"/>
                </a:lnTo>
                <a:lnTo>
                  <a:pt x="1021171" y="1811542"/>
                </a:lnTo>
                <a:lnTo>
                  <a:pt x="925969" y="1796978"/>
                </a:lnTo>
                <a:lnTo>
                  <a:pt x="833620" y="1776994"/>
                </a:lnTo>
                <a:lnTo>
                  <a:pt x="744437" y="1751826"/>
                </a:lnTo>
                <a:lnTo>
                  <a:pt x="658734" y="1721709"/>
                </a:lnTo>
                <a:lnTo>
                  <a:pt x="576826" y="1686876"/>
                </a:lnTo>
                <a:lnTo>
                  <a:pt x="499025" y="1647563"/>
                </a:lnTo>
                <a:lnTo>
                  <a:pt x="425646" y="1604003"/>
                </a:lnTo>
                <a:lnTo>
                  <a:pt x="357001" y="1556433"/>
                </a:lnTo>
                <a:lnTo>
                  <a:pt x="293406" y="1505086"/>
                </a:lnTo>
                <a:lnTo>
                  <a:pt x="235173" y="1450198"/>
                </a:lnTo>
                <a:lnTo>
                  <a:pt x="182616" y="1392002"/>
                </a:lnTo>
                <a:lnTo>
                  <a:pt x="136049" y="1330733"/>
                </a:lnTo>
                <a:lnTo>
                  <a:pt x="95785" y="1266627"/>
                </a:lnTo>
                <a:lnTo>
                  <a:pt x="62139" y="1199917"/>
                </a:lnTo>
                <a:lnTo>
                  <a:pt x="35423" y="1130838"/>
                </a:lnTo>
                <a:lnTo>
                  <a:pt x="15953" y="1059626"/>
                </a:lnTo>
                <a:lnTo>
                  <a:pt x="4040" y="986514"/>
                </a:lnTo>
                <a:lnTo>
                  <a:pt x="0" y="911737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38597" y="4323634"/>
            <a:ext cx="1877060" cy="1263015"/>
          </a:xfrm>
          <a:custGeom>
            <a:avLst/>
            <a:gdLst/>
            <a:ahLst/>
            <a:cxnLst/>
            <a:rect l="l" t="t" r="r" b="b"/>
            <a:pathLst>
              <a:path w="1877060" h="1263014">
                <a:moveTo>
                  <a:pt x="0" y="631250"/>
                </a:moveTo>
                <a:lnTo>
                  <a:pt x="3110" y="683023"/>
                </a:lnTo>
                <a:lnTo>
                  <a:pt x="12281" y="733642"/>
                </a:lnTo>
                <a:lnTo>
                  <a:pt x="27272" y="782947"/>
                </a:lnTo>
                <a:lnTo>
                  <a:pt x="47839" y="830774"/>
                </a:lnTo>
                <a:lnTo>
                  <a:pt x="73743" y="876961"/>
                </a:lnTo>
                <a:lnTo>
                  <a:pt x="104741" y="921346"/>
                </a:lnTo>
                <a:lnTo>
                  <a:pt x="140592" y="963766"/>
                </a:lnTo>
                <a:lnTo>
                  <a:pt x="181055" y="1004059"/>
                </a:lnTo>
                <a:lnTo>
                  <a:pt x="225887" y="1042061"/>
                </a:lnTo>
                <a:lnTo>
                  <a:pt x="274848" y="1077612"/>
                </a:lnTo>
                <a:lnTo>
                  <a:pt x="327696" y="1110548"/>
                </a:lnTo>
                <a:lnTo>
                  <a:pt x="384190" y="1140706"/>
                </a:lnTo>
                <a:lnTo>
                  <a:pt x="444087" y="1167925"/>
                </a:lnTo>
                <a:lnTo>
                  <a:pt x="507147" y="1192042"/>
                </a:lnTo>
                <a:lnTo>
                  <a:pt x="573127" y="1212894"/>
                </a:lnTo>
                <a:lnTo>
                  <a:pt x="641788" y="1230320"/>
                </a:lnTo>
                <a:lnTo>
                  <a:pt x="712886" y="1244155"/>
                </a:lnTo>
                <a:lnTo>
                  <a:pt x="786180" y="1254239"/>
                </a:lnTo>
                <a:lnTo>
                  <a:pt x="861429" y="1260409"/>
                </a:lnTo>
                <a:lnTo>
                  <a:pt x="938392" y="1262501"/>
                </a:lnTo>
                <a:lnTo>
                  <a:pt x="1015355" y="1260409"/>
                </a:lnTo>
                <a:lnTo>
                  <a:pt x="1090604" y="1254239"/>
                </a:lnTo>
                <a:lnTo>
                  <a:pt x="1163899" y="1244155"/>
                </a:lnTo>
                <a:lnTo>
                  <a:pt x="1234997" y="1230320"/>
                </a:lnTo>
                <a:lnTo>
                  <a:pt x="1303657" y="1212894"/>
                </a:lnTo>
                <a:lnTo>
                  <a:pt x="1369638" y="1192042"/>
                </a:lnTo>
                <a:lnTo>
                  <a:pt x="1432697" y="1167925"/>
                </a:lnTo>
                <a:lnTo>
                  <a:pt x="1492595" y="1140706"/>
                </a:lnTo>
                <a:lnTo>
                  <a:pt x="1549088" y="1110548"/>
                </a:lnTo>
                <a:lnTo>
                  <a:pt x="1601936" y="1077612"/>
                </a:lnTo>
                <a:lnTo>
                  <a:pt x="1650897" y="1042061"/>
                </a:lnTo>
                <a:lnTo>
                  <a:pt x="1695730" y="1004059"/>
                </a:lnTo>
                <a:lnTo>
                  <a:pt x="1736192" y="963766"/>
                </a:lnTo>
                <a:lnTo>
                  <a:pt x="1772043" y="921346"/>
                </a:lnTo>
                <a:lnTo>
                  <a:pt x="1803041" y="876961"/>
                </a:lnTo>
                <a:lnTo>
                  <a:pt x="1828945" y="830774"/>
                </a:lnTo>
                <a:lnTo>
                  <a:pt x="1849513" y="782947"/>
                </a:lnTo>
                <a:lnTo>
                  <a:pt x="1864503" y="733642"/>
                </a:lnTo>
                <a:lnTo>
                  <a:pt x="1873674" y="683023"/>
                </a:lnTo>
                <a:lnTo>
                  <a:pt x="1876785" y="631250"/>
                </a:lnTo>
                <a:lnTo>
                  <a:pt x="1873674" y="579478"/>
                </a:lnTo>
                <a:lnTo>
                  <a:pt x="1864503" y="528858"/>
                </a:lnTo>
                <a:lnTo>
                  <a:pt x="1849513" y="479553"/>
                </a:lnTo>
                <a:lnTo>
                  <a:pt x="1828945" y="431726"/>
                </a:lnTo>
                <a:lnTo>
                  <a:pt x="1803041" y="385539"/>
                </a:lnTo>
                <a:lnTo>
                  <a:pt x="1772043" y="341154"/>
                </a:lnTo>
                <a:lnTo>
                  <a:pt x="1736192" y="298734"/>
                </a:lnTo>
                <a:lnTo>
                  <a:pt x="1695730" y="258442"/>
                </a:lnTo>
                <a:lnTo>
                  <a:pt x="1650897" y="220439"/>
                </a:lnTo>
                <a:lnTo>
                  <a:pt x="1601936" y="184889"/>
                </a:lnTo>
                <a:lnTo>
                  <a:pt x="1549088" y="151953"/>
                </a:lnTo>
                <a:lnTo>
                  <a:pt x="1492595" y="121794"/>
                </a:lnTo>
                <a:lnTo>
                  <a:pt x="1432697" y="94575"/>
                </a:lnTo>
                <a:lnTo>
                  <a:pt x="1369638" y="70459"/>
                </a:lnTo>
                <a:lnTo>
                  <a:pt x="1303657" y="49606"/>
                </a:lnTo>
                <a:lnTo>
                  <a:pt x="1234997" y="32181"/>
                </a:lnTo>
                <a:lnTo>
                  <a:pt x="1163899" y="18345"/>
                </a:lnTo>
                <a:lnTo>
                  <a:pt x="1090604" y="8262"/>
                </a:lnTo>
                <a:lnTo>
                  <a:pt x="1015355" y="2092"/>
                </a:lnTo>
                <a:lnTo>
                  <a:pt x="938392" y="0"/>
                </a:lnTo>
                <a:lnTo>
                  <a:pt x="861429" y="2092"/>
                </a:lnTo>
                <a:lnTo>
                  <a:pt x="786180" y="8262"/>
                </a:lnTo>
                <a:lnTo>
                  <a:pt x="712886" y="18345"/>
                </a:lnTo>
                <a:lnTo>
                  <a:pt x="641788" y="32181"/>
                </a:lnTo>
                <a:lnTo>
                  <a:pt x="573127" y="49606"/>
                </a:lnTo>
                <a:lnTo>
                  <a:pt x="507147" y="70459"/>
                </a:lnTo>
                <a:lnTo>
                  <a:pt x="444087" y="94575"/>
                </a:lnTo>
                <a:lnTo>
                  <a:pt x="384190" y="121794"/>
                </a:lnTo>
                <a:lnTo>
                  <a:pt x="327696" y="151953"/>
                </a:lnTo>
                <a:lnTo>
                  <a:pt x="274848" y="184889"/>
                </a:lnTo>
                <a:lnTo>
                  <a:pt x="225887" y="220439"/>
                </a:lnTo>
                <a:lnTo>
                  <a:pt x="181055" y="258442"/>
                </a:lnTo>
                <a:lnTo>
                  <a:pt x="140592" y="298734"/>
                </a:lnTo>
                <a:lnTo>
                  <a:pt x="104741" y="341154"/>
                </a:lnTo>
                <a:lnTo>
                  <a:pt x="73743" y="385539"/>
                </a:lnTo>
                <a:lnTo>
                  <a:pt x="47839" y="431726"/>
                </a:lnTo>
                <a:lnTo>
                  <a:pt x="27272" y="479553"/>
                </a:lnTo>
                <a:lnTo>
                  <a:pt x="12281" y="528858"/>
                </a:lnTo>
                <a:lnTo>
                  <a:pt x="3110" y="579478"/>
                </a:lnTo>
                <a:lnTo>
                  <a:pt x="0" y="63125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88625" y="4043147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69" y="0"/>
                </a:lnTo>
                <a:lnTo>
                  <a:pt x="2256969" y="272855"/>
                </a:lnTo>
                <a:lnTo>
                  <a:pt x="0" y="2728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88625" y="4043147"/>
            <a:ext cx="2257425" cy="273050"/>
          </a:xfrm>
          <a:custGeom>
            <a:avLst/>
            <a:gdLst/>
            <a:ahLst/>
            <a:cxnLst/>
            <a:rect l="l" t="t" r="r" b="b"/>
            <a:pathLst>
              <a:path w="2257425" h="273050">
                <a:moveTo>
                  <a:pt x="0" y="0"/>
                </a:moveTo>
                <a:lnTo>
                  <a:pt x="2256969" y="0"/>
                </a:lnTo>
                <a:lnTo>
                  <a:pt x="2256969" y="272856"/>
                </a:lnTo>
                <a:lnTo>
                  <a:pt x="0" y="272856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6121" y="4123008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6121" y="4123008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4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073206" y="4246126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0"/>
                </a:lnTo>
                <a:lnTo>
                  <a:pt x="0" y="208302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073206" y="4246126"/>
            <a:ext cx="356235" cy="2083435"/>
          </a:xfrm>
          <a:custGeom>
            <a:avLst/>
            <a:gdLst/>
            <a:ahLst/>
            <a:cxnLst/>
            <a:rect l="l" t="t" r="r" b="b"/>
            <a:pathLst>
              <a:path w="356235" h="2083435">
                <a:moveTo>
                  <a:pt x="0" y="0"/>
                </a:moveTo>
                <a:lnTo>
                  <a:pt x="355749" y="0"/>
                </a:lnTo>
                <a:lnTo>
                  <a:pt x="355749" y="2083021"/>
                </a:lnTo>
                <a:lnTo>
                  <a:pt x="0" y="2083021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86748" y="5380806"/>
            <a:ext cx="179070" cy="948690"/>
          </a:xfrm>
          <a:custGeom>
            <a:avLst/>
            <a:gdLst/>
            <a:ahLst/>
            <a:cxnLst/>
            <a:rect l="l" t="t" r="r" b="b"/>
            <a:pathLst>
              <a:path w="179069" h="948689">
                <a:moveTo>
                  <a:pt x="178580" y="948341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359497" y="5221087"/>
            <a:ext cx="17780" cy="1108075"/>
          </a:xfrm>
          <a:custGeom>
            <a:avLst/>
            <a:gdLst/>
            <a:ahLst/>
            <a:cxnLst/>
            <a:rect l="l" t="t" r="r" b="b"/>
            <a:pathLst>
              <a:path w="17780" h="1108075">
                <a:moveTo>
                  <a:pt x="17494" y="1108060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376992" y="5380807"/>
            <a:ext cx="70485" cy="948690"/>
          </a:xfrm>
          <a:custGeom>
            <a:avLst/>
            <a:gdLst/>
            <a:ahLst/>
            <a:cxnLst/>
            <a:rect l="l" t="t" r="r" b="b"/>
            <a:pathLst>
              <a:path w="70484" h="948689">
                <a:moveTo>
                  <a:pt x="0" y="948340"/>
                </a:moveTo>
                <a:lnTo>
                  <a:pt x="69983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376992" y="5509712"/>
            <a:ext cx="224154" cy="819785"/>
          </a:xfrm>
          <a:custGeom>
            <a:avLst/>
            <a:gdLst/>
            <a:ahLst/>
            <a:cxnLst/>
            <a:rect l="l" t="t" r="r" b="b"/>
            <a:pathLst>
              <a:path w="224155" h="819785">
                <a:moveTo>
                  <a:pt x="0" y="819435"/>
                </a:moveTo>
                <a:lnTo>
                  <a:pt x="223654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28699" y="5221087"/>
            <a:ext cx="330835" cy="1108075"/>
          </a:xfrm>
          <a:custGeom>
            <a:avLst/>
            <a:gdLst/>
            <a:ahLst/>
            <a:cxnLst/>
            <a:rect l="l" t="t" r="r" b="b"/>
            <a:pathLst>
              <a:path w="330834" h="1108075">
                <a:moveTo>
                  <a:pt x="330795" y="1108061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689100" y="2918688"/>
            <a:ext cx="2798445" cy="0"/>
          </a:xfrm>
          <a:custGeom>
            <a:avLst/>
            <a:gdLst/>
            <a:ahLst/>
            <a:cxnLst/>
            <a:rect l="l" t="t" r="r" b="b"/>
            <a:pathLst>
              <a:path w="2798445">
                <a:moveTo>
                  <a:pt x="0" y="0"/>
                </a:moveTo>
                <a:lnTo>
                  <a:pt x="279826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354128" y="2833426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3130" y="0"/>
                </a:moveTo>
                <a:lnTo>
                  <a:pt x="11455" y="1064"/>
                </a:lnTo>
                <a:lnTo>
                  <a:pt x="2478" y="8988"/>
                </a:lnTo>
                <a:lnTo>
                  <a:pt x="346" y="14388"/>
                </a:lnTo>
                <a:lnTo>
                  <a:pt x="1410" y="26064"/>
                </a:lnTo>
                <a:lnTo>
                  <a:pt x="9333" y="35041"/>
                </a:lnTo>
                <a:lnTo>
                  <a:pt x="95425" y="85262"/>
                </a:lnTo>
                <a:lnTo>
                  <a:pt x="9333" y="135481"/>
                </a:lnTo>
                <a:lnTo>
                  <a:pt x="4819" y="139133"/>
                </a:lnTo>
                <a:lnTo>
                  <a:pt x="0" y="149821"/>
                </a:lnTo>
                <a:lnTo>
                  <a:pt x="2478" y="161535"/>
                </a:lnTo>
                <a:lnTo>
                  <a:pt x="6129" y="166049"/>
                </a:lnTo>
                <a:lnTo>
                  <a:pt x="16817" y="170869"/>
                </a:lnTo>
                <a:lnTo>
                  <a:pt x="28531" y="168391"/>
                </a:lnTo>
                <a:lnTo>
                  <a:pt x="171040" y="85262"/>
                </a:lnTo>
                <a:lnTo>
                  <a:pt x="28531" y="2131"/>
                </a:lnTo>
                <a:lnTo>
                  <a:pt x="231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191254" y="4400319"/>
            <a:ext cx="2872105" cy="0"/>
          </a:xfrm>
          <a:custGeom>
            <a:avLst/>
            <a:gdLst/>
            <a:ahLst/>
            <a:cxnLst/>
            <a:rect l="l" t="t" r="r" b="b"/>
            <a:pathLst>
              <a:path w="2872104">
                <a:moveTo>
                  <a:pt x="0" y="0"/>
                </a:moveTo>
                <a:lnTo>
                  <a:pt x="2872079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930101" y="4315057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23131" y="0"/>
                </a:moveTo>
                <a:lnTo>
                  <a:pt x="11455" y="1064"/>
                </a:lnTo>
                <a:lnTo>
                  <a:pt x="2478" y="8987"/>
                </a:lnTo>
                <a:lnTo>
                  <a:pt x="346" y="14388"/>
                </a:lnTo>
                <a:lnTo>
                  <a:pt x="1411" y="26064"/>
                </a:lnTo>
                <a:lnTo>
                  <a:pt x="9334" y="35041"/>
                </a:lnTo>
                <a:lnTo>
                  <a:pt x="95425" y="85260"/>
                </a:lnTo>
                <a:lnTo>
                  <a:pt x="9334" y="135481"/>
                </a:lnTo>
                <a:lnTo>
                  <a:pt x="4820" y="139133"/>
                </a:lnTo>
                <a:lnTo>
                  <a:pt x="0" y="149820"/>
                </a:lnTo>
                <a:lnTo>
                  <a:pt x="2478" y="161535"/>
                </a:lnTo>
                <a:lnTo>
                  <a:pt x="6129" y="166049"/>
                </a:lnTo>
                <a:lnTo>
                  <a:pt x="16817" y="170869"/>
                </a:lnTo>
                <a:lnTo>
                  <a:pt x="28532" y="168391"/>
                </a:lnTo>
                <a:lnTo>
                  <a:pt x="171040" y="85260"/>
                </a:lnTo>
                <a:lnTo>
                  <a:pt x="28532" y="2131"/>
                </a:lnTo>
                <a:lnTo>
                  <a:pt x="231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1679387" y="3084274"/>
            <a:ext cx="203898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H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ghe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r than 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averag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e response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127111" y="4660460"/>
            <a:ext cx="1233170" cy="800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5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Lower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than 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average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response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381498" y="3654214"/>
            <a:ext cx="3810000" cy="2540"/>
          </a:xfrm>
          <a:custGeom>
            <a:avLst/>
            <a:gdLst/>
            <a:ahLst/>
            <a:cxnLst/>
            <a:rect l="l" t="t" r="r" b="b"/>
            <a:pathLst>
              <a:path w="3810000" h="2539">
                <a:moveTo>
                  <a:pt x="0" y="0"/>
                </a:moveTo>
                <a:lnTo>
                  <a:pt x="3809998" y="2312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7000687" y="3358960"/>
            <a:ext cx="205486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Aver</a:t>
            </a: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ge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res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p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onse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414566" y="2517060"/>
            <a:ext cx="76200" cy="955675"/>
          </a:xfrm>
          <a:custGeom>
            <a:avLst/>
            <a:gdLst/>
            <a:ahLst/>
            <a:cxnLst/>
            <a:rect l="l" t="t" r="r" b="b"/>
            <a:pathLst>
              <a:path w="76200" h="955675">
                <a:moveTo>
                  <a:pt x="0" y="955659"/>
                </a:moveTo>
                <a:lnTo>
                  <a:pt x="75816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83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86765">
              <a:lnSpc>
                <a:spcPct val="100000"/>
              </a:lnSpc>
            </a:pPr>
            <a:r>
              <a:rPr spc="-35" dirty="0"/>
              <a:t>Forward</a:t>
            </a:r>
            <a:r>
              <a:rPr spc="-5" dirty="0"/>
              <a:t> </a:t>
            </a:r>
            <a:r>
              <a:rPr spc="-40" dirty="0"/>
              <a:t>p</a:t>
            </a:r>
            <a:r>
              <a:rPr spc="-25" dirty="0"/>
              <a:t>ile-</a:t>
            </a:r>
            <a:r>
              <a:rPr spc="-40" dirty="0"/>
              <a:t>u</a:t>
            </a:r>
            <a:r>
              <a:rPr spc="-35" dirty="0"/>
              <a:t>p</a:t>
            </a:r>
            <a:r>
              <a:rPr spc="-5" dirty="0"/>
              <a:t> </a:t>
            </a:r>
            <a:r>
              <a:rPr spc="-25" dirty="0"/>
              <a:t>jets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18440" y="5485265"/>
            <a:ext cx="5334000" cy="1054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Century Gothic"/>
                <a:cs typeface="Century Gothic"/>
              </a:rPr>
              <a:t>Challeng</a:t>
            </a:r>
            <a:r>
              <a:rPr sz="2400" b="1" spc="-5" dirty="0">
                <a:latin typeface="Century Gothic"/>
                <a:cs typeface="Century Gothic"/>
              </a:rPr>
              <a:t>e</a:t>
            </a:r>
            <a:r>
              <a:rPr sz="2400" spc="-10" dirty="0">
                <a:latin typeface="Century Gothic"/>
                <a:cs typeface="Century Gothic"/>
              </a:rPr>
              <a:t>: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20" dirty="0">
                <a:latin typeface="Century Gothic"/>
                <a:cs typeface="Century Gothic"/>
              </a:rPr>
              <a:t>ho</a:t>
            </a:r>
            <a:r>
              <a:rPr sz="2400" dirty="0">
                <a:latin typeface="Century Gothic"/>
                <a:cs typeface="Century Gothic"/>
              </a:rPr>
              <a:t>w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to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ass</a:t>
            </a:r>
            <a:r>
              <a:rPr sz="2400" spc="-20" dirty="0">
                <a:latin typeface="Century Gothic"/>
                <a:cs typeface="Century Gothic"/>
              </a:rPr>
              <a:t>o</a:t>
            </a:r>
            <a:r>
              <a:rPr sz="2400" dirty="0">
                <a:latin typeface="Century Gothic"/>
                <a:cs typeface="Century Gothic"/>
              </a:rPr>
              <a:t>cia</a:t>
            </a:r>
            <a:r>
              <a:rPr sz="2400" spc="-15" dirty="0">
                <a:latin typeface="Century Gothic"/>
                <a:cs typeface="Century Gothic"/>
              </a:rPr>
              <a:t>te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v</a:t>
            </a:r>
            <a:r>
              <a:rPr sz="2400" spc="-15" dirty="0">
                <a:latin typeface="Century Gothic"/>
                <a:cs typeface="Century Gothic"/>
              </a:rPr>
              <a:t>ertex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or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20" dirty="0">
                <a:latin typeface="Century Gothic"/>
                <a:cs typeface="Century Gothic"/>
              </a:rPr>
              <a:t>g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n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of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for</a:t>
            </a:r>
            <a:r>
              <a:rPr sz="2400" dirty="0">
                <a:latin typeface="Century Gothic"/>
                <a:cs typeface="Century Gothic"/>
              </a:rPr>
              <a:t>wa</a:t>
            </a:r>
            <a:r>
              <a:rPr sz="2400" spc="-25" dirty="0">
                <a:latin typeface="Century Gothic"/>
                <a:cs typeface="Century Gothic"/>
              </a:rPr>
              <a:t>r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j</a:t>
            </a:r>
            <a:r>
              <a:rPr sz="2400" spc="-15" dirty="0">
                <a:latin typeface="Century Gothic"/>
                <a:cs typeface="Century Gothic"/>
              </a:rPr>
              <a:t>et</a:t>
            </a:r>
            <a:r>
              <a:rPr sz="2400" dirty="0">
                <a:latin typeface="Century Gothic"/>
                <a:cs typeface="Century Gothic"/>
              </a:rPr>
              <a:t>s</a:t>
            </a:r>
            <a:r>
              <a:rPr sz="2400" spc="-10" dirty="0">
                <a:latin typeface="Century Gothic"/>
                <a:cs typeface="Century Gothic"/>
              </a:rPr>
              <a:t>,</a:t>
            </a:r>
            <a:r>
              <a:rPr sz="2400" spc="-15" dirty="0">
                <a:latin typeface="Century Gothic"/>
                <a:cs typeface="Century Gothic"/>
              </a:rPr>
              <a:t> out</a:t>
            </a:r>
            <a:r>
              <a:rPr sz="2400" dirty="0">
                <a:latin typeface="Century Gothic"/>
                <a:cs typeface="Century Gothic"/>
              </a:rPr>
              <a:t>sid</a:t>
            </a:r>
            <a:r>
              <a:rPr sz="2400" spc="-20" dirty="0">
                <a:latin typeface="Century Gothic"/>
                <a:cs typeface="Century Gothic"/>
              </a:rPr>
              <a:t>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5" dirty="0">
                <a:latin typeface="Century Gothic"/>
                <a:cs typeface="Century Gothic"/>
              </a:rPr>
              <a:t>the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i</a:t>
            </a:r>
            <a:r>
              <a:rPr sz="2400" spc="-15" dirty="0">
                <a:latin typeface="Century Gothic"/>
                <a:cs typeface="Century Gothic"/>
              </a:rPr>
              <a:t>nner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spc="-10" dirty="0">
                <a:latin typeface="Century Gothic"/>
                <a:cs typeface="Century Gothic"/>
              </a:rPr>
              <a:t>tr</a:t>
            </a:r>
            <a:r>
              <a:rPr sz="2400" dirty="0">
                <a:latin typeface="Century Gothic"/>
                <a:cs typeface="Century Gothic"/>
              </a:rPr>
              <a:t>a</a:t>
            </a:r>
            <a:r>
              <a:rPr sz="2400" spc="-15" dirty="0">
                <a:latin typeface="Century Gothic"/>
                <a:cs typeface="Century Gothic"/>
              </a:rPr>
              <a:t>cker</a:t>
            </a:r>
            <a:r>
              <a:rPr sz="2400" spc="-5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d</a:t>
            </a:r>
            <a:r>
              <a:rPr sz="2400" spc="-15" dirty="0">
                <a:latin typeface="Century Gothic"/>
                <a:cs typeface="Century Gothic"/>
              </a:rPr>
              <a:t>etector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858634" y="4711700"/>
            <a:ext cx="3094368" cy="1828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72753" y="2805876"/>
            <a:ext cx="2895325" cy="1828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58634" y="1040577"/>
            <a:ext cx="2727266" cy="1828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9700" y="1457325"/>
            <a:ext cx="4499262" cy="33940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45079" y="2914959"/>
            <a:ext cx="882650" cy="407670"/>
          </a:xfrm>
          <a:custGeom>
            <a:avLst/>
            <a:gdLst/>
            <a:ahLst/>
            <a:cxnLst/>
            <a:rect l="l" t="t" r="r" b="b"/>
            <a:pathLst>
              <a:path w="882650" h="407670">
                <a:moveTo>
                  <a:pt x="679038" y="0"/>
                </a:moveTo>
                <a:lnTo>
                  <a:pt x="679038" y="101791"/>
                </a:lnTo>
                <a:lnTo>
                  <a:pt x="0" y="101791"/>
                </a:lnTo>
                <a:lnTo>
                  <a:pt x="0" y="305374"/>
                </a:lnTo>
                <a:lnTo>
                  <a:pt x="679038" y="305374"/>
                </a:lnTo>
                <a:lnTo>
                  <a:pt x="679038" y="407165"/>
                </a:lnTo>
                <a:lnTo>
                  <a:pt x="882619" y="203583"/>
                </a:lnTo>
                <a:lnTo>
                  <a:pt x="6790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095240" y="2499698"/>
            <a:ext cx="253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latin typeface="Century Gothic"/>
                <a:cs typeface="Century Gothic"/>
              </a:rPr>
              <a:t>?</a:t>
            </a:r>
            <a:endParaRPr sz="3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29181" y="2933700"/>
            <a:ext cx="3913910" cy="3721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82995" y="188857"/>
            <a:ext cx="8616950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41415" algn="l"/>
              </a:tabLst>
            </a:pPr>
            <a:r>
              <a:rPr sz="5400" b="1" spc="-35" dirty="0">
                <a:latin typeface="Palatino Linotype"/>
                <a:cs typeface="Palatino Linotype"/>
              </a:rPr>
              <a:t>Forward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spc="-25" dirty="0">
                <a:latin typeface="Palatino Linotype"/>
                <a:cs typeface="Palatino Linotype"/>
              </a:rPr>
              <a:t>ile-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spc="-35" dirty="0">
                <a:latin typeface="Palatino Linotype"/>
                <a:cs typeface="Palatino Linotype"/>
              </a:rPr>
              <a:t>p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dirty="0">
                <a:latin typeface="Palatino Linotype"/>
                <a:cs typeface="Palatino Linotype"/>
              </a:rPr>
              <a:t>jet	</a:t>
            </a:r>
            <a:r>
              <a:rPr sz="5400" b="1" spc="-25" dirty="0">
                <a:latin typeface="Palatino Linotype"/>
                <a:cs typeface="Palatino Linotype"/>
              </a:rPr>
              <a:t>taggi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2955" y="1170840"/>
            <a:ext cx="4784090" cy="1168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Us</a:t>
            </a:r>
            <a:r>
              <a:rPr sz="2000" b="1" dirty="0">
                <a:latin typeface="Century Gothic"/>
                <a:cs typeface="Century Gothic"/>
              </a:rPr>
              <a:t>e </a:t>
            </a:r>
            <a:r>
              <a:rPr sz="2000" b="1" spc="-10" dirty="0">
                <a:latin typeface="Century Gothic"/>
                <a:cs typeface="Century Gothic"/>
              </a:rPr>
              <a:t>tracks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in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the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Century Gothic"/>
                <a:cs typeface="Century Gothic"/>
              </a:rPr>
              <a:t>centra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 region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to </a:t>
            </a:r>
            <a:r>
              <a:rPr sz="2000" b="1" dirty="0">
                <a:latin typeface="Century Gothic"/>
                <a:cs typeface="Century Gothic"/>
              </a:rPr>
              <a:t>ind</a:t>
            </a:r>
            <a:r>
              <a:rPr sz="2000" b="1" spc="-10" dirty="0">
                <a:latin typeface="Century Gothic"/>
                <a:cs typeface="Century Gothic"/>
              </a:rPr>
              <a:t>irectly </a:t>
            </a:r>
            <a:r>
              <a:rPr sz="2000" b="1" spc="-15" dirty="0">
                <a:latin typeface="Century Gothic"/>
                <a:cs typeface="Century Gothic"/>
              </a:rPr>
              <a:t>ta</a:t>
            </a:r>
            <a:r>
              <a:rPr sz="2000" b="1" dirty="0">
                <a:latin typeface="Century Gothic"/>
                <a:cs typeface="Century Gothic"/>
              </a:rPr>
              <a:t>g </a:t>
            </a:r>
            <a:r>
              <a:rPr sz="2000" b="1" spc="-20" dirty="0">
                <a:latin typeface="Century Gothic"/>
                <a:cs typeface="Century Gothic"/>
              </a:rPr>
              <a:t>forw</a:t>
            </a:r>
            <a:r>
              <a:rPr sz="2000" b="1" spc="-15" dirty="0">
                <a:latin typeface="Century Gothic"/>
                <a:cs typeface="Century Gothic"/>
              </a:rPr>
              <a:t>ard</a:t>
            </a:r>
            <a:r>
              <a:rPr sz="2000" b="1" dirty="0">
                <a:latin typeface="Century Gothic"/>
                <a:cs typeface="Century Gothic"/>
              </a:rPr>
              <a:t> p</a:t>
            </a:r>
            <a:r>
              <a:rPr sz="2000" b="1" spc="-10" dirty="0">
                <a:latin typeface="Century Gothic"/>
                <a:cs typeface="Century Gothic"/>
              </a:rPr>
              <a:t>ileup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jets: </a:t>
            </a:r>
            <a:r>
              <a:rPr sz="2000" dirty="0">
                <a:latin typeface="Century Gothic"/>
                <a:cs typeface="Century Gothic"/>
              </a:rPr>
              <a:t>Expl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5" dirty="0">
                <a:latin typeface="Century Gothic"/>
                <a:cs typeface="Century Gothic"/>
              </a:rPr>
              <a:t>ngu</a:t>
            </a:r>
            <a:r>
              <a:rPr sz="2000" dirty="0">
                <a:latin typeface="Century Gothic"/>
                <a:cs typeface="Century Gothic"/>
              </a:rPr>
              <a:t>la</a:t>
            </a:r>
            <a:r>
              <a:rPr sz="2000" spc="-10" dirty="0">
                <a:latin typeface="Century Gothic"/>
                <a:cs typeface="Century Gothic"/>
              </a:rPr>
              <a:t>r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cor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la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of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i="1" dirty="0">
                <a:latin typeface="Century Gothic"/>
                <a:cs typeface="Century Gothic"/>
              </a:rPr>
              <a:t>QCD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uce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pil</a:t>
            </a:r>
            <a:r>
              <a:rPr sz="2000" spc="-15" dirty="0">
                <a:latin typeface="Century Gothic"/>
                <a:cs typeface="Century Gothic"/>
              </a:rPr>
              <a:t>e-u</a:t>
            </a:r>
            <a:r>
              <a:rPr sz="2000" dirty="0">
                <a:latin typeface="Century Gothic"/>
                <a:cs typeface="Century Gothic"/>
              </a:rPr>
              <a:t>p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0" dirty="0">
                <a:latin typeface="Century Gothic"/>
                <a:cs typeface="Century Gothic"/>
              </a:rPr>
              <a:t>nter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0" dirty="0">
                <a:latin typeface="Century Gothic"/>
                <a:cs typeface="Century Gothic"/>
              </a:rPr>
              <a:t>ct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215" y="2743200"/>
            <a:ext cx="4533761" cy="36702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78259" y="3932544"/>
            <a:ext cx="400050" cy="578485"/>
          </a:xfrm>
          <a:custGeom>
            <a:avLst/>
            <a:gdLst/>
            <a:ahLst/>
            <a:cxnLst/>
            <a:rect l="l" t="t" r="r" b="b"/>
            <a:pathLst>
              <a:path w="400050" h="578485">
                <a:moveTo>
                  <a:pt x="0" y="578030"/>
                </a:moveTo>
                <a:lnTo>
                  <a:pt x="399553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136" y="4396773"/>
            <a:ext cx="122555" cy="137160"/>
          </a:xfrm>
          <a:custGeom>
            <a:avLst/>
            <a:gdLst/>
            <a:ahLst/>
            <a:cxnLst/>
            <a:rect l="l" t="t" r="r" b="b"/>
            <a:pathLst>
              <a:path w="122555" h="137160">
                <a:moveTo>
                  <a:pt x="16959" y="0"/>
                </a:moveTo>
                <a:lnTo>
                  <a:pt x="10091" y="5887"/>
                </a:lnTo>
                <a:lnTo>
                  <a:pt x="0" y="137126"/>
                </a:lnTo>
                <a:lnTo>
                  <a:pt x="99632" y="90477"/>
                </a:lnTo>
                <a:lnTo>
                  <a:pt x="32246" y="90477"/>
                </a:lnTo>
                <a:lnTo>
                  <a:pt x="38582" y="8078"/>
                </a:lnTo>
                <a:lnTo>
                  <a:pt x="32695" y="1209"/>
                </a:lnTo>
                <a:lnTo>
                  <a:pt x="16959" y="0"/>
                </a:lnTo>
                <a:close/>
              </a:path>
              <a:path w="122555" h="137160">
                <a:moveTo>
                  <a:pt x="107090" y="55432"/>
                </a:moveTo>
                <a:lnTo>
                  <a:pt x="32246" y="90477"/>
                </a:lnTo>
                <a:lnTo>
                  <a:pt x="99632" y="90477"/>
                </a:lnTo>
                <a:lnTo>
                  <a:pt x="119207" y="81311"/>
                </a:lnTo>
                <a:lnTo>
                  <a:pt x="122288" y="72806"/>
                </a:lnTo>
                <a:lnTo>
                  <a:pt x="115596" y="58513"/>
                </a:lnTo>
                <a:lnTo>
                  <a:pt x="107090" y="55432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71648" y="3909218"/>
            <a:ext cx="122555" cy="137160"/>
          </a:xfrm>
          <a:custGeom>
            <a:avLst/>
            <a:gdLst/>
            <a:ahLst/>
            <a:cxnLst/>
            <a:rect l="l" t="t" r="r" b="b"/>
            <a:pathLst>
              <a:path w="122555" h="137160">
                <a:moveTo>
                  <a:pt x="118701" y="46650"/>
                </a:moveTo>
                <a:lnTo>
                  <a:pt x="90041" y="46650"/>
                </a:lnTo>
                <a:lnTo>
                  <a:pt x="83705" y="129049"/>
                </a:lnTo>
                <a:lnTo>
                  <a:pt x="89593" y="135917"/>
                </a:lnTo>
                <a:lnTo>
                  <a:pt x="105328" y="137128"/>
                </a:lnTo>
                <a:lnTo>
                  <a:pt x="112196" y="131240"/>
                </a:lnTo>
                <a:lnTo>
                  <a:pt x="118701" y="46650"/>
                </a:lnTo>
                <a:close/>
              </a:path>
              <a:path w="122555" h="137160">
                <a:moveTo>
                  <a:pt x="122288" y="0"/>
                </a:moveTo>
                <a:lnTo>
                  <a:pt x="3081" y="55816"/>
                </a:lnTo>
                <a:lnTo>
                  <a:pt x="0" y="64321"/>
                </a:lnTo>
                <a:lnTo>
                  <a:pt x="6691" y="78614"/>
                </a:lnTo>
                <a:lnTo>
                  <a:pt x="15198" y="81695"/>
                </a:lnTo>
                <a:lnTo>
                  <a:pt x="90041" y="46650"/>
                </a:lnTo>
                <a:lnTo>
                  <a:pt x="118701" y="46650"/>
                </a:lnTo>
                <a:lnTo>
                  <a:pt x="122288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35600" y="1079501"/>
            <a:ext cx="3472178" cy="21931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118100" y="2743200"/>
            <a:ext cx="317500" cy="529590"/>
          </a:xfrm>
          <a:custGeom>
            <a:avLst/>
            <a:gdLst/>
            <a:ahLst/>
            <a:cxnLst/>
            <a:rect l="l" t="t" r="r" b="b"/>
            <a:pathLst>
              <a:path w="317500" h="529589">
                <a:moveTo>
                  <a:pt x="0" y="0"/>
                </a:moveTo>
                <a:lnTo>
                  <a:pt x="317500" y="0"/>
                </a:lnTo>
                <a:lnTo>
                  <a:pt x="317500" y="529461"/>
                </a:lnTo>
                <a:lnTo>
                  <a:pt x="0" y="52946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505958" y="6518810"/>
            <a:ext cx="53124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Back-to-bac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k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QCD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pile-up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in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the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centra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l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 region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84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81953" y="1233920"/>
            <a:ext cx="5580092" cy="54027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285628" y="4031073"/>
            <a:ext cx="150749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improvement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62046" y="3014236"/>
            <a:ext cx="0" cy="915035"/>
          </a:xfrm>
          <a:custGeom>
            <a:avLst/>
            <a:gdLst/>
            <a:ahLst/>
            <a:cxnLst/>
            <a:rect l="l" t="t" r="r" b="b"/>
            <a:pathLst>
              <a:path h="915035">
                <a:moveTo>
                  <a:pt x="0" y="0"/>
                </a:moveTo>
                <a:lnTo>
                  <a:pt x="0" y="914619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95722" y="3826814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15933" y="0"/>
                </a:moveTo>
                <a:lnTo>
                  <a:pt x="2301" y="7951"/>
                </a:lnTo>
                <a:lnTo>
                  <a:pt x="0" y="16700"/>
                </a:lnTo>
                <a:lnTo>
                  <a:pt x="66323" y="130397"/>
                </a:lnTo>
                <a:lnTo>
                  <a:pt x="99403" y="73686"/>
                </a:lnTo>
                <a:lnTo>
                  <a:pt x="66323" y="73686"/>
                </a:lnTo>
                <a:lnTo>
                  <a:pt x="24682" y="2302"/>
                </a:lnTo>
                <a:lnTo>
                  <a:pt x="15933" y="0"/>
                </a:lnTo>
                <a:close/>
              </a:path>
              <a:path w="132715" h="130810">
                <a:moveTo>
                  <a:pt x="116711" y="0"/>
                </a:moveTo>
                <a:lnTo>
                  <a:pt x="107963" y="2302"/>
                </a:lnTo>
                <a:lnTo>
                  <a:pt x="66323" y="73686"/>
                </a:lnTo>
                <a:lnTo>
                  <a:pt x="99403" y="73686"/>
                </a:lnTo>
                <a:lnTo>
                  <a:pt x="132645" y="16700"/>
                </a:lnTo>
                <a:lnTo>
                  <a:pt x="130343" y="7951"/>
                </a:lnTo>
                <a:lnTo>
                  <a:pt x="116711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82995" y="176157"/>
            <a:ext cx="861695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41415" algn="l"/>
              </a:tabLst>
            </a:pPr>
            <a:r>
              <a:rPr sz="5400" b="1" spc="-35" dirty="0">
                <a:latin typeface="Palatino Linotype"/>
                <a:cs typeface="Palatino Linotype"/>
              </a:rPr>
              <a:t>Forward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spc="-25" dirty="0">
                <a:latin typeface="Palatino Linotype"/>
                <a:cs typeface="Palatino Linotype"/>
              </a:rPr>
              <a:t>ile-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spc="-35" dirty="0">
                <a:latin typeface="Palatino Linotype"/>
                <a:cs typeface="Palatino Linotype"/>
              </a:rPr>
              <a:t>p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dirty="0">
                <a:latin typeface="Palatino Linotype"/>
                <a:cs typeface="Palatino Linotype"/>
              </a:rPr>
              <a:t>jet	</a:t>
            </a:r>
            <a:r>
              <a:rPr sz="5400" b="1" spc="-25" dirty="0">
                <a:latin typeface="Palatino Linotype"/>
                <a:cs typeface="Palatino Linotype"/>
              </a:rPr>
              <a:t>taggi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1396" y="6528396"/>
            <a:ext cx="30702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3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TL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AS-PHYS-PUB-2015-034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85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732020" algn="l"/>
                <a:tab pos="5969635" algn="l"/>
              </a:tabLst>
            </a:pPr>
            <a:r>
              <a:rPr spc="-30" dirty="0"/>
              <a:t>Ex</a:t>
            </a:r>
            <a:r>
              <a:rPr spc="-40" dirty="0"/>
              <a:t>p</a:t>
            </a:r>
            <a:r>
              <a:rPr spc="-30" dirty="0"/>
              <a:t>a</a:t>
            </a:r>
            <a:r>
              <a:rPr spc="-40" dirty="0"/>
              <a:t>nd</a:t>
            </a:r>
            <a:r>
              <a:rPr spc="-20" dirty="0"/>
              <a:t>i</a:t>
            </a:r>
            <a:r>
              <a:rPr spc="-40" dirty="0"/>
              <a:t>n</a:t>
            </a:r>
            <a:r>
              <a:rPr spc="-30" dirty="0"/>
              <a:t>g</a:t>
            </a:r>
            <a:r>
              <a:rPr dirty="0"/>
              <a:t> </a:t>
            </a:r>
            <a:r>
              <a:rPr spc="-20" dirty="0"/>
              <a:t>t</a:t>
            </a:r>
            <a:r>
              <a:rPr spc="-40" dirty="0"/>
              <a:t>h</a:t>
            </a:r>
            <a:r>
              <a:rPr dirty="0"/>
              <a:t>e	</a:t>
            </a:r>
            <a:r>
              <a:rPr spc="-35" dirty="0"/>
              <a:t>us</a:t>
            </a:r>
            <a:r>
              <a:rPr dirty="0"/>
              <a:t>e	of </a:t>
            </a:r>
            <a:r>
              <a:rPr spc="-25" dirty="0"/>
              <a:t>jets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2578" y="1650749"/>
            <a:ext cx="4978400" cy="40468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11760">
              <a:lnSpc>
                <a:spcPts val="2800"/>
              </a:lnSpc>
            </a:pPr>
            <a:r>
              <a:rPr sz="2400" b="1" dirty="0">
                <a:latin typeface="Century Gothic"/>
                <a:cs typeface="Century Gothic"/>
              </a:rPr>
              <a:t>Many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motivations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to</a:t>
            </a:r>
            <a:r>
              <a:rPr sz="2400" b="1" spc="-5" dirty="0">
                <a:latin typeface="Century Gothic"/>
                <a:cs typeface="Century Gothic"/>
              </a:rPr>
              <a:t> us</a:t>
            </a:r>
            <a:r>
              <a:rPr sz="2400" b="1" dirty="0">
                <a:latin typeface="Century Gothic"/>
                <a:cs typeface="Century Gothic"/>
              </a:rPr>
              <a:t>e </a:t>
            </a:r>
            <a:r>
              <a:rPr sz="2400" b="1" spc="-10" dirty="0">
                <a:latin typeface="Century Gothic"/>
                <a:cs typeface="Century Gothic"/>
              </a:rPr>
              <a:t>jets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with different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R </a:t>
            </a:r>
            <a:r>
              <a:rPr sz="2400" b="1" spc="-5" dirty="0">
                <a:latin typeface="Century Gothic"/>
                <a:cs typeface="Century Gothic"/>
              </a:rPr>
              <a:t>parameters</a:t>
            </a:r>
            <a:endParaRPr sz="24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101200"/>
              </a:lnSpc>
              <a:spcBef>
                <a:spcPts val="434"/>
              </a:spcBef>
              <a:buFont typeface="Arial"/>
              <a:buChar char="•"/>
              <a:tabLst>
                <a:tab pos="355600" algn="l"/>
                <a:tab pos="3964304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ngu</a:t>
            </a:r>
            <a:r>
              <a:rPr sz="2200" dirty="0">
                <a:latin typeface="Century Gothic"/>
                <a:cs typeface="Century Gothic"/>
              </a:rPr>
              <a:t>la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ze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 massiv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pa</a:t>
            </a:r>
            <a:r>
              <a:rPr sz="2200" spc="-10" dirty="0">
                <a:latin typeface="Century Gothic"/>
                <a:cs typeface="Century Gothic"/>
              </a:rPr>
              <a:t>rt</a:t>
            </a:r>
            <a:r>
              <a:rPr sz="2200" dirty="0">
                <a:latin typeface="Century Gothic"/>
                <a:cs typeface="Century Gothic"/>
              </a:rPr>
              <a:t>icl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scal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as	2m</a:t>
            </a:r>
            <a:r>
              <a:rPr sz="2200" spc="-5" dirty="0">
                <a:latin typeface="Century Gothic"/>
                <a:cs typeface="Century Gothic"/>
              </a:rPr>
              <a:t>/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175" spc="7" baseline="-21072" dirty="0">
                <a:latin typeface="Century Gothic"/>
                <a:cs typeface="Century Gothic"/>
              </a:rPr>
              <a:t>T</a:t>
            </a:r>
            <a:endParaRPr sz="2175" baseline="-21072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Pileup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cont</a:t>
            </a:r>
            <a:r>
              <a:rPr sz="2200" dirty="0">
                <a:latin typeface="Century Gothic"/>
                <a:cs typeface="Century Gothic"/>
              </a:rPr>
              <a:t>ami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scal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175" spc="7" baseline="24904" dirty="0">
                <a:latin typeface="Century Gothic"/>
                <a:cs typeface="Century Gothic"/>
              </a:rPr>
              <a:t>2</a:t>
            </a:r>
            <a:endParaRPr sz="2175" baseline="24904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6"/>
              </a:spcBef>
              <a:buFont typeface="Arial"/>
              <a:buChar char="•"/>
            </a:pPr>
            <a:endParaRPr sz="3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u="heavy" spc="-15" dirty="0">
                <a:latin typeface="Century Gothic"/>
                <a:cs typeface="Century Gothic"/>
              </a:rPr>
              <a:t>Major</a:t>
            </a:r>
            <a:r>
              <a:rPr sz="2400" b="1" u="heavy" spc="-20" dirty="0">
                <a:latin typeface="Century Gothic"/>
                <a:cs typeface="Century Gothic"/>
              </a:rPr>
              <a:t> experimental</a:t>
            </a:r>
            <a:r>
              <a:rPr sz="2400" b="1" u="heavy" spc="-5" dirty="0">
                <a:latin typeface="Century Gothic"/>
                <a:cs typeface="Century Gothic"/>
              </a:rPr>
              <a:t> </a:t>
            </a:r>
            <a:r>
              <a:rPr sz="2400" b="1" u="heavy" spc="-15" dirty="0">
                <a:latin typeface="Century Gothic"/>
                <a:cs typeface="Century Gothic"/>
              </a:rPr>
              <a:t>limitatio</a:t>
            </a:r>
            <a:r>
              <a:rPr sz="2400" b="1" u="heavy" spc="-20" dirty="0">
                <a:latin typeface="Century Gothic"/>
                <a:cs typeface="Century Gothic"/>
              </a:rPr>
              <a:t>n</a:t>
            </a:r>
            <a:r>
              <a:rPr sz="2400" b="1" spc="-10" dirty="0">
                <a:latin typeface="Century Gothic"/>
                <a:cs typeface="Century Gothic"/>
              </a:rPr>
              <a:t>:</a:t>
            </a:r>
            <a:endParaRPr sz="2400">
              <a:latin typeface="Century Gothic"/>
              <a:cs typeface="Century Gothic"/>
            </a:endParaRPr>
          </a:p>
          <a:p>
            <a:pPr marL="355600" marR="195580" indent="-342900">
              <a:lnSpc>
                <a:spcPct val="99800"/>
              </a:lnSpc>
              <a:spcBef>
                <a:spcPts val="475"/>
              </a:spcBef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calib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uncert</a:t>
            </a:r>
            <a:r>
              <a:rPr sz="2200" dirty="0">
                <a:latin typeface="Century Gothic"/>
                <a:cs typeface="Century Gothic"/>
              </a:rPr>
              <a:t>ai</a:t>
            </a:r>
            <a:r>
              <a:rPr sz="2200" spc="-15" dirty="0">
                <a:latin typeface="Century Gothic"/>
                <a:cs typeface="Century Gothic"/>
              </a:rPr>
              <a:t>nt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 </a:t>
            </a:r>
            <a:r>
              <a:rPr sz="2200" spc="-15" dirty="0">
                <a:latin typeface="Century Gothic"/>
                <a:cs typeface="Century Gothic"/>
              </a:rPr>
              <a:t>nee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iv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 co</a:t>
            </a:r>
            <a:r>
              <a:rPr sz="2200" dirty="0">
                <a:latin typeface="Century Gothic"/>
                <a:cs typeface="Century Gothic"/>
              </a:rPr>
              <a:t>ll</a:t>
            </a:r>
            <a:r>
              <a:rPr sz="2200" spc="-15" dirty="0">
                <a:latin typeface="Century Gothic"/>
                <a:cs typeface="Century Gothic"/>
              </a:rPr>
              <a:t>ect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630656" y="1209039"/>
            <a:ext cx="3188221" cy="2743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22096" y="4084320"/>
            <a:ext cx="2926078" cy="27431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339316" y="6006399"/>
            <a:ext cx="2637790" cy="770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10"/>
              </a:lnSpc>
            </a:pPr>
            <a:r>
              <a:rPr sz="1600" b="1" dirty="0">
                <a:latin typeface="Century Gothic"/>
                <a:cs typeface="Century Gothic"/>
              </a:rPr>
              <a:t>Je</a:t>
            </a:r>
            <a:r>
              <a:rPr sz="1600" b="1" spc="-5" dirty="0">
                <a:latin typeface="Century Gothic"/>
                <a:cs typeface="Century Gothic"/>
              </a:rPr>
              <a:t>t </a:t>
            </a:r>
            <a:r>
              <a:rPr sz="1600" b="1" spc="-15" dirty="0">
                <a:latin typeface="Century Gothic"/>
                <a:cs typeface="Century Gothic"/>
              </a:rPr>
              <a:t>m</a:t>
            </a:r>
            <a:r>
              <a:rPr sz="1600" b="1" dirty="0">
                <a:latin typeface="Century Gothic"/>
                <a:cs typeface="Century Gothic"/>
              </a:rPr>
              <a:t>a</a:t>
            </a:r>
            <a:r>
              <a:rPr sz="1600" b="1" spc="-10" dirty="0">
                <a:latin typeface="Century Gothic"/>
                <a:cs typeface="Century Gothic"/>
              </a:rPr>
              <a:t>ss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b="1" dirty="0">
                <a:latin typeface="Century Gothic"/>
                <a:cs typeface="Century Gothic"/>
              </a:rPr>
              <a:t>ca</a:t>
            </a:r>
            <a:r>
              <a:rPr sz="1600" b="1" spc="-5" dirty="0">
                <a:latin typeface="Century Gothic"/>
                <a:cs typeface="Century Gothic"/>
              </a:rPr>
              <a:t>li</a:t>
            </a:r>
            <a:r>
              <a:rPr sz="1600" b="1" dirty="0">
                <a:latin typeface="Century Gothic"/>
                <a:cs typeface="Century Gothic"/>
              </a:rPr>
              <a:t>b</a:t>
            </a:r>
            <a:r>
              <a:rPr sz="1600" b="1" spc="-10" dirty="0">
                <a:latin typeface="Century Gothic"/>
                <a:cs typeface="Century Gothic"/>
              </a:rPr>
              <a:t>r</a:t>
            </a:r>
            <a:r>
              <a:rPr sz="1600" b="1" dirty="0">
                <a:latin typeface="Century Gothic"/>
                <a:cs typeface="Century Gothic"/>
              </a:rPr>
              <a:t>a</a:t>
            </a:r>
            <a:r>
              <a:rPr sz="1600" b="1" spc="-5" dirty="0">
                <a:latin typeface="Century Gothic"/>
                <a:cs typeface="Century Gothic"/>
              </a:rPr>
              <a:t>ti</a:t>
            </a:r>
            <a:r>
              <a:rPr sz="1600" b="1" dirty="0">
                <a:latin typeface="Century Gothic"/>
                <a:cs typeface="Century Gothic"/>
              </a:rPr>
              <a:t>on</a:t>
            </a:r>
            <a:endParaRPr sz="1600">
              <a:latin typeface="Century Gothic"/>
              <a:cs typeface="Century Gothic"/>
            </a:endParaRPr>
          </a:p>
          <a:p>
            <a:pPr marL="12700">
              <a:lnSpc>
                <a:spcPts val="1430"/>
              </a:lnSpc>
            </a:pPr>
            <a:r>
              <a:rPr sz="1200" b="1" spc="-10" dirty="0">
                <a:latin typeface="Century Gothic"/>
                <a:cs typeface="Century Gothic"/>
              </a:rPr>
              <a:t>Co</a:t>
            </a:r>
            <a:r>
              <a:rPr sz="1200" b="1" spc="-5" dirty="0">
                <a:latin typeface="Century Gothic"/>
                <a:cs typeface="Century Gothic"/>
              </a:rPr>
              <a:t>lors: j</a:t>
            </a:r>
            <a:r>
              <a:rPr sz="1200" b="1" dirty="0">
                <a:latin typeface="Century Gothic"/>
                <a:cs typeface="Century Gothic"/>
              </a:rPr>
              <a:t>e</a:t>
            </a:r>
            <a:r>
              <a:rPr sz="1200" b="1" spc="-5" dirty="0">
                <a:latin typeface="Century Gothic"/>
                <a:cs typeface="Century Gothic"/>
              </a:rPr>
              <a:t>t </a:t>
            </a:r>
            <a:r>
              <a:rPr sz="1200" b="1" dirty="0">
                <a:latin typeface="Century Gothic"/>
                <a:cs typeface="Century Gothic"/>
              </a:rPr>
              <a:t>E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86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76651" y="176157"/>
            <a:ext cx="499618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21715" algn="l"/>
              </a:tabLst>
            </a:pPr>
            <a:r>
              <a:rPr sz="5400" b="1" dirty="0">
                <a:latin typeface="Palatino Linotype"/>
                <a:cs typeface="Palatino Linotype"/>
              </a:rPr>
              <a:t>Jet	r</a:t>
            </a:r>
            <a:r>
              <a:rPr sz="5400" b="1" spc="-25" dirty="0">
                <a:latin typeface="Palatino Linotype"/>
                <a:cs typeface="Palatino Linotype"/>
              </a:rPr>
              <a:t>e-</a:t>
            </a:r>
            <a:r>
              <a:rPr sz="5400" b="1" spc="-30" dirty="0">
                <a:latin typeface="Palatino Linotype"/>
                <a:cs typeface="Palatino Linotype"/>
              </a:rPr>
              <a:t>c</a:t>
            </a:r>
            <a:r>
              <a:rPr sz="5400" b="1" spc="-20" dirty="0">
                <a:latin typeface="Palatino Linotype"/>
                <a:cs typeface="Palatino Linotype"/>
              </a:rPr>
              <a:t>l</a:t>
            </a:r>
            <a:r>
              <a:rPr sz="5400" b="1" spc="-35" dirty="0">
                <a:latin typeface="Palatino Linotype"/>
                <a:cs typeface="Palatino Linotype"/>
              </a:rPr>
              <a:t>us</a:t>
            </a:r>
            <a:r>
              <a:rPr sz="5400" b="1" dirty="0">
                <a:latin typeface="Palatino Linotype"/>
                <a:cs typeface="Palatino Linotype"/>
              </a:rPr>
              <a:t>ter</a:t>
            </a:r>
            <a:r>
              <a:rPr sz="5400" b="1" spc="-20" dirty="0">
                <a:latin typeface="Palatino Linotype"/>
                <a:cs typeface="Palatino Linotype"/>
              </a:rPr>
              <a:t>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1045863"/>
            <a:ext cx="2778125" cy="1111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FF0000"/>
              </a:buClr>
              <a:buFont typeface="Arial"/>
              <a:buChar char="•"/>
              <a:tabLst>
                <a:tab pos="355600" algn="l"/>
              </a:tabLst>
            </a:pPr>
            <a:r>
              <a:rPr sz="22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Build</a:t>
            </a:r>
            <a:r>
              <a:rPr sz="2200" b="1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jets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from</a:t>
            </a:r>
            <a:r>
              <a:rPr sz="22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22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jets</a:t>
            </a:r>
            <a:endParaRPr sz="2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2200" dirty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2200" dirty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1443118"/>
            <a:ext cx="8604250" cy="1052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1200"/>
              </a:lnSpc>
            </a:pPr>
            <a:r>
              <a:rPr sz="2200" b="1" dirty="0">
                <a:latin typeface="Century Gothic"/>
                <a:cs typeface="Century Gothic"/>
              </a:rPr>
              <a:t>Introduce</a:t>
            </a:r>
            <a:r>
              <a:rPr sz="2200" b="1" spc="-10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5" dirty="0">
                <a:latin typeface="Century Gothic"/>
                <a:cs typeface="Century Gothic"/>
              </a:rPr>
              <a:t> ne</a:t>
            </a:r>
            <a:r>
              <a:rPr sz="2200" b="1" dirty="0">
                <a:latin typeface="Century Gothic"/>
                <a:cs typeface="Century Gothic"/>
              </a:rPr>
              <a:t>w</a:t>
            </a:r>
            <a:r>
              <a:rPr sz="2200" b="1" spc="-5" dirty="0">
                <a:latin typeface="Century Gothic"/>
                <a:cs typeface="Century Gothic"/>
              </a:rPr>
              <a:t> angula</a:t>
            </a:r>
            <a:r>
              <a:rPr sz="2200" b="1" dirty="0">
                <a:latin typeface="Century Gothic"/>
                <a:cs typeface="Century Gothic"/>
              </a:rPr>
              <a:t>r </a:t>
            </a:r>
            <a:r>
              <a:rPr sz="2200" b="1" spc="-5" dirty="0">
                <a:latin typeface="Century Gothic"/>
                <a:cs typeface="Century Gothic"/>
              </a:rPr>
              <a:t>scal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&lt;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a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which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jets</a:t>
            </a:r>
            <a:r>
              <a:rPr sz="2200" b="1" spc="-5" dirty="0">
                <a:latin typeface="Century Gothic"/>
                <a:cs typeface="Century Gothic"/>
              </a:rPr>
              <a:t> ar</a:t>
            </a:r>
            <a:r>
              <a:rPr sz="2200" b="1" dirty="0">
                <a:latin typeface="Century Gothic"/>
                <a:cs typeface="Century Gothic"/>
              </a:rPr>
              <a:t>e </a:t>
            </a:r>
            <a:r>
              <a:rPr sz="2200" b="1" spc="-5" dirty="0">
                <a:latin typeface="Century Gothic"/>
                <a:cs typeface="Century Gothic"/>
              </a:rPr>
              <a:t>calibrated </a:t>
            </a:r>
            <a:r>
              <a:rPr sz="2200" b="1" spc="-15" dirty="0">
                <a:latin typeface="Century Gothic"/>
                <a:cs typeface="Century Gothic"/>
              </a:rPr>
              <a:t>Cluster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radius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into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radius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jets</a:t>
            </a:r>
            <a:endParaRPr sz="2200">
              <a:latin typeface="Century Gothic"/>
              <a:cs typeface="Century Gothic"/>
            </a:endParaRPr>
          </a:p>
          <a:p>
            <a:pPr marL="126364">
              <a:lnSpc>
                <a:spcPct val="100000"/>
              </a:lnSpc>
              <a:spcBef>
                <a:spcPts val="365"/>
              </a:spcBef>
            </a:pPr>
            <a:r>
              <a:rPr sz="1800" dirty="0">
                <a:latin typeface="Courier New"/>
                <a:cs typeface="Courier New"/>
              </a:rPr>
              <a:t>o</a:t>
            </a:r>
            <a:r>
              <a:rPr sz="1800" spc="85" dirty="0">
                <a:latin typeface="Courier New"/>
                <a:cs typeface="Courier New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L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rge-R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j</a:t>
            </a:r>
            <a:r>
              <a:rPr sz="1800" spc="-10" dirty="0">
                <a:latin typeface="Century Gothic"/>
                <a:cs typeface="Century Gothic"/>
              </a:rPr>
              <a:t>et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calib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(a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dirty="0">
                <a:latin typeface="Century Gothic"/>
                <a:cs typeface="Century Gothic"/>
              </a:rPr>
              <a:t>d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uncert</a:t>
            </a:r>
            <a:r>
              <a:rPr sz="1800" dirty="0">
                <a:latin typeface="Century Gothic"/>
                <a:cs typeface="Century Gothic"/>
              </a:rPr>
              <a:t>ai</a:t>
            </a:r>
            <a:r>
              <a:rPr sz="1800" spc="-10" dirty="0">
                <a:latin typeface="Century Gothic"/>
                <a:cs typeface="Century Gothic"/>
              </a:rPr>
              <a:t>nt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s</a:t>
            </a:r>
            <a:r>
              <a:rPr sz="1800" spc="-10" dirty="0">
                <a:latin typeface="Century Gothic"/>
                <a:cs typeface="Century Gothic"/>
              </a:rPr>
              <a:t>!</a:t>
            </a:r>
            <a:r>
              <a:rPr sz="1800" dirty="0">
                <a:latin typeface="Century Gothic"/>
                <a:cs typeface="Century Gothic"/>
              </a:rPr>
              <a:t>)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p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dirty="0">
                <a:latin typeface="Century Gothic"/>
                <a:cs typeface="Century Gothic"/>
              </a:rPr>
              <a:t>pa</a:t>
            </a:r>
            <a:r>
              <a:rPr sz="1800" spc="-15" dirty="0">
                <a:latin typeface="Century Gothic"/>
                <a:cs typeface="Century Gothic"/>
              </a:rPr>
              <a:t>g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10" dirty="0">
                <a:latin typeface="Century Gothic"/>
                <a:cs typeface="Century Gothic"/>
              </a:rPr>
              <a:t>te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f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om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r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R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87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25219" y="2520901"/>
            <a:ext cx="6728458" cy="32699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5846145"/>
            <a:ext cx="7849870" cy="921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3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25" dirty="0">
                <a:latin typeface="Century Gothic"/>
                <a:cs typeface="Century Gothic"/>
              </a:rPr>
              <a:t>A</a:t>
            </a:r>
            <a:r>
              <a:rPr sz="2200" b="1" spc="-15" dirty="0">
                <a:latin typeface="Century Gothic"/>
                <a:cs typeface="Century Gothic"/>
              </a:rPr>
              <a:t>ll</a:t>
            </a:r>
            <a:r>
              <a:rPr sz="2200" b="1" dirty="0">
                <a:latin typeface="Century Gothic"/>
                <a:cs typeface="Century Gothic"/>
              </a:rPr>
              <a:t>o</a:t>
            </a:r>
            <a:r>
              <a:rPr sz="2200" b="1" spc="-15" dirty="0">
                <a:latin typeface="Century Gothic"/>
                <a:cs typeface="Century Gothic"/>
              </a:rPr>
              <a:t>ws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unp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eceden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ed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ex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b</a:t>
            </a:r>
            <a:r>
              <a:rPr sz="2200" b="1" spc="-15" dirty="0">
                <a:latin typeface="Century Gothic"/>
                <a:cs typeface="Century Gothic"/>
              </a:rPr>
              <a:t>ili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y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o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op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spc="-25" dirty="0">
                <a:latin typeface="Century Gothic"/>
                <a:cs typeface="Century Gothic"/>
              </a:rPr>
              <a:t>m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ze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t </a:t>
            </a:r>
            <a:r>
              <a:rPr sz="2200" b="1" spc="-5" dirty="0">
                <a:latin typeface="Century Gothic"/>
                <a:cs typeface="Century Gothic"/>
              </a:rPr>
              <a:t>paramete</a:t>
            </a:r>
            <a:r>
              <a:rPr sz="2200" b="1" dirty="0">
                <a:latin typeface="Century Gothic"/>
                <a:cs typeface="Century Gothic"/>
              </a:rPr>
              <a:t>r</a:t>
            </a:r>
            <a:r>
              <a:rPr sz="2200" b="1" spc="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n the</a:t>
            </a:r>
            <a:r>
              <a:rPr sz="2200" b="1" spc="-5" dirty="0">
                <a:latin typeface="Century Gothic"/>
                <a:cs typeface="Century Gothic"/>
              </a:rPr>
              <a:t> contex</a:t>
            </a:r>
            <a:r>
              <a:rPr sz="2200" b="1" dirty="0">
                <a:latin typeface="Century Gothic"/>
                <a:cs typeface="Century Gothic"/>
              </a:rPr>
              <a:t>t </a:t>
            </a:r>
            <a:r>
              <a:rPr sz="2200" b="1" spc="-20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dirty="0">
                <a:latin typeface="Century Gothic"/>
                <a:cs typeface="Century Gothic"/>
              </a:rPr>
              <a:t> spec</a:t>
            </a:r>
            <a:r>
              <a:rPr sz="2200" b="1" spc="-5" dirty="0">
                <a:latin typeface="Century Gothic"/>
                <a:cs typeface="Century Gothic"/>
              </a:rPr>
              <a:t>i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c phys</a:t>
            </a:r>
            <a:r>
              <a:rPr sz="2200" b="1" spc="-5" dirty="0">
                <a:latin typeface="Century Gothic"/>
                <a:cs typeface="Century Gothic"/>
              </a:rPr>
              <a:t>ic</a:t>
            </a:r>
            <a:r>
              <a:rPr sz="2200" b="1" dirty="0">
                <a:latin typeface="Century Gothic"/>
                <a:cs typeface="Century Gothic"/>
              </a:rPr>
              <a:t>s ana</a:t>
            </a:r>
            <a:r>
              <a:rPr sz="2200" b="1" spc="-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yses</a:t>
            </a:r>
            <a:endParaRPr sz="2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210"/>
              </a:spcBef>
            </a:pPr>
            <a:r>
              <a:rPr sz="1800" dirty="0">
                <a:latin typeface="Courier New"/>
                <a:cs typeface="Courier New"/>
              </a:rPr>
              <a:t>o</a:t>
            </a:r>
            <a:r>
              <a:rPr sz="1800" spc="85" dirty="0">
                <a:latin typeface="Courier New"/>
                <a:cs typeface="Courier New"/>
              </a:rPr>
              <a:t> </a:t>
            </a:r>
            <a:r>
              <a:rPr sz="1800" dirty="0">
                <a:latin typeface="Century Gothic"/>
                <a:cs typeface="Century Gothic"/>
              </a:rPr>
              <a:t>Imp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dirty="0">
                <a:latin typeface="Century Gothic"/>
                <a:cs typeface="Century Gothic"/>
              </a:rPr>
              <a:t>v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dis</a:t>
            </a:r>
            <a:r>
              <a:rPr sz="1800" spc="-15" dirty="0">
                <a:latin typeface="Century Gothic"/>
                <a:cs typeface="Century Gothic"/>
              </a:rPr>
              <a:t>co</a:t>
            </a:r>
            <a:r>
              <a:rPr sz="1800" dirty="0">
                <a:latin typeface="Century Gothic"/>
                <a:cs typeface="Century Gothic"/>
              </a:rPr>
              <a:t>v</a:t>
            </a:r>
            <a:r>
              <a:rPr sz="1800" spc="-10" dirty="0">
                <a:latin typeface="Century Gothic"/>
                <a:cs typeface="Century Gothic"/>
              </a:rPr>
              <a:t>er</a:t>
            </a:r>
            <a:r>
              <a:rPr sz="1800" dirty="0">
                <a:latin typeface="Century Gothic"/>
                <a:cs typeface="Century Gothic"/>
              </a:rPr>
              <a:t>y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p</a:t>
            </a:r>
            <a:r>
              <a:rPr sz="1800" spc="-10" dirty="0">
                <a:latin typeface="Century Gothic"/>
                <a:cs typeface="Century Gothic"/>
              </a:rPr>
              <a:t>otent</a:t>
            </a:r>
            <a:r>
              <a:rPr sz="1800" dirty="0">
                <a:latin typeface="Century Gothic"/>
                <a:cs typeface="Century Gothic"/>
              </a:rPr>
              <a:t>ial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ne</a:t>
            </a:r>
            <a:r>
              <a:rPr sz="1800" dirty="0">
                <a:latin typeface="Century Gothic"/>
                <a:cs typeface="Century Gothic"/>
              </a:rPr>
              <a:t>w p</a:t>
            </a:r>
            <a:r>
              <a:rPr sz="1800" spc="-15" dirty="0">
                <a:latin typeface="Century Gothic"/>
                <a:cs typeface="Century Gothic"/>
              </a:rPr>
              <a:t>h</a:t>
            </a:r>
            <a:r>
              <a:rPr sz="1800" dirty="0">
                <a:latin typeface="Century Gothic"/>
                <a:cs typeface="Century Gothic"/>
              </a:rPr>
              <a:t>ysics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58810" y="1016935"/>
            <a:ext cx="1830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JHEP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02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(</a:t>
            </a: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2015</a:t>
            </a:r>
            <a:r>
              <a:rPr sz="16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)</a:t>
            </a:r>
            <a:r>
              <a:rPr sz="16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600" b="1" dirty="0">
                <a:solidFill>
                  <a:srgbClr val="FF0000"/>
                </a:solidFill>
                <a:latin typeface="Century Gothic"/>
                <a:cs typeface="Century Gothic"/>
              </a:rPr>
              <a:t>075</a:t>
            </a:r>
            <a:endParaRPr sz="1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39936" y="2111699"/>
            <a:ext cx="4267974" cy="39442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6087" y="2028917"/>
            <a:ext cx="4203848" cy="394429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38424" y="3684975"/>
            <a:ext cx="85788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Top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37283" y="4386183"/>
            <a:ext cx="67056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W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20289" y="3861989"/>
            <a:ext cx="67056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W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jets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88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5934">
              <a:lnSpc>
                <a:spcPct val="100000"/>
              </a:lnSpc>
            </a:pPr>
            <a:r>
              <a:rPr spc="-35" dirty="0"/>
              <a:t>Re</a:t>
            </a:r>
            <a:r>
              <a:rPr spc="-30" dirty="0"/>
              <a:t>c</a:t>
            </a:r>
            <a:r>
              <a:rPr spc="-20" dirty="0"/>
              <a:t>l</a:t>
            </a:r>
            <a:r>
              <a:rPr spc="-35" dirty="0"/>
              <a:t>us</a:t>
            </a:r>
            <a:r>
              <a:rPr dirty="0"/>
              <a:t>ter</a:t>
            </a:r>
            <a:r>
              <a:rPr spc="-30" dirty="0"/>
              <a:t>ed</a:t>
            </a:r>
            <a:r>
              <a:rPr dirty="0"/>
              <a:t> </a:t>
            </a:r>
            <a:r>
              <a:rPr spc="-30" dirty="0"/>
              <a:t>g</a:t>
            </a:r>
            <a:r>
              <a:rPr dirty="0"/>
              <a:t>room</a:t>
            </a:r>
            <a:r>
              <a:rPr spc="-20" dirty="0"/>
              <a:t>i</a:t>
            </a:r>
            <a:r>
              <a:rPr spc="-40" dirty="0"/>
              <a:t>n</a:t>
            </a:r>
            <a:r>
              <a:rPr spc="-30" dirty="0"/>
              <a:t>g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32598" y="1188104"/>
            <a:ext cx="8196580" cy="862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spc="-20" dirty="0">
                <a:latin typeface="Century Gothic"/>
                <a:cs typeface="Century Gothic"/>
              </a:rPr>
              <a:t>D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scard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smal</a:t>
            </a:r>
            <a:r>
              <a:rPr sz="2200" b="1" spc="-10" dirty="0">
                <a:latin typeface="Century Gothic"/>
                <a:cs typeface="Century Gothic"/>
              </a:rPr>
              <a:t>l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radi</a:t>
            </a:r>
            <a:r>
              <a:rPr sz="2200" b="1" dirty="0">
                <a:latin typeface="Century Gothic"/>
                <a:cs typeface="Century Gothic"/>
              </a:rPr>
              <a:t>us 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jets </a:t>
            </a:r>
            <a:r>
              <a:rPr sz="2200" b="1" i="1" spc="-10" dirty="0">
                <a:latin typeface="Century Gothic"/>
                <a:cs typeface="Century Gothic"/>
              </a:rPr>
              <a:t>i</a:t>
            </a:r>
            <a:r>
              <a:rPr sz="2200" b="1" i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re-clustered</a:t>
            </a:r>
            <a:r>
              <a:rPr sz="2200" b="1" spc="-10" dirty="0">
                <a:latin typeface="Century Gothic"/>
                <a:cs typeface="Century Gothic"/>
              </a:rPr>
              <a:t> into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large-R</a:t>
            </a:r>
            <a:r>
              <a:rPr sz="2200" b="1" spc="-10" dirty="0">
                <a:latin typeface="Century Gothic"/>
                <a:cs typeface="Century Gothic"/>
              </a:rPr>
              <a:t> jet</a:t>
            </a:r>
            <a:r>
              <a:rPr sz="2200" b="1" spc="5" dirty="0">
                <a:latin typeface="Century Gothic"/>
                <a:cs typeface="Century Gothic"/>
              </a:rPr>
              <a:t> </a:t>
            </a:r>
            <a:r>
              <a:rPr sz="2200" b="1" i="1" spc="-15" dirty="0">
                <a:latin typeface="Century Gothic"/>
                <a:cs typeface="Century Gothic"/>
              </a:rPr>
              <a:t>J</a:t>
            </a:r>
            <a:r>
              <a:rPr sz="2200" b="1" i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if:</a:t>
            </a:r>
            <a:endParaRPr sz="2200">
              <a:latin typeface="Century Gothic"/>
              <a:cs typeface="Century Gothic"/>
            </a:endParaRPr>
          </a:p>
          <a:p>
            <a:pPr marL="1570990">
              <a:lnSpc>
                <a:spcPts val="3320"/>
              </a:lnSpc>
              <a:spcBef>
                <a:spcPts val="1230"/>
              </a:spcBef>
            </a:pPr>
            <a:r>
              <a:rPr sz="4350" i="1" spc="-142" baseline="13409" dirty="0">
                <a:latin typeface="Times New Roman"/>
                <a:cs typeface="Times New Roman"/>
              </a:rPr>
              <a:t>p</a:t>
            </a:r>
            <a:r>
              <a:rPr sz="1650" i="1" spc="5" dirty="0">
                <a:latin typeface="Times New Roman"/>
                <a:cs typeface="Times New Roman"/>
              </a:rPr>
              <a:t>T</a:t>
            </a:r>
            <a:r>
              <a:rPr sz="1650" i="1" spc="-235" dirty="0">
                <a:latin typeface="Times New Roman"/>
                <a:cs typeface="Times New Roman"/>
              </a:rPr>
              <a:t> </a:t>
            </a:r>
            <a:r>
              <a:rPr sz="1650" spc="30" dirty="0">
                <a:latin typeface="Times New Roman"/>
                <a:cs typeface="Times New Roman"/>
              </a:rPr>
              <a:t>,</a:t>
            </a:r>
            <a:r>
              <a:rPr sz="1650" i="1" dirty="0">
                <a:latin typeface="Times New Roman"/>
                <a:cs typeface="Times New Roman"/>
              </a:rPr>
              <a:t>i </a:t>
            </a:r>
            <a:r>
              <a:rPr sz="1650" i="1" spc="5" dirty="0">
                <a:latin typeface="Times New Roman"/>
                <a:cs typeface="Times New Roman"/>
              </a:rPr>
              <a:t> </a:t>
            </a:r>
            <a:r>
              <a:rPr sz="4350" baseline="13409" dirty="0">
                <a:latin typeface="Symbol"/>
                <a:cs typeface="Symbol"/>
              </a:rPr>
              <a:t></a:t>
            </a:r>
            <a:r>
              <a:rPr sz="4350" spc="487" baseline="13409" dirty="0">
                <a:latin typeface="Times New Roman"/>
                <a:cs typeface="Times New Roman"/>
              </a:rPr>
              <a:t> </a:t>
            </a:r>
            <a:r>
              <a:rPr sz="4350" i="1" spc="15" baseline="13409" dirty="0">
                <a:latin typeface="Times New Roman"/>
                <a:cs typeface="Times New Roman"/>
              </a:rPr>
              <a:t>f</a:t>
            </a:r>
            <a:r>
              <a:rPr sz="1650" i="1" spc="-10" dirty="0">
                <a:latin typeface="Times New Roman"/>
                <a:cs typeface="Times New Roman"/>
              </a:rPr>
              <a:t>c</a:t>
            </a:r>
            <a:r>
              <a:rPr sz="1650" i="1" spc="5" dirty="0">
                <a:latin typeface="Times New Roman"/>
                <a:cs typeface="Times New Roman"/>
              </a:rPr>
              <a:t>ut</a:t>
            </a:r>
            <a:r>
              <a:rPr sz="1650" i="1" spc="-245" dirty="0">
                <a:latin typeface="Times New Roman"/>
                <a:cs typeface="Times New Roman"/>
              </a:rPr>
              <a:t> </a:t>
            </a:r>
            <a:r>
              <a:rPr sz="4350" baseline="13409" dirty="0">
                <a:latin typeface="Times New Roman"/>
                <a:cs typeface="Times New Roman"/>
              </a:rPr>
              <a:t>.</a:t>
            </a:r>
            <a:r>
              <a:rPr sz="4350" spc="-615" baseline="13409" dirty="0">
                <a:latin typeface="Times New Roman"/>
                <a:cs typeface="Times New Roman"/>
              </a:rPr>
              <a:t> </a:t>
            </a:r>
            <a:r>
              <a:rPr sz="4350" i="1" spc="-142" baseline="13409" dirty="0">
                <a:latin typeface="Times New Roman"/>
                <a:cs typeface="Times New Roman"/>
              </a:rPr>
              <a:t>p</a:t>
            </a:r>
            <a:r>
              <a:rPr sz="1650" i="1" spc="5" dirty="0">
                <a:latin typeface="Times New Roman"/>
                <a:cs typeface="Times New Roman"/>
              </a:rPr>
              <a:t>T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87733" y="1568391"/>
            <a:ext cx="120650" cy="238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i="1" spc="5" dirty="0">
                <a:latin typeface="Times New Roman"/>
                <a:cs typeface="Times New Roman"/>
              </a:rPr>
              <a:t>J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740" y="6274134"/>
            <a:ext cx="8543290" cy="307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Enab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na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u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10" dirty="0">
                <a:latin typeface="Century Gothic"/>
                <a:cs typeface="Century Gothic"/>
              </a:rPr>
              <a:t>l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tr</a:t>
            </a:r>
            <a:r>
              <a:rPr sz="2200" b="1" dirty="0">
                <a:latin typeface="Century Gothic"/>
                <a:cs typeface="Century Gothic"/>
              </a:rPr>
              <a:t>an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on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be</a:t>
            </a:r>
            <a:r>
              <a:rPr sz="2200" b="1" spc="-15" dirty="0">
                <a:latin typeface="Century Gothic"/>
                <a:cs typeface="Century Gothic"/>
              </a:rPr>
              <a:t>tw</a:t>
            </a:r>
            <a:r>
              <a:rPr sz="2200" b="1" dirty="0">
                <a:latin typeface="Century Gothic"/>
                <a:cs typeface="Century Gothic"/>
              </a:rPr>
              <a:t>een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ge</a:t>
            </a:r>
            <a:r>
              <a:rPr sz="2200" b="1" spc="-10" dirty="0">
                <a:latin typeface="Century Gothic"/>
                <a:cs typeface="Century Gothic"/>
              </a:rPr>
              <a:t>-</a:t>
            </a:r>
            <a:r>
              <a:rPr sz="2200" b="1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and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sm</a:t>
            </a:r>
            <a:r>
              <a:rPr sz="2200" b="1" dirty="0">
                <a:latin typeface="Century Gothic"/>
                <a:cs typeface="Century Gothic"/>
              </a:rPr>
              <a:t>a</a:t>
            </a:r>
            <a:r>
              <a:rPr sz="2200" b="1" spc="-15" dirty="0">
                <a:latin typeface="Century Gothic"/>
                <a:cs typeface="Century Gothic"/>
              </a:rPr>
              <a:t>ll</a:t>
            </a:r>
            <a:r>
              <a:rPr sz="2200" b="1" spc="-10" dirty="0">
                <a:latin typeface="Century Gothic"/>
                <a:cs typeface="Century Gothic"/>
              </a:rPr>
              <a:t>-</a:t>
            </a:r>
            <a:r>
              <a:rPr sz="2200" b="1" dirty="0">
                <a:latin typeface="Century Gothic"/>
                <a:cs typeface="Century Gothic"/>
              </a:rPr>
              <a:t>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</a:t>
            </a:r>
            <a:r>
              <a:rPr sz="2200" b="1" dirty="0">
                <a:latin typeface="Century Gothic"/>
                <a:cs typeface="Century Gothic"/>
              </a:rPr>
              <a:t>e</a:t>
            </a:r>
            <a:r>
              <a:rPr sz="2200" b="1" spc="-10" dirty="0">
                <a:latin typeface="Century Gothic"/>
                <a:cs typeface="Century Gothic"/>
              </a:rPr>
              <a:t>ts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72022" y="115197"/>
            <a:ext cx="838708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66520" algn="l"/>
                <a:tab pos="4565650" algn="l"/>
              </a:tabLst>
            </a:pPr>
            <a:r>
              <a:rPr sz="5400" b="1" dirty="0">
                <a:latin typeface="Palatino Linotype"/>
                <a:cs typeface="Palatino Linotype"/>
              </a:rPr>
              <a:t>J</a:t>
            </a:r>
            <a:r>
              <a:rPr sz="5400" b="1" spc="-50" dirty="0">
                <a:latin typeface="Palatino Linotype"/>
                <a:cs typeface="Palatino Linotype"/>
              </a:rPr>
              <a:t>V</a:t>
            </a:r>
            <a:r>
              <a:rPr sz="5400" b="1" spc="-35" dirty="0">
                <a:latin typeface="Palatino Linotype"/>
                <a:cs typeface="Palatino Linotype"/>
              </a:rPr>
              <a:t>F</a:t>
            </a:r>
            <a:r>
              <a:rPr sz="5400" b="1" dirty="0">
                <a:latin typeface="Palatino Linotype"/>
                <a:cs typeface="Palatino Linotype"/>
              </a:rPr>
              <a:t>	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spc="-25" dirty="0">
                <a:latin typeface="Palatino Linotype"/>
                <a:cs typeface="Palatino Linotype"/>
              </a:rPr>
              <a:t>ile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spc="-35" dirty="0">
                <a:latin typeface="Palatino Linotype"/>
                <a:cs typeface="Palatino Linotype"/>
              </a:rPr>
              <a:t>p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dirty="0">
                <a:latin typeface="Palatino Linotype"/>
                <a:cs typeface="Palatino Linotype"/>
              </a:rPr>
              <a:t>jet	</a:t>
            </a:r>
            <a:r>
              <a:rPr sz="5400" b="1" spc="-40" dirty="0" smtClean="0">
                <a:latin typeface="Palatino Linotype"/>
                <a:cs typeface="Palatino Linotype"/>
              </a:rPr>
              <a:t>supp</a:t>
            </a:r>
            <a:r>
              <a:rPr sz="5400" b="1" dirty="0" smtClean="0">
                <a:latin typeface="Palatino Linotype"/>
                <a:cs typeface="Palatino Linotype"/>
              </a:rPr>
              <a:t>r</a:t>
            </a:r>
            <a:r>
              <a:rPr sz="5400" b="1" spc="-30" dirty="0" smtClean="0">
                <a:latin typeface="Palatino Linotype"/>
                <a:cs typeface="Palatino Linotype"/>
              </a:rPr>
              <a:t>ess</a:t>
            </a:r>
            <a:r>
              <a:rPr sz="5400" b="1" dirty="0" smtClean="0">
                <a:latin typeface="Palatino Linotype"/>
                <a:cs typeface="Palatino Linotype"/>
              </a:rPr>
              <a:t>io</a:t>
            </a:r>
            <a:r>
              <a:rPr sz="5400" b="1" spc="-35" dirty="0" smtClean="0">
                <a:latin typeface="Palatino Linotype"/>
                <a:cs typeface="Palatino Linotype"/>
              </a:rPr>
              <a:t>n</a:t>
            </a:r>
            <a:endParaRPr sz="5400" dirty="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280" y="1188721"/>
            <a:ext cx="4279691" cy="41147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84475" y="2979808"/>
            <a:ext cx="0" cy="1045844"/>
          </a:xfrm>
          <a:custGeom>
            <a:avLst/>
            <a:gdLst/>
            <a:ahLst/>
            <a:cxnLst/>
            <a:rect l="l" t="t" r="r" b="b"/>
            <a:pathLst>
              <a:path h="1045845">
                <a:moveTo>
                  <a:pt x="0" y="0"/>
                </a:moveTo>
                <a:lnTo>
                  <a:pt x="0" y="1045587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18152" y="3923353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15933" y="0"/>
                </a:moveTo>
                <a:lnTo>
                  <a:pt x="2302" y="7952"/>
                </a:lnTo>
                <a:lnTo>
                  <a:pt x="0" y="16700"/>
                </a:lnTo>
                <a:lnTo>
                  <a:pt x="66323" y="130398"/>
                </a:lnTo>
                <a:lnTo>
                  <a:pt x="99404" y="73686"/>
                </a:lnTo>
                <a:lnTo>
                  <a:pt x="66323" y="73686"/>
                </a:lnTo>
                <a:lnTo>
                  <a:pt x="24682" y="2302"/>
                </a:lnTo>
                <a:lnTo>
                  <a:pt x="15933" y="0"/>
                </a:lnTo>
                <a:close/>
              </a:path>
              <a:path w="132714" h="130810">
                <a:moveTo>
                  <a:pt x="116712" y="0"/>
                </a:moveTo>
                <a:lnTo>
                  <a:pt x="107963" y="2302"/>
                </a:lnTo>
                <a:lnTo>
                  <a:pt x="66323" y="73686"/>
                </a:lnTo>
                <a:lnTo>
                  <a:pt x="99404" y="73686"/>
                </a:lnTo>
                <a:lnTo>
                  <a:pt x="132646" y="16700"/>
                </a:lnTo>
                <a:lnTo>
                  <a:pt x="130343" y="7952"/>
                </a:lnTo>
                <a:lnTo>
                  <a:pt x="116712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330907" y="3954120"/>
            <a:ext cx="150749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improvement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1458" y="5383427"/>
            <a:ext cx="8361680" cy="1285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635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JVF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esto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es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N</a:t>
            </a:r>
            <a:r>
              <a:rPr sz="2175" spc="7" baseline="-21072" dirty="0">
                <a:latin typeface="Century Gothic"/>
                <a:cs typeface="Century Gothic"/>
              </a:rPr>
              <a:t>jet</a:t>
            </a:r>
            <a:r>
              <a:rPr sz="2175" baseline="-21072" dirty="0">
                <a:latin typeface="Century Gothic"/>
                <a:cs typeface="Century Gothic"/>
              </a:rPr>
              <a:t> </a:t>
            </a:r>
            <a:r>
              <a:rPr sz="2175" spc="-292" baseline="-21072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tr</a:t>
            </a:r>
            <a:r>
              <a:rPr sz="2200" dirty="0">
                <a:latin typeface="Century Gothic"/>
                <a:cs typeface="Century Gothic"/>
              </a:rPr>
              <a:t>ib</a:t>
            </a:r>
            <a:r>
              <a:rPr sz="2200" spc="-15" dirty="0">
                <a:latin typeface="Century Gothic"/>
                <a:cs typeface="Century Gothic"/>
              </a:rPr>
              <a:t>ut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funct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endParaRPr sz="2200">
              <a:latin typeface="Century Gothic"/>
              <a:cs typeface="Century Gothic"/>
            </a:endParaRPr>
          </a:p>
          <a:p>
            <a:pPr marL="355600" indent="-342900">
              <a:lnSpc>
                <a:spcPts val="2615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Imp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0" dirty="0">
                <a:latin typeface="Century Gothic"/>
                <a:cs typeface="Century Gothic"/>
              </a:rPr>
              <a:t>/MC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eement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78500"/>
              </a:lnSpc>
              <a:spcBef>
                <a:spcPts val="545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J</a:t>
            </a:r>
            <a:r>
              <a:rPr sz="2200" spc="-5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ma</a:t>
            </a:r>
            <a:r>
              <a:rPr sz="2200" spc="-15" dirty="0">
                <a:latin typeface="Century Gothic"/>
                <a:cs typeface="Century Gothic"/>
              </a:rPr>
              <a:t>ke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f</a:t>
            </a:r>
            <a:r>
              <a:rPr sz="2200" dirty="0">
                <a:latin typeface="Century Gothic"/>
                <a:cs typeface="Century Gothic"/>
              </a:rPr>
              <a:t>fici</a:t>
            </a:r>
            <a:r>
              <a:rPr sz="2200" spc="-15" dirty="0">
                <a:latin typeface="Century Gothic"/>
                <a:cs typeface="Century Gothic"/>
              </a:rPr>
              <a:t>en</a:t>
            </a:r>
            <a:r>
              <a:rPr sz="2200" dirty="0">
                <a:latin typeface="Century Gothic"/>
                <a:cs typeface="Century Gothic"/>
              </a:rPr>
              <a:t>cy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abl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wi</a:t>
            </a:r>
            <a:r>
              <a:rPr sz="2200" spc="-15" dirty="0">
                <a:latin typeface="Century Gothic"/>
                <a:cs typeface="Century Gothic"/>
              </a:rPr>
              <a:t>th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wi</a:t>
            </a:r>
            <a:r>
              <a:rPr sz="2200" spc="-15" dirty="0">
                <a:latin typeface="Century Gothic"/>
                <a:cs typeface="Century Gothic"/>
              </a:rPr>
              <a:t>thout 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need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raise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je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 p</a:t>
            </a:r>
            <a:r>
              <a:rPr sz="2175" spc="7" baseline="-21072" dirty="0">
                <a:latin typeface="Century Gothic"/>
                <a:cs typeface="Century Gothic"/>
              </a:rPr>
              <a:t>T</a:t>
            </a:r>
            <a:r>
              <a:rPr sz="2175" baseline="-21072" dirty="0">
                <a:latin typeface="Century Gothic"/>
                <a:cs typeface="Century Gothic"/>
              </a:rPr>
              <a:t> </a:t>
            </a:r>
            <a:r>
              <a:rPr sz="2175" spc="-292" baseline="-21072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eshold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68232" y="1128473"/>
            <a:ext cx="4453848" cy="42775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27040" y="3612273"/>
            <a:ext cx="1906998" cy="102733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672552" y="2948714"/>
            <a:ext cx="150749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improvement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253717" y="3015077"/>
            <a:ext cx="0" cy="754380"/>
          </a:xfrm>
          <a:custGeom>
            <a:avLst/>
            <a:gdLst/>
            <a:ahLst/>
            <a:cxnLst/>
            <a:rect l="l" t="t" r="r" b="b"/>
            <a:pathLst>
              <a:path h="754379">
                <a:moveTo>
                  <a:pt x="0" y="754281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87395" y="2986722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66321" y="0"/>
                </a:moveTo>
                <a:lnTo>
                  <a:pt x="0" y="113698"/>
                </a:lnTo>
                <a:lnTo>
                  <a:pt x="2301" y="122445"/>
                </a:lnTo>
                <a:lnTo>
                  <a:pt x="15933" y="130398"/>
                </a:lnTo>
                <a:lnTo>
                  <a:pt x="24681" y="128096"/>
                </a:lnTo>
                <a:lnTo>
                  <a:pt x="66321" y="56711"/>
                </a:lnTo>
                <a:lnTo>
                  <a:pt x="99403" y="56711"/>
                </a:lnTo>
                <a:lnTo>
                  <a:pt x="66321" y="0"/>
                </a:lnTo>
                <a:close/>
              </a:path>
              <a:path w="132715" h="130810">
                <a:moveTo>
                  <a:pt x="99403" y="56711"/>
                </a:moveTo>
                <a:lnTo>
                  <a:pt x="66321" y="56711"/>
                </a:lnTo>
                <a:lnTo>
                  <a:pt x="107963" y="128096"/>
                </a:lnTo>
                <a:lnTo>
                  <a:pt x="116711" y="130398"/>
                </a:lnTo>
                <a:lnTo>
                  <a:pt x="130343" y="122445"/>
                </a:lnTo>
                <a:lnTo>
                  <a:pt x="132645" y="113698"/>
                </a:lnTo>
                <a:lnTo>
                  <a:pt x="99403" y="56711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89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28450" y="214257"/>
            <a:ext cx="7492365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21715" algn="l"/>
              </a:tabLst>
            </a:pPr>
            <a:r>
              <a:rPr sz="5400" b="1" dirty="0">
                <a:latin typeface="Palatino Linotype"/>
                <a:cs typeface="Palatino Linotype"/>
              </a:rPr>
              <a:t>Jet	</a:t>
            </a:r>
            <a:r>
              <a:rPr sz="5400" b="1" spc="-30" dirty="0">
                <a:latin typeface="Palatino Linotype"/>
                <a:cs typeface="Palatino Linotype"/>
              </a:rPr>
              <a:t>c</a:t>
            </a:r>
            <a:r>
              <a:rPr sz="5400" b="1" spc="-25" dirty="0">
                <a:latin typeface="Palatino Linotype"/>
                <a:cs typeface="Palatino Linotype"/>
              </a:rPr>
              <a:t>ali</a:t>
            </a:r>
            <a:r>
              <a:rPr sz="5400" b="1" spc="-40" dirty="0">
                <a:latin typeface="Palatino Linotype"/>
                <a:cs typeface="Palatino Linotype"/>
              </a:rPr>
              <a:t>b</a:t>
            </a:r>
            <a:r>
              <a:rPr sz="5400" b="1" dirty="0">
                <a:latin typeface="Palatino Linotype"/>
                <a:cs typeface="Palatino Linotype"/>
              </a:rPr>
              <a:t>ratio</a:t>
            </a:r>
            <a:r>
              <a:rPr sz="5400" b="1" spc="-35" dirty="0">
                <a:latin typeface="Palatino Linotype"/>
                <a:cs typeface="Palatino Linotype"/>
              </a:rPr>
              <a:t>n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dirty="0">
                <a:latin typeface="Palatino Linotype"/>
                <a:cs typeface="Palatino Linotype"/>
              </a:rPr>
              <a:t>o</a:t>
            </a:r>
            <a:r>
              <a:rPr sz="5400" b="1" spc="-30" dirty="0">
                <a:latin typeface="Palatino Linotype"/>
                <a:cs typeface="Palatino Linotype"/>
              </a:rPr>
              <a:t>v</a:t>
            </a:r>
            <a:r>
              <a:rPr sz="5400" b="1" dirty="0">
                <a:latin typeface="Palatino Linotype"/>
                <a:cs typeface="Palatino Linotype"/>
              </a:rPr>
              <a:t>er</a:t>
            </a:r>
            <a:r>
              <a:rPr sz="5400" b="1" spc="-30" dirty="0">
                <a:latin typeface="Palatino Linotype"/>
                <a:cs typeface="Palatino Linotype"/>
              </a:rPr>
              <a:t>v</a:t>
            </a:r>
            <a:r>
              <a:rPr sz="5400" b="1" dirty="0">
                <a:latin typeface="Palatino Linotype"/>
                <a:cs typeface="Palatino Linotype"/>
              </a:rPr>
              <a:t>iew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90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1620" y="1680833"/>
            <a:ext cx="8463915" cy="4651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800" b="1" spc="-20" dirty="0">
                <a:latin typeface="Century Gothic"/>
                <a:cs typeface="Century Gothic"/>
              </a:rPr>
              <a:t>Two</a:t>
            </a:r>
            <a:r>
              <a:rPr sz="2800" b="1" spc="-5" dirty="0">
                <a:latin typeface="Century Gothic"/>
                <a:cs typeface="Century Gothic"/>
              </a:rPr>
              <a:t> </a:t>
            </a:r>
            <a:r>
              <a:rPr sz="2800" b="1" spc="-20" dirty="0">
                <a:latin typeface="Century Gothic"/>
                <a:cs typeface="Century Gothic"/>
              </a:rPr>
              <a:t>main</a:t>
            </a:r>
            <a:r>
              <a:rPr sz="2800" b="1" spc="-5" dirty="0">
                <a:latin typeface="Century Gothic"/>
                <a:cs typeface="Century Gothic"/>
              </a:rPr>
              <a:t> </a:t>
            </a:r>
            <a:r>
              <a:rPr sz="2800" b="1" spc="-20" dirty="0">
                <a:latin typeface="Century Gothic"/>
                <a:cs typeface="Century Gothic"/>
              </a:rPr>
              <a:t>goals:</a:t>
            </a:r>
            <a:endParaRPr sz="2800">
              <a:latin typeface="Century Gothic"/>
              <a:cs typeface="Century Gothic"/>
            </a:endParaRPr>
          </a:p>
          <a:p>
            <a:pPr marL="855344" lvl="1" indent="-385445">
              <a:lnSpc>
                <a:spcPct val="100000"/>
              </a:lnSpc>
              <a:spcBef>
                <a:spcPts val="1839"/>
              </a:spcBef>
              <a:buClr>
                <a:srgbClr val="0000FF"/>
              </a:buClr>
              <a:buFont typeface="Century Gothic"/>
              <a:buAutoNum type="arabicPeriod"/>
              <a:tabLst>
                <a:tab pos="855980" algn="l"/>
              </a:tabLst>
            </a:pP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Reduc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e</a:t>
            </a: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fluctuations (improve</a:t>
            </a: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resolution)</a:t>
            </a:r>
            <a:endParaRPr sz="2400">
              <a:latin typeface="Century Gothic"/>
              <a:cs typeface="Century Gothic"/>
            </a:endParaRPr>
          </a:p>
          <a:p>
            <a:pPr marL="1206500" lvl="2" indent="-342900">
              <a:lnSpc>
                <a:spcPct val="100000"/>
              </a:lnSpc>
              <a:spcBef>
                <a:spcPts val="570"/>
              </a:spcBef>
              <a:buFont typeface="Arial"/>
              <a:buChar char="•"/>
              <a:tabLst>
                <a:tab pos="1206500" algn="l"/>
              </a:tabLst>
            </a:pPr>
            <a:r>
              <a:rPr sz="2200" dirty="0">
                <a:latin typeface="Century Gothic"/>
                <a:cs typeface="Century Gothic"/>
              </a:rPr>
              <a:t>Ev</a:t>
            </a:r>
            <a:r>
              <a:rPr sz="2200" spc="-15" dirty="0">
                <a:latin typeface="Century Gothic"/>
                <a:cs typeface="Century Gothic"/>
              </a:rPr>
              <a:t>ent-by-event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b</a:t>
            </a:r>
            <a:r>
              <a:rPr sz="2200" spc="-10" dirty="0">
                <a:latin typeface="Century Gothic"/>
                <a:cs typeface="Century Gothic"/>
              </a:rPr>
              <a:t>tr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  <a:p>
            <a:pPr marL="1206500" lvl="2" indent="-342900">
              <a:lnSpc>
                <a:spcPct val="100000"/>
              </a:lnSpc>
              <a:spcBef>
                <a:spcPts val="459"/>
              </a:spcBef>
              <a:buFont typeface="Arial"/>
              <a:buChar char="•"/>
              <a:tabLst>
                <a:tab pos="1206500" algn="l"/>
              </a:tabLst>
            </a:pPr>
            <a:r>
              <a:rPr sz="2200" spc="-15" dirty="0">
                <a:latin typeface="Century Gothic"/>
                <a:cs typeface="Century Gothic"/>
              </a:rPr>
              <a:t>Jet-by-jet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cor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endParaRPr sz="2200">
              <a:latin typeface="Century Gothic"/>
              <a:cs typeface="Century Gothic"/>
            </a:endParaRPr>
          </a:p>
          <a:p>
            <a:pPr marL="855344" lvl="1" indent="-385445">
              <a:lnSpc>
                <a:spcPct val="100000"/>
              </a:lnSpc>
              <a:spcBef>
                <a:spcPts val="1805"/>
              </a:spcBef>
              <a:buClr>
                <a:srgbClr val="0000FF"/>
              </a:buClr>
              <a:buFont typeface="Century Gothic"/>
              <a:buAutoNum type="arabicPeriod"/>
              <a:tabLst>
                <a:tab pos="855980" algn="l"/>
              </a:tabLst>
            </a:pP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Reduce</a:t>
            </a: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da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t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a</a:t>
            </a:r>
            <a:r>
              <a:rPr sz="2400" b="1" spc="-20" dirty="0">
                <a:solidFill>
                  <a:srgbClr val="0000FF"/>
                </a:solidFill>
                <a:latin typeface="Century Gothic"/>
                <a:cs typeface="Century Gothic"/>
              </a:rPr>
              <a:t>/MC</a:t>
            </a: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d</a:t>
            </a: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i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ff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e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r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ence</a:t>
            </a: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s</a:t>
            </a: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(</a:t>
            </a: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i</a:t>
            </a:r>
            <a:r>
              <a:rPr sz="2400" b="1" spc="-25" dirty="0">
                <a:solidFill>
                  <a:srgbClr val="0000FF"/>
                </a:solidFill>
                <a:latin typeface="Century Gothic"/>
                <a:cs typeface="Century Gothic"/>
              </a:rPr>
              <a:t>m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p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r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ove</a:t>
            </a:r>
            <a:r>
              <a:rPr sz="2400" b="1" spc="-5" dirty="0">
                <a:solidFill>
                  <a:srgbClr val="0000FF"/>
                </a:solidFill>
                <a:latin typeface="Century Gothic"/>
                <a:cs typeface="Century Gothic"/>
              </a:rPr>
              <a:t> 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unce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rt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a</a:t>
            </a:r>
            <a:r>
              <a:rPr sz="2400" b="1" spc="-15" dirty="0">
                <a:solidFill>
                  <a:srgbClr val="0000FF"/>
                </a:solidFill>
                <a:latin typeface="Century Gothic"/>
                <a:cs typeface="Century Gothic"/>
              </a:rPr>
              <a:t>i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n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t</a:t>
            </a:r>
            <a:r>
              <a:rPr sz="2400" b="1" dirty="0">
                <a:solidFill>
                  <a:srgbClr val="0000FF"/>
                </a:solidFill>
                <a:latin typeface="Century Gothic"/>
                <a:cs typeface="Century Gothic"/>
              </a:rPr>
              <a:t>y</a:t>
            </a:r>
            <a:r>
              <a:rPr sz="2400" b="1" spc="-10" dirty="0">
                <a:solidFill>
                  <a:srgbClr val="0000FF"/>
                </a:solidFill>
                <a:latin typeface="Century Gothic"/>
                <a:cs typeface="Century Gothic"/>
              </a:rPr>
              <a:t>)</a:t>
            </a:r>
            <a:endParaRPr sz="2400">
              <a:latin typeface="Century Gothic"/>
              <a:cs typeface="Century Gothic"/>
            </a:endParaRPr>
          </a:p>
          <a:p>
            <a:pPr marL="1206500" lvl="2" indent="-342900">
              <a:lnSpc>
                <a:spcPct val="100000"/>
              </a:lnSpc>
              <a:spcBef>
                <a:spcPts val="470"/>
              </a:spcBef>
              <a:buFont typeface="Arial"/>
              <a:buChar char="•"/>
              <a:tabLst>
                <a:tab pos="1206500" algn="l"/>
              </a:tabLst>
            </a:pPr>
            <a:r>
              <a:rPr sz="2200" spc="-15" dirty="0">
                <a:latin typeface="Century Gothic"/>
                <a:cs typeface="Century Gothic"/>
              </a:rPr>
              <a:t>Jet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energ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calib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ete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mi</a:t>
            </a:r>
            <a:r>
              <a:rPr sz="2200" spc="-15" dirty="0">
                <a:latin typeface="Century Gothic"/>
                <a:cs typeface="Century Gothic"/>
              </a:rPr>
              <a:t>ne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(i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-si</a:t>
            </a:r>
            <a:r>
              <a:rPr sz="2200" spc="-15" dirty="0">
                <a:latin typeface="Century Gothic"/>
                <a:cs typeface="Century Gothic"/>
              </a:rPr>
              <a:t>tu</a:t>
            </a:r>
            <a:r>
              <a:rPr sz="220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  <a:p>
            <a:pPr marL="1206500" marR="848360" lvl="2" indent="-342900">
              <a:lnSpc>
                <a:spcPct val="101200"/>
              </a:lnSpc>
              <a:spcBef>
                <a:spcPts val="525"/>
              </a:spcBef>
              <a:buFont typeface="Arial"/>
              <a:buChar char="•"/>
              <a:tabLst>
                <a:tab pos="1206500" algn="l"/>
              </a:tabLst>
            </a:pPr>
            <a:r>
              <a:rPr sz="2200" spc="-15" dirty="0">
                <a:latin typeface="Century Gothic"/>
                <a:cs typeface="Century Gothic"/>
              </a:rPr>
              <a:t>Jet-by-jet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techn</a:t>
            </a:r>
            <a:r>
              <a:rPr sz="2200" dirty="0">
                <a:latin typeface="Century Gothic"/>
                <a:cs typeface="Century Gothic"/>
              </a:rPr>
              <a:t>iq</a:t>
            </a:r>
            <a:r>
              <a:rPr sz="2200" spc="-15" dirty="0">
                <a:latin typeface="Century Gothic"/>
                <a:cs typeface="Century Gothic"/>
              </a:rPr>
              <a:t>ue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f</a:t>
            </a:r>
            <a:r>
              <a:rPr sz="2200" spc="-15" dirty="0">
                <a:latin typeface="Century Gothic"/>
                <a:cs typeface="Century Gothic"/>
              </a:rPr>
              <a:t>fect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not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w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ll </a:t>
            </a:r>
            <a:r>
              <a:rPr sz="2200" spc="-20" dirty="0">
                <a:latin typeface="Century Gothic"/>
                <a:cs typeface="Century Gothic"/>
              </a:rPr>
              <a:t>mo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</a:t>
            </a:r>
            <a:endParaRPr sz="2200">
              <a:latin typeface="Century Gothic"/>
              <a:cs typeface="Century Gothic"/>
            </a:endParaRPr>
          </a:p>
          <a:p>
            <a:pPr marL="1663700" lvl="3" indent="-342900">
              <a:lnSpc>
                <a:spcPct val="100000"/>
              </a:lnSpc>
              <a:spcBef>
                <a:spcPts val="484"/>
              </a:spcBef>
              <a:buFont typeface="Courier New"/>
              <a:buChar char="o"/>
              <a:tabLst>
                <a:tab pos="1663700" algn="l"/>
              </a:tabLst>
            </a:pPr>
            <a:r>
              <a:rPr sz="2200" spc="-15" dirty="0">
                <a:latin typeface="Century Gothic"/>
                <a:cs typeface="Century Gothic"/>
              </a:rPr>
              <a:t>P</a:t>
            </a:r>
            <a:r>
              <a:rPr sz="2200" dirty="0">
                <a:latin typeface="Century Gothic"/>
                <a:cs typeface="Century Gothic"/>
              </a:rPr>
              <a:t>il</a:t>
            </a:r>
            <a:r>
              <a:rPr sz="2200" spc="-15" dirty="0">
                <a:latin typeface="Century Gothic"/>
                <a:cs typeface="Century Gothic"/>
              </a:rPr>
              <a:t>e-u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: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Jet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25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ertex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ct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  <a:p>
            <a:pPr marL="1663700" marR="858519" lvl="3" indent="-342900">
              <a:lnSpc>
                <a:spcPts val="2570"/>
              </a:lnSpc>
              <a:spcBef>
                <a:spcPts val="705"/>
              </a:spcBef>
              <a:buFont typeface="Courier New"/>
              <a:buChar char="o"/>
              <a:tabLst>
                <a:tab pos="1663700" algn="l"/>
              </a:tabLst>
            </a:pPr>
            <a:r>
              <a:rPr sz="2200" spc="-15" dirty="0">
                <a:latin typeface="Century Gothic"/>
                <a:cs typeface="Century Gothic"/>
              </a:rPr>
              <a:t>F</a:t>
            </a:r>
            <a:r>
              <a:rPr sz="2200" dirty="0">
                <a:latin typeface="Century Gothic"/>
                <a:cs typeface="Century Gothic"/>
              </a:rPr>
              <a:t>lav</a:t>
            </a:r>
            <a:r>
              <a:rPr sz="2200" spc="-15" dirty="0">
                <a:latin typeface="Century Gothic"/>
                <a:cs typeface="Century Gothic"/>
              </a:rPr>
              <a:t>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5" dirty="0">
                <a:latin typeface="Century Gothic"/>
                <a:cs typeface="Century Gothic"/>
              </a:rPr>
              <a:t>en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ence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sp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e: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Gl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bal </a:t>
            </a:r>
            <a:r>
              <a:rPr sz="2200" spc="-2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uent</a:t>
            </a:r>
            <a:r>
              <a:rPr sz="2200" dirty="0">
                <a:latin typeface="Century Gothic"/>
                <a:cs typeface="Century Gothic"/>
              </a:rPr>
              <a:t>ial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Calib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endParaRPr sz="2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17" y="188857"/>
            <a:ext cx="7895765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3649345" algn="l"/>
              </a:tabLst>
            </a:pPr>
            <a:r>
              <a:rPr b="1" dirty="0"/>
              <a:t>J</a:t>
            </a:r>
            <a:r>
              <a:rPr b="1" spc="-25" dirty="0"/>
              <a:t>ets</a:t>
            </a:r>
            <a:r>
              <a:rPr b="1" spc="-5" dirty="0"/>
              <a:t> </a:t>
            </a:r>
            <a:r>
              <a:rPr b="1" spc="-30" dirty="0"/>
              <a:t>a</a:t>
            </a:r>
            <a:r>
              <a:rPr b="1" spc="-40" dirty="0"/>
              <a:t>n</a:t>
            </a:r>
            <a:r>
              <a:rPr b="1" spc="-35" dirty="0"/>
              <a:t>d</a:t>
            </a:r>
            <a:r>
              <a:rPr b="1" spc="-5" dirty="0"/>
              <a:t> </a:t>
            </a:r>
            <a:r>
              <a:rPr b="1" dirty="0" smtClean="0"/>
              <a:t>jet</a:t>
            </a:r>
            <a:r>
              <a:rPr lang="en-US" b="1" dirty="0" smtClean="0"/>
              <a:t> </a:t>
            </a:r>
            <a:r>
              <a:rPr b="1" spc="-25" dirty="0" smtClean="0"/>
              <a:t>alg</a:t>
            </a:r>
            <a:r>
              <a:rPr b="1" dirty="0" smtClean="0"/>
              <a:t>or</a:t>
            </a:r>
            <a:r>
              <a:rPr b="1" spc="-20" dirty="0" smtClean="0"/>
              <a:t>it</a:t>
            </a:r>
            <a:r>
              <a:rPr b="1" spc="-40" dirty="0" smtClean="0"/>
              <a:t>h</a:t>
            </a:r>
            <a:r>
              <a:rPr b="1" dirty="0" smtClean="0"/>
              <a:t>m</a:t>
            </a:r>
            <a:r>
              <a:rPr b="1" spc="-25" dirty="0" smtClean="0"/>
              <a:t>s</a:t>
            </a:r>
            <a:r>
              <a:rPr b="1" spc="-5" dirty="0" smtClean="0"/>
              <a:t> </a:t>
            </a:r>
            <a:r>
              <a:rPr b="1" dirty="0"/>
              <a:t>(I)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1136446"/>
            <a:ext cx="5880098" cy="563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58838" y="1772302"/>
            <a:ext cx="2927985" cy="3048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11760" indent="-342900">
              <a:lnSpc>
                <a:spcPct val="99400"/>
              </a:lnSpc>
              <a:buFont typeface="Arial"/>
              <a:buChar char="•"/>
              <a:tabLst>
                <a:tab pos="355600" algn="l"/>
              </a:tabLst>
            </a:pPr>
            <a:r>
              <a:rPr sz="2200" dirty="0">
                <a:latin typeface="Century Gothic"/>
                <a:cs typeface="Century Gothic"/>
              </a:rPr>
              <a:t>Q</a:t>
            </a:r>
            <a:r>
              <a:rPr sz="2200" spc="-15" dirty="0">
                <a:latin typeface="Century Gothic"/>
                <a:cs typeface="Century Gothic"/>
              </a:rPr>
              <a:t>ua</a:t>
            </a:r>
            <a:r>
              <a:rPr sz="2200" spc="-10" dirty="0">
                <a:latin typeface="Century Gothic"/>
                <a:cs typeface="Century Gothic"/>
              </a:rPr>
              <a:t>rk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g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uon</a:t>
            </a:r>
            <a:r>
              <a:rPr sz="2200" dirty="0">
                <a:latin typeface="Century Gothic"/>
                <a:cs typeface="Century Gothic"/>
              </a:rPr>
              <a:t>s (</a:t>
            </a:r>
            <a:r>
              <a:rPr sz="2200" spc="-15" dirty="0">
                <a:latin typeface="Century Gothic"/>
                <a:cs typeface="Century Gothic"/>
              </a:rPr>
              <a:t>partons</a:t>
            </a:r>
            <a:r>
              <a:rPr sz="2200" dirty="0">
                <a:latin typeface="Century Gothic"/>
                <a:cs typeface="Century Gothic"/>
              </a:rPr>
              <a:t>)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uce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hort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dis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nce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5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d p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oce</a:t>
            </a:r>
            <a:r>
              <a:rPr sz="2200" dirty="0">
                <a:latin typeface="Century Gothic"/>
                <a:cs typeface="Century Gothic"/>
              </a:rPr>
              <a:t>ss)</a:t>
            </a:r>
            <a:endParaRPr sz="220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994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25" dirty="0">
                <a:latin typeface="Century Gothic"/>
                <a:cs typeface="Century Gothic"/>
              </a:rPr>
              <a:t>A</a:t>
            </a:r>
            <a:r>
              <a:rPr sz="2200" spc="-10" dirty="0">
                <a:latin typeface="Century Gothic"/>
                <a:cs typeface="Century Gothic"/>
              </a:rPr>
              <a:t>s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pr</a:t>
            </a:r>
            <a:r>
              <a:rPr sz="2200" spc="-15" dirty="0">
                <a:latin typeface="Century Gothic"/>
                <a:cs typeface="Century Gothic"/>
              </a:rPr>
              <a:t>opagate the</a:t>
            </a:r>
            <a:r>
              <a:rPr sz="2200" dirty="0">
                <a:latin typeface="Century Gothic"/>
                <a:cs typeface="Century Gothic"/>
              </a:rPr>
              <a:t>y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adia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mor</a:t>
            </a:r>
            <a:r>
              <a:rPr sz="2200" spc="-15" dirty="0">
                <a:latin typeface="Century Gothic"/>
                <a:cs typeface="Century Gothic"/>
              </a:rPr>
              <a:t>e partons</a:t>
            </a:r>
            <a:r>
              <a:rPr sz="2200" dirty="0">
                <a:latin typeface="Century Gothic"/>
                <a:cs typeface="Century Gothic"/>
              </a:rPr>
              <a:t> (</a:t>
            </a:r>
            <a:r>
              <a:rPr sz="2200" spc="-15" dirty="0">
                <a:latin typeface="Century Gothic"/>
                <a:cs typeface="Century Gothic"/>
              </a:rPr>
              <a:t>parton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shower)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24113" y="1192752"/>
            <a:ext cx="2534285" cy="434340"/>
          </a:xfrm>
          <a:custGeom>
            <a:avLst/>
            <a:gdLst/>
            <a:ahLst/>
            <a:cxnLst/>
            <a:rect l="l" t="t" r="r" b="b"/>
            <a:pathLst>
              <a:path w="2534285" h="434339">
                <a:moveTo>
                  <a:pt x="384180" y="0"/>
                </a:moveTo>
                <a:lnTo>
                  <a:pt x="317037" y="403"/>
                </a:lnTo>
                <a:lnTo>
                  <a:pt x="255394" y="2078"/>
                </a:lnTo>
                <a:lnTo>
                  <a:pt x="199584" y="5026"/>
                </a:lnTo>
                <a:lnTo>
                  <a:pt x="149937" y="9248"/>
                </a:lnTo>
                <a:lnTo>
                  <a:pt x="106783" y="14745"/>
                </a:lnTo>
                <a:lnTo>
                  <a:pt x="41280" y="29571"/>
                </a:lnTo>
                <a:lnTo>
                  <a:pt x="5722" y="49510"/>
                </a:lnTo>
                <a:lnTo>
                  <a:pt x="0" y="61400"/>
                </a:lnTo>
                <a:lnTo>
                  <a:pt x="2676" y="74322"/>
                </a:lnTo>
                <a:lnTo>
                  <a:pt x="32354" y="102271"/>
                </a:lnTo>
                <a:lnTo>
                  <a:pt x="92324" y="132503"/>
                </a:lnTo>
                <a:lnTo>
                  <a:pt x="132866" y="148277"/>
                </a:lnTo>
                <a:lnTo>
                  <a:pt x="180017" y="164384"/>
                </a:lnTo>
                <a:lnTo>
                  <a:pt x="233456" y="180746"/>
                </a:lnTo>
                <a:lnTo>
                  <a:pt x="292862" y="197284"/>
                </a:lnTo>
                <a:lnTo>
                  <a:pt x="357914" y="213919"/>
                </a:lnTo>
                <a:lnTo>
                  <a:pt x="428290" y="230571"/>
                </a:lnTo>
                <a:lnTo>
                  <a:pt x="503669" y="247162"/>
                </a:lnTo>
                <a:lnTo>
                  <a:pt x="583730" y="263613"/>
                </a:lnTo>
                <a:lnTo>
                  <a:pt x="668151" y="279845"/>
                </a:lnTo>
                <a:lnTo>
                  <a:pt x="756612" y="295779"/>
                </a:lnTo>
                <a:lnTo>
                  <a:pt x="848791" y="311335"/>
                </a:lnTo>
                <a:lnTo>
                  <a:pt x="944367" y="326436"/>
                </a:lnTo>
                <a:lnTo>
                  <a:pt x="1043018" y="341002"/>
                </a:lnTo>
                <a:lnTo>
                  <a:pt x="1144423" y="354953"/>
                </a:lnTo>
                <a:lnTo>
                  <a:pt x="1352224" y="380468"/>
                </a:lnTo>
                <a:lnTo>
                  <a:pt x="1553237" y="401196"/>
                </a:lnTo>
                <a:lnTo>
                  <a:pt x="1649627" y="409666"/>
                </a:lnTo>
                <a:lnTo>
                  <a:pt x="1742832" y="416871"/>
                </a:lnTo>
                <a:lnTo>
                  <a:pt x="1832519" y="422812"/>
                </a:lnTo>
                <a:lnTo>
                  <a:pt x="1918360" y="427485"/>
                </a:lnTo>
                <a:lnTo>
                  <a:pt x="2000023" y="430892"/>
                </a:lnTo>
                <a:lnTo>
                  <a:pt x="2077176" y="433029"/>
                </a:lnTo>
                <a:lnTo>
                  <a:pt x="2149490" y="433897"/>
                </a:lnTo>
                <a:lnTo>
                  <a:pt x="2216634" y="433494"/>
                </a:lnTo>
                <a:lnTo>
                  <a:pt x="2278276" y="431819"/>
                </a:lnTo>
                <a:lnTo>
                  <a:pt x="2334086" y="428871"/>
                </a:lnTo>
                <a:lnTo>
                  <a:pt x="2383734" y="424649"/>
                </a:lnTo>
                <a:lnTo>
                  <a:pt x="2426887" y="419151"/>
                </a:lnTo>
                <a:lnTo>
                  <a:pt x="2492390" y="404326"/>
                </a:lnTo>
                <a:lnTo>
                  <a:pt x="2527948" y="384386"/>
                </a:lnTo>
                <a:lnTo>
                  <a:pt x="2533671" y="372496"/>
                </a:lnTo>
                <a:lnTo>
                  <a:pt x="2530995" y="359574"/>
                </a:lnTo>
                <a:lnTo>
                  <a:pt x="2501317" y="331625"/>
                </a:lnTo>
                <a:lnTo>
                  <a:pt x="2441346" y="301393"/>
                </a:lnTo>
                <a:lnTo>
                  <a:pt x="2400805" y="285619"/>
                </a:lnTo>
                <a:lnTo>
                  <a:pt x="2353654" y="269512"/>
                </a:lnTo>
                <a:lnTo>
                  <a:pt x="2300214" y="253150"/>
                </a:lnTo>
                <a:lnTo>
                  <a:pt x="2240808" y="236612"/>
                </a:lnTo>
                <a:lnTo>
                  <a:pt x="2175757" y="219977"/>
                </a:lnTo>
                <a:lnTo>
                  <a:pt x="2105381" y="203325"/>
                </a:lnTo>
                <a:lnTo>
                  <a:pt x="2030002" y="186734"/>
                </a:lnTo>
                <a:lnTo>
                  <a:pt x="1949941" y="170283"/>
                </a:lnTo>
                <a:lnTo>
                  <a:pt x="1865519" y="154051"/>
                </a:lnTo>
                <a:lnTo>
                  <a:pt x="1777059" y="138117"/>
                </a:lnTo>
                <a:lnTo>
                  <a:pt x="1684880" y="122561"/>
                </a:lnTo>
                <a:lnTo>
                  <a:pt x="1589304" y="107460"/>
                </a:lnTo>
                <a:lnTo>
                  <a:pt x="1490653" y="92894"/>
                </a:lnTo>
                <a:lnTo>
                  <a:pt x="1285408" y="65684"/>
                </a:lnTo>
                <a:lnTo>
                  <a:pt x="1079678" y="42433"/>
                </a:lnTo>
                <a:lnTo>
                  <a:pt x="980433" y="32700"/>
                </a:lnTo>
                <a:lnTo>
                  <a:pt x="884043" y="24231"/>
                </a:lnTo>
                <a:lnTo>
                  <a:pt x="790839" y="17025"/>
                </a:lnTo>
                <a:lnTo>
                  <a:pt x="701151" y="11085"/>
                </a:lnTo>
                <a:lnTo>
                  <a:pt x="615311" y="6411"/>
                </a:lnTo>
                <a:lnTo>
                  <a:pt x="533648" y="3005"/>
                </a:lnTo>
                <a:lnTo>
                  <a:pt x="456494" y="867"/>
                </a:lnTo>
                <a:lnTo>
                  <a:pt x="38418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24113" y="1192751"/>
            <a:ext cx="2534285" cy="434340"/>
          </a:xfrm>
          <a:custGeom>
            <a:avLst/>
            <a:gdLst/>
            <a:ahLst/>
            <a:cxnLst/>
            <a:rect l="l" t="t" r="r" b="b"/>
            <a:pathLst>
              <a:path w="2534285" h="434339">
                <a:moveTo>
                  <a:pt x="0" y="61400"/>
                </a:moveTo>
                <a:lnTo>
                  <a:pt x="41280" y="29571"/>
                </a:lnTo>
                <a:lnTo>
                  <a:pt x="106783" y="14745"/>
                </a:lnTo>
                <a:lnTo>
                  <a:pt x="149937" y="9248"/>
                </a:lnTo>
                <a:lnTo>
                  <a:pt x="199584" y="5026"/>
                </a:lnTo>
                <a:lnTo>
                  <a:pt x="255394" y="2078"/>
                </a:lnTo>
                <a:lnTo>
                  <a:pt x="317037" y="403"/>
                </a:lnTo>
                <a:lnTo>
                  <a:pt x="384180" y="0"/>
                </a:lnTo>
                <a:lnTo>
                  <a:pt x="456494" y="867"/>
                </a:lnTo>
                <a:lnTo>
                  <a:pt x="533648" y="3005"/>
                </a:lnTo>
                <a:lnTo>
                  <a:pt x="615311" y="6411"/>
                </a:lnTo>
                <a:lnTo>
                  <a:pt x="701151" y="11085"/>
                </a:lnTo>
                <a:lnTo>
                  <a:pt x="790839" y="17025"/>
                </a:lnTo>
                <a:lnTo>
                  <a:pt x="884043" y="24231"/>
                </a:lnTo>
                <a:lnTo>
                  <a:pt x="980433" y="32700"/>
                </a:lnTo>
                <a:lnTo>
                  <a:pt x="1079678" y="42433"/>
                </a:lnTo>
                <a:lnTo>
                  <a:pt x="1181447" y="53428"/>
                </a:lnTo>
                <a:lnTo>
                  <a:pt x="1285408" y="65684"/>
                </a:lnTo>
                <a:lnTo>
                  <a:pt x="1389247" y="78943"/>
                </a:lnTo>
                <a:lnTo>
                  <a:pt x="1490653" y="92895"/>
                </a:lnTo>
                <a:lnTo>
                  <a:pt x="1589304" y="107460"/>
                </a:lnTo>
                <a:lnTo>
                  <a:pt x="1684880" y="122561"/>
                </a:lnTo>
                <a:lnTo>
                  <a:pt x="1777059" y="138118"/>
                </a:lnTo>
                <a:lnTo>
                  <a:pt x="1865520" y="154051"/>
                </a:lnTo>
                <a:lnTo>
                  <a:pt x="1949941" y="170283"/>
                </a:lnTo>
                <a:lnTo>
                  <a:pt x="2030002" y="186734"/>
                </a:lnTo>
                <a:lnTo>
                  <a:pt x="2105381" y="203325"/>
                </a:lnTo>
                <a:lnTo>
                  <a:pt x="2175757" y="219977"/>
                </a:lnTo>
                <a:lnTo>
                  <a:pt x="2240809" y="236612"/>
                </a:lnTo>
                <a:lnTo>
                  <a:pt x="2300215" y="253150"/>
                </a:lnTo>
                <a:lnTo>
                  <a:pt x="2353654" y="269512"/>
                </a:lnTo>
                <a:lnTo>
                  <a:pt x="2400805" y="285620"/>
                </a:lnTo>
                <a:lnTo>
                  <a:pt x="2441347" y="301394"/>
                </a:lnTo>
                <a:lnTo>
                  <a:pt x="2501317" y="331625"/>
                </a:lnTo>
                <a:lnTo>
                  <a:pt x="2530995" y="359574"/>
                </a:lnTo>
                <a:lnTo>
                  <a:pt x="2533672" y="372496"/>
                </a:lnTo>
                <a:lnTo>
                  <a:pt x="2527949" y="384386"/>
                </a:lnTo>
                <a:lnTo>
                  <a:pt x="2492391" y="404326"/>
                </a:lnTo>
                <a:lnTo>
                  <a:pt x="2426888" y="419151"/>
                </a:lnTo>
                <a:lnTo>
                  <a:pt x="2383735" y="424649"/>
                </a:lnTo>
                <a:lnTo>
                  <a:pt x="2334087" y="428871"/>
                </a:lnTo>
                <a:lnTo>
                  <a:pt x="2278277" y="431819"/>
                </a:lnTo>
                <a:lnTo>
                  <a:pt x="2216635" y="433494"/>
                </a:lnTo>
                <a:lnTo>
                  <a:pt x="2149491" y="433897"/>
                </a:lnTo>
                <a:lnTo>
                  <a:pt x="2077177" y="433029"/>
                </a:lnTo>
                <a:lnTo>
                  <a:pt x="2000023" y="430892"/>
                </a:lnTo>
                <a:lnTo>
                  <a:pt x="1918361" y="427485"/>
                </a:lnTo>
                <a:lnTo>
                  <a:pt x="1832520" y="422812"/>
                </a:lnTo>
                <a:lnTo>
                  <a:pt x="1742832" y="416871"/>
                </a:lnTo>
                <a:lnTo>
                  <a:pt x="1649628" y="409666"/>
                </a:lnTo>
                <a:lnTo>
                  <a:pt x="1553238" y="401196"/>
                </a:lnTo>
                <a:lnTo>
                  <a:pt x="1453993" y="391463"/>
                </a:lnTo>
                <a:lnTo>
                  <a:pt x="1352225" y="380468"/>
                </a:lnTo>
                <a:lnTo>
                  <a:pt x="1248263" y="368212"/>
                </a:lnTo>
                <a:lnTo>
                  <a:pt x="1144424" y="354953"/>
                </a:lnTo>
                <a:lnTo>
                  <a:pt x="1043018" y="341002"/>
                </a:lnTo>
                <a:lnTo>
                  <a:pt x="944367" y="326436"/>
                </a:lnTo>
                <a:lnTo>
                  <a:pt x="848791" y="311335"/>
                </a:lnTo>
                <a:lnTo>
                  <a:pt x="756612" y="295779"/>
                </a:lnTo>
                <a:lnTo>
                  <a:pt x="668152" y="279845"/>
                </a:lnTo>
                <a:lnTo>
                  <a:pt x="583730" y="263613"/>
                </a:lnTo>
                <a:lnTo>
                  <a:pt x="503669" y="247162"/>
                </a:lnTo>
                <a:lnTo>
                  <a:pt x="428290" y="230571"/>
                </a:lnTo>
                <a:lnTo>
                  <a:pt x="357914" y="213919"/>
                </a:lnTo>
                <a:lnTo>
                  <a:pt x="292863" y="197284"/>
                </a:lnTo>
                <a:lnTo>
                  <a:pt x="233456" y="180747"/>
                </a:lnTo>
                <a:lnTo>
                  <a:pt x="180017" y="164384"/>
                </a:lnTo>
                <a:lnTo>
                  <a:pt x="132866" y="148277"/>
                </a:lnTo>
                <a:lnTo>
                  <a:pt x="92324" y="132503"/>
                </a:lnTo>
                <a:lnTo>
                  <a:pt x="32354" y="102271"/>
                </a:lnTo>
                <a:lnTo>
                  <a:pt x="2676" y="74322"/>
                </a:lnTo>
                <a:lnTo>
                  <a:pt x="0" y="61400"/>
                </a:lnTo>
                <a:close/>
              </a:path>
            </a:pathLst>
          </a:custGeom>
          <a:ln w="9524">
            <a:solidFill>
              <a:srgbClr val="6F87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24114" y="1254152"/>
            <a:ext cx="650875" cy="2682875"/>
          </a:xfrm>
          <a:custGeom>
            <a:avLst/>
            <a:gdLst/>
            <a:ahLst/>
            <a:cxnLst/>
            <a:rect l="l" t="t" r="r" b="b"/>
            <a:pathLst>
              <a:path w="650875" h="2682875">
                <a:moveTo>
                  <a:pt x="650885" y="2682847"/>
                </a:moveTo>
                <a:lnTo>
                  <a:pt x="0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74999" y="1536700"/>
            <a:ext cx="1854200" cy="2552700"/>
          </a:xfrm>
          <a:custGeom>
            <a:avLst/>
            <a:gdLst/>
            <a:ahLst/>
            <a:cxnLst/>
            <a:rect l="l" t="t" r="r" b="b"/>
            <a:pathLst>
              <a:path w="1854200" h="2552700">
                <a:moveTo>
                  <a:pt x="0" y="2552699"/>
                </a:moveTo>
                <a:lnTo>
                  <a:pt x="1854199" y="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958838" y="4915573"/>
            <a:ext cx="12382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01738" y="4912759"/>
            <a:ext cx="2604135" cy="1863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34340">
              <a:lnSpc>
                <a:spcPct val="99800"/>
              </a:lnSpc>
            </a:pPr>
            <a:r>
              <a:rPr sz="2200" spc="-15" dirty="0">
                <a:latin typeface="Century Gothic"/>
                <a:cs typeface="Century Gothic"/>
              </a:rPr>
              <a:t>Fo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spc="-25" dirty="0">
                <a:latin typeface="Century Gothic"/>
                <a:cs typeface="Century Gothic"/>
              </a:rPr>
              <a:t>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unco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ons</a:t>
            </a:r>
            <a:r>
              <a:rPr sz="2200" spc="-10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spc="-15" dirty="0">
                <a:latin typeface="Century Gothic"/>
                <a:cs typeface="Century Gothic"/>
              </a:rPr>
              <a:t>had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onizatio</a:t>
            </a:r>
            <a:r>
              <a:rPr sz="2200" spc="-20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  <a:p>
            <a:pPr marL="12700" marR="51435">
              <a:lnSpc>
                <a:spcPct val="101200"/>
              </a:lnSpc>
              <a:spcBef>
                <a:spcPts val="555"/>
              </a:spcBef>
            </a:pPr>
            <a:r>
              <a:rPr sz="2200" b="1" dirty="0">
                <a:latin typeface="Century Gothic"/>
                <a:cs typeface="Century Gothic"/>
              </a:rPr>
              <a:t>Je</a:t>
            </a:r>
            <a:r>
              <a:rPr sz="2200" b="1" spc="-10" dirty="0">
                <a:latin typeface="Century Gothic"/>
                <a:cs typeface="Century Gothic"/>
              </a:rPr>
              <a:t>ts: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oo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spc="-10" dirty="0">
                <a:latin typeface="Century Gothic"/>
                <a:cs typeface="Century Gothic"/>
              </a:rPr>
              <a:t>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o o</a:t>
            </a:r>
            <a:r>
              <a:rPr sz="2200" b="1" spc="-10" dirty="0">
                <a:latin typeface="Century Gothic"/>
                <a:cs typeface="Century Gothic"/>
              </a:rPr>
              <a:t>r</a:t>
            </a:r>
            <a:r>
              <a:rPr sz="2200" b="1" dirty="0">
                <a:latin typeface="Century Gothic"/>
                <a:cs typeface="Century Gothic"/>
              </a:rPr>
              <a:t>gan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ze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dirty="0">
                <a:latin typeface="Century Gothic"/>
                <a:cs typeface="Century Gothic"/>
              </a:rPr>
              <a:t>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even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endParaRPr sz="2200">
              <a:latin typeface="Century Gothic"/>
              <a:cs typeface="Century Gothic"/>
            </a:endParaRPr>
          </a:p>
          <a:p>
            <a:pPr marR="17145" algn="r">
              <a:lnSpc>
                <a:spcPts val="1080"/>
              </a:lnSpc>
            </a:pPr>
            <a:r>
              <a:rPr sz="1200" dirty="0">
                <a:solidFill>
                  <a:srgbClr val="595959"/>
                </a:solidFill>
                <a:latin typeface="Century Gothic"/>
                <a:cs typeface="Century Gothic"/>
              </a:rPr>
              <a:t>8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58838" y="5995073"/>
            <a:ext cx="12382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26148" y="167141"/>
            <a:ext cx="7696834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370705" algn="l"/>
              </a:tabLst>
            </a:pPr>
            <a:r>
              <a:rPr sz="5400" b="1" spc="-30" dirty="0">
                <a:latin typeface="Palatino Linotype"/>
                <a:cs typeface="Palatino Linotype"/>
              </a:rPr>
              <a:t>Ex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dirty="0">
                <a:latin typeface="Palatino Linotype"/>
                <a:cs typeface="Palatino Linotype"/>
              </a:rPr>
              <a:t>erim</a:t>
            </a:r>
            <a:r>
              <a:rPr sz="5400" b="1" spc="-30" dirty="0">
                <a:latin typeface="Palatino Linotype"/>
                <a:cs typeface="Palatino Linotype"/>
              </a:rPr>
              <a:t>e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dirty="0">
                <a:latin typeface="Palatino Linotype"/>
                <a:cs typeface="Palatino Linotype"/>
              </a:rPr>
              <a:t>tal	</a:t>
            </a:r>
            <a:r>
              <a:rPr sz="5400" b="1" spc="-35" dirty="0">
                <a:latin typeface="Palatino Linotype"/>
                <a:cs typeface="Palatino Linotype"/>
              </a:rPr>
              <a:t>ch</a:t>
            </a:r>
            <a:r>
              <a:rPr sz="5400" b="1" spc="-25" dirty="0">
                <a:latin typeface="Palatino Linotype"/>
                <a:cs typeface="Palatino Linotype"/>
              </a:rPr>
              <a:t>alle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ges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917152" y="1159828"/>
            <a:ext cx="2765800" cy="2717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5946" y="3843339"/>
            <a:ext cx="3380451" cy="25384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2800" y="1159828"/>
            <a:ext cx="3403598" cy="257768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520683" y="1923198"/>
            <a:ext cx="152971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Non-line</a:t>
            </a:r>
            <a:r>
              <a:rPr sz="1800" b="1" spc="-20" dirty="0">
                <a:solidFill>
                  <a:srgbClr val="FF0000"/>
                </a:solidFill>
                <a:latin typeface="Century Gothic"/>
                <a:cs typeface="Century Gothic"/>
              </a:rPr>
              <a:t>a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r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jet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response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16663" y="2036913"/>
            <a:ext cx="7937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Pile-up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81162" y="6363118"/>
            <a:ext cx="27597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Eta-dependent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r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e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pon</a:t>
            </a: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s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41352" y="3877338"/>
            <a:ext cx="2641601" cy="244482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413853" y="6363118"/>
            <a:ext cx="22110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FF0000"/>
                </a:solidFill>
                <a:latin typeface="Century Gothic"/>
                <a:cs typeface="Century Gothic"/>
              </a:rPr>
              <a:t>Flavor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entury Gothic"/>
                <a:cs typeface="Century Gothic"/>
              </a:rPr>
              <a:t>dependence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91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658109" y="66937"/>
            <a:ext cx="5795010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400" b="1" dirty="0">
                <a:latin typeface="Palatino Linotype"/>
                <a:cs typeface="Palatino Linotype"/>
              </a:rPr>
              <a:t>P</a:t>
            </a:r>
            <a:r>
              <a:rPr sz="5400" b="1" spc="-25" dirty="0">
                <a:latin typeface="Palatino Linotype"/>
                <a:cs typeface="Palatino Linotype"/>
              </a:rPr>
              <a:t>ile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spc="-35" dirty="0">
                <a:latin typeface="Palatino Linotype"/>
                <a:cs typeface="Palatino Linotype"/>
              </a:rPr>
              <a:t>p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spc="-35" dirty="0">
                <a:latin typeface="Palatino Linotype"/>
                <a:cs typeface="Palatino Linotype"/>
              </a:rPr>
              <a:t>sub</a:t>
            </a:r>
            <a:r>
              <a:rPr sz="5400" b="1" dirty="0">
                <a:latin typeface="Palatino Linotype"/>
                <a:cs typeface="Palatino Linotype"/>
              </a:rPr>
              <a:t>tr</a:t>
            </a:r>
            <a:r>
              <a:rPr sz="5400" b="1" spc="-30" dirty="0">
                <a:latin typeface="Palatino Linotype"/>
                <a:cs typeface="Palatino Linotype"/>
              </a:rPr>
              <a:t>ac</a:t>
            </a:r>
            <a:r>
              <a:rPr sz="5400" b="1" dirty="0">
                <a:latin typeface="Palatino Linotype"/>
                <a:cs typeface="Palatino Linotype"/>
              </a:rPr>
              <a:t>tio</a:t>
            </a:r>
            <a:r>
              <a:rPr sz="5400" b="1" spc="-35" dirty="0">
                <a:latin typeface="Palatino Linotype"/>
                <a:cs typeface="Palatino Linotype"/>
              </a:rPr>
              <a:t>n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7555" y="1569772"/>
            <a:ext cx="3970384" cy="262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35835" y="1357155"/>
            <a:ext cx="890905" cy="343535"/>
          </a:xfrm>
          <a:custGeom>
            <a:avLst/>
            <a:gdLst/>
            <a:ahLst/>
            <a:cxnLst/>
            <a:rect l="l" t="t" r="r" b="b"/>
            <a:pathLst>
              <a:path w="890905" h="343535">
                <a:moveTo>
                  <a:pt x="0" y="0"/>
                </a:moveTo>
                <a:lnTo>
                  <a:pt x="890445" y="0"/>
                </a:lnTo>
                <a:lnTo>
                  <a:pt x="890445" y="343509"/>
                </a:lnTo>
                <a:lnTo>
                  <a:pt x="0" y="3435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3483320"/>
            <a:ext cx="548640" cy="601345"/>
          </a:xfrm>
          <a:custGeom>
            <a:avLst/>
            <a:gdLst/>
            <a:ahLst/>
            <a:cxnLst/>
            <a:rect l="l" t="t" r="r" b="b"/>
            <a:pathLst>
              <a:path w="548640" h="601345">
                <a:moveTo>
                  <a:pt x="0" y="601139"/>
                </a:moveTo>
                <a:lnTo>
                  <a:pt x="0" y="0"/>
                </a:lnTo>
                <a:lnTo>
                  <a:pt x="548574" y="0"/>
                </a:lnTo>
                <a:lnTo>
                  <a:pt x="548574" y="601139"/>
                </a:lnTo>
                <a:lnTo>
                  <a:pt x="0" y="6011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765" y="3808949"/>
            <a:ext cx="966469" cy="650240"/>
          </a:xfrm>
          <a:custGeom>
            <a:avLst/>
            <a:gdLst/>
            <a:ahLst/>
            <a:cxnLst/>
            <a:rect l="l" t="t" r="r" b="b"/>
            <a:pathLst>
              <a:path w="966469" h="650239">
                <a:moveTo>
                  <a:pt x="0" y="0"/>
                </a:moveTo>
                <a:lnTo>
                  <a:pt x="966157" y="0"/>
                </a:lnTo>
                <a:lnTo>
                  <a:pt x="966157" y="649880"/>
                </a:lnTo>
                <a:lnTo>
                  <a:pt x="0" y="6498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8605" y="1127281"/>
            <a:ext cx="271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40"/>
              </a:lnSpc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ar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Xiv:0707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.1378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[h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p-ph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]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2036" y="5844434"/>
            <a:ext cx="4300220" cy="668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8920" marR="5080" indent="-236854">
              <a:lnSpc>
                <a:spcPct val="92900"/>
              </a:lnSpc>
              <a:tabLst>
                <a:tab pos="1362710" algn="l"/>
                <a:tab pos="2023745" algn="l"/>
                <a:tab pos="2519045" algn="l"/>
                <a:tab pos="3910329" algn="l"/>
              </a:tabLst>
            </a:pPr>
            <a:r>
              <a:rPr sz="5925" i="1" baseline="-25316" dirty="0">
                <a:latin typeface="Times New Roman"/>
                <a:cs typeface="Times New Roman"/>
              </a:rPr>
              <a:t>p</a:t>
            </a:r>
            <a:r>
              <a:rPr sz="5925" i="1" spc="-787" baseline="-25316" dirty="0">
                <a:latin typeface="Times New Roman"/>
                <a:cs typeface="Times New Roman"/>
              </a:rPr>
              <a:t> </a:t>
            </a: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80" dirty="0">
                <a:latin typeface="Times New Roman"/>
                <a:cs typeface="Times New Roman"/>
              </a:rPr>
              <a:t>t</a:t>
            </a:r>
            <a:r>
              <a:rPr sz="2300" spc="75" dirty="0">
                <a:latin typeface="Times New Roman"/>
                <a:cs typeface="Times New Roman"/>
              </a:rPr>
              <a:t>,</a:t>
            </a:r>
            <a:r>
              <a:rPr sz="2300" i="1" spc="-35" dirty="0">
                <a:latin typeface="Times New Roman"/>
                <a:cs typeface="Times New Roman"/>
              </a:rPr>
              <a:t>c</a:t>
            </a:r>
            <a:r>
              <a:rPr sz="2300" i="1" spc="-15" dirty="0">
                <a:latin typeface="Times New Roman"/>
                <a:cs typeface="Times New Roman"/>
              </a:rPr>
              <a:t>or</a:t>
            </a:r>
            <a:r>
              <a:rPr sz="2300" i="1" spc="-10" dirty="0">
                <a:latin typeface="Times New Roman"/>
                <a:cs typeface="Times New Roman"/>
              </a:rPr>
              <a:t>r</a:t>
            </a:r>
            <a:r>
              <a:rPr sz="2300" i="1" dirty="0">
                <a:latin typeface="Times New Roman"/>
                <a:cs typeface="Times New Roman"/>
              </a:rPr>
              <a:t>	</a:t>
            </a:r>
            <a:r>
              <a:rPr sz="5925" baseline="-25316" dirty="0">
                <a:latin typeface="Symbol"/>
                <a:cs typeface="Symbol"/>
              </a:rPr>
              <a:t></a:t>
            </a:r>
            <a:r>
              <a:rPr sz="5925" spc="254" baseline="-25316" dirty="0">
                <a:latin typeface="Times New Roman"/>
                <a:cs typeface="Times New Roman"/>
              </a:rPr>
              <a:t> </a:t>
            </a:r>
            <a:r>
              <a:rPr sz="5925" i="1" baseline="-25316" dirty="0">
                <a:latin typeface="Times New Roman"/>
                <a:cs typeface="Times New Roman"/>
              </a:rPr>
              <a:t>p</a:t>
            </a:r>
            <a:r>
              <a:rPr sz="5925" i="1" spc="-787" baseline="-25316" dirty="0">
                <a:latin typeface="Times New Roman"/>
                <a:cs typeface="Times New Roman"/>
              </a:rPr>
              <a:t> </a:t>
            </a: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</a:t>
            </a:r>
            <a:r>
              <a:rPr sz="2300" i="1" dirty="0">
                <a:latin typeface="Times New Roman"/>
                <a:cs typeface="Times New Roman"/>
              </a:rPr>
              <a:t>	</a:t>
            </a:r>
            <a:r>
              <a:rPr sz="5925" baseline="-25316" dirty="0">
                <a:latin typeface="Symbol"/>
                <a:cs typeface="Symbol"/>
              </a:rPr>
              <a:t></a:t>
            </a:r>
            <a:r>
              <a:rPr sz="5925" spc="-472" baseline="-25316" dirty="0">
                <a:latin typeface="Times New Roman"/>
                <a:cs typeface="Times New Roman"/>
              </a:rPr>
              <a:t> </a:t>
            </a:r>
            <a:r>
              <a:rPr sz="6150" i="1" spc="-135" baseline="-24390" dirty="0">
                <a:latin typeface="Symbol"/>
                <a:cs typeface="Symbol"/>
              </a:rPr>
              <a:t></a:t>
            </a:r>
            <a:r>
              <a:rPr sz="6150" i="1" spc="-450" baseline="-24390" dirty="0">
                <a:latin typeface="Times New Roman"/>
                <a:cs typeface="Times New Roman"/>
              </a:rPr>
              <a:t> </a:t>
            </a:r>
            <a:r>
              <a:rPr sz="5925" baseline="-25316" dirty="0">
                <a:latin typeface="Symbol"/>
                <a:cs typeface="Symbol"/>
              </a:rPr>
              <a:t></a:t>
            </a:r>
            <a:r>
              <a:rPr sz="5925" spc="-315" baseline="-25316" dirty="0">
                <a:latin typeface="Times New Roman"/>
                <a:cs typeface="Times New Roman"/>
              </a:rPr>
              <a:t> </a:t>
            </a:r>
            <a:r>
              <a:rPr sz="5925" i="1" baseline="-25316" dirty="0">
                <a:latin typeface="Times New Roman"/>
                <a:cs typeface="Times New Roman"/>
              </a:rPr>
              <a:t>A</a:t>
            </a:r>
            <a:r>
              <a:rPr sz="5925" i="1" spc="-750" baseline="-25316" dirty="0">
                <a:latin typeface="Times New Roman"/>
                <a:cs typeface="Times New Roman"/>
              </a:rPr>
              <a:t> </a:t>
            </a:r>
            <a:r>
              <a:rPr sz="2300" i="1" spc="-20" dirty="0">
                <a:latin typeface="Times New Roman"/>
                <a:cs typeface="Times New Roman"/>
              </a:rPr>
              <a:t>j</a:t>
            </a:r>
            <a:r>
              <a:rPr sz="2300" i="1" spc="-35" dirty="0">
                <a:latin typeface="Times New Roman"/>
                <a:cs typeface="Times New Roman"/>
              </a:rPr>
              <a:t>e</a:t>
            </a:r>
            <a:r>
              <a:rPr sz="2300" i="1" spc="-10" dirty="0">
                <a:latin typeface="Times New Roman"/>
                <a:cs typeface="Times New Roman"/>
              </a:rPr>
              <a:t>t T</a:t>
            </a:r>
            <a:r>
              <a:rPr sz="2300" i="1" dirty="0">
                <a:latin typeface="Times New Roman"/>
                <a:cs typeface="Times New Roman"/>
              </a:rPr>
              <a:t>		</a:t>
            </a:r>
            <a:r>
              <a:rPr sz="2300" i="1" spc="-15" dirty="0">
                <a:latin typeface="Times New Roman"/>
                <a:cs typeface="Times New Roman"/>
              </a:rPr>
              <a:t>T</a:t>
            </a:r>
            <a:r>
              <a:rPr sz="2300" i="1" dirty="0">
                <a:latin typeface="Times New Roman"/>
                <a:cs typeface="Times New Roman"/>
              </a:rPr>
              <a:t>		</a:t>
            </a:r>
            <a:r>
              <a:rPr sz="2300" i="1" spc="-15" dirty="0">
                <a:latin typeface="Times New Roman"/>
                <a:cs typeface="Times New Roman"/>
              </a:rPr>
              <a:t>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33751" y="4317158"/>
            <a:ext cx="2988945" cy="5181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42950" algn="l"/>
                <a:tab pos="2720340" algn="l"/>
              </a:tabLst>
            </a:pPr>
            <a:r>
              <a:rPr sz="3300" spc="4740" dirty="0">
                <a:latin typeface="Symbol"/>
                <a:cs typeface="Symbol"/>
              </a:rPr>
              <a:t>Δ</a:t>
            </a:r>
            <a:r>
              <a:rPr sz="3300" i="1" spc="-125" dirty="0">
                <a:latin typeface="Times New Roman"/>
                <a:cs typeface="Times New Roman"/>
              </a:rPr>
              <a:t>p</a:t>
            </a:r>
            <a:r>
              <a:rPr sz="2850" i="1" baseline="-23391" dirty="0">
                <a:latin typeface="Times New Roman"/>
                <a:cs typeface="Times New Roman"/>
              </a:rPr>
              <a:t>T	</a:t>
            </a:r>
            <a:r>
              <a:rPr sz="3300" spc="-20" dirty="0">
                <a:latin typeface="Symbol"/>
                <a:cs typeface="Symbol"/>
              </a:rPr>
              <a:t></a:t>
            </a:r>
            <a:r>
              <a:rPr sz="3300" spc="-105" dirty="0">
                <a:latin typeface="Times New Roman"/>
                <a:cs typeface="Times New Roman"/>
              </a:rPr>
              <a:t> </a:t>
            </a:r>
            <a:r>
              <a:rPr sz="3400" i="1" spc="200" dirty="0">
                <a:latin typeface="Symbol"/>
                <a:cs typeface="Symbol"/>
              </a:rPr>
              <a:t></a:t>
            </a:r>
            <a:r>
              <a:rPr sz="3300" i="1" spc="-25" dirty="0">
                <a:latin typeface="Times New Roman"/>
                <a:cs typeface="Times New Roman"/>
              </a:rPr>
              <a:t>A</a:t>
            </a:r>
            <a:r>
              <a:rPr sz="3300" i="1" spc="-335" dirty="0">
                <a:latin typeface="Times New Roman"/>
                <a:cs typeface="Times New Roman"/>
              </a:rPr>
              <a:t> </a:t>
            </a:r>
            <a:r>
              <a:rPr sz="3300" spc="-20" dirty="0">
                <a:latin typeface="Symbol"/>
                <a:cs typeface="Symbol"/>
              </a:rPr>
              <a:t></a:t>
            </a:r>
            <a:r>
              <a:rPr sz="3300" spc="-525" dirty="0">
                <a:latin typeface="Times New Roman"/>
                <a:cs typeface="Times New Roman"/>
              </a:rPr>
              <a:t> </a:t>
            </a:r>
            <a:r>
              <a:rPr sz="3400" i="1" spc="350" dirty="0">
                <a:latin typeface="Symbol"/>
                <a:cs typeface="Symbol"/>
              </a:rPr>
              <a:t></a:t>
            </a:r>
            <a:r>
              <a:rPr sz="2925" i="1" spc="-52" baseline="-22792" dirty="0">
                <a:latin typeface="Symbol"/>
                <a:cs typeface="Symbol"/>
              </a:rPr>
              <a:t></a:t>
            </a:r>
            <a:r>
              <a:rPr sz="2925" i="1" baseline="-22792" dirty="0">
                <a:latin typeface="Times New Roman"/>
                <a:cs typeface="Times New Roman"/>
              </a:rPr>
              <a:t>	</a:t>
            </a:r>
            <a:r>
              <a:rPr sz="3300" i="1" spc="-25" dirty="0">
                <a:latin typeface="Times New Roman"/>
                <a:cs typeface="Times New Roman"/>
              </a:rPr>
              <a:t>A</a:t>
            </a:r>
            <a:endParaRPr sz="3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660120" y="4238378"/>
            <a:ext cx="573405" cy="438150"/>
          </a:xfrm>
          <a:custGeom>
            <a:avLst/>
            <a:gdLst/>
            <a:ahLst/>
            <a:cxnLst/>
            <a:rect l="l" t="t" r="r" b="b"/>
            <a:pathLst>
              <a:path w="573404" h="438150">
                <a:moveTo>
                  <a:pt x="76406" y="290775"/>
                </a:moveTo>
                <a:lnTo>
                  <a:pt x="35943" y="290775"/>
                </a:lnTo>
                <a:lnTo>
                  <a:pt x="137240" y="437795"/>
                </a:lnTo>
                <a:lnTo>
                  <a:pt x="157934" y="437795"/>
                </a:lnTo>
                <a:lnTo>
                  <a:pt x="168914" y="395323"/>
                </a:lnTo>
                <a:lnTo>
                  <a:pt x="148131" y="395323"/>
                </a:lnTo>
                <a:lnTo>
                  <a:pt x="76406" y="290775"/>
                </a:lnTo>
                <a:close/>
              </a:path>
              <a:path w="573404" h="438150">
                <a:moveTo>
                  <a:pt x="572919" y="0"/>
                </a:moveTo>
                <a:lnTo>
                  <a:pt x="250516" y="0"/>
                </a:lnTo>
                <a:lnTo>
                  <a:pt x="148131" y="395323"/>
                </a:lnTo>
                <a:lnTo>
                  <a:pt x="168914" y="395323"/>
                </a:lnTo>
                <a:lnTo>
                  <a:pt x="265765" y="20692"/>
                </a:lnTo>
                <a:lnTo>
                  <a:pt x="572919" y="20692"/>
                </a:lnTo>
                <a:lnTo>
                  <a:pt x="572919" y="0"/>
                </a:lnTo>
                <a:close/>
              </a:path>
              <a:path w="573404" h="438150">
                <a:moveTo>
                  <a:pt x="57727" y="263549"/>
                </a:moveTo>
                <a:lnTo>
                  <a:pt x="0" y="294041"/>
                </a:lnTo>
                <a:lnTo>
                  <a:pt x="6535" y="306021"/>
                </a:lnTo>
                <a:lnTo>
                  <a:pt x="35943" y="290775"/>
                </a:lnTo>
                <a:lnTo>
                  <a:pt x="76406" y="290775"/>
                </a:lnTo>
                <a:lnTo>
                  <a:pt x="57727" y="2635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147939" y="1038199"/>
            <a:ext cx="4996059" cy="30207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174903" y="2616124"/>
            <a:ext cx="6337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Century Gothic"/>
                <a:cs typeface="Century Gothic"/>
              </a:rPr>
              <a:t>band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99469" y="3066441"/>
            <a:ext cx="4051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Century Gothic"/>
                <a:cs typeface="Century Gothic"/>
              </a:rPr>
              <a:t>line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369562" y="1470696"/>
            <a:ext cx="225425" cy="94615"/>
          </a:xfrm>
          <a:custGeom>
            <a:avLst/>
            <a:gdLst/>
            <a:ahLst/>
            <a:cxnLst/>
            <a:rect l="l" t="t" r="r" b="b"/>
            <a:pathLst>
              <a:path w="225425" h="94615">
                <a:moveTo>
                  <a:pt x="0" y="0"/>
                </a:moveTo>
                <a:lnTo>
                  <a:pt x="225216" y="0"/>
                </a:lnTo>
                <a:lnTo>
                  <a:pt x="225216" y="94052"/>
                </a:lnTo>
                <a:lnTo>
                  <a:pt x="0" y="9405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00360" y="2052836"/>
            <a:ext cx="168910" cy="165100"/>
          </a:xfrm>
          <a:custGeom>
            <a:avLst/>
            <a:gdLst/>
            <a:ahLst/>
            <a:cxnLst/>
            <a:rect l="l" t="t" r="r" b="b"/>
            <a:pathLst>
              <a:path w="168910" h="165100">
                <a:moveTo>
                  <a:pt x="0" y="0"/>
                </a:moveTo>
                <a:lnTo>
                  <a:pt x="168912" y="0"/>
                </a:lnTo>
                <a:lnTo>
                  <a:pt x="168912" y="164592"/>
                </a:lnTo>
                <a:lnTo>
                  <a:pt x="0" y="1645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941088" y="2141993"/>
            <a:ext cx="244475" cy="178435"/>
          </a:xfrm>
          <a:custGeom>
            <a:avLst/>
            <a:gdLst/>
            <a:ahLst/>
            <a:cxnLst/>
            <a:rect l="l" t="t" r="r" b="b"/>
            <a:pathLst>
              <a:path w="244475" h="178435">
                <a:moveTo>
                  <a:pt x="0" y="0"/>
                </a:moveTo>
                <a:lnTo>
                  <a:pt x="244367" y="0"/>
                </a:lnTo>
                <a:lnTo>
                  <a:pt x="244367" y="177937"/>
                </a:lnTo>
                <a:lnTo>
                  <a:pt x="0" y="1779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94599" y="3331797"/>
            <a:ext cx="711835" cy="993140"/>
          </a:xfrm>
          <a:custGeom>
            <a:avLst/>
            <a:gdLst/>
            <a:ahLst/>
            <a:cxnLst/>
            <a:rect l="l" t="t" r="r" b="b"/>
            <a:pathLst>
              <a:path w="711834" h="993139">
                <a:moveTo>
                  <a:pt x="0" y="992949"/>
                </a:moveTo>
                <a:lnTo>
                  <a:pt x="711354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199113" y="3308746"/>
            <a:ext cx="123825" cy="137160"/>
          </a:xfrm>
          <a:custGeom>
            <a:avLst/>
            <a:gdLst/>
            <a:ahLst/>
            <a:cxnLst/>
            <a:rect l="l" t="t" r="r" b="b"/>
            <a:pathLst>
              <a:path w="123825" h="137160">
                <a:moveTo>
                  <a:pt x="119027" y="46100"/>
                </a:moveTo>
                <a:lnTo>
                  <a:pt x="90326" y="46100"/>
                </a:lnTo>
                <a:lnTo>
                  <a:pt x="82604" y="128381"/>
                </a:lnTo>
                <a:lnTo>
                  <a:pt x="88375" y="135347"/>
                </a:lnTo>
                <a:lnTo>
                  <a:pt x="104086" y="136823"/>
                </a:lnTo>
                <a:lnTo>
                  <a:pt x="111053" y="131052"/>
                </a:lnTo>
                <a:lnTo>
                  <a:pt x="119027" y="46100"/>
                </a:lnTo>
                <a:close/>
              </a:path>
              <a:path w="123825" h="137160">
                <a:moveTo>
                  <a:pt x="123353" y="0"/>
                </a:moveTo>
                <a:lnTo>
                  <a:pt x="3223" y="53801"/>
                </a:lnTo>
                <a:lnTo>
                  <a:pt x="0" y="62254"/>
                </a:lnTo>
                <a:lnTo>
                  <a:pt x="6450" y="76657"/>
                </a:lnTo>
                <a:lnTo>
                  <a:pt x="14902" y="79880"/>
                </a:lnTo>
                <a:lnTo>
                  <a:pt x="90326" y="46100"/>
                </a:lnTo>
                <a:lnTo>
                  <a:pt x="119027" y="46100"/>
                </a:lnTo>
                <a:lnTo>
                  <a:pt x="123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209545" y="3498278"/>
            <a:ext cx="1330960" cy="826769"/>
          </a:xfrm>
          <a:custGeom>
            <a:avLst/>
            <a:gdLst/>
            <a:ahLst/>
            <a:cxnLst/>
            <a:rect l="l" t="t" r="r" b="b"/>
            <a:pathLst>
              <a:path w="1330959" h="826770">
                <a:moveTo>
                  <a:pt x="1330953" y="826467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185455" y="3483320"/>
            <a:ext cx="137795" cy="119380"/>
          </a:xfrm>
          <a:custGeom>
            <a:avLst/>
            <a:gdLst/>
            <a:ahLst/>
            <a:cxnLst/>
            <a:rect l="l" t="t" r="r" b="b"/>
            <a:pathLst>
              <a:path w="137795" h="119379">
                <a:moveTo>
                  <a:pt x="0" y="0"/>
                </a:moveTo>
                <a:lnTo>
                  <a:pt x="61603" y="116323"/>
                </a:lnTo>
                <a:lnTo>
                  <a:pt x="70250" y="118981"/>
                </a:lnTo>
                <a:lnTo>
                  <a:pt x="84197" y="111596"/>
                </a:lnTo>
                <a:lnTo>
                  <a:pt x="86855" y="102950"/>
                </a:lnTo>
                <a:lnTo>
                  <a:pt x="48178" y="29916"/>
                </a:lnTo>
                <a:lnTo>
                  <a:pt x="133201" y="29916"/>
                </a:lnTo>
                <a:lnTo>
                  <a:pt x="137360" y="25980"/>
                </a:lnTo>
                <a:lnTo>
                  <a:pt x="137796" y="10204"/>
                </a:lnTo>
                <a:lnTo>
                  <a:pt x="131578" y="3634"/>
                </a:lnTo>
                <a:lnTo>
                  <a:pt x="0" y="0"/>
                </a:lnTo>
                <a:close/>
              </a:path>
              <a:path w="137795" h="119379">
                <a:moveTo>
                  <a:pt x="133201" y="29916"/>
                </a:moveTo>
                <a:lnTo>
                  <a:pt x="48178" y="29916"/>
                </a:lnTo>
                <a:lnTo>
                  <a:pt x="130789" y="32198"/>
                </a:lnTo>
                <a:lnTo>
                  <a:pt x="133201" y="299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45440" y="4407949"/>
            <a:ext cx="3454400" cy="358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5" dirty="0">
                <a:latin typeface="Century Gothic"/>
                <a:cs typeface="Century Gothic"/>
              </a:rPr>
              <a:t>ete</a:t>
            </a:r>
            <a:r>
              <a:rPr sz="2200" spc="5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mi</a:t>
            </a:r>
            <a:r>
              <a:rPr sz="2200" spc="-15" dirty="0">
                <a:latin typeface="Century Gothic"/>
                <a:cs typeface="Century Gothic"/>
              </a:rPr>
              <a:t>ne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me</a:t>
            </a:r>
            <a:r>
              <a:rPr sz="2200" dirty="0">
                <a:latin typeface="Century Gothic"/>
                <a:cs typeface="Century Gothic"/>
              </a:rPr>
              <a:t>dia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175" spc="7" baseline="-21072" dirty="0">
                <a:latin typeface="Century Gothic"/>
                <a:cs typeface="Century Gothic"/>
              </a:rPr>
              <a:t>T</a:t>
            </a:r>
            <a:endParaRPr sz="2175" baseline="-21072">
              <a:latin typeface="Century Gothic"/>
              <a:cs typeface="Century Gothic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92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45440" y="4727256"/>
            <a:ext cx="4434840" cy="646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00"/>
              </a:lnSpc>
            </a:pPr>
            <a:r>
              <a:rPr sz="2200" dirty="0">
                <a:latin typeface="Century Gothic"/>
                <a:cs typeface="Century Gothic"/>
              </a:rPr>
              <a:t>density </a:t>
            </a:r>
            <a:r>
              <a:rPr sz="2200" spc="-5" dirty="0">
                <a:latin typeface="Century Gothic"/>
                <a:cs typeface="Century Gothic"/>
              </a:rPr>
              <a:t>(</a:t>
            </a:r>
            <a:r>
              <a:rPr sz="2200" b="1" spc="-25" dirty="0">
                <a:latin typeface="MS PGothic"/>
                <a:cs typeface="MS PGothic"/>
              </a:rPr>
              <a:t>ρ</a:t>
            </a:r>
            <a:r>
              <a:rPr sz="2200" dirty="0">
                <a:latin typeface="Century Gothic"/>
                <a:cs typeface="Century Gothic"/>
              </a:rPr>
              <a:t>)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un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of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b="1" i="1" u="heavy" spc="-20" dirty="0">
                <a:latin typeface="Century Gothic"/>
                <a:cs typeface="Century Gothic"/>
              </a:rPr>
              <a:t>of</a:t>
            </a:r>
            <a:r>
              <a:rPr sz="2200" b="1" i="1" spc="-15" dirty="0">
                <a:latin typeface="Century Gothic"/>
                <a:cs typeface="Century Gothic"/>
              </a:rPr>
              <a:t> </a:t>
            </a:r>
            <a:r>
              <a:rPr sz="2200" b="1" i="1" u="heavy" spc="-5" dirty="0">
                <a:latin typeface="Century Gothic"/>
                <a:cs typeface="Century Gothic"/>
              </a:rPr>
              <a:t>each</a:t>
            </a:r>
            <a:r>
              <a:rPr sz="2200" b="1" i="1" u="heavy" spc="-10" dirty="0">
                <a:latin typeface="Century Gothic"/>
                <a:cs typeface="Century Gothic"/>
              </a:rPr>
              <a:t> </a:t>
            </a:r>
            <a:r>
              <a:rPr sz="2200" b="1" i="1" u="heavy" dirty="0">
                <a:latin typeface="Century Gothic"/>
                <a:cs typeface="Century Gothic"/>
              </a:rPr>
              <a:t>event</a:t>
            </a:r>
            <a:r>
              <a:rPr sz="2200" spc="-10" dirty="0">
                <a:latin typeface="Century Gothic"/>
                <a:cs typeface="Century Gothic"/>
              </a:rPr>
              <a:t>,</a:t>
            </a:r>
            <a:r>
              <a:rPr sz="2200" spc="-5" dirty="0">
                <a:latin typeface="Century Gothic"/>
                <a:cs typeface="Century Gothic"/>
              </a:rPr>
              <a:t> an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je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 </a:t>
            </a:r>
            <a:r>
              <a:rPr sz="2200" spc="-20" dirty="0">
                <a:latin typeface="Century Gothic"/>
                <a:cs typeface="Century Gothic"/>
              </a:rPr>
              <a:t>ar</a:t>
            </a:r>
            <a:r>
              <a:rPr sz="2200" dirty="0">
                <a:latin typeface="Century Gothic"/>
                <a:cs typeface="Century Gothic"/>
              </a:rPr>
              <a:t>ea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(</a:t>
            </a:r>
            <a:r>
              <a:rPr sz="2200" b="1" i="1" spc="-20" dirty="0">
                <a:latin typeface="Century Gothic"/>
                <a:cs typeface="Century Gothic"/>
              </a:rPr>
              <a:t>A</a:t>
            </a:r>
            <a:r>
              <a:rPr sz="2200" dirty="0">
                <a:latin typeface="Century Gothic"/>
                <a:cs typeface="Century Gothic"/>
              </a:rPr>
              <a:t>)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289596" y="4945190"/>
            <a:ext cx="166433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00"/>
              </a:lnSpc>
            </a:pPr>
            <a:r>
              <a:rPr sz="1800" dirty="0">
                <a:latin typeface="Century Gothic"/>
                <a:cs typeface="Century Gothic"/>
              </a:rPr>
              <a:t>G</a:t>
            </a:r>
            <a:r>
              <a:rPr sz="1800" spc="-15" dirty="0">
                <a:latin typeface="Century Gothic"/>
                <a:cs typeface="Century Gothic"/>
              </a:rPr>
              <a:t>eometrical contamina</a:t>
            </a:r>
            <a:r>
              <a:rPr sz="1800" spc="-10" dirty="0">
                <a:latin typeface="Century Gothic"/>
                <a:cs typeface="Century Gothic"/>
              </a:rPr>
              <a:t>ti</a:t>
            </a:r>
            <a:r>
              <a:rPr sz="1800" spc="-15" dirty="0">
                <a:latin typeface="Century Gothic"/>
                <a:cs typeface="Century Gothic"/>
              </a:rPr>
              <a:t>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329789" y="4894389"/>
            <a:ext cx="1593850" cy="1066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8800"/>
              </a:lnSpc>
            </a:pPr>
            <a:r>
              <a:rPr sz="1800" spc="-10" dirty="0">
                <a:latin typeface="Century Gothic"/>
                <a:cs typeface="Century Gothic"/>
              </a:rPr>
              <a:t>Fluctuati</a:t>
            </a:r>
            <a:r>
              <a:rPr sz="1800" spc="-15" dirty="0">
                <a:latin typeface="Century Gothic"/>
                <a:cs typeface="Century Gothic"/>
              </a:rPr>
              <a:t>ons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i</a:t>
            </a:r>
            <a:r>
              <a:rPr sz="1800" spc="-15" dirty="0">
                <a:latin typeface="Century Gothic"/>
                <a:cs typeface="Century Gothic"/>
              </a:rPr>
              <a:t>n</a:t>
            </a:r>
            <a:r>
              <a:rPr sz="1800" spc="-10" dirty="0">
                <a:latin typeface="Century Gothic"/>
                <a:cs typeface="Century Gothic"/>
              </a:rPr>
              <a:t> the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no</a:t>
            </a:r>
            <a:r>
              <a:rPr sz="1800" dirty="0">
                <a:latin typeface="Century Gothic"/>
                <a:cs typeface="Century Gothic"/>
              </a:rPr>
              <a:t>is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f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om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poin</a:t>
            </a:r>
            <a:r>
              <a:rPr sz="1800" spc="-10" dirty="0">
                <a:latin typeface="Century Gothic"/>
                <a:cs typeface="Century Gothic"/>
              </a:rPr>
              <a:t>t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to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point</a:t>
            </a:r>
            <a:r>
              <a:rPr sz="1800" spc="-1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i</a:t>
            </a:r>
            <a:r>
              <a:rPr sz="1800" dirty="0">
                <a:latin typeface="Century Gothic"/>
                <a:cs typeface="Century Gothic"/>
              </a:rPr>
              <a:t>n </a:t>
            </a:r>
            <a:r>
              <a:rPr sz="1800" spc="-10" dirty="0">
                <a:latin typeface="Century Gothic"/>
                <a:cs typeface="Century Gothic"/>
              </a:rPr>
              <a:t>the</a:t>
            </a:r>
            <a:r>
              <a:rPr sz="1800" dirty="0">
                <a:latin typeface="Century Gothic"/>
                <a:cs typeface="Century Gothic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event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119" y="1113472"/>
            <a:ext cx="5812155" cy="5582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0419" indent="-342900">
              <a:lnSpc>
                <a:spcPct val="100000"/>
              </a:lnSpc>
              <a:buFont typeface="Arial"/>
              <a:buChar char="•"/>
              <a:tabLst>
                <a:tab pos="820419" algn="l"/>
              </a:tabLst>
            </a:pPr>
            <a:r>
              <a:rPr sz="2400" spc="-20" dirty="0">
                <a:latin typeface="Century Gothic"/>
                <a:cs typeface="Century Gothic"/>
              </a:rPr>
              <a:t>gg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93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119" y="1113472"/>
            <a:ext cx="5812024" cy="55819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91859" y="1584960"/>
            <a:ext cx="2630898" cy="1417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63211" y="3492963"/>
            <a:ext cx="0" cy="960755"/>
          </a:xfrm>
          <a:custGeom>
            <a:avLst/>
            <a:gdLst/>
            <a:ahLst/>
            <a:cxnLst/>
            <a:rect l="l" t="t" r="r" b="b"/>
            <a:pathLst>
              <a:path h="960754">
                <a:moveTo>
                  <a:pt x="0" y="960656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96888" y="3464608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66323" y="0"/>
                </a:moveTo>
                <a:lnTo>
                  <a:pt x="0" y="113696"/>
                </a:lnTo>
                <a:lnTo>
                  <a:pt x="2302" y="122445"/>
                </a:lnTo>
                <a:lnTo>
                  <a:pt x="15933" y="130397"/>
                </a:lnTo>
                <a:lnTo>
                  <a:pt x="24682" y="128094"/>
                </a:lnTo>
                <a:lnTo>
                  <a:pt x="66323" y="56710"/>
                </a:lnTo>
                <a:lnTo>
                  <a:pt x="99404" y="56710"/>
                </a:lnTo>
                <a:lnTo>
                  <a:pt x="66323" y="0"/>
                </a:lnTo>
                <a:close/>
              </a:path>
              <a:path w="132714" h="130810">
                <a:moveTo>
                  <a:pt x="99404" y="56710"/>
                </a:moveTo>
                <a:lnTo>
                  <a:pt x="66323" y="56710"/>
                </a:lnTo>
                <a:lnTo>
                  <a:pt x="107963" y="128094"/>
                </a:lnTo>
                <a:lnTo>
                  <a:pt x="116712" y="130397"/>
                </a:lnTo>
                <a:lnTo>
                  <a:pt x="130345" y="122445"/>
                </a:lnTo>
                <a:lnTo>
                  <a:pt x="132646" y="113696"/>
                </a:lnTo>
                <a:lnTo>
                  <a:pt x="99404" y="5671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20643" y="3583840"/>
            <a:ext cx="167195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improvement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97218" y="3576631"/>
            <a:ext cx="3214370" cy="1968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89600"/>
              </a:lnSpc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Century Gothic"/>
                <a:cs typeface="Century Gothic"/>
              </a:rPr>
              <a:t>JV</a:t>
            </a:r>
            <a:r>
              <a:rPr sz="2400" b="1" spc="-15" dirty="0">
                <a:latin typeface="Century Gothic"/>
                <a:cs typeface="Century Gothic"/>
              </a:rPr>
              <a:t>F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25" dirty="0">
                <a:latin typeface="Century Gothic"/>
                <a:cs typeface="Century Gothic"/>
              </a:rPr>
              <a:t>m</a:t>
            </a:r>
            <a:r>
              <a:rPr sz="2400" b="1" dirty="0">
                <a:latin typeface="Century Gothic"/>
                <a:cs typeface="Century Gothic"/>
              </a:rPr>
              <a:t>ake</a:t>
            </a:r>
            <a:r>
              <a:rPr sz="2400" b="1" spc="-15" dirty="0">
                <a:latin typeface="Century Gothic"/>
                <a:cs typeface="Century Gothic"/>
              </a:rPr>
              <a:t>s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t</a:t>
            </a:r>
            <a:r>
              <a:rPr sz="2400" b="1" dirty="0">
                <a:latin typeface="Century Gothic"/>
                <a:cs typeface="Century Gothic"/>
              </a:rPr>
              <a:t>he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j</a:t>
            </a:r>
            <a:r>
              <a:rPr sz="2400" b="1" dirty="0">
                <a:latin typeface="Century Gothic"/>
                <a:cs typeface="Century Gothic"/>
              </a:rPr>
              <a:t>e</a:t>
            </a:r>
            <a:r>
              <a:rPr sz="2400" b="1" spc="-10" dirty="0">
                <a:latin typeface="Century Gothic"/>
                <a:cs typeface="Century Gothic"/>
              </a:rPr>
              <a:t>t </a:t>
            </a:r>
            <a:r>
              <a:rPr sz="2400" b="1" dirty="0">
                <a:latin typeface="Century Gothic"/>
                <a:cs typeface="Century Gothic"/>
              </a:rPr>
              <a:t>veto </a:t>
            </a:r>
            <a:r>
              <a:rPr sz="2400" b="1" spc="-20" dirty="0">
                <a:latin typeface="Century Gothic"/>
                <a:cs typeface="Century Gothic"/>
              </a:rPr>
              <a:t>efficiency</a:t>
            </a:r>
            <a:r>
              <a:rPr sz="2400" b="1" spc="-15" dirty="0">
                <a:latin typeface="Century Gothic"/>
                <a:cs typeface="Century Gothic"/>
              </a:rPr>
              <a:t> stable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with</a:t>
            </a:r>
            <a:r>
              <a:rPr sz="2400" b="1" spc="-5" dirty="0">
                <a:latin typeface="Century Gothic"/>
                <a:cs typeface="Century Gothic"/>
              </a:rPr>
              <a:t> pileup </a:t>
            </a:r>
            <a:r>
              <a:rPr sz="2400" b="1" spc="-15" dirty="0">
                <a:latin typeface="Century Gothic"/>
                <a:cs typeface="Century Gothic"/>
              </a:rPr>
              <a:t>without</a:t>
            </a:r>
            <a:r>
              <a:rPr sz="2400" b="1" spc="-10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the</a:t>
            </a:r>
            <a:r>
              <a:rPr sz="2400" b="1" spc="-5" dirty="0">
                <a:latin typeface="Century Gothic"/>
                <a:cs typeface="Century Gothic"/>
              </a:rPr>
              <a:t> nee</a:t>
            </a:r>
            <a:r>
              <a:rPr sz="2400" b="1" dirty="0">
                <a:latin typeface="Century Gothic"/>
                <a:cs typeface="Century Gothic"/>
              </a:rPr>
              <a:t>d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to raise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dirty="0">
                <a:latin typeface="Century Gothic"/>
                <a:cs typeface="Century Gothic"/>
              </a:rPr>
              <a:t>the</a:t>
            </a:r>
            <a:r>
              <a:rPr sz="2400" b="1" spc="-5" dirty="0">
                <a:latin typeface="Century Gothic"/>
                <a:cs typeface="Century Gothic"/>
              </a:rPr>
              <a:t> </a:t>
            </a:r>
            <a:r>
              <a:rPr sz="2400" b="1" spc="-10" dirty="0">
                <a:latin typeface="Century Gothic"/>
                <a:cs typeface="Century Gothic"/>
              </a:rPr>
              <a:t>jet</a:t>
            </a:r>
            <a:r>
              <a:rPr sz="2400" b="1" dirty="0">
                <a:latin typeface="Century Gothic"/>
                <a:cs typeface="Century Gothic"/>
              </a:rPr>
              <a:t> p</a:t>
            </a:r>
            <a:r>
              <a:rPr sz="2400" b="1" spc="-15" baseline="-20833" dirty="0">
                <a:latin typeface="Century Gothic"/>
                <a:cs typeface="Century Gothic"/>
              </a:rPr>
              <a:t>T</a:t>
            </a:r>
            <a:r>
              <a:rPr sz="2400" b="1" spc="-7" baseline="-20833" dirty="0">
                <a:latin typeface="Century Gothic"/>
                <a:cs typeface="Century Gothic"/>
              </a:rPr>
              <a:t> </a:t>
            </a:r>
            <a:r>
              <a:rPr sz="2400" b="1" spc="-15" dirty="0">
                <a:latin typeface="Century Gothic"/>
                <a:cs typeface="Century Gothic"/>
              </a:rPr>
              <a:t>threshold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63596" y="93387"/>
            <a:ext cx="6604000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400" b="1" spc="-40" dirty="0">
                <a:latin typeface="Palatino Linotype"/>
                <a:cs typeface="Palatino Linotype"/>
              </a:rPr>
              <a:t>VBF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spc="-35" dirty="0" smtClean="0">
                <a:latin typeface="Palatino Linotype"/>
                <a:cs typeface="Palatino Linotype"/>
              </a:rPr>
              <a:t>H</a:t>
            </a:r>
            <a:r>
              <a:rPr lang="en-US" sz="5400" b="1" spc="-35" dirty="0" smtClean="0">
                <a:latin typeface="Palatino Linotype"/>
                <a:cs typeface="Palatino Linotype"/>
              </a:rPr>
              <a:t> </a:t>
            </a:r>
            <a:r>
              <a:rPr lang="en-US" sz="5400" spc="2280" dirty="0" smtClean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5400" b="1" i="1" spc="-40" dirty="0" smtClean="0">
                <a:latin typeface="Palatino Linotype"/>
                <a:cs typeface="Palatino Linotype"/>
              </a:rPr>
              <a:t>ZZ</a:t>
            </a:r>
            <a:r>
              <a:rPr lang="en-US" sz="5400" b="1" i="1" spc="-40" dirty="0" smtClean="0">
                <a:latin typeface="Palatino Linotype"/>
                <a:cs typeface="Palatino Linotype"/>
              </a:rPr>
              <a:t> </a:t>
            </a:r>
            <a:r>
              <a:rPr lang="en-US" sz="5400" spc="2280" dirty="0" smtClean="0">
                <a:latin typeface="Arial"/>
                <a:cs typeface="Arial"/>
                <a:sym typeface="Symbol" panose="05050102010706020507" pitchFamily="18" charset="2"/>
              </a:rPr>
              <a:t></a:t>
            </a:r>
            <a:r>
              <a:rPr sz="5400" b="1" i="1" dirty="0" err="1" smtClean="0">
                <a:latin typeface="Palatino Linotype"/>
                <a:cs typeface="Palatino Linotype"/>
              </a:rPr>
              <a:t>llll</a:t>
            </a:r>
            <a:endParaRPr sz="5400" dirty="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9059" y="6545364"/>
            <a:ext cx="25368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3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TL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AS-C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-2014-018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7917" y="-95988"/>
            <a:ext cx="7355840" cy="2991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76425" marR="5080" indent="-1864360">
              <a:lnSpc>
                <a:spcPct val="89500"/>
              </a:lnSpc>
              <a:tabLst>
                <a:tab pos="3665854" algn="l"/>
                <a:tab pos="4713605" algn="l"/>
              </a:tabLst>
            </a:pP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P</a:t>
            </a:r>
            <a:r>
              <a:rPr sz="5400" b="1" spc="35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a</a:t>
            </a:r>
            <a:r>
              <a:rPr lang="en-US" sz="5400" b="1" spc="35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tt</a:t>
            </a:r>
            <a:r>
              <a:rPr sz="5400" b="1" spc="35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er</a:t>
            </a:r>
            <a:r>
              <a:rPr sz="5400" b="1" spc="-3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</a:t>
            </a:r>
            <a:r>
              <a:rPr sz="5400" b="1" spc="-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r</a:t>
            </a:r>
            <a:r>
              <a:rPr sz="5400" b="1" spc="-3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ec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o</a:t>
            </a:r>
            <a:r>
              <a:rPr sz="5400" b="1" spc="-3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g</a:t>
            </a:r>
            <a:r>
              <a:rPr sz="5400" b="1" spc="-4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itio</a:t>
            </a:r>
            <a:r>
              <a:rPr sz="5400" b="1" spc="-3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</a:t>
            </a:r>
            <a:r>
              <a:rPr lang="en-US" sz="5400" b="1" spc="-5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5400" b="1" spc="-3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a</a:t>
            </a:r>
            <a:r>
              <a:rPr sz="5400" b="1" spc="-4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</a:t>
            </a:r>
            <a:r>
              <a:rPr sz="5400" b="1" spc="-3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d</a:t>
            </a:r>
            <a:r>
              <a:rPr sz="5400" b="1" spc="-1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m</a:t>
            </a:r>
            <a:r>
              <a:rPr sz="5400" b="1" spc="-3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a</a:t>
            </a:r>
            <a:r>
              <a:rPr sz="5400" b="1" spc="-3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ch</a:t>
            </a:r>
            <a:r>
              <a:rPr sz="5400" b="1" spc="-2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i</a:t>
            </a:r>
            <a:r>
              <a:rPr sz="5400" b="1" spc="-4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e</a:t>
            </a:r>
            <a:r>
              <a:rPr lang="en-US"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lear</a:t>
            </a:r>
            <a:r>
              <a:rPr sz="5400" b="1" spc="-4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</a:t>
            </a:r>
            <a:r>
              <a:rPr sz="5400" b="1" spc="-2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i</a:t>
            </a:r>
            <a:r>
              <a:rPr sz="5400" b="1" spc="-4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</a:t>
            </a:r>
            <a:r>
              <a:rPr sz="5400" b="1" spc="-3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g</a:t>
            </a:r>
            <a:r>
              <a:rPr sz="5400" b="1" spc="-2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5400" b="1" spc="-25" dirty="0">
                <a:solidFill>
                  <a:srgbClr val="FF0000"/>
                </a:solidFill>
                <a:latin typeface="Palatino Linotype"/>
                <a:cs typeface="Palatino Linotype"/>
              </a:rPr>
              <a:t>in</a:t>
            </a:r>
            <a:r>
              <a:rPr sz="5400" b="1" spc="-5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jet</a:t>
            </a:r>
            <a:r>
              <a:rPr lang="en-US" sz="5400" b="1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5400" b="1" spc="-4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ph</a:t>
            </a:r>
            <a:r>
              <a:rPr sz="5400" b="1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y</a:t>
            </a:r>
            <a:r>
              <a:rPr sz="5400" b="1" spc="-3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s</a:t>
            </a:r>
            <a:r>
              <a:rPr sz="5400" b="1" spc="-2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i</a:t>
            </a:r>
            <a:r>
              <a:rPr sz="5400" b="1" spc="-30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c</a:t>
            </a:r>
            <a:r>
              <a:rPr sz="5400" b="1" spc="-2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s</a:t>
            </a:r>
            <a:endParaRPr sz="5400" dirty="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04214" y="2829560"/>
            <a:ext cx="8439785" cy="15240"/>
          </a:xfrm>
          <a:custGeom>
            <a:avLst/>
            <a:gdLst/>
            <a:ahLst/>
            <a:cxnLst/>
            <a:rect l="l" t="t" r="r" b="b"/>
            <a:pathLst>
              <a:path w="8439785" h="15239">
                <a:moveTo>
                  <a:pt x="0" y="0"/>
                </a:moveTo>
                <a:lnTo>
                  <a:pt x="8439782" y="15240"/>
                </a:lnTo>
              </a:path>
            </a:pathLst>
          </a:custGeom>
          <a:ln w="380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47469" y="3334771"/>
            <a:ext cx="3187666" cy="26476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934391" y="3233169"/>
            <a:ext cx="2862135" cy="29390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94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58079" y="2080373"/>
            <a:ext cx="4030515" cy="34428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1903" y="188857"/>
            <a:ext cx="8825865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631815" algn="l"/>
                <a:tab pos="6602730" algn="l"/>
              </a:tabLst>
            </a:pPr>
            <a:r>
              <a:rPr sz="5400" b="1" dirty="0">
                <a:latin typeface="Palatino Linotype"/>
                <a:cs typeface="Palatino Linotype"/>
              </a:rPr>
              <a:t>Com</a:t>
            </a:r>
            <a:r>
              <a:rPr sz="5400" b="1" spc="-40" dirty="0">
                <a:latin typeface="Palatino Linotype"/>
                <a:cs typeface="Palatino Linotype"/>
              </a:rPr>
              <a:t>pu</a:t>
            </a:r>
            <a:r>
              <a:rPr sz="5400" b="1" dirty="0">
                <a:latin typeface="Palatino Linotype"/>
                <a:cs typeface="Palatino Linotype"/>
              </a:rPr>
              <a:t>ter </a:t>
            </a:r>
            <a:r>
              <a:rPr sz="5400" b="1" spc="-25" dirty="0">
                <a:latin typeface="Palatino Linotype"/>
                <a:cs typeface="Palatino Linotype"/>
              </a:rPr>
              <a:t>vi</a:t>
            </a:r>
            <a:r>
              <a:rPr sz="5400" b="1" spc="-30" dirty="0">
                <a:latin typeface="Palatino Linotype"/>
                <a:cs typeface="Palatino Linotype"/>
              </a:rPr>
              <a:t>s</a:t>
            </a:r>
            <a:r>
              <a:rPr sz="5400" b="1" dirty="0">
                <a:latin typeface="Palatino Linotype"/>
                <a:cs typeface="Palatino Linotype"/>
              </a:rPr>
              <a:t>io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dirty="0">
                <a:latin typeface="Palatino Linotype"/>
                <a:cs typeface="Palatino Linotype"/>
              </a:rPr>
              <a:t>:	jet	im</a:t>
            </a:r>
            <a:r>
              <a:rPr sz="5400" b="1" spc="-30" dirty="0">
                <a:latin typeface="Palatino Linotype"/>
                <a:cs typeface="Palatino Linotype"/>
              </a:rPr>
              <a:t>ages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6679" y="4791075"/>
            <a:ext cx="1780032" cy="1828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1475" y="3002914"/>
            <a:ext cx="1775236" cy="1828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1475" y="1226819"/>
            <a:ext cx="1812827" cy="1828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00979" y="1215943"/>
            <a:ext cx="186372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05"/>
              </a:lnSpc>
            </a:pP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JH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EP</a:t>
            </a:r>
            <a:r>
              <a:rPr sz="1600" b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02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(2015)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90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18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021839" y="1869440"/>
            <a:ext cx="10795" cy="3893820"/>
          </a:xfrm>
          <a:custGeom>
            <a:avLst/>
            <a:gdLst/>
            <a:ahLst/>
            <a:cxnLst/>
            <a:rect l="l" t="t" r="r" b="b"/>
            <a:pathLst>
              <a:path w="10794" h="3893820">
                <a:moveTo>
                  <a:pt x="0" y="0"/>
                </a:moveTo>
                <a:lnTo>
                  <a:pt x="10244" y="3893562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65535" y="5660829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15890" y="265"/>
                </a:moveTo>
                <a:lnTo>
                  <a:pt x="2279" y="8252"/>
                </a:lnTo>
                <a:lnTo>
                  <a:pt x="0" y="17007"/>
                </a:lnTo>
                <a:lnTo>
                  <a:pt x="66622" y="130529"/>
                </a:lnTo>
                <a:lnTo>
                  <a:pt x="99504" y="73819"/>
                </a:lnTo>
                <a:lnTo>
                  <a:pt x="66473" y="73819"/>
                </a:lnTo>
                <a:lnTo>
                  <a:pt x="24644" y="2544"/>
                </a:lnTo>
                <a:lnTo>
                  <a:pt x="15890" y="265"/>
                </a:lnTo>
                <a:close/>
              </a:path>
              <a:path w="132714" h="130810">
                <a:moveTo>
                  <a:pt x="116668" y="0"/>
                </a:moveTo>
                <a:lnTo>
                  <a:pt x="107925" y="2325"/>
                </a:lnTo>
                <a:lnTo>
                  <a:pt x="66473" y="73819"/>
                </a:lnTo>
                <a:lnTo>
                  <a:pt x="99504" y="73819"/>
                </a:lnTo>
                <a:lnTo>
                  <a:pt x="132646" y="16658"/>
                </a:lnTo>
                <a:lnTo>
                  <a:pt x="130321" y="7916"/>
                </a:lnTo>
                <a:lnTo>
                  <a:pt x="1166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54579" y="1554481"/>
            <a:ext cx="2491153" cy="2285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293762" y="3840479"/>
            <a:ext cx="2521491" cy="228599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32000" y="6254117"/>
            <a:ext cx="3589020" cy="0"/>
          </a:xfrm>
          <a:custGeom>
            <a:avLst/>
            <a:gdLst/>
            <a:ahLst/>
            <a:cxnLst/>
            <a:rect l="l" t="t" r="r" b="b"/>
            <a:pathLst>
              <a:path w="3589020">
                <a:moveTo>
                  <a:pt x="0" y="0"/>
                </a:moveTo>
                <a:lnTo>
                  <a:pt x="3588763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18721" y="6187793"/>
            <a:ext cx="130810" cy="132715"/>
          </a:xfrm>
          <a:custGeom>
            <a:avLst/>
            <a:gdLst/>
            <a:ahLst/>
            <a:cxnLst/>
            <a:rect l="l" t="t" r="r" b="b"/>
            <a:pathLst>
              <a:path w="130810" h="132714">
                <a:moveTo>
                  <a:pt x="16700" y="0"/>
                </a:moveTo>
                <a:lnTo>
                  <a:pt x="7951" y="2302"/>
                </a:lnTo>
                <a:lnTo>
                  <a:pt x="0" y="15934"/>
                </a:lnTo>
                <a:lnTo>
                  <a:pt x="2301" y="24682"/>
                </a:lnTo>
                <a:lnTo>
                  <a:pt x="73685" y="66323"/>
                </a:lnTo>
                <a:lnTo>
                  <a:pt x="2301" y="107964"/>
                </a:lnTo>
                <a:lnTo>
                  <a:pt x="0" y="116712"/>
                </a:lnTo>
                <a:lnTo>
                  <a:pt x="7951" y="130344"/>
                </a:lnTo>
                <a:lnTo>
                  <a:pt x="16700" y="132646"/>
                </a:lnTo>
                <a:lnTo>
                  <a:pt x="130397" y="66323"/>
                </a:lnTo>
                <a:lnTo>
                  <a:pt x="167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022340" y="6113049"/>
            <a:ext cx="20554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" dirty="0">
                <a:latin typeface="Century Gothic"/>
                <a:cs typeface="Century Gothic"/>
              </a:rPr>
              <a:t>Fisher</a:t>
            </a:r>
            <a:r>
              <a:rPr sz="1800" b="1" spc="-5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d</a:t>
            </a:r>
            <a:r>
              <a:rPr sz="1800" b="1" spc="-10" dirty="0">
                <a:latin typeface="Century Gothic"/>
                <a:cs typeface="Century Gothic"/>
              </a:rPr>
              <a:t>is</a:t>
            </a:r>
            <a:r>
              <a:rPr sz="1800" b="1" dirty="0">
                <a:latin typeface="Century Gothic"/>
                <a:cs typeface="Century Gothic"/>
              </a:rPr>
              <a:t>c</a:t>
            </a:r>
            <a:r>
              <a:rPr sz="1800" b="1" spc="-10" dirty="0">
                <a:latin typeface="Century Gothic"/>
                <a:cs typeface="Century Gothic"/>
              </a:rPr>
              <a:t>rimi</a:t>
            </a:r>
            <a:r>
              <a:rPr sz="1800" b="1" dirty="0">
                <a:latin typeface="Century Gothic"/>
                <a:cs typeface="Century Gothic"/>
              </a:rPr>
              <a:t>nan</a:t>
            </a:r>
            <a:r>
              <a:rPr sz="1800" b="1" spc="-10" dirty="0">
                <a:latin typeface="Century Gothic"/>
                <a:cs typeface="Century Gothic"/>
              </a:rPr>
              <a:t>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36159" y="1869439"/>
            <a:ext cx="386080" cy="1422400"/>
          </a:xfrm>
          <a:custGeom>
            <a:avLst/>
            <a:gdLst/>
            <a:ahLst/>
            <a:cxnLst/>
            <a:rect l="l" t="t" r="r" b="b"/>
            <a:pathLst>
              <a:path w="386079" h="1422400">
                <a:moveTo>
                  <a:pt x="0" y="0"/>
                </a:moveTo>
                <a:lnTo>
                  <a:pt x="386079" y="0"/>
                </a:lnTo>
                <a:lnTo>
                  <a:pt x="386079" y="1422400"/>
                </a:lnTo>
                <a:lnTo>
                  <a:pt x="0" y="14224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36159" y="1869440"/>
            <a:ext cx="386080" cy="1422400"/>
          </a:xfrm>
          <a:custGeom>
            <a:avLst/>
            <a:gdLst/>
            <a:ahLst/>
            <a:cxnLst/>
            <a:rect l="l" t="t" r="r" b="b"/>
            <a:pathLst>
              <a:path w="386079" h="1422400">
                <a:moveTo>
                  <a:pt x="0" y="0"/>
                </a:moveTo>
                <a:lnTo>
                  <a:pt x="386079" y="0"/>
                </a:lnTo>
                <a:lnTo>
                  <a:pt x="386079" y="1422399"/>
                </a:lnTo>
                <a:lnTo>
                  <a:pt x="0" y="142239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95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616438" y="225847"/>
            <a:ext cx="5916295" cy="660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22905" algn="l"/>
                <a:tab pos="3716654" algn="l"/>
              </a:tabLst>
            </a:pPr>
            <a:r>
              <a:rPr sz="5000" b="1" dirty="0">
                <a:latin typeface="Palatino Linotype"/>
                <a:cs typeface="Palatino Linotype"/>
              </a:rPr>
              <a:t>Jet-im</a:t>
            </a:r>
            <a:r>
              <a:rPr sz="5000" b="1" spc="-30" dirty="0">
                <a:latin typeface="Palatino Linotype"/>
                <a:cs typeface="Palatino Linotype"/>
              </a:rPr>
              <a:t>age	W	</a:t>
            </a:r>
            <a:r>
              <a:rPr sz="5000" b="1" spc="-25" dirty="0">
                <a:latin typeface="Palatino Linotype"/>
                <a:cs typeface="Palatino Linotype"/>
              </a:rPr>
              <a:t>taggi</a:t>
            </a:r>
            <a:r>
              <a:rPr sz="5000" b="1" spc="-40" dirty="0">
                <a:latin typeface="Palatino Linotype"/>
                <a:cs typeface="Palatino Linotype"/>
              </a:rPr>
              <a:t>n</a:t>
            </a:r>
            <a:r>
              <a:rPr sz="5000" b="1" spc="-30" dirty="0">
                <a:latin typeface="Palatino Linotype"/>
                <a:cs typeface="Palatino Linotype"/>
              </a:rPr>
              <a:t>g</a:t>
            </a:r>
            <a:endParaRPr sz="5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96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0179" y="4950361"/>
            <a:ext cx="8744585" cy="1485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100"/>
              </a:lnSpc>
              <a:buFont typeface="Arial"/>
              <a:buChar char="•"/>
              <a:tabLst>
                <a:tab pos="355600" algn="l"/>
              </a:tabLst>
            </a:pPr>
            <a:r>
              <a:rPr sz="2000" spc="-15" dirty="0">
                <a:latin typeface="Century Gothic"/>
                <a:cs typeface="Century Gothic"/>
              </a:rPr>
              <a:t>Connection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b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dirty="0">
                <a:latin typeface="Century Gothic"/>
                <a:cs typeface="Century Gothic"/>
              </a:rPr>
              <a:t>w</a:t>
            </a:r>
            <a:r>
              <a:rPr sz="2000" spc="-15" dirty="0">
                <a:latin typeface="Century Gothic"/>
                <a:cs typeface="Century Gothic"/>
              </a:rPr>
              <a:t>een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5" dirty="0">
                <a:latin typeface="Century Gothic"/>
                <a:cs typeface="Century Gothic"/>
              </a:rPr>
              <a:t>n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ima</a:t>
            </a:r>
            <a:r>
              <a:rPr sz="2000" spc="-15" dirty="0">
                <a:latin typeface="Century Gothic"/>
                <a:cs typeface="Century Gothic"/>
              </a:rPr>
              <a:t>ge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en</a:t>
            </a:r>
            <a:r>
              <a:rPr sz="2000" dirty="0">
                <a:latin typeface="Century Gothic"/>
                <a:cs typeface="Century Gothic"/>
              </a:rPr>
              <a:t>abl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u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of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co</a:t>
            </a:r>
            <a:r>
              <a:rPr sz="2000" dirty="0">
                <a:latin typeface="Century Gothic"/>
                <a:cs typeface="Century Gothic"/>
              </a:rPr>
              <a:t>mp</a:t>
            </a:r>
            <a:r>
              <a:rPr sz="2000" spc="-10" dirty="0">
                <a:latin typeface="Century Gothic"/>
                <a:cs typeface="Century Gothic"/>
              </a:rPr>
              <a:t>uter </a:t>
            </a:r>
            <a:r>
              <a:rPr sz="2000" dirty="0">
                <a:latin typeface="Century Gothic"/>
                <a:cs typeface="Century Gothic"/>
              </a:rPr>
              <a:t>visi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al</a:t>
            </a:r>
            <a:r>
              <a:rPr sz="2000" spc="-15" dirty="0">
                <a:latin typeface="Century Gothic"/>
                <a:cs typeface="Century Gothic"/>
              </a:rPr>
              <a:t>gor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0" dirty="0">
                <a:latin typeface="Century Gothic"/>
                <a:cs typeface="Century Gothic"/>
              </a:rPr>
              <a:t>th</a:t>
            </a:r>
            <a:r>
              <a:rPr sz="2000" dirty="0">
                <a:latin typeface="Century Gothic"/>
                <a:cs typeface="Century Gothic"/>
              </a:rPr>
              <a:t>ms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j</a:t>
            </a:r>
            <a:r>
              <a:rPr sz="2000" spc="-10" dirty="0">
                <a:latin typeface="Century Gothic"/>
                <a:cs typeface="Century Gothic"/>
              </a:rPr>
              <a:t>et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15" dirty="0">
                <a:latin typeface="Century Gothic"/>
                <a:cs typeface="Century Gothic"/>
              </a:rPr>
              <a:t>gg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5" dirty="0">
                <a:latin typeface="Century Gothic"/>
                <a:cs typeface="Century Gothic"/>
              </a:rPr>
              <a:t>ng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for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the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fi</a:t>
            </a:r>
            <a:r>
              <a:rPr sz="2000" spc="-10" dirty="0">
                <a:latin typeface="Century Gothic"/>
                <a:cs typeface="Century Gothic"/>
              </a:rPr>
              <a:t>r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20" dirty="0">
                <a:latin typeface="Century Gothic"/>
                <a:cs typeface="Century Gothic"/>
              </a:rPr>
              <a:t>me</a:t>
            </a:r>
            <a:endParaRPr sz="20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259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latin typeface="Century Gothic"/>
                <a:cs typeface="Century Gothic"/>
              </a:rPr>
              <a:t>Improved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performanc</a:t>
            </a:r>
            <a:r>
              <a:rPr sz="2000" b="1" dirty="0">
                <a:latin typeface="Century Gothic"/>
                <a:cs typeface="Century Gothic"/>
              </a:rPr>
              <a:t>e </a:t>
            </a:r>
            <a:r>
              <a:rPr sz="2000" b="1" spc="-10" dirty="0">
                <a:latin typeface="Century Gothic"/>
                <a:cs typeface="Century Gothic"/>
              </a:rPr>
              <a:t>with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respect</a:t>
            </a:r>
            <a:r>
              <a:rPr sz="2000" b="1" spc="-10" dirty="0">
                <a:latin typeface="Century Gothic"/>
                <a:cs typeface="Century Gothic"/>
              </a:rPr>
              <a:t> to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state-of-the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ar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methods</a:t>
            </a:r>
            <a:endParaRPr sz="2000">
              <a:latin typeface="Century Gothic"/>
              <a:cs typeface="Century Gothic"/>
            </a:endParaRPr>
          </a:p>
          <a:p>
            <a:pPr marL="355600" marR="596265" indent="-342900">
              <a:lnSpc>
                <a:spcPts val="2120"/>
              </a:lnSpc>
              <a:spcBef>
                <a:spcPts val="500"/>
              </a:spcBef>
              <a:buFont typeface="Arial"/>
              <a:buChar char="•"/>
              <a:tabLst>
                <a:tab pos="355600" algn="l"/>
              </a:tabLst>
            </a:pPr>
            <a:r>
              <a:rPr sz="2000" b="1" dirty="0">
                <a:latin typeface="Century Gothic"/>
                <a:cs typeface="Century Gothic"/>
              </a:rPr>
              <a:t>V</a:t>
            </a:r>
            <a:r>
              <a:rPr sz="2000" b="1" spc="-10" dirty="0">
                <a:latin typeface="Century Gothic"/>
                <a:cs typeface="Century Gothic"/>
              </a:rPr>
              <a:t>isua</a:t>
            </a:r>
            <a:r>
              <a:rPr sz="2000" b="1" spc="-5" dirty="0">
                <a:latin typeface="Century Gothic"/>
                <a:cs typeface="Century Gothic"/>
              </a:rPr>
              <a:t>liza</a:t>
            </a:r>
            <a:r>
              <a:rPr sz="2000" b="1" spc="-10" dirty="0">
                <a:latin typeface="Century Gothic"/>
                <a:cs typeface="Century Gothic"/>
              </a:rPr>
              <a:t>tion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o</a:t>
            </a:r>
            <a:r>
              <a:rPr sz="2000" b="1" spc="-10" dirty="0">
                <a:latin typeface="Century Gothic"/>
                <a:cs typeface="Century Gothic"/>
              </a:rPr>
              <a:t>f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he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d</a:t>
            </a:r>
            <a:r>
              <a:rPr sz="2000" b="1" spc="-10" dirty="0">
                <a:latin typeface="Century Gothic"/>
                <a:cs typeface="Century Gothic"/>
              </a:rPr>
              <a:t>is</a:t>
            </a:r>
            <a:r>
              <a:rPr sz="2000" b="1" dirty="0">
                <a:latin typeface="Century Gothic"/>
                <a:cs typeface="Century Gothic"/>
              </a:rPr>
              <a:t>c</a:t>
            </a:r>
            <a:r>
              <a:rPr sz="2000" b="1" spc="-10" dirty="0">
                <a:latin typeface="Century Gothic"/>
                <a:cs typeface="Century Gothic"/>
              </a:rPr>
              <a:t>rimi</a:t>
            </a:r>
            <a:r>
              <a:rPr sz="2000" b="1" dirty="0">
                <a:latin typeface="Century Gothic"/>
                <a:cs typeface="Century Gothic"/>
              </a:rPr>
              <a:t>nan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add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ne</a:t>
            </a:r>
            <a:r>
              <a:rPr sz="2000" b="1" spc="-20" dirty="0">
                <a:latin typeface="Century Gothic"/>
                <a:cs typeface="Century Gothic"/>
              </a:rPr>
              <a:t>w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capab</a:t>
            </a:r>
            <a:r>
              <a:rPr sz="2000" b="1" spc="-10" dirty="0">
                <a:latin typeface="Century Gothic"/>
                <a:cs typeface="Century Gothic"/>
              </a:rPr>
              <a:t>ilit</a:t>
            </a:r>
            <a:r>
              <a:rPr sz="2000" b="1" dirty="0">
                <a:latin typeface="Century Gothic"/>
                <a:cs typeface="Century Gothic"/>
              </a:rPr>
              <a:t>y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o </a:t>
            </a:r>
            <a:r>
              <a:rPr sz="2000" b="1" spc="-5" dirty="0">
                <a:latin typeface="Century Gothic"/>
                <a:cs typeface="Century Gothic"/>
              </a:rPr>
              <a:t>understan</a:t>
            </a:r>
            <a:r>
              <a:rPr sz="2000" b="1" dirty="0">
                <a:latin typeface="Century Gothic"/>
                <a:cs typeface="Century Gothic"/>
              </a:rPr>
              <a:t>d the</a:t>
            </a:r>
            <a:r>
              <a:rPr sz="2000" b="1" spc="-5" dirty="0">
                <a:latin typeface="Century Gothic"/>
                <a:cs typeface="Century Gothic"/>
              </a:rPr>
              <a:t> physic</a:t>
            </a:r>
            <a:r>
              <a:rPr sz="2000" b="1" dirty="0">
                <a:latin typeface="Century Gothic"/>
                <a:cs typeface="Century Gothic"/>
              </a:rPr>
              <a:t>s </a:t>
            </a:r>
            <a:r>
              <a:rPr sz="2000" b="1" spc="-10" dirty="0">
                <a:latin typeface="Century Gothic"/>
                <a:cs typeface="Century Gothic"/>
              </a:rPr>
              <a:t>within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jets</a:t>
            </a:r>
            <a:r>
              <a:rPr sz="2000" b="1" spc="-5" dirty="0">
                <a:latin typeface="Century Gothic"/>
                <a:cs typeface="Century Gothic"/>
              </a:rPr>
              <a:t> an</a:t>
            </a:r>
            <a:r>
              <a:rPr sz="2000" b="1" dirty="0">
                <a:latin typeface="Century Gothic"/>
                <a:cs typeface="Century Gothic"/>
              </a:rPr>
              <a:t>d </a:t>
            </a:r>
            <a:r>
              <a:rPr sz="2000" b="1" spc="-5" dirty="0">
                <a:latin typeface="Century Gothic"/>
                <a:cs typeface="Century Gothic"/>
              </a:rPr>
              <a:t>desig</a:t>
            </a:r>
            <a:r>
              <a:rPr sz="2000" b="1" dirty="0">
                <a:latin typeface="Century Gothic"/>
                <a:cs typeface="Century Gothic"/>
              </a:rPr>
              <a:t>n more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Century Gothic"/>
                <a:cs typeface="Century Gothic"/>
              </a:rPr>
              <a:t>powerfu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spc="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jet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3079" y="6436260"/>
            <a:ext cx="212852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entury Gothic"/>
                <a:cs typeface="Century Gothic"/>
              </a:rPr>
              <a:t>tagging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methods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8398" y="1137919"/>
            <a:ext cx="5633120" cy="36873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94361" y="1806200"/>
            <a:ext cx="0" cy="410209"/>
          </a:xfrm>
          <a:custGeom>
            <a:avLst/>
            <a:gdLst/>
            <a:ahLst/>
            <a:cxnLst/>
            <a:rect l="l" t="t" r="r" b="b"/>
            <a:pathLst>
              <a:path h="410210">
                <a:moveTo>
                  <a:pt x="0" y="409794"/>
                </a:moveTo>
                <a:lnTo>
                  <a:pt x="0" y="0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28037" y="1777844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66323" y="0"/>
                </a:moveTo>
                <a:lnTo>
                  <a:pt x="0" y="113696"/>
                </a:lnTo>
                <a:lnTo>
                  <a:pt x="2302" y="122445"/>
                </a:lnTo>
                <a:lnTo>
                  <a:pt x="15934" y="130397"/>
                </a:lnTo>
                <a:lnTo>
                  <a:pt x="24682" y="128094"/>
                </a:lnTo>
                <a:lnTo>
                  <a:pt x="66323" y="56710"/>
                </a:lnTo>
                <a:lnTo>
                  <a:pt x="99405" y="56710"/>
                </a:lnTo>
                <a:lnTo>
                  <a:pt x="66323" y="0"/>
                </a:lnTo>
                <a:close/>
              </a:path>
              <a:path w="132714" h="130810">
                <a:moveTo>
                  <a:pt x="99405" y="56710"/>
                </a:moveTo>
                <a:lnTo>
                  <a:pt x="66323" y="56710"/>
                </a:lnTo>
                <a:lnTo>
                  <a:pt x="107963" y="128094"/>
                </a:lnTo>
                <a:lnTo>
                  <a:pt x="116712" y="130397"/>
                </a:lnTo>
                <a:lnTo>
                  <a:pt x="130345" y="122445"/>
                </a:lnTo>
                <a:lnTo>
                  <a:pt x="132647" y="113696"/>
                </a:lnTo>
                <a:lnTo>
                  <a:pt x="99405" y="567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165289" y="2331489"/>
            <a:ext cx="15170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Improvement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37859" y="1656232"/>
            <a:ext cx="3324858" cy="26967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97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5137" y="1393065"/>
            <a:ext cx="5716597" cy="54649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25039" y="2318755"/>
            <a:ext cx="1405890" cy="1928495"/>
          </a:xfrm>
          <a:custGeom>
            <a:avLst/>
            <a:gdLst/>
            <a:ahLst/>
            <a:cxnLst/>
            <a:rect l="l" t="t" r="r" b="b"/>
            <a:pathLst>
              <a:path w="1405889" h="1928495">
                <a:moveTo>
                  <a:pt x="0" y="1928124"/>
                </a:moveTo>
                <a:lnTo>
                  <a:pt x="1405695" y="0"/>
                </a:lnTo>
              </a:path>
            </a:pathLst>
          </a:custGeom>
          <a:ln w="28574">
            <a:solidFill>
              <a:srgbClr val="B5B5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23572" y="2295842"/>
            <a:ext cx="124460" cy="137160"/>
          </a:xfrm>
          <a:custGeom>
            <a:avLst/>
            <a:gdLst/>
            <a:ahLst/>
            <a:cxnLst/>
            <a:rect l="l" t="t" r="r" b="b"/>
            <a:pathLst>
              <a:path w="124460" h="137160">
                <a:moveTo>
                  <a:pt x="119181" y="45825"/>
                </a:moveTo>
                <a:lnTo>
                  <a:pt x="90457" y="45825"/>
                </a:lnTo>
                <a:lnTo>
                  <a:pt x="82052" y="128038"/>
                </a:lnTo>
                <a:lnTo>
                  <a:pt x="87764" y="135053"/>
                </a:lnTo>
                <a:lnTo>
                  <a:pt x="103464" y="136658"/>
                </a:lnTo>
                <a:lnTo>
                  <a:pt x="110478" y="130945"/>
                </a:lnTo>
                <a:lnTo>
                  <a:pt x="119181" y="45825"/>
                </a:lnTo>
                <a:close/>
              </a:path>
              <a:path w="124460" h="137160">
                <a:moveTo>
                  <a:pt x="123866" y="0"/>
                </a:moveTo>
                <a:lnTo>
                  <a:pt x="3293" y="52801"/>
                </a:lnTo>
                <a:lnTo>
                  <a:pt x="0" y="61226"/>
                </a:lnTo>
                <a:lnTo>
                  <a:pt x="6330" y="75683"/>
                </a:lnTo>
                <a:lnTo>
                  <a:pt x="14756" y="78977"/>
                </a:lnTo>
                <a:lnTo>
                  <a:pt x="90457" y="45825"/>
                </a:lnTo>
                <a:lnTo>
                  <a:pt x="119181" y="45825"/>
                </a:lnTo>
                <a:lnTo>
                  <a:pt x="123866" y="0"/>
                </a:lnTo>
                <a:close/>
              </a:path>
            </a:pathLst>
          </a:custGeom>
          <a:solidFill>
            <a:srgbClr val="B5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50158" y="2506748"/>
            <a:ext cx="0" cy="1325880"/>
          </a:xfrm>
          <a:custGeom>
            <a:avLst/>
            <a:gdLst/>
            <a:ahLst/>
            <a:cxnLst/>
            <a:rect l="l" t="t" r="r" b="b"/>
            <a:pathLst>
              <a:path h="1325879">
                <a:moveTo>
                  <a:pt x="0" y="0"/>
                </a:moveTo>
                <a:lnTo>
                  <a:pt x="0" y="1325781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83835" y="3730488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15933" y="0"/>
                </a:moveTo>
                <a:lnTo>
                  <a:pt x="2302" y="7951"/>
                </a:lnTo>
                <a:lnTo>
                  <a:pt x="0" y="16700"/>
                </a:lnTo>
                <a:lnTo>
                  <a:pt x="66323" y="130397"/>
                </a:lnTo>
                <a:lnTo>
                  <a:pt x="99404" y="73686"/>
                </a:lnTo>
                <a:lnTo>
                  <a:pt x="66323" y="73686"/>
                </a:lnTo>
                <a:lnTo>
                  <a:pt x="24682" y="2302"/>
                </a:lnTo>
                <a:lnTo>
                  <a:pt x="15933" y="0"/>
                </a:lnTo>
                <a:close/>
              </a:path>
              <a:path w="132714" h="130810">
                <a:moveTo>
                  <a:pt x="116712" y="0"/>
                </a:moveTo>
                <a:lnTo>
                  <a:pt x="107963" y="2302"/>
                </a:lnTo>
                <a:lnTo>
                  <a:pt x="66323" y="73686"/>
                </a:lnTo>
                <a:lnTo>
                  <a:pt x="99404" y="73686"/>
                </a:lnTo>
                <a:lnTo>
                  <a:pt x="132646" y="16700"/>
                </a:lnTo>
                <a:lnTo>
                  <a:pt x="130345" y="7951"/>
                </a:lnTo>
                <a:lnTo>
                  <a:pt x="1167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05207" y="3221669"/>
            <a:ext cx="711835" cy="622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8200"/>
              </a:lnSpc>
            </a:pPr>
            <a:r>
              <a:rPr sz="1400" b="1" spc="-5" dirty="0">
                <a:latin typeface="Century Gothic"/>
                <a:cs typeface="Century Gothic"/>
              </a:rPr>
              <a:t>Effect </a:t>
            </a:r>
            <a:r>
              <a:rPr sz="1400" b="1" dirty="0">
                <a:latin typeface="Century Gothic"/>
                <a:cs typeface="Century Gothic"/>
              </a:rPr>
              <a:t>o</a:t>
            </a:r>
            <a:r>
              <a:rPr sz="1400" b="1" spc="-5" dirty="0">
                <a:latin typeface="Century Gothic"/>
                <a:cs typeface="Century Gothic"/>
              </a:rPr>
              <a:t>f</a:t>
            </a:r>
            <a:r>
              <a:rPr sz="1400" b="1" spc="-10" dirty="0">
                <a:latin typeface="Century Gothic"/>
                <a:cs typeface="Century Gothic"/>
              </a:rPr>
              <a:t> sigma </a:t>
            </a:r>
            <a:r>
              <a:rPr sz="1400" b="1" spc="-5" dirty="0">
                <a:latin typeface="Century Gothic"/>
                <a:cs typeface="Century Gothic"/>
              </a:rPr>
              <a:t>noise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 algn="just">
              <a:lnSpc>
                <a:spcPct val="89000"/>
              </a:lnSpc>
              <a:buFont typeface="Arial"/>
              <a:buChar char="•"/>
              <a:tabLst>
                <a:tab pos="355600" algn="l"/>
              </a:tabLst>
            </a:pPr>
            <a:r>
              <a:rPr spc="-15" dirty="0"/>
              <a:t>L</a:t>
            </a:r>
            <a:r>
              <a:rPr dirty="0"/>
              <a:t>i</a:t>
            </a:r>
            <a:r>
              <a:rPr spc="-15" dirty="0"/>
              <a:t>ne</a:t>
            </a:r>
            <a:r>
              <a:rPr dirty="0"/>
              <a:t>a</a:t>
            </a:r>
            <a:r>
              <a:rPr spc="-10" dirty="0"/>
              <a:t>r</a:t>
            </a:r>
            <a:r>
              <a:rPr spc="-5" dirty="0"/>
              <a:t> </a:t>
            </a:r>
            <a:r>
              <a:rPr dirty="0"/>
              <a:t>b</a:t>
            </a:r>
            <a:r>
              <a:rPr spc="-15" dirty="0"/>
              <a:t>eh</a:t>
            </a:r>
            <a:r>
              <a:rPr dirty="0"/>
              <a:t>avi</a:t>
            </a:r>
            <a:r>
              <a:rPr spc="-15" dirty="0"/>
              <a:t>or</a:t>
            </a:r>
            <a:r>
              <a:rPr spc="-5" dirty="0"/>
              <a:t> </a:t>
            </a:r>
            <a:r>
              <a:rPr spc="-15" dirty="0"/>
              <a:t>of</a:t>
            </a:r>
            <a:r>
              <a:rPr spc="-5" dirty="0"/>
              <a:t> </a:t>
            </a:r>
            <a:r>
              <a:rPr spc="50" dirty="0"/>
              <a:t>r</a:t>
            </a:r>
            <a:r>
              <a:rPr spc="-15" dirty="0"/>
              <a:t>ho</a:t>
            </a:r>
            <a:r>
              <a:rPr spc="-10" dirty="0"/>
              <a:t> u</a:t>
            </a:r>
            <a:r>
              <a:rPr dirty="0"/>
              <a:t>p</a:t>
            </a:r>
            <a:r>
              <a:rPr spc="-5" dirty="0"/>
              <a:t> </a:t>
            </a:r>
            <a:r>
              <a:rPr spc="-15" dirty="0"/>
              <a:t>to</a:t>
            </a:r>
            <a:r>
              <a:rPr spc="-5" dirty="0"/>
              <a:t> </a:t>
            </a:r>
            <a:r>
              <a:rPr spc="-15" dirty="0"/>
              <a:t>h</a:t>
            </a:r>
            <a:r>
              <a:rPr dirty="0"/>
              <a:t>i</a:t>
            </a:r>
            <a:r>
              <a:rPr spc="-15" dirty="0"/>
              <a:t>gh</a:t>
            </a:r>
            <a:r>
              <a:rPr spc="-5" dirty="0"/>
              <a:t> </a:t>
            </a:r>
            <a:r>
              <a:rPr spc="-20" dirty="0"/>
              <a:t>mu</a:t>
            </a:r>
            <a:r>
              <a:rPr spc="-5" dirty="0"/>
              <a:t> </a:t>
            </a:r>
            <a:r>
              <a:rPr spc="-10" dirty="0"/>
              <a:t>for</a:t>
            </a:r>
            <a:r>
              <a:rPr spc="-5" dirty="0"/>
              <a:t> </a:t>
            </a:r>
            <a:r>
              <a:rPr dirty="0"/>
              <a:t>fi</a:t>
            </a:r>
            <a:r>
              <a:rPr spc="-15" dirty="0"/>
              <a:t>xe</a:t>
            </a:r>
            <a:r>
              <a:rPr dirty="0"/>
              <a:t>d si</a:t>
            </a:r>
            <a:r>
              <a:rPr spc="-15" dirty="0"/>
              <a:t>g</a:t>
            </a:r>
            <a:r>
              <a:rPr dirty="0"/>
              <a:t>ma</a:t>
            </a:r>
            <a:r>
              <a:rPr spc="-5" dirty="0"/>
              <a:t> </a:t>
            </a:r>
            <a:r>
              <a:rPr spc="-15" dirty="0"/>
              <a:t>no</a:t>
            </a:r>
            <a:r>
              <a:rPr dirty="0"/>
              <a:t>is</a:t>
            </a:r>
            <a:r>
              <a:rPr spc="-15" dirty="0"/>
              <a:t>e</a:t>
            </a:r>
            <a:r>
              <a:rPr spc="-5" dirty="0"/>
              <a:t> </a:t>
            </a:r>
            <a:r>
              <a:rPr dirty="0"/>
              <a:t>val</a:t>
            </a:r>
            <a:r>
              <a:rPr spc="-15" dirty="0"/>
              <a:t>ue</a:t>
            </a:r>
            <a:r>
              <a:rPr dirty="0"/>
              <a:t>s</a:t>
            </a:r>
          </a:p>
          <a:p>
            <a:pPr marL="355600" marR="213360" indent="-342900">
              <a:lnSpc>
                <a:spcPct val="90600"/>
              </a:lnSpc>
              <a:spcBef>
                <a:spcPts val="1835"/>
              </a:spcBef>
              <a:buFont typeface="Arial"/>
              <a:buChar char="•"/>
              <a:tabLst>
                <a:tab pos="355600" algn="l"/>
              </a:tabLst>
            </a:pPr>
            <a:r>
              <a:rPr dirty="0"/>
              <a:t>Hi</a:t>
            </a:r>
            <a:r>
              <a:rPr spc="-15" dirty="0"/>
              <a:t>gher</a:t>
            </a:r>
            <a:r>
              <a:rPr spc="-5" dirty="0"/>
              <a:t> </a:t>
            </a:r>
            <a:r>
              <a:rPr dirty="0"/>
              <a:t>pil</a:t>
            </a:r>
            <a:r>
              <a:rPr spc="-15" dirty="0"/>
              <a:t>eu</a:t>
            </a:r>
            <a:r>
              <a:rPr dirty="0"/>
              <a:t>p</a:t>
            </a:r>
            <a:r>
              <a:rPr spc="-5" dirty="0"/>
              <a:t> </a:t>
            </a:r>
            <a:r>
              <a:rPr dirty="0"/>
              <a:t>si</a:t>
            </a:r>
            <a:r>
              <a:rPr spc="-15" dirty="0"/>
              <a:t>g</a:t>
            </a:r>
            <a:r>
              <a:rPr dirty="0"/>
              <a:t>ma </a:t>
            </a:r>
            <a:r>
              <a:rPr spc="-15" dirty="0"/>
              <a:t>noise</a:t>
            </a:r>
            <a:r>
              <a:rPr spc="-5" dirty="0"/>
              <a:t> value</a:t>
            </a:r>
            <a:r>
              <a:rPr dirty="0"/>
              <a:t>s </a:t>
            </a:r>
            <a:r>
              <a:rPr spc="-5" dirty="0"/>
              <a:t>lea</a:t>
            </a:r>
            <a:r>
              <a:rPr dirty="0"/>
              <a:t>d </a:t>
            </a:r>
            <a:r>
              <a:rPr spc="-15" dirty="0"/>
              <a:t>to</a:t>
            </a:r>
            <a:r>
              <a:rPr spc="-10" dirty="0"/>
              <a:t> </a:t>
            </a:r>
            <a:r>
              <a:rPr dirty="0"/>
              <a:t>pa</a:t>
            </a:r>
            <a:r>
              <a:rPr spc="-10" dirty="0"/>
              <a:t>rt</a:t>
            </a:r>
            <a:r>
              <a:rPr dirty="0"/>
              <a:t>ial</a:t>
            </a:r>
            <a:r>
              <a:rPr spc="-5" dirty="0"/>
              <a:t> </a:t>
            </a:r>
            <a:r>
              <a:rPr dirty="0"/>
              <a:t>s</a:t>
            </a:r>
            <a:r>
              <a:rPr spc="-15" dirty="0"/>
              <a:t>u</a:t>
            </a:r>
            <a:r>
              <a:rPr dirty="0"/>
              <a:t>pp</a:t>
            </a:r>
            <a:r>
              <a:rPr spc="-20" dirty="0"/>
              <a:t>r</a:t>
            </a:r>
            <a:r>
              <a:rPr spc="-15" dirty="0"/>
              <a:t>e</a:t>
            </a:r>
            <a:r>
              <a:rPr dirty="0"/>
              <a:t>ssi</a:t>
            </a:r>
            <a:r>
              <a:rPr spc="-15" dirty="0"/>
              <a:t>on</a:t>
            </a:r>
            <a:r>
              <a:rPr spc="-5" dirty="0"/>
              <a:t> </a:t>
            </a:r>
            <a:r>
              <a:rPr spc="-15" dirty="0"/>
              <a:t>of</a:t>
            </a:r>
            <a:r>
              <a:rPr spc="-10" dirty="0"/>
              <a:t> </a:t>
            </a:r>
            <a:r>
              <a:rPr spc="-5" dirty="0"/>
              <a:t>pileup</a:t>
            </a:r>
          </a:p>
          <a:p>
            <a:pPr marL="355600" marR="219710" indent="-342900">
              <a:lnSpc>
                <a:spcPct val="89700"/>
              </a:lnSpc>
              <a:spcBef>
                <a:spcPts val="1860"/>
              </a:spcBef>
              <a:buFont typeface="Arial"/>
              <a:buChar char="•"/>
              <a:tabLst>
                <a:tab pos="355600" algn="l"/>
              </a:tabLst>
            </a:pPr>
            <a:r>
              <a:rPr b="1" spc="-20" dirty="0">
                <a:latin typeface="Century Gothic"/>
                <a:cs typeface="Century Gothic"/>
              </a:rPr>
              <a:t>Op</a:t>
            </a:r>
            <a:r>
              <a:rPr b="1" spc="-10" dirty="0">
                <a:latin typeface="Century Gothic"/>
                <a:cs typeface="Century Gothic"/>
              </a:rPr>
              <a:t>t</a:t>
            </a:r>
            <a:r>
              <a:rPr b="1" spc="-15" dirty="0">
                <a:latin typeface="Century Gothic"/>
                <a:cs typeface="Century Gothic"/>
              </a:rPr>
              <a:t>i</a:t>
            </a:r>
            <a:r>
              <a:rPr b="1" spc="-25" dirty="0">
                <a:latin typeface="Century Gothic"/>
                <a:cs typeface="Century Gothic"/>
              </a:rPr>
              <a:t>m</a:t>
            </a:r>
            <a:r>
              <a:rPr b="1" spc="-15" dirty="0">
                <a:latin typeface="Century Gothic"/>
                <a:cs typeface="Century Gothic"/>
              </a:rPr>
              <a:t>i</a:t>
            </a:r>
            <a:r>
              <a:rPr b="1" dirty="0">
                <a:latin typeface="Century Gothic"/>
                <a:cs typeface="Century Gothic"/>
              </a:rPr>
              <a:t>za</a:t>
            </a:r>
            <a:r>
              <a:rPr b="1" spc="-10" dirty="0">
                <a:latin typeface="Century Gothic"/>
                <a:cs typeface="Century Gothic"/>
              </a:rPr>
              <a:t>t</a:t>
            </a:r>
            <a:r>
              <a:rPr b="1" spc="-15" dirty="0">
                <a:latin typeface="Century Gothic"/>
                <a:cs typeface="Century Gothic"/>
              </a:rPr>
              <a:t>i</a:t>
            </a:r>
            <a:r>
              <a:rPr b="1" dirty="0">
                <a:latin typeface="Century Gothic"/>
                <a:cs typeface="Century Gothic"/>
              </a:rPr>
              <a:t>on</a:t>
            </a:r>
            <a:r>
              <a:rPr b="1" spc="-5" dirty="0">
                <a:latin typeface="Century Gothic"/>
                <a:cs typeface="Century Gothic"/>
              </a:rPr>
              <a:t> </a:t>
            </a:r>
            <a:r>
              <a:rPr b="1" dirty="0">
                <a:latin typeface="Century Gothic"/>
                <a:cs typeface="Century Gothic"/>
              </a:rPr>
              <a:t>o</a:t>
            </a:r>
            <a:r>
              <a:rPr b="1" spc="-10" dirty="0">
                <a:latin typeface="Century Gothic"/>
                <a:cs typeface="Century Gothic"/>
              </a:rPr>
              <a:t>f</a:t>
            </a:r>
            <a:r>
              <a:rPr b="1" spc="-15" dirty="0">
                <a:latin typeface="Century Gothic"/>
                <a:cs typeface="Century Gothic"/>
              </a:rPr>
              <a:t> topoclustering </a:t>
            </a:r>
            <a:r>
              <a:rPr b="1" spc="-20" dirty="0">
                <a:latin typeface="Century Gothic"/>
                <a:cs typeface="Century Gothic"/>
              </a:rPr>
              <a:t>sigma</a:t>
            </a:r>
            <a:r>
              <a:rPr b="1" spc="-15" dirty="0">
                <a:latin typeface="Century Gothic"/>
                <a:cs typeface="Century Gothic"/>
              </a:rPr>
              <a:t> </a:t>
            </a:r>
            <a:r>
              <a:rPr b="1" spc="-5" dirty="0">
                <a:latin typeface="Century Gothic"/>
                <a:cs typeface="Century Gothic"/>
              </a:rPr>
              <a:t>nois</a:t>
            </a:r>
            <a:r>
              <a:rPr b="1" dirty="0">
                <a:latin typeface="Century Gothic"/>
                <a:cs typeface="Century Gothic"/>
              </a:rPr>
              <a:t>e </a:t>
            </a:r>
            <a:r>
              <a:rPr b="1" spc="-10" dirty="0">
                <a:latin typeface="Century Gothic"/>
                <a:cs typeface="Century Gothic"/>
              </a:rPr>
              <a:t>is</a:t>
            </a:r>
            <a:r>
              <a:rPr b="1" dirty="0">
                <a:latin typeface="Century Gothic"/>
                <a:cs typeface="Century Gothic"/>
              </a:rPr>
              <a:t> </a:t>
            </a:r>
            <a:r>
              <a:rPr b="1" spc="-5" dirty="0">
                <a:latin typeface="Century Gothic"/>
                <a:cs typeface="Century Gothic"/>
              </a:rPr>
              <a:t>ke</a:t>
            </a:r>
            <a:r>
              <a:rPr b="1" dirty="0">
                <a:latin typeface="Century Gothic"/>
                <a:cs typeface="Century Gothic"/>
              </a:rPr>
              <a:t>y </a:t>
            </a:r>
            <a:r>
              <a:rPr b="1" spc="-15" dirty="0">
                <a:latin typeface="Century Gothic"/>
                <a:cs typeface="Century Gothic"/>
              </a:rPr>
              <a:t>to reconstruct</a:t>
            </a:r>
            <a:r>
              <a:rPr b="1" spc="-10" dirty="0">
                <a:latin typeface="Century Gothic"/>
                <a:cs typeface="Century Gothic"/>
              </a:rPr>
              <a:t> jets</a:t>
            </a:r>
            <a:r>
              <a:rPr b="1" spc="-5" dirty="0">
                <a:latin typeface="Century Gothic"/>
                <a:cs typeface="Century Gothic"/>
              </a:rPr>
              <a:t> </a:t>
            </a:r>
            <a:r>
              <a:rPr b="1" spc="-20" dirty="0">
                <a:latin typeface="Century Gothic"/>
                <a:cs typeface="Century Gothic"/>
              </a:rPr>
              <a:t>at</a:t>
            </a:r>
            <a:r>
              <a:rPr b="1" spc="-15" dirty="0">
                <a:latin typeface="Century Gothic"/>
                <a:cs typeface="Century Gothic"/>
              </a:rPr>
              <a:t> </a:t>
            </a:r>
            <a:r>
              <a:rPr b="1" spc="-5" dirty="0">
                <a:latin typeface="Century Gothic"/>
                <a:cs typeface="Century Gothic"/>
              </a:rPr>
              <a:t>hig</a:t>
            </a:r>
            <a:r>
              <a:rPr b="1" dirty="0">
                <a:latin typeface="Century Gothic"/>
                <a:cs typeface="Century Gothic"/>
              </a:rPr>
              <a:t>h </a:t>
            </a:r>
            <a:r>
              <a:rPr b="1" spc="-15" dirty="0">
                <a:latin typeface="Century Gothic"/>
                <a:cs typeface="Century Gothic"/>
              </a:rPr>
              <a:t>luminosity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08732" y="5210741"/>
            <a:ext cx="2602230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1800" spc="-10" dirty="0">
                <a:latin typeface="Century Gothic"/>
                <a:cs typeface="Century Gothic"/>
              </a:rPr>
              <a:t>Jet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A</a:t>
            </a:r>
            <a:r>
              <a:rPr sz="1800" spc="-20" dirty="0">
                <a:latin typeface="Century Gothic"/>
                <a:cs typeface="Century Gothic"/>
              </a:rPr>
              <a:t>r</a:t>
            </a:r>
            <a:r>
              <a:rPr sz="1800" spc="-15" dirty="0">
                <a:latin typeface="Century Gothic"/>
                <a:cs typeface="Century Gothic"/>
              </a:rPr>
              <a:t>e</a:t>
            </a:r>
            <a:r>
              <a:rPr sz="1800" dirty="0">
                <a:latin typeface="Century Gothic"/>
                <a:cs typeface="Century Gothic"/>
              </a:rPr>
              <a:t>a(</a:t>
            </a:r>
            <a:r>
              <a:rPr sz="1800" spc="-15" dirty="0">
                <a:latin typeface="Century Gothic"/>
                <a:cs typeface="Century Gothic"/>
              </a:rPr>
              <a:t>R</a:t>
            </a:r>
            <a:r>
              <a:rPr sz="1800" dirty="0">
                <a:latin typeface="Century Gothic"/>
                <a:cs typeface="Century Gothic"/>
              </a:rPr>
              <a:t>=0</a:t>
            </a:r>
            <a:r>
              <a:rPr sz="1800" spc="-5" dirty="0">
                <a:latin typeface="Century Gothic"/>
                <a:cs typeface="Century Gothic"/>
              </a:rPr>
              <a:t>.</a:t>
            </a:r>
            <a:r>
              <a:rPr sz="1800" dirty="0">
                <a:latin typeface="Century Gothic"/>
                <a:cs typeface="Century Gothic"/>
              </a:rPr>
              <a:t>4)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~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0</a:t>
            </a:r>
            <a:r>
              <a:rPr sz="1800" spc="-5" dirty="0">
                <a:latin typeface="Century Gothic"/>
                <a:cs typeface="Century Gothic"/>
              </a:rPr>
              <a:t>.</a:t>
            </a:r>
            <a:r>
              <a:rPr sz="1800" dirty="0">
                <a:latin typeface="Century Gothic"/>
                <a:cs typeface="Century Gothic"/>
              </a:rPr>
              <a:t>5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130"/>
              </a:lnSpc>
            </a:pPr>
            <a:r>
              <a:rPr sz="1800" spc="760" dirty="0">
                <a:latin typeface="Arial"/>
                <a:cs typeface="Arial"/>
              </a:rPr>
              <a:t>à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10" dirty="0">
                <a:latin typeface="Century Gothic"/>
                <a:cs typeface="Century Gothic"/>
              </a:rPr>
              <a:t>Jet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p</a:t>
            </a:r>
            <a:r>
              <a:rPr sz="1800" spc="-15" baseline="-20833" dirty="0">
                <a:latin typeface="Century Gothic"/>
                <a:cs typeface="Century Gothic"/>
              </a:rPr>
              <a:t>T</a:t>
            </a:r>
            <a:r>
              <a:rPr sz="1800" spc="247" baseline="-20833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o</a:t>
            </a:r>
            <a:r>
              <a:rPr sz="1800" spc="-5" dirty="0">
                <a:latin typeface="Century Gothic"/>
                <a:cs typeface="Century Gothic"/>
              </a:rPr>
              <a:t>f</a:t>
            </a:r>
            <a:r>
              <a:rPr sz="1800" dirty="0">
                <a:latin typeface="Century Gothic"/>
                <a:cs typeface="Century Gothic"/>
              </a:rPr>
              <a:t>fs</a:t>
            </a:r>
            <a:r>
              <a:rPr sz="1800" spc="-10" dirty="0">
                <a:latin typeface="Century Gothic"/>
                <a:cs typeface="Century Gothic"/>
              </a:rPr>
              <a:t>et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15" dirty="0">
                <a:latin typeface="Century Gothic"/>
                <a:cs typeface="Century Gothic"/>
              </a:rPr>
              <a:t>~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spc="-20" dirty="0">
                <a:latin typeface="Century Gothic"/>
                <a:cs typeface="Century Gothic"/>
              </a:rPr>
              <a:t>&lt;</a:t>
            </a:r>
            <a:r>
              <a:rPr sz="1800" dirty="0">
                <a:latin typeface="MS PGothic"/>
                <a:cs typeface="MS PGothic"/>
              </a:rPr>
              <a:t>ρ</a:t>
            </a:r>
            <a:r>
              <a:rPr sz="1800" dirty="0">
                <a:latin typeface="Century Gothic"/>
                <a:cs typeface="Century Gothic"/>
              </a:rPr>
              <a:t>&gt;/2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88923" y="57349"/>
            <a:ext cx="6061710" cy="143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68655">
              <a:lnSpc>
                <a:spcPts val="5700"/>
              </a:lnSpc>
            </a:pPr>
            <a:r>
              <a:rPr sz="5400" b="1" spc="-540" dirty="0">
                <a:latin typeface="Palatino Linotype"/>
                <a:cs typeface="Palatino Linotype"/>
              </a:rPr>
              <a:t>T</a:t>
            </a:r>
            <a:r>
              <a:rPr sz="5400" b="1" dirty="0">
                <a:latin typeface="Palatino Linotype"/>
                <a:cs typeface="Palatino Linotype"/>
              </a:rPr>
              <a:t>o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dirty="0">
                <a:latin typeface="Palatino Linotype"/>
                <a:cs typeface="Palatino Linotype"/>
              </a:rPr>
              <a:t>o</a:t>
            </a:r>
            <a:r>
              <a:rPr sz="5400" b="1" spc="-30" dirty="0">
                <a:latin typeface="Palatino Linotype"/>
                <a:cs typeface="Palatino Linotype"/>
              </a:rPr>
              <a:t>c</a:t>
            </a:r>
            <a:r>
              <a:rPr sz="5400" b="1" spc="-20" dirty="0">
                <a:latin typeface="Palatino Linotype"/>
                <a:cs typeface="Palatino Linotype"/>
              </a:rPr>
              <a:t>l</a:t>
            </a:r>
            <a:r>
              <a:rPr sz="5400" b="1" spc="-35" dirty="0">
                <a:latin typeface="Palatino Linotype"/>
                <a:cs typeface="Palatino Linotype"/>
              </a:rPr>
              <a:t>us</a:t>
            </a:r>
            <a:r>
              <a:rPr sz="5400" b="1" dirty="0">
                <a:latin typeface="Palatino Linotype"/>
                <a:cs typeface="Palatino Linotype"/>
              </a:rPr>
              <a:t>ter</a:t>
            </a:r>
            <a:r>
              <a:rPr sz="5400" b="1" spc="-20" dirty="0">
                <a:latin typeface="Palatino Linotype"/>
                <a:cs typeface="Palatino Linotype"/>
              </a:rPr>
              <a:t>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r>
              <a:rPr sz="5400" b="1" spc="-15" dirty="0">
                <a:latin typeface="Palatino Linotype"/>
                <a:cs typeface="Palatino Linotype"/>
              </a:rPr>
              <a:t> 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spc="-25" dirty="0">
                <a:latin typeface="Palatino Linotype"/>
                <a:cs typeface="Palatino Linotype"/>
              </a:rPr>
              <a:t>ile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spc="-35" dirty="0">
                <a:latin typeface="Palatino Linotype"/>
                <a:cs typeface="Palatino Linotype"/>
              </a:rPr>
              <a:t>p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spc="-40" dirty="0">
                <a:latin typeface="Palatino Linotype"/>
                <a:cs typeface="Palatino Linotype"/>
              </a:rPr>
              <a:t>supp</a:t>
            </a:r>
            <a:r>
              <a:rPr sz="5400" b="1" dirty="0">
                <a:latin typeface="Palatino Linotype"/>
                <a:cs typeface="Palatino Linotype"/>
              </a:rPr>
              <a:t>r</a:t>
            </a:r>
            <a:r>
              <a:rPr sz="5400" b="1" spc="-30" dirty="0">
                <a:latin typeface="Palatino Linotype"/>
                <a:cs typeface="Palatino Linotype"/>
              </a:rPr>
              <a:t>ess</a:t>
            </a:r>
            <a:r>
              <a:rPr sz="5400" b="1" dirty="0">
                <a:latin typeface="Palatino Linotype"/>
                <a:cs typeface="Palatino Linotype"/>
              </a:rPr>
              <a:t>io</a:t>
            </a:r>
            <a:r>
              <a:rPr sz="5400" b="1" spc="-35" dirty="0">
                <a:latin typeface="Palatino Linotype"/>
                <a:cs typeface="Palatino Linotype"/>
              </a:rPr>
              <a:t>n</a:t>
            </a:r>
            <a:endParaRPr sz="54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34689" y="3296951"/>
            <a:ext cx="3028950" cy="2985770"/>
          </a:xfrm>
          <a:custGeom>
            <a:avLst/>
            <a:gdLst/>
            <a:ahLst/>
            <a:cxnLst/>
            <a:rect l="l" t="t" r="r" b="b"/>
            <a:pathLst>
              <a:path w="3028950" h="2985770">
                <a:moveTo>
                  <a:pt x="0" y="0"/>
                </a:moveTo>
                <a:lnTo>
                  <a:pt x="3028695" y="0"/>
                </a:lnTo>
                <a:lnTo>
                  <a:pt x="3028695" y="2985376"/>
                </a:lnTo>
                <a:lnTo>
                  <a:pt x="0" y="2985376"/>
                </a:lnTo>
                <a:lnTo>
                  <a:pt x="0" y="0"/>
                </a:lnTo>
                <a:close/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34689" y="3296951"/>
            <a:ext cx="3028950" cy="2985770"/>
          </a:xfrm>
          <a:custGeom>
            <a:avLst/>
            <a:gdLst/>
            <a:ahLst/>
            <a:cxnLst/>
            <a:rect l="l" t="t" r="r" b="b"/>
            <a:pathLst>
              <a:path w="3028950" h="2985770">
                <a:moveTo>
                  <a:pt x="0" y="0"/>
                </a:moveTo>
                <a:lnTo>
                  <a:pt x="3028694" y="0"/>
                </a:lnTo>
                <a:lnTo>
                  <a:pt x="3028694" y="2985375"/>
                </a:lnTo>
                <a:lnTo>
                  <a:pt x="0" y="298537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34689" y="3296951"/>
            <a:ext cx="3028950" cy="2985770"/>
          </a:xfrm>
          <a:custGeom>
            <a:avLst/>
            <a:gdLst/>
            <a:ahLst/>
            <a:cxnLst/>
            <a:rect l="l" t="t" r="r" b="b"/>
            <a:pathLst>
              <a:path w="3028950" h="2985770">
                <a:moveTo>
                  <a:pt x="0" y="0"/>
                </a:moveTo>
                <a:lnTo>
                  <a:pt x="3028695" y="0"/>
                </a:lnTo>
                <a:lnTo>
                  <a:pt x="3028695" y="2985376"/>
                </a:lnTo>
                <a:lnTo>
                  <a:pt x="0" y="2985376"/>
                </a:lnTo>
                <a:lnTo>
                  <a:pt x="0" y="0"/>
                </a:lnTo>
                <a:close/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34689" y="6244590"/>
            <a:ext cx="1333853" cy="38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34689" y="6211570"/>
            <a:ext cx="1272485" cy="33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34689" y="6184900"/>
            <a:ext cx="1211116" cy="266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34689" y="6130290"/>
            <a:ext cx="1151553" cy="546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34689" y="6104890"/>
            <a:ext cx="1090185" cy="254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34689" y="6057900"/>
            <a:ext cx="1030622" cy="4698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34689" y="6033770"/>
            <a:ext cx="969253" cy="2413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34689" y="5995670"/>
            <a:ext cx="909690" cy="381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434689" y="5952490"/>
            <a:ext cx="848323" cy="4317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34689" y="5911850"/>
            <a:ext cx="786954" cy="4064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34689" y="5867400"/>
            <a:ext cx="727391" cy="4445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434689" y="5808979"/>
            <a:ext cx="666023" cy="584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434689" y="5725159"/>
            <a:ext cx="606460" cy="8381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34689" y="5643879"/>
            <a:ext cx="545092" cy="8128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434689" y="5554979"/>
            <a:ext cx="485528" cy="889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434689" y="5425440"/>
            <a:ext cx="424160" cy="12954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434689" y="5280659"/>
            <a:ext cx="364597" cy="14477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434689" y="5129529"/>
            <a:ext cx="303230" cy="15112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434689" y="4980940"/>
            <a:ext cx="241861" cy="14859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434689" y="4836159"/>
            <a:ext cx="182298" cy="14478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34689" y="4688840"/>
            <a:ext cx="120930" cy="14731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434689" y="4377690"/>
            <a:ext cx="61367" cy="31115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434689" y="4378112"/>
            <a:ext cx="3028950" cy="1904364"/>
          </a:xfrm>
          <a:custGeom>
            <a:avLst/>
            <a:gdLst/>
            <a:ahLst/>
            <a:cxnLst/>
            <a:rect l="l" t="t" r="r" b="b"/>
            <a:pathLst>
              <a:path w="3028950" h="1904364">
                <a:moveTo>
                  <a:pt x="0" y="0"/>
                </a:moveTo>
                <a:lnTo>
                  <a:pt x="61368" y="0"/>
                </a:lnTo>
                <a:lnTo>
                  <a:pt x="61368" y="310450"/>
                </a:lnTo>
                <a:lnTo>
                  <a:pt x="120931" y="310450"/>
                </a:lnTo>
                <a:lnTo>
                  <a:pt x="120931" y="458455"/>
                </a:lnTo>
                <a:lnTo>
                  <a:pt x="182299" y="458455"/>
                </a:lnTo>
                <a:lnTo>
                  <a:pt x="182299" y="602851"/>
                </a:lnTo>
                <a:lnTo>
                  <a:pt x="241862" y="602851"/>
                </a:lnTo>
                <a:lnTo>
                  <a:pt x="241862" y="750856"/>
                </a:lnTo>
                <a:lnTo>
                  <a:pt x="303231" y="750856"/>
                </a:lnTo>
                <a:lnTo>
                  <a:pt x="303231" y="902471"/>
                </a:lnTo>
                <a:lnTo>
                  <a:pt x="364598" y="902471"/>
                </a:lnTo>
                <a:lnTo>
                  <a:pt x="364598" y="1046867"/>
                </a:lnTo>
                <a:lnTo>
                  <a:pt x="424161" y="1046867"/>
                </a:lnTo>
                <a:lnTo>
                  <a:pt x="424161" y="1176823"/>
                </a:lnTo>
                <a:lnTo>
                  <a:pt x="485529" y="1176823"/>
                </a:lnTo>
                <a:lnTo>
                  <a:pt x="485529" y="1265265"/>
                </a:lnTo>
                <a:lnTo>
                  <a:pt x="545093" y="1265265"/>
                </a:lnTo>
                <a:lnTo>
                  <a:pt x="545093" y="1346487"/>
                </a:lnTo>
                <a:lnTo>
                  <a:pt x="606461" y="1346487"/>
                </a:lnTo>
                <a:lnTo>
                  <a:pt x="606461" y="1431320"/>
                </a:lnTo>
                <a:lnTo>
                  <a:pt x="666024" y="1431320"/>
                </a:lnTo>
                <a:lnTo>
                  <a:pt x="666024" y="1489078"/>
                </a:lnTo>
                <a:lnTo>
                  <a:pt x="727392" y="1489078"/>
                </a:lnTo>
                <a:lnTo>
                  <a:pt x="727392" y="1534201"/>
                </a:lnTo>
                <a:lnTo>
                  <a:pt x="786955" y="1534201"/>
                </a:lnTo>
                <a:lnTo>
                  <a:pt x="786955" y="1573910"/>
                </a:lnTo>
                <a:lnTo>
                  <a:pt x="848323" y="1573910"/>
                </a:lnTo>
                <a:lnTo>
                  <a:pt x="848323" y="1617229"/>
                </a:lnTo>
                <a:lnTo>
                  <a:pt x="909692" y="1617229"/>
                </a:lnTo>
                <a:lnTo>
                  <a:pt x="909692" y="1655133"/>
                </a:lnTo>
                <a:lnTo>
                  <a:pt x="969254" y="1655133"/>
                </a:lnTo>
                <a:lnTo>
                  <a:pt x="969254" y="1680402"/>
                </a:lnTo>
                <a:lnTo>
                  <a:pt x="1030622" y="1680402"/>
                </a:lnTo>
                <a:lnTo>
                  <a:pt x="1030622" y="1727330"/>
                </a:lnTo>
                <a:lnTo>
                  <a:pt x="1090186" y="1727330"/>
                </a:lnTo>
                <a:lnTo>
                  <a:pt x="1090186" y="1752599"/>
                </a:lnTo>
                <a:lnTo>
                  <a:pt x="1151554" y="1752599"/>
                </a:lnTo>
                <a:lnTo>
                  <a:pt x="1151554" y="1806748"/>
                </a:lnTo>
                <a:lnTo>
                  <a:pt x="1211117" y="1806748"/>
                </a:lnTo>
                <a:lnTo>
                  <a:pt x="1211117" y="1833822"/>
                </a:lnTo>
                <a:lnTo>
                  <a:pt x="1272486" y="1833822"/>
                </a:lnTo>
                <a:lnTo>
                  <a:pt x="1272486" y="1866311"/>
                </a:lnTo>
                <a:lnTo>
                  <a:pt x="1333853" y="1866311"/>
                </a:lnTo>
                <a:lnTo>
                  <a:pt x="1333853" y="1904215"/>
                </a:lnTo>
                <a:lnTo>
                  <a:pt x="3028695" y="1904215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434689" y="6282327"/>
            <a:ext cx="3028950" cy="0"/>
          </a:xfrm>
          <a:custGeom>
            <a:avLst/>
            <a:gdLst/>
            <a:ahLst/>
            <a:cxnLst/>
            <a:rect l="l" t="t" r="r" b="b"/>
            <a:pathLst>
              <a:path w="3028950">
                <a:moveTo>
                  <a:pt x="0" y="0"/>
                </a:moveTo>
                <a:lnTo>
                  <a:pt x="3028695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434689" y="3296951"/>
            <a:ext cx="0" cy="2985770"/>
          </a:xfrm>
          <a:custGeom>
            <a:avLst/>
            <a:gdLst/>
            <a:ahLst/>
            <a:cxnLst/>
            <a:rect l="l" t="t" r="r" b="b"/>
            <a:pathLst>
              <a:path h="2985770">
                <a:moveTo>
                  <a:pt x="0" y="0"/>
                </a:moveTo>
                <a:lnTo>
                  <a:pt x="0" y="2985376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636843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838996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041150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243304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445457" y="6195690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37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645806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847960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050113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252268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454421" y="6195690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37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656575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858728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060882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261231" y="6239009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463384" y="3296951"/>
            <a:ext cx="0" cy="2985770"/>
          </a:xfrm>
          <a:custGeom>
            <a:avLst/>
            <a:gdLst/>
            <a:ahLst/>
            <a:cxnLst/>
            <a:rect l="l" t="t" r="r" b="b"/>
            <a:pathLst>
              <a:path h="2985770">
                <a:moveTo>
                  <a:pt x="0" y="0"/>
                </a:moveTo>
                <a:lnTo>
                  <a:pt x="0" y="2985376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8167453" y="6300207"/>
            <a:ext cx="434340" cy="450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195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1.5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60"/>
              </a:spcBef>
            </a:pPr>
            <a:r>
              <a:rPr sz="2175" spc="37" baseline="15325" dirty="0">
                <a:latin typeface="Arial"/>
                <a:cs typeface="Arial"/>
              </a:rPr>
              <a:t>R</a:t>
            </a:r>
            <a:r>
              <a:rPr sz="950" spc="5" dirty="0">
                <a:latin typeface="Arial"/>
                <a:cs typeface="Arial"/>
              </a:rPr>
              <a:t>pT</a:t>
            </a:r>
            <a:endParaRPr sz="9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372333" y="6300207"/>
            <a:ext cx="128905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dirty="0">
                <a:latin typeface="Arial"/>
                <a:cs typeface="Arial"/>
              </a:rPr>
              <a:t>0</a:t>
            </a:r>
            <a:endParaRPr sz="14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299441" y="6300207"/>
            <a:ext cx="283210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0.5</a:t>
            </a:r>
            <a:endParaRPr sz="14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398236" y="6300207"/>
            <a:ext cx="128905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dirty="0">
                <a:latin typeface="Arial"/>
                <a:cs typeface="Arial"/>
              </a:rPr>
              <a:t>1</a:t>
            </a:r>
            <a:endParaRPr sz="145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434689" y="3296951"/>
            <a:ext cx="3028950" cy="0"/>
          </a:xfrm>
          <a:custGeom>
            <a:avLst/>
            <a:gdLst/>
            <a:ahLst/>
            <a:cxnLst/>
            <a:rect l="l" t="t" r="r" b="b"/>
            <a:pathLst>
              <a:path w="3028950">
                <a:moveTo>
                  <a:pt x="0" y="0"/>
                </a:moveTo>
                <a:lnTo>
                  <a:pt x="3028695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636843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838996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041150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243304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445457" y="3296951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86637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645806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847960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050113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52268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454421" y="3296951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86637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656575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58728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060882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261231" y="3296951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4851833" y="3283526"/>
            <a:ext cx="210820" cy="1591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Normalize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Entries</a:t>
            </a:r>
            <a:endParaRPr sz="145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070158" y="6176109"/>
            <a:ext cx="334645" cy="245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-24904" dirty="0">
                <a:latin typeface="Arial"/>
                <a:cs typeface="Arial"/>
              </a:rPr>
              <a:t>1</a:t>
            </a:r>
            <a:r>
              <a:rPr sz="2175" spc="-89" baseline="-24904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-4</a:t>
            </a:r>
            <a:endParaRPr sz="95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434689" y="613251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434689" y="604407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434689" y="598270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434689" y="593397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434689" y="589426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434689" y="586177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434689" y="583289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434689" y="580762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434689" y="5784163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5070158" y="5674774"/>
            <a:ext cx="334645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-26819" dirty="0">
                <a:latin typeface="Arial"/>
                <a:cs typeface="Arial"/>
              </a:rPr>
              <a:t>1</a:t>
            </a:r>
            <a:r>
              <a:rPr sz="2175" spc="-89" baseline="-26819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-3</a:t>
            </a:r>
            <a:endParaRPr sz="950"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434689" y="563435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434689" y="554771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434689" y="548454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434689" y="543761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434689" y="539790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434689" y="5363611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434689" y="533473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434689" y="530946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434689" y="5287803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5070158" y="5180306"/>
            <a:ext cx="334645" cy="245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-24904" dirty="0">
                <a:latin typeface="Arial"/>
                <a:cs typeface="Arial"/>
              </a:rPr>
              <a:t>1</a:t>
            </a:r>
            <a:r>
              <a:rPr sz="2175" spc="-89" baseline="-24904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-2</a:t>
            </a:r>
            <a:endParaRPr sz="950">
              <a:latin typeface="Arial"/>
              <a:cs typeface="Arial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5434689" y="513799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434689" y="5049551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434689" y="498818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434689" y="4939449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434689" y="4899741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434689" y="486725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434689" y="483837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434689" y="481310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434689" y="4789639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5090761" y="4685831"/>
            <a:ext cx="334645" cy="245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-24904" dirty="0">
                <a:latin typeface="Arial"/>
                <a:cs typeface="Arial"/>
              </a:rPr>
              <a:t>1</a:t>
            </a:r>
            <a:r>
              <a:rPr sz="2175" spc="-89" baseline="-24904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-1</a:t>
            </a:r>
            <a:endParaRPr sz="950">
              <a:latin typeface="Arial"/>
              <a:cs typeface="Arial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5434689" y="4639829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434689" y="455138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434689" y="449001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434689" y="444128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434689" y="440157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434689" y="436908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434689" y="434020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434689" y="4314939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434689" y="4291475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5284416" y="4213462"/>
            <a:ext cx="128905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dirty="0">
                <a:latin typeface="Arial"/>
                <a:cs typeface="Arial"/>
              </a:rPr>
              <a:t>1</a:t>
            </a:r>
            <a:endParaRPr sz="1450">
              <a:latin typeface="Arial"/>
              <a:cs typeface="Arial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5434689" y="414166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434689" y="405502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434689" y="399185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434689" y="394492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5434689" y="390521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434689" y="387092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434689" y="384204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5434689" y="381677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434689" y="3795115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5183339" y="3715875"/>
            <a:ext cx="231775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10</a:t>
            </a:r>
            <a:endParaRPr sz="1450">
              <a:latin typeface="Arial"/>
              <a:cs typeface="Arial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434689" y="364530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5434689" y="355686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5434689" y="349549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5434689" y="3446761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434689" y="340705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434689" y="3374563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434689" y="334568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434689" y="332041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 txBox="1"/>
          <p:nvPr/>
        </p:nvSpPr>
        <p:spPr>
          <a:xfrm>
            <a:off x="5111363" y="3195561"/>
            <a:ext cx="293370" cy="245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1</a:t>
            </a:r>
            <a:r>
              <a:rPr sz="1450" spc="-60" dirty="0">
                <a:latin typeface="Arial"/>
                <a:cs typeface="Arial"/>
              </a:rPr>
              <a:t>0</a:t>
            </a:r>
            <a:r>
              <a:rPr sz="1425" spc="15" baseline="38011" dirty="0">
                <a:latin typeface="Arial"/>
                <a:cs typeface="Arial"/>
              </a:rPr>
              <a:t>2</a:t>
            </a:r>
            <a:endParaRPr sz="1425" baseline="38011">
              <a:latin typeface="Arial"/>
              <a:cs typeface="Arial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8416456" y="613251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416456" y="604407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416456" y="598270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416456" y="593397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416456" y="589426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8416456" y="586177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416456" y="583289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8416456" y="580762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371333" y="5784163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1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8416456" y="563435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8416456" y="554771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8416456" y="548454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8416456" y="543761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8416456" y="539790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8416456" y="536361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8416456" y="533473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8416456" y="530946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8371333" y="5287803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1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8416456" y="513799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8416456" y="504955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8416456" y="498818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8416456" y="4939449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416456" y="489974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416456" y="486725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8416456" y="483837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8416456" y="481310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8371333" y="4789639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1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8416456" y="4639829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8416456" y="455138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8416456" y="449001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8416456" y="444128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8416456" y="440157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8416456" y="436908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416456" y="434020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416456" y="4314939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371333" y="4291475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1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416456" y="414166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416456" y="405502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8416456" y="399185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8416456" y="394492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416456" y="390521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416456" y="387092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8416456" y="384204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416456" y="381677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371333" y="3795115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1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416456" y="364530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416456" y="355686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8416456" y="349549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416456" y="344676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8416456" y="340705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416456" y="3374563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416456" y="334568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8416456" y="332041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927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5434689" y="6276340"/>
            <a:ext cx="3028694" cy="635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434689" y="6217920"/>
            <a:ext cx="2969131" cy="5842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5434689" y="6170929"/>
            <a:ext cx="2907762" cy="46989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5434689" y="6111240"/>
            <a:ext cx="2848199" cy="5969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5434689" y="6061709"/>
            <a:ext cx="2786833" cy="4952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5434689" y="6000750"/>
            <a:ext cx="2725464" cy="60959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5434689" y="5943600"/>
            <a:ext cx="2665901" cy="5715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5434689" y="5886450"/>
            <a:ext cx="2604532" cy="5715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434689" y="5824220"/>
            <a:ext cx="2544969" cy="6223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5434689" y="5782309"/>
            <a:ext cx="2483601" cy="41909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5434689" y="5722620"/>
            <a:ext cx="2424038" cy="5969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5434689" y="5669279"/>
            <a:ext cx="2362671" cy="5334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5434689" y="5614670"/>
            <a:ext cx="2303106" cy="54609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5434689" y="5567679"/>
            <a:ext cx="2241739" cy="46990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434689" y="5513070"/>
            <a:ext cx="2180371" cy="54609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434689" y="5466079"/>
            <a:ext cx="2120808" cy="4699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434689" y="5419090"/>
            <a:ext cx="2059439" cy="4699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434689" y="5372100"/>
            <a:ext cx="1999876" cy="46989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434689" y="5328920"/>
            <a:ext cx="1938508" cy="4318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434689" y="5289550"/>
            <a:ext cx="1878945" cy="39369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5434689" y="5255259"/>
            <a:ext cx="1817578" cy="34290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5434689" y="5224779"/>
            <a:ext cx="1756209" cy="30479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5434689" y="5157470"/>
            <a:ext cx="61367" cy="67310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5555620" y="5215890"/>
            <a:ext cx="1635278" cy="8890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5555620" y="5182870"/>
            <a:ext cx="1575715" cy="33019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5555620" y="5173979"/>
            <a:ext cx="1514347" cy="8889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5616987" y="5153659"/>
            <a:ext cx="1452980" cy="20320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5616987" y="5132070"/>
            <a:ext cx="1393417" cy="21589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676550" y="5119370"/>
            <a:ext cx="1333854" cy="12700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5676550" y="5095240"/>
            <a:ext cx="1272485" cy="24130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5737919" y="5071109"/>
            <a:ext cx="1151553" cy="24130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5737919" y="5062220"/>
            <a:ext cx="1090185" cy="8889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5799287" y="5045709"/>
            <a:ext cx="1028818" cy="16510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799287" y="5033009"/>
            <a:ext cx="969255" cy="12700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858850" y="5027929"/>
            <a:ext cx="909692" cy="5079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5858850" y="5010150"/>
            <a:ext cx="848324" cy="17780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920218" y="4994909"/>
            <a:ext cx="725587" cy="15240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5920218" y="4992370"/>
            <a:ext cx="666024" cy="2539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5979782" y="4982209"/>
            <a:ext cx="606460" cy="10160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5979782" y="4977129"/>
            <a:ext cx="545092" cy="5079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041149" y="4969509"/>
            <a:ext cx="483725" cy="7620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041149" y="4966970"/>
            <a:ext cx="424162" cy="2539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100712" y="4963159"/>
            <a:ext cx="365125" cy="3810"/>
          </a:xfrm>
          <a:custGeom>
            <a:avLst/>
            <a:gdLst/>
            <a:ahLst/>
            <a:cxnLst/>
            <a:rect l="l" t="t" r="r" b="b"/>
            <a:pathLst>
              <a:path w="365125" h="3810">
                <a:moveTo>
                  <a:pt x="0" y="3810"/>
                </a:moveTo>
                <a:lnTo>
                  <a:pt x="364599" y="3810"/>
                </a:lnTo>
                <a:lnTo>
                  <a:pt x="364599" y="0"/>
                </a:lnTo>
                <a:lnTo>
                  <a:pt x="0" y="0"/>
                </a:lnTo>
                <a:lnTo>
                  <a:pt x="0" y="3810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100712" y="4958079"/>
            <a:ext cx="303230" cy="5079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6162080" y="4955540"/>
            <a:ext cx="241862" cy="2540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6162080" y="4954270"/>
            <a:ext cx="182880" cy="1270"/>
          </a:xfrm>
          <a:custGeom>
            <a:avLst/>
            <a:gdLst/>
            <a:ahLst/>
            <a:cxnLst/>
            <a:rect l="l" t="t" r="r" b="b"/>
            <a:pathLst>
              <a:path w="182879" h="1270">
                <a:moveTo>
                  <a:pt x="0" y="1269"/>
                </a:moveTo>
                <a:lnTo>
                  <a:pt x="182299" y="1269"/>
                </a:lnTo>
                <a:lnTo>
                  <a:pt x="182299" y="0"/>
                </a:lnTo>
                <a:lnTo>
                  <a:pt x="0" y="0"/>
                </a:lnTo>
                <a:lnTo>
                  <a:pt x="0" y="1269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221643" y="4951729"/>
            <a:ext cx="123189" cy="2540"/>
          </a:xfrm>
          <a:custGeom>
            <a:avLst/>
            <a:gdLst/>
            <a:ahLst/>
            <a:cxnLst/>
            <a:rect l="l" t="t" r="r" b="b"/>
            <a:pathLst>
              <a:path w="123189" h="2539">
                <a:moveTo>
                  <a:pt x="0" y="2540"/>
                </a:moveTo>
                <a:lnTo>
                  <a:pt x="122736" y="2540"/>
                </a:lnTo>
                <a:lnTo>
                  <a:pt x="122736" y="0"/>
                </a:lnTo>
                <a:lnTo>
                  <a:pt x="0" y="0"/>
                </a:lnTo>
                <a:lnTo>
                  <a:pt x="0" y="2540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221643" y="4950459"/>
            <a:ext cx="61594" cy="1270"/>
          </a:xfrm>
          <a:custGeom>
            <a:avLst/>
            <a:gdLst/>
            <a:ahLst/>
            <a:cxnLst/>
            <a:rect l="l" t="t" r="r" b="b"/>
            <a:pathLst>
              <a:path w="61595" h="1270">
                <a:moveTo>
                  <a:pt x="0" y="1270"/>
                </a:moveTo>
                <a:lnTo>
                  <a:pt x="61368" y="1270"/>
                </a:lnTo>
                <a:lnTo>
                  <a:pt x="61368" y="0"/>
                </a:lnTo>
                <a:lnTo>
                  <a:pt x="0" y="0"/>
                </a:lnTo>
                <a:lnTo>
                  <a:pt x="0" y="1270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5434689" y="4950279"/>
            <a:ext cx="3028950" cy="1327150"/>
          </a:xfrm>
          <a:custGeom>
            <a:avLst/>
            <a:gdLst/>
            <a:ahLst/>
            <a:cxnLst/>
            <a:rect l="l" t="t" r="r" b="b"/>
            <a:pathLst>
              <a:path w="3028950" h="1327150">
                <a:moveTo>
                  <a:pt x="0" y="207568"/>
                </a:moveTo>
                <a:lnTo>
                  <a:pt x="61368" y="207568"/>
                </a:lnTo>
                <a:lnTo>
                  <a:pt x="61368" y="274351"/>
                </a:lnTo>
                <a:lnTo>
                  <a:pt x="120931" y="274351"/>
                </a:lnTo>
                <a:lnTo>
                  <a:pt x="120931" y="223812"/>
                </a:lnTo>
                <a:lnTo>
                  <a:pt x="182299" y="223812"/>
                </a:lnTo>
                <a:lnTo>
                  <a:pt x="182299" y="182299"/>
                </a:lnTo>
                <a:lnTo>
                  <a:pt x="241862" y="182299"/>
                </a:lnTo>
                <a:lnTo>
                  <a:pt x="241862" y="144395"/>
                </a:lnTo>
                <a:lnTo>
                  <a:pt x="303231" y="144395"/>
                </a:lnTo>
                <a:lnTo>
                  <a:pt x="303231" y="111906"/>
                </a:lnTo>
                <a:lnTo>
                  <a:pt x="364598" y="111906"/>
                </a:lnTo>
                <a:lnTo>
                  <a:pt x="364598" y="83027"/>
                </a:lnTo>
                <a:lnTo>
                  <a:pt x="424161" y="83027"/>
                </a:lnTo>
                <a:lnTo>
                  <a:pt x="424161" y="59563"/>
                </a:lnTo>
                <a:lnTo>
                  <a:pt x="485529" y="59563"/>
                </a:lnTo>
                <a:lnTo>
                  <a:pt x="485529" y="41513"/>
                </a:lnTo>
                <a:lnTo>
                  <a:pt x="545093" y="41513"/>
                </a:lnTo>
                <a:lnTo>
                  <a:pt x="545093" y="27074"/>
                </a:lnTo>
                <a:lnTo>
                  <a:pt x="606461" y="27074"/>
                </a:lnTo>
                <a:lnTo>
                  <a:pt x="606461" y="16244"/>
                </a:lnTo>
                <a:lnTo>
                  <a:pt x="666024" y="16244"/>
                </a:lnTo>
                <a:lnTo>
                  <a:pt x="666024" y="7219"/>
                </a:lnTo>
                <a:lnTo>
                  <a:pt x="727392" y="7219"/>
                </a:lnTo>
                <a:lnTo>
                  <a:pt x="727392" y="3609"/>
                </a:lnTo>
                <a:lnTo>
                  <a:pt x="786955" y="3609"/>
                </a:lnTo>
                <a:lnTo>
                  <a:pt x="786955" y="0"/>
                </a:lnTo>
                <a:lnTo>
                  <a:pt x="848323" y="0"/>
                </a:lnTo>
                <a:lnTo>
                  <a:pt x="848323" y="1804"/>
                </a:lnTo>
                <a:lnTo>
                  <a:pt x="909692" y="1804"/>
                </a:lnTo>
                <a:lnTo>
                  <a:pt x="909692" y="5414"/>
                </a:lnTo>
                <a:lnTo>
                  <a:pt x="969254" y="5414"/>
                </a:lnTo>
                <a:lnTo>
                  <a:pt x="969254" y="12634"/>
                </a:lnTo>
                <a:lnTo>
                  <a:pt x="1030622" y="12634"/>
                </a:lnTo>
                <a:lnTo>
                  <a:pt x="1030622" y="19854"/>
                </a:lnTo>
                <a:lnTo>
                  <a:pt x="1090186" y="19854"/>
                </a:lnTo>
                <a:lnTo>
                  <a:pt x="1090186" y="32488"/>
                </a:lnTo>
                <a:lnTo>
                  <a:pt x="1151554" y="32488"/>
                </a:lnTo>
                <a:lnTo>
                  <a:pt x="1151554" y="45123"/>
                </a:lnTo>
                <a:lnTo>
                  <a:pt x="1211117" y="45123"/>
                </a:lnTo>
                <a:lnTo>
                  <a:pt x="1211117" y="59563"/>
                </a:lnTo>
                <a:lnTo>
                  <a:pt x="1272486" y="59563"/>
                </a:lnTo>
                <a:lnTo>
                  <a:pt x="1272486" y="77612"/>
                </a:lnTo>
                <a:lnTo>
                  <a:pt x="1333853" y="77612"/>
                </a:lnTo>
                <a:lnTo>
                  <a:pt x="1333853" y="95661"/>
                </a:lnTo>
                <a:lnTo>
                  <a:pt x="1393417" y="95661"/>
                </a:lnTo>
                <a:lnTo>
                  <a:pt x="1393417" y="120931"/>
                </a:lnTo>
                <a:lnTo>
                  <a:pt x="1454784" y="120931"/>
                </a:lnTo>
                <a:lnTo>
                  <a:pt x="1454784" y="144395"/>
                </a:lnTo>
                <a:lnTo>
                  <a:pt x="1514347" y="144395"/>
                </a:lnTo>
                <a:lnTo>
                  <a:pt x="1514347" y="169664"/>
                </a:lnTo>
                <a:lnTo>
                  <a:pt x="1575715" y="169664"/>
                </a:lnTo>
                <a:lnTo>
                  <a:pt x="1575715" y="203958"/>
                </a:lnTo>
                <a:lnTo>
                  <a:pt x="1635279" y="203958"/>
                </a:lnTo>
                <a:lnTo>
                  <a:pt x="1635279" y="232837"/>
                </a:lnTo>
                <a:lnTo>
                  <a:pt x="1696647" y="232837"/>
                </a:lnTo>
                <a:lnTo>
                  <a:pt x="1696647" y="265326"/>
                </a:lnTo>
                <a:lnTo>
                  <a:pt x="1756210" y="265326"/>
                </a:lnTo>
                <a:lnTo>
                  <a:pt x="1756210" y="305035"/>
                </a:lnTo>
                <a:lnTo>
                  <a:pt x="1817579" y="305035"/>
                </a:lnTo>
                <a:lnTo>
                  <a:pt x="1817579" y="339329"/>
                </a:lnTo>
                <a:lnTo>
                  <a:pt x="1878946" y="339329"/>
                </a:lnTo>
                <a:lnTo>
                  <a:pt x="1878946" y="379038"/>
                </a:lnTo>
                <a:lnTo>
                  <a:pt x="1938509" y="379038"/>
                </a:lnTo>
                <a:lnTo>
                  <a:pt x="1938509" y="422356"/>
                </a:lnTo>
                <a:lnTo>
                  <a:pt x="1999877" y="422356"/>
                </a:lnTo>
                <a:lnTo>
                  <a:pt x="1999877" y="469285"/>
                </a:lnTo>
                <a:lnTo>
                  <a:pt x="2059440" y="469285"/>
                </a:lnTo>
                <a:lnTo>
                  <a:pt x="2059440" y="516213"/>
                </a:lnTo>
                <a:lnTo>
                  <a:pt x="2120809" y="516213"/>
                </a:lnTo>
                <a:lnTo>
                  <a:pt x="2120809" y="563142"/>
                </a:lnTo>
                <a:lnTo>
                  <a:pt x="2180372" y="563142"/>
                </a:lnTo>
                <a:lnTo>
                  <a:pt x="2180372" y="617290"/>
                </a:lnTo>
                <a:lnTo>
                  <a:pt x="2241740" y="617290"/>
                </a:lnTo>
                <a:lnTo>
                  <a:pt x="2241740" y="664219"/>
                </a:lnTo>
                <a:lnTo>
                  <a:pt x="2303108" y="664219"/>
                </a:lnTo>
                <a:lnTo>
                  <a:pt x="2303108" y="718367"/>
                </a:lnTo>
                <a:lnTo>
                  <a:pt x="2362672" y="718367"/>
                </a:lnTo>
                <a:lnTo>
                  <a:pt x="2362672" y="772515"/>
                </a:lnTo>
                <a:lnTo>
                  <a:pt x="2424039" y="772515"/>
                </a:lnTo>
                <a:lnTo>
                  <a:pt x="2424039" y="832078"/>
                </a:lnTo>
                <a:lnTo>
                  <a:pt x="2483602" y="832078"/>
                </a:lnTo>
                <a:lnTo>
                  <a:pt x="2483602" y="873592"/>
                </a:lnTo>
                <a:lnTo>
                  <a:pt x="2544970" y="873592"/>
                </a:lnTo>
                <a:lnTo>
                  <a:pt x="2544970" y="936765"/>
                </a:lnTo>
                <a:lnTo>
                  <a:pt x="2604533" y="936765"/>
                </a:lnTo>
                <a:lnTo>
                  <a:pt x="2604533" y="992718"/>
                </a:lnTo>
                <a:lnTo>
                  <a:pt x="2665902" y="992718"/>
                </a:lnTo>
                <a:lnTo>
                  <a:pt x="2665902" y="1050477"/>
                </a:lnTo>
                <a:lnTo>
                  <a:pt x="2725465" y="1050477"/>
                </a:lnTo>
                <a:lnTo>
                  <a:pt x="2725465" y="1111845"/>
                </a:lnTo>
                <a:lnTo>
                  <a:pt x="2786833" y="1111845"/>
                </a:lnTo>
                <a:lnTo>
                  <a:pt x="2786833" y="1160578"/>
                </a:lnTo>
                <a:lnTo>
                  <a:pt x="2848201" y="1160578"/>
                </a:lnTo>
                <a:lnTo>
                  <a:pt x="2848201" y="1220141"/>
                </a:lnTo>
                <a:lnTo>
                  <a:pt x="2907764" y="1220141"/>
                </a:lnTo>
                <a:lnTo>
                  <a:pt x="2907764" y="1267070"/>
                </a:lnTo>
                <a:lnTo>
                  <a:pt x="2969132" y="1267070"/>
                </a:lnTo>
                <a:lnTo>
                  <a:pt x="2969132" y="1326633"/>
                </a:lnTo>
                <a:lnTo>
                  <a:pt x="3028695" y="1326633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6988745" y="3634475"/>
            <a:ext cx="178689" cy="110101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6988746" y="3634475"/>
            <a:ext cx="179070" cy="0"/>
          </a:xfrm>
          <a:custGeom>
            <a:avLst/>
            <a:gdLst/>
            <a:ahLst/>
            <a:cxnLst/>
            <a:rect l="l" t="t" r="r" b="b"/>
            <a:pathLst>
              <a:path w="179070">
                <a:moveTo>
                  <a:pt x="0" y="0"/>
                </a:moveTo>
                <a:lnTo>
                  <a:pt x="178688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6988746" y="3744577"/>
            <a:ext cx="179070" cy="0"/>
          </a:xfrm>
          <a:custGeom>
            <a:avLst/>
            <a:gdLst/>
            <a:ahLst/>
            <a:cxnLst/>
            <a:rect l="l" t="t" r="r" b="b"/>
            <a:pathLst>
              <a:path w="179070">
                <a:moveTo>
                  <a:pt x="0" y="0"/>
                </a:moveTo>
                <a:lnTo>
                  <a:pt x="178688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167435" y="3634475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6988746" y="3634475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 txBox="1"/>
          <p:nvPr/>
        </p:nvSpPr>
        <p:spPr>
          <a:xfrm>
            <a:off x="7192260" y="3625065"/>
            <a:ext cx="379730" cy="293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1900"/>
              </a:lnSpc>
            </a:pPr>
            <a:r>
              <a:rPr sz="850" spc="5" dirty="0">
                <a:latin typeface="Arial"/>
                <a:cs typeface="Arial"/>
              </a:rPr>
              <a:t>PU </a:t>
            </a:r>
            <a:r>
              <a:rPr sz="850" spc="-5" dirty="0">
                <a:latin typeface="Arial"/>
                <a:cs typeface="Arial"/>
              </a:rPr>
              <a:t>jets H</a:t>
            </a:r>
            <a:r>
              <a:rPr sz="850" spc="5" dirty="0">
                <a:latin typeface="Arial"/>
                <a:cs typeface="Arial"/>
              </a:rPr>
              <a:t>S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jets</a:t>
            </a:r>
            <a:endParaRPr sz="850">
              <a:latin typeface="Arial"/>
              <a:cs typeface="Arial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6988745" y="3791506"/>
            <a:ext cx="178689" cy="110101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6988746" y="3791505"/>
            <a:ext cx="179070" cy="0"/>
          </a:xfrm>
          <a:custGeom>
            <a:avLst/>
            <a:gdLst/>
            <a:ahLst/>
            <a:cxnLst/>
            <a:rect l="l" t="t" r="r" b="b"/>
            <a:pathLst>
              <a:path w="179070">
                <a:moveTo>
                  <a:pt x="0" y="0"/>
                </a:moveTo>
                <a:lnTo>
                  <a:pt x="178688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6988746" y="3901607"/>
            <a:ext cx="179070" cy="0"/>
          </a:xfrm>
          <a:custGeom>
            <a:avLst/>
            <a:gdLst/>
            <a:ahLst/>
            <a:cxnLst/>
            <a:rect l="l" t="t" r="r" b="b"/>
            <a:pathLst>
              <a:path w="179070">
                <a:moveTo>
                  <a:pt x="0" y="0"/>
                </a:moveTo>
                <a:lnTo>
                  <a:pt x="178688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167435" y="3791505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6988746" y="3791505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 txBox="1"/>
          <p:nvPr/>
        </p:nvSpPr>
        <p:spPr>
          <a:xfrm>
            <a:off x="5502818" y="3406325"/>
            <a:ext cx="1988820" cy="17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i="1" spc="-65" dirty="0">
                <a:latin typeface="Arial"/>
                <a:cs typeface="Arial"/>
              </a:rPr>
              <a:t>A</a:t>
            </a:r>
            <a:r>
              <a:rPr sz="1100" b="1" i="1" spc="30" dirty="0">
                <a:latin typeface="Arial"/>
                <a:cs typeface="Arial"/>
              </a:rPr>
              <a:t>T</a:t>
            </a:r>
            <a:r>
              <a:rPr sz="1100" b="1" i="1" spc="20" dirty="0">
                <a:latin typeface="Arial"/>
                <a:cs typeface="Arial"/>
              </a:rPr>
              <a:t>L</a:t>
            </a:r>
            <a:r>
              <a:rPr sz="1100" b="1" i="1" spc="30" dirty="0">
                <a:latin typeface="Arial"/>
                <a:cs typeface="Arial"/>
              </a:rPr>
              <a:t>A</a:t>
            </a:r>
            <a:r>
              <a:rPr sz="1100" b="1" i="1" spc="20" dirty="0">
                <a:latin typeface="Arial"/>
                <a:cs typeface="Arial"/>
              </a:rPr>
              <a:t>S</a:t>
            </a:r>
            <a:r>
              <a:rPr sz="1100" b="1" i="1" spc="114" dirty="0">
                <a:latin typeface="Arial"/>
                <a:cs typeface="Arial"/>
              </a:rPr>
              <a:t> </a:t>
            </a:r>
            <a:r>
              <a:rPr sz="1100" spc="15" dirty="0">
                <a:latin typeface="Arial"/>
                <a:cs typeface="Arial"/>
              </a:rPr>
              <a:t>Simulation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15" dirty="0">
                <a:latin typeface="Arial"/>
                <a:cs typeface="Arial"/>
              </a:rPr>
              <a:t>Preliminary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5502818" y="3625065"/>
            <a:ext cx="678815" cy="135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Pythia8 </a:t>
            </a:r>
            <a:r>
              <a:rPr sz="850" spc="-5" dirty="0">
                <a:latin typeface="Arial"/>
                <a:cs typeface="Arial"/>
              </a:rPr>
              <a:t>dijets</a:t>
            </a:r>
            <a:endParaRPr sz="850">
              <a:latin typeface="Arial"/>
              <a:cs typeface="Arial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5502818" y="3783015"/>
            <a:ext cx="1202055" cy="135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Anti-k </a:t>
            </a:r>
            <a:r>
              <a:rPr sz="850" spc="-15" dirty="0">
                <a:latin typeface="Arial"/>
                <a:cs typeface="Arial"/>
              </a:rPr>
              <a:t> </a:t>
            </a:r>
            <a:r>
              <a:rPr sz="850" dirty="0">
                <a:latin typeface="Arial"/>
                <a:cs typeface="Arial"/>
              </a:rPr>
              <a:t>LCW+JE</a:t>
            </a:r>
            <a:r>
              <a:rPr sz="850" spc="5" dirty="0">
                <a:latin typeface="Arial"/>
                <a:cs typeface="Arial"/>
              </a:rPr>
              <a:t>S </a:t>
            </a:r>
            <a:r>
              <a:rPr sz="850" spc="-5" dirty="0">
                <a:latin typeface="Arial"/>
                <a:cs typeface="Arial"/>
              </a:rPr>
              <a:t>R=0.4</a:t>
            </a:r>
            <a:endParaRPr sz="850">
              <a:latin typeface="Arial"/>
              <a:cs typeface="Arial"/>
            </a:endParaRPr>
          </a:p>
        </p:txBody>
      </p:sp>
      <p:sp>
        <p:nvSpPr>
          <p:cNvPr id="241" name="object 241"/>
          <p:cNvSpPr txBox="1"/>
          <p:nvPr/>
        </p:nvSpPr>
        <p:spPr>
          <a:xfrm>
            <a:off x="5791259" y="3843804"/>
            <a:ext cx="46990" cy="100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5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242" name="object 242"/>
          <p:cNvSpPr txBox="1"/>
          <p:nvPr/>
        </p:nvSpPr>
        <p:spPr>
          <a:xfrm>
            <a:off x="5502818" y="3940982"/>
            <a:ext cx="1327150" cy="142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65" dirty="0">
                <a:latin typeface="Arial"/>
                <a:cs typeface="Arial"/>
              </a:rPr>
              <a:t>|</a:t>
            </a:r>
            <a:r>
              <a:rPr sz="850" spc="-30" dirty="0">
                <a:latin typeface="Symbol"/>
                <a:cs typeface="Symbol"/>
              </a:rPr>
              <a:t></a:t>
            </a:r>
            <a:r>
              <a:rPr sz="850" dirty="0">
                <a:latin typeface="Arial"/>
                <a:cs typeface="Arial"/>
              </a:rPr>
              <a:t>| </a:t>
            </a:r>
            <a:r>
              <a:rPr sz="850" spc="5" dirty="0">
                <a:latin typeface="Arial"/>
                <a:cs typeface="Arial"/>
              </a:rPr>
              <a:t>&lt;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2.4</a:t>
            </a:r>
            <a:r>
              <a:rPr sz="850" dirty="0">
                <a:latin typeface="Arial"/>
                <a:cs typeface="Arial"/>
              </a:rPr>
              <a:t>,</a:t>
            </a:r>
            <a:r>
              <a:rPr sz="850" spc="5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2</a:t>
            </a:r>
            <a:r>
              <a:rPr sz="850" dirty="0">
                <a:latin typeface="Arial"/>
                <a:cs typeface="Arial"/>
              </a:rPr>
              <a:t>0 </a:t>
            </a:r>
            <a:r>
              <a:rPr sz="850" spc="5" dirty="0">
                <a:latin typeface="Arial"/>
                <a:cs typeface="Arial"/>
              </a:rPr>
              <a:t>&lt;</a:t>
            </a:r>
            <a:r>
              <a:rPr sz="850" dirty="0">
                <a:latin typeface="Arial"/>
                <a:cs typeface="Arial"/>
              </a:rPr>
              <a:t> p  </a:t>
            </a:r>
            <a:r>
              <a:rPr sz="850" spc="-114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&lt;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3</a:t>
            </a:r>
            <a:r>
              <a:rPr sz="850" dirty="0">
                <a:latin typeface="Arial"/>
                <a:cs typeface="Arial"/>
              </a:rPr>
              <a:t>0 </a:t>
            </a:r>
            <a:r>
              <a:rPr sz="850" spc="5" dirty="0">
                <a:latin typeface="Arial"/>
                <a:cs typeface="Arial"/>
              </a:rPr>
              <a:t>GeV</a:t>
            </a:r>
            <a:endParaRPr sz="850">
              <a:latin typeface="Arial"/>
              <a:cs typeface="Arial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6258257" y="4022349"/>
            <a:ext cx="71755" cy="100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5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5502818" y="4098935"/>
            <a:ext cx="631825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0</a:t>
            </a:r>
            <a:r>
              <a:rPr sz="850" spc="-15" dirty="0">
                <a:latin typeface="Arial"/>
                <a:cs typeface="Arial"/>
              </a:rPr>
              <a:t> </a:t>
            </a:r>
            <a:r>
              <a:rPr sz="850" dirty="0">
                <a:latin typeface="Symbol"/>
                <a:cs typeface="Symbol"/>
              </a:rPr>
              <a:t></a:t>
            </a:r>
            <a:r>
              <a:rPr sz="850" spc="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Arial"/>
                <a:cs typeface="Arial"/>
              </a:rPr>
              <a:t>N</a:t>
            </a:r>
            <a:r>
              <a:rPr sz="900" spc="-7" baseline="-18518" dirty="0">
                <a:latin typeface="Arial"/>
                <a:cs typeface="Arial"/>
              </a:rPr>
              <a:t>Vtx</a:t>
            </a:r>
            <a:r>
              <a:rPr sz="900" spc="82" baseline="-18518" dirty="0">
                <a:latin typeface="Arial"/>
                <a:cs typeface="Arial"/>
              </a:rPr>
              <a:t> </a:t>
            </a:r>
            <a:r>
              <a:rPr sz="850" dirty="0">
                <a:latin typeface="Symbol"/>
                <a:cs typeface="Symbol"/>
              </a:rPr>
              <a:t></a:t>
            </a:r>
            <a:r>
              <a:rPr sz="850" spc="35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Arial"/>
                <a:cs typeface="Arial"/>
              </a:rPr>
              <a:t>30</a:t>
            </a:r>
            <a:endParaRPr sz="850">
              <a:latin typeface="Arial"/>
              <a:cs typeface="Arial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1130117" y="3301314"/>
            <a:ext cx="3028950" cy="2985770"/>
          </a:xfrm>
          <a:custGeom>
            <a:avLst/>
            <a:gdLst/>
            <a:ahLst/>
            <a:cxnLst/>
            <a:rect l="l" t="t" r="r" b="b"/>
            <a:pathLst>
              <a:path w="3028950" h="2985770">
                <a:moveTo>
                  <a:pt x="0" y="0"/>
                </a:moveTo>
                <a:lnTo>
                  <a:pt x="3028695" y="0"/>
                </a:lnTo>
                <a:lnTo>
                  <a:pt x="3028695" y="2985376"/>
                </a:lnTo>
                <a:lnTo>
                  <a:pt x="0" y="2985376"/>
                </a:lnTo>
                <a:lnTo>
                  <a:pt x="0" y="0"/>
                </a:lnTo>
                <a:close/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1130117" y="3301314"/>
            <a:ext cx="3028950" cy="2985770"/>
          </a:xfrm>
          <a:custGeom>
            <a:avLst/>
            <a:gdLst/>
            <a:ahLst/>
            <a:cxnLst/>
            <a:rect l="l" t="t" r="r" b="b"/>
            <a:pathLst>
              <a:path w="3028950" h="2985770">
                <a:moveTo>
                  <a:pt x="0" y="0"/>
                </a:moveTo>
                <a:lnTo>
                  <a:pt x="3028694" y="0"/>
                </a:lnTo>
                <a:lnTo>
                  <a:pt x="3028694" y="2985376"/>
                </a:lnTo>
                <a:lnTo>
                  <a:pt x="0" y="298537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1130117" y="3301314"/>
            <a:ext cx="3028950" cy="2985770"/>
          </a:xfrm>
          <a:custGeom>
            <a:avLst/>
            <a:gdLst/>
            <a:ahLst/>
            <a:cxnLst/>
            <a:rect l="l" t="t" r="r" b="b"/>
            <a:pathLst>
              <a:path w="3028950" h="2985770">
                <a:moveTo>
                  <a:pt x="0" y="0"/>
                </a:moveTo>
                <a:lnTo>
                  <a:pt x="3028695" y="0"/>
                </a:lnTo>
                <a:lnTo>
                  <a:pt x="3028695" y="2985376"/>
                </a:lnTo>
                <a:lnTo>
                  <a:pt x="0" y="2985376"/>
                </a:lnTo>
                <a:lnTo>
                  <a:pt x="0" y="0"/>
                </a:lnTo>
                <a:close/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1130117" y="5535834"/>
            <a:ext cx="61368" cy="750855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2523533" y="5869940"/>
            <a:ext cx="1514348" cy="416560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2523533" y="5755640"/>
            <a:ext cx="1393417" cy="114300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2523533" y="5678170"/>
            <a:ext cx="1332048" cy="77469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2523533" y="5626100"/>
            <a:ext cx="1272485" cy="52069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2523533" y="5571490"/>
            <a:ext cx="1211117" cy="54610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2523533" y="5519420"/>
            <a:ext cx="1151554" cy="52069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2523533" y="5464809"/>
            <a:ext cx="1090187" cy="54609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2523533" y="5420359"/>
            <a:ext cx="1030622" cy="44450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2523533" y="5394959"/>
            <a:ext cx="969255" cy="25400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2523533" y="4420870"/>
            <a:ext cx="61368" cy="974090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3978318" y="5530419"/>
            <a:ext cx="59562" cy="339329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2644465" y="5368290"/>
            <a:ext cx="848323" cy="26670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2644465" y="5322570"/>
            <a:ext cx="788760" cy="45719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2644465" y="5275579"/>
            <a:ext cx="727391" cy="46990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2644465" y="5231129"/>
            <a:ext cx="666023" cy="44449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2644465" y="5193029"/>
            <a:ext cx="606460" cy="38100"/>
          </a:xfrm>
          <a:prstGeom prst="rect">
            <a:avLst/>
          </a:prstGeom>
          <a:blipFill>
            <a:blip r:embed="rId8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2644465" y="5144770"/>
            <a:ext cx="545092" cy="48260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2644465" y="5104129"/>
            <a:ext cx="485529" cy="40639"/>
          </a:xfrm>
          <a:prstGeom prst="rect">
            <a:avLst/>
          </a:prstGeom>
          <a:blipFill>
            <a:blip r:embed="rId8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2644465" y="5066029"/>
            <a:ext cx="424160" cy="38100"/>
          </a:xfrm>
          <a:prstGeom prst="rect">
            <a:avLst/>
          </a:prstGeom>
          <a:blipFill>
            <a:blip r:embed="rId9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2644465" y="5026659"/>
            <a:ext cx="364597" cy="39370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2644465" y="4999990"/>
            <a:ext cx="303230" cy="26669"/>
          </a:xfrm>
          <a:prstGeom prst="rect">
            <a:avLst/>
          </a:prstGeom>
          <a:blipFill>
            <a:blip r:embed="rId9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2705832" y="4988559"/>
            <a:ext cx="241862" cy="11430"/>
          </a:xfrm>
          <a:prstGeom prst="rect">
            <a:avLst/>
          </a:prstGeom>
          <a:blipFill>
            <a:blip r:embed="rId9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2705832" y="4950459"/>
            <a:ext cx="180494" cy="38100"/>
          </a:xfrm>
          <a:prstGeom prst="rect">
            <a:avLst/>
          </a:prstGeom>
          <a:blipFill>
            <a:blip r:embed="rId9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2705832" y="4922520"/>
            <a:ext cx="120930" cy="27939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2705832" y="4914900"/>
            <a:ext cx="59562" cy="7619"/>
          </a:xfrm>
          <a:prstGeom prst="rect">
            <a:avLst/>
          </a:prstGeom>
          <a:blipFill>
            <a:blip r:embed="rId9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1130117" y="4420379"/>
            <a:ext cx="3028950" cy="1866900"/>
          </a:xfrm>
          <a:custGeom>
            <a:avLst/>
            <a:gdLst/>
            <a:ahLst/>
            <a:cxnLst/>
            <a:rect l="l" t="t" r="r" b="b"/>
            <a:pathLst>
              <a:path w="3028950" h="1866900">
                <a:moveTo>
                  <a:pt x="0" y="1115454"/>
                </a:moveTo>
                <a:lnTo>
                  <a:pt x="61368" y="1115454"/>
                </a:lnTo>
                <a:lnTo>
                  <a:pt x="61368" y="1866311"/>
                </a:lnTo>
                <a:lnTo>
                  <a:pt x="1393416" y="1866311"/>
                </a:lnTo>
                <a:lnTo>
                  <a:pt x="1393416" y="0"/>
                </a:lnTo>
                <a:lnTo>
                  <a:pt x="1454784" y="0"/>
                </a:lnTo>
                <a:lnTo>
                  <a:pt x="1454784" y="974669"/>
                </a:lnTo>
                <a:lnTo>
                  <a:pt x="1514347" y="974669"/>
                </a:lnTo>
                <a:lnTo>
                  <a:pt x="1514347" y="579386"/>
                </a:lnTo>
                <a:lnTo>
                  <a:pt x="1575715" y="579386"/>
                </a:lnTo>
                <a:lnTo>
                  <a:pt x="1575715" y="494554"/>
                </a:lnTo>
                <a:lnTo>
                  <a:pt x="1635279" y="494554"/>
                </a:lnTo>
                <a:lnTo>
                  <a:pt x="1635279" y="501774"/>
                </a:lnTo>
                <a:lnTo>
                  <a:pt x="1696647" y="501774"/>
                </a:lnTo>
                <a:lnTo>
                  <a:pt x="1696647" y="530653"/>
                </a:lnTo>
                <a:lnTo>
                  <a:pt x="1756210" y="530653"/>
                </a:lnTo>
                <a:lnTo>
                  <a:pt x="1756210" y="568557"/>
                </a:lnTo>
                <a:lnTo>
                  <a:pt x="1817578" y="568557"/>
                </a:lnTo>
                <a:lnTo>
                  <a:pt x="1817578" y="606460"/>
                </a:lnTo>
                <a:lnTo>
                  <a:pt x="1878946" y="606460"/>
                </a:lnTo>
                <a:lnTo>
                  <a:pt x="1878946" y="646169"/>
                </a:lnTo>
                <a:lnTo>
                  <a:pt x="1938509" y="646169"/>
                </a:lnTo>
                <a:lnTo>
                  <a:pt x="1938509" y="684073"/>
                </a:lnTo>
                <a:lnTo>
                  <a:pt x="1999877" y="684073"/>
                </a:lnTo>
                <a:lnTo>
                  <a:pt x="1999877" y="723782"/>
                </a:lnTo>
                <a:lnTo>
                  <a:pt x="2059440" y="723782"/>
                </a:lnTo>
                <a:lnTo>
                  <a:pt x="2059440" y="772515"/>
                </a:lnTo>
                <a:lnTo>
                  <a:pt x="2120808" y="772515"/>
                </a:lnTo>
                <a:lnTo>
                  <a:pt x="2120808" y="810419"/>
                </a:lnTo>
                <a:lnTo>
                  <a:pt x="2180372" y="810419"/>
                </a:lnTo>
                <a:lnTo>
                  <a:pt x="2180372" y="855543"/>
                </a:lnTo>
                <a:lnTo>
                  <a:pt x="2241740" y="855543"/>
                </a:lnTo>
                <a:lnTo>
                  <a:pt x="2241740" y="902471"/>
                </a:lnTo>
                <a:lnTo>
                  <a:pt x="2303108" y="902471"/>
                </a:lnTo>
                <a:lnTo>
                  <a:pt x="2303108" y="947595"/>
                </a:lnTo>
                <a:lnTo>
                  <a:pt x="2362671" y="947595"/>
                </a:lnTo>
                <a:lnTo>
                  <a:pt x="2362671" y="999938"/>
                </a:lnTo>
                <a:lnTo>
                  <a:pt x="2424039" y="999938"/>
                </a:lnTo>
                <a:lnTo>
                  <a:pt x="2424039" y="1045062"/>
                </a:lnTo>
                <a:lnTo>
                  <a:pt x="2483602" y="1045062"/>
                </a:lnTo>
                <a:lnTo>
                  <a:pt x="2483602" y="1099210"/>
                </a:lnTo>
                <a:lnTo>
                  <a:pt x="2544970" y="1099210"/>
                </a:lnTo>
                <a:lnTo>
                  <a:pt x="2544970" y="1151553"/>
                </a:lnTo>
                <a:lnTo>
                  <a:pt x="2604533" y="1151553"/>
                </a:lnTo>
                <a:lnTo>
                  <a:pt x="2604533" y="1205702"/>
                </a:lnTo>
                <a:lnTo>
                  <a:pt x="2665901" y="1205702"/>
                </a:lnTo>
                <a:lnTo>
                  <a:pt x="2665901" y="1258045"/>
                </a:lnTo>
                <a:lnTo>
                  <a:pt x="2725465" y="1258045"/>
                </a:lnTo>
                <a:lnTo>
                  <a:pt x="2725465" y="1335658"/>
                </a:lnTo>
                <a:lnTo>
                  <a:pt x="2786833" y="1335658"/>
                </a:lnTo>
                <a:lnTo>
                  <a:pt x="2786833" y="1449369"/>
                </a:lnTo>
                <a:lnTo>
                  <a:pt x="2848201" y="1449369"/>
                </a:lnTo>
                <a:lnTo>
                  <a:pt x="2848201" y="1110040"/>
                </a:lnTo>
                <a:lnTo>
                  <a:pt x="2907764" y="1110040"/>
                </a:lnTo>
                <a:lnTo>
                  <a:pt x="2907764" y="1866311"/>
                </a:lnTo>
                <a:lnTo>
                  <a:pt x="3028695" y="1866311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1130117" y="6286690"/>
            <a:ext cx="3028950" cy="0"/>
          </a:xfrm>
          <a:custGeom>
            <a:avLst/>
            <a:gdLst/>
            <a:ahLst/>
            <a:cxnLst/>
            <a:rect l="l" t="t" r="r" b="b"/>
            <a:pathLst>
              <a:path w="3028950">
                <a:moveTo>
                  <a:pt x="0" y="0"/>
                </a:moveTo>
                <a:lnTo>
                  <a:pt x="3028695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1130117" y="3301314"/>
            <a:ext cx="0" cy="2985770"/>
          </a:xfrm>
          <a:custGeom>
            <a:avLst/>
            <a:gdLst/>
            <a:ahLst/>
            <a:cxnLst/>
            <a:rect l="l" t="t" r="r" b="b"/>
            <a:pathLst>
              <a:path h="2985770">
                <a:moveTo>
                  <a:pt x="0" y="0"/>
                </a:moveTo>
                <a:lnTo>
                  <a:pt x="0" y="2985376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1274512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1418908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1563303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1707699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1852094" y="6200053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37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1996489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2140885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2283476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2427871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2572267" y="6200053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37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2716662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2861058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005453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149849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294244" y="6200053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37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3438640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583035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3727431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3870021" y="6243372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18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4014416" y="6200053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37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 txBox="1"/>
          <p:nvPr/>
        </p:nvSpPr>
        <p:spPr>
          <a:xfrm>
            <a:off x="3498895" y="6304570"/>
            <a:ext cx="675005" cy="4514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0805" algn="r">
              <a:lnSpc>
                <a:spcPct val="100000"/>
              </a:lnSpc>
            </a:pPr>
            <a:r>
              <a:rPr sz="1450" dirty="0">
                <a:latin typeface="Arial"/>
                <a:cs typeface="Arial"/>
              </a:rPr>
              <a:t>1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1450" dirty="0">
                <a:latin typeface="Arial"/>
                <a:cs typeface="Arial"/>
              </a:rPr>
              <a:t>corrJVF</a:t>
            </a:r>
            <a:endParaRPr sz="1450">
              <a:latin typeface="Arial"/>
              <a:cs typeface="Arial"/>
            </a:endParaRPr>
          </a:p>
        </p:txBody>
      </p:sp>
      <p:sp>
        <p:nvSpPr>
          <p:cNvPr id="298" name="object 298"/>
          <p:cNvSpPr/>
          <p:nvPr/>
        </p:nvSpPr>
        <p:spPr>
          <a:xfrm>
            <a:off x="1130117" y="3301314"/>
            <a:ext cx="3028950" cy="0"/>
          </a:xfrm>
          <a:custGeom>
            <a:avLst/>
            <a:gdLst/>
            <a:ahLst/>
            <a:cxnLst/>
            <a:rect l="l" t="t" r="r" b="b"/>
            <a:pathLst>
              <a:path w="3028950">
                <a:moveTo>
                  <a:pt x="0" y="0"/>
                </a:moveTo>
                <a:lnTo>
                  <a:pt x="3028695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1274512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1418908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1563303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1707699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1852094" y="3301314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86637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1996489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2140885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2283476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2427871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2572267" y="3301314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86637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2716662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2861058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3005453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3149849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3294244" y="3301314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86637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3438640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3583035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3727431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3870021" y="330131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18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4014416" y="3301314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37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1130117" y="6136880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1130117" y="604843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1130117" y="5987069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1130117" y="593833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1130117" y="589862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1130117" y="586613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1130117" y="5837259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1130117" y="5811990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1130117" y="5788526"/>
            <a:ext cx="93980" cy="0"/>
          </a:xfrm>
          <a:custGeom>
            <a:avLst/>
            <a:gdLst/>
            <a:ahLst/>
            <a:cxnLst/>
            <a:rect l="l" t="t" r="r" b="b"/>
            <a:pathLst>
              <a:path w="93980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1130117" y="563871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1130117" y="555207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1130117" y="548890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1130117" y="544197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1130117" y="540226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1130117" y="536797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1130117" y="533909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130117" y="531382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1130117" y="5292166"/>
            <a:ext cx="93980" cy="0"/>
          </a:xfrm>
          <a:custGeom>
            <a:avLst/>
            <a:gdLst/>
            <a:ahLst/>
            <a:cxnLst/>
            <a:rect l="l" t="t" r="r" b="b"/>
            <a:pathLst>
              <a:path w="93980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1130117" y="514235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1130117" y="505391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130117" y="499254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1130117" y="494381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1130117" y="490410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1130117" y="487161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1130117" y="484273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1130117" y="481746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1130117" y="4794002"/>
            <a:ext cx="93980" cy="0"/>
          </a:xfrm>
          <a:custGeom>
            <a:avLst/>
            <a:gdLst/>
            <a:ahLst/>
            <a:cxnLst/>
            <a:rect l="l" t="t" r="r" b="b"/>
            <a:pathLst>
              <a:path w="93980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1130117" y="464419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1130117" y="4555749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1130117" y="449438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1130117" y="444564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1130117" y="4405939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1130117" y="4373450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1130117" y="434457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1130117" y="431930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1130117" y="4295838"/>
            <a:ext cx="93980" cy="0"/>
          </a:xfrm>
          <a:custGeom>
            <a:avLst/>
            <a:gdLst/>
            <a:ahLst/>
            <a:cxnLst/>
            <a:rect l="l" t="t" r="r" b="b"/>
            <a:pathLst>
              <a:path w="93980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1130117" y="414602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1130117" y="4059390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1130117" y="399621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1130117" y="394928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1130117" y="3909580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1130117" y="387528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1130117" y="384640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1130117" y="382113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1130117" y="3799478"/>
            <a:ext cx="93980" cy="0"/>
          </a:xfrm>
          <a:custGeom>
            <a:avLst/>
            <a:gdLst/>
            <a:ahLst/>
            <a:cxnLst/>
            <a:rect l="l" t="t" r="r" b="b"/>
            <a:pathLst>
              <a:path w="93980">
                <a:moveTo>
                  <a:pt x="93857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1130117" y="364966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1130117" y="356122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1130117" y="349985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1130117" y="3451124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1130117" y="3411415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1130117" y="3378926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1130117" y="3350047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1130117" y="3324778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46928" y="0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4158812" y="3301314"/>
            <a:ext cx="0" cy="2985770"/>
          </a:xfrm>
          <a:custGeom>
            <a:avLst/>
            <a:gdLst/>
            <a:ahLst/>
            <a:cxnLst/>
            <a:rect l="l" t="t" r="r" b="b"/>
            <a:pathLst>
              <a:path h="2985770">
                <a:moveTo>
                  <a:pt x="0" y="2985376"/>
                </a:moveTo>
                <a:lnTo>
                  <a:pt x="0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4111883" y="6136880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4111883" y="604843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4111883" y="5987069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4111883" y="593833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4111883" y="589862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4111883" y="586613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4111883" y="5837259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4111883" y="5811990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4066760" y="5788526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2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4111883" y="563871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4111883" y="555207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4111883" y="548890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4111883" y="544197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4111883" y="540226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4111883" y="536797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4111883" y="533909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4111883" y="531382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4066760" y="5292166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2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4111883" y="514235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4111883" y="505391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4111883" y="499254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4111883" y="494381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4111883" y="490410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4111883" y="487161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4111883" y="484273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4111883" y="481746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4066760" y="4794002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2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4111883" y="464419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4111883" y="4555749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4111883" y="4494381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4111883" y="444564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4111883" y="4405939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4111883" y="4373450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4111883" y="4344571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4111883" y="4319302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4066760" y="4295838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2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4111883" y="414602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4111883" y="4059390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4111883" y="399621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4111883" y="394928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4111883" y="3909580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4111883" y="387528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4111883" y="384640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4111883" y="382113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4066760" y="3799478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52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4111883" y="364966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4111883" y="356122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4111883" y="349985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4111883" y="3451124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4111883" y="3411415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4111883" y="3378926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4111883" y="3350047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4111883" y="3324778"/>
            <a:ext cx="46990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928" y="0"/>
                </a:lnTo>
              </a:path>
            </a:pathLst>
          </a:custGeom>
          <a:ln w="54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1130117" y="5712718"/>
            <a:ext cx="61368" cy="573972"/>
          </a:xfrm>
          <a:prstGeom prst="rect">
            <a:avLst/>
          </a:prstGeom>
          <a:blipFill>
            <a:blip r:embed="rId9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2523533" y="5254263"/>
            <a:ext cx="61368" cy="1032427"/>
          </a:xfrm>
          <a:prstGeom prst="rect">
            <a:avLst/>
          </a:prstGeom>
          <a:blipFill>
            <a:blip r:embed="rId9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2644465" y="6160770"/>
            <a:ext cx="1393416" cy="125730"/>
          </a:xfrm>
          <a:prstGeom prst="rect">
            <a:avLst/>
          </a:prstGeom>
          <a:blipFill>
            <a:blip r:embed="rId9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2705832" y="5892800"/>
            <a:ext cx="1332048" cy="267969"/>
          </a:xfrm>
          <a:prstGeom prst="rect">
            <a:avLst/>
          </a:prstGeom>
          <a:blipFill>
            <a:blip r:embed="rId10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2765395" y="5746750"/>
            <a:ext cx="1272485" cy="146050"/>
          </a:xfrm>
          <a:prstGeom prst="rect">
            <a:avLst/>
          </a:prstGeom>
          <a:blipFill>
            <a:blip r:embed="rId10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2826763" y="5661659"/>
            <a:ext cx="1211117" cy="85090"/>
          </a:xfrm>
          <a:prstGeom prst="rect">
            <a:avLst/>
          </a:prstGeom>
          <a:blipFill>
            <a:blip r:embed="rId10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2886327" y="5603240"/>
            <a:ext cx="1151553" cy="58420"/>
          </a:xfrm>
          <a:prstGeom prst="rect">
            <a:avLst/>
          </a:prstGeom>
          <a:blipFill>
            <a:blip r:embed="rId10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2947695" y="5553709"/>
            <a:ext cx="1090185" cy="49529"/>
          </a:xfrm>
          <a:prstGeom prst="rect">
            <a:avLst/>
          </a:prstGeom>
          <a:blipFill>
            <a:blip r:embed="rId10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3009063" y="5501640"/>
            <a:ext cx="1028818" cy="52070"/>
          </a:xfrm>
          <a:prstGeom prst="rect">
            <a:avLst/>
          </a:prstGeom>
          <a:blipFill>
            <a:blip r:embed="rId10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3068626" y="5450840"/>
            <a:ext cx="969255" cy="50800"/>
          </a:xfrm>
          <a:prstGeom prst="rect">
            <a:avLst/>
          </a:prstGeom>
          <a:blipFill>
            <a:blip r:embed="rId10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3129994" y="5400040"/>
            <a:ext cx="907886" cy="50800"/>
          </a:xfrm>
          <a:prstGeom prst="rect">
            <a:avLst/>
          </a:prstGeom>
          <a:blipFill>
            <a:blip r:embed="rId10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3189558" y="5347970"/>
            <a:ext cx="848323" cy="52069"/>
          </a:xfrm>
          <a:prstGeom prst="rect">
            <a:avLst/>
          </a:prstGeom>
          <a:blipFill>
            <a:blip r:embed="rId10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3250925" y="5299709"/>
            <a:ext cx="786955" cy="48259"/>
          </a:xfrm>
          <a:prstGeom prst="rect">
            <a:avLst/>
          </a:prstGeom>
          <a:blipFill>
            <a:blip r:embed="rId10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3310488" y="5241290"/>
            <a:ext cx="727392" cy="58420"/>
          </a:xfrm>
          <a:prstGeom prst="rect">
            <a:avLst/>
          </a:prstGeom>
          <a:blipFill>
            <a:blip r:embed="rId1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3371856" y="5189220"/>
            <a:ext cx="666024" cy="52069"/>
          </a:xfrm>
          <a:prstGeom prst="rect">
            <a:avLst/>
          </a:prstGeom>
          <a:blipFill>
            <a:blip r:embed="rId1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3433225" y="5132070"/>
            <a:ext cx="604655" cy="57150"/>
          </a:xfrm>
          <a:prstGeom prst="rect">
            <a:avLst/>
          </a:prstGeom>
          <a:blipFill>
            <a:blip r:embed="rId1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3492788" y="5069840"/>
            <a:ext cx="545092" cy="62230"/>
          </a:xfrm>
          <a:prstGeom prst="rect">
            <a:avLst/>
          </a:prstGeom>
          <a:blipFill>
            <a:blip r:embed="rId1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3554155" y="5007609"/>
            <a:ext cx="483725" cy="62230"/>
          </a:xfrm>
          <a:prstGeom prst="rect">
            <a:avLst/>
          </a:prstGeom>
          <a:blipFill>
            <a:blip r:embed="rId1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3613720" y="4940300"/>
            <a:ext cx="424160" cy="67309"/>
          </a:xfrm>
          <a:prstGeom prst="rect">
            <a:avLst/>
          </a:prstGeom>
          <a:blipFill>
            <a:blip r:embed="rId1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3675088" y="4871720"/>
            <a:ext cx="362793" cy="68580"/>
          </a:xfrm>
          <a:prstGeom prst="rect">
            <a:avLst/>
          </a:prstGeom>
          <a:blipFill>
            <a:blip r:embed="rId1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3734650" y="4800600"/>
            <a:ext cx="303230" cy="71119"/>
          </a:xfrm>
          <a:prstGeom prst="rect">
            <a:avLst/>
          </a:prstGeom>
          <a:blipFill>
            <a:blip r:embed="rId1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3796018" y="4734559"/>
            <a:ext cx="241862" cy="66040"/>
          </a:xfrm>
          <a:prstGeom prst="rect">
            <a:avLst/>
          </a:prstGeom>
          <a:blipFill>
            <a:blip r:embed="rId1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3855581" y="4716779"/>
            <a:ext cx="182299" cy="17780"/>
          </a:xfrm>
          <a:prstGeom prst="rect">
            <a:avLst/>
          </a:prstGeom>
          <a:blipFill>
            <a:blip r:embed="rId1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3855581" y="4679950"/>
            <a:ext cx="122736" cy="36829"/>
          </a:xfrm>
          <a:prstGeom prst="rect">
            <a:avLst/>
          </a:prstGeom>
          <a:blipFill>
            <a:blip r:embed="rId1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1130117" y="4680291"/>
            <a:ext cx="3028950" cy="1606550"/>
          </a:xfrm>
          <a:custGeom>
            <a:avLst/>
            <a:gdLst/>
            <a:ahLst/>
            <a:cxnLst/>
            <a:rect l="l" t="t" r="r" b="b"/>
            <a:pathLst>
              <a:path w="3028950" h="1606550">
                <a:moveTo>
                  <a:pt x="0" y="1032427"/>
                </a:moveTo>
                <a:lnTo>
                  <a:pt x="61368" y="1032427"/>
                </a:lnTo>
                <a:lnTo>
                  <a:pt x="61368" y="1606399"/>
                </a:lnTo>
                <a:lnTo>
                  <a:pt x="1393416" y="1606399"/>
                </a:lnTo>
                <a:lnTo>
                  <a:pt x="1393416" y="573971"/>
                </a:lnTo>
                <a:lnTo>
                  <a:pt x="1454784" y="573971"/>
                </a:lnTo>
                <a:lnTo>
                  <a:pt x="1454784" y="1606399"/>
                </a:lnTo>
                <a:lnTo>
                  <a:pt x="1514347" y="1606399"/>
                </a:lnTo>
                <a:lnTo>
                  <a:pt x="1514347" y="1480053"/>
                </a:lnTo>
                <a:lnTo>
                  <a:pt x="1575715" y="1480053"/>
                </a:lnTo>
                <a:lnTo>
                  <a:pt x="1575715" y="1212921"/>
                </a:lnTo>
                <a:lnTo>
                  <a:pt x="1635279" y="1212921"/>
                </a:lnTo>
                <a:lnTo>
                  <a:pt x="1635279" y="1066721"/>
                </a:lnTo>
                <a:lnTo>
                  <a:pt x="1696647" y="1066721"/>
                </a:lnTo>
                <a:lnTo>
                  <a:pt x="1696647" y="981889"/>
                </a:lnTo>
                <a:lnTo>
                  <a:pt x="1756210" y="981889"/>
                </a:lnTo>
                <a:lnTo>
                  <a:pt x="1756210" y="922326"/>
                </a:lnTo>
                <a:lnTo>
                  <a:pt x="1817578" y="922326"/>
                </a:lnTo>
                <a:lnTo>
                  <a:pt x="1817578" y="873592"/>
                </a:lnTo>
                <a:lnTo>
                  <a:pt x="1878946" y="873592"/>
                </a:lnTo>
                <a:lnTo>
                  <a:pt x="1878946" y="821249"/>
                </a:lnTo>
                <a:lnTo>
                  <a:pt x="1938509" y="821249"/>
                </a:lnTo>
                <a:lnTo>
                  <a:pt x="1938509" y="770710"/>
                </a:lnTo>
                <a:lnTo>
                  <a:pt x="1999877" y="770710"/>
                </a:lnTo>
                <a:lnTo>
                  <a:pt x="1999877" y="720172"/>
                </a:lnTo>
                <a:lnTo>
                  <a:pt x="2059440" y="720172"/>
                </a:lnTo>
                <a:lnTo>
                  <a:pt x="2059440" y="667829"/>
                </a:lnTo>
                <a:lnTo>
                  <a:pt x="2120808" y="667829"/>
                </a:lnTo>
                <a:lnTo>
                  <a:pt x="2120808" y="619095"/>
                </a:lnTo>
                <a:lnTo>
                  <a:pt x="2180372" y="619095"/>
                </a:lnTo>
                <a:lnTo>
                  <a:pt x="2180372" y="561337"/>
                </a:lnTo>
                <a:lnTo>
                  <a:pt x="2241740" y="561337"/>
                </a:lnTo>
                <a:lnTo>
                  <a:pt x="2241740" y="508994"/>
                </a:lnTo>
                <a:lnTo>
                  <a:pt x="2303108" y="508994"/>
                </a:lnTo>
                <a:lnTo>
                  <a:pt x="2303108" y="451235"/>
                </a:lnTo>
                <a:lnTo>
                  <a:pt x="2362671" y="451235"/>
                </a:lnTo>
                <a:lnTo>
                  <a:pt x="2362671" y="389867"/>
                </a:lnTo>
                <a:lnTo>
                  <a:pt x="2424039" y="389867"/>
                </a:lnTo>
                <a:lnTo>
                  <a:pt x="2424039" y="326694"/>
                </a:lnTo>
                <a:lnTo>
                  <a:pt x="2483602" y="326694"/>
                </a:lnTo>
                <a:lnTo>
                  <a:pt x="2483602" y="259911"/>
                </a:lnTo>
                <a:lnTo>
                  <a:pt x="2544970" y="259911"/>
                </a:lnTo>
                <a:lnTo>
                  <a:pt x="2544970" y="191323"/>
                </a:lnTo>
                <a:lnTo>
                  <a:pt x="2604533" y="191323"/>
                </a:lnTo>
                <a:lnTo>
                  <a:pt x="2604533" y="120931"/>
                </a:lnTo>
                <a:lnTo>
                  <a:pt x="2665901" y="120931"/>
                </a:lnTo>
                <a:lnTo>
                  <a:pt x="2665901" y="54148"/>
                </a:lnTo>
                <a:lnTo>
                  <a:pt x="2725465" y="54148"/>
                </a:lnTo>
                <a:lnTo>
                  <a:pt x="2725465" y="0"/>
                </a:lnTo>
                <a:lnTo>
                  <a:pt x="2848201" y="0"/>
                </a:lnTo>
                <a:lnTo>
                  <a:pt x="2848201" y="36098"/>
                </a:lnTo>
                <a:lnTo>
                  <a:pt x="2907764" y="36098"/>
                </a:lnTo>
                <a:lnTo>
                  <a:pt x="2907764" y="1606399"/>
                </a:lnTo>
                <a:lnTo>
                  <a:pt x="3028695" y="1606399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2684172" y="3638838"/>
            <a:ext cx="178690" cy="110101"/>
          </a:xfrm>
          <a:prstGeom prst="rect">
            <a:avLst/>
          </a:prstGeom>
          <a:blipFill>
            <a:blip r:embed="rId1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2684173" y="3638838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89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2684173" y="3748940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89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2862863" y="3638838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2684173" y="3638838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2684172" y="3795868"/>
            <a:ext cx="178690" cy="110101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2684173" y="3795868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89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2684173" y="3905970"/>
            <a:ext cx="179070" cy="0"/>
          </a:xfrm>
          <a:custGeom>
            <a:avLst/>
            <a:gdLst/>
            <a:ahLst/>
            <a:cxnLst/>
            <a:rect l="l" t="t" r="r" b="b"/>
            <a:pathLst>
              <a:path w="179069">
                <a:moveTo>
                  <a:pt x="0" y="0"/>
                </a:moveTo>
                <a:lnTo>
                  <a:pt x="178689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2862863" y="3795868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2684173" y="3795868"/>
            <a:ext cx="0" cy="110489"/>
          </a:xfrm>
          <a:custGeom>
            <a:avLst/>
            <a:gdLst/>
            <a:ahLst/>
            <a:cxnLst/>
            <a:rect l="l" t="t" r="r" b="b"/>
            <a:pathLst>
              <a:path h="110489">
                <a:moveTo>
                  <a:pt x="0" y="110101"/>
                </a:moveTo>
                <a:lnTo>
                  <a:pt x="0" y="0"/>
                </a:lnTo>
              </a:path>
            </a:pathLst>
          </a:custGeom>
          <a:ln w="541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3021676" y="498763"/>
            <a:ext cx="3042457" cy="1097279"/>
          </a:xfrm>
          <a:prstGeom prst="rect">
            <a:avLst/>
          </a:prstGeom>
          <a:blipFill>
            <a:blip r:embed="rId1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 txBox="1"/>
          <p:nvPr/>
        </p:nvSpPr>
        <p:spPr>
          <a:xfrm>
            <a:off x="91439" y="6180472"/>
            <a:ext cx="2546985" cy="692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6435">
              <a:lnSpc>
                <a:spcPts val="1545"/>
              </a:lnSpc>
            </a:pPr>
            <a:r>
              <a:rPr sz="2175" spc="-7" baseline="-24904" dirty="0">
                <a:latin typeface="Arial"/>
                <a:cs typeface="Arial"/>
              </a:rPr>
              <a:t>1</a:t>
            </a:r>
            <a:r>
              <a:rPr sz="2175" spc="-89" baseline="-24904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-4</a:t>
            </a:r>
            <a:endParaRPr sz="950">
              <a:latin typeface="Arial"/>
              <a:cs typeface="Arial"/>
            </a:endParaRPr>
          </a:p>
          <a:p>
            <a:pPr marL="968375">
              <a:lnSpc>
                <a:spcPts val="1545"/>
              </a:lnSpc>
              <a:tabLst>
                <a:tab pos="1599565" algn="l"/>
                <a:tab pos="2430780" algn="l"/>
              </a:tabLst>
            </a:pPr>
            <a:r>
              <a:rPr sz="1450" dirty="0">
                <a:latin typeface="Arial"/>
                <a:cs typeface="Arial"/>
              </a:rPr>
              <a:t>-1	-0.5	0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800" b="1" spc="-13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TL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AS-C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-2014-018</a:t>
            </a:r>
            <a:endParaRPr sz="1800">
              <a:latin typeface="Arial"/>
              <a:cs typeface="Arial"/>
            </a:endParaRPr>
          </a:p>
        </p:txBody>
      </p:sp>
      <p:sp>
        <p:nvSpPr>
          <p:cNvPr id="464" name="object 464"/>
          <p:cNvSpPr txBox="1"/>
          <p:nvPr/>
        </p:nvSpPr>
        <p:spPr>
          <a:xfrm>
            <a:off x="3148549" y="6304570"/>
            <a:ext cx="283210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0.5</a:t>
            </a:r>
            <a:endParaRPr sz="1450">
              <a:latin typeface="Arial"/>
              <a:cs typeface="Arial"/>
            </a:endParaRPr>
          </a:p>
        </p:txBody>
      </p:sp>
      <p:sp>
        <p:nvSpPr>
          <p:cNvPr id="465" name="object 465"/>
          <p:cNvSpPr txBox="1"/>
          <p:nvPr/>
        </p:nvSpPr>
        <p:spPr>
          <a:xfrm>
            <a:off x="547261" y="3287889"/>
            <a:ext cx="210820" cy="15919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Normalize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Entries</a:t>
            </a:r>
            <a:endParaRPr sz="1450">
              <a:latin typeface="Arial"/>
              <a:cs typeface="Arial"/>
            </a:endParaRPr>
          </a:p>
        </p:txBody>
      </p:sp>
      <p:sp>
        <p:nvSpPr>
          <p:cNvPr id="466" name="object 466"/>
          <p:cNvSpPr txBox="1"/>
          <p:nvPr/>
        </p:nvSpPr>
        <p:spPr>
          <a:xfrm>
            <a:off x="765586" y="5679137"/>
            <a:ext cx="334645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-26819" dirty="0">
                <a:latin typeface="Arial"/>
                <a:cs typeface="Arial"/>
              </a:rPr>
              <a:t>1</a:t>
            </a:r>
            <a:r>
              <a:rPr sz="2175" spc="-89" baseline="-26819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-3</a:t>
            </a:r>
            <a:endParaRPr sz="950">
              <a:latin typeface="Arial"/>
              <a:cs typeface="Arial"/>
            </a:endParaRPr>
          </a:p>
        </p:txBody>
      </p:sp>
      <p:sp>
        <p:nvSpPr>
          <p:cNvPr id="467" name="object 467"/>
          <p:cNvSpPr txBox="1"/>
          <p:nvPr/>
        </p:nvSpPr>
        <p:spPr>
          <a:xfrm>
            <a:off x="765586" y="5184669"/>
            <a:ext cx="334645" cy="245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-24904" dirty="0">
                <a:latin typeface="Arial"/>
                <a:cs typeface="Arial"/>
              </a:rPr>
              <a:t>1</a:t>
            </a:r>
            <a:r>
              <a:rPr sz="2175" spc="-89" baseline="-24904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-2</a:t>
            </a:r>
            <a:endParaRPr sz="950">
              <a:latin typeface="Arial"/>
              <a:cs typeface="Arial"/>
            </a:endParaRPr>
          </a:p>
        </p:txBody>
      </p:sp>
      <p:sp>
        <p:nvSpPr>
          <p:cNvPr id="468" name="object 468"/>
          <p:cNvSpPr txBox="1"/>
          <p:nvPr/>
        </p:nvSpPr>
        <p:spPr>
          <a:xfrm>
            <a:off x="786189" y="4690193"/>
            <a:ext cx="334645" cy="245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-24904" dirty="0">
                <a:latin typeface="Arial"/>
                <a:cs typeface="Arial"/>
              </a:rPr>
              <a:t>1</a:t>
            </a:r>
            <a:r>
              <a:rPr sz="2175" spc="-89" baseline="-24904" dirty="0">
                <a:latin typeface="Arial"/>
                <a:cs typeface="Arial"/>
              </a:rPr>
              <a:t>0</a:t>
            </a:r>
            <a:r>
              <a:rPr sz="950" spc="5" dirty="0">
                <a:latin typeface="Arial"/>
                <a:cs typeface="Arial"/>
              </a:rPr>
              <a:t>-1</a:t>
            </a:r>
            <a:endParaRPr sz="950">
              <a:latin typeface="Arial"/>
              <a:cs typeface="Arial"/>
            </a:endParaRPr>
          </a:p>
        </p:txBody>
      </p:sp>
      <p:sp>
        <p:nvSpPr>
          <p:cNvPr id="469" name="object 469"/>
          <p:cNvSpPr txBox="1"/>
          <p:nvPr/>
        </p:nvSpPr>
        <p:spPr>
          <a:xfrm>
            <a:off x="979844" y="4217825"/>
            <a:ext cx="128905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dirty="0">
                <a:latin typeface="Arial"/>
                <a:cs typeface="Arial"/>
              </a:rPr>
              <a:t>1</a:t>
            </a:r>
            <a:endParaRPr sz="1450">
              <a:latin typeface="Arial"/>
              <a:cs typeface="Arial"/>
            </a:endParaRPr>
          </a:p>
        </p:txBody>
      </p:sp>
      <p:sp>
        <p:nvSpPr>
          <p:cNvPr id="470" name="object 470"/>
          <p:cNvSpPr txBox="1"/>
          <p:nvPr/>
        </p:nvSpPr>
        <p:spPr>
          <a:xfrm>
            <a:off x="878767" y="3720238"/>
            <a:ext cx="1521460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75" spc="-7" baseline="1915" dirty="0">
                <a:latin typeface="Arial"/>
                <a:cs typeface="Arial"/>
              </a:rPr>
              <a:t>1</a:t>
            </a:r>
            <a:r>
              <a:rPr sz="2175" baseline="1915" dirty="0">
                <a:latin typeface="Arial"/>
                <a:cs typeface="Arial"/>
              </a:rPr>
              <a:t>0 </a:t>
            </a:r>
            <a:r>
              <a:rPr sz="2175" spc="127" baseline="1915" dirty="0">
                <a:latin typeface="Arial"/>
                <a:cs typeface="Arial"/>
              </a:rPr>
              <a:t> </a:t>
            </a:r>
            <a:r>
              <a:rPr sz="850" dirty="0">
                <a:latin typeface="Arial"/>
                <a:cs typeface="Arial"/>
              </a:rPr>
              <a:t>Anti-k </a:t>
            </a:r>
            <a:r>
              <a:rPr sz="850" spc="-15" dirty="0">
                <a:latin typeface="Arial"/>
                <a:cs typeface="Arial"/>
              </a:rPr>
              <a:t> </a:t>
            </a:r>
            <a:r>
              <a:rPr sz="850" dirty="0">
                <a:latin typeface="Arial"/>
                <a:cs typeface="Arial"/>
              </a:rPr>
              <a:t>LCW+JE</a:t>
            </a:r>
            <a:r>
              <a:rPr sz="850" spc="5" dirty="0">
                <a:latin typeface="Arial"/>
                <a:cs typeface="Arial"/>
              </a:rPr>
              <a:t>S </a:t>
            </a:r>
            <a:r>
              <a:rPr sz="850" spc="-5" dirty="0">
                <a:latin typeface="Arial"/>
                <a:cs typeface="Arial"/>
              </a:rPr>
              <a:t>R=0.4</a:t>
            </a:r>
            <a:endParaRPr sz="850">
              <a:latin typeface="Arial"/>
              <a:cs typeface="Arial"/>
            </a:endParaRPr>
          </a:p>
        </p:txBody>
      </p:sp>
      <p:sp>
        <p:nvSpPr>
          <p:cNvPr id="471" name="object 471"/>
          <p:cNvSpPr txBox="1"/>
          <p:nvPr/>
        </p:nvSpPr>
        <p:spPr>
          <a:xfrm>
            <a:off x="806791" y="3199924"/>
            <a:ext cx="293370" cy="245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5" dirty="0">
                <a:latin typeface="Arial"/>
                <a:cs typeface="Arial"/>
              </a:rPr>
              <a:t>1</a:t>
            </a:r>
            <a:r>
              <a:rPr sz="1450" spc="-60" dirty="0">
                <a:latin typeface="Arial"/>
                <a:cs typeface="Arial"/>
              </a:rPr>
              <a:t>0</a:t>
            </a:r>
            <a:r>
              <a:rPr sz="1425" spc="15" baseline="38011" dirty="0">
                <a:latin typeface="Arial"/>
                <a:cs typeface="Arial"/>
              </a:rPr>
              <a:t>2</a:t>
            </a:r>
            <a:endParaRPr sz="1425" baseline="38011">
              <a:latin typeface="Arial"/>
              <a:cs typeface="Arial"/>
            </a:endParaRPr>
          </a:p>
        </p:txBody>
      </p:sp>
      <p:sp>
        <p:nvSpPr>
          <p:cNvPr id="472" name="object 472"/>
          <p:cNvSpPr txBox="1"/>
          <p:nvPr/>
        </p:nvSpPr>
        <p:spPr>
          <a:xfrm>
            <a:off x="2887687" y="3629428"/>
            <a:ext cx="379730" cy="293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1900"/>
              </a:lnSpc>
            </a:pPr>
            <a:r>
              <a:rPr sz="850" spc="5" dirty="0">
                <a:latin typeface="Arial"/>
                <a:cs typeface="Arial"/>
              </a:rPr>
              <a:t>PU </a:t>
            </a:r>
            <a:r>
              <a:rPr sz="850" spc="-5" dirty="0">
                <a:latin typeface="Arial"/>
                <a:cs typeface="Arial"/>
              </a:rPr>
              <a:t>jets H</a:t>
            </a:r>
            <a:r>
              <a:rPr sz="850" spc="5" dirty="0">
                <a:latin typeface="Arial"/>
                <a:cs typeface="Arial"/>
              </a:rPr>
              <a:t>S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jets</a:t>
            </a:r>
            <a:endParaRPr sz="850">
              <a:latin typeface="Arial"/>
              <a:cs typeface="Arial"/>
            </a:endParaRPr>
          </a:p>
        </p:txBody>
      </p:sp>
      <p:sp>
        <p:nvSpPr>
          <p:cNvPr id="473" name="object 473"/>
          <p:cNvSpPr txBox="1"/>
          <p:nvPr/>
        </p:nvSpPr>
        <p:spPr>
          <a:xfrm>
            <a:off x="1198246" y="3410688"/>
            <a:ext cx="1988820" cy="17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i="1" spc="-65" dirty="0">
                <a:latin typeface="Arial"/>
                <a:cs typeface="Arial"/>
              </a:rPr>
              <a:t>A</a:t>
            </a:r>
            <a:r>
              <a:rPr sz="1100" b="1" i="1" spc="30" dirty="0">
                <a:latin typeface="Arial"/>
                <a:cs typeface="Arial"/>
              </a:rPr>
              <a:t>T</a:t>
            </a:r>
            <a:r>
              <a:rPr sz="1100" b="1" i="1" spc="20" dirty="0">
                <a:latin typeface="Arial"/>
                <a:cs typeface="Arial"/>
              </a:rPr>
              <a:t>L</a:t>
            </a:r>
            <a:r>
              <a:rPr sz="1100" b="1" i="1" spc="30" dirty="0">
                <a:latin typeface="Arial"/>
                <a:cs typeface="Arial"/>
              </a:rPr>
              <a:t>A</a:t>
            </a:r>
            <a:r>
              <a:rPr sz="1100" b="1" i="1" spc="20" dirty="0">
                <a:latin typeface="Arial"/>
                <a:cs typeface="Arial"/>
              </a:rPr>
              <a:t>S</a:t>
            </a:r>
            <a:r>
              <a:rPr sz="1100" b="1" i="1" spc="114" dirty="0">
                <a:latin typeface="Arial"/>
                <a:cs typeface="Arial"/>
              </a:rPr>
              <a:t> </a:t>
            </a:r>
            <a:r>
              <a:rPr sz="1100" spc="15" dirty="0">
                <a:latin typeface="Arial"/>
                <a:cs typeface="Arial"/>
              </a:rPr>
              <a:t>Simulation</a:t>
            </a:r>
            <a:r>
              <a:rPr sz="1100" spc="5" dirty="0">
                <a:latin typeface="Arial"/>
                <a:cs typeface="Arial"/>
              </a:rPr>
              <a:t> </a:t>
            </a:r>
            <a:r>
              <a:rPr sz="1100" spc="15" dirty="0">
                <a:latin typeface="Arial"/>
                <a:cs typeface="Arial"/>
              </a:rPr>
              <a:t>Preliminary</a:t>
            </a:r>
            <a:endParaRPr sz="1100">
              <a:latin typeface="Arial"/>
              <a:cs typeface="Arial"/>
            </a:endParaRPr>
          </a:p>
        </p:txBody>
      </p:sp>
      <p:sp>
        <p:nvSpPr>
          <p:cNvPr id="474" name="object 474"/>
          <p:cNvSpPr txBox="1"/>
          <p:nvPr/>
        </p:nvSpPr>
        <p:spPr>
          <a:xfrm>
            <a:off x="1198246" y="3629428"/>
            <a:ext cx="678815" cy="135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Pythia8 </a:t>
            </a:r>
            <a:r>
              <a:rPr sz="850" spc="-5" dirty="0">
                <a:latin typeface="Arial"/>
                <a:cs typeface="Arial"/>
              </a:rPr>
              <a:t>dijets</a:t>
            </a:r>
            <a:endParaRPr sz="850">
              <a:latin typeface="Arial"/>
              <a:cs typeface="Arial"/>
            </a:endParaRPr>
          </a:p>
        </p:txBody>
      </p:sp>
      <p:sp>
        <p:nvSpPr>
          <p:cNvPr id="475" name="object 475"/>
          <p:cNvSpPr txBox="1"/>
          <p:nvPr/>
        </p:nvSpPr>
        <p:spPr>
          <a:xfrm>
            <a:off x="1486686" y="3848167"/>
            <a:ext cx="46990" cy="100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5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476" name="object 476"/>
          <p:cNvSpPr txBox="1"/>
          <p:nvPr/>
        </p:nvSpPr>
        <p:spPr>
          <a:xfrm>
            <a:off x="1198246" y="3945345"/>
            <a:ext cx="1327150" cy="142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65" dirty="0">
                <a:latin typeface="Arial"/>
                <a:cs typeface="Arial"/>
              </a:rPr>
              <a:t>|</a:t>
            </a:r>
            <a:r>
              <a:rPr sz="850" spc="-30" dirty="0">
                <a:latin typeface="Symbol"/>
                <a:cs typeface="Symbol"/>
              </a:rPr>
              <a:t></a:t>
            </a:r>
            <a:r>
              <a:rPr sz="850" dirty="0">
                <a:latin typeface="Arial"/>
                <a:cs typeface="Arial"/>
              </a:rPr>
              <a:t>| </a:t>
            </a:r>
            <a:r>
              <a:rPr sz="850" spc="5" dirty="0">
                <a:latin typeface="Arial"/>
                <a:cs typeface="Arial"/>
              </a:rPr>
              <a:t>&lt;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2.4</a:t>
            </a:r>
            <a:r>
              <a:rPr sz="850" dirty="0">
                <a:latin typeface="Arial"/>
                <a:cs typeface="Arial"/>
              </a:rPr>
              <a:t>,</a:t>
            </a:r>
            <a:r>
              <a:rPr sz="850" spc="5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2</a:t>
            </a:r>
            <a:r>
              <a:rPr sz="850" dirty="0">
                <a:latin typeface="Arial"/>
                <a:cs typeface="Arial"/>
              </a:rPr>
              <a:t>0 </a:t>
            </a:r>
            <a:r>
              <a:rPr sz="850" spc="5" dirty="0">
                <a:latin typeface="Arial"/>
                <a:cs typeface="Arial"/>
              </a:rPr>
              <a:t>&lt;</a:t>
            </a:r>
            <a:r>
              <a:rPr sz="850" dirty="0">
                <a:latin typeface="Arial"/>
                <a:cs typeface="Arial"/>
              </a:rPr>
              <a:t> p  </a:t>
            </a:r>
            <a:r>
              <a:rPr sz="850" spc="-114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&lt;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-5" dirty="0">
                <a:latin typeface="Arial"/>
                <a:cs typeface="Arial"/>
              </a:rPr>
              <a:t>3</a:t>
            </a:r>
            <a:r>
              <a:rPr sz="850" dirty="0">
                <a:latin typeface="Arial"/>
                <a:cs typeface="Arial"/>
              </a:rPr>
              <a:t>0 </a:t>
            </a:r>
            <a:r>
              <a:rPr sz="850" spc="5" dirty="0">
                <a:latin typeface="Arial"/>
                <a:cs typeface="Arial"/>
              </a:rPr>
              <a:t>GeV</a:t>
            </a:r>
            <a:endParaRPr sz="850">
              <a:latin typeface="Arial"/>
              <a:cs typeface="Arial"/>
            </a:endParaRPr>
          </a:p>
        </p:txBody>
      </p:sp>
      <p:sp>
        <p:nvSpPr>
          <p:cNvPr id="477" name="object 477"/>
          <p:cNvSpPr txBox="1"/>
          <p:nvPr/>
        </p:nvSpPr>
        <p:spPr>
          <a:xfrm>
            <a:off x="1953685" y="4026712"/>
            <a:ext cx="71755" cy="100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5" dirty="0">
                <a:latin typeface="Arial"/>
                <a:cs typeface="Arial"/>
              </a:rPr>
              <a:t>T</a:t>
            </a:r>
            <a:endParaRPr sz="600">
              <a:latin typeface="Arial"/>
              <a:cs typeface="Arial"/>
            </a:endParaRPr>
          </a:p>
        </p:txBody>
      </p:sp>
      <p:sp>
        <p:nvSpPr>
          <p:cNvPr id="478" name="object 478"/>
          <p:cNvSpPr txBox="1"/>
          <p:nvPr/>
        </p:nvSpPr>
        <p:spPr>
          <a:xfrm>
            <a:off x="1198246" y="4103297"/>
            <a:ext cx="631825" cy="15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Arial"/>
                <a:cs typeface="Arial"/>
              </a:rPr>
              <a:t>0</a:t>
            </a:r>
            <a:r>
              <a:rPr sz="850" spc="-15" dirty="0">
                <a:latin typeface="Arial"/>
                <a:cs typeface="Arial"/>
              </a:rPr>
              <a:t> </a:t>
            </a:r>
            <a:r>
              <a:rPr sz="850" dirty="0">
                <a:latin typeface="Symbol"/>
                <a:cs typeface="Symbol"/>
              </a:rPr>
              <a:t></a:t>
            </a:r>
            <a:r>
              <a:rPr sz="850" spc="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Arial"/>
                <a:cs typeface="Arial"/>
              </a:rPr>
              <a:t>N</a:t>
            </a:r>
            <a:r>
              <a:rPr sz="900" spc="-7" baseline="-18518" dirty="0">
                <a:latin typeface="Arial"/>
                <a:cs typeface="Arial"/>
              </a:rPr>
              <a:t>Vtx</a:t>
            </a:r>
            <a:r>
              <a:rPr sz="900" spc="82" baseline="-18518" dirty="0">
                <a:latin typeface="Arial"/>
                <a:cs typeface="Arial"/>
              </a:rPr>
              <a:t> </a:t>
            </a:r>
            <a:r>
              <a:rPr sz="850" dirty="0">
                <a:latin typeface="Symbol"/>
                <a:cs typeface="Symbol"/>
              </a:rPr>
              <a:t></a:t>
            </a:r>
            <a:r>
              <a:rPr sz="850" spc="35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Arial"/>
                <a:cs typeface="Arial"/>
              </a:rPr>
              <a:t>30</a:t>
            </a:r>
            <a:endParaRPr sz="850">
              <a:latin typeface="Arial"/>
              <a:cs typeface="Arial"/>
            </a:endParaRPr>
          </a:p>
        </p:txBody>
      </p:sp>
      <p:sp>
        <p:nvSpPr>
          <p:cNvPr id="479" name="object 479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98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480" name="object 480"/>
          <p:cNvSpPr txBox="1"/>
          <p:nvPr/>
        </p:nvSpPr>
        <p:spPr>
          <a:xfrm>
            <a:off x="980389" y="11057"/>
            <a:ext cx="7148830" cy="140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45665" marR="5080" indent="-2133600">
              <a:lnSpc>
                <a:spcPts val="5700"/>
              </a:lnSpc>
              <a:tabLst>
                <a:tab pos="1669414" algn="l"/>
                <a:tab pos="4773930" algn="l"/>
              </a:tabLst>
            </a:pPr>
            <a:r>
              <a:rPr sz="5400" b="1" dirty="0">
                <a:latin typeface="Palatino Linotype"/>
                <a:cs typeface="Palatino Linotype"/>
              </a:rPr>
              <a:t>New	</a:t>
            </a:r>
            <a:r>
              <a:rPr sz="5400" b="1" spc="-25" dirty="0">
                <a:latin typeface="Palatino Linotype"/>
                <a:cs typeface="Palatino Linotype"/>
              </a:rPr>
              <a:t>jet-vertex	taggi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r>
              <a:rPr sz="5400" b="1" spc="-25" dirty="0">
                <a:latin typeface="Palatino Linotype"/>
                <a:cs typeface="Palatino Linotype"/>
              </a:rPr>
              <a:t> v</a:t>
            </a:r>
            <a:r>
              <a:rPr sz="5400" b="1" dirty="0">
                <a:latin typeface="Palatino Linotype"/>
                <a:cs typeface="Palatino Linotype"/>
              </a:rPr>
              <a:t>ar</a:t>
            </a:r>
            <a:r>
              <a:rPr sz="5400" b="1" spc="-25" dirty="0">
                <a:latin typeface="Palatino Linotype"/>
                <a:cs typeface="Palatino Linotype"/>
              </a:rPr>
              <a:t>ia</a:t>
            </a:r>
            <a:r>
              <a:rPr sz="5400" b="1" spc="-40" dirty="0">
                <a:latin typeface="Palatino Linotype"/>
                <a:cs typeface="Palatino Linotype"/>
              </a:rPr>
              <a:t>b</a:t>
            </a:r>
            <a:r>
              <a:rPr sz="5400" b="1" spc="-25" dirty="0">
                <a:latin typeface="Palatino Linotype"/>
                <a:cs typeface="Palatino Linotype"/>
              </a:rPr>
              <a:t>les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81" name="object 481"/>
          <p:cNvSpPr txBox="1"/>
          <p:nvPr/>
        </p:nvSpPr>
        <p:spPr>
          <a:xfrm>
            <a:off x="190498" y="1511202"/>
            <a:ext cx="3339465" cy="2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2380"/>
              </a:lnSpc>
              <a:buFont typeface="Arial"/>
              <a:buChar char="•"/>
              <a:tabLst>
                <a:tab pos="355600" algn="l"/>
              </a:tabLst>
            </a:pPr>
            <a:r>
              <a:rPr sz="2000" spc="-15" dirty="0">
                <a:latin typeface="Century Gothic"/>
                <a:cs typeface="Century Gothic"/>
              </a:rPr>
              <a:t>Cor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ect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J</a:t>
            </a:r>
            <a:r>
              <a:rPr sz="2000" dirty="0">
                <a:latin typeface="Century Gothic"/>
                <a:cs typeface="Century Gothic"/>
              </a:rPr>
              <a:t>V</a:t>
            </a:r>
            <a:r>
              <a:rPr sz="2000" spc="-10" dirty="0">
                <a:latin typeface="Century Gothic"/>
                <a:cs typeface="Century Gothic"/>
              </a:rPr>
              <a:t>F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for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i</a:t>
            </a:r>
            <a:r>
              <a:rPr sz="2000" spc="-10" dirty="0">
                <a:latin typeface="Century Gothic"/>
                <a:cs typeface="Century Gothic"/>
              </a:rPr>
              <a:t>t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pil</a:t>
            </a:r>
            <a:r>
              <a:rPr sz="2000" spc="-15" dirty="0">
                <a:latin typeface="Century Gothic"/>
                <a:cs typeface="Century Gothic"/>
              </a:rPr>
              <a:t>eu</a:t>
            </a:r>
            <a:r>
              <a:rPr sz="2000" dirty="0">
                <a:latin typeface="Century Gothic"/>
                <a:cs typeface="Century Gothic"/>
              </a:rPr>
              <a:t>p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82" name="object 482"/>
          <p:cNvSpPr txBox="1"/>
          <p:nvPr/>
        </p:nvSpPr>
        <p:spPr>
          <a:xfrm>
            <a:off x="533398" y="1803302"/>
            <a:ext cx="1751964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ependence: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83" name="object 483"/>
          <p:cNvSpPr txBox="1"/>
          <p:nvPr/>
        </p:nvSpPr>
        <p:spPr>
          <a:xfrm>
            <a:off x="5154295" y="1574184"/>
            <a:ext cx="3216910" cy="307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entury Gothic"/>
                <a:cs typeface="Century Gothic"/>
              </a:rPr>
              <a:t>Use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pil</a:t>
            </a:r>
            <a:r>
              <a:rPr sz="2200" spc="-15" dirty="0">
                <a:latin typeface="Century Gothic"/>
                <a:cs typeface="Century Gothic"/>
              </a:rPr>
              <a:t>eu</a:t>
            </a:r>
            <a:r>
              <a:rPr sz="2200" dirty="0">
                <a:latin typeface="Century Gothic"/>
                <a:cs typeface="Century Gothic"/>
              </a:rPr>
              <a:t>p</a:t>
            </a:r>
            <a:r>
              <a:rPr sz="2200" spc="-15" dirty="0">
                <a:latin typeface="Century Gothic"/>
                <a:cs typeface="Century Gothic"/>
              </a:rPr>
              <a:t>-cor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ecte</a:t>
            </a:r>
            <a:r>
              <a:rPr sz="2200" dirty="0">
                <a:latin typeface="Century Gothic"/>
                <a:cs typeface="Century Gothic"/>
              </a:rPr>
              <a:t>d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484" name="object 484"/>
          <p:cNvSpPr txBox="1"/>
          <p:nvPr/>
        </p:nvSpPr>
        <p:spPr>
          <a:xfrm>
            <a:off x="5497193" y="1904384"/>
            <a:ext cx="17335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latin typeface="Century Gothic"/>
                <a:cs typeface="Century Gothic"/>
              </a:rPr>
              <a:t>observables: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485" name="object 485"/>
          <p:cNvSpPr txBox="1"/>
          <p:nvPr/>
        </p:nvSpPr>
        <p:spPr>
          <a:xfrm>
            <a:off x="6109213" y="2529332"/>
            <a:ext cx="415290" cy="384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905"/>
              </a:lnSpc>
            </a:pPr>
            <a:r>
              <a:rPr sz="3675" i="1" spc="67" baseline="13605" dirty="0">
                <a:latin typeface="Times New Roman"/>
                <a:cs typeface="Times New Roman"/>
              </a:rPr>
              <a:t>R</a:t>
            </a:r>
            <a:r>
              <a:rPr sz="1400" i="1" spc="10" dirty="0">
                <a:latin typeface="Times New Roman"/>
                <a:cs typeface="Times New Roman"/>
              </a:rPr>
              <a:t>pT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86" name="object 486"/>
          <p:cNvSpPr txBox="1"/>
          <p:nvPr/>
        </p:nvSpPr>
        <p:spPr>
          <a:xfrm>
            <a:off x="6607926" y="2544661"/>
            <a:ext cx="198120" cy="339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dirty="0">
                <a:latin typeface="Symbol"/>
                <a:cs typeface="Symbol"/>
              </a:rPr>
              <a:t>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487" name="object 487"/>
          <p:cNvSpPr txBox="1"/>
          <p:nvPr/>
        </p:nvSpPr>
        <p:spPr>
          <a:xfrm>
            <a:off x="6873634" y="2340474"/>
            <a:ext cx="1327785" cy="384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2615" algn="l"/>
              </a:tabLst>
            </a:pPr>
            <a:r>
              <a:rPr sz="2450" spc="-10" dirty="0">
                <a:latin typeface="Symbol"/>
                <a:cs typeface="Symbol"/>
              </a:rPr>
              <a:t></a:t>
            </a:r>
            <a:r>
              <a:rPr sz="2450" i="1" spc="-80" dirty="0">
                <a:latin typeface="Times New Roman"/>
                <a:cs typeface="Times New Roman"/>
              </a:rPr>
              <a:t>p</a:t>
            </a:r>
            <a:r>
              <a:rPr sz="2100" i="1" spc="22" baseline="-23809" dirty="0">
                <a:latin typeface="Times New Roman"/>
                <a:cs typeface="Times New Roman"/>
              </a:rPr>
              <a:t>T</a:t>
            </a:r>
            <a:r>
              <a:rPr sz="2100" i="1" baseline="-23809" dirty="0">
                <a:latin typeface="Times New Roman"/>
                <a:cs typeface="Times New Roman"/>
              </a:rPr>
              <a:t>	</a:t>
            </a:r>
            <a:r>
              <a:rPr sz="2450" spc="90" dirty="0">
                <a:latin typeface="Times New Roman"/>
                <a:cs typeface="Times New Roman"/>
              </a:rPr>
              <a:t>(</a:t>
            </a:r>
            <a:r>
              <a:rPr sz="2450" i="1" spc="-20" dirty="0">
                <a:latin typeface="Times New Roman"/>
                <a:cs typeface="Times New Roman"/>
              </a:rPr>
              <a:t>P</a:t>
            </a:r>
            <a:r>
              <a:rPr sz="2450" i="1" spc="-140" dirty="0">
                <a:latin typeface="Times New Roman"/>
                <a:cs typeface="Times New Roman"/>
              </a:rPr>
              <a:t>V</a:t>
            </a:r>
            <a:r>
              <a:rPr sz="2100" spc="15" baseline="-23809" dirty="0">
                <a:latin typeface="Times New Roman"/>
                <a:cs typeface="Times New Roman"/>
              </a:rPr>
              <a:t>0</a:t>
            </a:r>
            <a:r>
              <a:rPr sz="2100" spc="-97" baseline="-23809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488" name="object 488"/>
          <p:cNvSpPr txBox="1"/>
          <p:nvPr/>
        </p:nvSpPr>
        <p:spPr>
          <a:xfrm>
            <a:off x="7225186" y="2299188"/>
            <a:ext cx="226695" cy="207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i="1" dirty="0">
                <a:latin typeface="Times New Roman"/>
                <a:cs typeface="Times New Roman"/>
              </a:rPr>
              <a:t>tr</a:t>
            </a:r>
            <a:r>
              <a:rPr sz="1400" i="1" spc="10" dirty="0">
                <a:latin typeface="Times New Roman"/>
                <a:cs typeface="Times New Roman"/>
              </a:rPr>
              <a:t>k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89" name="object 489"/>
          <p:cNvSpPr txBox="1"/>
          <p:nvPr/>
        </p:nvSpPr>
        <p:spPr>
          <a:xfrm>
            <a:off x="7327382" y="2779505"/>
            <a:ext cx="273685" cy="384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i="1" spc="-80" dirty="0">
                <a:latin typeface="Times New Roman"/>
                <a:cs typeface="Times New Roman"/>
              </a:rPr>
              <a:t>p</a:t>
            </a:r>
            <a:r>
              <a:rPr sz="2100" i="1" spc="22" baseline="-23809" dirty="0">
                <a:latin typeface="Times New Roman"/>
                <a:cs typeface="Times New Roman"/>
              </a:rPr>
              <a:t>T</a:t>
            </a:r>
            <a:endParaRPr sz="2100" baseline="-23809">
              <a:latin typeface="Times New Roman"/>
              <a:cs typeface="Times New Roman"/>
            </a:endParaRPr>
          </a:p>
        </p:txBody>
      </p:sp>
      <p:sp>
        <p:nvSpPr>
          <p:cNvPr id="490" name="object 490"/>
          <p:cNvSpPr txBox="1"/>
          <p:nvPr/>
        </p:nvSpPr>
        <p:spPr>
          <a:xfrm>
            <a:off x="7521144" y="2738218"/>
            <a:ext cx="205104" cy="207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i="1" dirty="0">
                <a:latin typeface="Times New Roman"/>
                <a:cs typeface="Times New Roman"/>
              </a:rPr>
              <a:t>je</a:t>
            </a:r>
            <a:r>
              <a:rPr sz="1400" i="1" spc="5" dirty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91" name="object 491"/>
          <p:cNvSpPr/>
          <p:nvPr/>
        </p:nvSpPr>
        <p:spPr>
          <a:xfrm>
            <a:off x="6863443" y="2710040"/>
            <a:ext cx="1332230" cy="0"/>
          </a:xfrm>
          <a:custGeom>
            <a:avLst/>
            <a:gdLst/>
            <a:ahLst/>
            <a:cxnLst/>
            <a:rect l="l" t="t" r="r" b="b"/>
            <a:pathLst>
              <a:path w="1332229">
                <a:moveTo>
                  <a:pt x="0" y="0"/>
                </a:moveTo>
                <a:lnTo>
                  <a:pt x="1331809" y="0"/>
                </a:lnTo>
              </a:path>
            </a:pathLst>
          </a:custGeom>
          <a:ln w="1553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 txBox="1"/>
          <p:nvPr/>
        </p:nvSpPr>
        <p:spPr>
          <a:xfrm>
            <a:off x="501902" y="2358169"/>
            <a:ext cx="1188720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i="1" spc="5" dirty="0">
                <a:latin typeface="Times New Roman"/>
                <a:cs typeface="Times New Roman"/>
              </a:rPr>
              <a:t>C</a:t>
            </a:r>
            <a:r>
              <a:rPr sz="2050" i="1" spc="10" dirty="0">
                <a:latin typeface="Times New Roman"/>
                <a:cs typeface="Times New Roman"/>
              </a:rPr>
              <a:t>o</a:t>
            </a:r>
            <a:r>
              <a:rPr sz="2050" i="1" dirty="0">
                <a:latin typeface="Times New Roman"/>
                <a:cs typeface="Times New Roman"/>
              </a:rPr>
              <a:t>rr</a:t>
            </a:r>
            <a:r>
              <a:rPr sz="2050" i="1" spc="-5" dirty="0">
                <a:latin typeface="Times New Roman"/>
                <a:cs typeface="Times New Roman"/>
              </a:rPr>
              <a:t>JV</a:t>
            </a:r>
            <a:r>
              <a:rPr sz="2050" i="1" spc="10" dirty="0">
                <a:latin typeface="Times New Roman"/>
                <a:cs typeface="Times New Roman"/>
              </a:rPr>
              <a:t>F</a:t>
            </a:r>
            <a:r>
              <a:rPr sz="2050" i="1" spc="15" dirty="0">
                <a:latin typeface="Times New Roman"/>
                <a:cs typeface="Times New Roman"/>
              </a:rPr>
              <a:t> </a:t>
            </a:r>
            <a:r>
              <a:rPr sz="2050" spc="10" dirty="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493" name="object 493"/>
          <p:cNvSpPr txBox="1"/>
          <p:nvPr/>
        </p:nvSpPr>
        <p:spPr>
          <a:xfrm>
            <a:off x="2449749" y="2164323"/>
            <a:ext cx="1122680" cy="36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610">
              <a:lnSpc>
                <a:spcPts val="760"/>
              </a:lnSpc>
            </a:pPr>
            <a:r>
              <a:rPr sz="1200" i="1" spc="-5" dirty="0">
                <a:latin typeface="Times New Roman"/>
                <a:cs typeface="Times New Roman"/>
              </a:rPr>
              <a:t>tr</a:t>
            </a:r>
            <a:r>
              <a:rPr sz="1200" i="1" dirty="0">
                <a:latin typeface="Times New Roman"/>
                <a:cs typeface="Times New Roman"/>
              </a:rPr>
              <a:t>k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780"/>
              </a:lnSpc>
              <a:tabLst>
                <a:tab pos="509905" algn="l"/>
              </a:tabLst>
            </a:pPr>
            <a:r>
              <a:rPr sz="2050" dirty="0">
                <a:latin typeface="Symbol"/>
                <a:cs typeface="Symbol"/>
              </a:rPr>
              <a:t></a:t>
            </a:r>
            <a:r>
              <a:rPr sz="2050" i="1" spc="-55" dirty="0">
                <a:latin typeface="Times New Roman"/>
                <a:cs typeface="Times New Roman"/>
              </a:rPr>
              <a:t>p</a:t>
            </a:r>
            <a:r>
              <a:rPr sz="1800" i="1" baseline="-23148" dirty="0">
                <a:latin typeface="Times New Roman"/>
                <a:cs typeface="Times New Roman"/>
              </a:rPr>
              <a:t>T	</a:t>
            </a:r>
            <a:r>
              <a:rPr sz="2050" spc="80" dirty="0">
                <a:latin typeface="Times New Roman"/>
                <a:cs typeface="Times New Roman"/>
              </a:rPr>
              <a:t>(</a:t>
            </a:r>
            <a:r>
              <a:rPr sz="2050" i="1" spc="-5" dirty="0">
                <a:latin typeface="Times New Roman"/>
                <a:cs typeface="Times New Roman"/>
              </a:rPr>
              <a:t>P</a:t>
            </a:r>
            <a:r>
              <a:rPr sz="2050" i="1" spc="10" dirty="0">
                <a:latin typeface="Times New Roman"/>
                <a:cs typeface="Times New Roman"/>
              </a:rPr>
              <a:t>V</a:t>
            </a:r>
            <a:r>
              <a:rPr sz="2050" i="1" spc="215" dirty="0">
                <a:latin typeface="Times New Roman"/>
                <a:cs typeface="Times New Roman"/>
              </a:rPr>
              <a:t> </a:t>
            </a:r>
            <a:r>
              <a:rPr sz="2050" spc="5" dirty="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494" name="object 494"/>
          <p:cNvSpPr txBox="1"/>
          <p:nvPr/>
        </p:nvSpPr>
        <p:spPr>
          <a:xfrm>
            <a:off x="3351352" y="2348873"/>
            <a:ext cx="10223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95" name="object 495"/>
          <p:cNvSpPr txBox="1"/>
          <p:nvPr/>
        </p:nvSpPr>
        <p:spPr>
          <a:xfrm>
            <a:off x="1743758" y="2713496"/>
            <a:ext cx="1298575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09905" algn="l"/>
              </a:tabLst>
            </a:pPr>
            <a:r>
              <a:rPr sz="2050" dirty="0">
                <a:latin typeface="Symbol"/>
                <a:cs typeface="Symbol"/>
              </a:rPr>
              <a:t></a:t>
            </a:r>
            <a:r>
              <a:rPr sz="2050" i="1" spc="-55" dirty="0">
                <a:latin typeface="Times New Roman"/>
                <a:cs typeface="Times New Roman"/>
              </a:rPr>
              <a:t>p</a:t>
            </a:r>
            <a:r>
              <a:rPr sz="1800" i="1" baseline="-23148" dirty="0">
                <a:latin typeface="Times New Roman"/>
                <a:cs typeface="Times New Roman"/>
              </a:rPr>
              <a:t>T	</a:t>
            </a:r>
            <a:r>
              <a:rPr sz="2050" spc="80" dirty="0">
                <a:latin typeface="Times New Roman"/>
                <a:cs typeface="Times New Roman"/>
              </a:rPr>
              <a:t>(</a:t>
            </a:r>
            <a:r>
              <a:rPr sz="2050" i="1" spc="-5" dirty="0">
                <a:latin typeface="Times New Roman"/>
                <a:cs typeface="Times New Roman"/>
              </a:rPr>
              <a:t>P</a:t>
            </a:r>
            <a:r>
              <a:rPr sz="2050" i="1" spc="-110" dirty="0">
                <a:latin typeface="Times New Roman"/>
                <a:cs typeface="Times New Roman"/>
              </a:rPr>
              <a:t>V</a:t>
            </a:r>
            <a:r>
              <a:rPr sz="1800" baseline="-23148" dirty="0">
                <a:latin typeface="Times New Roman"/>
                <a:cs typeface="Times New Roman"/>
              </a:rPr>
              <a:t>0</a:t>
            </a:r>
            <a:r>
              <a:rPr sz="1800" spc="-89" baseline="-23148" dirty="0">
                <a:latin typeface="Times New Roman"/>
                <a:cs typeface="Times New Roman"/>
              </a:rPr>
              <a:t> </a:t>
            </a:r>
            <a:r>
              <a:rPr sz="2050" spc="5" dirty="0">
                <a:latin typeface="Times New Roman"/>
                <a:cs typeface="Times New Roman"/>
              </a:rPr>
              <a:t>)</a:t>
            </a:r>
            <a:r>
              <a:rPr sz="2050" spc="-275" dirty="0">
                <a:latin typeface="Times New Roman"/>
                <a:cs typeface="Times New Roman"/>
              </a:rPr>
              <a:t> </a:t>
            </a:r>
            <a:r>
              <a:rPr sz="2050" spc="10" dirty="0">
                <a:latin typeface="Symbol"/>
                <a:cs typeface="Symbol"/>
              </a:rPr>
              <a:t>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496" name="object 496"/>
          <p:cNvSpPr txBox="1"/>
          <p:nvPr/>
        </p:nvSpPr>
        <p:spPr>
          <a:xfrm>
            <a:off x="2039930" y="2678721"/>
            <a:ext cx="19494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i="1" spc="-5" dirty="0">
                <a:latin typeface="Times New Roman"/>
                <a:cs typeface="Times New Roman"/>
              </a:rPr>
              <a:t>tr</a:t>
            </a:r>
            <a:r>
              <a:rPr sz="1200" i="1" dirty="0">
                <a:latin typeface="Times New Roman"/>
                <a:cs typeface="Times New Roman"/>
              </a:rPr>
              <a:t>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97" name="object 497"/>
          <p:cNvSpPr txBox="1"/>
          <p:nvPr/>
        </p:nvSpPr>
        <p:spPr>
          <a:xfrm>
            <a:off x="3082042" y="2557868"/>
            <a:ext cx="117602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09905" algn="l"/>
              </a:tabLst>
            </a:pPr>
            <a:r>
              <a:rPr sz="2050" dirty="0">
                <a:latin typeface="Symbol"/>
                <a:cs typeface="Symbol"/>
              </a:rPr>
              <a:t></a:t>
            </a:r>
            <a:r>
              <a:rPr sz="2050" i="1" spc="-55" dirty="0">
                <a:latin typeface="Times New Roman"/>
                <a:cs typeface="Times New Roman"/>
              </a:rPr>
              <a:t>p</a:t>
            </a:r>
            <a:r>
              <a:rPr sz="1800" i="1" baseline="-23148" dirty="0">
                <a:latin typeface="Times New Roman"/>
                <a:cs typeface="Times New Roman"/>
              </a:rPr>
              <a:t>T	</a:t>
            </a:r>
            <a:r>
              <a:rPr sz="2050" spc="80" dirty="0">
                <a:latin typeface="Times New Roman"/>
                <a:cs typeface="Times New Roman"/>
              </a:rPr>
              <a:t>(</a:t>
            </a:r>
            <a:r>
              <a:rPr sz="2050" i="1" spc="-5" dirty="0">
                <a:latin typeface="Times New Roman"/>
                <a:cs typeface="Times New Roman"/>
              </a:rPr>
              <a:t>P</a:t>
            </a:r>
            <a:r>
              <a:rPr sz="2050" i="1" spc="75" dirty="0">
                <a:latin typeface="Times New Roman"/>
                <a:cs typeface="Times New Roman"/>
              </a:rPr>
              <a:t>U</a:t>
            </a:r>
            <a:r>
              <a:rPr sz="1800" i="1" baseline="-23148" dirty="0">
                <a:latin typeface="Times New Roman"/>
                <a:cs typeface="Times New Roman"/>
              </a:rPr>
              <a:t>n</a:t>
            </a:r>
            <a:r>
              <a:rPr sz="1800" i="1" spc="-89" baseline="-23148" dirty="0">
                <a:latin typeface="Times New Roman"/>
                <a:cs typeface="Times New Roman"/>
              </a:rPr>
              <a:t> </a:t>
            </a:r>
            <a:r>
              <a:rPr sz="2050" spc="5" dirty="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498" name="object 498"/>
          <p:cNvSpPr txBox="1"/>
          <p:nvPr/>
        </p:nvSpPr>
        <p:spPr>
          <a:xfrm>
            <a:off x="3378213" y="2523094"/>
            <a:ext cx="19494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i="1" spc="-5" dirty="0">
                <a:latin typeface="Times New Roman"/>
                <a:cs typeface="Times New Roman"/>
              </a:rPr>
              <a:t>tr</a:t>
            </a:r>
            <a:r>
              <a:rPr sz="1200" i="1" dirty="0">
                <a:latin typeface="Times New Roman"/>
                <a:cs typeface="Times New Roman"/>
              </a:rPr>
              <a:t>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99" name="object 499"/>
          <p:cNvSpPr txBox="1"/>
          <p:nvPr/>
        </p:nvSpPr>
        <p:spPr>
          <a:xfrm>
            <a:off x="3387168" y="2885996"/>
            <a:ext cx="495300" cy="325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75" i="1" spc="7" baseline="-25745" dirty="0">
                <a:latin typeface="Times New Roman"/>
                <a:cs typeface="Times New Roman"/>
              </a:rPr>
              <a:t>k</a:t>
            </a:r>
            <a:r>
              <a:rPr sz="3075" i="1" spc="-292" baseline="-25745" dirty="0">
                <a:latin typeface="Times New Roman"/>
                <a:cs typeface="Times New Roman"/>
              </a:rPr>
              <a:t> </a:t>
            </a:r>
            <a:r>
              <a:rPr sz="3075" i="1" spc="135" baseline="-25745" dirty="0">
                <a:latin typeface="Times New Roman"/>
                <a:cs typeface="Times New Roman"/>
              </a:rPr>
              <a:t>n</a:t>
            </a:r>
            <a:r>
              <a:rPr sz="1200" i="1" spc="-5" dirty="0">
                <a:latin typeface="Times New Roman"/>
                <a:cs typeface="Times New Roman"/>
              </a:rPr>
              <a:t>tr</a:t>
            </a:r>
            <a:r>
              <a:rPr sz="1200" i="1" dirty="0">
                <a:latin typeface="Times New Roman"/>
                <a:cs typeface="Times New Roman"/>
              </a:rPr>
              <a:t>k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00" name="object 500"/>
          <p:cNvSpPr txBox="1"/>
          <p:nvPr/>
        </p:nvSpPr>
        <p:spPr>
          <a:xfrm>
            <a:off x="3679207" y="3070546"/>
            <a:ext cx="22860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i="1" spc="-10" dirty="0">
                <a:latin typeface="Times New Roman"/>
                <a:cs typeface="Times New Roman"/>
              </a:rPr>
              <a:t>P</a:t>
            </a:r>
            <a:r>
              <a:rPr sz="1200" i="1" dirty="0">
                <a:latin typeface="Times New Roman"/>
                <a:cs typeface="Times New Roman"/>
              </a:rPr>
              <a:t>U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01" name="object 501"/>
          <p:cNvSpPr/>
          <p:nvPr/>
        </p:nvSpPr>
        <p:spPr>
          <a:xfrm>
            <a:off x="3075456" y="2865642"/>
            <a:ext cx="1175385" cy="0"/>
          </a:xfrm>
          <a:custGeom>
            <a:avLst/>
            <a:gdLst/>
            <a:ahLst/>
            <a:cxnLst/>
            <a:rect l="l" t="t" r="r" b="b"/>
            <a:pathLst>
              <a:path w="1175385">
                <a:moveTo>
                  <a:pt x="0" y="0"/>
                </a:moveTo>
                <a:lnTo>
                  <a:pt x="1175044" y="0"/>
                </a:lnTo>
              </a:path>
            </a:pathLst>
          </a:custGeom>
          <a:ln w="61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1737172" y="2512381"/>
            <a:ext cx="2534285" cy="0"/>
          </a:xfrm>
          <a:custGeom>
            <a:avLst/>
            <a:gdLst/>
            <a:ahLst/>
            <a:cxnLst/>
            <a:rect l="l" t="t" r="r" b="b"/>
            <a:pathLst>
              <a:path w="2534285">
                <a:moveTo>
                  <a:pt x="0" y="0"/>
                </a:moveTo>
                <a:lnTo>
                  <a:pt x="2533991" y="0"/>
                </a:lnTo>
              </a:path>
            </a:pathLst>
          </a:custGeom>
          <a:ln w="13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4942" y="1198821"/>
            <a:ext cx="4365625" cy="4301490"/>
          </a:xfrm>
          <a:custGeom>
            <a:avLst/>
            <a:gdLst/>
            <a:ahLst/>
            <a:cxnLst/>
            <a:rect l="l" t="t" r="r" b="b"/>
            <a:pathLst>
              <a:path w="4365625" h="4301490">
                <a:moveTo>
                  <a:pt x="0" y="4301395"/>
                </a:moveTo>
                <a:lnTo>
                  <a:pt x="4365279" y="4301395"/>
                </a:lnTo>
                <a:lnTo>
                  <a:pt x="4365279" y="0"/>
                </a:lnTo>
                <a:lnTo>
                  <a:pt x="0" y="0"/>
                </a:lnTo>
                <a:lnTo>
                  <a:pt x="0" y="4301395"/>
                </a:lnTo>
                <a:close/>
              </a:path>
            </a:pathLst>
          </a:custGeom>
          <a:ln w="78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84942" y="1198821"/>
            <a:ext cx="4365625" cy="4301490"/>
          </a:xfrm>
          <a:custGeom>
            <a:avLst/>
            <a:gdLst/>
            <a:ahLst/>
            <a:cxnLst/>
            <a:rect l="l" t="t" r="r" b="b"/>
            <a:pathLst>
              <a:path w="4365625" h="4301490">
                <a:moveTo>
                  <a:pt x="0" y="4301395"/>
                </a:moveTo>
                <a:lnTo>
                  <a:pt x="4365279" y="4301395"/>
                </a:lnTo>
                <a:lnTo>
                  <a:pt x="4365279" y="0"/>
                </a:lnTo>
                <a:lnTo>
                  <a:pt x="0" y="0"/>
                </a:lnTo>
                <a:lnTo>
                  <a:pt x="0" y="43013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84942" y="1198821"/>
            <a:ext cx="4365625" cy="4301490"/>
          </a:xfrm>
          <a:custGeom>
            <a:avLst/>
            <a:gdLst/>
            <a:ahLst/>
            <a:cxnLst/>
            <a:rect l="l" t="t" r="r" b="b"/>
            <a:pathLst>
              <a:path w="4365625" h="4301490">
                <a:moveTo>
                  <a:pt x="0" y="4301395"/>
                </a:moveTo>
                <a:lnTo>
                  <a:pt x="4365279" y="4301395"/>
                </a:lnTo>
                <a:lnTo>
                  <a:pt x="4365279" y="0"/>
                </a:lnTo>
                <a:lnTo>
                  <a:pt x="0" y="0"/>
                </a:lnTo>
                <a:lnTo>
                  <a:pt x="0" y="4301395"/>
                </a:lnTo>
                <a:close/>
              </a:path>
            </a:pathLst>
          </a:custGeom>
          <a:ln w="78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84938" y="5500215"/>
            <a:ext cx="4365625" cy="0"/>
          </a:xfrm>
          <a:custGeom>
            <a:avLst/>
            <a:gdLst/>
            <a:ahLst/>
            <a:cxnLst/>
            <a:rect l="l" t="t" r="r" b="b"/>
            <a:pathLst>
              <a:path w="4365625">
                <a:moveTo>
                  <a:pt x="0" y="0"/>
                </a:moveTo>
                <a:lnTo>
                  <a:pt x="4365285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45423" y="5374568"/>
            <a:ext cx="0" cy="125730"/>
          </a:xfrm>
          <a:custGeom>
            <a:avLst/>
            <a:gdLst/>
            <a:ahLst/>
            <a:cxnLst/>
            <a:rect l="l" t="t" r="r" b="b"/>
            <a:pathLst>
              <a:path h="125729">
                <a:moveTo>
                  <a:pt x="0" y="0"/>
                </a:moveTo>
                <a:lnTo>
                  <a:pt x="0" y="125645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1168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76918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92659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08399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924144" y="5374568"/>
            <a:ext cx="0" cy="125730"/>
          </a:xfrm>
          <a:custGeom>
            <a:avLst/>
            <a:gdLst/>
            <a:ahLst/>
            <a:cxnLst/>
            <a:rect l="l" t="t" r="r" b="b"/>
            <a:pathLst>
              <a:path h="125729">
                <a:moveTo>
                  <a:pt x="0" y="0"/>
                </a:moveTo>
                <a:lnTo>
                  <a:pt x="0" y="125645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39886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55620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571367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787123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002858" y="5374568"/>
            <a:ext cx="0" cy="125730"/>
          </a:xfrm>
          <a:custGeom>
            <a:avLst/>
            <a:gdLst/>
            <a:ahLst/>
            <a:cxnLst/>
            <a:rect l="l" t="t" r="r" b="b"/>
            <a:pathLst>
              <a:path h="125729">
                <a:moveTo>
                  <a:pt x="0" y="0"/>
                </a:moveTo>
                <a:lnTo>
                  <a:pt x="0" y="125645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218603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34350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50096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65831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081566" y="5374568"/>
            <a:ext cx="0" cy="125730"/>
          </a:xfrm>
          <a:custGeom>
            <a:avLst/>
            <a:gdLst/>
            <a:ahLst/>
            <a:cxnLst/>
            <a:rect l="l" t="t" r="r" b="b"/>
            <a:pathLst>
              <a:path h="125729">
                <a:moveTo>
                  <a:pt x="0" y="0"/>
                </a:moveTo>
                <a:lnTo>
                  <a:pt x="0" y="125645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629687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413941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297312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513067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728803" y="543739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817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596120" y="5531541"/>
            <a:ext cx="1168400" cy="619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0345">
              <a:lnSpc>
                <a:spcPct val="100000"/>
              </a:lnSpc>
            </a:pPr>
            <a:r>
              <a:rPr sz="2100" spc="-5" dirty="0">
                <a:latin typeface="Arial"/>
                <a:cs typeface="Arial"/>
              </a:rPr>
              <a:t>0.95</a:t>
            </a:r>
            <a:endParaRPr sz="2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2100" dirty="0">
                <a:latin typeface="Arial"/>
                <a:cs typeface="Arial"/>
              </a:rPr>
              <a:t>E</a:t>
            </a:r>
            <a:r>
              <a:rPr sz="2100" spc="-30" dirty="0">
                <a:latin typeface="Arial"/>
                <a:cs typeface="Arial"/>
              </a:rPr>
              <a:t>f</a:t>
            </a:r>
            <a:r>
              <a:rPr sz="2100" dirty="0">
                <a:latin typeface="Arial"/>
                <a:cs typeface="Arial"/>
              </a:rPr>
              <a:t>fi</a:t>
            </a:r>
            <a:r>
              <a:rPr sz="2100" spc="5" dirty="0">
                <a:latin typeface="Arial"/>
                <a:cs typeface="Arial"/>
              </a:rPr>
              <a:t>c</a:t>
            </a:r>
            <a:r>
              <a:rPr sz="2100" dirty="0">
                <a:latin typeface="Arial"/>
                <a:cs typeface="Arial"/>
              </a:rPr>
              <a:t>i</a:t>
            </a:r>
            <a:r>
              <a:rPr sz="2100" spc="-5" dirty="0">
                <a:latin typeface="Arial"/>
                <a:cs typeface="Arial"/>
              </a:rPr>
              <a:t>en</a:t>
            </a:r>
            <a:r>
              <a:rPr sz="2100" dirty="0">
                <a:latin typeface="Arial"/>
                <a:cs typeface="Arial"/>
              </a:rPr>
              <a:t>cy</a:t>
            </a:r>
            <a:endParaRPr sz="21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384938" y="1198818"/>
            <a:ext cx="4365625" cy="0"/>
          </a:xfrm>
          <a:custGeom>
            <a:avLst/>
            <a:gdLst/>
            <a:ahLst/>
            <a:cxnLst/>
            <a:rect l="l" t="t" r="r" b="b"/>
            <a:pathLst>
              <a:path w="4365625">
                <a:moveTo>
                  <a:pt x="0" y="0"/>
                </a:moveTo>
                <a:lnTo>
                  <a:pt x="4365285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845423" y="1198820"/>
            <a:ext cx="0" cy="125730"/>
          </a:xfrm>
          <a:custGeom>
            <a:avLst/>
            <a:gdLst/>
            <a:ahLst/>
            <a:cxnLst/>
            <a:rect l="l" t="t" r="r" b="b"/>
            <a:pathLst>
              <a:path h="125730">
                <a:moveTo>
                  <a:pt x="0" y="0"/>
                </a:moveTo>
                <a:lnTo>
                  <a:pt x="0" y="125645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061168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76918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492659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708399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924144" y="1198820"/>
            <a:ext cx="0" cy="125730"/>
          </a:xfrm>
          <a:custGeom>
            <a:avLst/>
            <a:gdLst/>
            <a:ahLst/>
            <a:cxnLst/>
            <a:rect l="l" t="t" r="r" b="b"/>
            <a:pathLst>
              <a:path h="125730">
                <a:moveTo>
                  <a:pt x="0" y="125645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139886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355620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571367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787123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002858" y="1198820"/>
            <a:ext cx="0" cy="125730"/>
          </a:xfrm>
          <a:custGeom>
            <a:avLst/>
            <a:gdLst/>
            <a:ahLst/>
            <a:cxnLst/>
            <a:rect l="l" t="t" r="r" b="b"/>
            <a:pathLst>
              <a:path h="125730">
                <a:moveTo>
                  <a:pt x="0" y="125645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18603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434350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650096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865831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81566" y="1198820"/>
            <a:ext cx="0" cy="125730"/>
          </a:xfrm>
          <a:custGeom>
            <a:avLst/>
            <a:gdLst/>
            <a:ahLst/>
            <a:cxnLst/>
            <a:rect l="l" t="t" r="r" b="b"/>
            <a:pathLst>
              <a:path h="125730">
                <a:moveTo>
                  <a:pt x="0" y="0"/>
                </a:moveTo>
                <a:lnTo>
                  <a:pt x="0" y="125645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29687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413941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297312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513067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728803" y="1198820"/>
            <a:ext cx="0" cy="62865"/>
          </a:xfrm>
          <a:custGeom>
            <a:avLst/>
            <a:gdLst/>
            <a:ahLst/>
            <a:cxnLst/>
            <a:rect l="l" t="t" r="r" b="b"/>
            <a:pathLst>
              <a:path h="62865">
                <a:moveTo>
                  <a:pt x="0" y="62827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384940" y="1198818"/>
            <a:ext cx="0" cy="4301490"/>
          </a:xfrm>
          <a:custGeom>
            <a:avLst/>
            <a:gdLst/>
            <a:ahLst/>
            <a:cxnLst/>
            <a:rect l="l" t="t" r="r" b="b"/>
            <a:pathLst>
              <a:path h="4301490">
                <a:moveTo>
                  <a:pt x="0" y="4301396"/>
                </a:moveTo>
                <a:lnTo>
                  <a:pt x="0" y="0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384939" y="5273261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384939" y="5097229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384939" y="4953399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384939" y="4831794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384939" y="4726454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384939" y="4633527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384938" y="4550413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13449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384939" y="4003597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384939" y="3683735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384939" y="3456785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384939" y="3280748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384939" y="3136914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384939" y="3015305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384939" y="2909959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384939" y="2817052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384938" y="2733927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13449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384939" y="2187116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384939" y="1867245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4384939" y="1640294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4384939" y="1464258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384939" y="1320432"/>
            <a:ext cx="67310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67248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750223" y="1198818"/>
            <a:ext cx="0" cy="907415"/>
          </a:xfrm>
          <a:custGeom>
            <a:avLst/>
            <a:gdLst/>
            <a:ahLst/>
            <a:cxnLst/>
            <a:rect l="l" t="t" r="r" b="b"/>
            <a:pathLst>
              <a:path h="907414">
                <a:moveTo>
                  <a:pt x="0" y="0"/>
                </a:moveTo>
                <a:lnTo>
                  <a:pt x="0" y="907141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750223" y="2185118"/>
            <a:ext cx="0" cy="3315335"/>
          </a:xfrm>
          <a:custGeom>
            <a:avLst/>
            <a:gdLst/>
            <a:ahLst/>
            <a:cxnLst/>
            <a:rect l="l" t="t" r="r" b="b"/>
            <a:pathLst>
              <a:path h="3315335">
                <a:moveTo>
                  <a:pt x="0" y="0"/>
                </a:moveTo>
                <a:lnTo>
                  <a:pt x="0" y="3315096"/>
                </a:lnTo>
              </a:path>
            </a:pathLst>
          </a:custGeom>
          <a:ln w="780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682976" y="5273261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682976" y="509722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82976" y="495339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82976" y="4831794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682976" y="4726454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682976" y="4633527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615726" y="4550413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49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82976" y="4003597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682976" y="3683735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682976" y="3456785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82976" y="3280748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682976" y="3136914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82976" y="3015305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682976" y="290995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682976" y="2817052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615726" y="2733927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49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82976" y="2187116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682976" y="1867245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682976" y="1640294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682976" y="1464258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682976" y="1320432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48" y="0"/>
                </a:lnTo>
              </a:path>
            </a:pathLst>
          </a:custGeom>
          <a:ln w="78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740485" y="2382402"/>
            <a:ext cx="10160" cy="34925"/>
          </a:xfrm>
          <a:custGeom>
            <a:avLst/>
            <a:gdLst/>
            <a:ahLst/>
            <a:cxnLst/>
            <a:rect l="l" t="t" r="r" b="b"/>
            <a:pathLst>
              <a:path w="10159" h="34925">
                <a:moveTo>
                  <a:pt x="9738" y="0"/>
                </a:moveTo>
                <a:lnTo>
                  <a:pt x="0" y="34878"/>
                </a:lnTo>
              </a:path>
            </a:pathLst>
          </a:custGeom>
          <a:ln w="7803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384936" y="2417280"/>
            <a:ext cx="4356100" cy="1986280"/>
          </a:xfrm>
          <a:custGeom>
            <a:avLst/>
            <a:gdLst/>
            <a:ahLst/>
            <a:cxnLst/>
            <a:rect l="l" t="t" r="r" b="b"/>
            <a:pathLst>
              <a:path w="4356100" h="1986279">
                <a:moveTo>
                  <a:pt x="4355550" y="0"/>
                </a:moveTo>
                <a:lnTo>
                  <a:pt x="4345572" y="38112"/>
                </a:lnTo>
                <a:lnTo>
                  <a:pt x="4336956" y="77609"/>
                </a:lnTo>
                <a:lnTo>
                  <a:pt x="4326208" y="118187"/>
                </a:lnTo>
                <a:lnTo>
                  <a:pt x="4313784" y="152524"/>
                </a:lnTo>
                <a:lnTo>
                  <a:pt x="4303389" y="190689"/>
                </a:lnTo>
                <a:lnTo>
                  <a:pt x="4292193" y="232755"/>
                </a:lnTo>
                <a:lnTo>
                  <a:pt x="4281226" y="271263"/>
                </a:lnTo>
                <a:lnTo>
                  <a:pt x="4267876" y="308242"/>
                </a:lnTo>
                <a:lnTo>
                  <a:pt x="4252414" y="337784"/>
                </a:lnTo>
                <a:lnTo>
                  <a:pt x="4241312" y="373972"/>
                </a:lnTo>
                <a:lnTo>
                  <a:pt x="4227909" y="405875"/>
                </a:lnTo>
                <a:lnTo>
                  <a:pt x="4211896" y="446568"/>
                </a:lnTo>
                <a:lnTo>
                  <a:pt x="4192199" y="482486"/>
                </a:lnTo>
                <a:lnTo>
                  <a:pt x="4175155" y="513234"/>
                </a:lnTo>
                <a:lnTo>
                  <a:pt x="4157716" y="541070"/>
                </a:lnTo>
                <a:lnTo>
                  <a:pt x="4136760" y="575678"/>
                </a:lnTo>
                <a:lnTo>
                  <a:pt x="4099103" y="640826"/>
                </a:lnTo>
                <a:lnTo>
                  <a:pt x="4059023" y="701563"/>
                </a:lnTo>
                <a:lnTo>
                  <a:pt x="4037910" y="730876"/>
                </a:lnTo>
                <a:lnTo>
                  <a:pt x="4015487" y="768770"/>
                </a:lnTo>
                <a:lnTo>
                  <a:pt x="3989766" y="799352"/>
                </a:lnTo>
                <a:lnTo>
                  <a:pt x="3967509" y="829310"/>
                </a:lnTo>
                <a:lnTo>
                  <a:pt x="3937229" y="858987"/>
                </a:lnTo>
                <a:lnTo>
                  <a:pt x="3914182" y="890109"/>
                </a:lnTo>
                <a:lnTo>
                  <a:pt x="3884194" y="922065"/>
                </a:lnTo>
                <a:lnTo>
                  <a:pt x="3853707" y="945646"/>
                </a:lnTo>
                <a:lnTo>
                  <a:pt x="3822002" y="962310"/>
                </a:lnTo>
                <a:lnTo>
                  <a:pt x="3787592" y="988794"/>
                </a:lnTo>
                <a:lnTo>
                  <a:pt x="3756699" y="1015298"/>
                </a:lnTo>
                <a:lnTo>
                  <a:pt x="3720655" y="1039795"/>
                </a:lnTo>
                <a:lnTo>
                  <a:pt x="3685329" y="1065716"/>
                </a:lnTo>
                <a:lnTo>
                  <a:pt x="3645259" y="1100573"/>
                </a:lnTo>
                <a:lnTo>
                  <a:pt x="3607529" y="1123375"/>
                </a:lnTo>
                <a:lnTo>
                  <a:pt x="3565555" y="1139560"/>
                </a:lnTo>
                <a:lnTo>
                  <a:pt x="3521489" y="1166543"/>
                </a:lnTo>
                <a:lnTo>
                  <a:pt x="3472386" y="1180440"/>
                </a:lnTo>
                <a:lnTo>
                  <a:pt x="3430401" y="1205873"/>
                </a:lnTo>
                <a:lnTo>
                  <a:pt x="3378781" y="1236434"/>
                </a:lnTo>
                <a:lnTo>
                  <a:pt x="3325705" y="1261992"/>
                </a:lnTo>
                <a:lnTo>
                  <a:pt x="3273637" y="1281007"/>
                </a:lnTo>
                <a:lnTo>
                  <a:pt x="3218281" y="1310663"/>
                </a:lnTo>
                <a:lnTo>
                  <a:pt x="3154154" y="1347278"/>
                </a:lnTo>
                <a:lnTo>
                  <a:pt x="3090994" y="1367842"/>
                </a:lnTo>
                <a:lnTo>
                  <a:pt x="3021258" y="1386285"/>
                </a:lnTo>
                <a:lnTo>
                  <a:pt x="2956902" y="1406434"/>
                </a:lnTo>
                <a:lnTo>
                  <a:pt x="2891380" y="1438482"/>
                </a:lnTo>
                <a:lnTo>
                  <a:pt x="2826556" y="1464477"/>
                </a:lnTo>
                <a:lnTo>
                  <a:pt x="2755655" y="1489463"/>
                </a:lnTo>
                <a:lnTo>
                  <a:pt x="2684556" y="1510079"/>
                </a:lnTo>
                <a:lnTo>
                  <a:pt x="2602563" y="1526702"/>
                </a:lnTo>
                <a:lnTo>
                  <a:pt x="2520528" y="1536105"/>
                </a:lnTo>
                <a:lnTo>
                  <a:pt x="2428900" y="1565678"/>
                </a:lnTo>
                <a:lnTo>
                  <a:pt x="2335523" y="1586961"/>
                </a:lnTo>
                <a:lnTo>
                  <a:pt x="2244207" y="1603032"/>
                </a:lnTo>
                <a:lnTo>
                  <a:pt x="2134224" y="1618728"/>
                </a:lnTo>
                <a:lnTo>
                  <a:pt x="2032461" y="1652473"/>
                </a:lnTo>
                <a:lnTo>
                  <a:pt x="1932997" y="1673016"/>
                </a:lnTo>
                <a:lnTo>
                  <a:pt x="1828529" y="1682774"/>
                </a:lnTo>
                <a:lnTo>
                  <a:pt x="1721241" y="1717277"/>
                </a:lnTo>
                <a:lnTo>
                  <a:pt x="1598064" y="1747162"/>
                </a:lnTo>
                <a:lnTo>
                  <a:pt x="1479621" y="1768569"/>
                </a:lnTo>
                <a:lnTo>
                  <a:pt x="1343417" y="1785244"/>
                </a:lnTo>
                <a:lnTo>
                  <a:pt x="1212800" y="1795146"/>
                </a:lnTo>
                <a:lnTo>
                  <a:pt x="1071393" y="1823263"/>
                </a:lnTo>
                <a:lnTo>
                  <a:pt x="930434" y="1852784"/>
                </a:lnTo>
                <a:lnTo>
                  <a:pt x="788548" y="1864871"/>
                </a:lnTo>
                <a:lnTo>
                  <a:pt x="635488" y="1897877"/>
                </a:lnTo>
                <a:lnTo>
                  <a:pt x="466309" y="1914416"/>
                </a:lnTo>
                <a:lnTo>
                  <a:pt x="306079" y="1966738"/>
                </a:lnTo>
                <a:lnTo>
                  <a:pt x="139846" y="1973562"/>
                </a:lnTo>
                <a:lnTo>
                  <a:pt x="0" y="1985898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129998" y="2373858"/>
            <a:ext cx="3653652" cy="1966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980839" y="4275636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9521"/>
                </a:moveTo>
                <a:lnTo>
                  <a:pt x="26175" y="2037"/>
                </a:lnTo>
                <a:lnTo>
                  <a:pt x="37368" y="0"/>
                </a:lnTo>
                <a:lnTo>
                  <a:pt x="48726" y="896"/>
                </a:lnTo>
                <a:lnTo>
                  <a:pt x="59402" y="4725"/>
                </a:lnTo>
                <a:lnTo>
                  <a:pt x="68547" y="11488"/>
                </a:lnTo>
                <a:lnTo>
                  <a:pt x="75315" y="21185"/>
                </a:lnTo>
                <a:lnTo>
                  <a:pt x="78858" y="33814"/>
                </a:lnTo>
                <a:lnTo>
                  <a:pt x="77018" y="48599"/>
                </a:lnTo>
                <a:lnTo>
                  <a:pt x="43763" y="78021"/>
                </a:lnTo>
                <a:lnTo>
                  <a:pt x="32790" y="78084"/>
                </a:lnTo>
                <a:lnTo>
                  <a:pt x="22279" y="75285"/>
                </a:lnTo>
                <a:lnTo>
                  <a:pt x="12993" y="69651"/>
                </a:lnTo>
                <a:lnTo>
                  <a:pt x="5695" y="61210"/>
                </a:lnTo>
                <a:lnTo>
                  <a:pt x="1147" y="49990"/>
                </a:lnTo>
                <a:lnTo>
                  <a:pt x="0" y="39521"/>
                </a:lnTo>
                <a:close/>
              </a:path>
            </a:pathLst>
          </a:custGeom>
          <a:ln w="7802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811650" y="4292175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9521"/>
                </a:moveTo>
                <a:lnTo>
                  <a:pt x="26175" y="2037"/>
                </a:lnTo>
                <a:lnTo>
                  <a:pt x="37368" y="0"/>
                </a:lnTo>
                <a:lnTo>
                  <a:pt x="48726" y="896"/>
                </a:lnTo>
                <a:lnTo>
                  <a:pt x="59402" y="4725"/>
                </a:lnTo>
                <a:lnTo>
                  <a:pt x="68547" y="11488"/>
                </a:lnTo>
                <a:lnTo>
                  <a:pt x="75315" y="21185"/>
                </a:lnTo>
                <a:lnTo>
                  <a:pt x="78858" y="33814"/>
                </a:lnTo>
                <a:lnTo>
                  <a:pt x="77018" y="48599"/>
                </a:lnTo>
                <a:lnTo>
                  <a:pt x="43763" y="78021"/>
                </a:lnTo>
                <a:lnTo>
                  <a:pt x="32790" y="78084"/>
                </a:lnTo>
                <a:lnTo>
                  <a:pt x="22279" y="75285"/>
                </a:lnTo>
                <a:lnTo>
                  <a:pt x="12993" y="69651"/>
                </a:lnTo>
                <a:lnTo>
                  <a:pt x="5695" y="61210"/>
                </a:lnTo>
                <a:lnTo>
                  <a:pt x="1147" y="49990"/>
                </a:lnTo>
                <a:lnTo>
                  <a:pt x="0" y="39521"/>
                </a:lnTo>
                <a:close/>
              </a:path>
            </a:pathLst>
          </a:custGeom>
          <a:ln w="7802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651431" y="4344497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9521"/>
                </a:moveTo>
                <a:lnTo>
                  <a:pt x="26175" y="2037"/>
                </a:lnTo>
                <a:lnTo>
                  <a:pt x="37368" y="0"/>
                </a:lnTo>
                <a:lnTo>
                  <a:pt x="48726" y="896"/>
                </a:lnTo>
                <a:lnTo>
                  <a:pt x="59402" y="4725"/>
                </a:lnTo>
                <a:lnTo>
                  <a:pt x="68547" y="11488"/>
                </a:lnTo>
                <a:lnTo>
                  <a:pt x="75315" y="21185"/>
                </a:lnTo>
                <a:lnTo>
                  <a:pt x="78858" y="33814"/>
                </a:lnTo>
                <a:lnTo>
                  <a:pt x="77018" y="48599"/>
                </a:lnTo>
                <a:lnTo>
                  <a:pt x="43763" y="78021"/>
                </a:lnTo>
                <a:lnTo>
                  <a:pt x="32790" y="78084"/>
                </a:lnTo>
                <a:lnTo>
                  <a:pt x="22279" y="75285"/>
                </a:lnTo>
                <a:lnTo>
                  <a:pt x="12993" y="69651"/>
                </a:lnTo>
                <a:lnTo>
                  <a:pt x="5695" y="61210"/>
                </a:lnTo>
                <a:lnTo>
                  <a:pt x="1147" y="49990"/>
                </a:lnTo>
                <a:lnTo>
                  <a:pt x="0" y="39521"/>
                </a:lnTo>
                <a:close/>
              </a:path>
            </a:pathLst>
          </a:custGeom>
          <a:ln w="7802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485187" y="4351328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4">
                <a:moveTo>
                  <a:pt x="0" y="39514"/>
                </a:moveTo>
                <a:lnTo>
                  <a:pt x="26181" y="2035"/>
                </a:lnTo>
                <a:lnTo>
                  <a:pt x="37376" y="0"/>
                </a:lnTo>
                <a:lnTo>
                  <a:pt x="48735" y="898"/>
                </a:lnTo>
                <a:lnTo>
                  <a:pt x="59410" y="4729"/>
                </a:lnTo>
                <a:lnTo>
                  <a:pt x="68555" y="11494"/>
                </a:lnTo>
                <a:lnTo>
                  <a:pt x="75321" y="21193"/>
                </a:lnTo>
                <a:lnTo>
                  <a:pt x="78860" y="33826"/>
                </a:lnTo>
                <a:lnTo>
                  <a:pt x="77020" y="48608"/>
                </a:lnTo>
                <a:lnTo>
                  <a:pt x="43764" y="78024"/>
                </a:lnTo>
                <a:lnTo>
                  <a:pt x="32791" y="78085"/>
                </a:lnTo>
                <a:lnTo>
                  <a:pt x="22280" y="75285"/>
                </a:lnTo>
                <a:lnTo>
                  <a:pt x="12993" y="69650"/>
                </a:lnTo>
                <a:lnTo>
                  <a:pt x="5695" y="61207"/>
                </a:lnTo>
                <a:lnTo>
                  <a:pt x="1147" y="49985"/>
                </a:lnTo>
                <a:lnTo>
                  <a:pt x="0" y="39514"/>
                </a:lnTo>
                <a:close/>
              </a:path>
            </a:pathLst>
          </a:custGeom>
          <a:ln w="7802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016528" y="426961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94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000636" y="426363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016528" y="4362505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554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000636" y="437027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847342" y="4285816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607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831440" y="427951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851244" y="437127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310"/>
                </a:lnTo>
              </a:path>
            </a:pathLst>
          </a:custGeom>
          <a:ln w="7803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4831440" y="438758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687118" y="4337611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647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671225" y="433079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691020" y="4423597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506"/>
                </a:lnTo>
              </a:path>
            </a:pathLst>
          </a:custGeom>
          <a:ln w="7803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671225" y="444110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520879" y="4344291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95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504976" y="433731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524781" y="4430434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0"/>
                </a:moveTo>
                <a:lnTo>
                  <a:pt x="0" y="17860"/>
                </a:lnTo>
              </a:path>
            </a:pathLst>
          </a:custGeom>
          <a:ln w="7803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504976" y="444829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992203" y="4252185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52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976310" y="424641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992203" y="434463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507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976310" y="435217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4767465" y="428881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57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751582" y="428253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771366" y="4374249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268"/>
                </a:lnTo>
              </a:path>
            </a:pathLst>
          </a:custGeom>
          <a:ln w="7803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4751582" y="439052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4550306" y="434138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77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534403" y="433450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554208" y="4427438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652"/>
                </a:lnTo>
              </a:path>
            </a:pathLst>
          </a:custGeom>
          <a:ln w="7803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4534403" y="444509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384938" y="2530331"/>
            <a:ext cx="4361180" cy="1881505"/>
          </a:xfrm>
          <a:custGeom>
            <a:avLst/>
            <a:gdLst/>
            <a:ahLst/>
            <a:cxnLst/>
            <a:rect l="l" t="t" r="r" b="b"/>
            <a:pathLst>
              <a:path w="4361180" h="1881504">
                <a:moveTo>
                  <a:pt x="4361180" y="0"/>
                </a:moveTo>
                <a:lnTo>
                  <a:pt x="4351045" y="25162"/>
                </a:lnTo>
                <a:lnTo>
                  <a:pt x="4339880" y="58303"/>
                </a:lnTo>
                <a:lnTo>
                  <a:pt x="4325593" y="81343"/>
                </a:lnTo>
                <a:lnTo>
                  <a:pt x="4312806" y="110011"/>
                </a:lnTo>
                <a:lnTo>
                  <a:pt x="4299643" y="134393"/>
                </a:lnTo>
                <a:lnTo>
                  <a:pt x="4283994" y="165194"/>
                </a:lnTo>
                <a:lnTo>
                  <a:pt x="4268240" y="193560"/>
                </a:lnTo>
                <a:lnTo>
                  <a:pt x="4249719" y="226274"/>
                </a:lnTo>
                <a:lnTo>
                  <a:pt x="4233258" y="251125"/>
                </a:lnTo>
                <a:lnTo>
                  <a:pt x="4216588" y="289154"/>
                </a:lnTo>
                <a:lnTo>
                  <a:pt x="4198661" y="320101"/>
                </a:lnTo>
                <a:lnTo>
                  <a:pt x="4178214" y="347645"/>
                </a:lnTo>
                <a:lnTo>
                  <a:pt x="4159381" y="379340"/>
                </a:lnTo>
                <a:lnTo>
                  <a:pt x="4135626" y="408070"/>
                </a:lnTo>
                <a:lnTo>
                  <a:pt x="4116116" y="435365"/>
                </a:lnTo>
                <a:lnTo>
                  <a:pt x="4093048" y="463773"/>
                </a:lnTo>
                <a:lnTo>
                  <a:pt x="4058492" y="490236"/>
                </a:lnTo>
                <a:lnTo>
                  <a:pt x="4039617" y="521879"/>
                </a:lnTo>
                <a:lnTo>
                  <a:pt x="4010690" y="554416"/>
                </a:lnTo>
                <a:lnTo>
                  <a:pt x="3985052" y="580338"/>
                </a:lnTo>
                <a:lnTo>
                  <a:pt x="3959872" y="606156"/>
                </a:lnTo>
                <a:lnTo>
                  <a:pt x="3931309" y="636373"/>
                </a:lnTo>
                <a:lnTo>
                  <a:pt x="3898449" y="679469"/>
                </a:lnTo>
                <a:lnTo>
                  <a:pt x="3871447" y="708782"/>
                </a:lnTo>
                <a:lnTo>
                  <a:pt x="3839473" y="743389"/>
                </a:lnTo>
                <a:lnTo>
                  <a:pt x="3803283" y="769456"/>
                </a:lnTo>
                <a:lnTo>
                  <a:pt x="3764066" y="806165"/>
                </a:lnTo>
                <a:lnTo>
                  <a:pt x="3725223" y="833970"/>
                </a:lnTo>
                <a:lnTo>
                  <a:pt x="3688961" y="863543"/>
                </a:lnTo>
                <a:lnTo>
                  <a:pt x="3646164" y="888352"/>
                </a:lnTo>
                <a:lnTo>
                  <a:pt x="3603659" y="919589"/>
                </a:lnTo>
                <a:lnTo>
                  <a:pt x="3556627" y="939436"/>
                </a:lnTo>
                <a:lnTo>
                  <a:pt x="3508243" y="968104"/>
                </a:lnTo>
                <a:lnTo>
                  <a:pt x="3457351" y="990187"/>
                </a:lnTo>
                <a:lnTo>
                  <a:pt x="3406865" y="1038109"/>
                </a:lnTo>
                <a:lnTo>
                  <a:pt x="3347316" y="1072987"/>
                </a:lnTo>
                <a:lnTo>
                  <a:pt x="3288266" y="1106981"/>
                </a:lnTo>
                <a:lnTo>
                  <a:pt x="3221569" y="1134557"/>
                </a:lnTo>
                <a:lnTo>
                  <a:pt x="3157650" y="1166647"/>
                </a:lnTo>
                <a:lnTo>
                  <a:pt x="3093679" y="1193588"/>
                </a:lnTo>
                <a:lnTo>
                  <a:pt x="3030613" y="1232429"/>
                </a:lnTo>
                <a:lnTo>
                  <a:pt x="2961553" y="1278833"/>
                </a:lnTo>
                <a:lnTo>
                  <a:pt x="2887364" y="1307313"/>
                </a:lnTo>
                <a:lnTo>
                  <a:pt x="2811541" y="1345145"/>
                </a:lnTo>
                <a:lnTo>
                  <a:pt x="2718300" y="1386577"/>
                </a:lnTo>
                <a:lnTo>
                  <a:pt x="2620626" y="1406392"/>
                </a:lnTo>
                <a:lnTo>
                  <a:pt x="2520559" y="1428809"/>
                </a:lnTo>
                <a:lnTo>
                  <a:pt x="2418349" y="1446482"/>
                </a:lnTo>
                <a:lnTo>
                  <a:pt x="2311456" y="1481245"/>
                </a:lnTo>
                <a:lnTo>
                  <a:pt x="2200474" y="1511536"/>
                </a:lnTo>
                <a:lnTo>
                  <a:pt x="2074779" y="1547100"/>
                </a:lnTo>
                <a:lnTo>
                  <a:pt x="1946951" y="1564690"/>
                </a:lnTo>
                <a:lnTo>
                  <a:pt x="1812817" y="1589582"/>
                </a:lnTo>
                <a:lnTo>
                  <a:pt x="1658778" y="1615951"/>
                </a:lnTo>
                <a:lnTo>
                  <a:pt x="1514916" y="1642924"/>
                </a:lnTo>
                <a:lnTo>
                  <a:pt x="1353635" y="1673662"/>
                </a:lnTo>
                <a:lnTo>
                  <a:pt x="1177568" y="1695048"/>
                </a:lnTo>
                <a:lnTo>
                  <a:pt x="998942" y="1733171"/>
                </a:lnTo>
                <a:lnTo>
                  <a:pt x="817121" y="1747786"/>
                </a:lnTo>
                <a:lnTo>
                  <a:pt x="611171" y="1767196"/>
                </a:lnTo>
                <a:lnTo>
                  <a:pt x="386428" y="1804342"/>
                </a:lnTo>
                <a:lnTo>
                  <a:pt x="169272" y="1857527"/>
                </a:lnTo>
                <a:lnTo>
                  <a:pt x="0" y="1881452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4514611" y="2491649"/>
            <a:ext cx="4270765" cy="19347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259239" y="416947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4608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706370" y="4497343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92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690488" y="450480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562101" y="4476085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87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546198" y="446914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566003" y="4562186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756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546198" y="457994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407200" y="4521443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5540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391307" y="451367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411102" y="4608365"/>
            <a:ext cx="0" cy="20320"/>
          </a:xfrm>
          <a:custGeom>
            <a:avLst/>
            <a:gdLst/>
            <a:ahLst/>
            <a:cxnLst/>
            <a:rect l="l" t="t" r="r" b="b"/>
            <a:pathLst>
              <a:path h="20320">
                <a:moveTo>
                  <a:pt x="0" y="0"/>
                </a:moveTo>
                <a:lnTo>
                  <a:pt x="0" y="19701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391307" y="462806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245279" y="4567975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17818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6225490" y="456797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6245279" y="4664957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0"/>
                </a:moveTo>
                <a:lnTo>
                  <a:pt x="0" y="22322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225490" y="468728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6080366" y="4620431"/>
            <a:ext cx="0" cy="20955"/>
          </a:xfrm>
          <a:custGeom>
            <a:avLst/>
            <a:gdLst/>
            <a:ahLst/>
            <a:cxnLst/>
            <a:rect l="l" t="t" r="r" b="b"/>
            <a:pathLst>
              <a:path h="20954">
                <a:moveTo>
                  <a:pt x="0" y="20440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060576" y="462043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080366" y="47200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060576" y="474541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5918267" y="4674632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22759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5898473" y="467462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5918267" y="4776534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0"/>
                </a:moveTo>
                <a:lnTo>
                  <a:pt x="0" y="28106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898473" y="480464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738766" y="4729013"/>
            <a:ext cx="0" cy="26034"/>
          </a:xfrm>
          <a:custGeom>
            <a:avLst/>
            <a:gdLst/>
            <a:ahLst/>
            <a:cxnLst/>
            <a:rect l="l" t="t" r="r" b="b"/>
            <a:pathLst>
              <a:path h="26035">
                <a:moveTo>
                  <a:pt x="0" y="25609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718972" y="472901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738766" y="4833777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0"/>
                </a:moveTo>
                <a:lnTo>
                  <a:pt x="0" y="31486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5718972" y="486526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5557122" y="4777970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28480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5537329" y="477796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5557122" y="4885603"/>
            <a:ext cx="0" cy="34925"/>
          </a:xfrm>
          <a:custGeom>
            <a:avLst/>
            <a:gdLst/>
            <a:ahLst/>
            <a:cxnLst/>
            <a:rect l="l" t="t" r="r" b="b"/>
            <a:pathLst>
              <a:path h="34925">
                <a:moveTo>
                  <a:pt x="0" y="0"/>
                </a:moveTo>
                <a:lnTo>
                  <a:pt x="0" y="34929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5537329" y="492053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5369183" y="4834762"/>
            <a:ext cx="0" cy="29845"/>
          </a:xfrm>
          <a:custGeom>
            <a:avLst/>
            <a:gdLst/>
            <a:ahLst/>
            <a:cxnLst/>
            <a:rect l="l" t="t" r="r" b="b"/>
            <a:pathLst>
              <a:path h="29845">
                <a:moveTo>
                  <a:pt x="0" y="29427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5349379" y="483476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369183" y="4943342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053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349379" y="497939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183011" y="4926248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32433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5163217" y="492624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5183011" y="503783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673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5163217" y="507751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4993301" y="4999436"/>
            <a:ext cx="0" cy="33020"/>
          </a:xfrm>
          <a:custGeom>
            <a:avLst/>
            <a:gdLst/>
            <a:ahLst/>
            <a:cxnLst/>
            <a:rect l="l" t="t" r="r" b="b"/>
            <a:pathLst>
              <a:path h="33020">
                <a:moveTo>
                  <a:pt x="0" y="32527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4973515" y="499943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4993301" y="511111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777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4973515" y="515089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4786130" y="5064091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179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4766346" y="506409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4786130" y="5178425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012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4766346" y="522143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4577314" y="5117581"/>
            <a:ext cx="0" cy="39370"/>
          </a:xfrm>
          <a:custGeom>
            <a:avLst/>
            <a:gdLst/>
            <a:ahLst/>
            <a:cxnLst/>
            <a:rect l="l" t="t" r="r" b="b"/>
            <a:pathLst>
              <a:path h="39370">
                <a:moveTo>
                  <a:pt x="0" y="38778"/>
                </a:moveTo>
                <a:lnTo>
                  <a:pt x="0" y="0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4557510" y="511758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4577314" y="523551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433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4557510" y="528294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8729975" y="2098363"/>
            <a:ext cx="20320" cy="47625"/>
          </a:xfrm>
          <a:custGeom>
            <a:avLst/>
            <a:gdLst/>
            <a:ahLst/>
            <a:cxnLst/>
            <a:rect l="l" t="t" r="r" b="b"/>
            <a:pathLst>
              <a:path w="20320" h="47625">
                <a:moveTo>
                  <a:pt x="20248" y="0"/>
                </a:moveTo>
                <a:lnTo>
                  <a:pt x="0" y="47173"/>
                </a:lnTo>
              </a:path>
            </a:pathLst>
          </a:custGeom>
          <a:ln w="780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4384940" y="2145538"/>
            <a:ext cx="4345305" cy="3107690"/>
          </a:xfrm>
          <a:custGeom>
            <a:avLst/>
            <a:gdLst/>
            <a:ahLst/>
            <a:cxnLst/>
            <a:rect l="l" t="t" r="r" b="b"/>
            <a:pathLst>
              <a:path w="4345305" h="3107690">
                <a:moveTo>
                  <a:pt x="4345032" y="0"/>
                </a:moveTo>
                <a:lnTo>
                  <a:pt x="4293505" y="115098"/>
                </a:lnTo>
                <a:lnTo>
                  <a:pt x="4228784" y="229832"/>
                </a:lnTo>
                <a:lnTo>
                  <a:pt x="4171223" y="347541"/>
                </a:lnTo>
                <a:lnTo>
                  <a:pt x="4112548" y="470191"/>
                </a:lnTo>
                <a:lnTo>
                  <a:pt x="4045122" y="589523"/>
                </a:lnTo>
                <a:lnTo>
                  <a:pt x="3970746" y="712402"/>
                </a:lnTo>
                <a:lnTo>
                  <a:pt x="3896723" y="836040"/>
                </a:lnTo>
                <a:lnTo>
                  <a:pt x="3815354" y="942868"/>
                </a:lnTo>
                <a:lnTo>
                  <a:pt x="3722716" y="1061972"/>
                </a:lnTo>
                <a:lnTo>
                  <a:pt x="3632712" y="1185495"/>
                </a:lnTo>
                <a:lnTo>
                  <a:pt x="3539147" y="1294623"/>
                </a:lnTo>
                <a:lnTo>
                  <a:pt x="3430736" y="1414797"/>
                </a:lnTo>
                <a:lnTo>
                  <a:pt x="3323926" y="1549649"/>
                </a:lnTo>
                <a:lnTo>
                  <a:pt x="3222298" y="1642487"/>
                </a:lnTo>
                <a:lnTo>
                  <a:pt x="3111337" y="1745997"/>
                </a:lnTo>
                <a:lnTo>
                  <a:pt x="2993925" y="1881161"/>
                </a:lnTo>
                <a:lnTo>
                  <a:pt x="2878198" y="1982060"/>
                </a:lnTo>
                <a:lnTo>
                  <a:pt x="2747633" y="2059014"/>
                </a:lnTo>
                <a:lnTo>
                  <a:pt x="2609244" y="2158967"/>
                </a:lnTo>
                <a:lnTo>
                  <a:pt x="2462936" y="2224448"/>
                </a:lnTo>
                <a:lnTo>
                  <a:pt x="2325338" y="2304762"/>
                </a:lnTo>
                <a:lnTo>
                  <a:pt x="2181059" y="2377066"/>
                </a:lnTo>
                <a:lnTo>
                  <a:pt x="2026167" y="2423251"/>
                </a:lnTo>
                <a:lnTo>
                  <a:pt x="1860339" y="2479838"/>
                </a:lnTo>
                <a:lnTo>
                  <a:pt x="1695427" y="2534916"/>
                </a:lnTo>
                <a:lnTo>
                  <a:pt x="1533324" y="2591430"/>
                </a:lnTo>
                <a:lnTo>
                  <a:pt x="1353823" y="2648662"/>
                </a:lnTo>
                <a:lnTo>
                  <a:pt x="1172179" y="2700485"/>
                </a:lnTo>
                <a:lnTo>
                  <a:pt x="984240" y="2758227"/>
                </a:lnTo>
                <a:lnTo>
                  <a:pt x="798070" y="2852718"/>
                </a:lnTo>
                <a:lnTo>
                  <a:pt x="608362" y="2926000"/>
                </a:lnTo>
                <a:lnTo>
                  <a:pt x="401194" y="2993312"/>
                </a:lnTo>
                <a:lnTo>
                  <a:pt x="192372" y="3050398"/>
                </a:lnTo>
                <a:lnTo>
                  <a:pt x="0" y="3107255"/>
                </a:lnTo>
              </a:path>
            </a:pathLst>
          </a:custGeom>
          <a:ln w="780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8690381" y="2105959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4" y="0"/>
                </a:moveTo>
                <a:lnTo>
                  <a:pt x="0" y="0"/>
                </a:lnTo>
                <a:lnTo>
                  <a:pt x="0" y="79159"/>
                </a:lnTo>
                <a:lnTo>
                  <a:pt x="79174" y="79159"/>
                </a:lnTo>
                <a:lnTo>
                  <a:pt x="7917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638854" y="2221057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59"/>
                </a:lnTo>
                <a:lnTo>
                  <a:pt x="79173" y="79159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8574124" y="2335781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4" y="0"/>
                </a:moveTo>
                <a:lnTo>
                  <a:pt x="0" y="0"/>
                </a:lnTo>
                <a:lnTo>
                  <a:pt x="0" y="79159"/>
                </a:lnTo>
                <a:lnTo>
                  <a:pt x="79184" y="79159"/>
                </a:lnTo>
                <a:lnTo>
                  <a:pt x="7918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516573" y="2453510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48"/>
                </a:lnTo>
                <a:lnTo>
                  <a:pt x="79173" y="79148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457897" y="2576150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59"/>
                </a:lnTo>
                <a:lnTo>
                  <a:pt x="79173" y="79159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390472" y="269548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59"/>
                </a:lnTo>
                <a:lnTo>
                  <a:pt x="79173" y="79159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316096" y="2818361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59"/>
                </a:lnTo>
                <a:lnTo>
                  <a:pt x="79183" y="79159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242082" y="2941999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59"/>
                </a:lnTo>
                <a:lnTo>
                  <a:pt x="79173" y="79159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160703" y="3048828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4" y="0"/>
                </a:moveTo>
                <a:lnTo>
                  <a:pt x="0" y="0"/>
                </a:lnTo>
                <a:lnTo>
                  <a:pt x="0" y="79159"/>
                </a:lnTo>
                <a:lnTo>
                  <a:pt x="79174" y="79159"/>
                </a:lnTo>
                <a:lnTo>
                  <a:pt x="7917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068076" y="3167931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59"/>
                </a:lnTo>
                <a:lnTo>
                  <a:pt x="79183" y="79159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978061" y="3291455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59"/>
                </a:lnTo>
                <a:lnTo>
                  <a:pt x="79173" y="79159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884507" y="340058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59"/>
                </a:lnTo>
                <a:lnTo>
                  <a:pt x="79183" y="79159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776085" y="352075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59"/>
                </a:lnTo>
                <a:lnTo>
                  <a:pt x="79183" y="79159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669276" y="3655608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59"/>
                </a:lnTo>
                <a:lnTo>
                  <a:pt x="79173" y="79159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567638" y="374844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57"/>
                </a:lnTo>
                <a:lnTo>
                  <a:pt x="79183" y="79157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456676" y="3851955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60"/>
                </a:lnTo>
                <a:lnTo>
                  <a:pt x="79183" y="79160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339284" y="3987120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4" y="0"/>
                </a:moveTo>
                <a:lnTo>
                  <a:pt x="0" y="0"/>
                </a:lnTo>
                <a:lnTo>
                  <a:pt x="0" y="79159"/>
                </a:lnTo>
                <a:lnTo>
                  <a:pt x="79174" y="79159"/>
                </a:lnTo>
                <a:lnTo>
                  <a:pt x="7917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223548" y="4088029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48"/>
                </a:lnTo>
                <a:lnTo>
                  <a:pt x="79183" y="79148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092993" y="4164984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48"/>
                </a:lnTo>
                <a:lnTo>
                  <a:pt x="79173" y="79148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6954583" y="426492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59"/>
                </a:lnTo>
                <a:lnTo>
                  <a:pt x="79183" y="79159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6808285" y="433040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59"/>
                </a:lnTo>
                <a:lnTo>
                  <a:pt x="79173" y="79159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6670687" y="4410731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48"/>
                </a:lnTo>
                <a:lnTo>
                  <a:pt x="79173" y="79148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6526407" y="4483025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4" y="0"/>
                </a:moveTo>
                <a:lnTo>
                  <a:pt x="0" y="0"/>
                </a:lnTo>
                <a:lnTo>
                  <a:pt x="0" y="79159"/>
                </a:lnTo>
                <a:lnTo>
                  <a:pt x="79174" y="79159"/>
                </a:lnTo>
                <a:lnTo>
                  <a:pt x="7917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6371516" y="4529220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48"/>
                </a:lnTo>
                <a:lnTo>
                  <a:pt x="79173" y="79148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6205688" y="4585807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48"/>
                </a:lnTo>
                <a:lnTo>
                  <a:pt x="79173" y="79148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6040776" y="464088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48"/>
                </a:lnTo>
                <a:lnTo>
                  <a:pt x="79183" y="79148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878673" y="4697389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48"/>
                </a:lnTo>
                <a:lnTo>
                  <a:pt x="79183" y="79148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699183" y="475463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48"/>
                </a:lnTo>
                <a:lnTo>
                  <a:pt x="79183" y="79148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5517529" y="4806454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48"/>
                </a:lnTo>
                <a:lnTo>
                  <a:pt x="79183" y="79148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329590" y="4864196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48"/>
                </a:lnTo>
                <a:lnTo>
                  <a:pt x="79183" y="79148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5143420" y="4958688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3" y="0"/>
                </a:moveTo>
                <a:lnTo>
                  <a:pt x="0" y="0"/>
                </a:lnTo>
                <a:lnTo>
                  <a:pt x="0" y="79148"/>
                </a:lnTo>
                <a:lnTo>
                  <a:pt x="79183" y="79148"/>
                </a:lnTo>
                <a:lnTo>
                  <a:pt x="7918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953712" y="5031969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48"/>
                </a:lnTo>
                <a:lnTo>
                  <a:pt x="79173" y="79148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746543" y="5099260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84" y="0"/>
                </a:moveTo>
                <a:lnTo>
                  <a:pt x="0" y="0"/>
                </a:lnTo>
                <a:lnTo>
                  <a:pt x="0" y="79159"/>
                </a:lnTo>
                <a:lnTo>
                  <a:pt x="79184" y="79159"/>
                </a:lnTo>
                <a:lnTo>
                  <a:pt x="79184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537721" y="5156367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9173" y="0"/>
                </a:moveTo>
                <a:lnTo>
                  <a:pt x="0" y="0"/>
                </a:lnTo>
                <a:lnTo>
                  <a:pt x="0" y="79148"/>
                </a:lnTo>
                <a:lnTo>
                  <a:pt x="79173" y="79148"/>
                </a:lnTo>
                <a:lnTo>
                  <a:pt x="79173" y="0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792028" y="3988246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776147" y="398859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759837" y="404101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743945" y="404182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732056" y="398646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716163" y="398639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716163" y="406792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714488" y="4005610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698585" y="400550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698585" y="408718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704642" y="401747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688748" y="401727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704642" y="4098103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688748" y="409937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690639" y="4033874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674747" y="403345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690639" y="4114960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674747" y="411647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663670" y="4046205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647778" y="404554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663670" y="412781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647778" y="412960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628045" y="406914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643938" y="415235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468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628046" y="415447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599774" y="409408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615668" y="4178223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402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599775" y="418067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553826" y="4120615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177" y="0"/>
                </a:lnTo>
              </a:path>
            </a:pathLst>
          </a:custGeom>
          <a:ln w="1815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575308" y="411125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591200" y="4196440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4627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575308" y="419926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569718" y="412768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569718" y="421186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5156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553826" y="421501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553826" y="412579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505062" y="4152733"/>
            <a:ext cx="52705" cy="0"/>
          </a:xfrm>
          <a:custGeom>
            <a:avLst/>
            <a:gdLst/>
            <a:ahLst/>
            <a:cxnLst/>
            <a:rect l="l" t="t" r="r" b="b"/>
            <a:pathLst>
              <a:path w="52704">
                <a:moveTo>
                  <a:pt x="0" y="0"/>
                </a:moveTo>
                <a:lnTo>
                  <a:pt x="52595" y="0"/>
                </a:lnTo>
              </a:path>
            </a:pathLst>
          </a:custGeom>
          <a:ln w="1795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533950" y="414339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549853" y="4229913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541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533950" y="423321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481639" y="4165731"/>
            <a:ext cx="47625" cy="0"/>
          </a:xfrm>
          <a:custGeom>
            <a:avLst/>
            <a:gdLst/>
            <a:ahLst/>
            <a:cxnLst/>
            <a:rect l="l" t="t" r="r" b="b"/>
            <a:pathLst>
              <a:path w="47625">
                <a:moveTo>
                  <a:pt x="0" y="0"/>
                </a:moveTo>
                <a:lnTo>
                  <a:pt x="47129" y="0"/>
                </a:lnTo>
              </a:path>
            </a:pathLst>
          </a:custGeom>
          <a:ln w="1499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520964" y="4245315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5999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497533" y="4252926"/>
            <a:ext cx="47625" cy="0"/>
          </a:xfrm>
          <a:custGeom>
            <a:avLst/>
            <a:gdLst/>
            <a:ahLst/>
            <a:cxnLst/>
            <a:rect l="l" t="t" r="r" b="b"/>
            <a:pathLst>
              <a:path w="47625">
                <a:moveTo>
                  <a:pt x="0" y="0"/>
                </a:moveTo>
                <a:lnTo>
                  <a:pt x="47120" y="0"/>
                </a:lnTo>
              </a:path>
            </a:pathLst>
          </a:custGeom>
          <a:ln w="15698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505062" y="415780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469467" y="417240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481637" y="426148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481639" y="416932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497533" y="425756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642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485380" y="4175056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4346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469467" y="426486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454021" y="419970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524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438129" y="419650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454021" y="428668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758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438129" y="429130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440639" y="421033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5539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7424757" y="420695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440639" y="429768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965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7424757" y="430251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440639" y="429768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965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412645" y="4236836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6298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396742" y="423298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412645" y="432518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069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396742" y="433053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412645" y="432518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069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387810" y="426248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6817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371919" y="425832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387810" y="435151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42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371919" y="435722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387810" y="435151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42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356890" y="428787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72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340986" y="428348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356890" y="437741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95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340986" y="438339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356890" y="4377412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95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320564" y="4314036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9600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304670" y="430923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320564" y="440443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877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304670" y="441087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7320564" y="4314036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9600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320564" y="440443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877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7320564" y="4314036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9600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320564" y="440443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877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7291909" y="432214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991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276015" y="431719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291909" y="441287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24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276015" y="441950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291909" y="432214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991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7291909" y="441287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24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7244758" y="435570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18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7228876" y="435011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7244758" y="4447803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687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7228876" y="445514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7244758" y="4355707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118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7244758" y="4447803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687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7206309" y="4386461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02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7190406" y="438044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7210211" y="4471625"/>
            <a:ext cx="0" cy="15875"/>
          </a:xfrm>
          <a:custGeom>
            <a:avLst/>
            <a:gdLst/>
            <a:ahLst/>
            <a:cxnLst/>
            <a:rect l="l" t="t" r="r" b="b"/>
            <a:pathLst>
              <a:path h="15875">
                <a:moveTo>
                  <a:pt x="0" y="0"/>
                </a:moveTo>
                <a:lnTo>
                  <a:pt x="0" y="15644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7190406" y="448726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7206309" y="4386461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02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7167095" y="4412451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888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7151214" y="440600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7170997" y="4498058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0"/>
                </a:moveTo>
                <a:lnTo>
                  <a:pt x="0" y="16622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7151214" y="451467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7167095" y="4412451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2888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7136480" y="441806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23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7120587" y="441144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7140382" y="4503837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0"/>
                </a:moveTo>
                <a:lnTo>
                  <a:pt x="0" y="17028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7120587" y="452086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7136480" y="4418069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23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7093904" y="443483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886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7045028" y="4431003"/>
            <a:ext cx="73025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0" y="0"/>
                </a:moveTo>
                <a:lnTo>
                  <a:pt x="72565" y="0"/>
                </a:lnTo>
              </a:path>
            </a:pathLst>
          </a:custGeom>
          <a:ln w="14019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097806" y="4520944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777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045028" y="4542266"/>
            <a:ext cx="73025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0" y="0"/>
                </a:moveTo>
                <a:lnTo>
                  <a:pt x="72565" y="0"/>
                </a:lnTo>
              </a:path>
            </a:pathLst>
          </a:custGeom>
          <a:ln w="1489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093904" y="443483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3886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060941" y="444125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29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064843" y="4527567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0"/>
                </a:moveTo>
                <a:lnTo>
                  <a:pt x="0" y="18245"/>
                </a:lnTo>
              </a:path>
            </a:pathLst>
          </a:custGeom>
          <a:ln w="780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060941" y="444125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29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7045027" y="443411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7045027" y="454581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060941" y="444125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29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003550" y="445096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80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6987656" y="444356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007452" y="4537533"/>
            <a:ext cx="0" cy="19050"/>
          </a:xfrm>
          <a:custGeom>
            <a:avLst/>
            <a:gdLst/>
            <a:ahLst/>
            <a:cxnLst/>
            <a:rect l="l" t="t" r="r" b="b"/>
            <a:pathLst>
              <a:path h="19050">
                <a:moveTo>
                  <a:pt x="0" y="0"/>
                </a:moveTo>
                <a:lnTo>
                  <a:pt x="0" y="18827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6987656" y="455635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003550" y="4450968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0" y="0"/>
                </a:moveTo>
                <a:lnTo>
                  <a:pt x="7803" y="0"/>
                </a:lnTo>
              </a:path>
            </a:pathLst>
          </a:custGeom>
          <a:ln w="1480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6965770" y="4471544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112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6945975" y="447154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6965770" y="4566808"/>
            <a:ext cx="0" cy="20955"/>
          </a:xfrm>
          <a:custGeom>
            <a:avLst/>
            <a:gdLst/>
            <a:ahLst/>
            <a:cxnLst/>
            <a:rect l="l" t="t" r="r" b="b"/>
            <a:pathLst>
              <a:path h="20954">
                <a:moveTo>
                  <a:pt x="0" y="0"/>
                </a:moveTo>
                <a:lnTo>
                  <a:pt x="0" y="20346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6945975" y="4587156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6908550" y="4497861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527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6888756" y="449786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6908550" y="4594540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19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6888756" y="461652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6844798" y="4552934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0"/>
                </a:moveTo>
                <a:lnTo>
                  <a:pt x="0" y="18141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6825004" y="455293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6844798" y="4650228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0"/>
                </a:moveTo>
                <a:lnTo>
                  <a:pt x="0" y="22697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6825004" y="467292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6775904" y="4579999"/>
            <a:ext cx="0" cy="19685"/>
          </a:xfrm>
          <a:custGeom>
            <a:avLst/>
            <a:gdLst/>
            <a:ahLst/>
            <a:cxnLst/>
            <a:rect l="l" t="t" r="r" b="b"/>
            <a:pathLst>
              <a:path h="19685">
                <a:moveTo>
                  <a:pt x="0" y="0"/>
                </a:moveTo>
                <a:lnTo>
                  <a:pt x="0" y="19295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6756100" y="457999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6775904" y="4678447"/>
            <a:ext cx="0" cy="24130"/>
          </a:xfrm>
          <a:custGeom>
            <a:avLst/>
            <a:gdLst/>
            <a:ahLst/>
            <a:cxnLst/>
            <a:rect l="l" t="t" r="r" b="b"/>
            <a:pathLst>
              <a:path h="24129">
                <a:moveTo>
                  <a:pt x="0" y="0"/>
                </a:moveTo>
                <a:lnTo>
                  <a:pt x="0" y="2405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6756100" y="470251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6739781" y="4606961"/>
            <a:ext cx="0" cy="19685"/>
          </a:xfrm>
          <a:custGeom>
            <a:avLst/>
            <a:gdLst/>
            <a:ahLst/>
            <a:cxnLst/>
            <a:rect l="l" t="t" r="r" b="b"/>
            <a:pathLst>
              <a:path h="19685">
                <a:moveTo>
                  <a:pt x="0" y="0"/>
                </a:moveTo>
                <a:lnTo>
                  <a:pt x="0" y="19607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6687022" y="4611118"/>
            <a:ext cx="73025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0" y="0"/>
                </a:moveTo>
                <a:lnTo>
                  <a:pt x="72557" y="0"/>
                </a:lnTo>
              </a:path>
            </a:pathLst>
          </a:custGeom>
          <a:ln w="1611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6739781" y="4705732"/>
            <a:ext cx="0" cy="24765"/>
          </a:xfrm>
          <a:custGeom>
            <a:avLst/>
            <a:gdLst/>
            <a:ahLst/>
            <a:cxnLst/>
            <a:rect l="l" t="t" r="r" b="b"/>
            <a:pathLst>
              <a:path h="24764">
                <a:moveTo>
                  <a:pt x="0" y="0"/>
                </a:moveTo>
                <a:lnTo>
                  <a:pt x="0" y="24403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6687022" y="4734866"/>
            <a:ext cx="73025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0" y="0"/>
                </a:moveTo>
                <a:lnTo>
                  <a:pt x="72557" y="0"/>
                </a:lnTo>
              </a:path>
            </a:pathLst>
          </a:custGeom>
          <a:ln w="17269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6706818" y="4615268"/>
            <a:ext cx="0" cy="20320"/>
          </a:xfrm>
          <a:custGeom>
            <a:avLst/>
            <a:gdLst/>
            <a:ahLst/>
            <a:cxnLst/>
            <a:rect l="l" t="t" r="r" b="b"/>
            <a:pathLst>
              <a:path h="20320">
                <a:moveTo>
                  <a:pt x="0" y="0"/>
                </a:moveTo>
                <a:lnTo>
                  <a:pt x="0" y="20148"/>
                </a:lnTo>
              </a:path>
            </a:pathLst>
          </a:custGeom>
          <a:ln w="780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6706818" y="4714569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027"/>
                </a:lnTo>
              </a:path>
            </a:pathLst>
          </a:custGeom>
          <a:ln w="780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6640038" y="4619428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566" y="0"/>
                </a:lnTo>
              </a:path>
            </a:pathLst>
          </a:custGeom>
          <a:ln w="16109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6640038" y="4744374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566" y="0"/>
                </a:lnTo>
              </a:path>
            </a:pathLst>
          </a:custGeom>
          <a:ln w="17349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6659832" y="4623585"/>
            <a:ext cx="0" cy="20955"/>
          </a:xfrm>
          <a:custGeom>
            <a:avLst/>
            <a:gdLst/>
            <a:ahLst/>
            <a:cxnLst/>
            <a:rect l="l" t="t" r="r" b="b"/>
            <a:pathLst>
              <a:path h="20954">
                <a:moveTo>
                  <a:pt x="0" y="0"/>
                </a:moveTo>
                <a:lnTo>
                  <a:pt x="0" y="2071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6659832" y="4723458"/>
            <a:ext cx="0" cy="26034"/>
          </a:xfrm>
          <a:custGeom>
            <a:avLst/>
            <a:gdLst/>
            <a:ahLst/>
            <a:cxnLst/>
            <a:rect l="l" t="t" r="r" b="b"/>
            <a:pathLst>
              <a:path h="26035">
                <a:moveTo>
                  <a:pt x="0" y="0"/>
                </a:moveTo>
                <a:lnTo>
                  <a:pt x="0" y="25693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6603659" y="4628413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980" y="0"/>
                </a:lnTo>
              </a:path>
            </a:pathLst>
          </a:custGeom>
          <a:ln w="1746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6603659" y="4754364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980" y="0"/>
                </a:lnTo>
              </a:path>
            </a:pathLst>
          </a:custGeom>
          <a:ln w="1823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6623454" y="4633248"/>
            <a:ext cx="0" cy="21590"/>
          </a:xfrm>
          <a:custGeom>
            <a:avLst/>
            <a:gdLst/>
            <a:ahLst/>
            <a:cxnLst/>
            <a:rect l="l" t="t" r="r" b="b"/>
            <a:pathLst>
              <a:path h="21589">
                <a:moveTo>
                  <a:pt x="0" y="0"/>
                </a:moveTo>
                <a:lnTo>
                  <a:pt x="0" y="21053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6623454" y="4733463"/>
            <a:ext cx="0" cy="26670"/>
          </a:xfrm>
          <a:custGeom>
            <a:avLst/>
            <a:gdLst/>
            <a:ahLst/>
            <a:cxnLst/>
            <a:rect l="l" t="t" r="r" b="b"/>
            <a:pathLst>
              <a:path h="26670">
                <a:moveTo>
                  <a:pt x="0" y="0"/>
                </a:moveTo>
                <a:lnTo>
                  <a:pt x="0" y="2611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6603659" y="463324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6603659" y="475958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6557385" y="4660670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1646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6537590" y="466067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6557385" y="4761481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0"/>
                </a:moveTo>
                <a:lnTo>
                  <a:pt x="0" y="26785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6537590" y="478826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6448200" y="4749330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6448140" y="4733430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6495839" y="4749330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6495898" y="4733430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6472020" y="4690709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0"/>
                </a:moveTo>
                <a:lnTo>
                  <a:pt x="0" y="22936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6452234" y="469070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6472020" y="4792798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0"/>
                </a:moveTo>
                <a:lnTo>
                  <a:pt x="0" y="28324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6452234" y="4821119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6318555" y="4779104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6318263" y="476321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6366648" y="4779104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6366941" y="476321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6342594" y="4719296"/>
            <a:ext cx="0" cy="24130"/>
          </a:xfrm>
          <a:custGeom>
            <a:avLst/>
            <a:gdLst/>
            <a:ahLst/>
            <a:cxnLst/>
            <a:rect l="l" t="t" r="r" b="b"/>
            <a:pathLst>
              <a:path h="24129">
                <a:moveTo>
                  <a:pt x="0" y="0"/>
                </a:moveTo>
                <a:lnTo>
                  <a:pt x="0" y="24132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6322800" y="471929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6342594" y="4822592"/>
            <a:ext cx="0" cy="29845"/>
          </a:xfrm>
          <a:custGeom>
            <a:avLst/>
            <a:gdLst/>
            <a:ahLst/>
            <a:cxnLst/>
            <a:rect l="l" t="t" r="r" b="b"/>
            <a:pathLst>
              <a:path h="29845">
                <a:moveTo>
                  <a:pt x="0" y="0"/>
                </a:moveTo>
                <a:lnTo>
                  <a:pt x="0" y="29718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6322800" y="485231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6239112" y="4799960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6238694" y="4784068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6287458" y="4799960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6287881" y="4784068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6263280" y="4739017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266"/>
                </a:lnTo>
              </a:path>
            </a:pathLst>
          </a:custGeom>
          <a:ln w="780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6243491" y="473902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6263280" y="4843447"/>
            <a:ext cx="0" cy="31115"/>
          </a:xfrm>
          <a:custGeom>
            <a:avLst/>
            <a:gdLst/>
            <a:ahLst/>
            <a:cxnLst/>
            <a:rect l="l" t="t" r="r" b="b"/>
            <a:pathLst>
              <a:path h="31114">
                <a:moveTo>
                  <a:pt x="0" y="0"/>
                </a:moveTo>
                <a:lnTo>
                  <a:pt x="0" y="31060"/>
                </a:lnTo>
              </a:path>
            </a:pathLst>
          </a:custGeom>
          <a:ln w="7804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6243491" y="487451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6160861" y="4813764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6160320" y="479788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6209452" y="4813764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6209993" y="4797884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6185160" y="4752094"/>
            <a:ext cx="0" cy="26034"/>
          </a:xfrm>
          <a:custGeom>
            <a:avLst/>
            <a:gdLst/>
            <a:ahLst/>
            <a:cxnLst/>
            <a:rect l="l" t="t" r="r" b="b"/>
            <a:pathLst>
              <a:path h="26035">
                <a:moveTo>
                  <a:pt x="0" y="0"/>
                </a:moveTo>
                <a:lnTo>
                  <a:pt x="0" y="25994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6165369" y="475209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6185160" y="4857251"/>
            <a:ext cx="0" cy="32384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1934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6165369" y="488918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6096335" y="4863286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6095694" y="484739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6145128" y="4863286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6145773" y="4847395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6120732" y="4800232"/>
            <a:ext cx="0" cy="27940"/>
          </a:xfrm>
          <a:custGeom>
            <a:avLst/>
            <a:gdLst/>
            <a:ahLst/>
            <a:cxnLst/>
            <a:rect l="l" t="t" r="r" b="b"/>
            <a:pathLst>
              <a:path h="27939">
                <a:moveTo>
                  <a:pt x="0" y="0"/>
                </a:moveTo>
                <a:lnTo>
                  <a:pt x="0" y="27367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6100938" y="480023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6120732" y="4906762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0"/>
                </a:moveTo>
                <a:lnTo>
                  <a:pt x="0" y="33577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6100938" y="494033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5992212" y="4878959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5991414" y="4863069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6041335" y="4878959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6042139" y="4863069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6016771" y="4814804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0"/>
                </a:moveTo>
                <a:lnTo>
                  <a:pt x="0" y="2847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5996980" y="481480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6016771" y="4922437"/>
            <a:ext cx="0" cy="34925"/>
          </a:xfrm>
          <a:custGeom>
            <a:avLst/>
            <a:gdLst/>
            <a:ahLst/>
            <a:cxnLst/>
            <a:rect l="l" t="t" r="r" b="b"/>
            <a:pathLst>
              <a:path h="34925">
                <a:moveTo>
                  <a:pt x="0" y="0"/>
                </a:moveTo>
                <a:lnTo>
                  <a:pt x="0" y="3491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5996980" y="495736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5847260" y="490913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9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5898867" y="490913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9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5873063" y="4858061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0"/>
                </a:moveTo>
                <a:lnTo>
                  <a:pt x="0" y="3129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5853275" y="485806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5873063" y="4968515"/>
            <a:ext cx="0" cy="38735"/>
          </a:xfrm>
          <a:custGeom>
            <a:avLst/>
            <a:gdLst/>
            <a:ahLst/>
            <a:cxnLst/>
            <a:rect l="l" t="t" r="r" b="b"/>
            <a:pathLst>
              <a:path h="38735">
                <a:moveTo>
                  <a:pt x="0" y="0"/>
                </a:moveTo>
                <a:lnTo>
                  <a:pt x="0" y="3828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5853275" y="500680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5661682" y="5032298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5660382" y="5016408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5711793" y="5032298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5713093" y="5016408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5686739" y="4960142"/>
            <a:ext cx="0" cy="36830"/>
          </a:xfrm>
          <a:custGeom>
            <a:avLst/>
            <a:gdLst/>
            <a:ahLst/>
            <a:cxnLst/>
            <a:rect l="l" t="t" r="r" b="b"/>
            <a:pathLst>
              <a:path h="36829">
                <a:moveTo>
                  <a:pt x="0" y="0"/>
                </a:moveTo>
                <a:lnTo>
                  <a:pt x="0" y="364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5666936" y="496014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5686739" y="5075785"/>
            <a:ext cx="0" cy="45085"/>
          </a:xfrm>
          <a:custGeom>
            <a:avLst/>
            <a:gdLst/>
            <a:ahLst/>
            <a:cxnLst/>
            <a:rect l="l" t="t" r="r" b="b"/>
            <a:pathLst>
              <a:path h="45085">
                <a:moveTo>
                  <a:pt x="0" y="0"/>
                </a:moveTo>
                <a:lnTo>
                  <a:pt x="0" y="44603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5666936" y="512039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5501937" y="5061594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5500423" y="504569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9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5552463" y="5061594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5553976" y="5045693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9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5527207" y="498790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1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5507402" y="498789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5527207" y="5105070"/>
            <a:ext cx="0" cy="46990"/>
          </a:xfrm>
          <a:custGeom>
            <a:avLst/>
            <a:gdLst/>
            <a:ahLst/>
            <a:cxnLst/>
            <a:rect l="l" t="t" r="r" b="b"/>
            <a:pathLst>
              <a:path h="46989">
                <a:moveTo>
                  <a:pt x="0" y="0"/>
                </a:moveTo>
                <a:lnTo>
                  <a:pt x="0" y="46496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5507402" y="515156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5280951" y="5092597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5279144" y="507670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5332065" y="5092597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801"/>
                </a:lnTo>
              </a:path>
            </a:pathLst>
          </a:custGeom>
          <a:ln w="317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5333867" y="507670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5306513" y="5016728"/>
            <a:ext cx="0" cy="40640"/>
          </a:xfrm>
          <a:custGeom>
            <a:avLst/>
            <a:gdLst/>
            <a:ahLst/>
            <a:cxnLst/>
            <a:rect l="l" t="t" r="r" b="b"/>
            <a:pathLst>
              <a:path h="40639">
                <a:moveTo>
                  <a:pt x="0" y="0"/>
                </a:moveTo>
                <a:lnTo>
                  <a:pt x="0" y="40183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5286708" y="501672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5306513" y="5136074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191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5286708" y="5185260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4961198" y="5143723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4370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4961200" y="5123921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5013083" y="5143723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0" y="0"/>
                </a:moveTo>
                <a:lnTo>
                  <a:pt x="437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5017453" y="5123921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7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4989326" y="5061031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105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4969542" y="506103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4989326" y="5183300"/>
            <a:ext cx="0" cy="53340"/>
          </a:xfrm>
          <a:custGeom>
            <a:avLst/>
            <a:gdLst/>
            <a:ahLst/>
            <a:cxnLst/>
            <a:rect l="l" t="t" r="r" b="b"/>
            <a:pathLst>
              <a:path h="53339">
                <a:moveTo>
                  <a:pt x="0" y="0"/>
                </a:moveTo>
                <a:lnTo>
                  <a:pt x="0" y="5279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4969542" y="523609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91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4961198" y="5143723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4370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5013083" y="5143723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0" y="0"/>
                </a:moveTo>
                <a:lnTo>
                  <a:pt x="437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4614790" y="5231470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5150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4614790" y="521166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9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4667455" y="5231470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15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4672608" y="521166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90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4643699" y="5145333"/>
            <a:ext cx="0" cy="46990"/>
          </a:xfrm>
          <a:custGeom>
            <a:avLst/>
            <a:gdLst/>
            <a:ahLst/>
            <a:cxnLst/>
            <a:rect l="l" t="t" r="r" b="b"/>
            <a:pathLst>
              <a:path h="46989">
                <a:moveTo>
                  <a:pt x="0" y="0"/>
                </a:moveTo>
                <a:lnTo>
                  <a:pt x="0" y="46559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4623904" y="5145338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4643699" y="5271047"/>
            <a:ext cx="0" cy="57150"/>
          </a:xfrm>
          <a:custGeom>
            <a:avLst/>
            <a:gdLst/>
            <a:ahLst/>
            <a:cxnLst/>
            <a:rect l="l" t="t" r="r" b="b"/>
            <a:pathLst>
              <a:path h="57150">
                <a:moveTo>
                  <a:pt x="0" y="0"/>
                </a:moveTo>
                <a:lnTo>
                  <a:pt x="0" y="57106"/>
                </a:lnTo>
              </a:path>
            </a:pathLst>
          </a:custGeom>
          <a:ln w="7803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4623904" y="5328155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02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4614790" y="5231470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5150" y="0"/>
                </a:moveTo>
                <a:lnTo>
                  <a:pt x="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4667455" y="5231470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15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4384943" y="2533064"/>
            <a:ext cx="4365625" cy="2730500"/>
          </a:xfrm>
          <a:custGeom>
            <a:avLst/>
            <a:gdLst/>
            <a:ahLst/>
            <a:cxnLst/>
            <a:rect l="l" t="t" r="r" b="b"/>
            <a:pathLst>
              <a:path w="4365625" h="2730500">
                <a:moveTo>
                  <a:pt x="4365279" y="0"/>
                </a:moveTo>
                <a:lnTo>
                  <a:pt x="4324293" y="97602"/>
                </a:lnTo>
                <a:lnTo>
                  <a:pt x="4285534" y="177926"/>
                </a:lnTo>
                <a:lnTo>
                  <a:pt x="4253299" y="247630"/>
                </a:lnTo>
                <a:lnTo>
                  <a:pt x="4227566" y="307639"/>
                </a:lnTo>
                <a:lnTo>
                  <a:pt x="4204550" y="348748"/>
                </a:lnTo>
                <a:lnTo>
                  <a:pt x="4186029" y="383771"/>
                </a:lnTo>
                <a:lnTo>
                  <a:pt x="4158101" y="440909"/>
                </a:lnTo>
                <a:lnTo>
                  <a:pt x="4127728" y="494459"/>
                </a:lnTo>
                <a:lnTo>
                  <a:pt x="4103859" y="535204"/>
                </a:lnTo>
                <a:lnTo>
                  <a:pt x="4081102" y="560990"/>
                </a:lnTo>
                <a:lnTo>
                  <a:pt x="4048940" y="618586"/>
                </a:lnTo>
                <a:lnTo>
                  <a:pt x="4018755" y="674778"/>
                </a:lnTo>
                <a:lnTo>
                  <a:pt x="3994021" y="713733"/>
                </a:lnTo>
                <a:lnTo>
                  <a:pt x="3975427" y="738230"/>
                </a:lnTo>
                <a:lnTo>
                  <a:pt x="3962483" y="751742"/>
                </a:lnTo>
                <a:lnTo>
                  <a:pt x="3930872" y="791780"/>
                </a:lnTo>
                <a:lnTo>
                  <a:pt x="3923650" y="807445"/>
                </a:lnTo>
                <a:lnTo>
                  <a:pt x="3890177" y="865041"/>
                </a:lnTo>
                <a:lnTo>
                  <a:pt x="3869137" y="900262"/>
                </a:lnTo>
                <a:lnTo>
                  <a:pt x="3840544" y="945563"/>
                </a:lnTo>
                <a:lnTo>
                  <a:pt x="3817153" y="983592"/>
                </a:lnTo>
                <a:lnTo>
                  <a:pt x="3799370" y="1008047"/>
                </a:lnTo>
                <a:lnTo>
                  <a:pt x="3786614" y="1024629"/>
                </a:lnTo>
                <a:lnTo>
                  <a:pt x="3762287" y="1043393"/>
                </a:lnTo>
                <a:lnTo>
                  <a:pt x="3734151" y="1061587"/>
                </a:lnTo>
                <a:lnTo>
                  <a:pt x="3707024" y="1087467"/>
                </a:lnTo>
                <a:lnTo>
                  <a:pt x="3696890" y="1103642"/>
                </a:lnTo>
                <a:lnTo>
                  <a:pt x="3672469" y="1128731"/>
                </a:lnTo>
                <a:lnTo>
                  <a:pt x="3664530" y="1141599"/>
                </a:lnTo>
                <a:lnTo>
                  <a:pt x="3650399" y="1160614"/>
                </a:lnTo>
                <a:lnTo>
                  <a:pt x="3631056" y="1179608"/>
                </a:lnTo>
                <a:lnTo>
                  <a:pt x="3623637" y="1192236"/>
                </a:lnTo>
                <a:lnTo>
                  <a:pt x="3607239" y="1206528"/>
                </a:lnTo>
                <a:lnTo>
                  <a:pt x="3573141" y="1258663"/>
                </a:lnTo>
                <a:lnTo>
                  <a:pt x="3545785" y="1292781"/>
                </a:lnTo>
                <a:lnTo>
                  <a:pt x="3517129" y="1318703"/>
                </a:lnTo>
                <a:lnTo>
                  <a:pt x="3494363" y="1337416"/>
                </a:lnTo>
                <a:lnTo>
                  <a:pt x="3458641" y="1367780"/>
                </a:lnTo>
                <a:lnTo>
                  <a:pt x="3432993" y="1393088"/>
                </a:lnTo>
                <a:lnTo>
                  <a:pt x="3410986" y="1415255"/>
                </a:lnTo>
                <a:lnTo>
                  <a:pt x="3378792" y="1467566"/>
                </a:lnTo>
                <a:lnTo>
                  <a:pt x="3351010" y="1493051"/>
                </a:lnTo>
                <a:lnTo>
                  <a:pt x="3333446" y="1512233"/>
                </a:lnTo>
                <a:lnTo>
                  <a:pt x="3323603" y="1524184"/>
                </a:lnTo>
                <a:lnTo>
                  <a:pt x="3309597" y="1540807"/>
                </a:lnTo>
                <a:lnTo>
                  <a:pt x="3282627" y="1553383"/>
                </a:lnTo>
                <a:lnTo>
                  <a:pt x="3262899" y="1577599"/>
                </a:lnTo>
                <a:lnTo>
                  <a:pt x="3234628" y="1603125"/>
                </a:lnTo>
                <a:lnTo>
                  <a:pt x="3210155" y="1620975"/>
                </a:lnTo>
                <a:lnTo>
                  <a:pt x="3188678" y="1636079"/>
                </a:lnTo>
                <a:lnTo>
                  <a:pt x="3168815" y="1653960"/>
                </a:lnTo>
                <a:lnTo>
                  <a:pt x="3139919" y="1669012"/>
                </a:lnTo>
                <a:lnTo>
                  <a:pt x="3116487" y="1681005"/>
                </a:lnTo>
                <a:lnTo>
                  <a:pt x="3104333" y="1684219"/>
                </a:lnTo>
                <a:lnTo>
                  <a:pt x="3072983" y="1709413"/>
                </a:lnTo>
                <a:lnTo>
                  <a:pt x="3059601" y="1720221"/>
                </a:lnTo>
                <a:lnTo>
                  <a:pt x="3031601" y="1747193"/>
                </a:lnTo>
                <a:lnTo>
                  <a:pt x="3006764" y="1773156"/>
                </a:lnTo>
                <a:lnTo>
                  <a:pt x="2975850" y="1798787"/>
                </a:lnTo>
                <a:lnTo>
                  <a:pt x="2939525" y="1825354"/>
                </a:lnTo>
                <a:lnTo>
                  <a:pt x="2910869" y="1833613"/>
                </a:lnTo>
                <a:lnTo>
                  <a:pt x="2863713" y="1867815"/>
                </a:lnTo>
                <a:lnTo>
                  <a:pt x="2825266" y="1899000"/>
                </a:lnTo>
                <a:lnTo>
                  <a:pt x="2786059" y="1925421"/>
                </a:lnTo>
                <a:lnTo>
                  <a:pt x="2755436" y="1931194"/>
                </a:lnTo>
                <a:lnTo>
                  <a:pt x="2712858" y="1948295"/>
                </a:lnTo>
                <a:lnTo>
                  <a:pt x="2679894" y="1954921"/>
                </a:lnTo>
                <a:lnTo>
                  <a:pt x="2622510" y="1964897"/>
                </a:lnTo>
                <a:lnTo>
                  <a:pt x="2580826" y="1994168"/>
                </a:lnTo>
                <a:lnTo>
                  <a:pt x="2523608" y="2021900"/>
                </a:lnTo>
                <a:lnTo>
                  <a:pt x="2459855" y="2077582"/>
                </a:lnTo>
                <a:lnTo>
                  <a:pt x="2390962" y="2105802"/>
                </a:lnTo>
                <a:lnTo>
                  <a:pt x="2354835" y="2133087"/>
                </a:lnTo>
                <a:lnTo>
                  <a:pt x="2321872" y="2141928"/>
                </a:lnTo>
                <a:lnTo>
                  <a:pt x="2274892" y="2150822"/>
                </a:lnTo>
                <a:lnTo>
                  <a:pt x="2238505" y="2160818"/>
                </a:lnTo>
                <a:lnTo>
                  <a:pt x="2172442" y="2188831"/>
                </a:lnTo>
                <a:lnTo>
                  <a:pt x="2087078" y="2220172"/>
                </a:lnTo>
                <a:lnTo>
                  <a:pt x="1957647" y="2249943"/>
                </a:lnTo>
                <a:lnTo>
                  <a:pt x="1878339" y="2270799"/>
                </a:lnTo>
                <a:lnTo>
                  <a:pt x="1800216" y="2284602"/>
                </a:lnTo>
                <a:lnTo>
                  <a:pt x="1735787" y="2334126"/>
                </a:lnTo>
                <a:lnTo>
                  <a:pt x="1631829" y="2349792"/>
                </a:lnTo>
                <a:lnTo>
                  <a:pt x="1488122" y="2395872"/>
                </a:lnTo>
                <a:lnTo>
                  <a:pt x="1301796" y="2503138"/>
                </a:lnTo>
                <a:lnTo>
                  <a:pt x="1142263" y="2532430"/>
                </a:lnTo>
                <a:lnTo>
                  <a:pt x="921569" y="2563438"/>
                </a:lnTo>
                <a:lnTo>
                  <a:pt x="604387" y="2610663"/>
                </a:lnTo>
                <a:lnTo>
                  <a:pt x="258756" y="2698404"/>
                </a:lnTo>
                <a:lnTo>
                  <a:pt x="0" y="2730016"/>
                </a:lnTo>
              </a:path>
            </a:pathLst>
          </a:custGeom>
          <a:ln w="7802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4604108" y="2591086"/>
            <a:ext cx="4145279" cy="2680335"/>
          </a:xfrm>
          <a:custGeom>
            <a:avLst/>
            <a:gdLst/>
            <a:ahLst/>
            <a:cxnLst/>
            <a:rect l="l" t="t" r="r" b="b"/>
            <a:pathLst>
              <a:path w="4145279" h="2680335">
                <a:moveTo>
                  <a:pt x="4105128" y="0"/>
                </a:moveTo>
                <a:lnTo>
                  <a:pt x="4065536" y="79159"/>
                </a:lnTo>
                <a:lnTo>
                  <a:pt x="4144711" y="79159"/>
                </a:lnTo>
                <a:lnTo>
                  <a:pt x="4105128" y="0"/>
                </a:lnTo>
                <a:close/>
              </a:path>
              <a:path w="4145279" h="2680335">
                <a:moveTo>
                  <a:pt x="1953279" y="2094199"/>
                </a:moveTo>
                <a:lnTo>
                  <a:pt x="1913686" y="2170399"/>
                </a:lnTo>
                <a:lnTo>
                  <a:pt x="1992870" y="2170399"/>
                </a:lnTo>
                <a:lnTo>
                  <a:pt x="1953279" y="2094199"/>
                </a:lnTo>
                <a:close/>
              </a:path>
              <a:path w="4145279" h="2680335">
                <a:moveTo>
                  <a:pt x="2019350" y="2068799"/>
                </a:moveTo>
                <a:lnTo>
                  <a:pt x="1979758" y="2144999"/>
                </a:lnTo>
                <a:lnTo>
                  <a:pt x="2016136" y="2144999"/>
                </a:lnTo>
                <a:lnTo>
                  <a:pt x="2035891" y="2100641"/>
                </a:lnTo>
                <a:lnTo>
                  <a:pt x="2019350" y="2068799"/>
                </a:lnTo>
                <a:close/>
              </a:path>
              <a:path w="4145279" h="2680335">
                <a:moveTo>
                  <a:pt x="2035891" y="2100641"/>
                </a:moveTo>
                <a:lnTo>
                  <a:pt x="2016136" y="2144999"/>
                </a:lnTo>
                <a:lnTo>
                  <a:pt x="2058932" y="2144999"/>
                </a:lnTo>
                <a:lnTo>
                  <a:pt x="2035891" y="2100641"/>
                </a:lnTo>
                <a:close/>
              </a:path>
              <a:path w="4145279" h="2680335">
                <a:moveTo>
                  <a:pt x="2055727" y="2056099"/>
                </a:moveTo>
                <a:lnTo>
                  <a:pt x="2035891" y="2100641"/>
                </a:lnTo>
                <a:lnTo>
                  <a:pt x="2058932" y="2144999"/>
                </a:lnTo>
                <a:lnTo>
                  <a:pt x="2095309" y="2144999"/>
                </a:lnTo>
                <a:lnTo>
                  <a:pt x="2089654" y="2132299"/>
                </a:lnTo>
                <a:lnTo>
                  <a:pt x="2063114" y="2132299"/>
                </a:lnTo>
                <a:lnTo>
                  <a:pt x="2077407" y="2104792"/>
                </a:lnTo>
                <a:lnTo>
                  <a:pt x="2055727" y="2056099"/>
                </a:lnTo>
                <a:close/>
              </a:path>
              <a:path w="4145279" h="2680335">
                <a:moveTo>
                  <a:pt x="2077407" y="2104792"/>
                </a:moveTo>
                <a:lnTo>
                  <a:pt x="2063114" y="2132299"/>
                </a:lnTo>
                <a:lnTo>
                  <a:pt x="2089654" y="2132299"/>
                </a:lnTo>
                <a:lnTo>
                  <a:pt x="2077407" y="2104792"/>
                </a:lnTo>
                <a:close/>
              </a:path>
              <a:path w="4145279" h="2680335">
                <a:moveTo>
                  <a:pt x="2102707" y="2056099"/>
                </a:moveTo>
                <a:lnTo>
                  <a:pt x="2077407" y="2104792"/>
                </a:lnTo>
                <a:lnTo>
                  <a:pt x="2089654" y="2132299"/>
                </a:lnTo>
                <a:lnTo>
                  <a:pt x="2142299" y="2132299"/>
                </a:lnTo>
                <a:lnTo>
                  <a:pt x="2135700" y="2119599"/>
                </a:lnTo>
                <a:lnTo>
                  <a:pt x="2096089" y="2119599"/>
                </a:lnTo>
                <a:lnTo>
                  <a:pt x="2115892" y="2081476"/>
                </a:lnTo>
                <a:lnTo>
                  <a:pt x="2102707" y="2056099"/>
                </a:lnTo>
                <a:close/>
              </a:path>
              <a:path w="4145279" h="2680335">
                <a:moveTo>
                  <a:pt x="2115892" y="2081476"/>
                </a:moveTo>
                <a:lnTo>
                  <a:pt x="2096089" y="2119599"/>
                </a:lnTo>
                <a:lnTo>
                  <a:pt x="2135700" y="2119599"/>
                </a:lnTo>
                <a:lnTo>
                  <a:pt x="2115892" y="2081476"/>
                </a:lnTo>
                <a:close/>
              </a:path>
              <a:path w="4145279" h="2680335">
                <a:moveTo>
                  <a:pt x="2135671" y="2043399"/>
                </a:moveTo>
                <a:lnTo>
                  <a:pt x="2115892" y="2081476"/>
                </a:lnTo>
                <a:lnTo>
                  <a:pt x="2135700" y="2119599"/>
                </a:lnTo>
                <a:lnTo>
                  <a:pt x="2175262" y="2119599"/>
                </a:lnTo>
                <a:lnTo>
                  <a:pt x="2162065" y="2094199"/>
                </a:lnTo>
                <a:lnTo>
                  <a:pt x="2132195" y="2094199"/>
                </a:lnTo>
                <a:lnTo>
                  <a:pt x="2147132" y="2065458"/>
                </a:lnTo>
                <a:lnTo>
                  <a:pt x="2135671" y="2043399"/>
                </a:lnTo>
                <a:close/>
              </a:path>
              <a:path w="4145279" h="2680335">
                <a:moveTo>
                  <a:pt x="2147132" y="2065458"/>
                </a:moveTo>
                <a:lnTo>
                  <a:pt x="2132195" y="2094199"/>
                </a:lnTo>
                <a:lnTo>
                  <a:pt x="2162065" y="2094199"/>
                </a:lnTo>
                <a:lnTo>
                  <a:pt x="2147132" y="2065458"/>
                </a:lnTo>
                <a:close/>
              </a:path>
              <a:path w="4145279" h="2680335">
                <a:moveTo>
                  <a:pt x="2171797" y="2017999"/>
                </a:moveTo>
                <a:lnTo>
                  <a:pt x="2147132" y="2065458"/>
                </a:lnTo>
                <a:lnTo>
                  <a:pt x="2162065" y="2094199"/>
                </a:lnTo>
                <a:lnTo>
                  <a:pt x="2211390" y="2094199"/>
                </a:lnTo>
                <a:lnTo>
                  <a:pt x="2171797" y="2017999"/>
                </a:lnTo>
                <a:close/>
              </a:path>
              <a:path w="4145279" h="2680335">
                <a:moveTo>
                  <a:pt x="2240691" y="1992599"/>
                </a:moveTo>
                <a:lnTo>
                  <a:pt x="2201109" y="2068799"/>
                </a:lnTo>
                <a:lnTo>
                  <a:pt x="2280282" y="2068799"/>
                </a:lnTo>
                <a:lnTo>
                  <a:pt x="2240691" y="1992599"/>
                </a:lnTo>
                <a:close/>
              </a:path>
              <a:path w="4145279" h="2680335">
                <a:moveTo>
                  <a:pt x="2304444" y="1929099"/>
                </a:moveTo>
                <a:lnTo>
                  <a:pt x="2264841" y="2005299"/>
                </a:lnTo>
                <a:lnTo>
                  <a:pt x="2344035" y="2005299"/>
                </a:lnTo>
                <a:lnTo>
                  <a:pt x="2330838" y="1979899"/>
                </a:lnTo>
                <a:lnTo>
                  <a:pt x="2322069" y="1979899"/>
                </a:lnTo>
                <a:lnTo>
                  <a:pt x="2326453" y="1971460"/>
                </a:lnTo>
                <a:lnTo>
                  <a:pt x="2304444" y="1929099"/>
                </a:lnTo>
                <a:close/>
              </a:path>
              <a:path w="4145279" h="2680335">
                <a:moveTo>
                  <a:pt x="2326453" y="1971460"/>
                </a:moveTo>
                <a:lnTo>
                  <a:pt x="2322069" y="1979899"/>
                </a:lnTo>
                <a:lnTo>
                  <a:pt x="2330838" y="1979899"/>
                </a:lnTo>
                <a:lnTo>
                  <a:pt x="2326453" y="1971460"/>
                </a:lnTo>
                <a:close/>
              </a:path>
              <a:path w="4145279" h="2680335">
                <a:moveTo>
                  <a:pt x="2361661" y="1903699"/>
                </a:moveTo>
                <a:lnTo>
                  <a:pt x="2326453" y="1971460"/>
                </a:lnTo>
                <a:lnTo>
                  <a:pt x="2330838" y="1979899"/>
                </a:lnTo>
                <a:lnTo>
                  <a:pt x="2401253" y="1979899"/>
                </a:lnTo>
                <a:lnTo>
                  <a:pt x="2388056" y="1954499"/>
                </a:lnTo>
                <a:lnTo>
                  <a:pt x="2363753" y="1954499"/>
                </a:lnTo>
                <a:lnTo>
                  <a:pt x="2375904" y="1931112"/>
                </a:lnTo>
                <a:lnTo>
                  <a:pt x="2361661" y="1903699"/>
                </a:lnTo>
                <a:close/>
              </a:path>
              <a:path w="4145279" h="2680335">
                <a:moveTo>
                  <a:pt x="2375904" y="1931112"/>
                </a:moveTo>
                <a:lnTo>
                  <a:pt x="2363753" y="1954499"/>
                </a:lnTo>
                <a:lnTo>
                  <a:pt x="2388056" y="1954499"/>
                </a:lnTo>
                <a:lnTo>
                  <a:pt x="2375904" y="1931112"/>
                </a:lnTo>
                <a:close/>
              </a:path>
              <a:path w="4145279" h="2680335">
                <a:moveTo>
                  <a:pt x="2403345" y="1878299"/>
                </a:moveTo>
                <a:lnTo>
                  <a:pt x="2375904" y="1931112"/>
                </a:lnTo>
                <a:lnTo>
                  <a:pt x="2388056" y="1954499"/>
                </a:lnTo>
                <a:lnTo>
                  <a:pt x="2442936" y="1954499"/>
                </a:lnTo>
                <a:lnTo>
                  <a:pt x="2436337" y="1941799"/>
                </a:lnTo>
                <a:lnTo>
                  <a:pt x="2421138" y="1941799"/>
                </a:lnTo>
                <a:lnTo>
                  <a:pt x="2428739" y="1927174"/>
                </a:lnTo>
                <a:lnTo>
                  <a:pt x="2403345" y="1878299"/>
                </a:lnTo>
                <a:close/>
              </a:path>
              <a:path w="4145279" h="2680335">
                <a:moveTo>
                  <a:pt x="2428739" y="1927174"/>
                </a:moveTo>
                <a:lnTo>
                  <a:pt x="2421138" y="1941799"/>
                </a:lnTo>
                <a:lnTo>
                  <a:pt x="2436337" y="1941799"/>
                </a:lnTo>
                <a:lnTo>
                  <a:pt x="2428739" y="1927174"/>
                </a:lnTo>
                <a:close/>
              </a:path>
              <a:path w="4145279" h="2680335">
                <a:moveTo>
                  <a:pt x="2460740" y="1865599"/>
                </a:moveTo>
                <a:lnTo>
                  <a:pt x="2428739" y="1927174"/>
                </a:lnTo>
                <a:lnTo>
                  <a:pt x="2436337" y="1941799"/>
                </a:lnTo>
                <a:lnTo>
                  <a:pt x="2454102" y="1941799"/>
                </a:lnTo>
                <a:lnTo>
                  <a:pt x="2475440" y="1893899"/>
                </a:lnTo>
                <a:lnTo>
                  <a:pt x="2460740" y="1865599"/>
                </a:lnTo>
                <a:close/>
              </a:path>
              <a:path w="4145279" h="2680335">
                <a:moveTo>
                  <a:pt x="2475440" y="1893899"/>
                </a:moveTo>
                <a:lnTo>
                  <a:pt x="2454102" y="1941799"/>
                </a:lnTo>
                <a:lnTo>
                  <a:pt x="2500321" y="1941799"/>
                </a:lnTo>
                <a:lnTo>
                  <a:pt x="2475440" y="1893899"/>
                </a:lnTo>
                <a:close/>
              </a:path>
              <a:path w="4145279" h="2680335">
                <a:moveTo>
                  <a:pt x="2493704" y="1852899"/>
                </a:moveTo>
                <a:lnTo>
                  <a:pt x="2475440" y="1893899"/>
                </a:lnTo>
                <a:lnTo>
                  <a:pt x="2500321" y="1941799"/>
                </a:lnTo>
                <a:lnTo>
                  <a:pt x="2533265" y="1941799"/>
                </a:lnTo>
                <a:lnTo>
                  <a:pt x="2521962" y="1916399"/>
                </a:lnTo>
                <a:lnTo>
                  <a:pt x="2496690" y="1916399"/>
                </a:lnTo>
                <a:lnTo>
                  <a:pt x="2510301" y="1890195"/>
                </a:lnTo>
                <a:lnTo>
                  <a:pt x="2493704" y="1852899"/>
                </a:lnTo>
                <a:close/>
              </a:path>
              <a:path w="4145279" h="2680335">
                <a:moveTo>
                  <a:pt x="2510301" y="1890195"/>
                </a:moveTo>
                <a:lnTo>
                  <a:pt x="2496690" y="1916399"/>
                </a:lnTo>
                <a:lnTo>
                  <a:pt x="2521962" y="1916399"/>
                </a:lnTo>
                <a:lnTo>
                  <a:pt x="2510301" y="1890195"/>
                </a:lnTo>
                <a:close/>
              </a:path>
              <a:path w="4145279" h="2680335">
                <a:moveTo>
                  <a:pt x="2536271" y="1840199"/>
                </a:moveTo>
                <a:lnTo>
                  <a:pt x="2510301" y="1890195"/>
                </a:lnTo>
                <a:lnTo>
                  <a:pt x="2521962" y="1916399"/>
                </a:lnTo>
                <a:lnTo>
                  <a:pt x="2527312" y="1916399"/>
                </a:lnTo>
                <a:lnTo>
                  <a:pt x="2551584" y="1869672"/>
                </a:lnTo>
                <a:lnTo>
                  <a:pt x="2536271" y="1840199"/>
                </a:lnTo>
                <a:close/>
              </a:path>
              <a:path w="4145279" h="2680335">
                <a:moveTo>
                  <a:pt x="2551584" y="1869672"/>
                </a:moveTo>
                <a:lnTo>
                  <a:pt x="2527312" y="1916399"/>
                </a:lnTo>
                <a:lnTo>
                  <a:pt x="2575863" y="1916399"/>
                </a:lnTo>
                <a:lnTo>
                  <a:pt x="2551584" y="1869672"/>
                </a:lnTo>
                <a:close/>
              </a:path>
              <a:path w="4145279" h="2680335">
                <a:moveTo>
                  <a:pt x="2566894" y="1840199"/>
                </a:moveTo>
                <a:lnTo>
                  <a:pt x="2551584" y="1869672"/>
                </a:lnTo>
                <a:lnTo>
                  <a:pt x="2575863" y="1916399"/>
                </a:lnTo>
                <a:lnTo>
                  <a:pt x="2606487" y="1916399"/>
                </a:lnTo>
                <a:lnTo>
                  <a:pt x="2593289" y="1890999"/>
                </a:lnTo>
                <a:lnTo>
                  <a:pt x="2566520" y="1890999"/>
                </a:lnTo>
                <a:lnTo>
                  <a:pt x="2578873" y="1863253"/>
                </a:lnTo>
                <a:lnTo>
                  <a:pt x="2566894" y="1840199"/>
                </a:lnTo>
                <a:close/>
              </a:path>
              <a:path w="4145279" h="2680335">
                <a:moveTo>
                  <a:pt x="2578873" y="1863253"/>
                </a:moveTo>
                <a:lnTo>
                  <a:pt x="2566520" y="1890999"/>
                </a:lnTo>
                <a:lnTo>
                  <a:pt x="2593289" y="1890999"/>
                </a:lnTo>
                <a:lnTo>
                  <a:pt x="2578873" y="1863253"/>
                </a:lnTo>
                <a:close/>
              </a:path>
              <a:path w="4145279" h="2680335">
                <a:moveTo>
                  <a:pt x="2606100" y="1802099"/>
                </a:moveTo>
                <a:lnTo>
                  <a:pt x="2578873" y="1863253"/>
                </a:lnTo>
                <a:lnTo>
                  <a:pt x="2593289" y="1890999"/>
                </a:lnTo>
                <a:lnTo>
                  <a:pt x="2645683" y="1890999"/>
                </a:lnTo>
                <a:lnTo>
                  <a:pt x="2628719" y="1852899"/>
                </a:lnTo>
                <a:lnTo>
                  <a:pt x="2604966" y="1852899"/>
                </a:lnTo>
                <a:lnTo>
                  <a:pt x="2617758" y="1828281"/>
                </a:lnTo>
                <a:lnTo>
                  <a:pt x="2606100" y="1802099"/>
                </a:lnTo>
                <a:close/>
              </a:path>
              <a:path w="4145279" h="2680335">
                <a:moveTo>
                  <a:pt x="2617758" y="1828281"/>
                </a:moveTo>
                <a:lnTo>
                  <a:pt x="2604966" y="1852899"/>
                </a:lnTo>
                <a:lnTo>
                  <a:pt x="2628719" y="1852899"/>
                </a:lnTo>
                <a:lnTo>
                  <a:pt x="2617758" y="1828281"/>
                </a:lnTo>
                <a:close/>
              </a:path>
              <a:path w="4145279" h="2680335">
                <a:moveTo>
                  <a:pt x="2644559" y="1776699"/>
                </a:moveTo>
                <a:lnTo>
                  <a:pt x="2617758" y="1828281"/>
                </a:lnTo>
                <a:lnTo>
                  <a:pt x="2628719" y="1852899"/>
                </a:lnTo>
                <a:lnTo>
                  <a:pt x="2684141" y="1852899"/>
                </a:lnTo>
                <a:lnTo>
                  <a:pt x="2670947" y="1827499"/>
                </a:lnTo>
                <a:lnTo>
                  <a:pt x="2652113" y="1827499"/>
                </a:lnTo>
                <a:lnTo>
                  <a:pt x="2660806" y="1807978"/>
                </a:lnTo>
                <a:lnTo>
                  <a:pt x="2644559" y="1776699"/>
                </a:lnTo>
                <a:close/>
              </a:path>
              <a:path w="4145279" h="2680335">
                <a:moveTo>
                  <a:pt x="2660806" y="1807978"/>
                </a:moveTo>
                <a:lnTo>
                  <a:pt x="2652113" y="1827499"/>
                </a:lnTo>
                <a:lnTo>
                  <a:pt x="2670947" y="1827499"/>
                </a:lnTo>
                <a:lnTo>
                  <a:pt x="2660806" y="1807978"/>
                </a:lnTo>
                <a:close/>
              </a:path>
              <a:path w="4145279" h="2680335">
                <a:moveTo>
                  <a:pt x="2691705" y="1738599"/>
                </a:moveTo>
                <a:lnTo>
                  <a:pt x="2660806" y="1807978"/>
                </a:lnTo>
                <a:lnTo>
                  <a:pt x="2670947" y="1827499"/>
                </a:lnTo>
                <a:lnTo>
                  <a:pt x="2731286" y="1827499"/>
                </a:lnTo>
                <a:lnTo>
                  <a:pt x="2725631" y="1814799"/>
                </a:lnTo>
                <a:lnTo>
                  <a:pt x="2680769" y="1814799"/>
                </a:lnTo>
                <a:lnTo>
                  <a:pt x="2704929" y="1768300"/>
                </a:lnTo>
                <a:lnTo>
                  <a:pt x="2691705" y="1738599"/>
                </a:lnTo>
                <a:close/>
              </a:path>
              <a:path w="4145279" h="2680335">
                <a:moveTo>
                  <a:pt x="2704929" y="1768300"/>
                </a:moveTo>
                <a:lnTo>
                  <a:pt x="2680769" y="1814799"/>
                </a:lnTo>
                <a:lnTo>
                  <a:pt x="2725631" y="1814799"/>
                </a:lnTo>
                <a:lnTo>
                  <a:pt x="2704929" y="1768300"/>
                </a:lnTo>
                <a:close/>
              </a:path>
              <a:path w="4145279" h="2680335">
                <a:moveTo>
                  <a:pt x="2720361" y="1738599"/>
                </a:moveTo>
                <a:lnTo>
                  <a:pt x="2704929" y="1768300"/>
                </a:lnTo>
                <a:lnTo>
                  <a:pt x="2725631" y="1814799"/>
                </a:lnTo>
                <a:lnTo>
                  <a:pt x="2759942" y="1814799"/>
                </a:lnTo>
                <a:lnTo>
                  <a:pt x="2746748" y="1789399"/>
                </a:lnTo>
                <a:lnTo>
                  <a:pt x="2717082" y="1789399"/>
                </a:lnTo>
                <a:lnTo>
                  <a:pt x="2731919" y="1760851"/>
                </a:lnTo>
                <a:lnTo>
                  <a:pt x="2720361" y="1738599"/>
                </a:lnTo>
                <a:close/>
              </a:path>
              <a:path w="4145279" h="2680335">
                <a:moveTo>
                  <a:pt x="2731919" y="1760851"/>
                </a:moveTo>
                <a:lnTo>
                  <a:pt x="2717082" y="1789399"/>
                </a:lnTo>
                <a:lnTo>
                  <a:pt x="2746748" y="1789399"/>
                </a:lnTo>
                <a:lnTo>
                  <a:pt x="2731919" y="1760851"/>
                </a:lnTo>
                <a:close/>
              </a:path>
              <a:path w="4145279" h="2680335">
                <a:moveTo>
                  <a:pt x="2756686" y="1713199"/>
                </a:moveTo>
                <a:lnTo>
                  <a:pt x="2731919" y="1760851"/>
                </a:lnTo>
                <a:lnTo>
                  <a:pt x="2746748" y="1789399"/>
                </a:lnTo>
                <a:lnTo>
                  <a:pt x="2796288" y="1789399"/>
                </a:lnTo>
                <a:lnTo>
                  <a:pt x="2783087" y="1763999"/>
                </a:lnTo>
                <a:lnTo>
                  <a:pt x="2748018" y="1763999"/>
                </a:lnTo>
                <a:lnTo>
                  <a:pt x="2765550" y="1730255"/>
                </a:lnTo>
                <a:lnTo>
                  <a:pt x="2756686" y="1713199"/>
                </a:lnTo>
                <a:close/>
              </a:path>
              <a:path w="4145279" h="2680335">
                <a:moveTo>
                  <a:pt x="2765550" y="1730255"/>
                </a:moveTo>
                <a:lnTo>
                  <a:pt x="2748018" y="1763999"/>
                </a:lnTo>
                <a:lnTo>
                  <a:pt x="2783087" y="1763999"/>
                </a:lnTo>
                <a:lnTo>
                  <a:pt x="2765550" y="1730255"/>
                </a:lnTo>
                <a:close/>
              </a:path>
              <a:path w="4145279" h="2680335">
                <a:moveTo>
                  <a:pt x="2787609" y="1687799"/>
                </a:moveTo>
                <a:lnTo>
                  <a:pt x="2765550" y="1730255"/>
                </a:lnTo>
                <a:lnTo>
                  <a:pt x="2783087" y="1763999"/>
                </a:lnTo>
                <a:lnTo>
                  <a:pt x="2827191" y="1763999"/>
                </a:lnTo>
                <a:lnTo>
                  <a:pt x="2813997" y="1738599"/>
                </a:lnTo>
                <a:lnTo>
                  <a:pt x="2772855" y="1738599"/>
                </a:lnTo>
                <a:lnTo>
                  <a:pt x="2791843" y="1695951"/>
                </a:lnTo>
                <a:lnTo>
                  <a:pt x="2787609" y="1687799"/>
                </a:lnTo>
                <a:close/>
              </a:path>
              <a:path w="4145279" h="2680335">
                <a:moveTo>
                  <a:pt x="2791843" y="1695951"/>
                </a:moveTo>
                <a:lnTo>
                  <a:pt x="2772855" y="1738599"/>
                </a:lnTo>
                <a:lnTo>
                  <a:pt x="2813997" y="1738599"/>
                </a:lnTo>
                <a:lnTo>
                  <a:pt x="2791843" y="1695951"/>
                </a:lnTo>
                <a:close/>
              </a:path>
              <a:path w="4145279" h="2680335">
                <a:moveTo>
                  <a:pt x="2820781" y="1668436"/>
                </a:moveTo>
                <a:lnTo>
                  <a:pt x="2800845" y="1713199"/>
                </a:lnTo>
                <a:lnTo>
                  <a:pt x="2813997" y="1738599"/>
                </a:lnTo>
                <a:lnTo>
                  <a:pt x="2852028" y="1738599"/>
                </a:lnTo>
                <a:lnTo>
                  <a:pt x="2835060" y="1700499"/>
                </a:lnTo>
                <a:lnTo>
                  <a:pt x="2814226" y="1700499"/>
                </a:lnTo>
                <a:lnTo>
                  <a:pt x="2825444" y="1678907"/>
                </a:lnTo>
                <a:lnTo>
                  <a:pt x="2820781" y="1668436"/>
                </a:lnTo>
                <a:close/>
              </a:path>
              <a:path w="4145279" h="2680335">
                <a:moveTo>
                  <a:pt x="2812436" y="1649699"/>
                </a:moveTo>
                <a:lnTo>
                  <a:pt x="2791843" y="1695951"/>
                </a:lnTo>
                <a:lnTo>
                  <a:pt x="2800803" y="1713199"/>
                </a:lnTo>
                <a:lnTo>
                  <a:pt x="2820781" y="1668436"/>
                </a:lnTo>
                <a:lnTo>
                  <a:pt x="2812436" y="1649699"/>
                </a:lnTo>
                <a:close/>
              </a:path>
              <a:path w="4145279" h="2680335">
                <a:moveTo>
                  <a:pt x="2846613" y="1638166"/>
                </a:moveTo>
                <a:lnTo>
                  <a:pt x="2825444" y="1678907"/>
                </a:lnTo>
                <a:lnTo>
                  <a:pt x="2840716" y="1713199"/>
                </a:lnTo>
                <a:lnTo>
                  <a:pt x="2880028" y="1713199"/>
                </a:lnTo>
                <a:lnTo>
                  <a:pt x="2863060" y="1675099"/>
                </a:lnTo>
                <a:lnTo>
                  <a:pt x="2845577" y="1675099"/>
                </a:lnTo>
                <a:lnTo>
                  <a:pt x="2854992" y="1656982"/>
                </a:lnTo>
                <a:lnTo>
                  <a:pt x="2846613" y="1638166"/>
                </a:lnTo>
                <a:close/>
              </a:path>
              <a:path w="4145279" h="2680335">
                <a:moveTo>
                  <a:pt x="2825444" y="1678907"/>
                </a:moveTo>
                <a:lnTo>
                  <a:pt x="2814226" y="1700499"/>
                </a:lnTo>
                <a:lnTo>
                  <a:pt x="2835060" y="1700499"/>
                </a:lnTo>
                <a:lnTo>
                  <a:pt x="2825444" y="1678907"/>
                </a:lnTo>
                <a:close/>
              </a:path>
              <a:path w="4145279" h="2680335">
                <a:moveTo>
                  <a:pt x="2868112" y="1651811"/>
                </a:moveTo>
                <a:lnTo>
                  <a:pt x="2860401" y="1669127"/>
                </a:lnTo>
                <a:lnTo>
                  <a:pt x="2874372" y="1700499"/>
                </a:lnTo>
                <a:lnTo>
                  <a:pt x="2893410" y="1700499"/>
                </a:lnTo>
                <a:lnTo>
                  <a:pt x="2868112" y="1651811"/>
                </a:lnTo>
                <a:close/>
              </a:path>
              <a:path w="4145279" h="2680335">
                <a:moveTo>
                  <a:pt x="2840437" y="1624299"/>
                </a:moveTo>
                <a:lnTo>
                  <a:pt x="2820781" y="1668436"/>
                </a:lnTo>
                <a:lnTo>
                  <a:pt x="2825444" y="1678907"/>
                </a:lnTo>
                <a:lnTo>
                  <a:pt x="2846613" y="1638166"/>
                </a:lnTo>
                <a:lnTo>
                  <a:pt x="2840437" y="1624299"/>
                </a:lnTo>
                <a:close/>
              </a:path>
              <a:path w="4145279" h="2680335">
                <a:moveTo>
                  <a:pt x="2854992" y="1656982"/>
                </a:moveTo>
                <a:lnTo>
                  <a:pt x="2845577" y="1675099"/>
                </a:lnTo>
                <a:lnTo>
                  <a:pt x="2857741" y="1675099"/>
                </a:lnTo>
                <a:lnTo>
                  <a:pt x="2860401" y="1669127"/>
                </a:lnTo>
                <a:lnTo>
                  <a:pt x="2854992" y="1656982"/>
                </a:lnTo>
                <a:close/>
              </a:path>
              <a:path w="4145279" h="2680335">
                <a:moveTo>
                  <a:pt x="2860401" y="1669127"/>
                </a:moveTo>
                <a:lnTo>
                  <a:pt x="2857741" y="1675099"/>
                </a:lnTo>
                <a:lnTo>
                  <a:pt x="2863060" y="1675099"/>
                </a:lnTo>
                <a:lnTo>
                  <a:pt x="2860401" y="1669127"/>
                </a:lnTo>
                <a:close/>
              </a:path>
              <a:path w="4145279" h="2680335">
                <a:moveTo>
                  <a:pt x="2888677" y="1605636"/>
                </a:moveTo>
                <a:lnTo>
                  <a:pt x="2868112" y="1651811"/>
                </a:lnTo>
                <a:lnTo>
                  <a:pt x="2880213" y="1675099"/>
                </a:lnTo>
                <a:lnTo>
                  <a:pt x="2924740" y="1675099"/>
                </a:lnTo>
                <a:lnTo>
                  <a:pt x="2918146" y="1662399"/>
                </a:lnTo>
                <a:lnTo>
                  <a:pt x="2881162" y="1662399"/>
                </a:lnTo>
                <a:lnTo>
                  <a:pt x="2898239" y="1624055"/>
                </a:lnTo>
                <a:lnTo>
                  <a:pt x="2888677" y="1605636"/>
                </a:lnTo>
                <a:close/>
              </a:path>
              <a:path w="4145279" h="2680335">
                <a:moveTo>
                  <a:pt x="2906214" y="1606147"/>
                </a:moveTo>
                <a:lnTo>
                  <a:pt x="2898239" y="1624055"/>
                </a:lnTo>
                <a:lnTo>
                  <a:pt x="2924740" y="1675099"/>
                </a:lnTo>
                <a:lnTo>
                  <a:pt x="2936914" y="1675099"/>
                </a:lnTo>
                <a:lnTo>
                  <a:pt x="2919951" y="1636999"/>
                </a:lnTo>
                <a:lnTo>
                  <a:pt x="2910058" y="1636999"/>
                </a:lnTo>
                <a:lnTo>
                  <a:pt x="2915386" y="1626746"/>
                </a:lnTo>
                <a:lnTo>
                  <a:pt x="2906214" y="1606147"/>
                </a:lnTo>
                <a:close/>
              </a:path>
              <a:path w="4145279" h="2680335">
                <a:moveTo>
                  <a:pt x="2862897" y="1641773"/>
                </a:moveTo>
                <a:lnTo>
                  <a:pt x="2854992" y="1656982"/>
                </a:lnTo>
                <a:lnTo>
                  <a:pt x="2860401" y="1669127"/>
                </a:lnTo>
                <a:lnTo>
                  <a:pt x="2868112" y="1651811"/>
                </a:lnTo>
                <a:lnTo>
                  <a:pt x="2862897" y="1641773"/>
                </a:lnTo>
                <a:close/>
              </a:path>
              <a:path w="4145279" h="2680335">
                <a:moveTo>
                  <a:pt x="2898239" y="1624055"/>
                </a:moveTo>
                <a:lnTo>
                  <a:pt x="2881162" y="1662399"/>
                </a:lnTo>
                <a:lnTo>
                  <a:pt x="2918146" y="1662399"/>
                </a:lnTo>
                <a:lnTo>
                  <a:pt x="2898239" y="1624055"/>
                </a:lnTo>
                <a:close/>
              </a:path>
              <a:path w="4145279" h="2680335">
                <a:moveTo>
                  <a:pt x="2931045" y="1596606"/>
                </a:moveTo>
                <a:lnTo>
                  <a:pt x="2915386" y="1626746"/>
                </a:lnTo>
                <a:lnTo>
                  <a:pt x="2931259" y="1662399"/>
                </a:lnTo>
                <a:lnTo>
                  <a:pt x="2960347" y="1662399"/>
                </a:lnTo>
                <a:lnTo>
                  <a:pt x="2943379" y="1624299"/>
                </a:lnTo>
                <a:lnTo>
                  <a:pt x="2929921" y="1624299"/>
                </a:lnTo>
                <a:lnTo>
                  <a:pt x="2937167" y="1610353"/>
                </a:lnTo>
                <a:lnTo>
                  <a:pt x="2931045" y="1596606"/>
                </a:lnTo>
                <a:close/>
              </a:path>
              <a:path w="4145279" h="2680335">
                <a:moveTo>
                  <a:pt x="2853818" y="1624299"/>
                </a:moveTo>
                <a:lnTo>
                  <a:pt x="2846613" y="1638166"/>
                </a:lnTo>
                <a:lnTo>
                  <a:pt x="2854992" y="1656982"/>
                </a:lnTo>
                <a:lnTo>
                  <a:pt x="2862897" y="1641773"/>
                </a:lnTo>
                <a:lnTo>
                  <a:pt x="2853818" y="1624299"/>
                </a:lnTo>
                <a:close/>
              </a:path>
              <a:path w="4145279" h="2680335">
                <a:moveTo>
                  <a:pt x="2885179" y="1598899"/>
                </a:moveTo>
                <a:lnTo>
                  <a:pt x="2862897" y="1641773"/>
                </a:lnTo>
                <a:lnTo>
                  <a:pt x="2868112" y="1651811"/>
                </a:lnTo>
                <a:lnTo>
                  <a:pt x="2888677" y="1605636"/>
                </a:lnTo>
                <a:lnTo>
                  <a:pt x="2885179" y="1598899"/>
                </a:lnTo>
                <a:close/>
              </a:path>
              <a:path w="4145279" h="2680335">
                <a:moveTo>
                  <a:pt x="2915386" y="1626746"/>
                </a:moveTo>
                <a:lnTo>
                  <a:pt x="2910058" y="1636999"/>
                </a:lnTo>
                <a:lnTo>
                  <a:pt x="2919951" y="1636999"/>
                </a:lnTo>
                <a:lnTo>
                  <a:pt x="2915386" y="1626746"/>
                </a:lnTo>
                <a:close/>
              </a:path>
              <a:path w="4145279" h="2680335">
                <a:moveTo>
                  <a:pt x="2956282" y="1573564"/>
                </a:moveTo>
                <a:lnTo>
                  <a:pt x="2937167" y="1610353"/>
                </a:lnTo>
                <a:lnTo>
                  <a:pt x="2949035" y="1636999"/>
                </a:lnTo>
                <a:lnTo>
                  <a:pt x="2989242" y="1636999"/>
                </a:lnTo>
                <a:lnTo>
                  <a:pt x="2976044" y="1611599"/>
                </a:lnTo>
                <a:lnTo>
                  <a:pt x="2951408" y="1611599"/>
                </a:lnTo>
                <a:lnTo>
                  <a:pt x="2963725" y="1587888"/>
                </a:lnTo>
                <a:lnTo>
                  <a:pt x="2956282" y="1573564"/>
                </a:lnTo>
                <a:close/>
              </a:path>
              <a:path w="4145279" h="2680335">
                <a:moveTo>
                  <a:pt x="2920754" y="1573499"/>
                </a:moveTo>
                <a:lnTo>
                  <a:pt x="2906214" y="1606147"/>
                </a:lnTo>
                <a:lnTo>
                  <a:pt x="2915386" y="1626746"/>
                </a:lnTo>
                <a:lnTo>
                  <a:pt x="2931045" y="1596606"/>
                </a:lnTo>
                <a:lnTo>
                  <a:pt x="2920754" y="1573499"/>
                </a:lnTo>
                <a:close/>
              </a:path>
              <a:path w="4145279" h="2680335">
                <a:moveTo>
                  <a:pt x="2937167" y="1610353"/>
                </a:moveTo>
                <a:lnTo>
                  <a:pt x="2929921" y="1624299"/>
                </a:lnTo>
                <a:lnTo>
                  <a:pt x="2943379" y="1624299"/>
                </a:lnTo>
                <a:lnTo>
                  <a:pt x="2937167" y="1610353"/>
                </a:lnTo>
                <a:close/>
              </a:path>
              <a:path w="4145279" h="2680335">
                <a:moveTo>
                  <a:pt x="2976954" y="1562419"/>
                </a:moveTo>
                <a:lnTo>
                  <a:pt x="2963725" y="1587888"/>
                </a:lnTo>
                <a:lnTo>
                  <a:pt x="2982643" y="1624299"/>
                </a:lnTo>
                <a:lnTo>
                  <a:pt x="3009104" y="1624299"/>
                </a:lnTo>
                <a:lnTo>
                  <a:pt x="2989309" y="1586199"/>
                </a:lnTo>
                <a:lnTo>
                  <a:pt x="2975871" y="1586199"/>
                </a:lnTo>
                <a:lnTo>
                  <a:pt x="2982590" y="1573267"/>
                </a:lnTo>
                <a:lnTo>
                  <a:pt x="2976954" y="1562419"/>
                </a:lnTo>
                <a:close/>
              </a:path>
              <a:path w="4145279" h="2680335">
                <a:moveTo>
                  <a:pt x="2897333" y="1586199"/>
                </a:moveTo>
                <a:lnTo>
                  <a:pt x="2888677" y="1605636"/>
                </a:lnTo>
                <a:lnTo>
                  <a:pt x="2898239" y="1624055"/>
                </a:lnTo>
                <a:lnTo>
                  <a:pt x="2906214" y="1606147"/>
                </a:lnTo>
                <a:lnTo>
                  <a:pt x="2897333" y="1586199"/>
                </a:lnTo>
                <a:close/>
              </a:path>
              <a:path w="4145279" h="2680335">
                <a:moveTo>
                  <a:pt x="2963725" y="1587888"/>
                </a:moveTo>
                <a:lnTo>
                  <a:pt x="2951408" y="1611599"/>
                </a:lnTo>
                <a:lnTo>
                  <a:pt x="2976044" y="1611599"/>
                </a:lnTo>
                <a:lnTo>
                  <a:pt x="2963725" y="1587888"/>
                </a:lnTo>
                <a:close/>
              </a:path>
              <a:path w="4145279" h="2680335">
                <a:moveTo>
                  <a:pt x="2996628" y="1546249"/>
                </a:moveTo>
                <a:lnTo>
                  <a:pt x="2982590" y="1573267"/>
                </a:lnTo>
                <a:lnTo>
                  <a:pt x="3002506" y="1611599"/>
                </a:lnTo>
                <a:lnTo>
                  <a:pt x="3030592" y="1611599"/>
                </a:lnTo>
                <a:lnTo>
                  <a:pt x="3004190" y="1560799"/>
                </a:lnTo>
                <a:lnTo>
                  <a:pt x="2996628" y="1546249"/>
                </a:lnTo>
                <a:close/>
              </a:path>
              <a:path w="4145279" h="2680335">
                <a:moveTo>
                  <a:pt x="2949649" y="1560799"/>
                </a:moveTo>
                <a:lnTo>
                  <a:pt x="2931045" y="1596606"/>
                </a:lnTo>
                <a:lnTo>
                  <a:pt x="2937167" y="1610353"/>
                </a:lnTo>
                <a:lnTo>
                  <a:pt x="2956282" y="1573564"/>
                </a:lnTo>
                <a:lnTo>
                  <a:pt x="2949649" y="1560799"/>
                </a:lnTo>
                <a:close/>
              </a:path>
              <a:path w="4145279" h="2680335">
                <a:moveTo>
                  <a:pt x="2969514" y="1548099"/>
                </a:moveTo>
                <a:lnTo>
                  <a:pt x="2956282" y="1573564"/>
                </a:lnTo>
                <a:lnTo>
                  <a:pt x="2963725" y="1587888"/>
                </a:lnTo>
                <a:lnTo>
                  <a:pt x="2976954" y="1562419"/>
                </a:lnTo>
                <a:lnTo>
                  <a:pt x="2969514" y="1548099"/>
                </a:lnTo>
                <a:close/>
              </a:path>
              <a:path w="4145279" h="2680335">
                <a:moveTo>
                  <a:pt x="2982590" y="1573267"/>
                </a:moveTo>
                <a:lnTo>
                  <a:pt x="2975871" y="1586199"/>
                </a:lnTo>
                <a:lnTo>
                  <a:pt x="2989309" y="1586199"/>
                </a:lnTo>
                <a:lnTo>
                  <a:pt x="2982590" y="1573267"/>
                </a:lnTo>
                <a:close/>
              </a:path>
              <a:path w="4145279" h="2680335">
                <a:moveTo>
                  <a:pt x="3023002" y="1524511"/>
                </a:moveTo>
                <a:lnTo>
                  <a:pt x="3004171" y="1560763"/>
                </a:lnTo>
                <a:lnTo>
                  <a:pt x="3017391" y="1586199"/>
                </a:lnTo>
                <a:lnTo>
                  <a:pt x="3055054" y="1586199"/>
                </a:lnTo>
                <a:lnTo>
                  <a:pt x="3028660" y="1535399"/>
                </a:lnTo>
                <a:lnTo>
                  <a:pt x="3023881" y="1535399"/>
                </a:lnTo>
                <a:lnTo>
                  <a:pt x="3026270" y="1530800"/>
                </a:lnTo>
                <a:lnTo>
                  <a:pt x="3023002" y="1524511"/>
                </a:lnTo>
                <a:close/>
              </a:path>
              <a:path w="4145279" h="2680335">
                <a:moveTo>
                  <a:pt x="2990989" y="1535399"/>
                </a:moveTo>
                <a:lnTo>
                  <a:pt x="2976954" y="1562419"/>
                </a:lnTo>
                <a:lnTo>
                  <a:pt x="2982590" y="1573267"/>
                </a:lnTo>
                <a:lnTo>
                  <a:pt x="2996628" y="1546249"/>
                </a:lnTo>
                <a:lnTo>
                  <a:pt x="2990989" y="1535399"/>
                </a:lnTo>
                <a:close/>
              </a:path>
              <a:path w="4145279" h="2680335">
                <a:moveTo>
                  <a:pt x="3004171" y="1560763"/>
                </a:moveTo>
                <a:close/>
              </a:path>
              <a:path w="4145279" h="2680335">
                <a:moveTo>
                  <a:pt x="3047001" y="1490888"/>
                </a:moveTo>
                <a:lnTo>
                  <a:pt x="3026270" y="1530800"/>
                </a:lnTo>
                <a:lnTo>
                  <a:pt x="3041857" y="1560799"/>
                </a:lnTo>
                <a:lnTo>
                  <a:pt x="3083326" y="1560799"/>
                </a:lnTo>
                <a:lnTo>
                  <a:pt x="3063530" y="1522699"/>
                </a:lnTo>
                <a:lnTo>
                  <a:pt x="3050840" y="1522699"/>
                </a:lnTo>
                <a:lnTo>
                  <a:pt x="3057185" y="1510488"/>
                </a:lnTo>
                <a:lnTo>
                  <a:pt x="3047001" y="1490888"/>
                </a:lnTo>
                <a:close/>
              </a:path>
              <a:path w="4145279" h="2680335">
                <a:moveTo>
                  <a:pt x="3015462" y="1509999"/>
                </a:moveTo>
                <a:lnTo>
                  <a:pt x="2996628" y="1546249"/>
                </a:lnTo>
                <a:lnTo>
                  <a:pt x="3004171" y="1560763"/>
                </a:lnTo>
                <a:lnTo>
                  <a:pt x="3023002" y="1524511"/>
                </a:lnTo>
                <a:lnTo>
                  <a:pt x="3015462" y="1509999"/>
                </a:lnTo>
                <a:close/>
              </a:path>
              <a:path w="4145279" h="2680335">
                <a:moveTo>
                  <a:pt x="3026270" y="1530800"/>
                </a:moveTo>
                <a:lnTo>
                  <a:pt x="3023881" y="1535399"/>
                </a:lnTo>
                <a:lnTo>
                  <a:pt x="3028660" y="1535399"/>
                </a:lnTo>
                <a:lnTo>
                  <a:pt x="3026270" y="1530800"/>
                </a:lnTo>
                <a:close/>
              </a:path>
              <a:path w="4145279" h="2680335">
                <a:moveTo>
                  <a:pt x="3073648" y="1478803"/>
                </a:moveTo>
                <a:lnTo>
                  <a:pt x="3057185" y="1510488"/>
                </a:lnTo>
                <a:lnTo>
                  <a:pt x="3070128" y="1535399"/>
                </a:lnTo>
                <a:lnTo>
                  <a:pt x="3103054" y="1535399"/>
                </a:lnTo>
                <a:lnTo>
                  <a:pt x="3089857" y="1509999"/>
                </a:lnTo>
                <a:lnTo>
                  <a:pt x="3064846" y="1509999"/>
                </a:lnTo>
                <a:lnTo>
                  <a:pt x="3077351" y="1485931"/>
                </a:lnTo>
                <a:lnTo>
                  <a:pt x="3073648" y="1478803"/>
                </a:lnTo>
                <a:close/>
              </a:path>
              <a:path w="4145279" h="2680335">
                <a:moveTo>
                  <a:pt x="3043734" y="1484599"/>
                </a:moveTo>
                <a:lnTo>
                  <a:pt x="3023002" y="1524511"/>
                </a:lnTo>
                <a:lnTo>
                  <a:pt x="3026270" y="1530800"/>
                </a:lnTo>
                <a:lnTo>
                  <a:pt x="3047001" y="1490888"/>
                </a:lnTo>
                <a:lnTo>
                  <a:pt x="3043734" y="1484599"/>
                </a:lnTo>
                <a:close/>
              </a:path>
              <a:path w="4145279" h="2680335">
                <a:moveTo>
                  <a:pt x="3057185" y="1510488"/>
                </a:moveTo>
                <a:lnTo>
                  <a:pt x="3050840" y="1522699"/>
                </a:lnTo>
                <a:lnTo>
                  <a:pt x="3063530" y="1522699"/>
                </a:lnTo>
                <a:lnTo>
                  <a:pt x="3057185" y="1510488"/>
                </a:lnTo>
                <a:close/>
              </a:path>
              <a:path w="4145279" h="2680335">
                <a:moveTo>
                  <a:pt x="3095756" y="1456745"/>
                </a:moveTo>
                <a:lnTo>
                  <a:pt x="3078969" y="1489045"/>
                </a:lnTo>
                <a:lnTo>
                  <a:pt x="3096455" y="1522699"/>
                </a:lnTo>
                <a:lnTo>
                  <a:pt x="3130025" y="1522699"/>
                </a:lnTo>
                <a:lnTo>
                  <a:pt x="3110229" y="1484599"/>
                </a:lnTo>
                <a:lnTo>
                  <a:pt x="3092263" y="1484599"/>
                </a:lnTo>
                <a:lnTo>
                  <a:pt x="3100555" y="1465980"/>
                </a:lnTo>
                <a:lnTo>
                  <a:pt x="3095756" y="1456745"/>
                </a:lnTo>
                <a:close/>
              </a:path>
              <a:path w="4145279" h="2680335">
                <a:moveTo>
                  <a:pt x="3063462" y="1459199"/>
                </a:moveTo>
                <a:lnTo>
                  <a:pt x="3047001" y="1490888"/>
                </a:lnTo>
                <a:lnTo>
                  <a:pt x="3057185" y="1510488"/>
                </a:lnTo>
                <a:lnTo>
                  <a:pt x="3073648" y="1478803"/>
                </a:lnTo>
                <a:lnTo>
                  <a:pt x="3063462" y="1459199"/>
                </a:lnTo>
                <a:close/>
              </a:path>
              <a:path w="4145279" h="2680335">
                <a:moveTo>
                  <a:pt x="3077351" y="1485931"/>
                </a:moveTo>
                <a:lnTo>
                  <a:pt x="3064846" y="1509999"/>
                </a:lnTo>
                <a:lnTo>
                  <a:pt x="3089857" y="1509999"/>
                </a:lnTo>
                <a:lnTo>
                  <a:pt x="3083258" y="1497299"/>
                </a:lnTo>
                <a:lnTo>
                  <a:pt x="3074680" y="1497299"/>
                </a:lnTo>
                <a:lnTo>
                  <a:pt x="3078969" y="1489045"/>
                </a:lnTo>
                <a:lnTo>
                  <a:pt x="3077351" y="1485931"/>
                </a:lnTo>
                <a:close/>
              </a:path>
              <a:path w="4145279" h="2680335">
                <a:moveTo>
                  <a:pt x="3110064" y="1444629"/>
                </a:moveTo>
                <a:lnTo>
                  <a:pt x="3100555" y="1465980"/>
                </a:lnTo>
                <a:lnTo>
                  <a:pt x="3123426" y="1509999"/>
                </a:lnTo>
                <a:lnTo>
                  <a:pt x="3144019" y="1509999"/>
                </a:lnTo>
                <a:lnTo>
                  <a:pt x="3110064" y="1444629"/>
                </a:lnTo>
                <a:close/>
              </a:path>
              <a:path w="4145279" h="2680335">
                <a:moveTo>
                  <a:pt x="3078969" y="1489045"/>
                </a:moveTo>
                <a:lnTo>
                  <a:pt x="3074680" y="1497299"/>
                </a:lnTo>
                <a:lnTo>
                  <a:pt x="3083258" y="1497299"/>
                </a:lnTo>
                <a:lnTo>
                  <a:pt x="3078969" y="1489045"/>
                </a:lnTo>
                <a:close/>
              </a:path>
              <a:path w="4145279" h="2680335">
                <a:moveTo>
                  <a:pt x="3117653" y="1427588"/>
                </a:moveTo>
                <a:lnTo>
                  <a:pt x="3110064" y="1444629"/>
                </a:lnTo>
                <a:lnTo>
                  <a:pt x="3137422" y="1497299"/>
                </a:lnTo>
                <a:lnTo>
                  <a:pt x="3153873" y="1497299"/>
                </a:lnTo>
                <a:lnTo>
                  <a:pt x="3134078" y="1459199"/>
                </a:lnTo>
                <a:lnTo>
                  <a:pt x="3120045" y="1459199"/>
                </a:lnTo>
                <a:lnTo>
                  <a:pt x="3126521" y="1444655"/>
                </a:lnTo>
                <a:lnTo>
                  <a:pt x="3117653" y="1427588"/>
                </a:lnTo>
                <a:close/>
              </a:path>
              <a:path w="4145279" h="2680335">
                <a:moveTo>
                  <a:pt x="3094136" y="1453627"/>
                </a:moveTo>
                <a:lnTo>
                  <a:pt x="3077351" y="1485931"/>
                </a:lnTo>
                <a:lnTo>
                  <a:pt x="3078969" y="1489045"/>
                </a:lnTo>
                <a:lnTo>
                  <a:pt x="3095756" y="1456745"/>
                </a:lnTo>
                <a:lnTo>
                  <a:pt x="3094136" y="1453627"/>
                </a:lnTo>
                <a:close/>
              </a:path>
              <a:path w="4145279" h="2680335">
                <a:moveTo>
                  <a:pt x="3090433" y="1446499"/>
                </a:moveTo>
                <a:lnTo>
                  <a:pt x="3073648" y="1478803"/>
                </a:lnTo>
                <a:lnTo>
                  <a:pt x="3077351" y="1485931"/>
                </a:lnTo>
                <a:lnTo>
                  <a:pt x="3094136" y="1453627"/>
                </a:lnTo>
                <a:lnTo>
                  <a:pt x="3090433" y="1446499"/>
                </a:lnTo>
                <a:close/>
              </a:path>
              <a:path w="4145279" h="2680335">
                <a:moveTo>
                  <a:pt x="3100555" y="1465980"/>
                </a:moveTo>
                <a:lnTo>
                  <a:pt x="3092263" y="1484599"/>
                </a:lnTo>
                <a:lnTo>
                  <a:pt x="3110229" y="1484599"/>
                </a:lnTo>
                <a:lnTo>
                  <a:pt x="3100555" y="1465980"/>
                </a:lnTo>
                <a:close/>
              </a:path>
              <a:path w="4145279" h="2680335">
                <a:moveTo>
                  <a:pt x="3140087" y="1414187"/>
                </a:moveTo>
                <a:lnTo>
                  <a:pt x="3126521" y="1444655"/>
                </a:lnTo>
                <a:lnTo>
                  <a:pt x="3147275" y="1484599"/>
                </a:lnTo>
                <a:lnTo>
                  <a:pt x="3171437" y="1484599"/>
                </a:lnTo>
                <a:lnTo>
                  <a:pt x="3140087" y="1414187"/>
                </a:lnTo>
                <a:close/>
              </a:path>
              <a:path w="4145279" h="2680335">
                <a:moveTo>
                  <a:pt x="3106060" y="1436920"/>
                </a:moveTo>
                <a:lnTo>
                  <a:pt x="3095756" y="1456745"/>
                </a:lnTo>
                <a:lnTo>
                  <a:pt x="3100555" y="1465980"/>
                </a:lnTo>
                <a:lnTo>
                  <a:pt x="3110064" y="1444629"/>
                </a:lnTo>
                <a:lnTo>
                  <a:pt x="3106060" y="1436920"/>
                </a:lnTo>
                <a:close/>
              </a:path>
              <a:path w="4145279" h="2680335">
                <a:moveTo>
                  <a:pt x="3126521" y="1444655"/>
                </a:moveTo>
                <a:lnTo>
                  <a:pt x="3120045" y="1459199"/>
                </a:lnTo>
                <a:lnTo>
                  <a:pt x="3134078" y="1459199"/>
                </a:lnTo>
                <a:lnTo>
                  <a:pt x="3126521" y="1444655"/>
                </a:lnTo>
                <a:close/>
              </a:path>
              <a:path w="4145279" h="2680335">
                <a:moveTo>
                  <a:pt x="3159627" y="1370299"/>
                </a:moveTo>
                <a:lnTo>
                  <a:pt x="3140087" y="1414187"/>
                </a:lnTo>
                <a:lnTo>
                  <a:pt x="3160128" y="1459199"/>
                </a:lnTo>
                <a:lnTo>
                  <a:pt x="3199218" y="1459199"/>
                </a:lnTo>
                <a:lnTo>
                  <a:pt x="3176595" y="1408399"/>
                </a:lnTo>
                <a:lnTo>
                  <a:pt x="3152240" y="1408399"/>
                </a:lnTo>
                <a:lnTo>
                  <a:pt x="3164416" y="1381051"/>
                </a:lnTo>
                <a:lnTo>
                  <a:pt x="3159627" y="1370299"/>
                </a:lnTo>
                <a:close/>
              </a:path>
              <a:path w="4145279" h="2680335">
                <a:moveTo>
                  <a:pt x="3104438" y="1433799"/>
                </a:moveTo>
                <a:lnTo>
                  <a:pt x="3094136" y="1453627"/>
                </a:lnTo>
                <a:lnTo>
                  <a:pt x="3095756" y="1456745"/>
                </a:lnTo>
                <a:lnTo>
                  <a:pt x="3106060" y="1436920"/>
                </a:lnTo>
                <a:lnTo>
                  <a:pt x="3104438" y="1433799"/>
                </a:lnTo>
                <a:close/>
              </a:path>
              <a:path w="4145279" h="2680335">
                <a:moveTo>
                  <a:pt x="3131855" y="1395699"/>
                </a:moveTo>
                <a:lnTo>
                  <a:pt x="3117653" y="1427588"/>
                </a:lnTo>
                <a:lnTo>
                  <a:pt x="3126521" y="1444655"/>
                </a:lnTo>
                <a:lnTo>
                  <a:pt x="3140087" y="1414187"/>
                </a:lnTo>
                <a:lnTo>
                  <a:pt x="3131855" y="1395699"/>
                </a:lnTo>
                <a:close/>
              </a:path>
              <a:path w="4145279" h="2680335">
                <a:moveTo>
                  <a:pt x="3114282" y="1421099"/>
                </a:moveTo>
                <a:lnTo>
                  <a:pt x="3106060" y="1436920"/>
                </a:lnTo>
                <a:lnTo>
                  <a:pt x="3110064" y="1444629"/>
                </a:lnTo>
                <a:lnTo>
                  <a:pt x="3117653" y="1427588"/>
                </a:lnTo>
                <a:lnTo>
                  <a:pt x="3114282" y="1421099"/>
                </a:lnTo>
                <a:close/>
              </a:path>
              <a:path w="4145279" h="2680335">
                <a:moveTo>
                  <a:pt x="3164416" y="1381051"/>
                </a:moveTo>
                <a:lnTo>
                  <a:pt x="3152240" y="1408399"/>
                </a:lnTo>
                <a:lnTo>
                  <a:pt x="3176595" y="1408399"/>
                </a:lnTo>
                <a:lnTo>
                  <a:pt x="3164416" y="1381051"/>
                </a:lnTo>
                <a:close/>
              </a:path>
              <a:path w="4145279" h="2680335">
                <a:moveTo>
                  <a:pt x="3191821" y="1319499"/>
                </a:moveTo>
                <a:lnTo>
                  <a:pt x="3164416" y="1381051"/>
                </a:lnTo>
                <a:lnTo>
                  <a:pt x="3176595" y="1408399"/>
                </a:lnTo>
                <a:lnTo>
                  <a:pt x="3231423" y="1408399"/>
                </a:lnTo>
                <a:lnTo>
                  <a:pt x="3220108" y="1382999"/>
                </a:lnTo>
                <a:lnTo>
                  <a:pt x="3174236" y="1382999"/>
                </a:lnTo>
                <a:lnTo>
                  <a:pt x="3198934" y="1335466"/>
                </a:lnTo>
                <a:lnTo>
                  <a:pt x="3191821" y="1319499"/>
                </a:lnTo>
                <a:close/>
              </a:path>
              <a:path w="4145279" h="2680335">
                <a:moveTo>
                  <a:pt x="3198934" y="1335466"/>
                </a:moveTo>
                <a:lnTo>
                  <a:pt x="3174236" y="1382999"/>
                </a:lnTo>
                <a:lnTo>
                  <a:pt x="3220108" y="1382999"/>
                </a:lnTo>
                <a:lnTo>
                  <a:pt x="3208793" y="1357599"/>
                </a:lnTo>
                <a:lnTo>
                  <a:pt x="3199885" y="1357599"/>
                </a:lnTo>
                <a:lnTo>
                  <a:pt x="3204681" y="1348368"/>
                </a:lnTo>
                <a:lnTo>
                  <a:pt x="3198934" y="1335466"/>
                </a:lnTo>
                <a:close/>
              </a:path>
              <a:path w="4145279" h="2680335">
                <a:moveTo>
                  <a:pt x="3220054" y="1318781"/>
                </a:moveTo>
                <a:lnTo>
                  <a:pt x="3204681" y="1348368"/>
                </a:lnTo>
                <a:lnTo>
                  <a:pt x="3220108" y="1382999"/>
                </a:lnTo>
                <a:lnTo>
                  <a:pt x="3253419" y="1382999"/>
                </a:lnTo>
                <a:lnTo>
                  <a:pt x="3220054" y="1318781"/>
                </a:lnTo>
                <a:close/>
              </a:path>
              <a:path w="4145279" h="2680335">
                <a:moveTo>
                  <a:pt x="3204681" y="1348368"/>
                </a:moveTo>
                <a:lnTo>
                  <a:pt x="3199885" y="1357599"/>
                </a:lnTo>
                <a:lnTo>
                  <a:pt x="3208793" y="1357599"/>
                </a:lnTo>
                <a:lnTo>
                  <a:pt x="3204681" y="1348368"/>
                </a:lnTo>
                <a:close/>
              </a:path>
              <a:path w="4145279" h="2680335">
                <a:moveTo>
                  <a:pt x="3239477" y="1281399"/>
                </a:moveTo>
                <a:lnTo>
                  <a:pt x="3220054" y="1318781"/>
                </a:lnTo>
                <a:lnTo>
                  <a:pt x="3240222" y="1357599"/>
                </a:lnTo>
                <a:lnTo>
                  <a:pt x="3279068" y="1357599"/>
                </a:lnTo>
                <a:lnTo>
                  <a:pt x="3259273" y="1319499"/>
                </a:lnTo>
                <a:lnTo>
                  <a:pt x="3235617" y="1319499"/>
                </a:lnTo>
                <a:lnTo>
                  <a:pt x="3247443" y="1296731"/>
                </a:lnTo>
                <a:lnTo>
                  <a:pt x="3239477" y="1281399"/>
                </a:lnTo>
                <a:close/>
              </a:path>
              <a:path w="4145279" h="2680335">
                <a:moveTo>
                  <a:pt x="3213828" y="1306799"/>
                </a:moveTo>
                <a:lnTo>
                  <a:pt x="3198934" y="1335466"/>
                </a:lnTo>
                <a:lnTo>
                  <a:pt x="3204681" y="1348368"/>
                </a:lnTo>
                <a:lnTo>
                  <a:pt x="3220054" y="1318781"/>
                </a:lnTo>
                <a:lnTo>
                  <a:pt x="3213828" y="1306799"/>
                </a:lnTo>
                <a:close/>
              </a:path>
              <a:path w="4145279" h="2680335">
                <a:moveTo>
                  <a:pt x="3247443" y="1296731"/>
                </a:moveTo>
                <a:lnTo>
                  <a:pt x="3235617" y="1319499"/>
                </a:lnTo>
                <a:lnTo>
                  <a:pt x="3259273" y="1319499"/>
                </a:lnTo>
                <a:lnTo>
                  <a:pt x="3247443" y="1296731"/>
                </a:lnTo>
                <a:close/>
              </a:path>
              <a:path w="4145279" h="2680335">
                <a:moveTo>
                  <a:pt x="3275197" y="1243299"/>
                </a:moveTo>
                <a:lnTo>
                  <a:pt x="3247443" y="1296731"/>
                </a:lnTo>
                <a:lnTo>
                  <a:pt x="3259273" y="1319499"/>
                </a:lnTo>
                <a:lnTo>
                  <a:pt x="3314800" y="1319499"/>
                </a:lnTo>
                <a:lnTo>
                  <a:pt x="3308199" y="1306799"/>
                </a:lnTo>
                <a:lnTo>
                  <a:pt x="3258383" y="1306799"/>
                </a:lnTo>
                <a:lnTo>
                  <a:pt x="3283285" y="1258860"/>
                </a:lnTo>
                <a:lnTo>
                  <a:pt x="3275197" y="1243299"/>
                </a:lnTo>
                <a:close/>
              </a:path>
              <a:path w="4145279" h="2680335">
                <a:moveTo>
                  <a:pt x="3283285" y="1258860"/>
                </a:moveTo>
                <a:lnTo>
                  <a:pt x="3258383" y="1306799"/>
                </a:lnTo>
                <a:lnTo>
                  <a:pt x="3308199" y="1306799"/>
                </a:lnTo>
                <a:lnTo>
                  <a:pt x="3294999" y="1281399"/>
                </a:lnTo>
                <a:lnTo>
                  <a:pt x="3287039" y="1281399"/>
                </a:lnTo>
                <a:lnTo>
                  <a:pt x="3291018" y="1273739"/>
                </a:lnTo>
                <a:lnTo>
                  <a:pt x="3283285" y="1258860"/>
                </a:lnTo>
                <a:close/>
              </a:path>
              <a:path w="4145279" h="2680335">
                <a:moveTo>
                  <a:pt x="3305698" y="1245478"/>
                </a:moveTo>
                <a:lnTo>
                  <a:pt x="3291018" y="1273739"/>
                </a:lnTo>
                <a:lnTo>
                  <a:pt x="3308199" y="1306799"/>
                </a:lnTo>
                <a:lnTo>
                  <a:pt x="3337567" y="1306799"/>
                </a:lnTo>
                <a:lnTo>
                  <a:pt x="3305698" y="1245478"/>
                </a:lnTo>
                <a:close/>
              </a:path>
              <a:path w="4145279" h="2680335">
                <a:moveTo>
                  <a:pt x="3291018" y="1273739"/>
                </a:moveTo>
                <a:lnTo>
                  <a:pt x="3287039" y="1281399"/>
                </a:lnTo>
                <a:lnTo>
                  <a:pt x="3294999" y="1281399"/>
                </a:lnTo>
                <a:lnTo>
                  <a:pt x="3291018" y="1273739"/>
                </a:lnTo>
                <a:close/>
              </a:path>
              <a:path w="4145279" h="2680335">
                <a:moveTo>
                  <a:pt x="3326621" y="1205199"/>
                </a:moveTo>
                <a:lnTo>
                  <a:pt x="3305698" y="1245478"/>
                </a:lnTo>
                <a:lnTo>
                  <a:pt x="3324366" y="1281399"/>
                </a:lnTo>
                <a:lnTo>
                  <a:pt x="3366222" y="1281399"/>
                </a:lnTo>
                <a:lnTo>
                  <a:pt x="3346422" y="1243299"/>
                </a:lnTo>
                <a:lnTo>
                  <a:pt x="3314405" y="1243299"/>
                </a:lnTo>
                <a:lnTo>
                  <a:pt x="3330407" y="1212484"/>
                </a:lnTo>
                <a:lnTo>
                  <a:pt x="3326621" y="1205199"/>
                </a:lnTo>
                <a:close/>
              </a:path>
              <a:path w="4145279" h="2680335">
                <a:moveTo>
                  <a:pt x="3297965" y="1230599"/>
                </a:moveTo>
                <a:lnTo>
                  <a:pt x="3283285" y="1258860"/>
                </a:lnTo>
                <a:lnTo>
                  <a:pt x="3291018" y="1273739"/>
                </a:lnTo>
                <a:lnTo>
                  <a:pt x="3305698" y="1245478"/>
                </a:lnTo>
                <a:lnTo>
                  <a:pt x="3297965" y="1230599"/>
                </a:lnTo>
                <a:close/>
              </a:path>
              <a:path w="4145279" h="2680335">
                <a:moveTo>
                  <a:pt x="3330407" y="1212484"/>
                </a:moveTo>
                <a:lnTo>
                  <a:pt x="3314405" y="1243299"/>
                </a:lnTo>
                <a:lnTo>
                  <a:pt x="3346422" y="1243299"/>
                </a:lnTo>
                <a:lnTo>
                  <a:pt x="3330407" y="1212484"/>
                </a:lnTo>
                <a:close/>
              </a:path>
              <a:path w="4145279" h="2680335">
                <a:moveTo>
                  <a:pt x="3353976" y="1167099"/>
                </a:moveTo>
                <a:lnTo>
                  <a:pt x="3330407" y="1212484"/>
                </a:lnTo>
                <a:lnTo>
                  <a:pt x="3346422" y="1243299"/>
                </a:lnTo>
                <a:lnTo>
                  <a:pt x="3393578" y="1243299"/>
                </a:lnTo>
                <a:lnTo>
                  <a:pt x="3367176" y="1192499"/>
                </a:lnTo>
                <a:lnTo>
                  <a:pt x="3348482" y="1192499"/>
                </a:lnTo>
                <a:lnTo>
                  <a:pt x="3357829" y="1174513"/>
                </a:lnTo>
                <a:lnTo>
                  <a:pt x="3353976" y="1167099"/>
                </a:lnTo>
                <a:close/>
              </a:path>
              <a:path w="4145279" h="2680335">
                <a:moveTo>
                  <a:pt x="3357829" y="1174513"/>
                </a:moveTo>
                <a:lnTo>
                  <a:pt x="3348482" y="1192499"/>
                </a:lnTo>
                <a:lnTo>
                  <a:pt x="3367176" y="1192499"/>
                </a:lnTo>
                <a:lnTo>
                  <a:pt x="3357829" y="1174513"/>
                </a:lnTo>
                <a:close/>
              </a:path>
              <a:path w="4145279" h="2680335">
                <a:moveTo>
                  <a:pt x="3388084" y="1116299"/>
                </a:moveTo>
                <a:lnTo>
                  <a:pt x="3357829" y="1174513"/>
                </a:lnTo>
                <a:lnTo>
                  <a:pt x="3367176" y="1192499"/>
                </a:lnTo>
                <a:lnTo>
                  <a:pt x="3427666" y="1192499"/>
                </a:lnTo>
                <a:lnTo>
                  <a:pt x="3421069" y="1179799"/>
                </a:lnTo>
                <a:lnTo>
                  <a:pt x="3364880" y="1179799"/>
                </a:lnTo>
                <a:lnTo>
                  <a:pt x="3392978" y="1125721"/>
                </a:lnTo>
                <a:lnTo>
                  <a:pt x="3388084" y="1116299"/>
                </a:lnTo>
                <a:close/>
              </a:path>
              <a:path w="4145279" h="2680335">
                <a:moveTo>
                  <a:pt x="3392978" y="1125721"/>
                </a:moveTo>
                <a:lnTo>
                  <a:pt x="3364880" y="1179799"/>
                </a:lnTo>
                <a:lnTo>
                  <a:pt x="3421069" y="1179799"/>
                </a:lnTo>
                <a:lnTo>
                  <a:pt x="3414472" y="1167099"/>
                </a:lnTo>
                <a:lnTo>
                  <a:pt x="3372311" y="1167099"/>
                </a:lnTo>
                <a:lnTo>
                  <a:pt x="3393394" y="1126521"/>
                </a:lnTo>
                <a:lnTo>
                  <a:pt x="3392978" y="1125721"/>
                </a:lnTo>
                <a:close/>
              </a:path>
              <a:path w="4145279" h="2680335">
                <a:moveTo>
                  <a:pt x="3409743" y="1113744"/>
                </a:moveTo>
                <a:lnTo>
                  <a:pt x="3399131" y="1137566"/>
                </a:lnTo>
                <a:lnTo>
                  <a:pt x="3421069" y="1179799"/>
                </a:lnTo>
                <a:lnTo>
                  <a:pt x="3444064" y="1179799"/>
                </a:lnTo>
                <a:lnTo>
                  <a:pt x="3417669" y="1128999"/>
                </a:lnTo>
                <a:lnTo>
                  <a:pt x="3405772" y="1128999"/>
                </a:lnTo>
                <a:lnTo>
                  <a:pt x="3411721" y="1117550"/>
                </a:lnTo>
                <a:lnTo>
                  <a:pt x="3409743" y="1113744"/>
                </a:lnTo>
                <a:close/>
              </a:path>
              <a:path w="4145279" h="2680335">
                <a:moveTo>
                  <a:pt x="3393394" y="1126521"/>
                </a:moveTo>
                <a:lnTo>
                  <a:pt x="3372311" y="1167099"/>
                </a:lnTo>
                <a:lnTo>
                  <a:pt x="3414472" y="1167099"/>
                </a:lnTo>
                <a:lnTo>
                  <a:pt x="3407875" y="1154399"/>
                </a:lnTo>
                <a:lnTo>
                  <a:pt x="3391632" y="1154399"/>
                </a:lnTo>
                <a:lnTo>
                  <a:pt x="3399131" y="1137566"/>
                </a:lnTo>
                <a:lnTo>
                  <a:pt x="3393394" y="1126521"/>
                </a:lnTo>
                <a:close/>
              </a:path>
              <a:path w="4145279" h="2680335">
                <a:moveTo>
                  <a:pt x="3418734" y="1104053"/>
                </a:moveTo>
                <a:lnTo>
                  <a:pt x="3411721" y="1117550"/>
                </a:lnTo>
                <a:lnTo>
                  <a:pt x="3437466" y="1167099"/>
                </a:lnTo>
                <a:lnTo>
                  <a:pt x="3451484" y="1167099"/>
                </a:lnTo>
                <a:lnTo>
                  <a:pt x="3425096" y="1116299"/>
                </a:lnTo>
                <a:lnTo>
                  <a:pt x="3413702" y="1116299"/>
                </a:lnTo>
                <a:lnTo>
                  <a:pt x="3419400" y="1105335"/>
                </a:lnTo>
                <a:lnTo>
                  <a:pt x="3418734" y="1104053"/>
                </a:lnTo>
                <a:close/>
              </a:path>
              <a:path w="4145279" h="2680335">
                <a:moveTo>
                  <a:pt x="3399131" y="1137566"/>
                </a:moveTo>
                <a:lnTo>
                  <a:pt x="3391632" y="1154399"/>
                </a:lnTo>
                <a:lnTo>
                  <a:pt x="3407875" y="1154399"/>
                </a:lnTo>
                <a:lnTo>
                  <a:pt x="3399131" y="1137566"/>
                </a:lnTo>
                <a:close/>
              </a:path>
              <a:path w="4145279" h="2680335">
                <a:moveTo>
                  <a:pt x="3435328" y="1074689"/>
                </a:moveTo>
                <a:lnTo>
                  <a:pt x="3419400" y="1105335"/>
                </a:lnTo>
                <a:lnTo>
                  <a:pt x="3444887" y="1154399"/>
                </a:lnTo>
                <a:lnTo>
                  <a:pt x="3470827" y="1154399"/>
                </a:lnTo>
                <a:lnTo>
                  <a:pt x="3442547" y="1090899"/>
                </a:lnTo>
                <a:lnTo>
                  <a:pt x="3438133" y="1090899"/>
                </a:lnTo>
                <a:lnTo>
                  <a:pt x="3440510" y="1086325"/>
                </a:lnTo>
                <a:lnTo>
                  <a:pt x="3435328" y="1074689"/>
                </a:lnTo>
                <a:close/>
              </a:path>
              <a:path w="4145279" h="2680335">
                <a:moveTo>
                  <a:pt x="3404887" y="1104399"/>
                </a:moveTo>
                <a:lnTo>
                  <a:pt x="3393394" y="1126521"/>
                </a:lnTo>
                <a:lnTo>
                  <a:pt x="3399131" y="1137566"/>
                </a:lnTo>
                <a:lnTo>
                  <a:pt x="3409743" y="1113744"/>
                </a:lnTo>
                <a:lnTo>
                  <a:pt x="3404887" y="1104399"/>
                </a:lnTo>
                <a:close/>
              </a:path>
              <a:path w="4145279" h="2680335">
                <a:moveTo>
                  <a:pt x="3411721" y="1117550"/>
                </a:moveTo>
                <a:lnTo>
                  <a:pt x="3405772" y="1128999"/>
                </a:lnTo>
                <a:lnTo>
                  <a:pt x="3417669" y="1128999"/>
                </a:lnTo>
                <a:lnTo>
                  <a:pt x="3411721" y="1117550"/>
                </a:lnTo>
                <a:close/>
              </a:path>
              <a:path w="4145279" h="2680335">
                <a:moveTo>
                  <a:pt x="3451647" y="1064890"/>
                </a:moveTo>
                <a:lnTo>
                  <a:pt x="3440510" y="1086325"/>
                </a:lnTo>
                <a:lnTo>
                  <a:pt x="3459515" y="1128999"/>
                </a:lnTo>
                <a:lnTo>
                  <a:pt x="3484957" y="1128999"/>
                </a:lnTo>
                <a:lnTo>
                  <a:pt x="3458562" y="1078199"/>
                </a:lnTo>
                <a:lnTo>
                  <a:pt x="3448278" y="1078199"/>
                </a:lnTo>
                <a:lnTo>
                  <a:pt x="3453419" y="1068301"/>
                </a:lnTo>
                <a:lnTo>
                  <a:pt x="3451647" y="1064890"/>
                </a:lnTo>
                <a:close/>
              </a:path>
              <a:path w="4145279" h="2680335">
                <a:moveTo>
                  <a:pt x="3404472" y="1103599"/>
                </a:moveTo>
                <a:lnTo>
                  <a:pt x="3392978" y="1125721"/>
                </a:lnTo>
                <a:lnTo>
                  <a:pt x="3393394" y="1126521"/>
                </a:lnTo>
                <a:lnTo>
                  <a:pt x="3404887" y="1104399"/>
                </a:lnTo>
                <a:lnTo>
                  <a:pt x="3404472" y="1103599"/>
                </a:lnTo>
                <a:close/>
              </a:path>
              <a:path w="4145279" h="2680335">
                <a:moveTo>
                  <a:pt x="3416218" y="1099209"/>
                </a:moveTo>
                <a:lnTo>
                  <a:pt x="3409743" y="1113744"/>
                </a:lnTo>
                <a:lnTo>
                  <a:pt x="3411721" y="1117550"/>
                </a:lnTo>
                <a:lnTo>
                  <a:pt x="3418734" y="1104053"/>
                </a:lnTo>
                <a:lnTo>
                  <a:pt x="3416218" y="1099209"/>
                </a:lnTo>
                <a:close/>
              </a:path>
              <a:path w="4145279" h="2680335">
                <a:moveTo>
                  <a:pt x="3419400" y="1105335"/>
                </a:moveTo>
                <a:lnTo>
                  <a:pt x="3413702" y="1116299"/>
                </a:lnTo>
                <a:lnTo>
                  <a:pt x="3425096" y="1116299"/>
                </a:lnTo>
                <a:lnTo>
                  <a:pt x="3419400" y="1105335"/>
                </a:lnTo>
                <a:close/>
              </a:path>
              <a:path w="4145279" h="2680335">
                <a:moveTo>
                  <a:pt x="3460688" y="1054309"/>
                </a:moveTo>
                <a:lnTo>
                  <a:pt x="3453419" y="1068301"/>
                </a:lnTo>
                <a:lnTo>
                  <a:pt x="3478358" y="1116299"/>
                </a:lnTo>
                <a:lnTo>
                  <a:pt x="3492896" y="1116299"/>
                </a:lnTo>
                <a:lnTo>
                  <a:pt x="3460688" y="1054309"/>
                </a:lnTo>
                <a:close/>
              </a:path>
              <a:path w="4145279" h="2680335">
                <a:moveTo>
                  <a:pt x="3411901" y="1090899"/>
                </a:moveTo>
                <a:lnTo>
                  <a:pt x="3404887" y="1104399"/>
                </a:lnTo>
                <a:lnTo>
                  <a:pt x="3409743" y="1113744"/>
                </a:lnTo>
                <a:lnTo>
                  <a:pt x="3416218" y="1099209"/>
                </a:lnTo>
                <a:lnTo>
                  <a:pt x="3411901" y="1090899"/>
                </a:lnTo>
                <a:close/>
              </a:path>
              <a:path w="4145279" h="2680335">
                <a:moveTo>
                  <a:pt x="3434711" y="1073304"/>
                </a:moveTo>
                <a:lnTo>
                  <a:pt x="3418734" y="1104053"/>
                </a:lnTo>
                <a:lnTo>
                  <a:pt x="3419400" y="1105335"/>
                </a:lnTo>
                <a:lnTo>
                  <a:pt x="3435328" y="1074689"/>
                </a:lnTo>
                <a:lnTo>
                  <a:pt x="3434711" y="1073304"/>
                </a:lnTo>
                <a:close/>
              </a:path>
              <a:path w="4145279" h="2680335">
                <a:moveTo>
                  <a:pt x="3431235" y="1065499"/>
                </a:moveTo>
                <a:lnTo>
                  <a:pt x="3416218" y="1099209"/>
                </a:lnTo>
                <a:lnTo>
                  <a:pt x="3418734" y="1104053"/>
                </a:lnTo>
                <a:lnTo>
                  <a:pt x="3434711" y="1073304"/>
                </a:lnTo>
                <a:lnTo>
                  <a:pt x="3431235" y="1065499"/>
                </a:lnTo>
                <a:close/>
              </a:path>
              <a:path w="4145279" h="2680335">
                <a:moveTo>
                  <a:pt x="3440510" y="1086325"/>
                </a:moveTo>
                <a:lnTo>
                  <a:pt x="3438133" y="1090899"/>
                </a:lnTo>
                <a:lnTo>
                  <a:pt x="3442547" y="1090899"/>
                </a:lnTo>
                <a:lnTo>
                  <a:pt x="3440510" y="1086325"/>
                </a:lnTo>
                <a:close/>
              </a:path>
              <a:path w="4145279" h="2680335">
                <a:moveTo>
                  <a:pt x="3479494" y="1018103"/>
                </a:moveTo>
                <a:lnTo>
                  <a:pt x="3460688" y="1054309"/>
                </a:lnTo>
                <a:lnTo>
                  <a:pt x="3479699" y="1090899"/>
                </a:lnTo>
                <a:lnTo>
                  <a:pt x="3517306" y="1090899"/>
                </a:lnTo>
                <a:lnTo>
                  <a:pt x="3497516" y="1052799"/>
                </a:lnTo>
                <a:lnTo>
                  <a:pt x="3475394" y="1052799"/>
                </a:lnTo>
                <a:lnTo>
                  <a:pt x="3486457" y="1031508"/>
                </a:lnTo>
                <a:lnTo>
                  <a:pt x="3479494" y="1018103"/>
                </a:lnTo>
                <a:close/>
              </a:path>
              <a:path w="4145279" h="2680335">
                <a:moveTo>
                  <a:pt x="3446034" y="1054088"/>
                </a:moveTo>
                <a:lnTo>
                  <a:pt x="3435328" y="1074689"/>
                </a:lnTo>
                <a:lnTo>
                  <a:pt x="3440510" y="1086325"/>
                </a:lnTo>
                <a:lnTo>
                  <a:pt x="3451647" y="1064890"/>
                </a:lnTo>
                <a:lnTo>
                  <a:pt x="3446034" y="1054088"/>
                </a:lnTo>
                <a:close/>
              </a:path>
              <a:path w="4145279" h="2680335">
                <a:moveTo>
                  <a:pt x="3453419" y="1068301"/>
                </a:moveTo>
                <a:lnTo>
                  <a:pt x="3448278" y="1078199"/>
                </a:lnTo>
                <a:lnTo>
                  <a:pt x="3458562" y="1078199"/>
                </a:lnTo>
                <a:lnTo>
                  <a:pt x="3453419" y="1068301"/>
                </a:lnTo>
                <a:close/>
              </a:path>
              <a:path w="4145279" h="2680335">
                <a:moveTo>
                  <a:pt x="3494825" y="1015402"/>
                </a:moveTo>
                <a:lnTo>
                  <a:pt x="3486457" y="1031508"/>
                </a:lnTo>
                <a:lnTo>
                  <a:pt x="3510710" y="1078199"/>
                </a:lnTo>
                <a:lnTo>
                  <a:pt x="3527461" y="1078199"/>
                </a:lnTo>
                <a:lnTo>
                  <a:pt x="3494825" y="1015402"/>
                </a:lnTo>
                <a:close/>
              </a:path>
              <a:path w="4145279" h="2680335">
                <a:moveTo>
                  <a:pt x="3445365" y="1052799"/>
                </a:moveTo>
                <a:lnTo>
                  <a:pt x="3434711" y="1073304"/>
                </a:lnTo>
                <a:lnTo>
                  <a:pt x="3435328" y="1074689"/>
                </a:lnTo>
                <a:lnTo>
                  <a:pt x="3446034" y="1054088"/>
                </a:lnTo>
                <a:lnTo>
                  <a:pt x="3445365" y="1052799"/>
                </a:lnTo>
                <a:close/>
              </a:path>
              <a:path w="4145279" h="2680335">
                <a:moveTo>
                  <a:pt x="3458916" y="1050900"/>
                </a:moveTo>
                <a:lnTo>
                  <a:pt x="3451647" y="1064890"/>
                </a:lnTo>
                <a:lnTo>
                  <a:pt x="3453419" y="1068301"/>
                </a:lnTo>
                <a:lnTo>
                  <a:pt x="3460688" y="1054309"/>
                </a:lnTo>
                <a:lnTo>
                  <a:pt x="3458916" y="1050900"/>
                </a:lnTo>
                <a:close/>
              </a:path>
              <a:path w="4145279" h="2680335">
                <a:moveTo>
                  <a:pt x="3453305" y="1040099"/>
                </a:moveTo>
                <a:lnTo>
                  <a:pt x="3446034" y="1054088"/>
                </a:lnTo>
                <a:lnTo>
                  <a:pt x="3451647" y="1064890"/>
                </a:lnTo>
                <a:lnTo>
                  <a:pt x="3458916" y="1050900"/>
                </a:lnTo>
                <a:lnTo>
                  <a:pt x="3453305" y="1040099"/>
                </a:lnTo>
                <a:close/>
              </a:path>
              <a:path w="4145279" h="2680335">
                <a:moveTo>
                  <a:pt x="3477726" y="1014699"/>
                </a:moveTo>
                <a:lnTo>
                  <a:pt x="3458916" y="1050900"/>
                </a:lnTo>
                <a:lnTo>
                  <a:pt x="3460688" y="1054309"/>
                </a:lnTo>
                <a:lnTo>
                  <a:pt x="3479494" y="1018103"/>
                </a:lnTo>
                <a:lnTo>
                  <a:pt x="3477726" y="1014699"/>
                </a:lnTo>
                <a:close/>
              </a:path>
              <a:path w="4145279" h="2680335">
                <a:moveTo>
                  <a:pt x="3486457" y="1031508"/>
                </a:moveTo>
                <a:lnTo>
                  <a:pt x="3475394" y="1052799"/>
                </a:lnTo>
                <a:lnTo>
                  <a:pt x="3497516" y="1052799"/>
                </a:lnTo>
                <a:lnTo>
                  <a:pt x="3486457" y="1031508"/>
                </a:lnTo>
                <a:close/>
              </a:path>
              <a:path w="4145279" h="2680335">
                <a:moveTo>
                  <a:pt x="3514986" y="976599"/>
                </a:moveTo>
                <a:lnTo>
                  <a:pt x="3494825" y="1015402"/>
                </a:lnTo>
                <a:lnTo>
                  <a:pt x="3514261" y="1052799"/>
                </a:lnTo>
                <a:lnTo>
                  <a:pt x="3554589" y="1052799"/>
                </a:lnTo>
                <a:lnTo>
                  <a:pt x="3541388" y="1027399"/>
                </a:lnTo>
                <a:lnTo>
                  <a:pt x="3503529" y="1027399"/>
                </a:lnTo>
                <a:lnTo>
                  <a:pt x="3522456" y="990972"/>
                </a:lnTo>
                <a:lnTo>
                  <a:pt x="3514986" y="976599"/>
                </a:lnTo>
                <a:close/>
              </a:path>
              <a:path w="4145279" h="2680335">
                <a:moveTo>
                  <a:pt x="3487859" y="1001999"/>
                </a:moveTo>
                <a:lnTo>
                  <a:pt x="3479494" y="1018103"/>
                </a:lnTo>
                <a:lnTo>
                  <a:pt x="3486457" y="1031508"/>
                </a:lnTo>
                <a:lnTo>
                  <a:pt x="3494825" y="1015402"/>
                </a:lnTo>
                <a:lnTo>
                  <a:pt x="3487859" y="1001999"/>
                </a:lnTo>
                <a:close/>
              </a:path>
              <a:path w="4145279" h="2680335">
                <a:moveTo>
                  <a:pt x="3522456" y="990972"/>
                </a:moveTo>
                <a:lnTo>
                  <a:pt x="3503529" y="1027399"/>
                </a:lnTo>
                <a:lnTo>
                  <a:pt x="3541388" y="1027399"/>
                </a:lnTo>
                <a:lnTo>
                  <a:pt x="3534787" y="1014699"/>
                </a:lnTo>
                <a:lnTo>
                  <a:pt x="3527858" y="1014699"/>
                </a:lnTo>
                <a:lnTo>
                  <a:pt x="3531322" y="1008031"/>
                </a:lnTo>
                <a:lnTo>
                  <a:pt x="3522456" y="990972"/>
                </a:lnTo>
                <a:close/>
              </a:path>
              <a:path w="4145279" h="2680335">
                <a:moveTo>
                  <a:pt x="3551986" y="968259"/>
                </a:moveTo>
                <a:lnTo>
                  <a:pt x="3531322" y="1008031"/>
                </a:lnTo>
                <a:lnTo>
                  <a:pt x="3541388" y="1027399"/>
                </a:lnTo>
                <a:lnTo>
                  <a:pt x="3582714" y="1027399"/>
                </a:lnTo>
                <a:lnTo>
                  <a:pt x="3569517" y="1001999"/>
                </a:lnTo>
                <a:lnTo>
                  <a:pt x="3540625" y="1001999"/>
                </a:lnTo>
                <a:lnTo>
                  <a:pt x="3553957" y="972054"/>
                </a:lnTo>
                <a:lnTo>
                  <a:pt x="3551986" y="968259"/>
                </a:lnTo>
                <a:close/>
              </a:path>
              <a:path w="4145279" h="2680335">
                <a:moveTo>
                  <a:pt x="3531322" y="1008031"/>
                </a:moveTo>
                <a:lnTo>
                  <a:pt x="3527858" y="1014699"/>
                </a:lnTo>
                <a:lnTo>
                  <a:pt x="3534787" y="1014699"/>
                </a:lnTo>
                <a:lnTo>
                  <a:pt x="3531322" y="1008031"/>
                </a:lnTo>
                <a:close/>
              </a:path>
              <a:path w="4145279" h="2680335">
                <a:moveTo>
                  <a:pt x="3568229" y="940000"/>
                </a:moveTo>
                <a:lnTo>
                  <a:pt x="3553957" y="972054"/>
                </a:lnTo>
                <a:lnTo>
                  <a:pt x="3576115" y="1014699"/>
                </a:lnTo>
                <a:lnTo>
                  <a:pt x="3607041" y="1014699"/>
                </a:lnTo>
                <a:lnTo>
                  <a:pt x="3587245" y="976599"/>
                </a:lnTo>
                <a:lnTo>
                  <a:pt x="3558407" y="976599"/>
                </a:lnTo>
                <a:lnTo>
                  <a:pt x="3571715" y="946710"/>
                </a:lnTo>
                <a:lnTo>
                  <a:pt x="3568229" y="940000"/>
                </a:lnTo>
                <a:close/>
              </a:path>
              <a:path w="4145279" h="2680335">
                <a:moveTo>
                  <a:pt x="3543122" y="951199"/>
                </a:moveTo>
                <a:lnTo>
                  <a:pt x="3522456" y="990972"/>
                </a:lnTo>
                <a:lnTo>
                  <a:pt x="3531322" y="1008031"/>
                </a:lnTo>
                <a:lnTo>
                  <a:pt x="3551986" y="968259"/>
                </a:lnTo>
                <a:lnTo>
                  <a:pt x="3543122" y="951199"/>
                </a:lnTo>
                <a:close/>
              </a:path>
              <a:path w="4145279" h="2680335">
                <a:moveTo>
                  <a:pt x="3553957" y="972054"/>
                </a:moveTo>
                <a:lnTo>
                  <a:pt x="3540625" y="1001999"/>
                </a:lnTo>
                <a:lnTo>
                  <a:pt x="3569517" y="1001999"/>
                </a:lnTo>
                <a:lnTo>
                  <a:pt x="3553957" y="972054"/>
                </a:lnTo>
                <a:close/>
              </a:path>
              <a:path w="4145279" h="2680335">
                <a:moveTo>
                  <a:pt x="3583443" y="920367"/>
                </a:moveTo>
                <a:lnTo>
                  <a:pt x="3571715" y="946710"/>
                </a:lnTo>
                <a:lnTo>
                  <a:pt x="3600442" y="1001999"/>
                </a:lnTo>
                <a:lnTo>
                  <a:pt x="3619808" y="1001999"/>
                </a:lnTo>
                <a:lnTo>
                  <a:pt x="3591521" y="938499"/>
                </a:lnTo>
                <a:lnTo>
                  <a:pt x="3581788" y="938499"/>
                </a:lnTo>
                <a:lnTo>
                  <a:pt x="3586654" y="927574"/>
                </a:lnTo>
                <a:lnTo>
                  <a:pt x="3583443" y="920367"/>
                </a:lnTo>
                <a:close/>
              </a:path>
              <a:path w="4145279" h="2680335">
                <a:moveTo>
                  <a:pt x="3571715" y="946710"/>
                </a:moveTo>
                <a:lnTo>
                  <a:pt x="3558407" y="976599"/>
                </a:lnTo>
                <a:lnTo>
                  <a:pt x="3587245" y="976599"/>
                </a:lnTo>
                <a:lnTo>
                  <a:pt x="3571715" y="946710"/>
                </a:lnTo>
                <a:close/>
              </a:path>
              <a:path w="4145279" h="2680335">
                <a:moveTo>
                  <a:pt x="3601200" y="894910"/>
                </a:moveTo>
                <a:lnTo>
                  <a:pt x="3586654" y="927574"/>
                </a:lnTo>
                <a:lnTo>
                  <a:pt x="3608493" y="976599"/>
                </a:lnTo>
                <a:lnTo>
                  <a:pt x="3637591" y="976599"/>
                </a:lnTo>
                <a:lnTo>
                  <a:pt x="3601200" y="894910"/>
                </a:lnTo>
                <a:close/>
              </a:path>
              <a:path w="4145279" h="2680335">
                <a:moveTo>
                  <a:pt x="3567449" y="938499"/>
                </a:moveTo>
                <a:lnTo>
                  <a:pt x="3551986" y="968259"/>
                </a:lnTo>
                <a:lnTo>
                  <a:pt x="3553957" y="972054"/>
                </a:lnTo>
                <a:lnTo>
                  <a:pt x="3568229" y="940000"/>
                </a:lnTo>
                <a:lnTo>
                  <a:pt x="3567449" y="938499"/>
                </a:lnTo>
                <a:close/>
              </a:path>
              <a:path w="4145279" h="2680335">
                <a:moveTo>
                  <a:pt x="3580206" y="913099"/>
                </a:moveTo>
                <a:lnTo>
                  <a:pt x="3568229" y="940000"/>
                </a:lnTo>
                <a:lnTo>
                  <a:pt x="3571715" y="946710"/>
                </a:lnTo>
                <a:lnTo>
                  <a:pt x="3583443" y="920367"/>
                </a:lnTo>
                <a:lnTo>
                  <a:pt x="3580206" y="913099"/>
                </a:lnTo>
                <a:close/>
              </a:path>
              <a:path w="4145279" h="2680335">
                <a:moveTo>
                  <a:pt x="3586654" y="927574"/>
                </a:moveTo>
                <a:lnTo>
                  <a:pt x="3581788" y="938499"/>
                </a:lnTo>
                <a:lnTo>
                  <a:pt x="3591521" y="938499"/>
                </a:lnTo>
                <a:lnTo>
                  <a:pt x="3586654" y="927574"/>
                </a:lnTo>
                <a:close/>
              </a:path>
              <a:path w="4145279" h="2680335">
                <a:moveTo>
                  <a:pt x="3621379" y="849599"/>
                </a:moveTo>
                <a:lnTo>
                  <a:pt x="3601200" y="894910"/>
                </a:lnTo>
                <a:lnTo>
                  <a:pt x="3620618" y="938499"/>
                </a:lnTo>
                <a:lnTo>
                  <a:pt x="3660961" y="938499"/>
                </a:lnTo>
                <a:lnTo>
                  <a:pt x="3638343" y="887699"/>
                </a:lnTo>
                <a:lnTo>
                  <a:pt x="3610381" y="887699"/>
                </a:lnTo>
                <a:lnTo>
                  <a:pt x="3625439" y="858718"/>
                </a:lnTo>
                <a:lnTo>
                  <a:pt x="3621379" y="849599"/>
                </a:lnTo>
                <a:close/>
              </a:path>
              <a:path w="4145279" h="2680335">
                <a:moveTo>
                  <a:pt x="3597988" y="887699"/>
                </a:moveTo>
                <a:lnTo>
                  <a:pt x="3583443" y="920367"/>
                </a:lnTo>
                <a:lnTo>
                  <a:pt x="3586654" y="927574"/>
                </a:lnTo>
                <a:lnTo>
                  <a:pt x="3601200" y="894910"/>
                </a:lnTo>
                <a:lnTo>
                  <a:pt x="3597988" y="887699"/>
                </a:lnTo>
                <a:close/>
              </a:path>
              <a:path w="4145279" h="2680335">
                <a:moveTo>
                  <a:pt x="3625439" y="858718"/>
                </a:moveTo>
                <a:lnTo>
                  <a:pt x="3610381" y="887699"/>
                </a:lnTo>
                <a:lnTo>
                  <a:pt x="3638343" y="887699"/>
                </a:lnTo>
                <a:lnTo>
                  <a:pt x="3625439" y="858718"/>
                </a:lnTo>
                <a:close/>
              </a:path>
              <a:path w="4145279" h="2680335">
                <a:moveTo>
                  <a:pt x="3649973" y="811499"/>
                </a:moveTo>
                <a:lnTo>
                  <a:pt x="3625439" y="858718"/>
                </a:lnTo>
                <a:lnTo>
                  <a:pt x="3638343" y="887699"/>
                </a:lnTo>
                <a:lnTo>
                  <a:pt x="3689565" y="887699"/>
                </a:lnTo>
                <a:lnTo>
                  <a:pt x="3669769" y="849599"/>
                </a:lnTo>
                <a:lnTo>
                  <a:pt x="3631421" y="849599"/>
                </a:lnTo>
                <a:lnTo>
                  <a:pt x="3650595" y="812696"/>
                </a:lnTo>
                <a:lnTo>
                  <a:pt x="3649973" y="811499"/>
                </a:lnTo>
                <a:close/>
              </a:path>
              <a:path w="4145279" h="2680335">
                <a:moveTo>
                  <a:pt x="3650595" y="812696"/>
                </a:moveTo>
                <a:lnTo>
                  <a:pt x="3631421" y="849599"/>
                </a:lnTo>
                <a:lnTo>
                  <a:pt x="3669769" y="849599"/>
                </a:lnTo>
                <a:lnTo>
                  <a:pt x="3650595" y="812696"/>
                </a:lnTo>
                <a:close/>
              </a:path>
              <a:path w="4145279" h="2680335">
                <a:moveTo>
                  <a:pt x="3671013" y="773399"/>
                </a:moveTo>
                <a:lnTo>
                  <a:pt x="3650595" y="812696"/>
                </a:lnTo>
                <a:lnTo>
                  <a:pt x="3669769" y="849599"/>
                </a:lnTo>
                <a:lnTo>
                  <a:pt x="3710604" y="849599"/>
                </a:lnTo>
                <a:lnTo>
                  <a:pt x="3684210" y="798799"/>
                </a:lnTo>
                <a:lnTo>
                  <a:pt x="3664894" y="798799"/>
                </a:lnTo>
                <a:lnTo>
                  <a:pt x="3673809" y="778781"/>
                </a:lnTo>
                <a:lnTo>
                  <a:pt x="3671013" y="773399"/>
                </a:lnTo>
                <a:close/>
              </a:path>
              <a:path w="4145279" h="2680335">
                <a:moveTo>
                  <a:pt x="3673809" y="778781"/>
                </a:moveTo>
                <a:lnTo>
                  <a:pt x="3664894" y="798799"/>
                </a:lnTo>
                <a:lnTo>
                  <a:pt x="3684210" y="798799"/>
                </a:lnTo>
                <a:lnTo>
                  <a:pt x="3673809" y="778781"/>
                </a:lnTo>
                <a:close/>
              </a:path>
              <a:path w="4145279" h="2680335">
                <a:moveTo>
                  <a:pt x="3704772" y="710542"/>
                </a:moveTo>
                <a:lnTo>
                  <a:pt x="3700768" y="718246"/>
                </a:lnTo>
                <a:lnTo>
                  <a:pt x="3673809" y="778781"/>
                </a:lnTo>
                <a:lnTo>
                  <a:pt x="3684210" y="798799"/>
                </a:lnTo>
                <a:lnTo>
                  <a:pt x="3744067" y="798799"/>
                </a:lnTo>
                <a:lnTo>
                  <a:pt x="3715795" y="735299"/>
                </a:lnTo>
                <a:lnTo>
                  <a:pt x="3703737" y="735299"/>
                </a:lnTo>
                <a:lnTo>
                  <a:pt x="3710230" y="722800"/>
                </a:lnTo>
                <a:lnTo>
                  <a:pt x="3704772" y="710542"/>
                </a:lnTo>
                <a:close/>
              </a:path>
              <a:path w="4145279" h="2680335">
                <a:moveTo>
                  <a:pt x="3700768" y="718246"/>
                </a:moveTo>
                <a:lnTo>
                  <a:pt x="3672104" y="773399"/>
                </a:lnTo>
                <a:lnTo>
                  <a:pt x="3676206" y="773399"/>
                </a:lnTo>
                <a:lnTo>
                  <a:pt x="3700768" y="718246"/>
                </a:lnTo>
                <a:close/>
              </a:path>
              <a:path w="4145279" h="2680335">
                <a:moveTo>
                  <a:pt x="3717618" y="708576"/>
                </a:moveTo>
                <a:lnTo>
                  <a:pt x="3710230" y="722800"/>
                </a:lnTo>
                <a:lnTo>
                  <a:pt x="3732758" y="773399"/>
                </a:lnTo>
                <a:lnTo>
                  <a:pt x="3751299" y="773399"/>
                </a:lnTo>
                <a:lnTo>
                  <a:pt x="3724904" y="722599"/>
                </a:lnTo>
                <a:lnTo>
                  <a:pt x="3716681" y="722599"/>
                </a:lnTo>
                <a:lnTo>
                  <a:pt x="3720792" y="714685"/>
                </a:lnTo>
                <a:lnTo>
                  <a:pt x="3717618" y="708576"/>
                </a:lnTo>
                <a:close/>
              </a:path>
              <a:path w="4145279" h="2680335">
                <a:moveTo>
                  <a:pt x="3710230" y="722800"/>
                </a:moveTo>
                <a:lnTo>
                  <a:pt x="3703737" y="735299"/>
                </a:lnTo>
                <a:lnTo>
                  <a:pt x="3715795" y="735299"/>
                </a:lnTo>
                <a:lnTo>
                  <a:pt x="3710230" y="722800"/>
                </a:lnTo>
                <a:close/>
              </a:path>
              <a:path w="4145279" h="2680335">
                <a:moveTo>
                  <a:pt x="3746492" y="665208"/>
                </a:moveTo>
                <a:lnTo>
                  <a:pt x="3720792" y="714685"/>
                </a:lnTo>
                <a:lnTo>
                  <a:pt x="3731503" y="735299"/>
                </a:lnTo>
                <a:lnTo>
                  <a:pt x="3782910" y="735299"/>
                </a:lnTo>
                <a:lnTo>
                  <a:pt x="3763114" y="697199"/>
                </a:lnTo>
                <a:lnTo>
                  <a:pt x="3735265" y="697199"/>
                </a:lnTo>
                <a:lnTo>
                  <a:pt x="3749189" y="670399"/>
                </a:lnTo>
                <a:lnTo>
                  <a:pt x="3746492" y="665208"/>
                </a:lnTo>
                <a:close/>
              </a:path>
              <a:path w="4145279" h="2680335">
                <a:moveTo>
                  <a:pt x="3711707" y="697199"/>
                </a:moveTo>
                <a:lnTo>
                  <a:pt x="3704772" y="710542"/>
                </a:lnTo>
                <a:lnTo>
                  <a:pt x="3710230" y="722800"/>
                </a:lnTo>
                <a:lnTo>
                  <a:pt x="3717618" y="708576"/>
                </a:lnTo>
                <a:lnTo>
                  <a:pt x="3711707" y="697199"/>
                </a:lnTo>
                <a:close/>
              </a:path>
              <a:path w="4145279" h="2680335">
                <a:moveTo>
                  <a:pt x="3720792" y="714685"/>
                </a:moveTo>
                <a:lnTo>
                  <a:pt x="3716681" y="722599"/>
                </a:lnTo>
                <a:lnTo>
                  <a:pt x="3724904" y="722599"/>
                </a:lnTo>
                <a:lnTo>
                  <a:pt x="3720792" y="714685"/>
                </a:lnTo>
                <a:close/>
              </a:path>
              <a:path w="4145279" h="2680335">
                <a:moveTo>
                  <a:pt x="3758961" y="651592"/>
                </a:moveTo>
                <a:lnTo>
                  <a:pt x="3749189" y="670399"/>
                </a:lnTo>
                <a:lnTo>
                  <a:pt x="3776312" y="722599"/>
                </a:lnTo>
                <a:lnTo>
                  <a:pt x="3795864" y="722599"/>
                </a:lnTo>
                <a:lnTo>
                  <a:pt x="3762862" y="659099"/>
                </a:lnTo>
                <a:lnTo>
                  <a:pt x="3759998" y="659099"/>
                </a:lnTo>
                <a:lnTo>
                  <a:pt x="3761430" y="656343"/>
                </a:lnTo>
                <a:lnTo>
                  <a:pt x="3758961" y="651592"/>
                </a:lnTo>
                <a:close/>
              </a:path>
              <a:path w="4145279" h="2680335">
                <a:moveTo>
                  <a:pt x="3704485" y="709899"/>
                </a:moveTo>
                <a:lnTo>
                  <a:pt x="3700768" y="718246"/>
                </a:lnTo>
                <a:lnTo>
                  <a:pt x="3704772" y="710542"/>
                </a:lnTo>
                <a:lnTo>
                  <a:pt x="3704485" y="709899"/>
                </a:lnTo>
                <a:close/>
              </a:path>
              <a:path w="4145279" h="2680335">
                <a:moveTo>
                  <a:pt x="3743318" y="659099"/>
                </a:moveTo>
                <a:lnTo>
                  <a:pt x="3717618" y="708576"/>
                </a:lnTo>
                <a:lnTo>
                  <a:pt x="3720792" y="714685"/>
                </a:lnTo>
                <a:lnTo>
                  <a:pt x="3746492" y="665208"/>
                </a:lnTo>
                <a:lnTo>
                  <a:pt x="3743318" y="659099"/>
                </a:lnTo>
                <a:close/>
              </a:path>
              <a:path w="4145279" h="2680335">
                <a:moveTo>
                  <a:pt x="3749189" y="670399"/>
                </a:moveTo>
                <a:lnTo>
                  <a:pt x="3735265" y="697199"/>
                </a:lnTo>
                <a:lnTo>
                  <a:pt x="3763114" y="697199"/>
                </a:lnTo>
                <a:lnTo>
                  <a:pt x="3749189" y="670399"/>
                </a:lnTo>
                <a:close/>
              </a:path>
              <a:path w="4145279" h="2680335">
                <a:moveTo>
                  <a:pt x="3777325" y="625751"/>
                </a:moveTo>
                <a:lnTo>
                  <a:pt x="3761430" y="656343"/>
                </a:lnTo>
                <a:lnTo>
                  <a:pt x="3782664" y="697199"/>
                </a:lnTo>
                <a:lnTo>
                  <a:pt x="3814448" y="697199"/>
                </a:lnTo>
                <a:lnTo>
                  <a:pt x="3777325" y="625751"/>
                </a:lnTo>
                <a:close/>
              </a:path>
              <a:path w="4145279" h="2680335">
                <a:moveTo>
                  <a:pt x="3756262" y="646399"/>
                </a:moveTo>
                <a:lnTo>
                  <a:pt x="3746492" y="665208"/>
                </a:lnTo>
                <a:lnTo>
                  <a:pt x="3749189" y="670399"/>
                </a:lnTo>
                <a:lnTo>
                  <a:pt x="3758961" y="651592"/>
                </a:lnTo>
                <a:lnTo>
                  <a:pt x="3756262" y="646399"/>
                </a:lnTo>
                <a:close/>
              </a:path>
              <a:path w="4145279" h="2680335">
                <a:moveTo>
                  <a:pt x="3761430" y="656343"/>
                </a:moveTo>
                <a:lnTo>
                  <a:pt x="3759998" y="659099"/>
                </a:lnTo>
                <a:lnTo>
                  <a:pt x="3762862" y="659099"/>
                </a:lnTo>
                <a:lnTo>
                  <a:pt x="3761430" y="656343"/>
                </a:lnTo>
                <a:close/>
              </a:path>
              <a:path w="4145279" h="2680335">
                <a:moveTo>
                  <a:pt x="3799589" y="582899"/>
                </a:moveTo>
                <a:lnTo>
                  <a:pt x="3777325" y="625751"/>
                </a:lnTo>
                <a:lnTo>
                  <a:pt x="3794652" y="659099"/>
                </a:lnTo>
                <a:lnTo>
                  <a:pt x="3839182" y="659099"/>
                </a:lnTo>
                <a:lnTo>
                  <a:pt x="3812787" y="608299"/>
                </a:lnTo>
                <a:lnTo>
                  <a:pt x="3790184" y="608299"/>
                </a:lnTo>
                <a:lnTo>
                  <a:pt x="3801485" y="586548"/>
                </a:lnTo>
                <a:lnTo>
                  <a:pt x="3799589" y="582899"/>
                </a:lnTo>
                <a:close/>
              </a:path>
              <a:path w="4145279" h="2680335">
                <a:moveTo>
                  <a:pt x="3774856" y="620999"/>
                </a:moveTo>
                <a:lnTo>
                  <a:pt x="3758961" y="651592"/>
                </a:lnTo>
                <a:lnTo>
                  <a:pt x="3761430" y="656343"/>
                </a:lnTo>
                <a:lnTo>
                  <a:pt x="3777325" y="625751"/>
                </a:lnTo>
                <a:lnTo>
                  <a:pt x="3774856" y="620999"/>
                </a:lnTo>
                <a:close/>
              </a:path>
              <a:path w="4145279" h="2680335">
                <a:moveTo>
                  <a:pt x="3801485" y="586548"/>
                </a:moveTo>
                <a:lnTo>
                  <a:pt x="3790184" y="608299"/>
                </a:lnTo>
                <a:lnTo>
                  <a:pt x="3812787" y="608299"/>
                </a:lnTo>
                <a:lnTo>
                  <a:pt x="3801485" y="586548"/>
                </a:lnTo>
                <a:close/>
              </a:path>
              <a:path w="4145279" h="2680335">
                <a:moveTo>
                  <a:pt x="3829775" y="532099"/>
                </a:moveTo>
                <a:lnTo>
                  <a:pt x="3801485" y="586548"/>
                </a:lnTo>
                <a:lnTo>
                  <a:pt x="3812787" y="608299"/>
                </a:lnTo>
                <a:lnTo>
                  <a:pt x="3869357" y="608299"/>
                </a:lnTo>
                <a:lnTo>
                  <a:pt x="3829775" y="532099"/>
                </a:lnTo>
                <a:close/>
              </a:path>
              <a:path w="4145279" h="2680335">
                <a:moveTo>
                  <a:pt x="3861949" y="468599"/>
                </a:moveTo>
                <a:lnTo>
                  <a:pt x="3822346" y="544799"/>
                </a:lnTo>
                <a:lnTo>
                  <a:pt x="3823176" y="544799"/>
                </a:lnTo>
                <a:lnTo>
                  <a:pt x="3829775" y="532099"/>
                </a:lnTo>
                <a:lnTo>
                  <a:pt x="3894933" y="532099"/>
                </a:lnTo>
                <a:lnTo>
                  <a:pt x="3888336" y="519399"/>
                </a:lnTo>
                <a:lnTo>
                  <a:pt x="3845092" y="519399"/>
                </a:lnTo>
                <a:lnTo>
                  <a:pt x="3866720" y="477784"/>
                </a:lnTo>
                <a:lnTo>
                  <a:pt x="3861949" y="468599"/>
                </a:lnTo>
                <a:close/>
              </a:path>
              <a:path w="4145279" h="2680335">
                <a:moveTo>
                  <a:pt x="3894933" y="532099"/>
                </a:moveTo>
                <a:lnTo>
                  <a:pt x="3829775" y="532099"/>
                </a:lnTo>
                <a:lnTo>
                  <a:pt x="3836372" y="544799"/>
                </a:lnTo>
                <a:lnTo>
                  <a:pt x="3901530" y="544799"/>
                </a:lnTo>
                <a:lnTo>
                  <a:pt x="3894933" y="532099"/>
                </a:lnTo>
                <a:close/>
              </a:path>
              <a:path w="4145279" h="2680335">
                <a:moveTo>
                  <a:pt x="3866720" y="477784"/>
                </a:moveTo>
                <a:lnTo>
                  <a:pt x="3845092" y="519399"/>
                </a:lnTo>
                <a:lnTo>
                  <a:pt x="3888336" y="519399"/>
                </a:lnTo>
                <a:lnTo>
                  <a:pt x="3866720" y="477784"/>
                </a:lnTo>
                <a:close/>
              </a:path>
              <a:path w="4145279" h="2680335">
                <a:moveTo>
                  <a:pt x="3884695" y="443199"/>
                </a:moveTo>
                <a:lnTo>
                  <a:pt x="3866720" y="477784"/>
                </a:lnTo>
                <a:lnTo>
                  <a:pt x="3888336" y="519399"/>
                </a:lnTo>
                <a:lnTo>
                  <a:pt x="3924275" y="519399"/>
                </a:lnTo>
                <a:lnTo>
                  <a:pt x="3904485" y="481299"/>
                </a:lnTo>
                <a:lnTo>
                  <a:pt x="3868972" y="481299"/>
                </a:lnTo>
                <a:lnTo>
                  <a:pt x="3886731" y="447119"/>
                </a:lnTo>
                <a:lnTo>
                  <a:pt x="3884695" y="443199"/>
                </a:lnTo>
                <a:close/>
              </a:path>
              <a:path w="4145279" h="2680335">
                <a:moveTo>
                  <a:pt x="3886731" y="447119"/>
                </a:moveTo>
                <a:lnTo>
                  <a:pt x="3868972" y="481299"/>
                </a:lnTo>
                <a:lnTo>
                  <a:pt x="3904485" y="481299"/>
                </a:lnTo>
                <a:lnTo>
                  <a:pt x="3886731" y="447119"/>
                </a:lnTo>
                <a:close/>
              </a:path>
              <a:path w="4145279" h="2680335">
                <a:moveTo>
                  <a:pt x="3908563" y="405099"/>
                </a:moveTo>
                <a:lnTo>
                  <a:pt x="3886731" y="447119"/>
                </a:lnTo>
                <a:lnTo>
                  <a:pt x="3904485" y="481299"/>
                </a:lnTo>
                <a:lnTo>
                  <a:pt x="3948155" y="481299"/>
                </a:lnTo>
                <a:lnTo>
                  <a:pt x="3921760" y="430499"/>
                </a:lnTo>
                <a:lnTo>
                  <a:pt x="3899334" y="430499"/>
                </a:lnTo>
                <a:lnTo>
                  <a:pt x="3910549" y="408921"/>
                </a:lnTo>
                <a:lnTo>
                  <a:pt x="3908563" y="405099"/>
                </a:lnTo>
                <a:close/>
              </a:path>
              <a:path w="4145279" h="2680335">
                <a:moveTo>
                  <a:pt x="3910549" y="408921"/>
                </a:moveTo>
                <a:lnTo>
                  <a:pt x="3899334" y="430499"/>
                </a:lnTo>
                <a:lnTo>
                  <a:pt x="3921760" y="430499"/>
                </a:lnTo>
                <a:lnTo>
                  <a:pt x="3910549" y="408921"/>
                </a:lnTo>
                <a:close/>
              </a:path>
              <a:path w="4145279" h="2680335">
                <a:moveTo>
                  <a:pt x="3938936" y="354299"/>
                </a:moveTo>
                <a:lnTo>
                  <a:pt x="3910549" y="408921"/>
                </a:lnTo>
                <a:lnTo>
                  <a:pt x="3921760" y="430499"/>
                </a:lnTo>
                <a:lnTo>
                  <a:pt x="3978528" y="430499"/>
                </a:lnTo>
                <a:lnTo>
                  <a:pt x="3938936" y="354299"/>
                </a:lnTo>
                <a:close/>
              </a:path>
              <a:path w="4145279" h="2680335">
                <a:moveTo>
                  <a:pt x="3966875" y="290799"/>
                </a:moveTo>
                <a:lnTo>
                  <a:pt x="3927283" y="366999"/>
                </a:lnTo>
                <a:lnTo>
                  <a:pt x="3932336" y="366999"/>
                </a:lnTo>
                <a:lnTo>
                  <a:pt x="3938936" y="354299"/>
                </a:lnTo>
                <a:lnTo>
                  <a:pt x="3999859" y="354299"/>
                </a:lnTo>
                <a:lnTo>
                  <a:pt x="3993262" y="341599"/>
                </a:lnTo>
                <a:lnTo>
                  <a:pt x="3945803" y="341599"/>
                </a:lnTo>
                <a:lnTo>
                  <a:pt x="3967708" y="292402"/>
                </a:lnTo>
                <a:lnTo>
                  <a:pt x="3966875" y="290799"/>
                </a:lnTo>
                <a:close/>
              </a:path>
              <a:path w="4145279" h="2680335">
                <a:moveTo>
                  <a:pt x="3999859" y="354299"/>
                </a:moveTo>
                <a:lnTo>
                  <a:pt x="3938936" y="354299"/>
                </a:lnTo>
                <a:lnTo>
                  <a:pt x="3945535" y="366999"/>
                </a:lnTo>
                <a:lnTo>
                  <a:pt x="4006456" y="366999"/>
                </a:lnTo>
                <a:lnTo>
                  <a:pt x="3999859" y="354299"/>
                </a:lnTo>
                <a:close/>
              </a:path>
              <a:path w="4145279" h="2680335">
                <a:moveTo>
                  <a:pt x="3967708" y="292402"/>
                </a:moveTo>
                <a:lnTo>
                  <a:pt x="3945803" y="341599"/>
                </a:lnTo>
                <a:lnTo>
                  <a:pt x="3993262" y="341599"/>
                </a:lnTo>
                <a:lnTo>
                  <a:pt x="3967708" y="292402"/>
                </a:lnTo>
                <a:close/>
              </a:path>
              <a:path w="4145279" h="2680335">
                <a:moveTo>
                  <a:pt x="3985385" y="252699"/>
                </a:moveTo>
                <a:lnTo>
                  <a:pt x="3967708" y="292402"/>
                </a:lnTo>
                <a:lnTo>
                  <a:pt x="3993262" y="341599"/>
                </a:lnTo>
                <a:lnTo>
                  <a:pt x="4024977" y="341599"/>
                </a:lnTo>
                <a:lnTo>
                  <a:pt x="4002353" y="290799"/>
                </a:lnTo>
                <a:lnTo>
                  <a:pt x="3968810" y="290799"/>
                </a:lnTo>
                <a:lnTo>
                  <a:pt x="3986872" y="256037"/>
                </a:lnTo>
                <a:lnTo>
                  <a:pt x="3985385" y="252699"/>
                </a:lnTo>
                <a:close/>
              </a:path>
              <a:path w="4145279" h="2680335">
                <a:moveTo>
                  <a:pt x="3986872" y="256037"/>
                </a:moveTo>
                <a:lnTo>
                  <a:pt x="3968810" y="290799"/>
                </a:lnTo>
                <a:lnTo>
                  <a:pt x="4002353" y="290799"/>
                </a:lnTo>
                <a:lnTo>
                  <a:pt x="3986872" y="256037"/>
                </a:lnTo>
                <a:close/>
              </a:path>
              <a:path w="4145279" h="2680335">
                <a:moveTo>
                  <a:pt x="4008401" y="214599"/>
                </a:moveTo>
                <a:lnTo>
                  <a:pt x="3986872" y="256037"/>
                </a:lnTo>
                <a:lnTo>
                  <a:pt x="4002353" y="290799"/>
                </a:lnTo>
                <a:lnTo>
                  <a:pt x="4047994" y="290799"/>
                </a:lnTo>
                <a:lnTo>
                  <a:pt x="4008401" y="214599"/>
                </a:lnTo>
                <a:close/>
              </a:path>
              <a:path w="4145279" h="2680335">
                <a:moveTo>
                  <a:pt x="4034134" y="151099"/>
                </a:moveTo>
                <a:lnTo>
                  <a:pt x="3994552" y="239999"/>
                </a:lnTo>
                <a:lnTo>
                  <a:pt x="3995204" y="239999"/>
                </a:lnTo>
                <a:lnTo>
                  <a:pt x="4008401" y="214599"/>
                </a:lnTo>
                <a:lnTo>
                  <a:pt x="4062422" y="214599"/>
                </a:lnTo>
                <a:lnTo>
                  <a:pt x="4034134" y="151099"/>
                </a:lnTo>
                <a:close/>
              </a:path>
              <a:path w="4145279" h="2680335">
                <a:moveTo>
                  <a:pt x="4062422" y="214599"/>
                </a:moveTo>
                <a:lnTo>
                  <a:pt x="4008401" y="214599"/>
                </a:lnTo>
                <a:lnTo>
                  <a:pt x="4021599" y="239999"/>
                </a:lnTo>
                <a:lnTo>
                  <a:pt x="4073737" y="239999"/>
                </a:lnTo>
                <a:lnTo>
                  <a:pt x="4062422" y="214599"/>
                </a:lnTo>
                <a:close/>
              </a:path>
              <a:path w="4145279" h="2680335">
                <a:moveTo>
                  <a:pt x="4066369" y="87599"/>
                </a:moveTo>
                <a:lnTo>
                  <a:pt x="4026777" y="163799"/>
                </a:lnTo>
                <a:lnTo>
                  <a:pt x="4028480" y="163799"/>
                </a:lnTo>
                <a:lnTo>
                  <a:pt x="4034134" y="151099"/>
                </a:lnTo>
                <a:lnTo>
                  <a:pt x="4099362" y="151099"/>
                </a:lnTo>
                <a:lnTo>
                  <a:pt x="4066369" y="87599"/>
                </a:lnTo>
                <a:close/>
              </a:path>
              <a:path w="4145279" h="2680335">
                <a:moveTo>
                  <a:pt x="4099362" y="151099"/>
                </a:moveTo>
                <a:lnTo>
                  <a:pt x="4034134" y="151099"/>
                </a:lnTo>
                <a:lnTo>
                  <a:pt x="4039792" y="163799"/>
                </a:lnTo>
                <a:lnTo>
                  <a:pt x="4105960" y="163799"/>
                </a:lnTo>
                <a:lnTo>
                  <a:pt x="4099362" y="151099"/>
                </a:lnTo>
                <a:close/>
              </a:path>
              <a:path w="4145279" h="2680335">
                <a:moveTo>
                  <a:pt x="1867913" y="2122559"/>
                </a:moveTo>
                <a:lnTo>
                  <a:pt x="1828332" y="2201708"/>
                </a:lnTo>
                <a:lnTo>
                  <a:pt x="1907515" y="2201708"/>
                </a:lnTo>
                <a:lnTo>
                  <a:pt x="1867913" y="2122559"/>
                </a:lnTo>
                <a:close/>
              </a:path>
              <a:path w="4145279" h="2680335">
                <a:moveTo>
                  <a:pt x="1738482" y="2152341"/>
                </a:moveTo>
                <a:lnTo>
                  <a:pt x="1698901" y="2231510"/>
                </a:lnTo>
                <a:lnTo>
                  <a:pt x="1778085" y="2231510"/>
                </a:lnTo>
                <a:lnTo>
                  <a:pt x="1738482" y="2152341"/>
                </a:lnTo>
                <a:close/>
              </a:path>
              <a:path w="4145279" h="2680335">
                <a:moveTo>
                  <a:pt x="1516622" y="2236514"/>
                </a:moveTo>
                <a:lnTo>
                  <a:pt x="1477031" y="2315673"/>
                </a:lnTo>
                <a:lnTo>
                  <a:pt x="1556214" y="2315673"/>
                </a:lnTo>
                <a:lnTo>
                  <a:pt x="1516622" y="2236514"/>
                </a:lnTo>
                <a:close/>
              </a:path>
              <a:path w="4145279" h="2680335">
                <a:moveTo>
                  <a:pt x="1581052" y="2187000"/>
                </a:moveTo>
                <a:lnTo>
                  <a:pt x="1541459" y="2266170"/>
                </a:lnTo>
                <a:lnTo>
                  <a:pt x="1620644" y="2266170"/>
                </a:lnTo>
                <a:lnTo>
                  <a:pt x="1581052" y="2187000"/>
                </a:lnTo>
                <a:close/>
              </a:path>
              <a:path w="4145279" h="2680335">
                <a:moveTo>
                  <a:pt x="1659174" y="2173197"/>
                </a:moveTo>
                <a:lnTo>
                  <a:pt x="1619592" y="2252356"/>
                </a:lnTo>
                <a:lnTo>
                  <a:pt x="1698765" y="2252356"/>
                </a:lnTo>
                <a:lnTo>
                  <a:pt x="1659174" y="2173197"/>
                </a:lnTo>
                <a:close/>
              </a:path>
              <a:path w="4145279" h="2680335">
                <a:moveTo>
                  <a:pt x="1412664" y="2252190"/>
                </a:moveTo>
                <a:lnTo>
                  <a:pt x="1373083" y="2331349"/>
                </a:lnTo>
                <a:lnTo>
                  <a:pt x="1452256" y="2331349"/>
                </a:lnTo>
                <a:lnTo>
                  <a:pt x="1412664" y="2252190"/>
                </a:lnTo>
                <a:close/>
              </a:path>
              <a:path w="4145279" h="2680335">
                <a:moveTo>
                  <a:pt x="1268958" y="2298270"/>
                </a:moveTo>
                <a:lnTo>
                  <a:pt x="1229366" y="2377429"/>
                </a:lnTo>
                <a:lnTo>
                  <a:pt x="1308549" y="2377429"/>
                </a:lnTo>
                <a:lnTo>
                  <a:pt x="1268958" y="2298270"/>
                </a:lnTo>
                <a:close/>
              </a:path>
              <a:path w="4145279" h="2680335">
                <a:moveTo>
                  <a:pt x="1082631" y="2405536"/>
                </a:moveTo>
                <a:lnTo>
                  <a:pt x="1043039" y="2484695"/>
                </a:lnTo>
                <a:lnTo>
                  <a:pt x="1122224" y="2484695"/>
                </a:lnTo>
                <a:lnTo>
                  <a:pt x="1082631" y="2405536"/>
                </a:lnTo>
                <a:close/>
              </a:path>
              <a:path w="4145279" h="2680335">
                <a:moveTo>
                  <a:pt x="923099" y="2434828"/>
                </a:moveTo>
                <a:lnTo>
                  <a:pt x="883507" y="2513987"/>
                </a:lnTo>
                <a:lnTo>
                  <a:pt x="962680" y="2513987"/>
                </a:lnTo>
                <a:lnTo>
                  <a:pt x="923099" y="2434828"/>
                </a:lnTo>
                <a:close/>
              </a:path>
              <a:path w="4145279" h="2680335">
                <a:moveTo>
                  <a:pt x="702403" y="2465826"/>
                </a:moveTo>
                <a:lnTo>
                  <a:pt x="662813" y="2544986"/>
                </a:lnTo>
                <a:lnTo>
                  <a:pt x="741986" y="2544986"/>
                </a:lnTo>
                <a:lnTo>
                  <a:pt x="702403" y="2465826"/>
                </a:lnTo>
                <a:close/>
              </a:path>
              <a:path w="4145279" h="2680335">
                <a:moveTo>
                  <a:pt x="385222" y="2513051"/>
                </a:moveTo>
                <a:lnTo>
                  <a:pt x="345630" y="2592210"/>
                </a:lnTo>
                <a:lnTo>
                  <a:pt x="424803" y="2592210"/>
                </a:lnTo>
                <a:lnTo>
                  <a:pt x="385222" y="2513051"/>
                </a:lnTo>
                <a:close/>
              </a:path>
              <a:path w="4145279" h="2680335">
                <a:moveTo>
                  <a:pt x="39592" y="2600802"/>
                </a:moveTo>
                <a:lnTo>
                  <a:pt x="0" y="2679962"/>
                </a:lnTo>
                <a:lnTo>
                  <a:pt x="79184" y="2679962"/>
                </a:lnTo>
                <a:lnTo>
                  <a:pt x="39592" y="2600802"/>
                </a:lnTo>
                <a:close/>
              </a:path>
            </a:pathLst>
          </a:custGeom>
          <a:solidFill>
            <a:srgbClr val="33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6622886" y="1764792"/>
            <a:ext cx="258445" cy="0"/>
          </a:xfrm>
          <a:custGeom>
            <a:avLst/>
            <a:gdLst/>
            <a:ahLst/>
            <a:cxnLst/>
            <a:rect l="l" t="t" r="r" b="b"/>
            <a:pathLst>
              <a:path w="258445">
                <a:moveTo>
                  <a:pt x="0" y="0"/>
                </a:moveTo>
                <a:lnTo>
                  <a:pt x="258080" y="0"/>
                </a:lnTo>
              </a:path>
            </a:pathLst>
          </a:custGeom>
          <a:ln w="7801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6712344" y="1725271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5">
                <a:moveTo>
                  <a:pt x="0" y="39521"/>
                </a:moveTo>
                <a:lnTo>
                  <a:pt x="26173" y="2036"/>
                </a:lnTo>
                <a:lnTo>
                  <a:pt x="37364" y="0"/>
                </a:lnTo>
                <a:lnTo>
                  <a:pt x="48720" y="897"/>
                </a:lnTo>
                <a:lnTo>
                  <a:pt x="59393" y="4729"/>
                </a:lnTo>
                <a:lnTo>
                  <a:pt x="68535" y="11495"/>
                </a:lnTo>
                <a:lnTo>
                  <a:pt x="75300" y="21195"/>
                </a:lnTo>
                <a:lnTo>
                  <a:pt x="78839" y="33828"/>
                </a:lnTo>
                <a:lnTo>
                  <a:pt x="76998" y="48612"/>
                </a:lnTo>
                <a:lnTo>
                  <a:pt x="43742" y="78024"/>
                </a:lnTo>
                <a:lnTo>
                  <a:pt x="32770" y="78083"/>
                </a:lnTo>
                <a:lnTo>
                  <a:pt x="22261" y="75280"/>
                </a:lnTo>
                <a:lnTo>
                  <a:pt x="12978" y="69641"/>
                </a:lnTo>
                <a:lnTo>
                  <a:pt x="5683" y="61195"/>
                </a:lnTo>
                <a:lnTo>
                  <a:pt x="1141" y="49967"/>
                </a:lnTo>
                <a:lnTo>
                  <a:pt x="0" y="39521"/>
                </a:lnTo>
                <a:close/>
              </a:path>
            </a:pathLst>
          </a:custGeom>
          <a:ln w="7802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6622886" y="1991184"/>
            <a:ext cx="258445" cy="0"/>
          </a:xfrm>
          <a:custGeom>
            <a:avLst/>
            <a:gdLst/>
            <a:ahLst/>
            <a:cxnLst/>
            <a:rect l="l" t="t" r="r" b="b"/>
            <a:pathLst>
              <a:path w="258445">
                <a:moveTo>
                  <a:pt x="0" y="0"/>
                </a:moveTo>
                <a:lnTo>
                  <a:pt x="258080" y="0"/>
                </a:lnTo>
              </a:path>
            </a:pathLst>
          </a:custGeom>
          <a:ln w="7801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6712345" y="1951662"/>
            <a:ext cx="79375" cy="78105"/>
          </a:xfrm>
          <a:custGeom>
            <a:avLst/>
            <a:gdLst/>
            <a:ahLst/>
            <a:cxnLst/>
            <a:rect l="l" t="t" r="r" b="b"/>
            <a:pathLst>
              <a:path w="79375" h="78105">
                <a:moveTo>
                  <a:pt x="37364" y="0"/>
                </a:moveTo>
                <a:lnTo>
                  <a:pt x="2059" y="25749"/>
                </a:lnTo>
                <a:lnTo>
                  <a:pt x="0" y="39522"/>
                </a:lnTo>
                <a:lnTo>
                  <a:pt x="1142" y="49970"/>
                </a:lnTo>
                <a:lnTo>
                  <a:pt x="5684" y="61196"/>
                </a:lnTo>
                <a:lnTo>
                  <a:pt x="12979" y="69643"/>
                </a:lnTo>
                <a:lnTo>
                  <a:pt x="22262" y="75281"/>
                </a:lnTo>
                <a:lnTo>
                  <a:pt x="32771" y="78084"/>
                </a:lnTo>
                <a:lnTo>
                  <a:pt x="43743" y="78025"/>
                </a:lnTo>
                <a:lnTo>
                  <a:pt x="76999" y="48611"/>
                </a:lnTo>
                <a:lnTo>
                  <a:pt x="78839" y="33828"/>
                </a:lnTo>
                <a:lnTo>
                  <a:pt x="75300" y="21194"/>
                </a:lnTo>
                <a:lnTo>
                  <a:pt x="68535" y="11494"/>
                </a:lnTo>
                <a:lnTo>
                  <a:pt x="59392" y="4729"/>
                </a:lnTo>
                <a:lnTo>
                  <a:pt x="48719" y="897"/>
                </a:lnTo>
                <a:lnTo>
                  <a:pt x="37364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6791523" y="2217570"/>
            <a:ext cx="89535" cy="0"/>
          </a:xfrm>
          <a:custGeom>
            <a:avLst/>
            <a:gdLst/>
            <a:ahLst/>
            <a:cxnLst/>
            <a:rect l="l" t="t" r="r" b="b"/>
            <a:pathLst>
              <a:path w="89534">
                <a:moveTo>
                  <a:pt x="0" y="0"/>
                </a:moveTo>
                <a:lnTo>
                  <a:pt x="89443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6622885" y="2217570"/>
            <a:ext cx="89535" cy="0"/>
          </a:xfrm>
          <a:custGeom>
            <a:avLst/>
            <a:gdLst/>
            <a:ahLst/>
            <a:cxnLst/>
            <a:rect l="l" t="t" r="r" b="b"/>
            <a:pathLst>
              <a:path w="89534">
                <a:moveTo>
                  <a:pt x="0" y="0"/>
                </a:moveTo>
                <a:lnTo>
                  <a:pt x="89463" y="0"/>
                </a:lnTo>
              </a:path>
            </a:pathLst>
          </a:custGeom>
          <a:ln w="7801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6712349" y="2177992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79159"/>
                </a:moveTo>
                <a:lnTo>
                  <a:pt x="79173" y="79159"/>
                </a:lnTo>
                <a:lnTo>
                  <a:pt x="79173" y="0"/>
                </a:lnTo>
                <a:lnTo>
                  <a:pt x="0" y="0"/>
                </a:lnTo>
                <a:lnTo>
                  <a:pt x="0" y="79159"/>
                </a:lnTo>
                <a:close/>
              </a:path>
            </a:pathLst>
          </a:custGeom>
          <a:solidFill>
            <a:srgbClr val="33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6622886" y="2443962"/>
            <a:ext cx="258445" cy="0"/>
          </a:xfrm>
          <a:custGeom>
            <a:avLst/>
            <a:gdLst/>
            <a:ahLst/>
            <a:cxnLst/>
            <a:rect l="l" t="t" r="r" b="b"/>
            <a:pathLst>
              <a:path w="258445">
                <a:moveTo>
                  <a:pt x="0" y="0"/>
                </a:moveTo>
                <a:lnTo>
                  <a:pt x="258080" y="0"/>
                </a:lnTo>
              </a:path>
            </a:pathLst>
          </a:custGeom>
          <a:ln w="7801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6712345" y="2404383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592" y="0"/>
                </a:moveTo>
                <a:lnTo>
                  <a:pt x="0" y="79159"/>
                </a:lnTo>
                <a:lnTo>
                  <a:pt x="79162" y="79159"/>
                </a:lnTo>
                <a:lnTo>
                  <a:pt x="39592" y="0"/>
                </a:lnTo>
                <a:close/>
              </a:path>
            </a:pathLst>
          </a:custGeom>
          <a:solidFill>
            <a:srgbClr val="33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8511898" y="2743187"/>
            <a:ext cx="188595" cy="179070"/>
          </a:xfrm>
          <a:custGeom>
            <a:avLst/>
            <a:gdLst/>
            <a:ahLst/>
            <a:cxnLst/>
            <a:rect l="l" t="t" r="r" b="b"/>
            <a:pathLst>
              <a:path w="188595" h="179069">
                <a:moveTo>
                  <a:pt x="188272" y="68372"/>
                </a:moveTo>
                <a:lnTo>
                  <a:pt x="0" y="68372"/>
                </a:lnTo>
                <a:lnTo>
                  <a:pt x="58176" y="110625"/>
                </a:lnTo>
                <a:lnTo>
                  <a:pt x="35961" y="178997"/>
                </a:lnTo>
                <a:lnTo>
                  <a:pt x="94136" y="136734"/>
                </a:lnTo>
                <a:lnTo>
                  <a:pt x="138576" y="136734"/>
                </a:lnTo>
                <a:lnTo>
                  <a:pt x="130086" y="110625"/>
                </a:lnTo>
                <a:lnTo>
                  <a:pt x="188272" y="68372"/>
                </a:lnTo>
                <a:close/>
              </a:path>
              <a:path w="188595" h="179069">
                <a:moveTo>
                  <a:pt x="138576" y="136734"/>
                </a:moveTo>
                <a:lnTo>
                  <a:pt x="94136" y="136734"/>
                </a:lnTo>
                <a:lnTo>
                  <a:pt x="152321" y="178997"/>
                </a:lnTo>
                <a:lnTo>
                  <a:pt x="138576" y="136734"/>
                </a:lnTo>
                <a:close/>
              </a:path>
              <a:path w="188595" h="179069">
                <a:moveTo>
                  <a:pt x="94136" y="0"/>
                </a:moveTo>
                <a:lnTo>
                  <a:pt x="71909" y="68372"/>
                </a:lnTo>
                <a:lnTo>
                  <a:pt x="116372" y="68372"/>
                </a:lnTo>
                <a:lnTo>
                  <a:pt x="94136" y="0"/>
                </a:lnTo>
                <a:close/>
              </a:path>
            </a:pathLst>
          </a:custGeom>
          <a:solidFill>
            <a:srgbClr val="CC00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7263241" y="3720172"/>
            <a:ext cx="188595" cy="179070"/>
          </a:xfrm>
          <a:custGeom>
            <a:avLst/>
            <a:gdLst/>
            <a:ahLst/>
            <a:cxnLst/>
            <a:rect l="l" t="t" r="r" b="b"/>
            <a:pathLst>
              <a:path w="188595" h="179070">
                <a:moveTo>
                  <a:pt x="188260" y="68371"/>
                </a:moveTo>
                <a:lnTo>
                  <a:pt x="0" y="68371"/>
                </a:lnTo>
                <a:lnTo>
                  <a:pt x="58174" y="110624"/>
                </a:lnTo>
                <a:lnTo>
                  <a:pt x="35960" y="178997"/>
                </a:lnTo>
                <a:lnTo>
                  <a:pt x="94134" y="136744"/>
                </a:lnTo>
                <a:lnTo>
                  <a:pt x="138575" y="136744"/>
                </a:lnTo>
                <a:lnTo>
                  <a:pt x="130084" y="110624"/>
                </a:lnTo>
                <a:lnTo>
                  <a:pt x="188260" y="68371"/>
                </a:lnTo>
                <a:close/>
              </a:path>
              <a:path w="188595" h="179070">
                <a:moveTo>
                  <a:pt x="138575" y="136744"/>
                </a:moveTo>
                <a:lnTo>
                  <a:pt x="94134" y="136744"/>
                </a:lnTo>
                <a:lnTo>
                  <a:pt x="152311" y="178997"/>
                </a:lnTo>
                <a:lnTo>
                  <a:pt x="138575" y="136744"/>
                </a:lnTo>
                <a:close/>
              </a:path>
              <a:path w="188595" h="179070">
                <a:moveTo>
                  <a:pt x="94134" y="0"/>
                </a:moveTo>
                <a:lnTo>
                  <a:pt x="71909" y="68371"/>
                </a:lnTo>
                <a:lnTo>
                  <a:pt x="116361" y="68371"/>
                </a:lnTo>
                <a:lnTo>
                  <a:pt x="94134" y="0"/>
                </a:lnTo>
                <a:close/>
              </a:path>
            </a:pathLst>
          </a:custGeom>
          <a:solidFill>
            <a:srgbClr val="00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4483183" y="2591086"/>
            <a:ext cx="188595" cy="179070"/>
          </a:xfrm>
          <a:custGeom>
            <a:avLst/>
            <a:gdLst/>
            <a:ahLst/>
            <a:cxnLst/>
            <a:rect l="l" t="t" r="r" b="b"/>
            <a:pathLst>
              <a:path w="188595" h="179069">
                <a:moveTo>
                  <a:pt x="188262" y="68372"/>
                </a:moveTo>
                <a:lnTo>
                  <a:pt x="0" y="68372"/>
                </a:lnTo>
                <a:lnTo>
                  <a:pt x="58174" y="110625"/>
                </a:lnTo>
                <a:lnTo>
                  <a:pt x="35960" y="178997"/>
                </a:lnTo>
                <a:lnTo>
                  <a:pt x="94136" y="136744"/>
                </a:lnTo>
                <a:lnTo>
                  <a:pt x="138576" y="136744"/>
                </a:lnTo>
                <a:lnTo>
                  <a:pt x="130086" y="110625"/>
                </a:lnTo>
                <a:lnTo>
                  <a:pt x="188262" y="68372"/>
                </a:lnTo>
                <a:close/>
              </a:path>
              <a:path w="188595" h="179069">
                <a:moveTo>
                  <a:pt x="138576" y="136744"/>
                </a:moveTo>
                <a:lnTo>
                  <a:pt x="94136" y="136744"/>
                </a:lnTo>
                <a:lnTo>
                  <a:pt x="152311" y="178997"/>
                </a:lnTo>
                <a:lnTo>
                  <a:pt x="138576" y="136744"/>
                </a:lnTo>
                <a:close/>
              </a:path>
              <a:path w="188595" h="179069">
                <a:moveTo>
                  <a:pt x="94136" y="0"/>
                </a:moveTo>
                <a:lnTo>
                  <a:pt x="71911" y="68372"/>
                </a:lnTo>
                <a:lnTo>
                  <a:pt x="116361" y="68372"/>
                </a:lnTo>
                <a:lnTo>
                  <a:pt x="94136" y="0"/>
                </a:lnTo>
                <a:close/>
              </a:path>
            </a:pathLst>
          </a:custGeom>
          <a:solidFill>
            <a:srgbClr val="00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4483179" y="2832685"/>
            <a:ext cx="188595" cy="179070"/>
          </a:xfrm>
          <a:custGeom>
            <a:avLst/>
            <a:gdLst/>
            <a:ahLst/>
            <a:cxnLst/>
            <a:rect l="l" t="t" r="r" b="b"/>
            <a:pathLst>
              <a:path w="188595" h="179069">
                <a:moveTo>
                  <a:pt x="188271" y="68372"/>
                </a:moveTo>
                <a:lnTo>
                  <a:pt x="0" y="68372"/>
                </a:lnTo>
                <a:lnTo>
                  <a:pt x="58174" y="110625"/>
                </a:lnTo>
                <a:lnTo>
                  <a:pt x="35960" y="178997"/>
                </a:lnTo>
                <a:lnTo>
                  <a:pt x="94134" y="136744"/>
                </a:lnTo>
                <a:lnTo>
                  <a:pt x="138580" y="136744"/>
                </a:lnTo>
                <a:lnTo>
                  <a:pt x="130086" y="110625"/>
                </a:lnTo>
                <a:lnTo>
                  <a:pt x="188271" y="68372"/>
                </a:lnTo>
                <a:close/>
              </a:path>
              <a:path w="188595" h="179069">
                <a:moveTo>
                  <a:pt x="138580" y="136744"/>
                </a:moveTo>
                <a:lnTo>
                  <a:pt x="94134" y="136744"/>
                </a:lnTo>
                <a:lnTo>
                  <a:pt x="152321" y="178997"/>
                </a:lnTo>
                <a:lnTo>
                  <a:pt x="138580" y="136744"/>
                </a:lnTo>
                <a:close/>
              </a:path>
              <a:path w="188595" h="179069">
                <a:moveTo>
                  <a:pt x="94134" y="0"/>
                </a:moveTo>
                <a:lnTo>
                  <a:pt x="71909" y="68372"/>
                </a:lnTo>
                <a:lnTo>
                  <a:pt x="116371" y="68372"/>
                </a:lnTo>
                <a:lnTo>
                  <a:pt x="94134" y="0"/>
                </a:lnTo>
                <a:close/>
              </a:path>
            </a:pathLst>
          </a:custGeom>
          <a:solidFill>
            <a:srgbClr val="CC00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5910577" y="4107615"/>
            <a:ext cx="0" cy="671195"/>
          </a:xfrm>
          <a:custGeom>
            <a:avLst/>
            <a:gdLst/>
            <a:ahLst/>
            <a:cxnLst/>
            <a:rect l="l" t="t" r="r" b="b"/>
            <a:pathLst>
              <a:path h="671195">
                <a:moveTo>
                  <a:pt x="0" y="0"/>
                </a:moveTo>
                <a:lnTo>
                  <a:pt x="0" y="670645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5844256" y="4676218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4" h="130810">
                <a:moveTo>
                  <a:pt x="15932" y="0"/>
                </a:moveTo>
                <a:lnTo>
                  <a:pt x="2301" y="7951"/>
                </a:lnTo>
                <a:lnTo>
                  <a:pt x="0" y="16700"/>
                </a:lnTo>
                <a:lnTo>
                  <a:pt x="66322" y="130397"/>
                </a:lnTo>
                <a:lnTo>
                  <a:pt x="99403" y="73686"/>
                </a:lnTo>
                <a:lnTo>
                  <a:pt x="66322" y="73686"/>
                </a:lnTo>
                <a:lnTo>
                  <a:pt x="24681" y="2301"/>
                </a:lnTo>
                <a:lnTo>
                  <a:pt x="15932" y="0"/>
                </a:lnTo>
                <a:close/>
              </a:path>
              <a:path w="132714" h="130810">
                <a:moveTo>
                  <a:pt x="116712" y="0"/>
                </a:moveTo>
                <a:lnTo>
                  <a:pt x="107963" y="2302"/>
                </a:lnTo>
                <a:lnTo>
                  <a:pt x="66322" y="73686"/>
                </a:lnTo>
                <a:lnTo>
                  <a:pt x="99403" y="73686"/>
                </a:lnTo>
                <a:lnTo>
                  <a:pt x="132645" y="16699"/>
                </a:lnTo>
                <a:lnTo>
                  <a:pt x="130343" y="7951"/>
                </a:lnTo>
                <a:lnTo>
                  <a:pt x="116712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 txBox="1"/>
          <p:nvPr/>
        </p:nvSpPr>
        <p:spPr>
          <a:xfrm>
            <a:off x="4636710" y="4969762"/>
            <a:ext cx="2676525" cy="854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2370">
              <a:lnSpc>
                <a:spcPct val="100000"/>
              </a:lnSpc>
            </a:pPr>
            <a:r>
              <a:rPr sz="1800" b="1" spc="-15" dirty="0">
                <a:solidFill>
                  <a:srgbClr val="FF0000"/>
                </a:solidFill>
                <a:latin typeface="Century Gothic"/>
                <a:cs typeface="Century Gothic"/>
              </a:rPr>
              <a:t>imp</a:t>
            </a:r>
            <a:r>
              <a:rPr sz="18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rovement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6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021715" algn="l"/>
                <a:tab pos="2169795" algn="l"/>
              </a:tabLst>
            </a:pPr>
            <a:r>
              <a:rPr sz="2100" spc="-5" dirty="0">
                <a:latin typeface="Arial"/>
                <a:cs typeface="Arial"/>
              </a:rPr>
              <a:t>0.</a:t>
            </a:r>
            <a:r>
              <a:rPr sz="2100" dirty="0">
                <a:latin typeface="Arial"/>
                <a:cs typeface="Arial"/>
              </a:rPr>
              <a:t>8	</a:t>
            </a:r>
            <a:r>
              <a:rPr sz="2100" spc="-5" dirty="0">
                <a:latin typeface="Arial"/>
                <a:cs typeface="Arial"/>
              </a:rPr>
              <a:t>0.8</a:t>
            </a:r>
            <a:r>
              <a:rPr sz="2100" dirty="0">
                <a:latin typeface="Arial"/>
                <a:cs typeface="Arial"/>
              </a:rPr>
              <a:t>5	</a:t>
            </a:r>
            <a:r>
              <a:rPr sz="2100" spc="-5" dirty="0">
                <a:latin typeface="Arial"/>
                <a:cs typeface="Arial"/>
              </a:rPr>
              <a:t>0.9</a:t>
            </a:r>
            <a:endParaRPr sz="2100">
              <a:latin typeface="Arial"/>
              <a:cs typeface="Arial"/>
            </a:endParaRPr>
          </a:p>
        </p:txBody>
      </p:sp>
      <p:sp>
        <p:nvSpPr>
          <p:cNvPr id="496" name="object 496"/>
          <p:cNvSpPr txBox="1"/>
          <p:nvPr/>
        </p:nvSpPr>
        <p:spPr>
          <a:xfrm>
            <a:off x="3550046" y="1180375"/>
            <a:ext cx="292735" cy="12579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dirty="0">
                <a:latin typeface="Arial"/>
                <a:cs typeface="Arial"/>
              </a:rPr>
              <a:t>Fake</a:t>
            </a:r>
            <a:r>
              <a:rPr sz="2100" spc="-5" dirty="0">
                <a:latin typeface="Arial"/>
                <a:cs typeface="Arial"/>
              </a:rPr>
              <a:t> Rate</a:t>
            </a:r>
            <a:endParaRPr sz="2100">
              <a:latin typeface="Arial"/>
              <a:cs typeface="Arial"/>
            </a:endParaRPr>
          </a:p>
        </p:txBody>
      </p:sp>
      <p:sp>
        <p:nvSpPr>
          <p:cNvPr id="497" name="object 497"/>
          <p:cNvSpPr txBox="1"/>
          <p:nvPr/>
        </p:nvSpPr>
        <p:spPr>
          <a:xfrm>
            <a:off x="3864692" y="4402866"/>
            <a:ext cx="471170" cy="342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150" spc="-7" baseline="-25132" dirty="0">
                <a:latin typeface="Arial"/>
                <a:cs typeface="Arial"/>
              </a:rPr>
              <a:t>1</a:t>
            </a:r>
            <a:r>
              <a:rPr sz="3150" spc="-127" baseline="-25132" dirty="0">
                <a:latin typeface="Arial"/>
                <a:cs typeface="Arial"/>
              </a:rPr>
              <a:t>0</a:t>
            </a:r>
            <a:r>
              <a:rPr sz="1400" dirty="0">
                <a:latin typeface="Arial"/>
                <a:cs typeface="Arial"/>
              </a:rPr>
              <a:t>-2</a:t>
            </a:r>
            <a:endParaRPr sz="1400">
              <a:latin typeface="Arial"/>
              <a:cs typeface="Arial"/>
            </a:endParaRPr>
          </a:p>
        </p:txBody>
      </p:sp>
      <p:sp>
        <p:nvSpPr>
          <p:cNvPr id="498" name="object 498"/>
          <p:cNvSpPr txBox="1"/>
          <p:nvPr/>
        </p:nvSpPr>
        <p:spPr>
          <a:xfrm>
            <a:off x="3894383" y="2592144"/>
            <a:ext cx="471170" cy="342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150" spc="-7" baseline="-25132" dirty="0">
                <a:latin typeface="Arial"/>
                <a:cs typeface="Arial"/>
              </a:rPr>
              <a:t>1</a:t>
            </a:r>
            <a:r>
              <a:rPr sz="3150" spc="-127" baseline="-25132" dirty="0">
                <a:latin typeface="Arial"/>
                <a:cs typeface="Arial"/>
              </a:rPr>
              <a:t>0</a:t>
            </a:r>
            <a:r>
              <a:rPr sz="1400" dirty="0">
                <a:latin typeface="Arial"/>
                <a:cs typeface="Arial"/>
              </a:rPr>
              <a:t>-1</a:t>
            </a:r>
            <a:endParaRPr sz="1400">
              <a:latin typeface="Arial"/>
              <a:cs typeface="Arial"/>
            </a:endParaRPr>
          </a:p>
        </p:txBody>
      </p:sp>
      <p:sp>
        <p:nvSpPr>
          <p:cNvPr id="499" name="object 499"/>
          <p:cNvSpPr txBox="1"/>
          <p:nvPr/>
        </p:nvSpPr>
        <p:spPr>
          <a:xfrm>
            <a:off x="6923084" y="1687181"/>
            <a:ext cx="579755" cy="856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-10" dirty="0">
                <a:latin typeface="Arial"/>
                <a:cs typeface="Arial"/>
              </a:rPr>
              <a:t>JVF</a:t>
            </a:r>
            <a:endParaRPr sz="1250">
              <a:latin typeface="Arial"/>
              <a:cs typeface="Arial"/>
            </a:endParaRPr>
          </a:p>
          <a:p>
            <a:pPr marL="12700" marR="5080">
              <a:lnSpc>
                <a:spcPct val="116900"/>
              </a:lnSpc>
              <a:spcBef>
                <a:spcPts val="35"/>
              </a:spcBef>
            </a:pPr>
            <a:r>
              <a:rPr sz="1250" spc="-10" dirty="0">
                <a:latin typeface="Arial"/>
                <a:cs typeface="Arial"/>
              </a:rPr>
              <a:t>corrJVF </a:t>
            </a:r>
            <a:r>
              <a:rPr sz="1875" spc="30" baseline="13333" dirty="0">
                <a:latin typeface="Arial"/>
                <a:cs typeface="Arial"/>
              </a:rPr>
              <a:t>R</a:t>
            </a:r>
            <a:r>
              <a:rPr sz="850" spc="-5" dirty="0">
                <a:latin typeface="Arial"/>
                <a:cs typeface="Arial"/>
              </a:rPr>
              <a:t>pT  </a:t>
            </a:r>
            <a:r>
              <a:rPr sz="1250" spc="-10" dirty="0">
                <a:latin typeface="Arial"/>
                <a:cs typeface="Arial"/>
              </a:rPr>
              <a:t>JVT</a:t>
            </a:r>
            <a:endParaRPr sz="1250">
              <a:latin typeface="Arial"/>
              <a:cs typeface="Arial"/>
            </a:endParaRPr>
          </a:p>
        </p:txBody>
      </p:sp>
      <p:sp>
        <p:nvSpPr>
          <p:cNvPr id="500" name="object 500"/>
          <p:cNvSpPr txBox="1"/>
          <p:nvPr/>
        </p:nvSpPr>
        <p:spPr>
          <a:xfrm>
            <a:off x="4488248" y="1362147"/>
            <a:ext cx="286131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95" dirty="0">
                <a:latin typeface="Arial"/>
                <a:cs typeface="Arial"/>
              </a:rPr>
              <a:t>A</a:t>
            </a:r>
            <a:r>
              <a:rPr sz="1600" b="1" i="1" spc="15" dirty="0">
                <a:latin typeface="Arial"/>
                <a:cs typeface="Arial"/>
              </a:rPr>
              <a:t>T</a:t>
            </a:r>
            <a:r>
              <a:rPr sz="1600" b="1" i="1" spc="20" dirty="0">
                <a:latin typeface="Arial"/>
                <a:cs typeface="Arial"/>
              </a:rPr>
              <a:t>LAS</a:t>
            </a:r>
            <a:r>
              <a:rPr sz="1600" b="1" i="1" spc="200" dirty="0">
                <a:latin typeface="Arial"/>
                <a:cs typeface="Arial"/>
              </a:rPr>
              <a:t> </a:t>
            </a:r>
            <a:r>
              <a:rPr sz="1600" spc="15" dirty="0">
                <a:latin typeface="Arial"/>
                <a:cs typeface="Arial"/>
              </a:rPr>
              <a:t>Sim</a:t>
            </a:r>
            <a:r>
              <a:rPr sz="1600" spc="10" dirty="0">
                <a:latin typeface="Arial"/>
                <a:cs typeface="Arial"/>
              </a:rPr>
              <a:t>ula</a:t>
            </a:r>
            <a:r>
              <a:rPr sz="1600" spc="5" dirty="0">
                <a:latin typeface="Arial"/>
                <a:cs typeface="Arial"/>
              </a:rPr>
              <a:t>ti</a:t>
            </a:r>
            <a:r>
              <a:rPr sz="1600" spc="10" dirty="0">
                <a:latin typeface="Arial"/>
                <a:cs typeface="Arial"/>
              </a:rPr>
              <a:t>o</a:t>
            </a:r>
            <a:r>
              <a:rPr sz="1600" spc="15" dirty="0">
                <a:latin typeface="Arial"/>
                <a:cs typeface="Arial"/>
              </a:rPr>
              <a:t>n </a:t>
            </a:r>
            <a:r>
              <a:rPr sz="1600" spc="10" dirty="0">
                <a:latin typeface="Arial"/>
                <a:cs typeface="Arial"/>
              </a:rPr>
              <a:t>Preliminary</a:t>
            </a:r>
            <a:endParaRPr sz="1600">
              <a:latin typeface="Arial"/>
              <a:cs typeface="Arial"/>
            </a:endParaRPr>
          </a:p>
        </p:txBody>
      </p:sp>
      <p:sp>
        <p:nvSpPr>
          <p:cNvPr id="501" name="object 501"/>
          <p:cNvSpPr txBox="1"/>
          <p:nvPr/>
        </p:nvSpPr>
        <p:spPr>
          <a:xfrm>
            <a:off x="4488248" y="1677287"/>
            <a:ext cx="1720850" cy="650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-10" dirty="0">
                <a:latin typeface="Arial"/>
                <a:cs typeface="Arial"/>
              </a:rPr>
              <a:t>Pythia8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0" dirty="0">
                <a:latin typeface="Arial"/>
                <a:cs typeface="Arial"/>
              </a:rPr>
              <a:t>dijets</a:t>
            </a:r>
            <a:endParaRPr sz="1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250" spc="-10" dirty="0">
                <a:latin typeface="Arial"/>
                <a:cs typeface="Arial"/>
              </a:rPr>
              <a:t>Anti-</a:t>
            </a:r>
            <a:r>
              <a:rPr sz="1250" spc="75" dirty="0">
                <a:latin typeface="Arial"/>
                <a:cs typeface="Arial"/>
              </a:rPr>
              <a:t>k</a:t>
            </a:r>
            <a:r>
              <a:rPr sz="1275" baseline="-26143" dirty="0">
                <a:latin typeface="Arial"/>
                <a:cs typeface="Arial"/>
              </a:rPr>
              <a:t>t</a:t>
            </a:r>
            <a:r>
              <a:rPr sz="1275" spc="157" baseline="-26143" dirty="0">
                <a:latin typeface="Arial"/>
                <a:cs typeface="Arial"/>
              </a:rPr>
              <a:t> </a:t>
            </a:r>
            <a:r>
              <a:rPr sz="1250" spc="-15" dirty="0">
                <a:latin typeface="Arial"/>
                <a:cs typeface="Arial"/>
              </a:rPr>
              <a:t>LCW+JE</a:t>
            </a:r>
            <a:r>
              <a:rPr sz="1250" spc="-10" dirty="0">
                <a:latin typeface="Arial"/>
                <a:cs typeface="Arial"/>
              </a:rPr>
              <a:t>S</a:t>
            </a:r>
            <a:r>
              <a:rPr sz="1250" dirty="0">
                <a:latin typeface="Arial"/>
                <a:cs typeface="Arial"/>
              </a:rPr>
              <a:t> </a:t>
            </a:r>
            <a:r>
              <a:rPr sz="1250" spc="-15" dirty="0">
                <a:latin typeface="Arial"/>
                <a:cs typeface="Arial"/>
              </a:rPr>
              <a:t>R=0.4</a:t>
            </a:r>
            <a:endParaRPr sz="1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250" spc="-100" dirty="0">
                <a:latin typeface="Arial"/>
                <a:cs typeface="Arial"/>
              </a:rPr>
              <a:t>|</a:t>
            </a:r>
            <a:r>
              <a:rPr sz="1250" spc="-65" dirty="0">
                <a:latin typeface="Symbol"/>
                <a:cs typeface="Symbol"/>
              </a:rPr>
              <a:t></a:t>
            </a:r>
            <a:r>
              <a:rPr sz="1250" spc="-5" dirty="0">
                <a:latin typeface="Arial"/>
                <a:cs typeface="Arial"/>
              </a:rPr>
              <a:t>| </a:t>
            </a:r>
            <a:r>
              <a:rPr sz="1250" spc="-10" dirty="0">
                <a:latin typeface="Arial"/>
                <a:cs typeface="Arial"/>
              </a:rPr>
              <a:t>&lt;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5" dirty="0">
                <a:latin typeface="Arial"/>
                <a:cs typeface="Arial"/>
              </a:rPr>
              <a:t>2.4</a:t>
            </a:r>
            <a:endParaRPr sz="1250">
              <a:latin typeface="Arial"/>
              <a:cs typeface="Arial"/>
            </a:endParaRPr>
          </a:p>
        </p:txBody>
      </p:sp>
      <p:sp>
        <p:nvSpPr>
          <p:cNvPr id="502" name="object 502"/>
          <p:cNvSpPr txBox="1"/>
          <p:nvPr/>
        </p:nvSpPr>
        <p:spPr>
          <a:xfrm>
            <a:off x="4488248" y="2359862"/>
            <a:ext cx="1257935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-15" dirty="0">
                <a:latin typeface="Arial"/>
                <a:cs typeface="Arial"/>
              </a:rPr>
              <a:t>2</a:t>
            </a:r>
            <a:r>
              <a:rPr sz="1250" spc="-10" dirty="0">
                <a:latin typeface="Arial"/>
                <a:cs typeface="Arial"/>
              </a:rPr>
              <a:t>0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0" dirty="0">
                <a:latin typeface="Arial"/>
                <a:cs typeface="Arial"/>
              </a:rPr>
              <a:t>&lt;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0" dirty="0">
                <a:latin typeface="Arial"/>
                <a:cs typeface="Arial"/>
              </a:rPr>
              <a:t>p</a:t>
            </a:r>
            <a:r>
              <a:rPr sz="1250" dirty="0">
                <a:latin typeface="Arial"/>
                <a:cs typeface="Arial"/>
              </a:rPr>
              <a:t>  </a:t>
            </a:r>
            <a:r>
              <a:rPr sz="1250" spc="-145" dirty="0">
                <a:latin typeface="Arial"/>
                <a:cs typeface="Arial"/>
              </a:rPr>
              <a:t> </a:t>
            </a:r>
            <a:r>
              <a:rPr sz="1250" spc="-10" dirty="0">
                <a:latin typeface="Arial"/>
                <a:cs typeface="Arial"/>
              </a:rPr>
              <a:t>&lt;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5" dirty="0">
                <a:latin typeface="Arial"/>
                <a:cs typeface="Arial"/>
              </a:rPr>
              <a:t>5</a:t>
            </a:r>
            <a:r>
              <a:rPr sz="1250" spc="-10" dirty="0">
                <a:latin typeface="Arial"/>
                <a:cs typeface="Arial"/>
              </a:rPr>
              <a:t>0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0" dirty="0">
                <a:latin typeface="Arial"/>
                <a:cs typeface="Arial"/>
              </a:rPr>
              <a:t>GeV</a:t>
            </a:r>
            <a:endParaRPr sz="1250">
              <a:latin typeface="Arial"/>
              <a:cs typeface="Arial"/>
            </a:endParaRPr>
          </a:p>
        </p:txBody>
      </p:sp>
      <p:sp>
        <p:nvSpPr>
          <p:cNvPr id="503" name="object 503"/>
          <p:cNvSpPr txBox="1"/>
          <p:nvPr/>
        </p:nvSpPr>
        <p:spPr>
          <a:xfrm>
            <a:off x="4698125" y="2477267"/>
            <a:ext cx="708025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525" algn="ctr">
              <a:lnSpc>
                <a:spcPts val="975"/>
              </a:lnSpc>
            </a:pPr>
            <a:r>
              <a:rPr sz="850" dirty="0">
                <a:latin typeface="Arial"/>
                <a:cs typeface="Arial"/>
              </a:rPr>
              <a:t>T</a:t>
            </a:r>
            <a:endParaRPr sz="850">
              <a:latin typeface="Arial"/>
              <a:cs typeface="Arial"/>
            </a:endParaRPr>
          </a:p>
          <a:p>
            <a:pPr marL="12700">
              <a:lnSpc>
                <a:spcPts val="1455"/>
              </a:lnSpc>
            </a:pPr>
            <a:r>
              <a:rPr sz="1250" spc="-10" dirty="0">
                <a:latin typeface="Arial"/>
                <a:cs typeface="Arial"/>
              </a:rPr>
              <a:t>JVF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0" dirty="0">
                <a:latin typeface="Arial"/>
                <a:cs typeface="Arial"/>
              </a:rPr>
              <a:t>=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5" dirty="0">
                <a:latin typeface="Arial"/>
                <a:cs typeface="Arial"/>
              </a:rPr>
              <a:t>0.5</a:t>
            </a:r>
            <a:endParaRPr sz="1250">
              <a:latin typeface="Arial"/>
              <a:cs typeface="Arial"/>
            </a:endParaRPr>
          </a:p>
        </p:txBody>
      </p:sp>
      <p:sp>
        <p:nvSpPr>
          <p:cNvPr id="504" name="object 504"/>
          <p:cNvSpPr txBox="1"/>
          <p:nvPr/>
        </p:nvSpPr>
        <p:spPr>
          <a:xfrm>
            <a:off x="4690302" y="2855168"/>
            <a:ext cx="795655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-10" dirty="0">
                <a:latin typeface="Arial"/>
                <a:cs typeface="Arial"/>
              </a:rPr>
              <a:t>JVF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0" dirty="0">
                <a:latin typeface="Arial"/>
                <a:cs typeface="Arial"/>
              </a:rPr>
              <a:t>=</a:t>
            </a:r>
            <a:r>
              <a:rPr sz="1250" spc="-5" dirty="0">
                <a:latin typeface="Arial"/>
                <a:cs typeface="Arial"/>
              </a:rPr>
              <a:t> </a:t>
            </a:r>
            <a:r>
              <a:rPr sz="1250" spc="-15" dirty="0">
                <a:latin typeface="Arial"/>
                <a:cs typeface="Arial"/>
              </a:rPr>
              <a:t>0.25</a:t>
            </a:r>
            <a:endParaRPr sz="1250">
              <a:latin typeface="Arial"/>
              <a:cs typeface="Arial"/>
            </a:endParaRPr>
          </a:p>
        </p:txBody>
      </p:sp>
      <p:sp>
        <p:nvSpPr>
          <p:cNvPr id="505" name="object 505"/>
          <p:cNvSpPr txBox="1"/>
          <p:nvPr/>
        </p:nvSpPr>
        <p:spPr>
          <a:xfrm>
            <a:off x="4789072" y="3748894"/>
            <a:ext cx="87630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latin typeface="Century Gothic"/>
                <a:cs typeface="Century Gothic"/>
              </a:rPr>
              <a:t>Co</a:t>
            </a:r>
            <a:r>
              <a:rPr sz="1800" b="1" spc="-10" dirty="0">
                <a:latin typeface="Century Gothic"/>
                <a:cs typeface="Century Gothic"/>
              </a:rPr>
              <a:t>rrJVF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06" name="object 506"/>
          <p:cNvSpPr txBox="1"/>
          <p:nvPr/>
        </p:nvSpPr>
        <p:spPr>
          <a:xfrm>
            <a:off x="4936392" y="4511362"/>
            <a:ext cx="15811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R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07" name="object 507"/>
          <p:cNvSpPr txBox="1"/>
          <p:nvPr/>
        </p:nvSpPr>
        <p:spPr>
          <a:xfrm>
            <a:off x="5068997" y="4631025"/>
            <a:ext cx="1905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Century Gothic"/>
                <a:cs typeface="Century Gothic"/>
              </a:rPr>
              <a:t>pT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08" name="object 508"/>
          <p:cNvSpPr txBox="1"/>
          <p:nvPr/>
        </p:nvSpPr>
        <p:spPr>
          <a:xfrm>
            <a:off x="7636412" y="4122696"/>
            <a:ext cx="3917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JV</a:t>
            </a:r>
            <a:r>
              <a:rPr sz="1800" b="1" spc="-10" dirty="0">
                <a:latin typeface="Century Gothic"/>
                <a:cs typeface="Century Gothic"/>
              </a:rPr>
              <a:t>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09" name="object 509"/>
          <p:cNvSpPr txBox="1"/>
          <p:nvPr/>
        </p:nvSpPr>
        <p:spPr>
          <a:xfrm>
            <a:off x="4049447" y="6170495"/>
            <a:ext cx="373380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spc="-15" dirty="0">
                <a:latin typeface="Century Gothic"/>
                <a:cs typeface="Century Gothic"/>
              </a:rPr>
              <a:t>Ne</a:t>
            </a:r>
            <a:r>
              <a:rPr sz="2000" b="1" spc="-20" dirty="0">
                <a:latin typeface="Century Gothic"/>
                <a:cs typeface="Century Gothic"/>
              </a:rPr>
              <a:t>w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5" dirty="0">
                <a:latin typeface="Century Gothic"/>
                <a:cs typeface="Century Gothic"/>
              </a:rPr>
              <a:t>ATLA</a:t>
            </a:r>
            <a:r>
              <a:rPr sz="2000" b="1" dirty="0">
                <a:latin typeface="Century Gothic"/>
                <a:cs typeface="Century Gothic"/>
              </a:rPr>
              <a:t>S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p</a:t>
            </a:r>
            <a:r>
              <a:rPr sz="2000" b="1" spc="-5" dirty="0">
                <a:latin typeface="Century Gothic"/>
                <a:cs typeface="Century Gothic"/>
              </a:rPr>
              <a:t>il</a:t>
            </a:r>
            <a:r>
              <a:rPr sz="2000" b="1" dirty="0">
                <a:latin typeface="Century Gothic"/>
                <a:cs typeface="Century Gothic"/>
              </a:rPr>
              <a:t>eup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dirty="0">
                <a:latin typeface="Century Gothic"/>
                <a:cs typeface="Century Gothic"/>
              </a:rPr>
              <a:t>upp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ssi</a:t>
            </a:r>
            <a:r>
              <a:rPr sz="2000" b="1" dirty="0">
                <a:latin typeface="Century Gothic"/>
                <a:cs typeface="Century Gothic"/>
              </a:rPr>
              <a:t>on </a:t>
            </a:r>
            <a:r>
              <a:rPr sz="2000" b="1" spc="-15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l</a:t>
            </a:r>
            <a:r>
              <a:rPr sz="2000" b="1" spc="-15" dirty="0">
                <a:latin typeface="Century Gothic"/>
                <a:cs typeface="Century Gothic"/>
              </a:rPr>
              <a:t>gor</a:t>
            </a:r>
            <a:r>
              <a:rPr sz="2000" b="1" spc="-10" dirty="0">
                <a:latin typeface="Century Gothic"/>
                <a:cs typeface="Century Gothic"/>
              </a:rPr>
              <a:t>i</a:t>
            </a:r>
            <a:r>
              <a:rPr sz="2000" b="1" spc="-15" dirty="0">
                <a:latin typeface="Century Gothic"/>
                <a:cs typeface="Century Gothic"/>
              </a:rPr>
              <a:t>thm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for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Run 2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11" name="object 511"/>
          <p:cNvSpPr txBox="1"/>
          <p:nvPr/>
        </p:nvSpPr>
        <p:spPr>
          <a:xfrm>
            <a:off x="982988" y="176157"/>
            <a:ext cx="7183755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21715" algn="l"/>
                <a:tab pos="3175000" algn="l"/>
              </a:tabLst>
            </a:pPr>
            <a:r>
              <a:rPr sz="5400" b="1" dirty="0">
                <a:latin typeface="Palatino Linotype"/>
                <a:cs typeface="Palatino Linotype"/>
              </a:rPr>
              <a:t>Jet	</a:t>
            </a:r>
            <a:r>
              <a:rPr sz="5400" b="1" spc="-645" dirty="0">
                <a:latin typeface="Palatino Linotype"/>
                <a:cs typeface="Palatino Linotype"/>
              </a:rPr>
              <a:t>V</a:t>
            </a:r>
            <a:r>
              <a:rPr sz="5400" b="1" dirty="0">
                <a:latin typeface="Palatino Linotype"/>
                <a:cs typeface="Palatino Linotype"/>
              </a:rPr>
              <a:t>ertex	</a:t>
            </a:r>
            <a:r>
              <a:rPr sz="5400" b="1" spc="-540" dirty="0">
                <a:latin typeface="Palatino Linotype"/>
                <a:cs typeface="Palatino Linotype"/>
              </a:rPr>
              <a:t>T</a:t>
            </a:r>
            <a:r>
              <a:rPr sz="5400" b="1" spc="-30" dirty="0">
                <a:latin typeface="Palatino Linotype"/>
                <a:cs typeface="Palatino Linotype"/>
              </a:rPr>
              <a:t>agg</a:t>
            </a:r>
            <a:r>
              <a:rPr sz="5400" b="1" dirty="0">
                <a:latin typeface="Palatino Linotype"/>
                <a:cs typeface="Palatino Linotype"/>
              </a:rPr>
              <a:t>er (J</a:t>
            </a:r>
            <a:r>
              <a:rPr sz="5400" b="1" spc="-50" dirty="0">
                <a:latin typeface="Palatino Linotype"/>
                <a:cs typeface="Palatino Linotype"/>
              </a:rPr>
              <a:t>V</a:t>
            </a:r>
            <a:r>
              <a:rPr sz="5400" b="1" dirty="0">
                <a:latin typeface="Palatino Linotype"/>
                <a:cs typeface="Palatino Linotype"/>
              </a:rPr>
              <a:t>T)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512" name="object 512"/>
          <p:cNvSpPr txBox="1"/>
          <p:nvPr/>
        </p:nvSpPr>
        <p:spPr>
          <a:xfrm>
            <a:off x="8782810" y="6598670"/>
            <a:ext cx="1943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99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13" name="object 513"/>
          <p:cNvSpPr/>
          <p:nvPr/>
        </p:nvSpPr>
        <p:spPr>
          <a:xfrm>
            <a:off x="765175" y="3960532"/>
            <a:ext cx="2468245" cy="2432685"/>
          </a:xfrm>
          <a:custGeom>
            <a:avLst/>
            <a:gdLst/>
            <a:ahLst/>
            <a:cxnLst/>
            <a:rect l="l" t="t" r="r" b="b"/>
            <a:pathLst>
              <a:path w="2468245" h="2432685">
                <a:moveTo>
                  <a:pt x="0" y="0"/>
                </a:moveTo>
                <a:lnTo>
                  <a:pt x="2467956" y="0"/>
                </a:lnTo>
                <a:lnTo>
                  <a:pt x="2467956" y="2432656"/>
                </a:lnTo>
                <a:lnTo>
                  <a:pt x="0" y="2432656"/>
                </a:lnTo>
                <a:lnTo>
                  <a:pt x="0" y="0"/>
                </a:lnTo>
                <a:close/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765175" y="3960531"/>
            <a:ext cx="2468245" cy="2432685"/>
          </a:xfrm>
          <a:custGeom>
            <a:avLst/>
            <a:gdLst/>
            <a:ahLst/>
            <a:cxnLst/>
            <a:rect l="l" t="t" r="r" b="b"/>
            <a:pathLst>
              <a:path w="2468245" h="2432685">
                <a:moveTo>
                  <a:pt x="0" y="0"/>
                </a:moveTo>
                <a:lnTo>
                  <a:pt x="2467955" y="0"/>
                </a:lnTo>
                <a:lnTo>
                  <a:pt x="2467955" y="2432657"/>
                </a:lnTo>
                <a:lnTo>
                  <a:pt x="0" y="243265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765175" y="3960532"/>
            <a:ext cx="2468245" cy="2432685"/>
          </a:xfrm>
          <a:custGeom>
            <a:avLst/>
            <a:gdLst/>
            <a:ahLst/>
            <a:cxnLst/>
            <a:rect l="l" t="t" r="r" b="b"/>
            <a:pathLst>
              <a:path w="2468245" h="2432685">
                <a:moveTo>
                  <a:pt x="0" y="0"/>
                </a:moveTo>
                <a:lnTo>
                  <a:pt x="2467956" y="0"/>
                </a:lnTo>
                <a:lnTo>
                  <a:pt x="2467956" y="2432656"/>
                </a:lnTo>
                <a:lnTo>
                  <a:pt x="0" y="2432656"/>
                </a:lnTo>
                <a:lnTo>
                  <a:pt x="0" y="0"/>
                </a:lnTo>
                <a:close/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765175" y="5110676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841550" y="5089590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4"/>
                </a:lnTo>
                <a:lnTo>
                  <a:pt x="31316" y="39166"/>
                </a:lnTo>
                <a:lnTo>
                  <a:pt x="39823" y="29068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1031104" y="5124888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4"/>
                </a:lnTo>
                <a:lnTo>
                  <a:pt x="31316" y="39166"/>
                </a:lnTo>
                <a:lnTo>
                  <a:pt x="39823" y="29069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1221010" y="5171835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69" y="28171"/>
                </a:lnTo>
                <a:lnTo>
                  <a:pt x="7017" y="38763"/>
                </a:lnTo>
                <a:lnTo>
                  <a:pt x="16871" y="43013"/>
                </a:lnTo>
                <a:lnTo>
                  <a:pt x="31315" y="39166"/>
                </a:lnTo>
                <a:lnTo>
                  <a:pt x="39823" y="29069"/>
                </a:lnTo>
                <a:lnTo>
                  <a:pt x="41344" y="21086"/>
                </a:lnTo>
                <a:lnTo>
                  <a:pt x="36943" y="7867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1334363" y="524892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1452025" y="524892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1410563" y="5227960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4"/>
                </a:lnTo>
                <a:lnTo>
                  <a:pt x="31316" y="39166"/>
                </a:lnTo>
                <a:lnTo>
                  <a:pt x="39823" y="29068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1525564" y="5309230"/>
            <a:ext cx="72390" cy="0"/>
          </a:xfrm>
          <a:custGeom>
            <a:avLst/>
            <a:gdLst/>
            <a:ahLst/>
            <a:cxnLst/>
            <a:rect l="l" t="t" r="r" b="b"/>
            <a:pathLst>
              <a:path w="72390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1641755" y="5309230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1600469" y="5287967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4"/>
                </a:lnTo>
                <a:lnTo>
                  <a:pt x="31316" y="39166"/>
                </a:lnTo>
                <a:lnTo>
                  <a:pt x="39823" y="29069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1715293" y="5371002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7353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1831484" y="5371002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7353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1790023" y="5351505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69" y="28171"/>
                </a:lnTo>
                <a:lnTo>
                  <a:pt x="7017" y="38763"/>
                </a:lnTo>
                <a:lnTo>
                  <a:pt x="16871" y="43014"/>
                </a:lnTo>
                <a:lnTo>
                  <a:pt x="31315" y="39166"/>
                </a:lnTo>
                <a:lnTo>
                  <a:pt x="39823" y="29068"/>
                </a:lnTo>
                <a:lnTo>
                  <a:pt x="41343" y="21086"/>
                </a:lnTo>
                <a:lnTo>
                  <a:pt x="36942" y="7867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1905023" y="5450424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1029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2021214" y="5450424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10295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1979928" y="5426338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3" y="43013"/>
                </a:lnTo>
                <a:lnTo>
                  <a:pt x="31316" y="39165"/>
                </a:lnTo>
                <a:lnTo>
                  <a:pt x="39823" y="29067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2094752" y="5522491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2212414" y="5522491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2169481" y="5501523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8" y="0"/>
                </a:moveTo>
                <a:lnTo>
                  <a:pt x="9598" y="2533"/>
                </a:lnTo>
                <a:lnTo>
                  <a:pt x="0" y="10740"/>
                </a:lnTo>
                <a:lnTo>
                  <a:pt x="769" y="28171"/>
                </a:lnTo>
                <a:lnTo>
                  <a:pt x="7017" y="38763"/>
                </a:lnTo>
                <a:lnTo>
                  <a:pt x="16871" y="43013"/>
                </a:lnTo>
                <a:lnTo>
                  <a:pt x="31315" y="39166"/>
                </a:lnTo>
                <a:lnTo>
                  <a:pt x="39823" y="29069"/>
                </a:lnTo>
                <a:lnTo>
                  <a:pt x="41344" y="21086"/>
                </a:lnTo>
                <a:lnTo>
                  <a:pt x="36943" y="7867"/>
                </a:lnTo>
                <a:lnTo>
                  <a:pt x="25788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2284482" y="5596030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2402144" y="5596030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2359387" y="5574944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  <a:lnTo>
                  <a:pt x="41343" y="21085"/>
                </a:lnTo>
                <a:lnTo>
                  <a:pt x="36942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2474212" y="5676923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2591873" y="5676923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2550353" y="5655778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7" y="38763"/>
                </a:lnTo>
                <a:lnTo>
                  <a:pt x="16872" y="43013"/>
                </a:lnTo>
                <a:lnTo>
                  <a:pt x="31315" y="39165"/>
                </a:lnTo>
                <a:lnTo>
                  <a:pt x="39823" y="29068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2663941" y="5757815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2781603" y="5757815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2740258" y="5736612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69" y="28170"/>
                </a:lnTo>
                <a:lnTo>
                  <a:pt x="7018" y="38762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2853671" y="5834295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2971332" y="5834295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2929812" y="5813209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  <a:lnTo>
                  <a:pt x="41343" y="21085"/>
                </a:lnTo>
                <a:lnTo>
                  <a:pt x="36942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3136794" y="5944603"/>
            <a:ext cx="4445" cy="0"/>
          </a:xfrm>
          <a:custGeom>
            <a:avLst/>
            <a:gdLst/>
            <a:ahLst/>
            <a:cxnLst/>
            <a:rect l="l" t="t" r="r" b="b"/>
            <a:pathLst>
              <a:path w="4444">
                <a:moveTo>
                  <a:pt x="0" y="0"/>
                </a:moveTo>
                <a:lnTo>
                  <a:pt x="4412" y="0"/>
                </a:lnTo>
              </a:path>
            </a:pathLst>
          </a:custGeom>
          <a:ln w="5883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3136794" y="5893126"/>
            <a:ext cx="4445" cy="0"/>
          </a:xfrm>
          <a:custGeom>
            <a:avLst/>
            <a:gdLst/>
            <a:ahLst/>
            <a:cxnLst/>
            <a:rect l="l" t="t" r="r" b="b"/>
            <a:pathLst>
              <a:path w="4444">
                <a:moveTo>
                  <a:pt x="0" y="0"/>
                </a:moveTo>
                <a:lnTo>
                  <a:pt x="4412" y="0"/>
                </a:lnTo>
              </a:path>
            </a:pathLst>
          </a:custGeom>
          <a:ln w="5883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3161062" y="5919600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3119718" y="5898632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7" y="38763"/>
                </a:lnTo>
                <a:lnTo>
                  <a:pt x="16872" y="43013"/>
                </a:lnTo>
                <a:lnTo>
                  <a:pt x="31315" y="39165"/>
                </a:lnTo>
                <a:lnTo>
                  <a:pt x="39823" y="29068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765175" y="6393189"/>
            <a:ext cx="2468245" cy="0"/>
          </a:xfrm>
          <a:custGeom>
            <a:avLst/>
            <a:gdLst/>
            <a:ahLst/>
            <a:cxnLst/>
            <a:rect l="l" t="t" r="r" b="b"/>
            <a:pathLst>
              <a:path w="2468245">
                <a:moveTo>
                  <a:pt x="0" y="0"/>
                </a:moveTo>
                <a:lnTo>
                  <a:pt x="2467956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 txBox="1"/>
          <p:nvPr/>
        </p:nvSpPr>
        <p:spPr>
          <a:xfrm>
            <a:off x="3073574" y="6662438"/>
            <a:ext cx="171450" cy="1263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Vtx</a:t>
            </a:r>
            <a:endParaRPr sz="800">
              <a:latin typeface="Arial"/>
              <a:cs typeface="Arial"/>
            </a:endParaRPr>
          </a:p>
        </p:txBody>
      </p:sp>
      <p:sp>
        <p:nvSpPr>
          <p:cNvPr id="553" name="object 553"/>
          <p:cNvSpPr/>
          <p:nvPr/>
        </p:nvSpPr>
        <p:spPr>
          <a:xfrm>
            <a:off x="1240234" y="6322591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0"/>
                </a:moveTo>
                <a:lnTo>
                  <a:pt x="0" y="70597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1429963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1619693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1809423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1999152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2188882" y="6322591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0"/>
                </a:moveTo>
                <a:lnTo>
                  <a:pt x="0" y="70597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2378611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2569812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2759541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2949271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3139001" y="6322591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0"/>
                </a:moveTo>
                <a:lnTo>
                  <a:pt x="0" y="70597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1050504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860775" y="6357890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8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 txBox="1"/>
          <p:nvPr/>
        </p:nvSpPr>
        <p:spPr>
          <a:xfrm>
            <a:off x="2972855" y="6405407"/>
            <a:ext cx="260985" cy="350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9375">
              <a:lnSpc>
                <a:spcPts val="1375"/>
              </a:lnSpc>
            </a:pPr>
            <a:r>
              <a:rPr sz="1150" spc="10" dirty="0">
                <a:latin typeface="Arial"/>
                <a:cs typeface="Arial"/>
              </a:rPr>
              <a:t>30</a:t>
            </a:r>
            <a:endParaRPr sz="1150">
              <a:latin typeface="Arial"/>
              <a:cs typeface="Arial"/>
            </a:endParaRPr>
          </a:p>
          <a:p>
            <a:pPr marL="12700">
              <a:lnSpc>
                <a:spcPts val="1375"/>
              </a:lnSpc>
            </a:pPr>
            <a:r>
              <a:rPr sz="1150" spc="25" dirty="0">
                <a:latin typeface="Arial"/>
                <a:cs typeface="Arial"/>
              </a:rPr>
              <a:t>N</a:t>
            </a:r>
            <a:endParaRPr sz="1150">
              <a:latin typeface="Arial"/>
              <a:cs typeface="Arial"/>
            </a:endParaRPr>
          </a:p>
        </p:txBody>
      </p:sp>
      <p:sp>
        <p:nvSpPr>
          <p:cNvPr id="567" name="object 567"/>
          <p:cNvSpPr txBox="1"/>
          <p:nvPr/>
        </p:nvSpPr>
        <p:spPr>
          <a:xfrm>
            <a:off x="1142915" y="6405407"/>
            <a:ext cx="1139190" cy="176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58215" algn="l"/>
              </a:tabLst>
            </a:pPr>
            <a:r>
              <a:rPr sz="1150" spc="10" dirty="0">
                <a:latin typeface="Arial"/>
                <a:cs typeface="Arial"/>
              </a:rPr>
              <a:t>1</a:t>
            </a:r>
            <a:r>
              <a:rPr sz="1150" spc="15" dirty="0">
                <a:latin typeface="Arial"/>
                <a:cs typeface="Arial"/>
              </a:rPr>
              <a:t>0</a:t>
            </a:r>
            <a:r>
              <a:rPr sz="1150" dirty="0">
                <a:latin typeface="Arial"/>
                <a:cs typeface="Arial"/>
              </a:rPr>
              <a:t>	</a:t>
            </a:r>
            <a:r>
              <a:rPr sz="1150" spc="10" dirty="0">
                <a:latin typeface="Arial"/>
                <a:cs typeface="Arial"/>
              </a:rPr>
              <a:t>20</a:t>
            </a:r>
            <a:endParaRPr sz="1150">
              <a:latin typeface="Arial"/>
              <a:cs typeface="Arial"/>
            </a:endParaRPr>
          </a:p>
        </p:txBody>
      </p:sp>
      <p:sp>
        <p:nvSpPr>
          <p:cNvPr id="568" name="object 568"/>
          <p:cNvSpPr/>
          <p:nvPr/>
        </p:nvSpPr>
        <p:spPr>
          <a:xfrm>
            <a:off x="765175" y="3960532"/>
            <a:ext cx="2468245" cy="0"/>
          </a:xfrm>
          <a:custGeom>
            <a:avLst/>
            <a:gdLst/>
            <a:ahLst/>
            <a:cxnLst/>
            <a:rect l="l" t="t" r="r" b="b"/>
            <a:pathLst>
              <a:path w="2468245">
                <a:moveTo>
                  <a:pt x="0" y="0"/>
                </a:moveTo>
                <a:lnTo>
                  <a:pt x="2467956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1240234" y="3960532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0"/>
                </a:moveTo>
                <a:lnTo>
                  <a:pt x="0" y="70597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1429963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1619693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1809423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1999152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2188882" y="3960532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70597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2378611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2569812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2759541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2949271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3139001" y="3960532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0"/>
                </a:moveTo>
                <a:lnTo>
                  <a:pt x="0" y="70597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1050504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860775" y="396053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298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765175" y="3960532"/>
            <a:ext cx="0" cy="2432685"/>
          </a:xfrm>
          <a:custGeom>
            <a:avLst/>
            <a:gdLst/>
            <a:ahLst/>
            <a:cxnLst/>
            <a:rect l="l" t="t" r="r" b="b"/>
            <a:pathLst>
              <a:path h="2432685">
                <a:moveTo>
                  <a:pt x="0" y="2432656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 txBox="1"/>
          <p:nvPr/>
        </p:nvSpPr>
        <p:spPr>
          <a:xfrm>
            <a:off x="271091" y="3954221"/>
            <a:ext cx="176530" cy="6623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5" dirty="0">
                <a:latin typeface="Arial"/>
                <a:cs typeface="Arial"/>
              </a:rPr>
              <a:t>E</a:t>
            </a:r>
            <a:r>
              <a:rPr sz="1150" spc="-30" dirty="0">
                <a:latin typeface="Arial"/>
                <a:cs typeface="Arial"/>
              </a:rPr>
              <a:t>f</a:t>
            </a:r>
            <a:r>
              <a:rPr sz="1150" spc="-5" dirty="0">
                <a:latin typeface="Arial"/>
                <a:cs typeface="Arial"/>
              </a:rPr>
              <a:t>f</a:t>
            </a:r>
            <a:r>
              <a:rPr sz="1150" dirty="0">
                <a:latin typeface="Arial"/>
                <a:cs typeface="Arial"/>
              </a:rPr>
              <a:t>i</a:t>
            </a:r>
            <a:r>
              <a:rPr sz="1150" spc="-5" dirty="0">
                <a:latin typeface="Arial"/>
                <a:cs typeface="Arial"/>
              </a:rPr>
              <a:t>cie</a:t>
            </a:r>
            <a:r>
              <a:rPr sz="1150" spc="-15" dirty="0">
                <a:latin typeface="Arial"/>
                <a:cs typeface="Arial"/>
              </a:rPr>
              <a:t>n</a:t>
            </a:r>
            <a:r>
              <a:rPr sz="1150" spc="-5" dirty="0">
                <a:latin typeface="Arial"/>
                <a:cs typeface="Arial"/>
              </a:rPr>
              <a:t>cy</a:t>
            </a:r>
            <a:endParaRPr sz="1150">
              <a:latin typeface="Arial"/>
              <a:cs typeface="Arial"/>
            </a:endParaRPr>
          </a:p>
        </p:txBody>
      </p:sp>
      <p:sp>
        <p:nvSpPr>
          <p:cNvPr id="584" name="object 584"/>
          <p:cNvSpPr/>
          <p:nvPr/>
        </p:nvSpPr>
        <p:spPr>
          <a:xfrm>
            <a:off x="765175" y="6219638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765175" y="6046086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765175" y="5872535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765175" y="5697513"/>
            <a:ext cx="76835" cy="0"/>
          </a:xfrm>
          <a:custGeom>
            <a:avLst/>
            <a:gdLst/>
            <a:ahLst/>
            <a:cxnLst/>
            <a:rect l="l" t="t" r="r" b="b"/>
            <a:pathLst>
              <a:path w="76834">
                <a:moveTo>
                  <a:pt x="7648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765175" y="5523962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765175" y="5350411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765175" y="5176860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765175" y="5003309"/>
            <a:ext cx="76835" cy="0"/>
          </a:xfrm>
          <a:custGeom>
            <a:avLst/>
            <a:gdLst/>
            <a:ahLst/>
            <a:cxnLst/>
            <a:rect l="l" t="t" r="r" b="b"/>
            <a:pathLst>
              <a:path w="76834">
                <a:moveTo>
                  <a:pt x="7648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765175" y="4829758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765175" y="4656207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765175" y="4481185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765175" y="4307634"/>
            <a:ext cx="76835" cy="0"/>
          </a:xfrm>
          <a:custGeom>
            <a:avLst/>
            <a:gdLst/>
            <a:ahLst/>
            <a:cxnLst/>
            <a:rect l="l" t="t" r="r" b="b"/>
            <a:pathLst>
              <a:path w="76834">
                <a:moveTo>
                  <a:pt x="0" y="0"/>
                </a:moveTo>
                <a:lnTo>
                  <a:pt x="7648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765175" y="4134083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>
                <a:moveTo>
                  <a:pt x="38240" y="0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 txBox="1"/>
          <p:nvPr/>
        </p:nvSpPr>
        <p:spPr>
          <a:xfrm>
            <a:off x="527340" y="6315868"/>
            <a:ext cx="235585" cy="176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10" dirty="0">
                <a:latin typeface="Arial"/>
                <a:cs typeface="Arial"/>
              </a:rPr>
              <a:t>0.6</a:t>
            </a:r>
            <a:endParaRPr sz="1150">
              <a:latin typeface="Arial"/>
              <a:cs typeface="Arial"/>
            </a:endParaRPr>
          </a:p>
        </p:txBody>
      </p:sp>
      <p:sp>
        <p:nvSpPr>
          <p:cNvPr id="598" name="object 598"/>
          <p:cNvSpPr txBox="1"/>
          <p:nvPr/>
        </p:nvSpPr>
        <p:spPr>
          <a:xfrm>
            <a:off x="527340" y="5621948"/>
            <a:ext cx="235585" cy="176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10" dirty="0">
                <a:latin typeface="Arial"/>
                <a:cs typeface="Arial"/>
              </a:rPr>
              <a:t>0.8</a:t>
            </a:r>
            <a:endParaRPr sz="1150">
              <a:latin typeface="Arial"/>
              <a:cs typeface="Arial"/>
            </a:endParaRPr>
          </a:p>
        </p:txBody>
      </p:sp>
      <p:sp>
        <p:nvSpPr>
          <p:cNvPr id="599" name="object 599"/>
          <p:cNvSpPr txBox="1"/>
          <p:nvPr/>
        </p:nvSpPr>
        <p:spPr>
          <a:xfrm>
            <a:off x="672845" y="4933618"/>
            <a:ext cx="865505" cy="176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52169" algn="l"/>
              </a:tabLst>
            </a:pPr>
            <a:r>
              <a:rPr sz="1150" spc="15" dirty="0">
                <a:latin typeface="Arial"/>
                <a:cs typeface="Arial"/>
              </a:rPr>
              <a:t>1  </a:t>
            </a:r>
            <a:r>
              <a:rPr sz="1150" spc="-70" dirty="0">
                <a:latin typeface="Arial"/>
                <a:cs typeface="Arial"/>
              </a:rPr>
              <a:t> </a:t>
            </a:r>
            <a:r>
              <a:rPr sz="1150" u="sng" spc="5" dirty="0">
                <a:latin typeface="Arial"/>
                <a:cs typeface="Arial"/>
              </a:rPr>
              <a:t> </a:t>
            </a:r>
            <a:r>
              <a:rPr sz="1150" u="sng" spc="-85" dirty="0">
                <a:latin typeface="Arial"/>
                <a:cs typeface="Arial"/>
              </a:rPr>
              <a:t> </a:t>
            </a:r>
            <a:r>
              <a:rPr sz="1150" u="sng" spc="5" dirty="0">
                <a:latin typeface="Arial"/>
                <a:cs typeface="Arial"/>
              </a:rPr>
              <a:t> </a:t>
            </a:r>
            <a:r>
              <a:rPr sz="1150" u="sng" spc="-75" dirty="0">
                <a:latin typeface="Arial"/>
                <a:cs typeface="Arial"/>
              </a:rPr>
              <a:t> </a:t>
            </a:r>
            <a:r>
              <a:rPr sz="1150" spc="25" dirty="0">
                <a:latin typeface="Arial"/>
                <a:cs typeface="Arial"/>
              </a:rPr>
              <a:t> </a:t>
            </a:r>
            <a:r>
              <a:rPr sz="1150" u="sng" spc="5" dirty="0">
                <a:latin typeface="Arial"/>
                <a:cs typeface="Arial"/>
              </a:rPr>
              <a:t> </a:t>
            </a:r>
            <a:r>
              <a:rPr sz="1150" u="sng" spc="-85" dirty="0">
                <a:latin typeface="Arial"/>
                <a:cs typeface="Arial"/>
              </a:rPr>
              <a:t> </a:t>
            </a:r>
            <a:r>
              <a:rPr sz="1150" u="sng" spc="5" dirty="0">
                <a:latin typeface="Arial"/>
                <a:cs typeface="Arial"/>
              </a:rPr>
              <a:t> </a:t>
            </a:r>
            <a:r>
              <a:rPr sz="1150" u="sng" spc="-75" dirty="0">
                <a:latin typeface="Arial"/>
                <a:cs typeface="Arial"/>
              </a:rPr>
              <a:t> </a:t>
            </a:r>
            <a:r>
              <a:rPr sz="1150" spc="25" dirty="0">
                <a:latin typeface="Arial"/>
                <a:cs typeface="Arial"/>
              </a:rPr>
              <a:t> </a:t>
            </a:r>
            <a:r>
              <a:rPr sz="1150" u="sng" spc="5" dirty="0">
                <a:latin typeface="Arial"/>
                <a:cs typeface="Arial"/>
              </a:rPr>
              <a:t> </a:t>
            </a:r>
            <a:r>
              <a:rPr sz="1150" u="sng" spc="-85" dirty="0">
                <a:latin typeface="Arial"/>
                <a:cs typeface="Arial"/>
              </a:rPr>
              <a:t> </a:t>
            </a:r>
            <a:r>
              <a:rPr sz="1150" spc="5" dirty="0">
                <a:latin typeface="Arial"/>
                <a:cs typeface="Arial"/>
              </a:rPr>
              <a:t> </a:t>
            </a:r>
            <a:r>
              <a:rPr sz="1150" spc="-75" dirty="0">
                <a:latin typeface="Arial"/>
                <a:cs typeface="Arial"/>
              </a:rPr>
              <a:t> </a:t>
            </a:r>
            <a:r>
              <a:rPr sz="1150" spc="25" dirty="0">
                <a:latin typeface="Arial"/>
                <a:cs typeface="Arial"/>
              </a:rPr>
              <a:t> </a:t>
            </a:r>
            <a:r>
              <a:rPr sz="1150" u="sng" spc="5" dirty="0">
                <a:latin typeface="Arial"/>
                <a:cs typeface="Arial"/>
              </a:rPr>
              <a:t> </a:t>
            </a:r>
            <a:r>
              <a:rPr sz="1150" u="sng" dirty="0">
                <a:latin typeface="Arial"/>
                <a:cs typeface="Arial"/>
              </a:rPr>
              <a:t>	</a:t>
            </a:r>
            <a:endParaRPr sz="1150">
              <a:latin typeface="Arial"/>
              <a:cs typeface="Arial"/>
            </a:endParaRPr>
          </a:p>
        </p:txBody>
      </p:sp>
      <p:sp>
        <p:nvSpPr>
          <p:cNvPr id="600" name="object 600"/>
          <p:cNvSpPr/>
          <p:nvPr/>
        </p:nvSpPr>
        <p:spPr>
          <a:xfrm>
            <a:off x="3233131" y="3960532"/>
            <a:ext cx="0" cy="2432685"/>
          </a:xfrm>
          <a:custGeom>
            <a:avLst/>
            <a:gdLst/>
            <a:ahLst/>
            <a:cxnLst/>
            <a:rect l="l" t="t" r="r" b="b"/>
            <a:pathLst>
              <a:path h="2432685">
                <a:moveTo>
                  <a:pt x="0" y="2432656"/>
                </a:moveTo>
                <a:lnTo>
                  <a:pt x="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3194891" y="6219638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3194891" y="6046086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3194891" y="5872535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3158121" y="5697513"/>
            <a:ext cx="75565" cy="0"/>
          </a:xfrm>
          <a:custGeom>
            <a:avLst/>
            <a:gdLst/>
            <a:ahLst/>
            <a:cxnLst/>
            <a:rect l="l" t="t" r="r" b="b"/>
            <a:pathLst>
              <a:path w="75564">
                <a:moveTo>
                  <a:pt x="0" y="0"/>
                </a:moveTo>
                <a:lnTo>
                  <a:pt x="75009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3194891" y="5523962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3194891" y="5350411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3194891" y="5176860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3158121" y="5003309"/>
            <a:ext cx="75565" cy="0"/>
          </a:xfrm>
          <a:custGeom>
            <a:avLst/>
            <a:gdLst/>
            <a:ahLst/>
            <a:cxnLst/>
            <a:rect l="l" t="t" r="r" b="b"/>
            <a:pathLst>
              <a:path w="75564">
                <a:moveTo>
                  <a:pt x="0" y="0"/>
                </a:moveTo>
                <a:lnTo>
                  <a:pt x="75009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3194891" y="4829758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3194891" y="4656207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3194891" y="4481185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3158121" y="4307634"/>
            <a:ext cx="75565" cy="0"/>
          </a:xfrm>
          <a:custGeom>
            <a:avLst/>
            <a:gdLst/>
            <a:ahLst/>
            <a:cxnLst/>
            <a:rect l="l" t="t" r="r" b="b"/>
            <a:pathLst>
              <a:path w="75564">
                <a:moveTo>
                  <a:pt x="0" y="0"/>
                </a:moveTo>
                <a:lnTo>
                  <a:pt x="75009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3194891" y="4134083"/>
            <a:ext cx="38735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240" y="0"/>
                </a:lnTo>
              </a:path>
            </a:pathLst>
          </a:custGeom>
          <a:ln w="4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765175" y="5087143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841551" y="5065940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1031104" y="5103003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1221010" y="5154186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1410563" y="5211722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1525564" y="5294522"/>
            <a:ext cx="72390" cy="0"/>
          </a:xfrm>
          <a:custGeom>
            <a:avLst/>
            <a:gdLst/>
            <a:ahLst/>
            <a:cxnLst/>
            <a:rect l="l" t="t" r="r" b="b"/>
            <a:pathLst>
              <a:path w="72390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1641755" y="5294522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1600469" y="5273495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1790022" y="5348328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1979928" y="5432338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2094752" y="5541612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2212414" y="5541612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2169481" y="5520585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2284482" y="5626917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2402144" y="5626917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2359387" y="5606007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2474212" y="5721046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2591873" y="5721046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2550353" y="5699901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2663941" y="5803409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2781603" y="5803409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2740259" y="5782500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2929812" y="5933930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3139001" y="6090210"/>
            <a:ext cx="0" cy="13335"/>
          </a:xfrm>
          <a:custGeom>
            <a:avLst/>
            <a:gdLst/>
            <a:ahLst/>
            <a:cxnLst/>
            <a:rect l="l" t="t" r="r" b="b"/>
            <a:pathLst>
              <a:path h="13335">
                <a:moveTo>
                  <a:pt x="0" y="13236"/>
                </a:moveTo>
                <a:lnTo>
                  <a:pt x="0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3139001" y="6031379"/>
            <a:ext cx="0" cy="13335"/>
          </a:xfrm>
          <a:custGeom>
            <a:avLst/>
            <a:gdLst/>
            <a:ahLst/>
            <a:cxnLst/>
            <a:rect l="l" t="t" r="r" b="b"/>
            <a:pathLst>
              <a:path h="13335">
                <a:moveTo>
                  <a:pt x="0" y="13236"/>
                </a:moveTo>
                <a:lnTo>
                  <a:pt x="0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3043400" y="6068148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3161062" y="6068148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8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3119718" y="6046886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765175" y="5313642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882836" y="5313642"/>
            <a:ext cx="72390" cy="0"/>
          </a:xfrm>
          <a:custGeom>
            <a:avLst/>
            <a:gdLst/>
            <a:ahLst/>
            <a:cxnLst/>
            <a:rect l="l" t="t" r="r" b="b"/>
            <a:pathLst>
              <a:path w="72390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838713" y="5291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882836" y="5327614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588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1072566" y="5332762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1323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1028443" y="5306288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1262295" y="5337910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882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1218172" y="531511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1334363" y="5350411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1452025" y="5354088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1176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1407902" y="5328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2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1641755" y="5361442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1176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1597632" y="533570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2" y="22061"/>
                </a:lnTo>
              </a:path>
            </a:pathLst>
          </a:custGeom>
          <a:ln w="4539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1831484" y="5368061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1029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1787361" y="534305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2021214" y="5373208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882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1977091" y="534894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2" y="22061"/>
                </a:lnTo>
              </a:path>
            </a:pathLst>
          </a:custGeom>
          <a:ln w="4539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2212414" y="5376150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135" y="0"/>
                </a:lnTo>
              </a:path>
            </a:pathLst>
          </a:custGeom>
          <a:ln w="588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2166820" y="5353353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2402144" y="5380562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135" y="0"/>
                </a:lnTo>
              </a:path>
            </a:pathLst>
          </a:custGeom>
          <a:ln w="1176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2356549" y="535482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2591873" y="5387916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135" y="0"/>
                </a:lnTo>
              </a:path>
            </a:pathLst>
          </a:custGeom>
          <a:ln w="1176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2547750" y="536217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2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2781603" y="5394535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135" y="0"/>
                </a:lnTo>
              </a:path>
            </a:pathLst>
          </a:custGeom>
          <a:ln w="1029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2737480" y="5369531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2971332" y="5395270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8824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2927210" y="537541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2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3043400" y="5384239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3161062" y="5388651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8" y="0"/>
                </a:lnTo>
              </a:path>
            </a:pathLst>
          </a:custGeom>
          <a:ln w="1323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3116939" y="536217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765175" y="5326879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538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838713" y="530481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1072566" y="5332027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1176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1028443" y="5306288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1218172" y="531364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1452025" y="5343057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1029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1407902" y="531805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1641755" y="5347470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735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1597631" y="532393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1831484" y="5354088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14707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1787361" y="532687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2021214" y="5360707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735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1977091" y="533717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2212414" y="5366590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135" y="0"/>
                </a:lnTo>
              </a:path>
            </a:pathLst>
          </a:custGeom>
          <a:ln w="1323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2166820" y="5340116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2402144" y="5374679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135" y="0"/>
                </a:lnTo>
              </a:path>
            </a:pathLst>
          </a:custGeom>
          <a:ln w="11766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2356550" y="534894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2591873" y="5381297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>
                <a:moveTo>
                  <a:pt x="0" y="0"/>
                </a:moveTo>
                <a:lnTo>
                  <a:pt x="144135" y="0"/>
                </a:lnTo>
              </a:path>
            </a:pathLst>
          </a:custGeom>
          <a:ln w="1029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2547750" y="5356294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2781603" y="5384239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2737480" y="5362177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2853671" y="5412183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2971332" y="5412183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67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2927209" y="539012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3136794" y="5415860"/>
            <a:ext cx="4445" cy="0"/>
          </a:xfrm>
          <a:custGeom>
            <a:avLst/>
            <a:gdLst/>
            <a:ahLst/>
            <a:cxnLst/>
            <a:rect l="l" t="t" r="r" b="b"/>
            <a:pathLst>
              <a:path w="4444">
                <a:moveTo>
                  <a:pt x="0" y="0"/>
                </a:moveTo>
                <a:lnTo>
                  <a:pt x="4412" y="0"/>
                </a:lnTo>
              </a:path>
            </a:pathLst>
          </a:custGeom>
          <a:ln w="317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3136794" y="5369531"/>
            <a:ext cx="4445" cy="0"/>
          </a:xfrm>
          <a:custGeom>
            <a:avLst/>
            <a:gdLst/>
            <a:ahLst/>
            <a:cxnLst/>
            <a:rect l="l" t="t" r="r" b="b"/>
            <a:pathLst>
              <a:path w="4444">
                <a:moveTo>
                  <a:pt x="0" y="0"/>
                </a:moveTo>
                <a:lnTo>
                  <a:pt x="4412" y="0"/>
                </a:lnTo>
              </a:path>
            </a:pathLst>
          </a:custGeom>
          <a:ln w="317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3116939" y="537100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2031509" y="4281160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2084412" y="4260074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25787" y="0"/>
                </a:moveTo>
                <a:lnTo>
                  <a:pt x="9597" y="2533"/>
                </a:lnTo>
                <a:lnTo>
                  <a:pt x="0" y="10741"/>
                </a:lnTo>
                <a:lnTo>
                  <a:pt x="770" y="28172"/>
                </a:lnTo>
                <a:lnTo>
                  <a:pt x="7018" y="38764"/>
                </a:lnTo>
                <a:lnTo>
                  <a:pt x="16873" y="43014"/>
                </a:lnTo>
                <a:lnTo>
                  <a:pt x="31316" y="39166"/>
                </a:lnTo>
                <a:lnTo>
                  <a:pt x="39823" y="29068"/>
                </a:lnTo>
                <a:lnTo>
                  <a:pt x="41344" y="21085"/>
                </a:lnTo>
                <a:lnTo>
                  <a:pt x="36943" y="7866"/>
                </a:lnTo>
                <a:lnTo>
                  <a:pt x="25787" y="0"/>
                </a:lnTo>
                <a:close/>
              </a:path>
            </a:pathLst>
          </a:custGeom>
          <a:solidFill>
            <a:srgbClr val="6600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2084412" y="4388208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41344" y="21085"/>
                </a:moveTo>
                <a:lnTo>
                  <a:pt x="36943" y="7866"/>
                </a:lnTo>
                <a:lnTo>
                  <a:pt x="25787" y="0"/>
                </a:lnTo>
                <a:lnTo>
                  <a:pt x="9597" y="2533"/>
                </a:lnTo>
                <a:lnTo>
                  <a:pt x="0" y="10740"/>
                </a:lnTo>
                <a:lnTo>
                  <a:pt x="770" y="28171"/>
                </a:lnTo>
                <a:lnTo>
                  <a:pt x="7018" y="38763"/>
                </a:lnTo>
                <a:lnTo>
                  <a:pt x="16872" y="43013"/>
                </a:lnTo>
                <a:lnTo>
                  <a:pt x="31316" y="39165"/>
                </a:lnTo>
                <a:lnTo>
                  <a:pt x="39823" y="29068"/>
                </a:lnTo>
              </a:path>
            </a:pathLst>
          </a:custGeom>
          <a:ln w="4412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2031509" y="4537074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606" y="0"/>
                </a:lnTo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2081515" y="451501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22061"/>
                </a:moveTo>
                <a:lnTo>
                  <a:pt x="44123" y="22061"/>
                </a:lnTo>
              </a:path>
            </a:pathLst>
          </a:custGeom>
          <a:ln w="45393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2081515" y="464297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22061" y="0"/>
                </a:moveTo>
                <a:lnTo>
                  <a:pt x="0" y="0"/>
                </a:lnTo>
                <a:lnTo>
                  <a:pt x="0" y="44123"/>
                </a:lnTo>
                <a:lnTo>
                  <a:pt x="44123" y="44123"/>
                </a:lnTo>
                <a:lnTo>
                  <a:pt x="44123" y="0"/>
                </a:lnTo>
                <a:lnTo>
                  <a:pt x="22061" y="0"/>
                </a:lnTo>
                <a:close/>
              </a:path>
            </a:pathLst>
          </a:custGeom>
          <a:ln w="4412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 txBox="1"/>
          <p:nvPr/>
        </p:nvSpPr>
        <p:spPr>
          <a:xfrm>
            <a:off x="527341" y="4225546"/>
            <a:ext cx="848994" cy="191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25" spc="7" baseline="-24154" dirty="0">
                <a:latin typeface="Arial"/>
                <a:cs typeface="Arial"/>
              </a:rPr>
              <a:t>1.</a:t>
            </a:r>
            <a:r>
              <a:rPr sz="1725" spc="22" baseline="-24154" dirty="0">
                <a:latin typeface="Arial"/>
                <a:cs typeface="Arial"/>
              </a:rPr>
              <a:t>2</a:t>
            </a:r>
            <a:r>
              <a:rPr sz="1725" baseline="-24154" dirty="0">
                <a:latin typeface="Arial"/>
                <a:cs typeface="Arial"/>
              </a:rPr>
              <a:t> </a:t>
            </a:r>
            <a:r>
              <a:rPr sz="1725" spc="-7" baseline="-24154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Pythia8 </a:t>
            </a:r>
            <a:r>
              <a:rPr sz="700" spc="-5" dirty="0">
                <a:latin typeface="Arial"/>
                <a:cs typeface="Arial"/>
              </a:rPr>
              <a:t>dijets</a:t>
            </a:r>
            <a:endParaRPr sz="700">
              <a:latin typeface="Arial"/>
              <a:cs typeface="Arial"/>
            </a:endParaRPr>
          </a:p>
        </p:txBody>
      </p:sp>
      <p:sp>
        <p:nvSpPr>
          <p:cNvPr id="706" name="object 706"/>
          <p:cNvSpPr txBox="1"/>
          <p:nvPr/>
        </p:nvSpPr>
        <p:spPr>
          <a:xfrm>
            <a:off x="2018809" y="4225546"/>
            <a:ext cx="587375" cy="501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u="sng" baseline="3968" dirty="0">
                <a:latin typeface="Arial"/>
                <a:cs typeface="Arial"/>
              </a:rPr>
              <a:t>     </a:t>
            </a:r>
            <a:r>
              <a:rPr sz="1050" u="sng" spc="-37" baseline="3968" dirty="0">
                <a:latin typeface="Arial"/>
                <a:cs typeface="Arial"/>
              </a:rPr>
              <a:t> </a:t>
            </a:r>
            <a:r>
              <a:rPr sz="1050" spc="67" baseline="3968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JVF&gt;0.5</a:t>
            </a:r>
            <a:endParaRPr sz="700">
              <a:latin typeface="Arial"/>
              <a:cs typeface="Arial"/>
            </a:endParaRPr>
          </a:p>
          <a:p>
            <a:pPr marL="188595">
              <a:lnSpc>
                <a:spcPct val="100000"/>
              </a:lnSpc>
              <a:spcBef>
                <a:spcPts val="170"/>
              </a:spcBef>
            </a:pPr>
            <a:r>
              <a:rPr sz="700" dirty="0">
                <a:latin typeface="Arial"/>
                <a:cs typeface="Arial"/>
              </a:rPr>
              <a:t>JVF&gt;0.6</a:t>
            </a:r>
            <a:endParaRPr sz="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sz="700" u="sng" dirty="0">
                <a:latin typeface="Arial"/>
                <a:cs typeface="Arial"/>
              </a:rPr>
              <a:t>     </a:t>
            </a:r>
            <a:r>
              <a:rPr sz="700" u="sng" spc="-25" dirty="0">
                <a:latin typeface="Arial"/>
                <a:cs typeface="Arial"/>
              </a:rPr>
              <a:t> </a:t>
            </a:r>
            <a:r>
              <a:rPr sz="700" spc="45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JVT&gt;0.6</a:t>
            </a:r>
            <a:endParaRPr sz="700">
              <a:latin typeface="Arial"/>
              <a:cs typeface="Arial"/>
            </a:endParaRPr>
          </a:p>
          <a:p>
            <a:pPr marL="188595">
              <a:lnSpc>
                <a:spcPct val="100000"/>
              </a:lnSpc>
              <a:spcBef>
                <a:spcPts val="130"/>
              </a:spcBef>
            </a:pPr>
            <a:r>
              <a:rPr sz="700" dirty="0">
                <a:latin typeface="Arial"/>
                <a:cs typeface="Arial"/>
              </a:rPr>
              <a:t>JVT&gt;0.85</a:t>
            </a:r>
            <a:endParaRPr sz="700">
              <a:latin typeface="Arial"/>
              <a:cs typeface="Arial"/>
            </a:endParaRPr>
          </a:p>
        </p:txBody>
      </p:sp>
      <p:sp>
        <p:nvSpPr>
          <p:cNvPr id="707" name="object 707"/>
          <p:cNvSpPr txBox="1"/>
          <p:nvPr/>
        </p:nvSpPr>
        <p:spPr>
          <a:xfrm>
            <a:off x="818339" y="4047305"/>
            <a:ext cx="1625600" cy="143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b="1" i="1" spc="-60" dirty="0">
                <a:latin typeface="Arial"/>
                <a:cs typeface="Arial"/>
              </a:rPr>
              <a:t>A</a:t>
            </a:r>
            <a:r>
              <a:rPr sz="900" b="1" i="1" spc="20" dirty="0">
                <a:latin typeface="Arial"/>
                <a:cs typeface="Arial"/>
              </a:rPr>
              <a:t>T</a:t>
            </a:r>
            <a:r>
              <a:rPr sz="900" b="1" i="1" spc="10" dirty="0">
                <a:latin typeface="Arial"/>
                <a:cs typeface="Arial"/>
              </a:rPr>
              <a:t>L</a:t>
            </a:r>
            <a:r>
              <a:rPr sz="900" b="1" i="1" spc="25" dirty="0">
                <a:latin typeface="Arial"/>
                <a:cs typeface="Arial"/>
              </a:rPr>
              <a:t>A</a:t>
            </a:r>
            <a:r>
              <a:rPr sz="900" b="1" i="1" spc="10" dirty="0">
                <a:latin typeface="Arial"/>
                <a:cs typeface="Arial"/>
              </a:rPr>
              <a:t>S</a:t>
            </a:r>
            <a:r>
              <a:rPr sz="900" b="1" i="1" spc="90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Simulation Preliminary</a:t>
            </a:r>
            <a:endParaRPr sz="900">
              <a:latin typeface="Arial"/>
              <a:cs typeface="Arial"/>
            </a:endParaRPr>
          </a:p>
        </p:txBody>
      </p:sp>
      <p:sp>
        <p:nvSpPr>
          <p:cNvPr id="708" name="object 708"/>
          <p:cNvSpPr txBox="1"/>
          <p:nvPr/>
        </p:nvSpPr>
        <p:spPr>
          <a:xfrm>
            <a:off x="818339" y="4354253"/>
            <a:ext cx="98425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Anti-</a:t>
            </a:r>
            <a:r>
              <a:rPr sz="700" spc="45" dirty="0">
                <a:latin typeface="Arial"/>
                <a:cs typeface="Arial"/>
              </a:rPr>
              <a:t>k</a:t>
            </a:r>
            <a:r>
              <a:rPr sz="675" spc="7" baseline="-24691" dirty="0">
                <a:latin typeface="Arial"/>
                <a:cs typeface="Arial"/>
              </a:rPr>
              <a:t>t</a:t>
            </a:r>
            <a:r>
              <a:rPr sz="675" baseline="-24691" dirty="0">
                <a:latin typeface="Arial"/>
                <a:cs typeface="Arial"/>
              </a:rPr>
              <a:t> </a:t>
            </a:r>
            <a:r>
              <a:rPr sz="675" spc="-89" baseline="-24691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LCW+JE</a:t>
            </a:r>
            <a:r>
              <a:rPr sz="700" dirty="0">
                <a:latin typeface="Arial"/>
                <a:cs typeface="Arial"/>
              </a:rPr>
              <a:t>S </a:t>
            </a:r>
            <a:r>
              <a:rPr sz="700" spc="-5" dirty="0">
                <a:latin typeface="Arial"/>
                <a:cs typeface="Arial"/>
              </a:rPr>
              <a:t>R=0.4</a:t>
            </a:r>
            <a:endParaRPr sz="700">
              <a:latin typeface="Arial"/>
              <a:cs typeface="Arial"/>
            </a:endParaRPr>
          </a:p>
        </p:txBody>
      </p:sp>
      <p:sp>
        <p:nvSpPr>
          <p:cNvPr id="709" name="object 709"/>
          <p:cNvSpPr txBox="1"/>
          <p:nvPr/>
        </p:nvSpPr>
        <p:spPr>
          <a:xfrm>
            <a:off x="818339" y="4482974"/>
            <a:ext cx="342900" cy="12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5" dirty="0">
                <a:latin typeface="Arial"/>
                <a:cs typeface="Arial"/>
              </a:rPr>
              <a:t>|</a:t>
            </a:r>
            <a:r>
              <a:rPr sz="700" spc="-30" dirty="0">
                <a:latin typeface="Symbol"/>
                <a:cs typeface="Symbol"/>
              </a:rPr>
              <a:t></a:t>
            </a:r>
            <a:r>
              <a:rPr sz="700" dirty="0">
                <a:latin typeface="Arial"/>
                <a:cs typeface="Arial"/>
              </a:rPr>
              <a:t>| &lt; </a:t>
            </a:r>
            <a:r>
              <a:rPr sz="700" spc="-5" dirty="0">
                <a:latin typeface="Arial"/>
                <a:cs typeface="Arial"/>
              </a:rPr>
              <a:t>2.4</a:t>
            </a:r>
            <a:endParaRPr sz="700">
              <a:latin typeface="Arial"/>
              <a:cs typeface="Arial"/>
            </a:endParaRPr>
          </a:p>
        </p:txBody>
      </p:sp>
      <p:sp>
        <p:nvSpPr>
          <p:cNvPr id="710" name="object 710"/>
          <p:cNvSpPr txBox="1"/>
          <p:nvPr/>
        </p:nvSpPr>
        <p:spPr>
          <a:xfrm>
            <a:off x="818339" y="4611685"/>
            <a:ext cx="1156335" cy="114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85" dirty="0">
                <a:latin typeface="Arial"/>
                <a:cs typeface="Arial"/>
              </a:rPr>
              <a:t>T</a:t>
            </a:r>
            <a:r>
              <a:rPr sz="700" dirty="0">
                <a:latin typeface="Arial"/>
                <a:cs typeface="Arial"/>
              </a:rPr>
              <a:t>a</a:t>
            </a:r>
            <a:r>
              <a:rPr sz="700" spc="-5" dirty="0">
                <a:latin typeface="Arial"/>
                <a:cs typeface="Arial"/>
              </a:rPr>
              <a:t>r</a:t>
            </a:r>
            <a:r>
              <a:rPr sz="700" dirty="0">
                <a:latin typeface="Arial"/>
                <a:cs typeface="Arial"/>
              </a:rPr>
              <a:t>get </a:t>
            </a:r>
            <a:r>
              <a:rPr sz="700" spc="-5" dirty="0">
                <a:latin typeface="Arial"/>
                <a:cs typeface="Arial"/>
              </a:rPr>
              <a:t>s</a:t>
            </a:r>
            <a:r>
              <a:rPr sz="700" spc="5" dirty="0">
                <a:latin typeface="Arial"/>
                <a:cs typeface="Arial"/>
              </a:rPr>
              <a:t>i</a:t>
            </a:r>
            <a:r>
              <a:rPr sz="700" dirty="0">
                <a:latin typeface="Arial"/>
                <a:cs typeface="Arial"/>
              </a:rPr>
              <a:t>gn</a:t>
            </a:r>
            <a:r>
              <a:rPr sz="700" spc="-10" dirty="0">
                <a:latin typeface="Arial"/>
                <a:cs typeface="Arial"/>
              </a:rPr>
              <a:t>a</a:t>
            </a:r>
            <a:r>
              <a:rPr sz="700" dirty="0">
                <a:latin typeface="Arial"/>
                <a:cs typeface="Arial"/>
              </a:rPr>
              <a:t>l</a:t>
            </a:r>
            <a:r>
              <a:rPr sz="700" spc="5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e</a:t>
            </a:r>
            <a:r>
              <a:rPr sz="700" spc="-25" dirty="0">
                <a:latin typeface="Arial"/>
                <a:cs typeface="Arial"/>
              </a:rPr>
              <a:t>f</a:t>
            </a:r>
            <a:r>
              <a:rPr sz="700" dirty="0">
                <a:latin typeface="Arial"/>
                <a:cs typeface="Arial"/>
              </a:rPr>
              <a:t>f</a:t>
            </a:r>
            <a:r>
              <a:rPr sz="700" spc="5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c</a:t>
            </a:r>
            <a:r>
              <a:rPr sz="700" spc="5" dirty="0">
                <a:latin typeface="Arial"/>
                <a:cs typeface="Arial"/>
              </a:rPr>
              <a:t>i</a:t>
            </a:r>
            <a:r>
              <a:rPr sz="700" dirty="0">
                <a:latin typeface="Arial"/>
                <a:cs typeface="Arial"/>
              </a:rPr>
              <a:t>en</a:t>
            </a:r>
            <a:r>
              <a:rPr sz="700" spc="-5" dirty="0">
                <a:latin typeface="Arial"/>
                <a:cs typeface="Arial"/>
              </a:rPr>
              <a:t>c</a:t>
            </a:r>
            <a:r>
              <a:rPr sz="700" dirty="0">
                <a:latin typeface="Arial"/>
                <a:cs typeface="Arial"/>
              </a:rPr>
              <a:t>y</a:t>
            </a:r>
            <a:r>
              <a:rPr sz="700" spc="-5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=</a:t>
            </a:r>
            <a:r>
              <a:rPr sz="700" spc="5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0.9</a:t>
            </a:r>
            <a:endParaRPr sz="700">
              <a:latin typeface="Arial"/>
              <a:cs typeface="Arial"/>
            </a:endParaRPr>
          </a:p>
        </p:txBody>
      </p:sp>
      <p:sp>
        <p:nvSpPr>
          <p:cNvPr id="711" name="object 711"/>
          <p:cNvSpPr txBox="1"/>
          <p:nvPr/>
        </p:nvSpPr>
        <p:spPr>
          <a:xfrm>
            <a:off x="818339" y="4740390"/>
            <a:ext cx="1304290" cy="114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dirty="0">
                <a:latin typeface="Arial"/>
                <a:cs typeface="Arial"/>
              </a:rPr>
              <a:t>solid markers: </a:t>
            </a:r>
            <a:r>
              <a:rPr sz="700" spc="-5" dirty="0">
                <a:latin typeface="Arial"/>
                <a:cs typeface="Arial"/>
              </a:rPr>
              <a:t>2</a:t>
            </a:r>
            <a:r>
              <a:rPr sz="700" dirty="0">
                <a:latin typeface="Arial"/>
                <a:cs typeface="Arial"/>
              </a:rPr>
              <a:t>0 &lt; p  </a:t>
            </a:r>
            <a:r>
              <a:rPr sz="700" spc="-80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&lt; </a:t>
            </a:r>
            <a:r>
              <a:rPr sz="700" spc="-5" dirty="0">
                <a:latin typeface="Arial"/>
                <a:cs typeface="Arial"/>
              </a:rPr>
              <a:t>3</a:t>
            </a:r>
            <a:r>
              <a:rPr sz="700" dirty="0">
                <a:latin typeface="Arial"/>
                <a:cs typeface="Arial"/>
              </a:rPr>
              <a:t>0 GeV</a:t>
            </a:r>
            <a:endParaRPr sz="700">
              <a:latin typeface="Arial"/>
              <a:cs typeface="Arial"/>
            </a:endParaRPr>
          </a:p>
        </p:txBody>
      </p:sp>
      <p:sp>
        <p:nvSpPr>
          <p:cNvPr id="712" name="object 712"/>
          <p:cNvSpPr txBox="1"/>
          <p:nvPr/>
        </p:nvSpPr>
        <p:spPr>
          <a:xfrm>
            <a:off x="1652160" y="4806706"/>
            <a:ext cx="63500" cy="86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0" spc="15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713" name="object 713"/>
          <p:cNvSpPr txBox="1"/>
          <p:nvPr/>
        </p:nvSpPr>
        <p:spPr>
          <a:xfrm>
            <a:off x="818339" y="4869097"/>
            <a:ext cx="1321435" cy="114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ope</a:t>
            </a:r>
            <a:r>
              <a:rPr sz="700" dirty="0">
                <a:latin typeface="Arial"/>
                <a:cs typeface="Arial"/>
              </a:rPr>
              <a:t>n markers: </a:t>
            </a:r>
            <a:r>
              <a:rPr sz="700" spc="-5" dirty="0">
                <a:latin typeface="Arial"/>
                <a:cs typeface="Arial"/>
              </a:rPr>
              <a:t>3</a:t>
            </a:r>
            <a:r>
              <a:rPr sz="700" dirty="0">
                <a:latin typeface="Arial"/>
                <a:cs typeface="Arial"/>
              </a:rPr>
              <a:t>0 &lt; p  </a:t>
            </a:r>
            <a:r>
              <a:rPr sz="700" spc="-65" dirty="0"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&lt; </a:t>
            </a:r>
            <a:r>
              <a:rPr sz="700" spc="-5" dirty="0">
                <a:latin typeface="Arial"/>
                <a:cs typeface="Arial"/>
              </a:rPr>
              <a:t>4</a:t>
            </a:r>
            <a:r>
              <a:rPr sz="700" dirty="0">
                <a:latin typeface="Arial"/>
                <a:cs typeface="Arial"/>
              </a:rPr>
              <a:t>0 GeV</a:t>
            </a:r>
            <a:endParaRPr sz="700">
              <a:latin typeface="Arial"/>
              <a:cs typeface="Arial"/>
            </a:endParaRPr>
          </a:p>
        </p:txBody>
      </p:sp>
      <p:sp>
        <p:nvSpPr>
          <p:cNvPr id="714" name="object 714"/>
          <p:cNvSpPr txBox="1"/>
          <p:nvPr/>
        </p:nvSpPr>
        <p:spPr>
          <a:xfrm>
            <a:off x="1668957" y="4935413"/>
            <a:ext cx="63500" cy="86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0" spc="15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715" name="object 715"/>
          <p:cNvSpPr/>
          <p:nvPr/>
        </p:nvSpPr>
        <p:spPr>
          <a:xfrm>
            <a:off x="261765" y="870249"/>
            <a:ext cx="3209925" cy="3079750"/>
          </a:xfrm>
          <a:custGeom>
            <a:avLst/>
            <a:gdLst/>
            <a:ahLst/>
            <a:cxnLst/>
            <a:rect l="l" t="t" r="r" b="b"/>
            <a:pathLst>
              <a:path w="3209925" h="3079750">
                <a:moveTo>
                  <a:pt x="0" y="0"/>
                </a:moveTo>
                <a:lnTo>
                  <a:pt x="3209544" y="0"/>
                </a:lnTo>
                <a:lnTo>
                  <a:pt x="3209544" y="3079450"/>
                </a:lnTo>
                <a:lnTo>
                  <a:pt x="0" y="30794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838865" y="1085147"/>
            <a:ext cx="2374900" cy="2341245"/>
          </a:xfrm>
          <a:custGeom>
            <a:avLst/>
            <a:gdLst/>
            <a:ahLst/>
            <a:cxnLst/>
            <a:rect l="l" t="t" r="r" b="b"/>
            <a:pathLst>
              <a:path w="2374900" h="2341245">
                <a:moveTo>
                  <a:pt x="0" y="0"/>
                </a:moveTo>
                <a:lnTo>
                  <a:pt x="2374861" y="0"/>
                </a:lnTo>
                <a:lnTo>
                  <a:pt x="2374861" y="2340894"/>
                </a:lnTo>
                <a:lnTo>
                  <a:pt x="0" y="2340894"/>
                </a:lnTo>
                <a:lnTo>
                  <a:pt x="0" y="0"/>
                </a:lnTo>
                <a:close/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838865" y="1085147"/>
            <a:ext cx="2374900" cy="2341245"/>
          </a:xfrm>
          <a:custGeom>
            <a:avLst/>
            <a:gdLst/>
            <a:ahLst/>
            <a:cxnLst/>
            <a:rect l="l" t="t" r="r" b="b"/>
            <a:pathLst>
              <a:path w="2374900" h="2341245">
                <a:moveTo>
                  <a:pt x="0" y="0"/>
                </a:moveTo>
                <a:lnTo>
                  <a:pt x="2374860" y="0"/>
                </a:lnTo>
                <a:lnTo>
                  <a:pt x="2374860" y="2340894"/>
                </a:lnTo>
                <a:lnTo>
                  <a:pt x="0" y="234089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838865" y="1085147"/>
            <a:ext cx="2374900" cy="2341245"/>
          </a:xfrm>
          <a:custGeom>
            <a:avLst/>
            <a:gdLst/>
            <a:ahLst/>
            <a:cxnLst/>
            <a:rect l="l" t="t" r="r" b="b"/>
            <a:pathLst>
              <a:path w="2374900" h="2341245">
                <a:moveTo>
                  <a:pt x="0" y="0"/>
                </a:moveTo>
                <a:lnTo>
                  <a:pt x="2374861" y="0"/>
                </a:lnTo>
                <a:lnTo>
                  <a:pt x="2374861" y="2340894"/>
                </a:lnTo>
                <a:lnTo>
                  <a:pt x="0" y="2340894"/>
                </a:lnTo>
                <a:lnTo>
                  <a:pt x="0" y="0"/>
                </a:lnTo>
                <a:close/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997378" y="3188272"/>
            <a:ext cx="79256" cy="2377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1155890" y="3371850"/>
            <a:ext cx="1345942" cy="546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1155890" y="3341370"/>
            <a:ext cx="1108173" cy="304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1155890" y="3229610"/>
            <a:ext cx="791148" cy="1117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1155890" y="3107689"/>
            <a:ext cx="553379" cy="1219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1155890" y="3054350"/>
            <a:ext cx="475538" cy="5333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1155890" y="2993389"/>
            <a:ext cx="396281" cy="609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1155890" y="2860039"/>
            <a:ext cx="317025" cy="13335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1155890" y="2856229"/>
            <a:ext cx="238125" cy="3810"/>
          </a:xfrm>
          <a:custGeom>
            <a:avLst/>
            <a:gdLst/>
            <a:ahLst/>
            <a:cxnLst/>
            <a:rect l="l" t="t" r="r" b="b"/>
            <a:pathLst>
              <a:path w="238125" h="3810">
                <a:moveTo>
                  <a:pt x="0" y="3810"/>
                </a:moveTo>
                <a:lnTo>
                  <a:pt x="237768" y="3810"/>
                </a:lnTo>
                <a:lnTo>
                  <a:pt x="237768" y="0"/>
                </a:lnTo>
                <a:lnTo>
                  <a:pt x="0" y="0"/>
                </a:lnTo>
                <a:lnTo>
                  <a:pt x="0" y="3810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1155890" y="2603500"/>
            <a:ext cx="158513" cy="25272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1155890" y="2053589"/>
            <a:ext cx="79256" cy="54991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2581090" y="3351529"/>
            <a:ext cx="317025" cy="7493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2581090" y="3342640"/>
            <a:ext cx="79256" cy="888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2343321" y="3343909"/>
            <a:ext cx="158512" cy="2793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2422578" y="3313429"/>
            <a:ext cx="79255" cy="304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2739603" y="3255009"/>
            <a:ext cx="158512" cy="9651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2818860" y="3182620"/>
            <a:ext cx="79255" cy="7239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2026296" y="3335020"/>
            <a:ext cx="237768" cy="635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2026296" y="3307079"/>
            <a:ext cx="158512" cy="2793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2026296" y="3257550"/>
            <a:ext cx="79255" cy="4952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1788527" y="3147060"/>
            <a:ext cx="158512" cy="8255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1788527" y="3141979"/>
            <a:ext cx="79255" cy="508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838865" y="2053208"/>
            <a:ext cx="2374900" cy="1372870"/>
          </a:xfrm>
          <a:custGeom>
            <a:avLst/>
            <a:gdLst/>
            <a:ahLst/>
            <a:cxnLst/>
            <a:rect l="l" t="t" r="r" b="b"/>
            <a:pathLst>
              <a:path w="2374900" h="1372870">
                <a:moveTo>
                  <a:pt x="0" y="1372833"/>
                </a:moveTo>
                <a:lnTo>
                  <a:pt x="158512" y="1372833"/>
                </a:lnTo>
                <a:lnTo>
                  <a:pt x="158512" y="1135064"/>
                </a:lnTo>
                <a:lnTo>
                  <a:pt x="237769" y="1135064"/>
                </a:lnTo>
                <a:lnTo>
                  <a:pt x="237769" y="1372833"/>
                </a:lnTo>
                <a:lnTo>
                  <a:pt x="317025" y="1372833"/>
                </a:lnTo>
                <a:lnTo>
                  <a:pt x="317025" y="0"/>
                </a:lnTo>
                <a:lnTo>
                  <a:pt x="396281" y="0"/>
                </a:lnTo>
                <a:lnTo>
                  <a:pt x="396281" y="550548"/>
                </a:lnTo>
                <a:lnTo>
                  <a:pt x="475538" y="550548"/>
                </a:lnTo>
                <a:lnTo>
                  <a:pt x="475538" y="802470"/>
                </a:lnTo>
                <a:lnTo>
                  <a:pt x="554794" y="802470"/>
                </a:lnTo>
                <a:lnTo>
                  <a:pt x="554794" y="806716"/>
                </a:lnTo>
                <a:lnTo>
                  <a:pt x="634051" y="806716"/>
                </a:lnTo>
                <a:lnTo>
                  <a:pt x="634051" y="939753"/>
                </a:lnTo>
                <a:lnTo>
                  <a:pt x="713307" y="939753"/>
                </a:lnTo>
                <a:lnTo>
                  <a:pt x="713307" y="1000611"/>
                </a:lnTo>
                <a:lnTo>
                  <a:pt x="792563" y="1000611"/>
                </a:lnTo>
                <a:lnTo>
                  <a:pt x="792563" y="1054392"/>
                </a:lnTo>
                <a:lnTo>
                  <a:pt x="870405" y="1054392"/>
                </a:lnTo>
                <a:lnTo>
                  <a:pt x="870405" y="1176107"/>
                </a:lnTo>
                <a:lnTo>
                  <a:pt x="949661" y="1176107"/>
                </a:lnTo>
                <a:lnTo>
                  <a:pt x="949661" y="1088359"/>
                </a:lnTo>
                <a:lnTo>
                  <a:pt x="1028917" y="1088359"/>
                </a:lnTo>
                <a:lnTo>
                  <a:pt x="1028917" y="1094020"/>
                </a:lnTo>
                <a:lnTo>
                  <a:pt x="1108174" y="1094020"/>
                </a:lnTo>
                <a:lnTo>
                  <a:pt x="1108174" y="1287915"/>
                </a:lnTo>
                <a:lnTo>
                  <a:pt x="1187430" y="1287915"/>
                </a:lnTo>
                <a:lnTo>
                  <a:pt x="1187430" y="1204413"/>
                </a:lnTo>
                <a:lnTo>
                  <a:pt x="1266687" y="1204413"/>
                </a:lnTo>
                <a:lnTo>
                  <a:pt x="1266687" y="1253949"/>
                </a:lnTo>
                <a:lnTo>
                  <a:pt x="1345943" y="1253949"/>
                </a:lnTo>
                <a:lnTo>
                  <a:pt x="1345943" y="1282254"/>
                </a:lnTo>
                <a:lnTo>
                  <a:pt x="1425199" y="1282254"/>
                </a:lnTo>
                <a:lnTo>
                  <a:pt x="1425199" y="1319052"/>
                </a:lnTo>
                <a:lnTo>
                  <a:pt x="1504456" y="1319052"/>
                </a:lnTo>
                <a:lnTo>
                  <a:pt x="1504456" y="1290746"/>
                </a:lnTo>
                <a:lnTo>
                  <a:pt x="1583712" y="1290746"/>
                </a:lnTo>
                <a:lnTo>
                  <a:pt x="1583712" y="1259609"/>
                </a:lnTo>
                <a:lnTo>
                  <a:pt x="1662969" y="1259609"/>
                </a:lnTo>
                <a:lnTo>
                  <a:pt x="1662969" y="1372833"/>
                </a:lnTo>
                <a:lnTo>
                  <a:pt x="1742225" y="1372833"/>
                </a:lnTo>
                <a:lnTo>
                  <a:pt x="1742225" y="1289331"/>
                </a:lnTo>
                <a:lnTo>
                  <a:pt x="1821481" y="1289331"/>
                </a:lnTo>
                <a:lnTo>
                  <a:pt x="1821481" y="1297823"/>
                </a:lnTo>
                <a:lnTo>
                  <a:pt x="1900738" y="1297823"/>
                </a:lnTo>
                <a:lnTo>
                  <a:pt x="1900738" y="1201583"/>
                </a:lnTo>
                <a:lnTo>
                  <a:pt x="1979994" y="1201583"/>
                </a:lnTo>
                <a:lnTo>
                  <a:pt x="1979994" y="1129403"/>
                </a:lnTo>
                <a:lnTo>
                  <a:pt x="2059250" y="1129403"/>
                </a:lnTo>
                <a:lnTo>
                  <a:pt x="2059250" y="1372833"/>
                </a:lnTo>
                <a:lnTo>
                  <a:pt x="2374861" y="1372833"/>
                </a:lnTo>
              </a:path>
            </a:pathLst>
          </a:custGeom>
          <a:ln w="424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838865" y="3426042"/>
            <a:ext cx="2374900" cy="0"/>
          </a:xfrm>
          <a:custGeom>
            <a:avLst/>
            <a:gdLst/>
            <a:ahLst/>
            <a:cxnLst/>
            <a:rect l="l" t="t" r="r" b="b"/>
            <a:pathLst>
              <a:path w="2374900">
                <a:moveTo>
                  <a:pt x="0" y="0"/>
                </a:moveTo>
                <a:lnTo>
                  <a:pt x="2374861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 txBox="1"/>
          <p:nvPr/>
        </p:nvSpPr>
        <p:spPr>
          <a:xfrm>
            <a:off x="2941249" y="3625796"/>
            <a:ext cx="28448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0" dirty="0">
                <a:latin typeface="Arial"/>
                <a:cs typeface="Arial"/>
              </a:rPr>
              <a:t>JVT</a:t>
            </a:r>
            <a:endParaRPr sz="1150">
              <a:latin typeface="Arial"/>
              <a:cs typeface="Arial"/>
            </a:endParaRPr>
          </a:p>
        </p:txBody>
      </p:sp>
      <p:sp>
        <p:nvSpPr>
          <p:cNvPr id="744" name="object 744"/>
          <p:cNvSpPr/>
          <p:nvPr/>
        </p:nvSpPr>
        <p:spPr>
          <a:xfrm>
            <a:off x="1178535" y="3358107"/>
            <a:ext cx="0" cy="67945"/>
          </a:xfrm>
          <a:custGeom>
            <a:avLst/>
            <a:gdLst/>
            <a:ahLst/>
            <a:cxnLst/>
            <a:rect l="l" t="t" r="r" b="b"/>
            <a:pathLst>
              <a:path h="67945">
                <a:moveTo>
                  <a:pt x="0" y="0"/>
                </a:moveTo>
                <a:lnTo>
                  <a:pt x="0" y="67934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1348370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1518205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1688041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1856460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2026296" y="3358107"/>
            <a:ext cx="0" cy="67945"/>
          </a:xfrm>
          <a:custGeom>
            <a:avLst/>
            <a:gdLst/>
            <a:ahLst/>
            <a:cxnLst/>
            <a:rect l="l" t="t" r="r" b="b"/>
            <a:pathLst>
              <a:path h="67945">
                <a:moveTo>
                  <a:pt x="0" y="0"/>
                </a:moveTo>
                <a:lnTo>
                  <a:pt x="0" y="67934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2196131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2365966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2535801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2705636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2875471" y="3358107"/>
            <a:ext cx="0" cy="67945"/>
          </a:xfrm>
          <a:custGeom>
            <a:avLst/>
            <a:gdLst/>
            <a:ahLst/>
            <a:cxnLst/>
            <a:rect l="l" t="t" r="r" b="b"/>
            <a:pathLst>
              <a:path h="67945">
                <a:moveTo>
                  <a:pt x="0" y="0"/>
                </a:moveTo>
                <a:lnTo>
                  <a:pt x="0" y="67934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1008700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838865" y="1085147"/>
            <a:ext cx="0" cy="2341245"/>
          </a:xfrm>
          <a:custGeom>
            <a:avLst/>
            <a:gdLst/>
            <a:ahLst/>
            <a:cxnLst/>
            <a:rect l="l" t="t" r="r" b="b"/>
            <a:pathLst>
              <a:path h="2341245">
                <a:moveTo>
                  <a:pt x="0" y="0"/>
                </a:moveTo>
                <a:lnTo>
                  <a:pt x="0" y="2340894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3043891" y="3392074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0"/>
                </a:moveTo>
                <a:lnTo>
                  <a:pt x="0" y="33967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 txBox="1"/>
          <p:nvPr/>
        </p:nvSpPr>
        <p:spPr>
          <a:xfrm>
            <a:off x="1126487" y="3437320"/>
            <a:ext cx="10668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0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759" name="object 759"/>
          <p:cNvSpPr txBox="1"/>
          <p:nvPr/>
        </p:nvSpPr>
        <p:spPr>
          <a:xfrm>
            <a:off x="1907292" y="3437320"/>
            <a:ext cx="22796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5" dirty="0">
                <a:latin typeface="Arial"/>
                <a:cs typeface="Arial"/>
              </a:rPr>
              <a:t>0.5</a:t>
            </a:r>
            <a:endParaRPr sz="1150">
              <a:latin typeface="Arial"/>
              <a:cs typeface="Arial"/>
            </a:endParaRPr>
          </a:p>
        </p:txBody>
      </p:sp>
      <p:sp>
        <p:nvSpPr>
          <p:cNvPr id="760" name="object 760"/>
          <p:cNvSpPr txBox="1"/>
          <p:nvPr/>
        </p:nvSpPr>
        <p:spPr>
          <a:xfrm>
            <a:off x="2828099" y="3437320"/>
            <a:ext cx="10668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0" dirty="0">
                <a:latin typeface="Arial"/>
                <a:cs typeface="Arial"/>
              </a:rPr>
              <a:t>1</a:t>
            </a:r>
            <a:endParaRPr sz="1150">
              <a:latin typeface="Arial"/>
              <a:cs typeface="Arial"/>
            </a:endParaRPr>
          </a:p>
        </p:txBody>
      </p:sp>
      <p:sp>
        <p:nvSpPr>
          <p:cNvPr id="761" name="object 761"/>
          <p:cNvSpPr/>
          <p:nvPr/>
        </p:nvSpPr>
        <p:spPr>
          <a:xfrm>
            <a:off x="838865" y="1085147"/>
            <a:ext cx="2374900" cy="0"/>
          </a:xfrm>
          <a:custGeom>
            <a:avLst/>
            <a:gdLst/>
            <a:ahLst/>
            <a:cxnLst/>
            <a:rect l="l" t="t" r="r" b="b"/>
            <a:pathLst>
              <a:path w="2374900">
                <a:moveTo>
                  <a:pt x="0" y="0"/>
                </a:moveTo>
                <a:lnTo>
                  <a:pt x="2374861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1178535" y="1085147"/>
            <a:ext cx="0" cy="67945"/>
          </a:xfrm>
          <a:custGeom>
            <a:avLst/>
            <a:gdLst/>
            <a:ahLst/>
            <a:cxnLst/>
            <a:rect l="l" t="t" r="r" b="b"/>
            <a:pathLst>
              <a:path h="67944">
                <a:moveTo>
                  <a:pt x="0" y="0"/>
                </a:moveTo>
                <a:lnTo>
                  <a:pt x="0" y="67934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1348370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1518205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1688041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1856460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2026296" y="1085147"/>
            <a:ext cx="0" cy="67945"/>
          </a:xfrm>
          <a:custGeom>
            <a:avLst/>
            <a:gdLst/>
            <a:ahLst/>
            <a:cxnLst/>
            <a:rect l="l" t="t" r="r" b="b"/>
            <a:pathLst>
              <a:path h="67944">
                <a:moveTo>
                  <a:pt x="0" y="67934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2196131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2365966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2535801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2705636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2875471" y="1085147"/>
            <a:ext cx="0" cy="67945"/>
          </a:xfrm>
          <a:custGeom>
            <a:avLst/>
            <a:gdLst/>
            <a:ahLst/>
            <a:cxnLst/>
            <a:rect l="l" t="t" r="r" b="b"/>
            <a:pathLst>
              <a:path h="67944">
                <a:moveTo>
                  <a:pt x="0" y="0"/>
                </a:moveTo>
                <a:lnTo>
                  <a:pt x="0" y="67934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1008700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3043891" y="1085147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33967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 txBox="1"/>
          <p:nvPr/>
        </p:nvSpPr>
        <p:spPr>
          <a:xfrm>
            <a:off x="379094" y="1071879"/>
            <a:ext cx="170815" cy="12534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5" dirty="0">
                <a:latin typeface="Arial"/>
                <a:cs typeface="Arial"/>
              </a:rPr>
              <a:t>Normalize</a:t>
            </a:r>
            <a:r>
              <a:rPr sz="1150" dirty="0">
                <a:latin typeface="Arial"/>
                <a:cs typeface="Arial"/>
              </a:rPr>
              <a:t>d Entries</a:t>
            </a:r>
            <a:endParaRPr sz="1150">
              <a:latin typeface="Arial"/>
              <a:cs typeface="Arial"/>
            </a:endParaRPr>
          </a:p>
        </p:txBody>
      </p:sp>
      <p:sp>
        <p:nvSpPr>
          <p:cNvPr id="776" name="object 776"/>
          <p:cNvSpPr txBox="1"/>
          <p:nvPr/>
        </p:nvSpPr>
        <p:spPr>
          <a:xfrm>
            <a:off x="550288" y="3334627"/>
            <a:ext cx="26797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25" spc="-22" baseline="-26570" dirty="0">
                <a:latin typeface="Arial"/>
                <a:cs typeface="Arial"/>
              </a:rPr>
              <a:t>1</a:t>
            </a:r>
            <a:r>
              <a:rPr sz="1725" spc="-82" baseline="-26570" dirty="0">
                <a:latin typeface="Arial"/>
                <a:cs typeface="Arial"/>
              </a:rPr>
              <a:t>0</a:t>
            </a:r>
            <a:r>
              <a:rPr sz="750" dirty="0">
                <a:latin typeface="Arial"/>
                <a:cs typeface="Arial"/>
              </a:rPr>
              <a:t>-3</a:t>
            </a:r>
            <a:endParaRPr sz="750">
              <a:latin typeface="Arial"/>
              <a:cs typeface="Arial"/>
            </a:endParaRPr>
          </a:p>
        </p:txBody>
      </p:sp>
      <p:sp>
        <p:nvSpPr>
          <p:cNvPr id="777" name="object 777"/>
          <p:cNvSpPr/>
          <p:nvPr/>
        </p:nvSpPr>
        <p:spPr>
          <a:xfrm>
            <a:off x="838865" y="328451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838865" y="320242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838865" y="3144398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838865" y="309910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838865" y="306231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838865" y="3029760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838865" y="300286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838865" y="297880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838865" y="2957579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73595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 txBox="1"/>
          <p:nvPr/>
        </p:nvSpPr>
        <p:spPr>
          <a:xfrm>
            <a:off x="550288" y="2871515"/>
            <a:ext cx="26797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25" spc="-22" baseline="-24154" dirty="0">
                <a:latin typeface="Arial"/>
                <a:cs typeface="Arial"/>
              </a:rPr>
              <a:t>1</a:t>
            </a:r>
            <a:r>
              <a:rPr sz="1725" spc="-82" baseline="-24154" dirty="0">
                <a:latin typeface="Arial"/>
                <a:cs typeface="Arial"/>
              </a:rPr>
              <a:t>0</a:t>
            </a:r>
            <a:r>
              <a:rPr sz="750" dirty="0">
                <a:latin typeface="Arial"/>
                <a:cs typeface="Arial"/>
              </a:rPr>
              <a:t>-2</a:t>
            </a:r>
            <a:endParaRPr sz="750">
              <a:latin typeface="Arial"/>
              <a:cs typeface="Arial"/>
            </a:endParaRPr>
          </a:p>
        </p:txBody>
      </p:sp>
      <p:sp>
        <p:nvSpPr>
          <p:cNvPr id="787" name="object 787"/>
          <p:cNvSpPr/>
          <p:nvPr/>
        </p:nvSpPr>
        <p:spPr>
          <a:xfrm>
            <a:off x="838865" y="281746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838865" y="273396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838865" y="267593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838865" y="263064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838865" y="259384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838865" y="256271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838865" y="253440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838865" y="251176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838865" y="248911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73595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 txBox="1"/>
          <p:nvPr/>
        </p:nvSpPr>
        <p:spPr>
          <a:xfrm>
            <a:off x="566443" y="2403010"/>
            <a:ext cx="26797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25" spc="-22" baseline="-24154" dirty="0">
                <a:latin typeface="Arial"/>
                <a:cs typeface="Arial"/>
              </a:rPr>
              <a:t>1</a:t>
            </a:r>
            <a:r>
              <a:rPr sz="1725" spc="-82" baseline="-24154" dirty="0">
                <a:latin typeface="Arial"/>
                <a:cs typeface="Arial"/>
              </a:rPr>
              <a:t>0</a:t>
            </a:r>
            <a:r>
              <a:rPr sz="750" dirty="0">
                <a:latin typeface="Arial"/>
                <a:cs typeface="Arial"/>
              </a:rPr>
              <a:t>-1</a:t>
            </a:r>
            <a:endParaRPr sz="750">
              <a:latin typeface="Arial"/>
              <a:cs typeface="Arial"/>
            </a:endParaRPr>
          </a:p>
        </p:txBody>
      </p:sp>
      <p:sp>
        <p:nvSpPr>
          <p:cNvPr id="797" name="object 797"/>
          <p:cNvSpPr/>
          <p:nvPr/>
        </p:nvSpPr>
        <p:spPr>
          <a:xfrm>
            <a:off x="838865" y="2349004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838865" y="226691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838865" y="220747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838865" y="216218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838865" y="2125388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838865" y="209425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838865" y="206736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838865" y="2043300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838865" y="2022071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73595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 txBox="1"/>
          <p:nvPr/>
        </p:nvSpPr>
        <p:spPr>
          <a:xfrm>
            <a:off x="718291" y="1957124"/>
            <a:ext cx="10668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0" dirty="0">
                <a:latin typeface="Arial"/>
                <a:cs typeface="Arial"/>
              </a:rPr>
              <a:t>1</a:t>
            </a:r>
            <a:endParaRPr sz="1150">
              <a:latin typeface="Arial"/>
              <a:cs typeface="Arial"/>
            </a:endParaRPr>
          </a:p>
        </p:txBody>
      </p:sp>
      <p:sp>
        <p:nvSpPr>
          <p:cNvPr id="807" name="object 807"/>
          <p:cNvSpPr/>
          <p:nvPr/>
        </p:nvSpPr>
        <p:spPr>
          <a:xfrm>
            <a:off x="838865" y="188054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838865" y="179845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838865" y="1739012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838865" y="169372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838865" y="165692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838865" y="162578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838865" y="1598898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838865" y="157483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838865" y="1553609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73595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838865" y="1412080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838865" y="132999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838865" y="127196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838865" y="122667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838865" y="1188464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838865" y="115732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838865" y="113043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838865" y="110637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36797" y="0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3213726" y="1085147"/>
            <a:ext cx="0" cy="2341245"/>
          </a:xfrm>
          <a:custGeom>
            <a:avLst/>
            <a:gdLst/>
            <a:ahLst/>
            <a:cxnLst/>
            <a:rect l="l" t="t" r="r" b="b"/>
            <a:pathLst>
              <a:path h="2341245">
                <a:moveTo>
                  <a:pt x="0" y="2340894"/>
                </a:moveTo>
                <a:lnTo>
                  <a:pt x="0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3176928" y="328451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3176928" y="320242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3176928" y="3144398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3176928" y="309910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3176928" y="306231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3176928" y="3029760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3176928" y="300286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3176928" y="297880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3141546" y="2957579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179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3176928" y="281746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3176928" y="273396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3176928" y="267593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3176928" y="263064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3176928" y="259384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3176928" y="256271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3176928" y="253440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3176928" y="251176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3141546" y="2489118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179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3176928" y="2349004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3176928" y="226691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3176928" y="220747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3176928" y="216218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3176928" y="2125388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3176928" y="209425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3176928" y="206736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3176928" y="2043300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3141546" y="2022071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179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3176928" y="1880541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3176928" y="179845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3176928" y="1739012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3176928" y="169372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3176928" y="1656925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3176928" y="162578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3176928" y="1598898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3176928" y="1574839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3141546" y="1553609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179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3176928" y="1412080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3176928" y="1329993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3176928" y="127196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3176928" y="122667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3176928" y="1188464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3176928" y="115732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3176928" y="1130437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3176928" y="1106376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797" y="0"/>
                </a:lnTo>
              </a:path>
            </a:pathLst>
          </a:custGeom>
          <a:ln w="42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997378" y="3353861"/>
            <a:ext cx="79256" cy="7218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1155890" y="3153410"/>
            <a:ext cx="1742224" cy="27305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1155890" y="3079750"/>
            <a:ext cx="553379" cy="7366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1155890" y="3069589"/>
            <a:ext cx="475538" cy="1016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1155890" y="2946400"/>
            <a:ext cx="158513" cy="123189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1155890" y="2790189"/>
            <a:ext cx="79256" cy="15621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1788527" y="3147060"/>
            <a:ext cx="1109588" cy="635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1788527" y="3042920"/>
            <a:ext cx="158512" cy="10414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1867782" y="2999739"/>
            <a:ext cx="79256" cy="43179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 txBox="1"/>
          <p:nvPr/>
        </p:nvSpPr>
        <p:spPr>
          <a:xfrm>
            <a:off x="639035" y="1463538"/>
            <a:ext cx="1198245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25" spc="-22" baseline="-26570" dirty="0">
                <a:latin typeface="Arial"/>
                <a:cs typeface="Arial"/>
              </a:rPr>
              <a:t>1</a:t>
            </a:r>
            <a:r>
              <a:rPr sz="1725" spc="-15" baseline="-26570" dirty="0">
                <a:latin typeface="Arial"/>
                <a:cs typeface="Arial"/>
              </a:rPr>
              <a:t>0</a:t>
            </a:r>
            <a:r>
              <a:rPr sz="1725" baseline="-26570" dirty="0">
                <a:latin typeface="Arial"/>
                <a:cs typeface="Arial"/>
              </a:rPr>
              <a:t> </a:t>
            </a:r>
            <a:r>
              <a:rPr sz="1725" spc="82" baseline="-26570" dirty="0">
                <a:latin typeface="Arial"/>
                <a:cs typeface="Arial"/>
              </a:rPr>
              <a:t> </a:t>
            </a:r>
            <a:r>
              <a:rPr sz="650" spc="10" dirty="0">
                <a:latin typeface="Arial"/>
                <a:cs typeface="Arial"/>
              </a:rPr>
              <a:t>Anti-</a:t>
            </a:r>
            <a:r>
              <a:rPr sz="650" spc="50" dirty="0">
                <a:latin typeface="Arial"/>
                <a:cs typeface="Arial"/>
              </a:rPr>
              <a:t>k</a:t>
            </a:r>
            <a:r>
              <a:rPr sz="675" baseline="-24691" dirty="0">
                <a:latin typeface="Arial"/>
                <a:cs typeface="Arial"/>
              </a:rPr>
              <a:t>t</a:t>
            </a:r>
            <a:r>
              <a:rPr sz="675" spc="89" baseline="-24691" dirty="0">
                <a:latin typeface="Arial"/>
                <a:cs typeface="Arial"/>
              </a:rPr>
              <a:t> </a:t>
            </a:r>
            <a:r>
              <a:rPr sz="650" spc="10" dirty="0">
                <a:latin typeface="Arial"/>
                <a:cs typeface="Arial"/>
              </a:rPr>
              <a:t>LCW+JE</a:t>
            </a:r>
            <a:r>
              <a:rPr sz="650" spc="15" dirty="0">
                <a:latin typeface="Arial"/>
                <a:cs typeface="Arial"/>
              </a:rPr>
              <a:t>S</a:t>
            </a:r>
            <a:r>
              <a:rPr sz="650" spc="5" dirty="0">
                <a:latin typeface="Arial"/>
                <a:cs typeface="Arial"/>
              </a:rPr>
              <a:t> R=0.4</a:t>
            </a:r>
            <a:endParaRPr sz="650">
              <a:latin typeface="Arial"/>
              <a:cs typeface="Arial"/>
            </a:endParaRPr>
          </a:p>
        </p:txBody>
      </p:sp>
      <p:sp>
        <p:nvSpPr>
          <p:cNvPr id="879" name="object 879"/>
          <p:cNvSpPr txBox="1"/>
          <p:nvPr/>
        </p:nvSpPr>
        <p:spPr>
          <a:xfrm>
            <a:off x="582597" y="1002904"/>
            <a:ext cx="235585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5" dirty="0">
                <a:latin typeface="Arial"/>
                <a:cs typeface="Arial"/>
              </a:rPr>
              <a:t>1</a:t>
            </a:r>
            <a:r>
              <a:rPr sz="1150" spc="-55" dirty="0">
                <a:latin typeface="Arial"/>
                <a:cs typeface="Arial"/>
              </a:rPr>
              <a:t>0</a:t>
            </a:r>
            <a:r>
              <a:rPr sz="1125" baseline="37037" dirty="0">
                <a:latin typeface="Arial"/>
                <a:cs typeface="Arial"/>
              </a:rPr>
              <a:t>2</a:t>
            </a:r>
            <a:endParaRPr sz="1125" baseline="37037">
              <a:latin typeface="Arial"/>
              <a:cs typeface="Arial"/>
            </a:endParaRPr>
          </a:p>
        </p:txBody>
      </p:sp>
      <p:sp>
        <p:nvSpPr>
          <p:cNvPr id="880" name="object 880"/>
          <p:cNvSpPr/>
          <p:nvPr/>
        </p:nvSpPr>
        <p:spPr>
          <a:xfrm>
            <a:off x="2026296" y="3039110"/>
            <a:ext cx="871819" cy="10795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2105552" y="3034029"/>
            <a:ext cx="792563" cy="508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2184808" y="3030220"/>
            <a:ext cx="713306" cy="3810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2264064" y="2999739"/>
            <a:ext cx="634051" cy="30479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2343321" y="2940050"/>
            <a:ext cx="554794" cy="59689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2422578" y="2931160"/>
            <a:ext cx="475537" cy="889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2422578" y="2898139"/>
            <a:ext cx="79255" cy="33019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1393659" y="3068320"/>
            <a:ext cx="238125" cy="1270"/>
          </a:xfrm>
          <a:custGeom>
            <a:avLst/>
            <a:gdLst/>
            <a:ahLst/>
            <a:cxnLst/>
            <a:rect l="l" t="t" r="r" b="b"/>
            <a:pathLst>
              <a:path w="238125" h="1269">
                <a:moveTo>
                  <a:pt x="0" y="1270"/>
                </a:moveTo>
                <a:lnTo>
                  <a:pt x="237769" y="1270"/>
                </a:lnTo>
                <a:lnTo>
                  <a:pt x="237769" y="0"/>
                </a:lnTo>
                <a:lnTo>
                  <a:pt x="0" y="0"/>
                </a:lnTo>
                <a:lnTo>
                  <a:pt x="0" y="1270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1393659" y="3059429"/>
            <a:ext cx="158512" cy="8889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1393659" y="2999739"/>
            <a:ext cx="79256" cy="59689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2581090" y="2783839"/>
            <a:ext cx="317025" cy="147319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2660347" y="2708910"/>
            <a:ext cx="237768" cy="74930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2739603" y="2452370"/>
            <a:ext cx="158512" cy="256539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2818860" y="2103120"/>
            <a:ext cx="79255" cy="349250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838865" y="2102743"/>
            <a:ext cx="2374900" cy="1323340"/>
          </a:xfrm>
          <a:custGeom>
            <a:avLst/>
            <a:gdLst/>
            <a:ahLst/>
            <a:cxnLst/>
            <a:rect l="l" t="t" r="r" b="b"/>
            <a:pathLst>
              <a:path w="2374900" h="1323339">
                <a:moveTo>
                  <a:pt x="0" y="1323298"/>
                </a:moveTo>
                <a:lnTo>
                  <a:pt x="158512" y="1323298"/>
                </a:lnTo>
                <a:lnTo>
                  <a:pt x="158512" y="1251118"/>
                </a:lnTo>
                <a:lnTo>
                  <a:pt x="237769" y="1251118"/>
                </a:lnTo>
                <a:lnTo>
                  <a:pt x="237769" y="1323298"/>
                </a:lnTo>
                <a:lnTo>
                  <a:pt x="317025" y="1323298"/>
                </a:lnTo>
                <a:lnTo>
                  <a:pt x="317025" y="687831"/>
                </a:lnTo>
                <a:lnTo>
                  <a:pt x="396281" y="687831"/>
                </a:lnTo>
                <a:lnTo>
                  <a:pt x="396281" y="843514"/>
                </a:lnTo>
                <a:lnTo>
                  <a:pt x="475538" y="843514"/>
                </a:lnTo>
                <a:lnTo>
                  <a:pt x="475538" y="966644"/>
                </a:lnTo>
                <a:lnTo>
                  <a:pt x="554794" y="966644"/>
                </a:lnTo>
                <a:lnTo>
                  <a:pt x="554794" y="897295"/>
                </a:lnTo>
                <a:lnTo>
                  <a:pt x="634051" y="897295"/>
                </a:lnTo>
                <a:lnTo>
                  <a:pt x="634051" y="956737"/>
                </a:lnTo>
                <a:lnTo>
                  <a:pt x="713307" y="956737"/>
                </a:lnTo>
                <a:lnTo>
                  <a:pt x="713307" y="965229"/>
                </a:lnTo>
                <a:lnTo>
                  <a:pt x="792563" y="965229"/>
                </a:lnTo>
                <a:lnTo>
                  <a:pt x="792563" y="976552"/>
                </a:lnTo>
                <a:lnTo>
                  <a:pt x="870405" y="976552"/>
                </a:lnTo>
                <a:lnTo>
                  <a:pt x="870405" y="1050147"/>
                </a:lnTo>
                <a:lnTo>
                  <a:pt x="949661" y="1050147"/>
                </a:lnTo>
                <a:lnTo>
                  <a:pt x="949661" y="939753"/>
                </a:lnTo>
                <a:lnTo>
                  <a:pt x="1028917" y="939753"/>
                </a:lnTo>
                <a:lnTo>
                  <a:pt x="1028917" y="897295"/>
                </a:lnTo>
                <a:lnTo>
                  <a:pt x="1108174" y="897295"/>
                </a:lnTo>
                <a:lnTo>
                  <a:pt x="1108174" y="1044485"/>
                </a:lnTo>
                <a:lnTo>
                  <a:pt x="1187430" y="1044485"/>
                </a:lnTo>
                <a:lnTo>
                  <a:pt x="1187430" y="936923"/>
                </a:lnTo>
                <a:lnTo>
                  <a:pt x="1266687" y="936923"/>
                </a:lnTo>
                <a:lnTo>
                  <a:pt x="1266687" y="931262"/>
                </a:lnTo>
                <a:lnTo>
                  <a:pt x="1345943" y="931262"/>
                </a:lnTo>
                <a:lnTo>
                  <a:pt x="1345943" y="927016"/>
                </a:lnTo>
                <a:lnTo>
                  <a:pt x="1425199" y="927016"/>
                </a:lnTo>
                <a:lnTo>
                  <a:pt x="1425199" y="897295"/>
                </a:lnTo>
                <a:lnTo>
                  <a:pt x="1504456" y="897295"/>
                </a:lnTo>
                <a:lnTo>
                  <a:pt x="1504456" y="837852"/>
                </a:lnTo>
                <a:lnTo>
                  <a:pt x="1583712" y="837852"/>
                </a:lnTo>
                <a:lnTo>
                  <a:pt x="1583712" y="795394"/>
                </a:lnTo>
                <a:lnTo>
                  <a:pt x="1662969" y="795394"/>
                </a:lnTo>
                <a:lnTo>
                  <a:pt x="1662969" y="827945"/>
                </a:lnTo>
                <a:lnTo>
                  <a:pt x="1742225" y="827945"/>
                </a:lnTo>
                <a:lnTo>
                  <a:pt x="1742225" y="680755"/>
                </a:lnTo>
                <a:lnTo>
                  <a:pt x="1821481" y="680755"/>
                </a:lnTo>
                <a:lnTo>
                  <a:pt x="1821481" y="605744"/>
                </a:lnTo>
                <a:lnTo>
                  <a:pt x="1900738" y="605744"/>
                </a:lnTo>
                <a:lnTo>
                  <a:pt x="1900738" y="349576"/>
                </a:lnTo>
                <a:lnTo>
                  <a:pt x="1979994" y="349576"/>
                </a:lnTo>
                <a:lnTo>
                  <a:pt x="1979994" y="0"/>
                </a:lnTo>
                <a:lnTo>
                  <a:pt x="2059250" y="0"/>
                </a:lnTo>
                <a:lnTo>
                  <a:pt x="2059250" y="1323298"/>
                </a:lnTo>
                <a:lnTo>
                  <a:pt x="2374861" y="1323298"/>
                </a:lnTo>
              </a:path>
            </a:pathLst>
          </a:custGeom>
          <a:ln w="424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2057431" y="1349806"/>
            <a:ext cx="140114" cy="86333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2057432" y="1349807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13" y="0"/>
                </a:lnTo>
              </a:path>
            </a:pathLst>
          </a:custGeom>
          <a:ln w="424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2057432" y="1436140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13" y="0"/>
                </a:lnTo>
              </a:path>
            </a:pathLst>
          </a:custGeom>
          <a:ln w="424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2197546" y="1349807"/>
            <a:ext cx="0" cy="86360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86332"/>
                </a:moveTo>
                <a:lnTo>
                  <a:pt x="0" y="0"/>
                </a:lnTo>
              </a:path>
            </a:pathLst>
          </a:custGeom>
          <a:ln w="424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2057432" y="1349807"/>
            <a:ext cx="0" cy="86360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86332"/>
                </a:moveTo>
                <a:lnTo>
                  <a:pt x="0" y="0"/>
                </a:lnTo>
              </a:path>
            </a:pathLst>
          </a:custGeom>
          <a:ln w="4245">
            <a:solidFill>
              <a:srgbClr val="33CC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 txBox="1"/>
          <p:nvPr/>
        </p:nvSpPr>
        <p:spPr>
          <a:xfrm>
            <a:off x="2214270" y="1339686"/>
            <a:ext cx="303530" cy="23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sz="650" spc="15" dirty="0">
                <a:latin typeface="Arial"/>
                <a:cs typeface="Arial"/>
              </a:rPr>
              <a:t>PU</a:t>
            </a:r>
            <a:r>
              <a:rPr sz="650" spc="5" dirty="0">
                <a:latin typeface="Arial"/>
                <a:cs typeface="Arial"/>
              </a:rPr>
              <a:t> jets H</a:t>
            </a:r>
            <a:r>
              <a:rPr sz="650" spc="15" dirty="0">
                <a:latin typeface="Arial"/>
                <a:cs typeface="Arial"/>
              </a:rPr>
              <a:t>S</a:t>
            </a:r>
            <a:r>
              <a:rPr sz="650" spc="5" dirty="0">
                <a:latin typeface="Arial"/>
                <a:cs typeface="Arial"/>
              </a:rPr>
              <a:t> jets</a:t>
            </a:r>
            <a:endParaRPr sz="650">
              <a:latin typeface="Arial"/>
              <a:cs typeface="Arial"/>
            </a:endParaRPr>
          </a:p>
        </p:txBody>
      </p:sp>
      <p:sp>
        <p:nvSpPr>
          <p:cNvPr id="901" name="object 901"/>
          <p:cNvSpPr/>
          <p:nvPr/>
        </p:nvSpPr>
        <p:spPr>
          <a:xfrm>
            <a:off x="2057431" y="1472937"/>
            <a:ext cx="140114" cy="86333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2057432" y="1472938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13" y="0"/>
                </a:lnTo>
              </a:path>
            </a:pathLst>
          </a:custGeom>
          <a:ln w="424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2057432" y="1559270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13" y="0"/>
                </a:lnTo>
              </a:path>
            </a:pathLst>
          </a:custGeom>
          <a:ln w="424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2197546" y="1472938"/>
            <a:ext cx="0" cy="86360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86332"/>
                </a:moveTo>
                <a:lnTo>
                  <a:pt x="0" y="0"/>
                </a:lnTo>
              </a:path>
            </a:pathLst>
          </a:custGeom>
          <a:ln w="424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2057432" y="1472938"/>
            <a:ext cx="0" cy="86360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86332"/>
                </a:moveTo>
                <a:lnTo>
                  <a:pt x="0" y="0"/>
                </a:lnTo>
              </a:path>
            </a:pathLst>
          </a:custGeom>
          <a:ln w="4245">
            <a:solidFill>
              <a:srgbClr val="3300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 txBox="1"/>
          <p:nvPr/>
        </p:nvSpPr>
        <p:spPr>
          <a:xfrm>
            <a:off x="889545" y="1168168"/>
            <a:ext cx="1565275" cy="1390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b="1" i="1" spc="-80" dirty="0">
                <a:latin typeface="Arial"/>
                <a:cs typeface="Arial"/>
              </a:rPr>
              <a:t>A</a:t>
            </a:r>
            <a:r>
              <a:rPr sz="900" b="1" i="1" spc="-5" dirty="0">
                <a:latin typeface="Arial"/>
                <a:cs typeface="Arial"/>
              </a:rPr>
              <a:t>TL</a:t>
            </a:r>
            <a:r>
              <a:rPr sz="900" b="1" i="1" spc="-15" dirty="0">
                <a:latin typeface="Arial"/>
                <a:cs typeface="Arial"/>
              </a:rPr>
              <a:t>AS</a:t>
            </a:r>
            <a:r>
              <a:rPr sz="900" b="1" i="1" spc="8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Simulation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Preliminary</a:t>
            </a:r>
            <a:endParaRPr sz="900">
              <a:latin typeface="Arial"/>
              <a:cs typeface="Arial"/>
            </a:endParaRPr>
          </a:p>
        </p:txBody>
      </p:sp>
      <p:sp>
        <p:nvSpPr>
          <p:cNvPr id="907" name="object 907"/>
          <p:cNvSpPr txBox="1"/>
          <p:nvPr/>
        </p:nvSpPr>
        <p:spPr>
          <a:xfrm>
            <a:off x="889545" y="1339686"/>
            <a:ext cx="537845" cy="111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0" dirty="0">
                <a:latin typeface="Arial"/>
                <a:cs typeface="Arial"/>
              </a:rPr>
              <a:t>Pythia8</a:t>
            </a:r>
            <a:r>
              <a:rPr sz="650" spc="5" dirty="0">
                <a:latin typeface="Arial"/>
                <a:cs typeface="Arial"/>
              </a:rPr>
              <a:t> dijets</a:t>
            </a:r>
            <a:endParaRPr sz="650">
              <a:latin typeface="Arial"/>
              <a:cs typeface="Arial"/>
            </a:endParaRPr>
          </a:p>
        </p:txBody>
      </p:sp>
      <p:sp>
        <p:nvSpPr>
          <p:cNvPr id="908" name="object 908"/>
          <p:cNvSpPr txBox="1"/>
          <p:nvPr/>
        </p:nvSpPr>
        <p:spPr>
          <a:xfrm>
            <a:off x="889545" y="1587403"/>
            <a:ext cx="1046480" cy="118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45" dirty="0">
                <a:latin typeface="Arial"/>
                <a:cs typeface="Arial"/>
              </a:rPr>
              <a:t>|</a:t>
            </a:r>
            <a:r>
              <a:rPr sz="650" spc="-15" dirty="0">
                <a:latin typeface="Symbol"/>
                <a:cs typeface="Symbol"/>
              </a:rPr>
              <a:t></a:t>
            </a:r>
            <a:r>
              <a:rPr sz="650" spc="5" dirty="0">
                <a:latin typeface="Arial"/>
                <a:cs typeface="Arial"/>
              </a:rPr>
              <a:t>| </a:t>
            </a:r>
            <a:r>
              <a:rPr sz="650" spc="15" dirty="0">
                <a:latin typeface="Arial"/>
                <a:cs typeface="Arial"/>
              </a:rPr>
              <a:t>&lt;</a:t>
            </a:r>
            <a:r>
              <a:rPr sz="650" spc="5" dirty="0">
                <a:latin typeface="Arial"/>
                <a:cs typeface="Arial"/>
              </a:rPr>
              <a:t> 2.4, 2</a:t>
            </a:r>
            <a:r>
              <a:rPr sz="650" spc="10" dirty="0">
                <a:latin typeface="Arial"/>
                <a:cs typeface="Arial"/>
              </a:rPr>
              <a:t>0</a:t>
            </a:r>
            <a:r>
              <a:rPr sz="650" spc="5" dirty="0">
                <a:latin typeface="Arial"/>
                <a:cs typeface="Arial"/>
              </a:rPr>
              <a:t> </a:t>
            </a:r>
            <a:r>
              <a:rPr sz="650" spc="15" dirty="0">
                <a:latin typeface="Arial"/>
                <a:cs typeface="Arial"/>
              </a:rPr>
              <a:t>&lt;</a:t>
            </a:r>
            <a:r>
              <a:rPr sz="650" spc="5" dirty="0">
                <a:latin typeface="Arial"/>
                <a:cs typeface="Arial"/>
              </a:rPr>
              <a:t> </a:t>
            </a:r>
            <a:r>
              <a:rPr sz="650" spc="10" dirty="0">
                <a:latin typeface="Arial"/>
                <a:cs typeface="Arial"/>
              </a:rPr>
              <a:t>p</a:t>
            </a:r>
            <a:r>
              <a:rPr sz="650" dirty="0">
                <a:latin typeface="Arial"/>
                <a:cs typeface="Arial"/>
              </a:rPr>
              <a:t>  </a:t>
            </a:r>
            <a:r>
              <a:rPr sz="650" spc="-80" dirty="0">
                <a:latin typeface="Arial"/>
                <a:cs typeface="Arial"/>
              </a:rPr>
              <a:t> </a:t>
            </a:r>
            <a:r>
              <a:rPr sz="650" spc="15" dirty="0">
                <a:latin typeface="Arial"/>
                <a:cs typeface="Arial"/>
              </a:rPr>
              <a:t>&lt;</a:t>
            </a:r>
            <a:r>
              <a:rPr sz="650" spc="5" dirty="0">
                <a:latin typeface="Arial"/>
                <a:cs typeface="Arial"/>
              </a:rPr>
              <a:t> 3</a:t>
            </a:r>
            <a:r>
              <a:rPr sz="650" spc="10" dirty="0">
                <a:latin typeface="Arial"/>
                <a:cs typeface="Arial"/>
              </a:rPr>
              <a:t>0</a:t>
            </a:r>
            <a:r>
              <a:rPr sz="650" spc="5" dirty="0">
                <a:latin typeface="Arial"/>
                <a:cs typeface="Arial"/>
              </a:rPr>
              <a:t> </a:t>
            </a:r>
            <a:r>
              <a:rPr sz="650" spc="15" dirty="0">
                <a:latin typeface="Arial"/>
                <a:cs typeface="Arial"/>
              </a:rPr>
              <a:t>GeV</a:t>
            </a:r>
            <a:endParaRPr sz="650">
              <a:latin typeface="Arial"/>
              <a:cs typeface="Arial"/>
            </a:endParaRPr>
          </a:p>
        </p:txBody>
      </p:sp>
      <p:sp>
        <p:nvSpPr>
          <p:cNvPr id="909" name="object 909"/>
          <p:cNvSpPr txBox="1"/>
          <p:nvPr/>
        </p:nvSpPr>
        <p:spPr>
          <a:xfrm>
            <a:off x="1481899" y="1651205"/>
            <a:ext cx="61594" cy="85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0" spc="5" dirty="0">
                <a:latin typeface="Arial"/>
                <a:cs typeface="Arial"/>
              </a:rPr>
              <a:t>T</a:t>
            </a:r>
            <a:endParaRPr sz="450">
              <a:latin typeface="Arial"/>
              <a:cs typeface="Arial"/>
            </a:endParaRPr>
          </a:p>
        </p:txBody>
      </p:sp>
      <p:sp>
        <p:nvSpPr>
          <p:cNvPr id="910" name="object 910"/>
          <p:cNvSpPr txBox="1"/>
          <p:nvPr/>
        </p:nvSpPr>
        <p:spPr>
          <a:xfrm>
            <a:off x="889545" y="1711257"/>
            <a:ext cx="50101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0" dirty="0">
                <a:latin typeface="Arial"/>
                <a:cs typeface="Arial"/>
              </a:rPr>
              <a:t>0</a:t>
            </a:r>
            <a:r>
              <a:rPr sz="650" spc="-10" dirty="0">
                <a:latin typeface="Arial"/>
                <a:cs typeface="Arial"/>
              </a:rPr>
              <a:t> </a:t>
            </a:r>
            <a:r>
              <a:rPr sz="650" spc="10" dirty="0">
                <a:latin typeface="Symbol"/>
                <a:cs typeface="Symbol"/>
              </a:rPr>
              <a:t></a:t>
            </a:r>
            <a:r>
              <a:rPr sz="650" spc="35" dirty="0">
                <a:latin typeface="Times New Roman"/>
                <a:cs typeface="Times New Roman"/>
              </a:rPr>
              <a:t> </a:t>
            </a:r>
            <a:r>
              <a:rPr sz="650" spc="-30" dirty="0">
                <a:latin typeface="Arial"/>
                <a:cs typeface="Arial"/>
              </a:rPr>
              <a:t>N</a:t>
            </a:r>
            <a:r>
              <a:rPr sz="675" spc="7" baseline="-18518" dirty="0">
                <a:latin typeface="Arial"/>
                <a:cs typeface="Arial"/>
              </a:rPr>
              <a:t>Vtx</a:t>
            </a:r>
            <a:r>
              <a:rPr sz="675" spc="67" baseline="-18518" dirty="0">
                <a:latin typeface="Arial"/>
                <a:cs typeface="Arial"/>
              </a:rPr>
              <a:t> </a:t>
            </a:r>
            <a:r>
              <a:rPr sz="650" spc="10" dirty="0">
                <a:latin typeface="Symbol"/>
                <a:cs typeface="Symbol"/>
              </a:rPr>
              <a:t></a:t>
            </a:r>
            <a:r>
              <a:rPr sz="650" spc="35" dirty="0">
                <a:latin typeface="Times New Roman"/>
                <a:cs typeface="Times New Roman"/>
              </a:rPr>
              <a:t> </a:t>
            </a:r>
            <a:r>
              <a:rPr sz="650" spc="5" dirty="0">
                <a:latin typeface="Arial"/>
                <a:cs typeface="Arial"/>
              </a:rPr>
              <a:t>30</a:t>
            </a:r>
            <a:endParaRPr sz="650">
              <a:latin typeface="Arial"/>
              <a:cs typeface="Arial"/>
            </a:endParaRPr>
          </a:p>
        </p:txBody>
      </p:sp>
      <p:sp>
        <p:nvSpPr>
          <p:cNvPr id="911" name="object 911"/>
          <p:cNvSpPr txBox="1"/>
          <p:nvPr/>
        </p:nvSpPr>
        <p:spPr>
          <a:xfrm>
            <a:off x="955040" y="5946595"/>
            <a:ext cx="140208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600"/>
              </a:lnSpc>
            </a:pPr>
            <a:r>
              <a:rPr sz="1400" b="1" dirty="0">
                <a:solidFill>
                  <a:srgbClr val="FF0000"/>
                </a:solidFill>
                <a:latin typeface="Century Gothic"/>
                <a:cs typeface="Century Gothic"/>
              </a:rPr>
              <a:t>Reduced </a:t>
            </a:r>
            <a:r>
              <a:rPr sz="14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pileup dependence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12" name="object 912"/>
          <p:cNvSpPr/>
          <p:nvPr/>
        </p:nvSpPr>
        <p:spPr>
          <a:xfrm>
            <a:off x="1384300" y="5438555"/>
            <a:ext cx="0" cy="492759"/>
          </a:xfrm>
          <a:custGeom>
            <a:avLst/>
            <a:gdLst/>
            <a:ahLst/>
            <a:cxnLst/>
            <a:rect l="l" t="t" r="r" b="b"/>
            <a:pathLst>
              <a:path h="492760">
                <a:moveTo>
                  <a:pt x="0" y="492344"/>
                </a:moveTo>
                <a:lnTo>
                  <a:pt x="0" y="0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1317976" y="5410200"/>
            <a:ext cx="132715" cy="130810"/>
          </a:xfrm>
          <a:custGeom>
            <a:avLst/>
            <a:gdLst/>
            <a:ahLst/>
            <a:cxnLst/>
            <a:rect l="l" t="t" r="r" b="b"/>
            <a:pathLst>
              <a:path w="132715" h="130810">
                <a:moveTo>
                  <a:pt x="66323" y="0"/>
                </a:moveTo>
                <a:lnTo>
                  <a:pt x="0" y="113696"/>
                </a:lnTo>
                <a:lnTo>
                  <a:pt x="2301" y="122445"/>
                </a:lnTo>
                <a:lnTo>
                  <a:pt x="15933" y="130397"/>
                </a:lnTo>
                <a:lnTo>
                  <a:pt x="24682" y="128096"/>
                </a:lnTo>
                <a:lnTo>
                  <a:pt x="66323" y="56710"/>
                </a:lnTo>
                <a:lnTo>
                  <a:pt x="99404" y="56710"/>
                </a:lnTo>
                <a:lnTo>
                  <a:pt x="66323" y="0"/>
                </a:lnTo>
                <a:close/>
              </a:path>
              <a:path w="132715" h="130810">
                <a:moveTo>
                  <a:pt x="99404" y="56710"/>
                </a:moveTo>
                <a:lnTo>
                  <a:pt x="66323" y="56710"/>
                </a:lnTo>
                <a:lnTo>
                  <a:pt x="107963" y="128096"/>
                </a:lnTo>
                <a:lnTo>
                  <a:pt x="116712" y="130397"/>
                </a:lnTo>
                <a:lnTo>
                  <a:pt x="130343" y="122445"/>
                </a:lnTo>
                <a:lnTo>
                  <a:pt x="132646" y="113696"/>
                </a:lnTo>
                <a:lnTo>
                  <a:pt x="99404" y="5671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 txBox="1"/>
          <p:nvPr/>
        </p:nvSpPr>
        <p:spPr>
          <a:xfrm>
            <a:off x="2518312" y="5135683"/>
            <a:ext cx="31051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entury Gothic"/>
                <a:cs typeface="Century Gothic"/>
              </a:rPr>
              <a:t>JV</a:t>
            </a:r>
            <a:r>
              <a:rPr sz="1400" b="1" spc="-10" dirty="0">
                <a:latin typeface="Century Gothic"/>
                <a:cs typeface="Century Gothic"/>
              </a:rPr>
              <a:t>T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15" name="object 915"/>
          <p:cNvSpPr txBox="1"/>
          <p:nvPr/>
        </p:nvSpPr>
        <p:spPr>
          <a:xfrm>
            <a:off x="2327128" y="5765765"/>
            <a:ext cx="80264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6415" algn="l"/>
                <a:tab pos="789305" algn="l"/>
              </a:tabLst>
            </a:pPr>
            <a:r>
              <a:rPr sz="1400" b="1" dirty="0">
                <a:latin typeface="Century Gothic"/>
                <a:cs typeface="Century Gothic"/>
              </a:rPr>
              <a:t>JV</a:t>
            </a:r>
            <a:r>
              <a:rPr sz="1400" b="1" spc="-10" dirty="0">
                <a:latin typeface="Century Gothic"/>
                <a:cs typeface="Century Gothic"/>
              </a:rPr>
              <a:t>F	</a:t>
            </a:r>
            <a:r>
              <a:rPr sz="1400" b="1" u="sng" spc="-5" dirty="0">
                <a:latin typeface="Century Gothic"/>
                <a:cs typeface="Century Gothic"/>
              </a:rPr>
              <a:t> </a:t>
            </a:r>
            <a:r>
              <a:rPr sz="1400" b="1" u="sng" spc="-220" dirty="0">
                <a:latin typeface="Century Gothic"/>
                <a:cs typeface="Century Gothic"/>
              </a:rPr>
              <a:t> </a:t>
            </a:r>
            <a:r>
              <a:rPr sz="1400" b="1" spc="-35" dirty="0">
                <a:latin typeface="Century Gothic"/>
                <a:cs typeface="Century Gothic"/>
              </a:rPr>
              <a:t> </a:t>
            </a:r>
            <a:r>
              <a:rPr sz="1400" b="1" u="sng" spc="-5" dirty="0">
                <a:latin typeface="Century Gothic"/>
                <a:cs typeface="Century Gothic"/>
              </a:rPr>
              <a:t> </a:t>
            </a:r>
            <a:r>
              <a:rPr sz="1400" b="1" u="sng" spc="-220" dirty="0">
                <a:latin typeface="Century Gothic"/>
                <a:cs typeface="Century Gothic"/>
              </a:rPr>
              <a:t> </a:t>
            </a:r>
            <a:r>
              <a:rPr sz="1400" b="1" u="sng" spc="-5" dirty="0">
                <a:latin typeface="Century Gothic"/>
                <a:cs typeface="Century Gothic"/>
              </a:rPr>
              <a:t> </a:t>
            </a:r>
            <a:r>
              <a:rPr sz="1400" b="1" u="sng" dirty="0">
                <a:latin typeface="Century Gothic"/>
                <a:cs typeface="Century Gothic"/>
              </a:rPr>
              <a:t>	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16" name="object 916"/>
          <p:cNvSpPr txBox="1"/>
          <p:nvPr/>
        </p:nvSpPr>
        <p:spPr>
          <a:xfrm>
            <a:off x="6969566" y="3523589"/>
            <a:ext cx="4051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JV</a:t>
            </a:r>
            <a:r>
              <a:rPr sz="1800" b="1" spc="-10" dirty="0">
                <a:latin typeface="Century Gothic"/>
                <a:cs typeface="Century Gothic"/>
              </a:rPr>
              <a:t>F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17" name="object 917"/>
          <p:cNvSpPr/>
          <p:nvPr/>
        </p:nvSpPr>
        <p:spPr>
          <a:xfrm>
            <a:off x="7583755" y="3762375"/>
            <a:ext cx="430530" cy="201295"/>
          </a:xfrm>
          <a:custGeom>
            <a:avLst/>
            <a:gdLst/>
            <a:ahLst/>
            <a:cxnLst/>
            <a:rect l="l" t="t" r="r" b="b"/>
            <a:pathLst>
              <a:path w="430529" h="201295">
                <a:moveTo>
                  <a:pt x="0" y="0"/>
                </a:moveTo>
                <a:lnTo>
                  <a:pt x="429919" y="200728"/>
                </a:lnTo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7899896" y="3865289"/>
            <a:ext cx="139700" cy="121920"/>
          </a:xfrm>
          <a:custGeom>
            <a:avLst/>
            <a:gdLst/>
            <a:ahLst/>
            <a:cxnLst/>
            <a:rect l="l" t="t" r="r" b="b"/>
            <a:pathLst>
              <a:path w="139700" h="121920">
                <a:moveTo>
                  <a:pt x="55606" y="0"/>
                </a:moveTo>
                <a:lnTo>
                  <a:pt x="42635" y="8986"/>
                </a:lnTo>
                <a:lnTo>
                  <a:pt x="41019" y="17887"/>
                </a:lnTo>
                <a:lnTo>
                  <a:pt x="88084" y="85818"/>
                </a:lnTo>
                <a:lnTo>
                  <a:pt x="5787" y="93350"/>
                </a:lnTo>
                <a:lnTo>
                  <a:pt x="0" y="100303"/>
                </a:lnTo>
                <a:lnTo>
                  <a:pt x="1437" y="116018"/>
                </a:lnTo>
                <a:lnTo>
                  <a:pt x="8390" y="121805"/>
                </a:lnTo>
                <a:lnTo>
                  <a:pt x="139471" y="109810"/>
                </a:lnTo>
                <a:lnTo>
                  <a:pt x="64508" y="1614"/>
                </a:lnTo>
                <a:lnTo>
                  <a:pt x="556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54353" y="4298315"/>
            <a:ext cx="2573514" cy="2377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356231" y="1198881"/>
            <a:ext cx="2787766" cy="26232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907132" y="1622728"/>
            <a:ext cx="733425" cy="928369"/>
          </a:xfrm>
          <a:custGeom>
            <a:avLst/>
            <a:gdLst/>
            <a:ahLst/>
            <a:cxnLst/>
            <a:rect l="l" t="t" r="r" b="b"/>
            <a:pathLst>
              <a:path w="733425" h="928369">
                <a:moveTo>
                  <a:pt x="733142" y="0"/>
                </a:moveTo>
                <a:lnTo>
                  <a:pt x="0" y="927883"/>
                </a:lnTo>
              </a:path>
            </a:pathLst>
          </a:custGeom>
          <a:ln w="2857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907133" y="1485264"/>
            <a:ext cx="183515" cy="1054100"/>
          </a:xfrm>
          <a:custGeom>
            <a:avLst/>
            <a:gdLst/>
            <a:ahLst/>
            <a:cxnLst/>
            <a:rect l="l" t="t" r="r" b="b"/>
            <a:pathLst>
              <a:path w="183515" h="1054100">
                <a:moveTo>
                  <a:pt x="183285" y="0"/>
                </a:moveTo>
                <a:lnTo>
                  <a:pt x="0" y="1053892"/>
                </a:lnTo>
              </a:path>
            </a:pathLst>
          </a:custGeom>
          <a:ln w="2857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07131" y="2619346"/>
            <a:ext cx="1088390" cy="217804"/>
          </a:xfrm>
          <a:custGeom>
            <a:avLst/>
            <a:gdLst/>
            <a:ahLst/>
            <a:cxnLst/>
            <a:rect l="l" t="t" r="r" b="b"/>
            <a:pathLst>
              <a:path w="1088390" h="217805">
                <a:moveTo>
                  <a:pt x="1088259" y="217651"/>
                </a:moveTo>
                <a:lnTo>
                  <a:pt x="0" y="0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72768" y="2619344"/>
            <a:ext cx="1019810" cy="767715"/>
          </a:xfrm>
          <a:custGeom>
            <a:avLst/>
            <a:gdLst/>
            <a:ahLst/>
            <a:cxnLst/>
            <a:rect l="l" t="t" r="r" b="b"/>
            <a:pathLst>
              <a:path w="1019809" h="767714">
                <a:moveTo>
                  <a:pt x="1019526" y="767508"/>
                </a:moveTo>
                <a:lnTo>
                  <a:pt x="0" y="0"/>
                </a:lnTo>
              </a:path>
            </a:pathLst>
          </a:custGeom>
          <a:ln w="2857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43659" y="2619344"/>
            <a:ext cx="240665" cy="1203325"/>
          </a:xfrm>
          <a:custGeom>
            <a:avLst/>
            <a:gdLst/>
            <a:ahLst/>
            <a:cxnLst/>
            <a:rect l="l" t="t" r="r" b="b"/>
            <a:pathLst>
              <a:path w="240665" h="1203325">
                <a:moveTo>
                  <a:pt x="0" y="1202812"/>
                </a:moveTo>
                <a:lnTo>
                  <a:pt x="240562" y="0"/>
                </a:lnTo>
              </a:path>
            </a:pathLst>
          </a:custGeom>
          <a:ln w="2857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766285" y="1198881"/>
            <a:ext cx="377825" cy="1787525"/>
          </a:xfrm>
          <a:custGeom>
            <a:avLst/>
            <a:gdLst/>
            <a:ahLst/>
            <a:cxnLst/>
            <a:rect l="l" t="t" r="r" b="b"/>
            <a:pathLst>
              <a:path w="377825" h="1787525">
                <a:moveTo>
                  <a:pt x="0" y="0"/>
                </a:moveTo>
                <a:lnTo>
                  <a:pt x="377713" y="0"/>
                </a:lnTo>
                <a:lnTo>
                  <a:pt x="377713" y="1787034"/>
                </a:lnTo>
                <a:lnTo>
                  <a:pt x="0" y="17870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376803" y="1301978"/>
            <a:ext cx="596265" cy="74930"/>
          </a:xfrm>
          <a:custGeom>
            <a:avLst/>
            <a:gdLst/>
            <a:ahLst/>
            <a:cxnLst/>
            <a:rect l="l" t="t" r="r" b="b"/>
            <a:pathLst>
              <a:path w="596265" h="74930">
                <a:moveTo>
                  <a:pt x="0" y="74816"/>
                </a:moveTo>
                <a:lnTo>
                  <a:pt x="595678" y="74816"/>
                </a:lnTo>
                <a:lnTo>
                  <a:pt x="595678" y="0"/>
                </a:lnTo>
                <a:lnTo>
                  <a:pt x="0" y="0"/>
                </a:lnTo>
                <a:lnTo>
                  <a:pt x="0" y="748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376803" y="1708284"/>
            <a:ext cx="596265" cy="167005"/>
          </a:xfrm>
          <a:custGeom>
            <a:avLst/>
            <a:gdLst/>
            <a:ahLst/>
            <a:cxnLst/>
            <a:rect l="l" t="t" r="r" b="b"/>
            <a:pathLst>
              <a:path w="596265" h="167005">
                <a:moveTo>
                  <a:pt x="0" y="166461"/>
                </a:moveTo>
                <a:lnTo>
                  <a:pt x="595678" y="166461"/>
                </a:lnTo>
                <a:lnTo>
                  <a:pt x="595678" y="0"/>
                </a:lnTo>
                <a:lnTo>
                  <a:pt x="0" y="0"/>
                </a:lnTo>
                <a:lnTo>
                  <a:pt x="0" y="1664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582998" y="1714371"/>
            <a:ext cx="217804" cy="905510"/>
          </a:xfrm>
          <a:custGeom>
            <a:avLst/>
            <a:gdLst/>
            <a:ahLst/>
            <a:cxnLst/>
            <a:rect l="l" t="t" r="r" b="b"/>
            <a:pathLst>
              <a:path w="217804" h="905510">
                <a:moveTo>
                  <a:pt x="0" y="0"/>
                </a:moveTo>
                <a:lnTo>
                  <a:pt x="217651" y="904972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73990" y="3553314"/>
            <a:ext cx="1776095" cy="332105"/>
          </a:xfrm>
          <a:custGeom>
            <a:avLst/>
            <a:gdLst/>
            <a:ahLst/>
            <a:cxnLst/>
            <a:rect l="l" t="t" r="r" b="b"/>
            <a:pathLst>
              <a:path w="1776095" h="332104">
                <a:moveTo>
                  <a:pt x="0" y="331489"/>
                </a:moveTo>
                <a:lnTo>
                  <a:pt x="1775580" y="331489"/>
                </a:lnTo>
                <a:lnTo>
                  <a:pt x="1775580" y="0"/>
                </a:lnTo>
                <a:lnTo>
                  <a:pt x="0" y="0"/>
                </a:lnTo>
                <a:lnTo>
                  <a:pt x="0" y="3314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399713" y="3341748"/>
            <a:ext cx="744855" cy="332105"/>
          </a:xfrm>
          <a:custGeom>
            <a:avLst/>
            <a:gdLst/>
            <a:ahLst/>
            <a:cxnLst/>
            <a:rect l="l" t="t" r="r" b="b"/>
            <a:pathLst>
              <a:path w="744854" h="332104">
                <a:moveTo>
                  <a:pt x="0" y="0"/>
                </a:moveTo>
                <a:lnTo>
                  <a:pt x="744286" y="0"/>
                </a:lnTo>
                <a:lnTo>
                  <a:pt x="744286" y="331489"/>
                </a:lnTo>
                <a:lnTo>
                  <a:pt x="0" y="331489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643659" y="3237934"/>
            <a:ext cx="1351915" cy="392430"/>
          </a:xfrm>
          <a:custGeom>
            <a:avLst/>
            <a:gdLst/>
            <a:ahLst/>
            <a:cxnLst/>
            <a:rect l="l" t="t" r="r" b="b"/>
            <a:pathLst>
              <a:path w="1351915" h="392429">
                <a:moveTo>
                  <a:pt x="0" y="391829"/>
                </a:moveTo>
                <a:lnTo>
                  <a:pt x="1351731" y="0"/>
                </a:lnTo>
              </a:path>
            </a:pathLst>
          </a:custGeom>
          <a:ln w="571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013615" y="2619345"/>
            <a:ext cx="859155" cy="1159510"/>
          </a:xfrm>
          <a:custGeom>
            <a:avLst/>
            <a:gdLst/>
            <a:ahLst/>
            <a:cxnLst/>
            <a:rect l="l" t="t" r="r" b="b"/>
            <a:pathLst>
              <a:path w="859154" h="1159510">
                <a:moveTo>
                  <a:pt x="0" y="1159338"/>
                </a:moveTo>
                <a:lnTo>
                  <a:pt x="859152" y="0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521034" y="2378782"/>
            <a:ext cx="1374775" cy="229235"/>
          </a:xfrm>
          <a:custGeom>
            <a:avLst/>
            <a:gdLst/>
            <a:ahLst/>
            <a:cxnLst/>
            <a:rect l="l" t="t" r="r" b="b"/>
            <a:pathLst>
              <a:path w="1374775" h="229235">
                <a:moveTo>
                  <a:pt x="0" y="0"/>
                </a:moveTo>
                <a:lnTo>
                  <a:pt x="1374641" y="229106"/>
                </a:lnTo>
              </a:path>
            </a:pathLst>
          </a:custGeom>
          <a:ln w="571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795962" y="1793263"/>
            <a:ext cx="1076960" cy="836294"/>
          </a:xfrm>
          <a:custGeom>
            <a:avLst/>
            <a:gdLst/>
            <a:ahLst/>
            <a:cxnLst/>
            <a:rect l="l" t="t" r="r" b="b"/>
            <a:pathLst>
              <a:path w="1076959" h="836294">
                <a:moveTo>
                  <a:pt x="0" y="0"/>
                </a:moveTo>
                <a:lnTo>
                  <a:pt x="1076803" y="836240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73053" y="2155045"/>
            <a:ext cx="469900" cy="1475105"/>
          </a:xfrm>
          <a:custGeom>
            <a:avLst/>
            <a:gdLst/>
            <a:ahLst/>
            <a:cxnLst/>
            <a:rect l="l" t="t" r="r" b="b"/>
            <a:pathLst>
              <a:path w="469900" h="1475104">
                <a:moveTo>
                  <a:pt x="0" y="0"/>
                </a:moveTo>
                <a:lnTo>
                  <a:pt x="469669" y="1474718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658499" y="2390237"/>
            <a:ext cx="274955" cy="1437640"/>
          </a:xfrm>
          <a:custGeom>
            <a:avLst/>
            <a:gdLst/>
            <a:ahLst/>
            <a:cxnLst/>
            <a:rect l="l" t="t" r="r" b="b"/>
            <a:pathLst>
              <a:path w="274954" h="1437639">
                <a:moveTo>
                  <a:pt x="0" y="0"/>
                </a:moveTo>
                <a:lnTo>
                  <a:pt x="274928" y="0"/>
                </a:lnTo>
                <a:lnTo>
                  <a:pt x="274928" y="1437288"/>
                </a:lnTo>
                <a:lnTo>
                  <a:pt x="0" y="14372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727230" y="3180657"/>
            <a:ext cx="447040" cy="762000"/>
          </a:xfrm>
          <a:custGeom>
            <a:avLst/>
            <a:gdLst/>
            <a:ahLst/>
            <a:cxnLst/>
            <a:rect l="l" t="t" r="r" b="b"/>
            <a:pathLst>
              <a:path w="447040" h="762000">
                <a:moveTo>
                  <a:pt x="0" y="0"/>
                </a:moveTo>
                <a:lnTo>
                  <a:pt x="446759" y="0"/>
                </a:lnTo>
                <a:lnTo>
                  <a:pt x="446759" y="761422"/>
                </a:lnTo>
                <a:lnTo>
                  <a:pt x="0" y="7614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921972" y="1376795"/>
            <a:ext cx="2153920" cy="332105"/>
          </a:xfrm>
          <a:custGeom>
            <a:avLst/>
            <a:gdLst/>
            <a:ahLst/>
            <a:cxnLst/>
            <a:rect l="l" t="t" r="r" b="b"/>
            <a:pathLst>
              <a:path w="2153920" h="332105">
                <a:moveTo>
                  <a:pt x="0" y="0"/>
                </a:moveTo>
                <a:lnTo>
                  <a:pt x="2153606" y="0"/>
                </a:lnTo>
                <a:lnTo>
                  <a:pt x="2153606" y="331489"/>
                </a:lnTo>
                <a:lnTo>
                  <a:pt x="0" y="33148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727230" y="1571537"/>
            <a:ext cx="549910" cy="332105"/>
          </a:xfrm>
          <a:custGeom>
            <a:avLst/>
            <a:gdLst/>
            <a:ahLst/>
            <a:cxnLst/>
            <a:rect l="l" t="t" r="r" b="b"/>
            <a:pathLst>
              <a:path w="549909" h="332105">
                <a:moveTo>
                  <a:pt x="0" y="0"/>
                </a:moveTo>
                <a:lnTo>
                  <a:pt x="549857" y="0"/>
                </a:lnTo>
                <a:lnTo>
                  <a:pt x="549857" y="331489"/>
                </a:lnTo>
                <a:lnTo>
                  <a:pt x="0" y="33148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21972" y="1553997"/>
            <a:ext cx="1351915" cy="392430"/>
          </a:xfrm>
          <a:custGeom>
            <a:avLst/>
            <a:gdLst/>
            <a:ahLst/>
            <a:cxnLst/>
            <a:rect l="l" t="t" r="r" b="b"/>
            <a:pathLst>
              <a:path w="1351915" h="392430">
                <a:moveTo>
                  <a:pt x="0" y="391829"/>
                </a:moveTo>
                <a:lnTo>
                  <a:pt x="1351731" y="0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80339" y="3911998"/>
            <a:ext cx="6715759" cy="1271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27685" indent="-342900">
              <a:lnSpc>
                <a:spcPts val="2370"/>
              </a:lnSpc>
              <a:buFont typeface="Arial"/>
              <a:buChar char="•"/>
              <a:tabLst>
                <a:tab pos="355600" algn="l"/>
              </a:tabLst>
            </a:pPr>
            <a:r>
              <a:rPr sz="2200" b="1" dirty="0">
                <a:latin typeface="Century Gothic"/>
                <a:cs typeface="Century Gothic"/>
              </a:rPr>
              <a:t>Large-R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jets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in</a:t>
            </a:r>
            <a:r>
              <a:rPr sz="2200" b="1" spc="-5" dirty="0">
                <a:latin typeface="Century Gothic"/>
                <a:cs typeface="Century Gothic"/>
              </a:rPr>
              <a:t> hig</a:t>
            </a:r>
            <a:r>
              <a:rPr sz="2200" b="1" dirty="0">
                <a:latin typeface="Century Gothic"/>
                <a:cs typeface="Century Gothic"/>
              </a:rPr>
              <a:t>h </a:t>
            </a:r>
            <a:r>
              <a:rPr sz="2200" b="1" spc="-10" dirty="0">
                <a:latin typeface="Century Gothic"/>
                <a:cs typeface="Century Gothic"/>
              </a:rPr>
              <a:t>multiplicity</a:t>
            </a:r>
            <a:r>
              <a:rPr sz="2200" b="1" spc="-5" dirty="0">
                <a:latin typeface="Century Gothic"/>
                <a:cs typeface="Century Gothic"/>
              </a:rPr>
              <a:t> event</a:t>
            </a:r>
            <a:r>
              <a:rPr sz="2200" b="1" dirty="0">
                <a:latin typeface="Century Gothic"/>
                <a:cs typeface="Century Gothic"/>
              </a:rPr>
              <a:t>s </a:t>
            </a:r>
            <a:r>
              <a:rPr sz="2200" b="1" spc="-5" dirty="0">
                <a:latin typeface="Century Gothic"/>
                <a:cs typeface="Century Gothic"/>
              </a:rPr>
              <a:t>have </a:t>
            </a:r>
            <a:r>
              <a:rPr sz="2200" b="1" dirty="0">
                <a:latin typeface="Century Gothic"/>
                <a:cs typeface="Century Gothic"/>
              </a:rPr>
              <a:t>a </a:t>
            </a:r>
            <a:r>
              <a:rPr sz="2200" b="1" spc="-20" dirty="0">
                <a:latin typeface="Century Gothic"/>
                <a:cs typeface="Century Gothic"/>
              </a:rPr>
              <a:t>mu</a:t>
            </a:r>
            <a:r>
              <a:rPr sz="2200" b="1" spc="-15" dirty="0">
                <a:latin typeface="Century Gothic"/>
                <a:cs typeface="Century Gothic"/>
              </a:rPr>
              <a:t>l</a:t>
            </a:r>
            <a:r>
              <a:rPr sz="2200" b="1" spc="-10" dirty="0">
                <a:latin typeface="Century Gothic"/>
                <a:cs typeface="Century Gothic"/>
              </a:rPr>
              <a:t>t</a:t>
            </a:r>
            <a:r>
              <a:rPr sz="2200" b="1" spc="-1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-prong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structure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5" dirty="0">
                <a:latin typeface="Century Gothic"/>
                <a:cs typeface="Century Gothic"/>
              </a:rPr>
              <a:t>from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the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acc</a:t>
            </a:r>
            <a:r>
              <a:rPr sz="2200" b="1" spc="-5" dirty="0">
                <a:latin typeface="Century Gothic"/>
                <a:cs typeface="Century Gothic"/>
              </a:rPr>
              <a:t>i</a:t>
            </a:r>
            <a:r>
              <a:rPr sz="2200" b="1" dirty="0">
                <a:latin typeface="Century Gothic"/>
                <a:cs typeface="Century Gothic"/>
              </a:rPr>
              <a:t>dental</a:t>
            </a:r>
            <a:endParaRPr sz="2200">
              <a:latin typeface="Century Gothic"/>
              <a:cs typeface="Century Gothic"/>
            </a:endParaRPr>
          </a:p>
          <a:p>
            <a:pPr marL="469265" indent="-114300">
              <a:lnSpc>
                <a:spcPts val="2365"/>
              </a:lnSpc>
            </a:pPr>
            <a:r>
              <a:rPr sz="2200" b="1" dirty="0">
                <a:latin typeface="Century Gothic"/>
                <a:cs typeface="Century Gothic"/>
              </a:rPr>
              <a:t>merging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20" dirty="0">
                <a:latin typeface="Century Gothic"/>
                <a:cs typeface="Century Gothic"/>
              </a:rPr>
              <a:t>o</a:t>
            </a:r>
            <a:r>
              <a:rPr sz="2200" b="1" spc="-10" dirty="0">
                <a:latin typeface="Century Gothic"/>
                <a:cs typeface="Century Gothic"/>
              </a:rPr>
              <a:t>f</a:t>
            </a:r>
            <a:r>
              <a:rPr sz="2200" b="1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parton</a:t>
            </a:r>
            <a:r>
              <a:rPr sz="2200" b="1" dirty="0">
                <a:latin typeface="Century Gothic"/>
                <a:cs typeface="Century Gothic"/>
              </a:rPr>
              <a:t>s </a:t>
            </a:r>
            <a:r>
              <a:rPr sz="2200" b="1" spc="-10" dirty="0">
                <a:latin typeface="Century Gothic"/>
                <a:cs typeface="Century Gothic"/>
              </a:rPr>
              <a:t>resulting in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large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jet</a:t>
            </a:r>
            <a:r>
              <a:rPr sz="2200" b="1" spc="-5" dirty="0">
                <a:latin typeface="Century Gothic"/>
                <a:cs typeface="Century Gothic"/>
              </a:rPr>
              <a:t> </a:t>
            </a:r>
            <a:r>
              <a:rPr sz="2200" b="1" dirty="0">
                <a:latin typeface="Century Gothic"/>
                <a:cs typeface="Century Gothic"/>
              </a:rPr>
              <a:t>masses</a:t>
            </a:r>
            <a:endParaRPr sz="2200">
              <a:latin typeface="Century Gothic"/>
              <a:cs typeface="Century Gothic"/>
            </a:endParaRPr>
          </a:p>
          <a:p>
            <a:pPr marL="469265">
              <a:lnSpc>
                <a:spcPct val="100000"/>
              </a:lnSpc>
              <a:spcBef>
                <a:spcPts val="259"/>
              </a:spcBef>
            </a:pPr>
            <a:r>
              <a:rPr sz="2000" dirty="0">
                <a:latin typeface="Courier New"/>
                <a:cs typeface="Courier New"/>
              </a:rPr>
              <a:t>o</a:t>
            </a:r>
            <a:r>
              <a:rPr sz="2000" spc="-155" dirty="0">
                <a:latin typeface="Courier New"/>
                <a:cs typeface="Courier New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Jet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mass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15" dirty="0">
                <a:latin typeface="Century Gothic"/>
                <a:cs typeface="Century Gothic"/>
              </a:rPr>
              <a:t>o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not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5" dirty="0">
                <a:latin typeface="Century Gothic"/>
                <a:cs typeface="Century Gothic"/>
              </a:rPr>
              <a:t>cor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</a:t>
            </a:r>
            <a:r>
              <a:rPr sz="2000" dirty="0">
                <a:latin typeface="Century Gothic"/>
                <a:cs typeface="Century Gothic"/>
              </a:rPr>
              <a:t>sp</a:t>
            </a:r>
            <a:r>
              <a:rPr sz="2000" spc="-15" dirty="0">
                <a:latin typeface="Century Gothic"/>
                <a:cs typeface="Century Gothic"/>
              </a:rPr>
              <a:t>on</a:t>
            </a:r>
            <a:r>
              <a:rPr sz="2000" dirty="0">
                <a:latin typeface="Century Gothic"/>
                <a:cs typeface="Century Gothic"/>
              </a:rPr>
              <a:t>d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spc="-10" dirty="0">
                <a:latin typeface="Century Gothic"/>
                <a:cs typeface="Century Gothic"/>
              </a:rPr>
              <a:t>to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a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pa</a:t>
            </a:r>
            <a:r>
              <a:rPr sz="2000" spc="-20" dirty="0">
                <a:latin typeface="Century Gothic"/>
                <a:cs typeface="Century Gothic"/>
              </a:rPr>
              <a:t>r</a:t>
            </a:r>
            <a:r>
              <a:rPr sz="2000" spc="-15" dirty="0">
                <a:latin typeface="Century Gothic"/>
                <a:cs typeface="Century Gothic"/>
              </a:rPr>
              <a:t>ent</a:t>
            </a:r>
            <a:r>
              <a:rPr sz="2000" dirty="0">
                <a:latin typeface="Century Gothic"/>
                <a:cs typeface="Century Gothic"/>
              </a:rPr>
              <a:t>’s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16939" y="5151020"/>
            <a:ext cx="183324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Century Gothic"/>
                <a:cs typeface="Century Gothic"/>
              </a:rPr>
              <a:t>pa</a:t>
            </a:r>
            <a:r>
              <a:rPr sz="2000" spc="-10" dirty="0">
                <a:latin typeface="Century Gothic"/>
                <a:cs typeface="Century Gothic"/>
              </a:rPr>
              <a:t>rticl</a:t>
            </a:r>
            <a:r>
              <a:rPr sz="2000" spc="-15" dirty="0">
                <a:latin typeface="Century Gothic"/>
                <a:cs typeface="Century Gothic"/>
              </a:rPr>
              <a:t>e’s</a:t>
            </a:r>
            <a:r>
              <a:rPr sz="2000" spc="-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mass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80339" y="5728099"/>
            <a:ext cx="4781550" cy="10045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w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ass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mp</a:t>
            </a:r>
            <a:r>
              <a:rPr sz="2200" spc="-10" dirty="0">
                <a:latin typeface="Century Gothic"/>
                <a:cs typeface="Century Gothic"/>
              </a:rPr>
              <a:t>t</a:t>
            </a:r>
            <a:r>
              <a:rPr sz="2200" dirty="0">
                <a:latin typeface="Century Gothic"/>
                <a:cs typeface="Century Gothic"/>
              </a:rPr>
              <a:t>i</a:t>
            </a:r>
            <a:r>
              <a:rPr sz="2200" spc="-15" dirty="0">
                <a:latin typeface="Century Gothic"/>
                <a:cs typeface="Century Gothic"/>
              </a:rPr>
              <a:t>on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0" dirty="0">
                <a:latin typeface="Century Gothic"/>
                <a:cs typeface="Century Gothic"/>
              </a:rPr>
              <a:t>:</a:t>
            </a:r>
            <a:endParaRPr sz="22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330"/>
              </a:spcBef>
              <a:buFont typeface="Courier New"/>
              <a:buChar char="o"/>
              <a:tabLst>
                <a:tab pos="755650" algn="l"/>
              </a:tabLst>
            </a:pPr>
            <a:r>
              <a:rPr sz="2000" b="1" dirty="0">
                <a:latin typeface="Century Gothic"/>
                <a:cs typeface="Century Gothic"/>
              </a:rPr>
              <a:t>Je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10" dirty="0">
                <a:latin typeface="Century Gothic"/>
                <a:cs typeface="Century Gothic"/>
              </a:rPr>
              <a:t>ri</a:t>
            </a:r>
            <a:r>
              <a:rPr sz="2000" b="1" dirty="0">
                <a:latin typeface="Century Gothic"/>
                <a:cs typeface="Century Gothic"/>
              </a:rPr>
              <a:t>ch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env</a:t>
            </a:r>
            <a:r>
              <a:rPr sz="2000" b="1" spc="-10" dirty="0">
                <a:latin typeface="Century Gothic"/>
                <a:cs typeface="Century Gothic"/>
              </a:rPr>
              <a:t>ir</a:t>
            </a:r>
            <a:r>
              <a:rPr sz="2000" b="1" dirty="0">
                <a:latin typeface="Century Gothic"/>
                <a:cs typeface="Century Gothic"/>
              </a:rPr>
              <a:t>on</a:t>
            </a:r>
            <a:r>
              <a:rPr sz="2000" b="1" spc="-20" dirty="0">
                <a:latin typeface="Century Gothic"/>
                <a:cs typeface="Century Gothic"/>
              </a:rPr>
              <a:t>m</a:t>
            </a:r>
            <a:r>
              <a:rPr sz="2000" b="1" dirty="0">
                <a:latin typeface="Century Gothic"/>
                <a:cs typeface="Century Gothic"/>
              </a:rPr>
              <a:t>en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endParaRPr sz="2000">
              <a:latin typeface="Century Gothic"/>
              <a:cs typeface="Century Gothic"/>
            </a:endParaRPr>
          </a:p>
          <a:p>
            <a:pPr marL="755650" lvl="1" indent="-285750">
              <a:lnSpc>
                <a:spcPct val="100000"/>
              </a:lnSpc>
              <a:spcBef>
                <a:spcPts val="200"/>
              </a:spcBef>
              <a:buFont typeface="Courier New"/>
              <a:buChar char="o"/>
              <a:tabLst>
                <a:tab pos="755650" algn="l"/>
              </a:tabLst>
            </a:pPr>
            <a:r>
              <a:rPr sz="2000" b="1" spc="-10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r</a:t>
            </a:r>
            <a:r>
              <a:rPr sz="2000" b="1" dirty="0">
                <a:latin typeface="Century Gothic"/>
                <a:cs typeface="Century Gothic"/>
              </a:rPr>
              <a:t>ge</a:t>
            </a:r>
            <a:r>
              <a:rPr sz="2000" b="1" spc="-10" dirty="0">
                <a:latin typeface="Century Gothic"/>
                <a:cs typeface="Century Gothic"/>
              </a:rPr>
              <a:t>-</a:t>
            </a:r>
            <a:r>
              <a:rPr sz="2000" b="1" dirty="0">
                <a:latin typeface="Century Gothic"/>
                <a:cs typeface="Century Gothic"/>
              </a:rPr>
              <a:t>R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Je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spc="-20" dirty="0">
                <a:latin typeface="Century Gothic"/>
                <a:cs typeface="Century Gothic"/>
              </a:rPr>
              <a:t>m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ss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10" dirty="0">
                <a:latin typeface="Century Gothic"/>
                <a:cs typeface="Century Gothic"/>
              </a:rPr>
              <a:t>s</a:t>
            </a:r>
            <a:r>
              <a:rPr sz="2000" b="1" spc="-5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unco</a:t>
            </a:r>
            <a:r>
              <a:rPr sz="2000" b="1" spc="-10" dirty="0">
                <a:latin typeface="Century Gothic"/>
                <a:cs typeface="Century Gothic"/>
              </a:rPr>
              <a:t>rr</a:t>
            </a:r>
            <a:r>
              <a:rPr sz="2000" b="1" dirty="0">
                <a:latin typeface="Century Gothic"/>
                <a:cs typeface="Century Gothic"/>
              </a:rPr>
              <a:t>e</a:t>
            </a:r>
            <a:r>
              <a:rPr sz="2000" b="1" spc="-5" dirty="0">
                <a:latin typeface="Century Gothic"/>
                <a:cs typeface="Century Gothic"/>
              </a:rPr>
              <a:t>l</a:t>
            </a:r>
            <a:r>
              <a:rPr sz="2000" b="1" dirty="0">
                <a:latin typeface="Century Gothic"/>
                <a:cs typeface="Century Gothic"/>
              </a:rPr>
              <a:t>a</a:t>
            </a:r>
            <a:r>
              <a:rPr sz="2000" b="1" spc="-10" dirty="0">
                <a:latin typeface="Century Gothic"/>
                <a:cs typeface="Century Gothic"/>
              </a:rPr>
              <a:t>t</a:t>
            </a:r>
            <a:r>
              <a:rPr sz="2000" b="1" dirty="0">
                <a:latin typeface="Century Gothic"/>
                <a:cs typeface="Century Gothic"/>
              </a:rPr>
              <a:t>ed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724891" y="0"/>
            <a:ext cx="5685905" cy="8769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52054" y="502920"/>
            <a:ext cx="7435734" cy="10972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782810" y="6598670"/>
            <a:ext cx="27876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595959"/>
                </a:solidFill>
                <a:latin typeface="Century Gothic"/>
                <a:cs typeface="Century Gothic"/>
              </a:rPr>
              <a:t>100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118546" y="2915851"/>
            <a:ext cx="759460" cy="415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59435" algn="l"/>
              </a:tabLst>
            </a:pPr>
            <a:r>
              <a:rPr sz="2650" i="1" spc="270" dirty="0">
                <a:latin typeface="Times New Roman"/>
                <a:cs typeface="Times New Roman"/>
              </a:rPr>
              <a:t>M</a:t>
            </a:r>
            <a:r>
              <a:rPr sz="2325" i="1" spc="-15" baseline="-23297" dirty="0">
                <a:latin typeface="Times New Roman"/>
                <a:cs typeface="Times New Roman"/>
              </a:rPr>
              <a:t>J</a:t>
            </a:r>
            <a:r>
              <a:rPr sz="2325" i="1" baseline="-23297" dirty="0">
                <a:latin typeface="Times New Roman"/>
                <a:cs typeface="Times New Roman"/>
              </a:rPr>
              <a:t>	</a:t>
            </a:r>
            <a:r>
              <a:rPr sz="2650" spc="10" dirty="0">
                <a:latin typeface="Symbol"/>
                <a:cs typeface="Symbol"/>
              </a:rPr>
              <a:t></a:t>
            </a:r>
            <a:endParaRPr sz="2650">
              <a:latin typeface="Symbol"/>
              <a:cs typeface="Symbo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55942" y="2880682"/>
            <a:ext cx="142240" cy="222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spc="-10" dirty="0">
                <a:latin typeface="Symbol"/>
                <a:cs typeface="Symbol"/>
              </a:rPr>
              <a:t>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952531" y="2915851"/>
            <a:ext cx="271145" cy="366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50" i="1" spc="15" dirty="0">
                <a:latin typeface="Times New Roman"/>
                <a:cs typeface="Times New Roman"/>
              </a:rPr>
              <a:t>m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140779" y="3597178"/>
            <a:ext cx="0" cy="236220"/>
          </a:xfrm>
          <a:custGeom>
            <a:avLst/>
            <a:gdLst/>
            <a:ahLst/>
            <a:cxnLst/>
            <a:rect l="l" t="t" r="r" b="b"/>
            <a:pathLst>
              <a:path h="236220">
                <a:moveTo>
                  <a:pt x="0" y="0"/>
                </a:moveTo>
                <a:lnTo>
                  <a:pt x="0" y="235881"/>
                </a:lnTo>
              </a:path>
            </a:pathLst>
          </a:custGeom>
          <a:ln w="88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287781" y="3597178"/>
            <a:ext cx="0" cy="236220"/>
          </a:xfrm>
          <a:custGeom>
            <a:avLst/>
            <a:gdLst/>
            <a:ahLst/>
            <a:cxnLst/>
            <a:rect l="l" t="t" r="r" b="b"/>
            <a:pathLst>
              <a:path h="236220">
                <a:moveTo>
                  <a:pt x="0" y="0"/>
                </a:moveTo>
                <a:lnTo>
                  <a:pt x="0" y="235881"/>
                </a:lnTo>
              </a:path>
            </a:pathLst>
          </a:custGeom>
          <a:ln w="88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80339" y="1660544"/>
            <a:ext cx="6419215" cy="121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89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2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3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ch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for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ent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wi</a:t>
            </a:r>
            <a:r>
              <a:rPr sz="2200" spc="-15" dirty="0">
                <a:latin typeface="Century Gothic"/>
                <a:cs typeface="Century Gothic"/>
              </a:rPr>
              <a:t>th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four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la</a:t>
            </a:r>
            <a:r>
              <a:rPr sz="2200" spc="-15" dirty="0">
                <a:latin typeface="Century Gothic"/>
                <a:cs typeface="Century Gothic"/>
              </a:rPr>
              <a:t>rge-R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n</a:t>
            </a:r>
            <a:r>
              <a:rPr sz="2200" dirty="0">
                <a:latin typeface="Century Gothic"/>
                <a:cs typeface="Century Gothic"/>
              </a:rPr>
              <a:t>d </a:t>
            </a:r>
            <a:r>
              <a:rPr sz="2200" spc="-15" dirty="0">
                <a:latin typeface="Century Gothic"/>
                <a:cs typeface="Century Gothic"/>
              </a:rPr>
              <a:t>u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the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tot</a:t>
            </a:r>
            <a:r>
              <a:rPr sz="2200" dirty="0">
                <a:latin typeface="Century Gothic"/>
                <a:cs typeface="Century Gothic"/>
              </a:rPr>
              <a:t>al-j</a:t>
            </a:r>
            <a:r>
              <a:rPr sz="2200" spc="-15" dirty="0">
                <a:latin typeface="Century Gothic"/>
                <a:cs typeface="Century Gothic"/>
              </a:rPr>
              <a:t>et</a:t>
            </a:r>
            <a:r>
              <a:rPr sz="2200" dirty="0">
                <a:latin typeface="Century Gothic"/>
                <a:cs typeface="Century Gothic"/>
              </a:rPr>
              <a:t>-mass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ent</a:t>
            </a:r>
            <a:r>
              <a:rPr sz="2200" dirty="0">
                <a:latin typeface="Century Gothic"/>
                <a:cs typeface="Century Gothic"/>
              </a:rPr>
              <a:t>-l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v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5" dirty="0">
                <a:latin typeface="Century Gothic"/>
                <a:cs typeface="Century Gothic"/>
              </a:rPr>
              <a:t>o</a:t>
            </a:r>
            <a:r>
              <a:rPr sz="2200" dirty="0">
                <a:latin typeface="Century Gothic"/>
                <a:cs typeface="Century Gothic"/>
              </a:rPr>
              <a:t>bs</a:t>
            </a:r>
            <a:r>
              <a:rPr sz="2200" spc="-15" dirty="0">
                <a:latin typeface="Century Gothic"/>
                <a:cs typeface="Century Gothic"/>
              </a:rPr>
              <a:t>er</a:t>
            </a:r>
            <a:r>
              <a:rPr sz="2200" dirty="0">
                <a:latin typeface="Century Gothic"/>
                <a:cs typeface="Century Gothic"/>
              </a:rPr>
              <a:t>vabl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spc="-10" dirty="0">
                <a:latin typeface="Century Gothic"/>
                <a:cs typeface="Century Gothic"/>
              </a:rPr>
              <a:t> to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</a:t>
            </a:r>
            <a:r>
              <a:rPr sz="2200" spc="-15" dirty="0">
                <a:latin typeface="Century Gothic"/>
                <a:cs typeface="Century Gothic"/>
              </a:rPr>
              <a:t>e</a:t>
            </a:r>
            <a:r>
              <a:rPr sz="2200" dirty="0">
                <a:latin typeface="Century Gothic"/>
                <a:cs typeface="Century Gothic"/>
              </a:rPr>
              <a:t>pa</a:t>
            </a:r>
            <a:r>
              <a:rPr sz="2200" spc="-10" dirty="0">
                <a:latin typeface="Century Gothic"/>
                <a:cs typeface="Century Gothic"/>
              </a:rPr>
              <a:t>r</a:t>
            </a:r>
            <a:r>
              <a:rPr sz="2200" dirty="0">
                <a:latin typeface="Century Gothic"/>
                <a:cs typeface="Century Gothic"/>
              </a:rPr>
              <a:t>a</a:t>
            </a:r>
            <a:r>
              <a:rPr sz="2200" spc="-15" dirty="0">
                <a:latin typeface="Century Gothic"/>
                <a:cs typeface="Century Gothic"/>
              </a:rPr>
              <a:t>te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si</a:t>
            </a:r>
            <a:r>
              <a:rPr sz="2200" spc="-15" dirty="0">
                <a:latin typeface="Century Gothic"/>
                <a:cs typeface="Century Gothic"/>
              </a:rPr>
              <a:t>gn</a:t>
            </a:r>
            <a:r>
              <a:rPr sz="2200" dirty="0">
                <a:latin typeface="Century Gothic"/>
                <a:cs typeface="Century Gothic"/>
              </a:rPr>
              <a:t>al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spc="-10" dirty="0">
                <a:latin typeface="Century Gothic"/>
                <a:cs typeface="Century Gothic"/>
              </a:rPr>
              <a:t>f</a:t>
            </a:r>
            <a:r>
              <a:rPr sz="2200" spc="-20" dirty="0">
                <a:latin typeface="Century Gothic"/>
                <a:cs typeface="Century Gothic"/>
              </a:rPr>
              <a:t>rom</a:t>
            </a:r>
            <a:r>
              <a:rPr sz="2200" spc="-5" dirty="0">
                <a:latin typeface="Century Gothic"/>
                <a:cs typeface="Century Gothic"/>
              </a:rPr>
              <a:t> </a:t>
            </a:r>
            <a:r>
              <a:rPr sz="2200" dirty="0">
                <a:latin typeface="Century Gothic"/>
                <a:cs typeface="Century Gothic"/>
              </a:rPr>
              <a:t>ba</a:t>
            </a:r>
            <a:r>
              <a:rPr sz="2200" spc="-15" dirty="0">
                <a:latin typeface="Century Gothic"/>
                <a:cs typeface="Century Gothic"/>
              </a:rPr>
              <a:t>ckg</a:t>
            </a:r>
            <a:r>
              <a:rPr sz="2200" spc="-20" dirty="0">
                <a:latin typeface="Century Gothic"/>
                <a:cs typeface="Century Gothic"/>
              </a:rPr>
              <a:t>r</a:t>
            </a:r>
            <a:r>
              <a:rPr sz="2200" spc="-15" dirty="0">
                <a:latin typeface="Century Gothic"/>
                <a:cs typeface="Century Gothic"/>
              </a:rPr>
              <a:t>oun</a:t>
            </a:r>
            <a:r>
              <a:rPr sz="2200" dirty="0">
                <a:latin typeface="Century Gothic"/>
                <a:cs typeface="Century Gothic"/>
              </a:rPr>
              <a:t>d</a:t>
            </a:r>
            <a:r>
              <a:rPr sz="2200" spc="-10" dirty="0">
                <a:latin typeface="Century Gothic"/>
                <a:cs typeface="Century Gothic"/>
              </a:rPr>
              <a:t>:</a:t>
            </a:r>
            <a:endParaRPr sz="2200">
              <a:latin typeface="Century Gothic"/>
              <a:cs typeface="Century Gothic"/>
            </a:endParaRPr>
          </a:p>
          <a:p>
            <a:pPr marL="83185" algn="ctr">
              <a:lnSpc>
                <a:spcPct val="100000"/>
              </a:lnSpc>
              <a:spcBef>
                <a:spcPts val="475"/>
              </a:spcBef>
            </a:pPr>
            <a:r>
              <a:rPr sz="1550" spc="-10" dirty="0">
                <a:latin typeface="Times New Roman"/>
                <a:cs typeface="Times New Roman"/>
              </a:rPr>
              <a:t>4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34433" y="4009"/>
            <a:ext cx="7280275" cy="143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75665">
              <a:lnSpc>
                <a:spcPts val="5700"/>
              </a:lnSpc>
              <a:tabLst>
                <a:tab pos="5705475" algn="l"/>
              </a:tabLst>
            </a:pPr>
            <a:r>
              <a:rPr sz="5400" b="1" spc="-35" dirty="0">
                <a:latin typeface="Palatino Linotype"/>
                <a:cs typeface="Palatino Linotype"/>
              </a:rPr>
              <a:t>High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dirty="0">
                <a:latin typeface="Palatino Linotype"/>
                <a:cs typeface="Palatino Linotype"/>
              </a:rPr>
              <a:t>m</a:t>
            </a:r>
            <a:r>
              <a:rPr sz="5400" b="1" spc="-40" dirty="0">
                <a:latin typeface="Palatino Linotype"/>
                <a:cs typeface="Palatino Linotype"/>
              </a:rPr>
              <a:t>u</a:t>
            </a:r>
            <a:r>
              <a:rPr sz="5400" b="1" spc="-20" dirty="0">
                <a:latin typeface="Palatino Linotype"/>
                <a:cs typeface="Palatino Linotype"/>
              </a:rPr>
              <a:t>lti</a:t>
            </a:r>
            <a:r>
              <a:rPr sz="5400" b="1" spc="-40" dirty="0">
                <a:latin typeface="Palatino Linotype"/>
                <a:cs typeface="Palatino Linotype"/>
              </a:rPr>
              <a:t>p</a:t>
            </a:r>
            <a:r>
              <a:rPr sz="5400" b="1" spc="-20" dirty="0">
                <a:latin typeface="Palatino Linotype"/>
                <a:cs typeface="Palatino Linotype"/>
              </a:rPr>
              <a:t>li</a:t>
            </a:r>
            <a:r>
              <a:rPr sz="5400" b="1" spc="-30" dirty="0">
                <a:latin typeface="Palatino Linotype"/>
                <a:cs typeface="Palatino Linotype"/>
              </a:rPr>
              <a:t>c</a:t>
            </a:r>
            <a:r>
              <a:rPr sz="5400" b="1" dirty="0">
                <a:latin typeface="Palatino Linotype"/>
                <a:cs typeface="Palatino Linotype"/>
              </a:rPr>
              <a:t>ity </a:t>
            </a:r>
            <a:r>
              <a:rPr sz="5400" b="1" spc="-30" dirty="0">
                <a:latin typeface="Palatino Linotype"/>
                <a:cs typeface="Palatino Linotype"/>
              </a:rPr>
              <a:t>s</a:t>
            </a:r>
            <a:r>
              <a:rPr sz="5400" b="1" dirty="0">
                <a:latin typeface="Palatino Linotype"/>
                <a:cs typeface="Palatino Linotype"/>
              </a:rPr>
              <a:t>ear</a:t>
            </a:r>
            <a:r>
              <a:rPr sz="5400" b="1" spc="-35" dirty="0">
                <a:latin typeface="Palatino Linotype"/>
                <a:cs typeface="Palatino Linotype"/>
              </a:rPr>
              <a:t>ch</a:t>
            </a:r>
            <a:r>
              <a:rPr sz="5400" b="1" spc="-30" dirty="0">
                <a:latin typeface="Palatino Linotype"/>
                <a:cs typeface="Palatino Linotype"/>
              </a:rPr>
              <a:t>es</a:t>
            </a:r>
            <a:r>
              <a:rPr sz="5400" b="1" spc="-5" dirty="0">
                <a:latin typeface="Palatino Linotype"/>
                <a:cs typeface="Palatino Linotype"/>
              </a:rPr>
              <a:t> </a:t>
            </a:r>
            <a:r>
              <a:rPr sz="5400" b="1" spc="-35" dirty="0">
                <a:latin typeface="Palatino Linotype"/>
                <a:cs typeface="Palatino Linotype"/>
              </a:rPr>
              <a:t>us</a:t>
            </a:r>
            <a:r>
              <a:rPr sz="5400" b="1" spc="-20" dirty="0">
                <a:latin typeface="Palatino Linotype"/>
                <a:cs typeface="Palatino Linotype"/>
              </a:rPr>
              <a:t>i</a:t>
            </a:r>
            <a:r>
              <a:rPr sz="5400" b="1" spc="-40" dirty="0">
                <a:latin typeface="Palatino Linotype"/>
                <a:cs typeface="Palatino Linotype"/>
              </a:rPr>
              <a:t>n</a:t>
            </a:r>
            <a:r>
              <a:rPr sz="5400" b="1" spc="-30" dirty="0">
                <a:latin typeface="Palatino Linotype"/>
                <a:cs typeface="Palatino Linotype"/>
              </a:rPr>
              <a:t>g</a:t>
            </a:r>
            <a:r>
              <a:rPr sz="5400" b="1" dirty="0">
                <a:latin typeface="Palatino Linotype"/>
                <a:cs typeface="Palatino Linotype"/>
              </a:rPr>
              <a:t> jet	m</a:t>
            </a:r>
            <a:r>
              <a:rPr sz="5400" b="1" spc="-30" dirty="0">
                <a:latin typeface="Palatino Linotype"/>
                <a:cs typeface="Palatino Linotype"/>
              </a:rPr>
              <a:t>as</a:t>
            </a:r>
            <a:r>
              <a:rPr sz="5400" b="1" spc="-25" dirty="0">
                <a:latin typeface="Palatino Linotype"/>
                <a:cs typeface="Palatino Linotype"/>
              </a:rPr>
              <a:t>s</a:t>
            </a:r>
            <a:endParaRPr sz="5400" dirty="0">
              <a:latin typeface="Palatino Linotype"/>
              <a:cs typeface="Palatino Linotype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40337" y="2871069"/>
            <a:ext cx="220345" cy="222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i="1" spc="-10" dirty="0">
                <a:latin typeface="Times New Roman"/>
                <a:cs typeface="Times New Roman"/>
              </a:rPr>
              <a:t>j</a:t>
            </a:r>
            <a:r>
              <a:rPr sz="1550" i="1" spc="-25" dirty="0">
                <a:latin typeface="Times New Roman"/>
                <a:cs typeface="Times New Roman"/>
              </a:rPr>
              <a:t>e</a:t>
            </a:r>
            <a:r>
              <a:rPr sz="1550" i="1" spc="-5" dirty="0">
                <a:latin typeface="Times New Roman"/>
                <a:cs typeface="Times New Roman"/>
              </a:rPr>
              <a:t>t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942112" y="2869849"/>
            <a:ext cx="972185" cy="963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60" algn="ctr">
              <a:lnSpc>
                <a:spcPct val="100000"/>
              </a:lnSpc>
            </a:pPr>
            <a:r>
              <a:rPr sz="4000" dirty="0">
                <a:latin typeface="Symbol"/>
                <a:cs typeface="Symbol"/>
              </a:rPr>
              <a:t></a:t>
            </a:r>
            <a:endParaRPr sz="4000">
              <a:latin typeface="Symbol"/>
              <a:cs typeface="Symbol"/>
            </a:endParaRPr>
          </a:p>
          <a:p>
            <a:pPr algn="ctr">
              <a:lnSpc>
                <a:spcPts val="1739"/>
              </a:lnSpc>
              <a:spcBef>
                <a:spcPts val="65"/>
              </a:spcBef>
            </a:pPr>
            <a:r>
              <a:rPr sz="1550" i="1" spc="-75" dirty="0">
                <a:latin typeface="Times New Roman"/>
                <a:cs typeface="Times New Roman"/>
              </a:rPr>
              <a:t>p</a:t>
            </a:r>
            <a:r>
              <a:rPr sz="1650" i="1" spc="15" baseline="-20202" dirty="0">
                <a:latin typeface="Times New Roman"/>
                <a:cs typeface="Times New Roman"/>
              </a:rPr>
              <a:t>T</a:t>
            </a:r>
            <a:r>
              <a:rPr sz="1650" i="1" spc="-44" baseline="-20202" dirty="0">
                <a:latin typeface="Times New Roman"/>
                <a:cs typeface="Times New Roman"/>
              </a:rPr>
              <a:t> </a:t>
            </a:r>
            <a:r>
              <a:rPr sz="1550" spc="-145" dirty="0">
                <a:latin typeface="Symbol"/>
                <a:cs typeface="Symbol"/>
              </a:rPr>
              <a:t></a:t>
            </a:r>
            <a:r>
              <a:rPr sz="1550" spc="-10" dirty="0">
                <a:latin typeface="Times New Roman"/>
                <a:cs typeface="Times New Roman"/>
              </a:rPr>
              <a:t>10</a:t>
            </a:r>
            <a:r>
              <a:rPr sz="1550" spc="90" dirty="0">
                <a:latin typeface="Times New Roman"/>
                <a:cs typeface="Times New Roman"/>
              </a:rPr>
              <a:t>0</a:t>
            </a:r>
            <a:r>
              <a:rPr sz="1550" i="1" spc="-35" dirty="0">
                <a:latin typeface="Times New Roman"/>
                <a:cs typeface="Times New Roman"/>
              </a:rPr>
              <a:t>G</a:t>
            </a:r>
            <a:r>
              <a:rPr sz="1550" i="1" spc="-25" dirty="0">
                <a:latin typeface="Times New Roman"/>
                <a:cs typeface="Times New Roman"/>
              </a:rPr>
              <a:t>e</a:t>
            </a:r>
            <a:r>
              <a:rPr sz="1550" i="1" spc="-10" dirty="0">
                <a:latin typeface="Times New Roman"/>
                <a:cs typeface="Times New Roman"/>
              </a:rPr>
              <a:t>V</a:t>
            </a:r>
            <a:endParaRPr sz="1550">
              <a:latin typeface="Times New Roman"/>
              <a:cs typeface="Times New Roman"/>
            </a:endParaRPr>
          </a:p>
          <a:p>
            <a:pPr marR="47625" algn="ctr">
              <a:lnSpc>
                <a:spcPts val="1800"/>
              </a:lnSpc>
            </a:pPr>
            <a:r>
              <a:rPr sz="1600" i="1" spc="-40" dirty="0">
                <a:latin typeface="Symbol"/>
                <a:cs typeface="Symbol"/>
              </a:rPr>
              <a:t></a:t>
            </a:r>
            <a:r>
              <a:rPr sz="1600" i="1" spc="-135" dirty="0">
                <a:latin typeface="Times New Roman"/>
                <a:cs typeface="Times New Roman"/>
              </a:rPr>
              <a:t> </a:t>
            </a:r>
            <a:r>
              <a:rPr sz="1550" spc="5" dirty="0">
                <a:latin typeface="Symbol"/>
                <a:cs typeface="Symbol"/>
              </a:rPr>
              <a:t></a:t>
            </a:r>
            <a:r>
              <a:rPr sz="1550" spc="-10" dirty="0">
                <a:latin typeface="Times New Roman"/>
                <a:cs typeface="Times New Roman"/>
              </a:rPr>
              <a:t>2.5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772462" y="3673237"/>
            <a:ext cx="389890" cy="777240"/>
          </a:xfrm>
          <a:custGeom>
            <a:avLst/>
            <a:gdLst/>
            <a:ahLst/>
            <a:cxnLst/>
            <a:rect l="l" t="t" r="r" b="b"/>
            <a:pathLst>
              <a:path w="389890" h="777239">
                <a:moveTo>
                  <a:pt x="389481" y="582103"/>
                </a:moveTo>
                <a:lnTo>
                  <a:pt x="0" y="582103"/>
                </a:lnTo>
                <a:lnTo>
                  <a:pt x="194741" y="776842"/>
                </a:lnTo>
                <a:lnTo>
                  <a:pt x="389481" y="582103"/>
                </a:lnTo>
                <a:close/>
              </a:path>
              <a:path w="389890" h="777239">
                <a:moveTo>
                  <a:pt x="292111" y="0"/>
                </a:moveTo>
                <a:lnTo>
                  <a:pt x="97370" y="0"/>
                </a:lnTo>
                <a:lnTo>
                  <a:pt x="97370" y="582103"/>
                </a:lnTo>
                <a:lnTo>
                  <a:pt x="292111" y="582103"/>
                </a:lnTo>
                <a:lnTo>
                  <a:pt x="292111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5026659" y="5302382"/>
            <a:ext cx="1894205" cy="1066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8800"/>
              </a:lnSpc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oo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,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E.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 I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za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gui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rre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, 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J.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70" dirty="0">
                <a:solidFill>
                  <a:srgbClr val="FF0000"/>
                </a:solidFill>
                <a:latin typeface="Arial"/>
                <a:cs typeface="Arial"/>
              </a:rPr>
              <a:t>W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acke</a:t>
            </a:r>
            <a:r>
              <a:rPr sz="1800" b="1" spc="-105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,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t.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l.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(ar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Xi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v:1202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0558)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1756</TotalTime>
  <Words>4618</Words>
  <Application>Microsoft Office PowerPoint</Application>
  <PresentationFormat>On-screen Show (4:3)</PresentationFormat>
  <Paragraphs>1404</Paragraphs>
  <Slides>109</Slides>
  <Notes>109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109</vt:i4>
      </vt:variant>
    </vt:vector>
  </HeadingPairs>
  <TitlesOfParts>
    <vt:vector size="123" baseType="lpstr">
      <vt:lpstr>ＭＳ Ｐゴシック</vt:lpstr>
      <vt:lpstr>ＭＳ Ｐゴシック</vt:lpstr>
      <vt:lpstr>Arial</vt:lpstr>
      <vt:lpstr>Calibri</vt:lpstr>
      <vt:lpstr>Century Gothic</vt:lpstr>
      <vt:lpstr>Courier New</vt:lpstr>
      <vt:lpstr>DejaVu Sans</vt:lpstr>
      <vt:lpstr>Lucida Sans Unicode</vt:lpstr>
      <vt:lpstr>Palatino Linotype</vt:lpstr>
      <vt:lpstr>Symbol</vt:lpstr>
      <vt:lpstr>Times New Roman</vt:lpstr>
      <vt:lpstr>Verdana</vt:lpstr>
      <vt:lpstr>Wingdings</vt:lpstr>
      <vt:lpstr>Office Theme</vt:lpstr>
      <vt:lpstr>Particle Identification at the LHC III </vt:lpstr>
      <vt:lpstr>Today Lecture</vt:lpstr>
      <vt:lpstr>Jets at the LHC</vt:lpstr>
      <vt:lpstr>Jets and jet algorithms (I)</vt:lpstr>
      <vt:lpstr>Jets and jet algorithms (I)</vt:lpstr>
      <vt:lpstr>Jets and jet algorithms (I)</vt:lpstr>
      <vt:lpstr>Jets and jet algorithms (I)</vt:lpstr>
      <vt:lpstr>Jets and jet algorithms (I)</vt:lpstr>
      <vt:lpstr>Jets and jet algorithms (I)</vt:lpstr>
      <vt:lpstr>PowerPoint Presentation</vt:lpstr>
      <vt:lpstr>PowerPoint Presentation</vt:lpstr>
      <vt:lpstr>Jets and Missing ET</vt:lpstr>
      <vt:lpstr>Hàbb + missing ET</vt:lpstr>
      <vt:lpstr>Pile-up in Run 1</vt:lpstr>
      <vt:lpstr>High pile-up (Run 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Reducing ﬂuctuations (I)</vt:lpstr>
      <vt:lpstr>Reducing ﬂuctuations (II)</vt:lpstr>
      <vt:lpstr>PowerPoint Presentation</vt:lpstr>
      <vt:lpstr>PowerPoint Presentation</vt:lpstr>
      <vt:lpstr>PowerPoint Presentation</vt:lpstr>
      <vt:lpstr>PowerPoint Presentation</vt:lpstr>
      <vt:lpstr>Systematic uncertainties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Boosted EW objects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Trimming performance</vt:lpstr>
      <vt:lpstr>PowerPoint Presentation</vt:lpstr>
      <vt:lpstr>PowerPoint Presentation</vt:lpstr>
      <vt:lpstr>PowerPoint Presentation</vt:lpstr>
      <vt:lpstr>PowerPoint Presentation</vt:lpstr>
      <vt:lpstr>Higgs tagging</vt:lpstr>
      <vt:lpstr>PowerPoint Presentation</vt:lpstr>
      <vt:lpstr>PowerPoint Presentation</vt:lpstr>
      <vt:lpstr>Deep learning W Tagging</vt:lpstr>
      <vt:lpstr>PowerPoint Presentation</vt:lpstr>
      <vt:lpstr>Fuzzy jets</vt:lpstr>
      <vt:lpstr>Missing ET</vt:lpstr>
      <vt:lpstr>Missing ET Performance</vt:lpstr>
      <vt:lpstr>Missing ET Signiﬁcance</vt:lpstr>
      <vt:lpstr>Summary</vt:lpstr>
      <vt:lpstr>PowerPoint Presentation</vt:lpstr>
      <vt:lpstr>Reducing ﬂuctuations (III)</vt:lpstr>
      <vt:lpstr>Forward pile-up jets</vt:lpstr>
      <vt:lpstr>PowerPoint Presentation</vt:lpstr>
      <vt:lpstr>PowerPoint Presentation</vt:lpstr>
      <vt:lpstr>Expanding the use of jets</vt:lpstr>
      <vt:lpstr>PowerPoint Presentation</vt:lpstr>
      <vt:lpstr>Reclustered grooming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Total-jet-mass</vt:lpstr>
      <vt:lpstr>Total-jet-mass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Jets and Missing ET</dc:title>
  <cp:lastModifiedBy>Rachid M</cp:lastModifiedBy>
  <cp:revision>29</cp:revision>
  <dcterms:created xsi:type="dcterms:W3CDTF">2017-08-21T20:14:18Z</dcterms:created>
  <dcterms:modified xsi:type="dcterms:W3CDTF">2018-08-03T02:36:03Z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2016-08-24T00:00:00Z</vt:filetime>
  </property>
  <property fmtid="{D5CDD505-2E9C-101B-9397-08002B2CF9AE}" pid="3" name="LastSaved">
    <vt:filetime>2017-08-21T00:00:00Z</vt:filetime>
  </property>
</Properties>
</file>