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64" r:id="rId2"/>
    <p:sldId id="458" r:id="rId3"/>
    <p:sldId id="463" r:id="rId4"/>
    <p:sldId id="462" r:id="rId5"/>
    <p:sldId id="4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17193-0F50-46EC-9159-6CAE38BC8121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3EBE8-1545-4A10-932C-53C18F173A3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431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267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41618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398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390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062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www.ska.ac.za"/>
          <p:cNvSpPr txBox="1"/>
          <p:nvPr/>
        </p:nvSpPr>
        <p:spPr>
          <a:xfrm>
            <a:off x="9988551" y="6351271"/>
            <a:ext cx="1629836" cy="282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9376" tIns="49376" rIns="49376" bIns="49376">
            <a:spAutoFit/>
          </a:bodyPr>
          <a:lstStyle>
            <a:lvl1pPr algn="r" defTabSz="685800">
              <a:defRPr sz="11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188" dirty="0"/>
              <a:t>www.sa</a:t>
            </a:r>
            <a:r>
              <a:rPr lang="en-US" sz="1188" dirty="0"/>
              <a:t>rao</a:t>
            </a:r>
            <a:r>
              <a:rPr sz="1188" dirty="0"/>
              <a:t>.ac.za</a:t>
            </a:r>
          </a:p>
        </p:txBody>
      </p:sp>
      <p:sp>
        <p:nvSpPr>
          <p:cNvPr id="55" name="Line"/>
          <p:cNvSpPr/>
          <p:nvPr/>
        </p:nvSpPr>
        <p:spPr>
          <a:xfrm>
            <a:off x="670984" y="6507478"/>
            <a:ext cx="9552521" cy="2"/>
          </a:xfrm>
          <a:prstGeom prst="line">
            <a:avLst/>
          </a:prstGeom>
          <a:ln w="6350">
            <a:solidFill>
              <a:srgbClr val="BFBFBF"/>
            </a:solidFill>
            <a:miter/>
          </a:ln>
        </p:spPr>
        <p:txBody>
          <a:bodyPr lIns="49376" tIns="49376" rIns="49376" bIns="49376"/>
          <a:lstStyle/>
          <a:p>
            <a:endParaRPr sz="1944"/>
          </a:p>
        </p:txBody>
      </p:sp>
      <p:sp>
        <p:nvSpPr>
          <p:cNvPr id="5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57418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2772" y="6207370"/>
            <a:ext cx="344831" cy="29796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24847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072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662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985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5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809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67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1059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71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EE126-5B5B-4FC9-B892-18E06ADBF5DE}" type="datetimeFigureOut">
              <a:rPr lang="en-ZA" smtClean="0"/>
              <a:t>2024/12/09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334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History of Astronomy Steering Meeting"/>
          <p:cNvSpPr txBox="1"/>
          <p:nvPr/>
        </p:nvSpPr>
        <p:spPr>
          <a:xfrm>
            <a:off x="8525407" y="3169771"/>
            <a:ext cx="2927988" cy="258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defTabSz="914400">
              <a:defRPr sz="8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endParaRPr sz="960" dirty="0"/>
          </a:p>
        </p:txBody>
      </p:sp>
      <p:sp>
        <p:nvSpPr>
          <p:cNvPr id="190" name="DOCUMENTING THE CONSTRUCTION OF MeerKAT, AVN AND SKA"/>
          <p:cNvSpPr txBox="1"/>
          <p:nvPr/>
        </p:nvSpPr>
        <p:spPr>
          <a:xfrm>
            <a:off x="4119959" y="2490539"/>
            <a:ext cx="4472942" cy="3323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defTabSz="914400">
              <a:defRPr sz="12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endParaRPr sz="1440" dirty="0"/>
          </a:p>
        </p:txBody>
      </p:sp>
      <p:sp>
        <p:nvSpPr>
          <p:cNvPr id="191" name="SKA SA PROJECT"/>
          <p:cNvSpPr txBox="1"/>
          <p:nvPr/>
        </p:nvSpPr>
        <p:spPr>
          <a:xfrm>
            <a:off x="4029074" y="1974890"/>
            <a:ext cx="6790112" cy="5035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2" tIns="54862" rIns="54862" bIns="54862">
            <a:spAutoFit/>
          </a:bodyPr>
          <a:lstStyle>
            <a:lvl1pPr defTabSz="685800">
              <a:defRPr sz="30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SKA </a:t>
            </a:r>
            <a:r>
              <a:rPr lang="en-US" sz="3200" dirty="0" err="1">
                <a:solidFill>
                  <a:schemeClr val="tx1"/>
                </a:solidFill>
              </a:rPr>
              <a:t>Steerco</a:t>
            </a:r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Project Cash Update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MTEF 2024/25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10 DECEMBER 2024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93" name="Rectangle"/>
          <p:cNvSpPr/>
          <p:nvPr/>
        </p:nvSpPr>
        <p:spPr>
          <a:xfrm>
            <a:off x="609598" y="341010"/>
            <a:ext cx="10972805" cy="145731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862" tIns="54862" rIns="54862" bIns="54862" anchor="ctr"/>
          <a:lstStyle/>
          <a:p>
            <a:pPr algn="ctr" defTabSz="822960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560" dirty="0"/>
          </a:p>
        </p:txBody>
      </p:sp>
      <p:sp>
        <p:nvSpPr>
          <p:cNvPr id="194" name="www.ska.ac.za"/>
          <p:cNvSpPr txBox="1"/>
          <p:nvPr/>
        </p:nvSpPr>
        <p:spPr>
          <a:xfrm>
            <a:off x="9504045" y="6343649"/>
            <a:ext cx="1466852" cy="313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algn="r" defTabSz="685800">
              <a:defRPr sz="11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sz="1320" dirty="0"/>
              <a:t>www.s</a:t>
            </a:r>
            <a:r>
              <a:rPr lang="en-US" sz="1320" dirty="0"/>
              <a:t>arao</a:t>
            </a:r>
            <a:r>
              <a:rPr sz="1320" dirty="0"/>
              <a:t>.ac.za</a:t>
            </a:r>
          </a:p>
        </p:txBody>
      </p:sp>
      <p:sp>
        <p:nvSpPr>
          <p:cNvPr id="195" name="Line"/>
          <p:cNvSpPr/>
          <p:nvPr/>
        </p:nvSpPr>
        <p:spPr>
          <a:xfrm>
            <a:off x="609599" y="6517005"/>
            <a:ext cx="8989697" cy="2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54862" tIns="54862" rIns="54862" bIns="54862"/>
          <a:lstStyle/>
          <a:p>
            <a:endParaRPr sz="2160" dirty="0"/>
          </a:p>
        </p:txBody>
      </p:sp>
      <p:sp>
        <p:nvSpPr>
          <p:cNvPr id="196" name="Line"/>
          <p:cNvSpPr/>
          <p:nvPr/>
        </p:nvSpPr>
        <p:spPr>
          <a:xfrm>
            <a:off x="10982325" y="6517005"/>
            <a:ext cx="600078" cy="2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54862" tIns="54862" rIns="54862" bIns="54862"/>
          <a:lstStyle/>
          <a:p>
            <a:endParaRPr sz="2160" dirty="0"/>
          </a:p>
        </p:txBody>
      </p:sp>
      <p:grpSp>
        <p:nvGrpSpPr>
          <p:cNvPr id="204" name="Group"/>
          <p:cNvGrpSpPr/>
          <p:nvPr/>
        </p:nvGrpSpPr>
        <p:grpSpPr>
          <a:xfrm>
            <a:off x="609597" y="550545"/>
            <a:ext cx="10972807" cy="1939994"/>
            <a:chOff x="-1" y="0"/>
            <a:chExt cx="9144004" cy="985839"/>
          </a:xfrm>
        </p:grpSpPr>
        <p:pic>
          <p:nvPicPr>
            <p:cNvPr id="197" name="image.png" descr="image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2743"/>
              <a:ext cx="1123903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8" name="image.png" descr="imag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913" y="2743"/>
              <a:ext cx="1857462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9" name="image.png" descr="imag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9387" y="2743"/>
              <a:ext cx="1345371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0" name="image.png" descr="imag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771" y="2743"/>
              <a:ext cx="750510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1" name="image.png" descr="imag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294" y="2743"/>
              <a:ext cx="1954480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2" name="image.png" descr="imag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6787" y="-1"/>
              <a:ext cx="1301667" cy="9822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image.jpeg" descr="image.jpe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7988" y="-1"/>
              <a:ext cx="636016" cy="985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5" name="SARAO LOGOmedrgb.png" descr="SARAO LOGOmedrgb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11" y="3169770"/>
            <a:ext cx="2373895" cy="175321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8413273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6408" y="797902"/>
            <a:ext cx="11665296" cy="5558602"/>
          </a:xfrm>
        </p:spPr>
        <p:txBody>
          <a:bodyPr>
            <a:normAutofit fontScale="62500" lnSpcReduction="20000"/>
          </a:bodyPr>
          <a:lstStyle/>
          <a:p>
            <a:pPr marL="0" indent="-34290" algn="just">
              <a:lnSpc>
                <a:spcPct val="100000"/>
              </a:lnSpc>
              <a:buNone/>
            </a:pPr>
            <a:endParaRPr lang="en-ZA" sz="1920" b="1" u="sng" dirty="0"/>
          </a:p>
          <a:p>
            <a:pPr marL="0" indent="-34290" algn="just">
              <a:lnSpc>
                <a:spcPct val="100000"/>
              </a:lnSpc>
              <a:buNone/>
            </a:pPr>
            <a:r>
              <a:rPr lang="en-ZA" sz="1920" b="1" u="sng" dirty="0"/>
              <a:t>RSA Observatory Funding Commitments:</a:t>
            </a:r>
          </a:p>
          <a:p>
            <a:pPr marL="0" indent="-34290" algn="just">
              <a:lnSpc>
                <a:spcPct val="100000"/>
              </a:lnSpc>
              <a:buNone/>
            </a:pPr>
            <a:endParaRPr lang="en-ZA" sz="1920" b="1" u="sng" dirty="0"/>
          </a:p>
          <a:p>
            <a:pPr lvl="1" algn="just"/>
            <a:r>
              <a:rPr lang="en-US" sz="2600" b="1" dirty="0">
                <a:solidFill>
                  <a:srgbClr val="FF0000"/>
                </a:solidFill>
              </a:rPr>
              <a:t>Cash contributions over the next 2.5 years (105,7m Euro) – indexation based on actual Inflationary adjustments can change this. Exchange rate risk to be mitigated by FEC contracts, we reviewing options based on engagements with bankers.</a:t>
            </a:r>
          </a:p>
          <a:p>
            <a:pPr marL="457200" lvl="1" indent="0" algn="just">
              <a:buNone/>
            </a:pPr>
            <a:endParaRPr lang="en-US" sz="2600" b="1" dirty="0">
              <a:solidFill>
                <a:srgbClr val="FF0000"/>
              </a:solidFill>
            </a:endParaRPr>
          </a:p>
          <a:p>
            <a:pPr lvl="1" algn="just"/>
            <a:endParaRPr lang="en-US" sz="1920" dirty="0"/>
          </a:p>
          <a:p>
            <a:pPr marL="41148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2100" dirty="0"/>
          </a:p>
          <a:p>
            <a:pPr lvl="1" algn="just"/>
            <a:endParaRPr lang="en-US" sz="2100" dirty="0"/>
          </a:p>
          <a:p>
            <a:pPr lvl="1" algn="just"/>
            <a:r>
              <a:rPr lang="en-US" sz="2600" dirty="0"/>
              <a:t>Payments for 2024/25 = </a:t>
            </a:r>
            <a:r>
              <a:rPr lang="en-US" sz="2600" b="1" dirty="0"/>
              <a:t>R451m</a:t>
            </a:r>
            <a:r>
              <a:rPr lang="en-US" sz="2600" dirty="0"/>
              <a:t> (29 Nov 2024) Actual Payment</a:t>
            </a:r>
          </a:p>
          <a:p>
            <a:pPr marL="457200" lvl="1" indent="0" algn="just">
              <a:buNone/>
            </a:pPr>
            <a:endParaRPr lang="en-US" sz="2600" dirty="0"/>
          </a:p>
          <a:p>
            <a:pPr lvl="1" algn="just"/>
            <a:r>
              <a:rPr lang="en-US" sz="2600" dirty="0"/>
              <a:t>Payments for 2025/26 = </a:t>
            </a:r>
            <a:r>
              <a:rPr lang="en-US" sz="2600" b="1" dirty="0"/>
              <a:t>R786m</a:t>
            </a:r>
            <a:r>
              <a:rPr lang="en-US" sz="2600" dirty="0"/>
              <a:t> (May 2025 and Nov 2025) aligned to MTEF</a:t>
            </a:r>
            <a:endParaRPr lang="en-US" sz="2600" b="1" dirty="0">
              <a:solidFill>
                <a:srgbClr val="FF0000"/>
              </a:solidFill>
            </a:endParaRPr>
          </a:p>
          <a:p>
            <a:pPr marL="457200" lvl="1" indent="0" algn="just">
              <a:buNone/>
            </a:pPr>
            <a:endParaRPr lang="en-US" sz="2600" dirty="0"/>
          </a:p>
          <a:p>
            <a:pPr lvl="1" algn="just"/>
            <a:r>
              <a:rPr lang="en-US" sz="2600" dirty="0"/>
              <a:t>Payments for 2026/27 = </a:t>
            </a:r>
            <a:r>
              <a:rPr lang="en-US" sz="2600" b="1" dirty="0"/>
              <a:t>R868m</a:t>
            </a:r>
            <a:r>
              <a:rPr lang="en-US" sz="2600" dirty="0"/>
              <a:t> (May 2026 and Nov 2026) aligned to MTEF</a:t>
            </a:r>
          </a:p>
          <a:p>
            <a:pPr marL="411480" lvl="1" indent="0" algn="just">
              <a:buNone/>
            </a:pPr>
            <a:endParaRPr lang="en-US" sz="2600" dirty="0"/>
          </a:p>
          <a:p>
            <a:pPr marL="411480" lvl="1" indent="0" algn="just">
              <a:buNone/>
            </a:pPr>
            <a:endParaRPr lang="en-US" sz="168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0983" y="145437"/>
            <a:ext cx="10850035" cy="65246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SKAO Payment Schedule MTEF 2024/25 to 2026/27</a:t>
            </a:r>
            <a:endParaRPr lang="en-ZA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254" y="2068945"/>
            <a:ext cx="10409381" cy="27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748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0983" y="258617"/>
            <a:ext cx="10850035" cy="2124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360" dirty="0">
                <a:solidFill>
                  <a:srgbClr val="FF0000"/>
                </a:solidFill>
              </a:rPr>
              <a:t/>
            </a:r>
            <a:br>
              <a:rPr lang="en-US" sz="3360" dirty="0">
                <a:solidFill>
                  <a:srgbClr val="FF0000"/>
                </a:solidFill>
              </a:rPr>
            </a:br>
            <a:r>
              <a:rPr lang="en-US" sz="3360" b="1" dirty="0"/>
              <a:t>SARAO Cash Requirements Projected  2024/25 &amp; 2025/26</a:t>
            </a:r>
            <a:r>
              <a:rPr lang="en-US" sz="3360" dirty="0"/>
              <a:t/>
            </a:r>
            <a:br>
              <a:rPr lang="en-US" sz="3360" dirty="0"/>
            </a:br>
            <a:endParaRPr lang="en-ZA" sz="336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965" y="831273"/>
            <a:ext cx="9642762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325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38200" y="1173018"/>
            <a:ext cx="10515600" cy="568498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sz="3300" b="1" dirty="0">
                <a:solidFill>
                  <a:srgbClr val="FF0000"/>
                </a:solidFill>
              </a:rPr>
              <a:t>Current Year 24/25</a:t>
            </a:r>
            <a:r>
              <a:rPr lang="en-US" sz="3300" dirty="0"/>
              <a:t> </a:t>
            </a:r>
          </a:p>
          <a:p>
            <a:pPr marL="0" indent="0" algn="just">
              <a:buNone/>
            </a:pPr>
            <a:endParaRPr lang="en-US" sz="3300" dirty="0"/>
          </a:p>
          <a:p>
            <a:pPr lvl="1" algn="just"/>
            <a:r>
              <a:rPr lang="en-US" sz="3300" dirty="0"/>
              <a:t>DSI Finance confirmed balance to be received from BFI funding as per award letter R418m (2024/25)</a:t>
            </a:r>
          </a:p>
          <a:p>
            <a:pPr lvl="1" algn="just"/>
            <a:endParaRPr lang="en-US" sz="3300" dirty="0"/>
          </a:p>
          <a:p>
            <a:pPr algn="just"/>
            <a:r>
              <a:rPr lang="en-US" sz="3300" b="1" dirty="0">
                <a:solidFill>
                  <a:srgbClr val="FF0000"/>
                </a:solidFill>
              </a:rPr>
              <a:t>Funding beyond 24/25 – Next MTEF</a:t>
            </a:r>
            <a:endParaRPr lang="en-US" sz="3300" dirty="0"/>
          </a:p>
          <a:p>
            <a:pPr lvl="1" algn="just">
              <a:lnSpc>
                <a:spcPct val="170000"/>
              </a:lnSpc>
            </a:pPr>
            <a:r>
              <a:rPr lang="en-US" sz="3300" dirty="0"/>
              <a:t>Changes – such as INAF Revenue contract (included), updated cash flow for Buildings EOC Tenders, for SPC &amp; SOC &amp; Fencing Tender – cash flow to commence in next financial year</a:t>
            </a:r>
          </a:p>
          <a:p>
            <a:pPr lvl="1" algn="just">
              <a:lnSpc>
                <a:spcPct val="170000"/>
              </a:lnSpc>
            </a:pPr>
            <a:r>
              <a:rPr lang="en-US" sz="3300" dirty="0"/>
              <a:t>SARAO applied for R4,5bn from BFI:</a:t>
            </a:r>
          </a:p>
          <a:p>
            <a:pPr marL="971550" lvl="1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en-US" sz="3300" dirty="0"/>
              <a:t>R3,57bn for SKAO Membership Fees (4 years 2025-2028 – so includes Current year Payments + MTEF)</a:t>
            </a:r>
          </a:p>
          <a:p>
            <a:pPr marL="971550" lvl="1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en-US" sz="3300" dirty="0"/>
              <a:t>R430m Buildings shortfall</a:t>
            </a:r>
          </a:p>
          <a:p>
            <a:pPr marL="971550" lvl="1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en-US" sz="3300" dirty="0"/>
              <a:t> R300m SRC</a:t>
            </a:r>
          </a:p>
          <a:p>
            <a:pPr marL="971550" lvl="1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en-US" sz="3300" dirty="0"/>
              <a:t>R200m Science Exploratorium and Other Projects</a:t>
            </a:r>
          </a:p>
          <a:p>
            <a:pPr marL="971550" lvl="1" indent="-514350" algn="just">
              <a:lnSpc>
                <a:spcPct val="170000"/>
              </a:lnSpc>
              <a:buFont typeface="+mj-lt"/>
              <a:buAutoNum type="arabicPeriod"/>
            </a:pPr>
            <a:endParaRPr lang="en-US" sz="3300" dirty="0"/>
          </a:p>
          <a:p>
            <a:pPr marL="457200" lvl="1" indent="0" algn="just">
              <a:lnSpc>
                <a:spcPct val="170000"/>
              </a:lnSpc>
              <a:buNone/>
            </a:pPr>
            <a:endParaRPr lang="en-US" sz="3300" dirty="0"/>
          </a:p>
          <a:p>
            <a:pPr marL="457200" lvl="1" indent="0" algn="just">
              <a:buNone/>
            </a:pPr>
            <a:endParaRPr lang="en-US" sz="3300" dirty="0"/>
          </a:p>
          <a:p>
            <a:pPr lvl="1" algn="just">
              <a:lnSpc>
                <a:spcPct val="170000"/>
              </a:lnSpc>
            </a:pPr>
            <a:endParaRPr lang="en-US" sz="3300" dirty="0"/>
          </a:p>
          <a:p>
            <a:pPr marL="0" indent="0" algn="just">
              <a:buNone/>
            </a:pPr>
            <a:endParaRPr lang="en-Z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7301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Funding 24/25 &amp; MTEF Next Year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65678322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ABC1F6-C65F-43DE-8AEA-C58DF8A97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42553"/>
            <a:ext cx="10515600" cy="4634410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Funding submission for R4.5bn not approved by BFI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Range of issues raised, although primary reason is 100% funding requirement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Formal response submitted by SARAO on 29</a:t>
            </a:r>
            <a:r>
              <a:rPr lang="en-US" baseline="30000" dirty="0"/>
              <a:t>th</a:t>
            </a:r>
            <a:r>
              <a:rPr lang="en-US" dirty="0"/>
              <a:t> October, with supplementary information – only acknowledgement of receipt was given</a:t>
            </a:r>
          </a:p>
          <a:p>
            <a:pPr>
              <a:lnSpc>
                <a:spcPct val="100000"/>
              </a:lnSpc>
            </a:pPr>
            <a:r>
              <a:rPr lang="en-US" dirty="0"/>
              <a:t>Following site visit with members of BFI Technical Evaluation Committee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Technical lead at Infrastructure SA was tasked to prepare presentation to Minister for Public Works for, what appears to be, the design of a special funding mechanism or instrument for SKA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Further information was provided, and we await outcome (December</a:t>
            </a:r>
            <a:r>
              <a:rPr lang="en-US"/>
              <a:t>/January)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Technical lead strongly recommended a follow-up meeting with DG’s of National Treasury, Public Works and DSTI</a:t>
            </a:r>
          </a:p>
          <a:p>
            <a:pPr>
              <a:lnSpc>
                <a:spcPct val="100000"/>
              </a:lnSpc>
            </a:pPr>
            <a:endParaRPr lang="en-Z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B116A7-4DD5-46EE-A8EF-5C6E39B9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4305"/>
          </a:xfrm>
        </p:spPr>
        <p:txBody>
          <a:bodyPr/>
          <a:lstStyle/>
          <a:p>
            <a:r>
              <a:rPr lang="en-US" dirty="0"/>
              <a:t>Update: BFI Submission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610060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38479</TotalTime>
  <Words>328</Words>
  <Application>Microsoft Office PowerPoint</Application>
  <PresentationFormat>Widescreen</PresentationFormat>
  <Paragraphs>60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Roboto Light</vt:lpstr>
      <vt:lpstr>Roboto Regular</vt:lpstr>
      <vt:lpstr>Office Theme</vt:lpstr>
      <vt:lpstr>PowerPoint Presentation</vt:lpstr>
      <vt:lpstr>SKAO Payment Schedule MTEF 2024/25 to 2026/27</vt:lpstr>
      <vt:lpstr> SARAO Cash Requirements Projected  2024/25 &amp; 2025/26 </vt:lpstr>
      <vt:lpstr>Funding 24/25 &amp; MTEF Next Year</vt:lpstr>
      <vt:lpstr>Update: BFI Submission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MeerKAT Integration Scenarios</dc:title>
  <dc:creator>Adrian</dc:creator>
  <cp:lastModifiedBy>Shawn Basson</cp:lastModifiedBy>
  <cp:revision>111</cp:revision>
  <dcterms:created xsi:type="dcterms:W3CDTF">2022-09-19T19:07:59Z</dcterms:created>
  <dcterms:modified xsi:type="dcterms:W3CDTF">2024-12-09T04:10:44Z</dcterms:modified>
</cp:coreProperties>
</file>