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7" r:id="rId5"/>
    <p:sldId id="548" r:id="rId6"/>
    <p:sldId id="549" r:id="rId7"/>
    <p:sldId id="262" r:id="rId8"/>
    <p:sldId id="263" r:id="rId9"/>
    <p:sldId id="550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89092" autoAdjust="0"/>
  </p:normalViewPr>
  <p:slideViewPr>
    <p:cSldViewPr>
      <p:cViewPr varScale="1">
        <p:scale>
          <a:sx n="110" d="100"/>
          <a:sy n="110" d="100"/>
        </p:scale>
        <p:origin x="754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7F72C8-21D2-441C-BDD7-C9D62FF4105C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66DA9-4CD5-4265-9128-F9AC504501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2776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66DA9-4CD5-4265-9128-F9AC5045011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5954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707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58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873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2610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291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5906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479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72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856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58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485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0A061-CD05-4DD2-BD6C-C0A6E7B7931E}" type="datetimeFigureOut">
              <a:rPr lang="en-US" smtClean="0"/>
              <a:t>12/5/2024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380127-2E4F-4720-A546-49D7111EBC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197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#_bookmark40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oup of white circles with black text&#10;&#10;Description automatically generated">
            <a:extLst>
              <a:ext uri="{FF2B5EF4-FFF2-40B4-BE49-F238E27FC236}">
                <a16:creationId xmlns:a16="http://schemas.microsoft.com/office/drawing/2014/main" id="{FC9A2671-7463-555E-ACB6-3D329BCA9A3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1667508" y="332656"/>
            <a:ext cx="8856984" cy="792088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sz="2400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559496" y="4653136"/>
            <a:ext cx="8856984" cy="576064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800" dirty="0" err="1"/>
              <a:t>MeerKAT</a:t>
            </a:r>
            <a:r>
              <a:rPr lang="en-US" sz="2800" dirty="0"/>
              <a:t> Credit</a:t>
            </a:r>
          </a:p>
          <a:p>
            <a:endParaRPr lang="en-US" sz="2800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8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SASSC Meeting, December 2024</a:t>
            </a:r>
          </a:p>
        </p:txBody>
      </p:sp>
    </p:spTree>
    <p:extLst>
      <p:ext uri="{BB962C8B-B14F-4D97-AF65-F5344CB8AC3E}">
        <p14:creationId xmlns:p14="http://schemas.microsoft.com/office/powerpoint/2010/main" val="19961999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7508CE-BA09-47A3-8746-A93DD252C4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73685"/>
            <a:ext cx="10515600" cy="915035"/>
          </a:xfrm>
        </p:spPr>
        <p:txBody>
          <a:bodyPr/>
          <a:lstStyle/>
          <a:p>
            <a:r>
              <a:rPr lang="en-US" dirty="0"/>
              <a:t>Key Matters Covered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733D8C-92E2-4C36-9A04-E74D0B21CF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5360" y="1196926"/>
            <a:ext cx="4752528" cy="4957989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Integration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Scientific and technical conditions for integration of </a:t>
            </a:r>
            <a:r>
              <a:rPr lang="en-US" dirty="0" err="1"/>
              <a:t>MeerKAT</a:t>
            </a:r>
            <a:r>
              <a:rPr lang="en-US" dirty="0"/>
              <a:t> with SKA-MID</a:t>
            </a:r>
          </a:p>
          <a:p>
            <a:pPr>
              <a:lnSpc>
                <a:spcPct val="120000"/>
              </a:lnSpc>
            </a:pPr>
            <a:r>
              <a:rPr lang="en-US" dirty="0"/>
              <a:t>Valuation and Credit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Valuation of </a:t>
            </a:r>
            <a:r>
              <a:rPr lang="en-US" dirty="0" err="1"/>
              <a:t>MeerKAT</a:t>
            </a:r>
            <a:endParaRPr lang="en-US" dirty="0"/>
          </a:p>
          <a:p>
            <a:pPr lvl="1">
              <a:lnSpc>
                <a:spcPct val="120000"/>
              </a:lnSpc>
            </a:pPr>
            <a:r>
              <a:rPr lang="en-US" dirty="0"/>
              <a:t>Credit awarded to South Africa</a:t>
            </a:r>
          </a:p>
          <a:p>
            <a:pPr>
              <a:lnSpc>
                <a:spcPct val="120000"/>
              </a:lnSpc>
            </a:pPr>
            <a:r>
              <a:rPr lang="en-US" dirty="0"/>
              <a:t>Asset (Financial) Transfer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Governance related to transfer of ownership</a:t>
            </a:r>
          </a:p>
          <a:p>
            <a:pPr>
              <a:lnSpc>
                <a:spcPct val="120000"/>
              </a:lnSpc>
            </a:pP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277DBD59-9CA3-4587-9943-FC23EAAA470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57125531"/>
              </p:ext>
            </p:extLst>
          </p:nvPr>
        </p:nvGraphicFramePr>
        <p:xfrm>
          <a:off x="5303912" y="1626326"/>
          <a:ext cx="6657889" cy="4220784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{5202B0CA-FC54-4496-8BCA-5EF66A818D29}</a:tableStyleId>
              </a:tblPr>
              <a:tblGrid>
                <a:gridCol w="1029086">
                  <a:extLst>
                    <a:ext uri="{9D8B030D-6E8A-4147-A177-3AD203B41FA5}">
                      <a16:colId xmlns:a16="http://schemas.microsoft.com/office/drawing/2014/main" val="1443830396"/>
                    </a:ext>
                  </a:extLst>
                </a:gridCol>
                <a:gridCol w="689026">
                  <a:extLst>
                    <a:ext uri="{9D8B030D-6E8A-4147-A177-3AD203B41FA5}">
                      <a16:colId xmlns:a16="http://schemas.microsoft.com/office/drawing/2014/main" val="4188332565"/>
                    </a:ext>
                  </a:extLst>
                </a:gridCol>
                <a:gridCol w="688217">
                  <a:extLst>
                    <a:ext uri="{9D8B030D-6E8A-4147-A177-3AD203B41FA5}">
                      <a16:colId xmlns:a16="http://schemas.microsoft.com/office/drawing/2014/main" val="961575845"/>
                    </a:ext>
                  </a:extLst>
                </a:gridCol>
                <a:gridCol w="923020">
                  <a:extLst>
                    <a:ext uri="{9D8B030D-6E8A-4147-A177-3AD203B41FA5}">
                      <a16:colId xmlns:a16="http://schemas.microsoft.com/office/drawing/2014/main" val="1535677392"/>
                    </a:ext>
                  </a:extLst>
                </a:gridCol>
                <a:gridCol w="2525351">
                  <a:extLst>
                    <a:ext uri="{9D8B030D-6E8A-4147-A177-3AD203B41FA5}">
                      <a16:colId xmlns:a16="http://schemas.microsoft.com/office/drawing/2014/main" val="343849000"/>
                    </a:ext>
                  </a:extLst>
                </a:gridCol>
                <a:gridCol w="803189">
                  <a:extLst>
                    <a:ext uri="{9D8B030D-6E8A-4147-A177-3AD203B41FA5}">
                      <a16:colId xmlns:a16="http://schemas.microsoft.com/office/drawing/2014/main" val="2598312165"/>
                    </a:ext>
                  </a:extLst>
                </a:gridCol>
              </a:tblGrid>
              <a:tr h="159643">
                <a:tc>
                  <a:txBody>
                    <a:bodyPr/>
                    <a:lstStyle/>
                    <a:p>
                      <a:pPr marL="49530">
                        <a:lnSpc>
                          <a:spcPts val="870"/>
                        </a:lnSpc>
                        <a:spcBef>
                          <a:spcPts val="5"/>
                        </a:spcBef>
                      </a:pPr>
                      <a:r>
                        <a:rPr lang="en-GB" sz="1100">
                          <a:effectLst/>
                        </a:rPr>
                        <a:t>Item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ts val="870"/>
                        </a:lnSpc>
                        <a:spcBef>
                          <a:spcPts val="5"/>
                        </a:spcBef>
                      </a:pPr>
                      <a:r>
                        <a:rPr lang="en-GB" sz="1100">
                          <a:effectLst/>
                        </a:rPr>
                        <a:t>Location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4130" marR="40005" algn="ctr">
                        <a:lnSpc>
                          <a:spcPts val="87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Entity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ts val="87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Delivery</a:t>
                      </a:r>
                      <a:r>
                        <a:rPr lang="en-GB" sz="1100" spc="10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model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ts val="87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Usage</a:t>
                      </a:r>
                      <a:r>
                        <a:rPr lang="en-GB" sz="1100" spc="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model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ts val="87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Value</a:t>
                      </a:r>
                      <a:r>
                        <a:rPr lang="en-GB" sz="1100" u="none" strike="noStrike" baseline="30000">
                          <a:effectLst/>
                          <a:hlinkClick r:id="rId2" action="ppaction://hlinkfile"/>
                        </a:rPr>
                        <a:t>1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0182573"/>
                  </a:ext>
                </a:extLst>
              </a:tr>
              <a:tr h="1022205">
                <a:tc>
                  <a:txBody>
                    <a:bodyPr/>
                    <a:lstStyle/>
                    <a:p>
                      <a:pPr marL="49530" marR="202565">
                        <a:lnSpc>
                          <a:spcPct val="105000"/>
                        </a:lnSpc>
                        <a:spcBef>
                          <a:spcPts val="25"/>
                        </a:spcBef>
                      </a:pPr>
                      <a:r>
                        <a:rPr lang="en-GB" sz="1100">
                          <a:effectLst/>
                        </a:rPr>
                        <a:t>MeerKAT</a:t>
                      </a:r>
                      <a:r>
                        <a:rPr lang="en-GB" sz="1100" spc="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Telescope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>
                          <a:effectLst/>
                        </a:rPr>
                        <a:t>Site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40005" algn="ctr">
                        <a:lnSpc>
                          <a:spcPct val="107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SARAO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>
                          <a:effectLst/>
                        </a:rPr>
                        <a:t>Existing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marR="55880">
                        <a:lnSpc>
                          <a:spcPct val="10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In-kind contribution to SKA in</a:t>
                      </a:r>
                      <a:r>
                        <a:rPr lang="en-GB" sz="1100" spc="-15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accordance with the terms of </a:t>
                      </a:r>
                      <a:r>
                        <a:rPr lang="en-GB" sz="1100" spc="-15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the SKA Observatory</a:t>
                      </a:r>
                      <a:r>
                        <a:rPr lang="en-GB" sz="1100" spc="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Convention. SKAO will</a:t>
                      </a:r>
                      <a:r>
                        <a:rPr lang="en-GB" sz="1100" spc="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assume ownership of all</a:t>
                      </a:r>
                      <a:r>
                        <a:rPr lang="en-GB" sz="1100" spc="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agreed</a:t>
                      </a:r>
                      <a:r>
                        <a:rPr lang="en-GB" sz="1100" spc="-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elements</a:t>
                      </a:r>
                      <a:r>
                        <a:rPr lang="en-GB" sz="1100" spc="-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of</a:t>
                      </a:r>
                      <a:r>
                        <a:rPr lang="en-GB" sz="1100" spc="-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the MeerKAT</a:t>
                      </a:r>
                      <a:r>
                        <a:rPr lang="en-GB" sz="1100" spc="-10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array.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435" marR="177165">
                        <a:lnSpc>
                          <a:spcPct val="10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To be</a:t>
                      </a:r>
                      <a:r>
                        <a:rPr lang="en-GB" sz="1100" spc="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Agreed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7858172"/>
                  </a:ext>
                </a:extLst>
              </a:tr>
              <a:tr h="460522">
                <a:tc>
                  <a:txBody>
                    <a:bodyPr/>
                    <a:lstStyle/>
                    <a:p>
                      <a:pPr marL="49530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>
                          <a:effectLst/>
                        </a:rPr>
                        <a:t>Karroo</a:t>
                      </a:r>
                      <a:r>
                        <a:rPr lang="en-GB" sz="1100" spc="-10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Array</a:t>
                      </a:r>
                      <a:endParaRPr lang="en-ZA" sz="1800">
                        <a:effectLst/>
                      </a:endParaRPr>
                    </a:p>
                    <a:p>
                      <a:pPr marL="49530" marR="212725">
                        <a:lnSpc>
                          <a:spcPts val="9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Processor </a:t>
                      </a:r>
                      <a:r>
                        <a:rPr lang="en-GB" sz="1100" spc="-15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Building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>
                          <a:effectLst/>
                        </a:rPr>
                        <a:t>Site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40005" algn="ctr">
                        <a:lnSpc>
                          <a:spcPct val="107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SARAO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>
                          <a:effectLst/>
                        </a:rPr>
                        <a:t>Existing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marR="436880">
                        <a:lnSpc>
                          <a:spcPct val="113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Integral and part of </a:t>
                      </a:r>
                      <a:r>
                        <a:rPr lang="en-GB" sz="1100" spc="-15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MeerKAT.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435" marR="96520">
                        <a:lnSpc>
                          <a:spcPct val="10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Part of</a:t>
                      </a:r>
                      <a:r>
                        <a:rPr lang="en-GB" sz="1100" spc="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MeerKAT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6447675"/>
                  </a:ext>
                </a:extLst>
              </a:tr>
              <a:tr h="315785">
                <a:tc>
                  <a:txBody>
                    <a:bodyPr/>
                    <a:lstStyle/>
                    <a:p>
                      <a:pPr marL="49530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 dirty="0" err="1">
                          <a:effectLst/>
                        </a:rPr>
                        <a:t>MeerKAT</a:t>
                      </a:r>
                      <a:endParaRPr lang="en-ZA" sz="1800" dirty="0">
                        <a:effectLst/>
                      </a:endParaRPr>
                    </a:p>
                    <a:p>
                      <a:pPr marL="49530">
                        <a:lnSpc>
                          <a:spcPts val="845"/>
                        </a:lnSpc>
                        <a:spcBef>
                          <a:spcPts val="45"/>
                        </a:spcBef>
                      </a:pPr>
                      <a:r>
                        <a:rPr lang="en-GB" sz="1100" dirty="0">
                          <a:effectLst/>
                        </a:rPr>
                        <a:t>airstrip</a:t>
                      </a:r>
                      <a:endParaRPr lang="en-ZA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>
                          <a:effectLst/>
                        </a:rPr>
                        <a:t>Site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40005" algn="ctr">
                        <a:lnSpc>
                          <a:spcPct val="107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SARAO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>
                          <a:effectLst/>
                        </a:rPr>
                        <a:t>Existing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>
                          <a:effectLst/>
                        </a:rPr>
                        <a:t>Integral</a:t>
                      </a:r>
                      <a:r>
                        <a:rPr lang="en-GB" sz="1100" spc="-1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and</a:t>
                      </a:r>
                      <a:r>
                        <a:rPr lang="en-GB" sz="1100" spc="-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part of</a:t>
                      </a:r>
                      <a:endParaRPr lang="en-ZA" sz="1800">
                        <a:effectLst/>
                      </a:endParaRPr>
                    </a:p>
                    <a:p>
                      <a:pPr marL="50800">
                        <a:lnSpc>
                          <a:spcPts val="775"/>
                        </a:lnSpc>
                        <a:spcBef>
                          <a:spcPts val="11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MeerKAT.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435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>
                          <a:effectLst/>
                        </a:rPr>
                        <a:t>Part</a:t>
                      </a:r>
                      <a:r>
                        <a:rPr lang="en-GB" sz="1100" spc="-10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of</a:t>
                      </a:r>
                      <a:endParaRPr lang="en-ZA" sz="1800">
                        <a:effectLst/>
                      </a:endParaRPr>
                    </a:p>
                    <a:p>
                      <a:pPr marL="51435">
                        <a:lnSpc>
                          <a:spcPts val="845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</a:pPr>
                      <a:r>
                        <a:rPr lang="en-GB" sz="1100">
                          <a:effectLst/>
                        </a:rPr>
                        <a:t>MeerKAT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431342"/>
                  </a:ext>
                </a:extLst>
              </a:tr>
              <a:tr h="2056139">
                <a:tc>
                  <a:txBody>
                    <a:bodyPr/>
                    <a:lstStyle/>
                    <a:p>
                      <a:pPr marL="49530" marR="41910">
                        <a:lnSpc>
                          <a:spcPct val="105000"/>
                        </a:lnSpc>
                        <a:spcBef>
                          <a:spcPts val="25"/>
                        </a:spcBef>
                      </a:pPr>
                      <a:r>
                        <a:rPr lang="en-GB" sz="1100">
                          <a:effectLst/>
                        </a:rPr>
                        <a:t>Miscellaneous</a:t>
                      </a:r>
                      <a:r>
                        <a:rPr lang="en-GB" sz="1100" spc="-15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MeerKAT site</a:t>
                      </a:r>
                      <a:r>
                        <a:rPr lang="en-GB" sz="1100" spc="5">
                          <a:effectLst/>
                        </a:rPr>
                        <a:t> </a:t>
                      </a:r>
                      <a:r>
                        <a:rPr lang="en-GB" sz="1100">
                          <a:effectLst/>
                        </a:rPr>
                        <a:t>infrastructure</a:t>
                      </a:r>
                      <a:endParaRPr lang="en-ZA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9530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 b="0">
                          <a:effectLst/>
                        </a:rPr>
                        <a:t>Site</a:t>
                      </a:r>
                      <a:endParaRPr lang="en-ZA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38100" marR="40005" algn="ctr">
                        <a:lnSpc>
                          <a:spcPct val="107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GB" sz="1100" b="0">
                          <a:effectLst/>
                        </a:rPr>
                        <a:t>SARAO</a:t>
                      </a:r>
                      <a:endParaRPr lang="en-ZA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165">
                        <a:lnSpc>
                          <a:spcPct val="107000"/>
                        </a:lnSpc>
                        <a:spcBef>
                          <a:spcPts val="25"/>
                        </a:spcBef>
                      </a:pPr>
                      <a:r>
                        <a:rPr lang="en-GB" sz="1100" b="0">
                          <a:effectLst/>
                        </a:rPr>
                        <a:t>Existing</a:t>
                      </a:r>
                      <a:endParaRPr lang="en-ZA" sz="1800" b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0800" marR="39370">
                        <a:lnSpc>
                          <a:spcPct val="10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GB" sz="1100" b="0">
                          <a:effectLst/>
                        </a:rPr>
                        <a:t>Integral and part of MeerKAT.</a:t>
                      </a:r>
                      <a:r>
                        <a:rPr lang="en-GB" sz="1100" b="0" spc="-15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Included items:</a:t>
                      </a:r>
                      <a:endParaRPr lang="en-ZA" sz="1800" b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1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19710" algn="l"/>
                        </a:tabLst>
                      </a:pPr>
                      <a:r>
                        <a:rPr lang="en-GB" sz="1100" b="0">
                          <a:effectLst/>
                        </a:rPr>
                        <a:t>On-site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fibre</a:t>
                      </a:r>
                      <a:r>
                        <a:rPr lang="en-GB" sz="1100" b="0" spc="20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reticulation;</a:t>
                      </a:r>
                      <a:endParaRPr lang="en-ZA" sz="1800" b="0">
                        <a:effectLst/>
                      </a:endParaRPr>
                    </a:p>
                    <a:p>
                      <a:pPr marL="342900" marR="71755" lvl="0" indent="-342900">
                        <a:lnSpc>
                          <a:spcPct val="106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19710" algn="l"/>
                        </a:tabLst>
                      </a:pPr>
                      <a:r>
                        <a:rPr lang="en-GB" sz="1100" b="0">
                          <a:effectLst/>
                        </a:rPr>
                        <a:t>On-site</a:t>
                      </a:r>
                      <a:r>
                        <a:rPr lang="en-GB" sz="1100" b="0" spc="20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power</a:t>
                      </a:r>
                      <a:r>
                        <a:rPr lang="en-GB" sz="1100" b="0" spc="20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reticulation</a:t>
                      </a:r>
                      <a:r>
                        <a:rPr lang="en-GB" sz="1100" b="0" spc="20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incl.</a:t>
                      </a:r>
                      <a:r>
                        <a:rPr lang="en-GB" sz="1100" b="0" spc="-1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HV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transformers,</a:t>
                      </a:r>
                      <a:r>
                        <a:rPr lang="en-GB" sz="1100" b="0" spc="20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breakers</a:t>
                      </a:r>
                      <a:r>
                        <a:rPr lang="en-GB" sz="1100" b="0" spc="20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etc;</a:t>
                      </a:r>
                      <a:endParaRPr lang="en-ZA" sz="1800" b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5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19710" algn="l"/>
                        </a:tabLst>
                      </a:pPr>
                      <a:r>
                        <a:rPr lang="en-GB" sz="1100" b="0">
                          <a:effectLst/>
                        </a:rPr>
                        <a:t>DRUPS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&amp;</a:t>
                      </a:r>
                      <a:r>
                        <a:rPr lang="en-GB" sz="1100" b="0" spc="20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assoc.</a:t>
                      </a:r>
                      <a:r>
                        <a:rPr lang="en-GB" sz="1100" b="0" spc="2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equip;</a:t>
                      </a:r>
                      <a:endParaRPr lang="en-ZA" sz="1800" b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19710" algn="l"/>
                        </a:tabLst>
                      </a:pPr>
                      <a:r>
                        <a:rPr lang="en-GB" sz="1100" b="0">
                          <a:effectLst/>
                        </a:rPr>
                        <a:t>Private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roads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&amp;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tracks;</a:t>
                      </a:r>
                      <a:endParaRPr lang="en-ZA" sz="1800" b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55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19710" algn="l"/>
                        </a:tabLst>
                      </a:pPr>
                      <a:r>
                        <a:rPr lang="en-GB" sz="1100" b="0">
                          <a:effectLst/>
                        </a:rPr>
                        <a:t>LAN;</a:t>
                      </a:r>
                      <a:endParaRPr lang="en-ZA" sz="1800" b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45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19710" algn="l"/>
                        </a:tabLst>
                      </a:pPr>
                      <a:r>
                        <a:rPr lang="en-GB" sz="1100" b="0">
                          <a:effectLst/>
                        </a:rPr>
                        <a:t>Water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&amp;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sanitation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equip;</a:t>
                      </a:r>
                      <a:endParaRPr lang="en-ZA" sz="1800" b="0">
                        <a:effectLst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Bef>
                          <a:spcPts val="50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19710" algn="l"/>
                        </a:tabLst>
                      </a:pPr>
                      <a:r>
                        <a:rPr lang="en-GB" sz="1100" b="0">
                          <a:effectLst/>
                        </a:rPr>
                        <a:t>Site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monitoring</a:t>
                      </a:r>
                      <a:r>
                        <a:rPr lang="en-GB" sz="1100" b="0" spc="20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equip;</a:t>
                      </a:r>
                      <a:endParaRPr lang="en-ZA" sz="1800" b="0">
                        <a:effectLst/>
                      </a:endParaRPr>
                    </a:p>
                    <a:p>
                      <a:pPr marL="342900" marR="201295" lvl="0" indent="-342900">
                        <a:lnSpc>
                          <a:spcPct val="107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  <a:tabLst>
                          <a:tab pos="219710" algn="l"/>
                        </a:tabLst>
                      </a:pPr>
                      <a:r>
                        <a:rPr lang="en-GB" sz="1100" b="0">
                          <a:effectLst/>
                        </a:rPr>
                        <a:t>Construction</a:t>
                      </a:r>
                      <a:r>
                        <a:rPr lang="en-GB" sz="1100" b="0" spc="2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&amp;</a:t>
                      </a:r>
                      <a:r>
                        <a:rPr lang="en-GB" sz="1100" b="0" spc="2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integration</a:t>
                      </a:r>
                      <a:r>
                        <a:rPr lang="en-GB" sz="1100" b="0" spc="-120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sheds</a:t>
                      </a:r>
                      <a:r>
                        <a:rPr lang="en-GB" sz="1100" b="0" spc="10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(adjacent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to</a:t>
                      </a:r>
                      <a:r>
                        <a:rPr lang="en-GB" sz="1100" b="0" spc="15">
                          <a:effectLst/>
                        </a:rPr>
                        <a:t> </a:t>
                      </a:r>
                      <a:r>
                        <a:rPr lang="en-GB" sz="1100" b="0">
                          <a:effectLst/>
                        </a:rPr>
                        <a:t>KAPB).</a:t>
                      </a:r>
                      <a:endParaRPr lang="en-ZA" sz="1800" b="0">
                        <a:effectLst/>
                        <a:latin typeface="Calibri" panose="020F0502020204030204" pitchFamily="34" charset="0"/>
                        <a:ea typeface="Symbol" panose="05050102010706020507" pitchFamily="18" charset="2"/>
                        <a:cs typeface="Symbol" panose="05050102010706020507" pitchFamily="18" charset="2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51435" marR="96520">
                        <a:lnSpc>
                          <a:spcPct val="105000"/>
                        </a:lnSpc>
                        <a:spcBef>
                          <a:spcPts val="25"/>
                        </a:spcBef>
                        <a:spcAft>
                          <a:spcPts val="0"/>
                        </a:spcAft>
                      </a:pPr>
                      <a:r>
                        <a:rPr lang="en-GB" sz="1100" b="0" dirty="0">
                          <a:effectLst/>
                        </a:rPr>
                        <a:t>Part of</a:t>
                      </a:r>
                      <a:r>
                        <a:rPr lang="en-GB" sz="1100" b="0" spc="5" dirty="0">
                          <a:effectLst/>
                        </a:rPr>
                        <a:t> </a:t>
                      </a:r>
                      <a:r>
                        <a:rPr lang="en-GB" sz="1100" b="0" dirty="0" err="1">
                          <a:effectLst/>
                        </a:rPr>
                        <a:t>MeerKAT</a:t>
                      </a:r>
                      <a:endParaRPr lang="en-ZA" sz="18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4601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42282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ED0288-A207-4A70-87DF-0DC39CED4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160336"/>
            <a:ext cx="10972800" cy="820392"/>
          </a:xfrm>
        </p:spPr>
        <p:txBody>
          <a:bodyPr/>
          <a:lstStyle/>
          <a:p>
            <a:r>
              <a:rPr lang="en-US" dirty="0"/>
              <a:t>Integration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AD5A33-6E10-4CE7-8B0E-4373648072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68761"/>
            <a:ext cx="10972800" cy="4857404"/>
          </a:xfrm>
        </p:spPr>
        <p:txBody>
          <a:bodyPr/>
          <a:lstStyle/>
          <a:p>
            <a:r>
              <a:rPr lang="en-US" dirty="0"/>
              <a:t>No significant progress on previous approach to agree on technical and scientific criteria for integration</a:t>
            </a:r>
          </a:p>
          <a:p>
            <a:r>
              <a:rPr lang="en-US" dirty="0"/>
              <a:t>Above may be </a:t>
            </a:r>
            <a:r>
              <a:rPr lang="en-US" dirty="0" err="1"/>
              <a:t>superceded</a:t>
            </a:r>
            <a:r>
              <a:rPr lang="en-US" dirty="0"/>
              <a:t> by recent events</a:t>
            </a:r>
          </a:p>
          <a:p>
            <a:pPr lvl="1"/>
            <a:r>
              <a:rPr lang="en-ZA" dirty="0"/>
              <a:t>Joint communique agreed between SARAO and SKAO to strengthen technical collaboration on the delivery of AA* and </a:t>
            </a:r>
            <a:r>
              <a:rPr lang="en-ZA" dirty="0" err="1"/>
              <a:t>MeerKAT</a:t>
            </a:r>
            <a:r>
              <a:rPr lang="en-ZA" dirty="0"/>
              <a:t> integration</a:t>
            </a:r>
          </a:p>
          <a:p>
            <a:pPr lvl="1"/>
            <a:r>
              <a:rPr lang="en-ZA" dirty="0"/>
              <a:t>Plan to be developed over the course of the next few months</a:t>
            </a:r>
          </a:p>
        </p:txBody>
      </p:sp>
    </p:spTree>
    <p:extLst>
      <p:ext uri="{BB962C8B-B14F-4D97-AF65-F5344CB8AC3E}">
        <p14:creationId xmlns:p14="http://schemas.microsoft.com/office/powerpoint/2010/main" val="13295280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AF7B2-BC11-46B4-9340-2B8770CDB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073" y="0"/>
            <a:ext cx="10515600" cy="875846"/>
          </a:xfrm>
        </p:spPr>
        <p:txBody>
          <a:bodyPr/>
          <a:lstStyle/>
          <a:p>
            <a:r>
              <a:rPr lang="en-US" dirty="0"/>
              <a:t>Valuation and Credit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69933-7672-4845-9B46-9826FDE20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0528" y="944724"/>
            <a:ext cx="10515600" cy="4968552"/>
          </a:xfrm>
        </p:spPr>
        <p:txBody>
          <a:bodyPr>
            <a:normAutofit fontScale="5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/>
              <a:t>Matter tabled at two SKAO Council meetings</a:t>
            </a:r>
          </a:p>
          <a:p>
            <a:pPr>
              <a:lnSpc>
                <a:spcPct val="120000"/>
              </a:lnSpc>
            </a:pPr>
            <a:r>
              <a:rPr lang="en-US" dirty="0"/>
              <a:t>Valuation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Distinction between ‘book’ value (for accounting purposes) and ‘recognized value’ (for Host Contribution purposes)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RSA valuation principles</a:t>
            </a:r>
          </a:p>
          <a:p>
            <a:pPr lvl="2">
              <a:lnSpc>
                <a:spcPct val="120000"/>
              </a:lnSpc>
            </a:pPr>
            <a:r>
              <a:rPr lang="en-US" dirty="0" err="1"/>
              <a:t>MeerKAT</a:t>
            </a:r>
            <a:r>
              <a:rPr lang="en-US" dirty="0"/>
              <a:t> is an operational scientific facility, and will be valued and transferred as such to the SKAO without exclusion</a:t>
            </a:r>
          </a:p>
          <a:p>
            <a:pPr lvl="3">
              <a:lnSpc>
                <a:spcPct val="120000"/>
              </a:lnSpc>
            </a:pPr>
            <a:r>
              <a:rPr lang="en-US" dirty="0" err="1"/>
              <a:t>MeerKAT</a:t>
            </a:r>
            <a:r>
              <a:rPr lang="en-US" dirty="0"/>
              <a:t> valued as operational facility, prior to modifications by the SKAO </a:t>
            </a:r>
          </a:p>
          <a:p>
            <a:pPr lvl="3">
              <a:lnSpc>
                <a:spcPct val="120000"/>
              </a:lnSpc>
            </a:pPr>
            <a:r>
              <a:rPr lang="en-US" dirty="0"/>
              <a:t>SARAO shall not be left with stranded assets that have little or no strategic value</a:t>
            </a:r>
          </a:p>
          <a:p>
            <a:pPr lvl="2">
              <a:lnSpc>
                <a:spcPct val="120000"/>
              </a:lnSpc>
            </a:pPr>
            <a:r>
              <a:rPr lang="en-US" dirty="0" err="1"/>
              <a:t>MeerKAT</a:t>
            </a:r>
            <a:r>
              <a:rPr lang="en-US" dirty="0"/>
              <a:t> value shall be based on current day replacement cost of the identified assets and infrastructure</a:t>
            </a:r>
          </a:p>
          <a:p>
            <a:pPr lvl="3">
              <a:lnSpc>
                <a:spcPct val="120000"/>
              </a:lnSpc>
            </a:pPr>
            <a:r>
              <a:rPr lang="en-US" dirty="0"/>
              <a:t>Wear &amp; tear to be included, based on design lifetime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Whilst there is some disagreement within SKAO engineering teams, it is recognized that the ‘high impact’ decision is the credit, not the value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Current valuation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Replacement value: R1.8bn – R2.4bn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Book value: R845k</a:t>
            </a:r>
          </a:p>
          <a:p>
            <a:pPr>
              <a:lnSpc>
                <a:spcPct val="120000"/>
              </a:lnSpc>
            </a:pPr>
            <a:r>
              <a:rPr lang="en-US" dirty="0"/>
              <a:t>Credit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Proposed approach will be based on ‘strategic value’ as opposed to financial value</a:t>
            </a:r>
          </a:p>
          <a:p>
            <a:pPr lvl="1">
              <a:lnSpc>
                <a:spcPct val="120000"/>
              </a:lnSpc>
            </a:pPr>
            <a:r>
              <a:rPr lang="en-US" dirty="0"/>
              <a:t>Whilst there is Council support for the concept of a hybrid approach (funded ODP program for long term development &amp; discounted SKAO contributions), the ODP program is not sufficiently developed</a:t>
            </a:r>
          </a:p>
          <a:p>
            <a:pPr lvl="2">
              <a:lnSpc>
                <a:spcPct val="120000"/>
              </a:lnSpc>
            </a:pPr>
            <a:r>
              <a:rPr lang="en-US" dirty="0"/>
              <a:t>SARAO to prepare proposal to SKAO</a:t>
            </a:r>
          </a:p>
        </p:txBody>
      </p:sp>
    </p:spTree>
    <p:extLst>
      <p:ext uri="{BB962C8B-B14F-4D97-AF65-F5344CB8AC3E}">
        <p14:creationId xmlns:p14="http://schemas.microsoft.com/office/powerpoint/2010/main" val="42188082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AF7B2-BC11-46B4-9340-2B8770CDB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3114"/>
            <a:ext cx="10515600" cy="875846"/>
          </a:xfrm>
        </p:spPr>
        <p:txBody>
          <a:bodyPr>
            <a:normAutofit/>
          </a:bodyPr>
          <a:lstStyle/>
          <a:p>
            <a:r>
              <a:rPr lang="en-US" dirty="0"/>
              <a:t>Asset (Financial) Transfer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69933-7672-4845-9B46-9826FDE20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>
            <a:normAutofit/>
          </a:bodyPr>
          <a:lstStyle/>
          <a:p>
            <a:r>
              <a:rPr lang="en-US" sz="2400" dirty="0"/>
              <a:t>Transfer should be approved prior to making available first </a:t>
            </a:r>
            <a:r>
              <a:rPr lang="en-US" sz="2400" dirty="0" err="1"/>
              <a:t>MeerKAT</a:t>
            </a:r>
            <a:r>
              <a:rPr lang="en-US" sz="2400" dirty="0"/>
              <a:t> dish to SKAO (late 2025)</a:t>
            </a:r>
          </a:p>
          <a:p>
            <a:r>
              <a:rPr lang="en-US" sz="2400" dirty="0"/>
              <a:t>Transfer guided by the following regulatory provisions and requirements</a:t>
            </a:r>
          </a:p>
          <a:p>
            <a:pPr lvl="1"/>
            <a:r>
              <a:rPr lang="en-US" sz="2000" dirty="0"/>
              <a:t>Approvals</a:t>
            </a:r>
          </a:p>
          <a:p>
            <a:pPr lvl="2"/>
            <a:r>
              <a:rPr lang="en-US" sz="1800" dirty="0"/>
              <a:t>PFMA (52(2)) – NRF accounting authority must inform National Treasury, and submit relevant particulars for approval by its executive authority (Minister for Science, Technology &amp; Innovation)</a:t>
            </a:r>
          </a:p>
          <a:p>
            <a:pPr lvl="2"/>
            <a:r>
              <a:rPr lang="en-US" sz="1800" dirty="0"/>
              <a:t>NRF Financial Policy (8.13.1) - Sale or disposal of significant assets, as defined in the NRF Materiality Framework, requires National Treasury consent</a:t>
            </a:r>
          </a:p>
          <a:p>
            <a:pPr lvl="1"/>
            <a:r>
              <a:rPr lang="en-US" sz="2000" dirty="0"/>
              <a:t>Value</a:t>
            </a:r>
          </a:p>
          <a:p>
            <a:pPr lvl="2"/>
            <a:r>
              <a:rPr lang="en-US" sz="1800" dirty="0"/>
              <a:t>Treasury Regulation (16A7.3) - Market related, unless otherwise approved by Treasury</a:t>
            </a:r>
          </a:p>
          <a:p>
            <a:pPr lvl="1"/>
            <a:r>
              <a:rPr lang="en-US" sz="2000" dirty="0"/>
              <a:t>Submission to Minister</a:t>
            </a:r>
          </a:p>
          <a:p>
            <a:pPr lvl="2"/>
            <a:r>
              <a:rPr lang="en-US" sz="1800" dirty="0"/>
              <a:t>Detailed motivation and rationale</a:t>
            </a:r>
          </a:p>
          <a:p>
            <a:pPr lvl="2"/>
            <a:r>
              <a:rPr lang="en-US" sz="1800" dirty="0"/>
              <a:t>Approvals and consents obtained by NRF Board (approval) and National Treasury (consent)</a:t>
            </a:r>
          </a:p>
          <a:p>
            <a:endParaRPr lang="en-US" sz="2400" dirty="0"/>
          </a:p>
          <a:p>
            <a:endParaRPr lang="en-ZA" sz="2400" dirty="0"/>
          </a:p>
        </p:txBody>
      </p:sp>
    </p:spTree>
    <p:extLst>
      <p:ext uri="{BB962C8B-B14F-4D97-AF65-F5344CB8AC3E}">
        <p14:creationId xmlns:p14="http://schemas.microsoft.com/office/powerpoint/2010/main" val="15424991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AF7B2-BC11-46B4-9340-2B8770CDB3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3114"/>
            <a:ext cx="10515600" cy="875846"/>
          </a:xfrm>
        </p:spPr>
        <p:txBody>
          <a:bodyPr>
            <a:normAutofit/>
          </a:bodyPr>
          <a:lstStyle/>
          <a:p>
            <a:r>
              <a:rPr lang="en-US" dirty="0"/>
              <a:t>Approval Process Flow</a:t>
            </a:r>
            <a:endParaRPr lang="en-Z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269933-7672-4845-9B46-9826FDE20B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84784"/>
            <a:ext cx="10515600" cy="4692179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sz="2000" dirty="0"/>
          </a:p>
          <a:p>
            <a:endParaRPr lang="en-ZA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3554C72-FA8C-4BEA-99C4-C5F6A0C1CEB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7448" y="1988840"/>
            <a:ext cx="9753600" cy="3589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7989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NRF 25 SARAO PPT 16by9.potx" id="{ABF52961-617E-4742-AD8D-B586A2907A3D}" vid="{5C9E4D0D-F101-4955-85CC-72F4F28494E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e8096aee14c43c88783b9c0565e6e5f xmlns="64c6d79b-6537-4144-b85c-0f2d52a99196" xsi:nil="true"/>
    <TaxCatchAll xmlns="c7b5b4f6-d429-4251-9a42-5f4b9ee63fc2"/>
    <Business_x0020_Unit xmlns="64c6d79b-6537-4144-b85c-0f2d52a99196">NRF-SARAO</Business_x0020_Unit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F7D4E628E7CD448B5ACC0AA99C5134A" ma:contentTypeVersion="6" ma:contentTypeDescription="Create a new document." ma:contentTypeScope="" ma:versionID="ebfdc0445959b402d8a52ab931b5f3e3">
  <xsd:schema xmlns:xsd="http://www.w3.org/2001/XMLSchema" xmlns:xs="http://www.w3.org/2001/XMLSchema" xmlns:p="http://schemas.microsoft.com/office/2006/metadata/properties" xmlns:ns2="64c6d79b-6537-4144-b85c-0f2d52a99196" xmlns:ns3="c7b5b4f6-d429-4251-9a42-5f4b9ee63fc2" targetNamespace="http://schemas.microsoft.com/office/2006/metadata/properties" ma:root="true" ma:fieldsID="6f79fc02cdd4cd7df06f65953242bec5" ns2:_="" ns3:_="">
    <xsd:import namespace="64c6d79b-6537-4144-b85c-0f2d52a99196"/>
    <xsd:import namespace="c7b5b4f6-d429-4251-9a42-5f4b9ee63fc2"/>
    <xsd:element name="properties">
      <xsd:complexType>
        <xsd:sequence>
          <xsd:element name="documentManagement">
            <xsd:complexType>
              <xsd:all>
                <xsd:element ref="ns2:pe8096aee14c43c88783b9c0565e6e5f" minOccurs="0"/>
                <xsd:element ref="ns3:TaxCatchAll" minOccurs="0"/>
                <xsd:element ref="ns2:Business_x0020_Unit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4c6d79b-6537-4144-b85c-0f2d52a99196" elementFormDefault="qualified">
    <xsd:import namespace="http://schemas.microsoft.com/office/2006/documentManagement/types"/>
    <xsd:import namespace="http://schemas.microsoft.com/office/infopath/2007/PartnerControls"/>
    <xsd:element name="pe8096aee14c43c88783b9c0565e6e5f" ma:index="8" nillable="true" ma:displayName="Category_0" ma:hidden="true" ma:internalName="pe8096aee14c43c88783b9c0565e6e5f">
      <xsd:simpleType>
        <xsd:restriction base="dms:Note"/>
      </xsd:simpleType>
    </xsd:element>
    <xsd:element name="Business_x0020_Unit" ma:index="12" ma:displayName="Business Unit" ma:format="Dropdown" ma:internalName="Business_x0020_Unit">
      <xsd:simpleType>
        <xsd:restriction base="dms:Choice">
          <xsd:enumeration value="Corporate"/>
          <xsd:enumeration value="NRF-iThemba LABS"/>
          <xsd:enumeration value="NRF-SARAO"/>
          <xsd:enumeration value="NRF-SAAO"/>
          <xsd:enumeration value="NRF-SAEON"/>
          <xsd:enumeration value="NRF-SAIAB"/>
          <xsd:enumeration value="NRF-SAASTA"/>
          <xsd:enumeration value="NRF-RIISA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b5b4f6-d429-4251-9a42-5f4b9ee63fc2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hidden="true" ma:list="{a9cf0037-64fb-4456-a633-db470f406493}" ma:internalName="TaxCatchAll" ma:showField="CatchAllData" ma:web="c7b5b4f6-d429-4251-9a42-5f4b9ee63f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 ma:displayName="Category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50101FC-50DD-4344-8BDC-4164E635CD17}">
  <ds:schemaRefs>
    <ds:schemaRef ds:uri="http://schemas.microsoft.com/office/2006/metadata/properties"/>
    <ds:schemaRef ds:uri="http://schemas.microsoft.com/office/infopath/2007/PartnerControls"/>
    <ds:schemaRef ds:uri="64c6d79b-6537-4144-b85c-0f2d52a99196"/>
    <ds:schemaRef ds:uri="c7b5b4f6-d429-4251-9a42-5f4b9ee63fc2"/>
  </ds:schemaRefs>
</ds:datastoreItem>
</file>

<file path=customXml/itemProps2.xml><?xml version="1.0" encoding="utf-8"?>
<ds:datastoreItem xmlns:ds="http://schemas.openxmlformats.org/officeDocument/2006/customXml" ds:itemID="{D5FBD68B-B8AD-4E50-857E-8F9509C2FA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64c6d79b-6537-4144-b85c-0f2d52a99196"/>
    <ds:schemaRef ds:uri="c7b5b4f6-d429-4251-9a42-5f4b9ee63f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11F0514-5CAD-4331-8CD3-18DE189D975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Local Impact and Community Development V2</Template>
  <TotalTime>1687</TotalTime>
  <Words>572</Words>
  <Application>Microsoft Office PowerPoint</Application>
  <PresentationFormat>Widescreen</PresentationFormat>
  <Paragraphs>89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Symbol</vt:lpstr>
      <vt:lpstr>Office Theme</vt:lpstr>
      <vt:lpstr>PowerPoint Presentation</vt:lpstr>
      <vt:lpstr>Key Matters Covered</vt:lpstr>
      <vt:lpstr>Integration</vt:lpstr>
      <vt:lpstr>Valuation and Credit</vt:lpstr>
      <vt:lpstr>Asset (Financial) Transfer</vt:lpstr>
      <vt:lpstr>Approval Process Flow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</dc:creator>
  <cp:lastModifiedBy>Adrian</cp:lastModifiedBy>
  <cp:revision>99</cp:revision>
  <dcterms:created xsi:type="dcterms:W3CDTF">2024-04-23T08:11:51Z</dcterms:created>
  <dcterms:modified xsi:type="dcterms:W3CDTF">2024-12-05T12:25:41Z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0x0101000F7D4E628E7CD448B5ACC0AA99C5134A</vt:lpwstr>
  </property>
</Properties>
</file>