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257" r:id="rId5"/>
    <p:sldId id="548" r:id="rId6"/>
    <p:sldId id="262" r:id="rId7"/>
    <p:sldId id="263" r:id="rId8"/>
    <p:sldId id="25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9092" autoAdjust="0"/>
  </p:normalViewPr>
  <p:slideViewPr>
    <p:cSldViewPr>
      <p:cViewPr varScale="1">
        <p:scale>
          <a:sx n="115" d="100"/>
          <a:sy n="115" d="100"/>
        </p:scale>
        <p:origin x="25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F72C8-21D2-441C-BDD7-C9D62FF4105C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66DA9-4CD5-4265-9128-F9AC50450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7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66DA9-4CD5-4265-9128-F9AC504501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5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0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6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9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90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7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2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56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8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0A061-CD05-4DD2-BD6C-C0A6E7B7931E}" type="datetimeFigureOut">
              <a:rPr lang="en-US" smtClean="0"/>
              <a:t>12/4/2024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9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white circles with black text&#10;&#10;Description automatically generated">
            <a:extLst>
              <a:ext uri="{FF2B5EF4-FFF2-40B4-BE49-F238E27FC236}">
                <a16:creationId xmlns:a16="http://schemas.microsoft.com/office/drawing/2014/main" id="{FC9A2671-7463-555E-ACB6-3D329BCA9A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667508" y="332656"/>
            <a:ext cx="885698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59496" y="4653136"/>
            <a:ext cx="8856984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SARAO Research Capacity Development </a:t>
            </a:r>
            <a:r>
              <a:rPr lang="en-US" sz="2800" dirty="0" err="1"/>
              <a:t>Programme</a:t>
            </a:r>
            <a:r>
              <a:rPr lang="en-US" sz="2800" dirty="0"/>
              <a:t> Review</a:t>
            </a:r>
          </a:p>
          <a:p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SASSC Meeting, December 2024</a:t>
            </a:r>
          </a:p>
        </p:txBody>
      </p:sp>
    </p:spTree>
    <p:extLst>
      <p:ext uri="{BB962C8B-B14F-4D97-AF65-F5344CB8AC3E}">
        <p14:creationId xmlns:p14="http://schemas.microsoft.com/office/powerpoint/2010/main" val="199619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508CE-BA09-47A3-8746-A93DD252C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685"/>
            <a:ext cx="10515600" cy="915035"/>
          </a:xfrm>
        </p:spPr>
        <p:txBody>
          <a:bodyPr/>
          <a:lstStyle/>
          <a:p>
            <a:r>
              <a:rPr lang="en-US" dirty="0"/>
              <a:t>Background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33D8C-92E2-4C36-9A04-E74D0B21CF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6326"/>
            <a:ext cx="10515600" cy="495798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Context for Review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Action arising from SASSC meeting in early 2024/2023, during which a discussion on ability of South Africa to exploit scientific access to SKA was had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Conclusion of SKA Research Chairs (15 year terms), starting end of 2025</a:t>
            </a:r>
          </a:p>
          <a:p>
            <a:pPr>
              <a:lnSpc>
                <a:spcPct val="120000"/>
              </a:lnSpc>
            </a:pPr>
            <a:r>
              <a:rPr lang="en-US" dirty="0"/>
              <a:t>Objectives of the Review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Assess the productivity of the </a:t>
            </a:r>
            <a:r>
              <a:rPr lang="en-US" dirty="0" err="1"/>
              <a:t>programme</a:t>
            </a:r>
            <a:r>
              <a:rPr lang="en-US" dirty="0"/>
              <a:t>, specifically with respect to producing the number of PhD scientists available “in the era of SKA” 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Provide recommendation on the direction and structure of the HCD </a:t>
            </a:r>
            <a:r>
              <a:rPr lang="en-US" dirty="0" err="1"/>
              <a:t>programme</a:t>
            </a:r>
            <a:r>
              <a:rPr lang="en-US" dirty="0"/>
              <a:t> for the next 10 to 15 years</a:t>
            </a:r>
          </a:p>
          <a:p>
            <a:pPr>
              <a:lnSpc>
                <a:spcPct val="120000"/>
              </a:lnSpc>
            </a:pPr>
            <a:r>
              <a:rPr lang="en-US" dirty="0"/>
              <a:t>Purpose of this Submission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Note that the review has been undertaken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Final recommendation will be submitted at next Steering Committee following further consultation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228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AF7B2-BC11-46B4-9340-2B8770CDB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21880"/>
            <a:ext cx="10515600" cy="875846"/>
          </a:xfrm>
        </p:spPr>
        <p:txBody>
          <a:bodyPr/>
          <a:lstStyle/>
          <a:p>
            <a:r>
              <a:rPr lang="en-US" dirty="0"/>
              <a:t>Key Findings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69933-7672-4845-9B46-9826FDE20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6183"/>
            <a:ext cx="10515600" cy="406078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SARAO/SA Radio Astronomy community producing PhD’s at same rate (per supervisor) as other benchmarked countries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USA, The Netherlands, UK, Australia</a:t>
            </a:r>
          </a:p>
          <a:p>
            <a:pPr>
              <a:lnSpc>
                <a:spcPct val="100000"/>
              </a:lnSpc>
            </a:pPr>
            <a:r>
              <a:rPr lang="en-US" dirty="0"/>
              <a:t>Attrition of Master’s and PhD’s into industry is a concerning reality, and interventions to increase ‘astronomy employment opportunities’ is required</a:t>
            </a:r>
          </a:p>
          <a:p>
            <a:pPr>
              <a:lnSpc>
                <a:spcPct val="100000"/>
              </a:lnSpc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218808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AF7B2-BC11-46B4-9340-2B8770CDB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6566"/>
            <a:ext cx="10515600" cy="875846"/>
          </a:xfrm>
        </p:spPr>
        <p:txBody>
          <a:bodyPr>
            <a:normAutofit fontScale="90000"/>
          </a:bodyPr>
          <a:lstStyle/>
          <a:p>
            <a:r>
              <a:rPr lang="en-US" dirty="0"/>
              <a:t>Possible corrective actions being explored to mitigate attrition into industry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69933-7672-4845-9B46-9826FDE20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16183"/>
            <a:ext cx="10515600" cy="406078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/>
              <a:t>Corrective actions would need to be consistent with relevant policy and other provisions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University System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Increased funding, via DHET, for faculty positions to employ PhD graduates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SARAO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Re-consider provisions for bursary top-ups for financially constrained students (successfully used in the past to retain excellent black students)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Development of a ‘spontaneous recruitment framework’ to employ Master’s and PhD graduates</a:t>
            </a:r>
          </a:p>
          <a:p>
            <a:pPr lvl="3">
              <a:lnSpc>
                <a:spcPct val="110000"/>
              </a:lnSpc>
            </a:pPr>
            <a:r>
              <a:rPr lang="en-US" dirty="0"/>
              <a:t>Coupled with ‘first right of refusal’ clause as part of bursary conditions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Proactive campaigning to market SARAO vacancies at key forums</a:t>
            </a:r>
          </a:p>
          <a:p>
            <a:pPr lvl="2">
              <a:lnSpc>
                <a:spcPct val="110000"/>
              </a:lnSpc>
            </a:pPr>
            <a:r>
              <a:rPr lang="en-US" dirty="0"/>
              <a:t>Appropriate career pathing/ladders to be implemented</a:t>
            </a:r>
          </a:p>
          <a:p>
            <a:pPr>
              <a:lnSpc>
                <a:spcPct val="110000"/>
              </a:lnSpc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542499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40F57-4E12-4A35-ADAA-133FC778B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10978"/>
          </a:xfrm>
        </p:spPr>
        <p:txBody>
          <a:bodyPr/>
          <a:lstStyle/>
          <a:p>
            <a:r>
              <a:rPr lang="en-US" dirty="0"/>
              <a:t>Structure Going Forward: Initial Proposal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82DD25-B85C-42E8-867A-B7292FC45A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Current funding instruments: Freestanding Grants, Research Group Grants, and Research Chairs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Negligible difference in productivity, cost effectiveness and transformation</a:t>
            </a:r>
          </a:p>
          <a:p>
            <a:pPr lvl="1">
              <a:lnSpc>
                <a:spcPct val="100000"/>
              </a:lnSpc>
            </a:pPr>
            <a:r>
              <a:rPr lang="en-US" dirty="0"/>
              <a:t>Some difference in strategic intent (Freestanding – PhD production; Group Grants and Research Chairs - critical mass in specific competent areas)</a:t>
            </a:r>
          </a:p>
          <a:p>
            <a:pPr>
              <a:lnSpc>
                <a:spcPct val="100000"/>
              </a:lnSpc>
            </a:pPr>
            <a:r>
              <a:rPr lang="en-US" dirty="0"/>
              <a:t>As current research chair grants conclude, it is proposed to focus research capacity funding into tiered Research Group Grants</a:t>
            </a:r>
          </a:p>
          <a:p>
            <a:pPr lvl="1">
              <a:lnSpc>
                <a:spcPct val="100000"/>
              </a:lnSpc>
            </a:pPr>
            <a:r>
              <a:rPr lang="en-ZA" dirty="0"/>
              <a:t>Distinguished Centres of Research </a:t>
            </a:r>
          </a:p>
          <a:p>
            <a:pPr lvl="2">
              <a:lnSpc>
                <a:spcPct val="100000"/>
              </a:lnSpc>
            </a:pPr>
            <a:r>
              <a:rPr lang="en-ZA" dirty="0"/>
              <a:t>Supports critical and strategic areas of research, internationally recognised</a:t>
            </a:r>
          </a:p>
          <a:p>
            <a:pPr lvl="1">
              <a:lnSpc>
                <a:spcPct val="100000"/>
              </a:lnSpc>
            </a:pPr>
            <a:r>
              <a:rPr lang="en-ZA" dirty="0"/>
              <a:t>Research Groups</a:t>
            </a:r>
          </a:p>
          <a:p>
            <a:pPr lvl="2">
              <a:lnSpc>
                <a:spcPct val="100000"/>
              </a:lnSpc>
            </a:pPr>
            <a:r>
              <a:rPr lang="en-ZA" dirty="0"/>
              <a:t>Diversified, supporting the establishment of astronomy where there is little or no existing capacity</a:t>
            </a:r>
          </a:p>
          <a:p>
            <a:pPr lvl="1">
              <a:lnSpc>
                <a:spcPct val="100000"/>
              </a:lnSpc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16229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RF 25 SARAO PPT 16by9.potx" id="{ABF52961-617E-4742-AD8D-B586A2907A3D}" vid="{5C9E4D0D-F101-4955-85CC-72F4F28494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7D4E628E7CD448B5ACC0AA99C5134A" ma:contentTypeVersion="6" ma:contentTypeDescription="Create a new document." ma:contentTypeScope="" ma:versionID="ebfdc0445959b402d8a52ab931b5f3e3">
  <xsd:schema xmlns:xsd="http://www.w3.org/2001/XMLSchema" xmlns:xs="http://www.w3.org/2001/XMLSchema" xmlns:p="http://schemas.microsoft.com/office/2006/metadata/properties" xmlns:ns2="64c6d79b-6537-4144-b85c-0f2d52a99196" xmlns:ns3="c7b5b4f6-d429-4251-9a42-5f4b9ee63fc2" targetNamespace="http://schemas.microsoft.com/office/2006/metadata/properties" ma:root="true" ma:fieldsID="6f79fc02cdd4cd7df06f65953242bec5" ns2:_="" ns3:_="">
    <xsd:import namespace="64c6d79b-6537-4144-b85c-0f2d52a99196"/>
    <xsd:import namespace="c7b5b4f6-d429-4251-9a42-5f4b9ee63fc2"/>
    <xsd:element name="properties">
      <xsd:complexType>
        <xsd:sequence>
          <xsd:element name="documentManagement">
            <xsd:complexType>
              <xsd:all>
                <xsd:element ref="ns2:pe8096aee14c43c88783b9c0565e6e5f" minOccurs="0"/>
                <xsd:element ref="ns3:TaxCatchAll" minOccurs="0"/>
                <xsd:element ref="ns2:Business_x0020_Uni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c6d79b-6537-4144-b85c-0f2d52a99196" elementFormDefault="qualified">
    <xsd:import namespace="http://schemas.microsoft.com/office/2006/documentManagement/types"/>
    <xsd:import namespace="http://schemas.microsoft.com/office/infopath/2007/PartnerControls"/>
    <xsd:element name="pe8096aee14c43c88783b9c0565e6e5f" ma:index="8" nillable="true" ma:displayName="Category_0" ma:hidden="true" ma:internalName="pe8096aee14c43c88783b9c0565e6e5f">
      <xsd:simpleType>
        <xsd:restriction base="dms:Note"/>
      </xsd:simpleType>
    </xsd:element>
    <xsd:element name="Business_x0020_Unit" ma:index="12" ma:displayName="Business Unit" ma:format="Dropdown" ma:internalName="Business_x0020_Unit">
      <xsd:simpleType>
        <xsd:restriction base="dms:Choice">
          <xsd:enumeration value="Corporate"/>
          <xsd:enumeration value="NRF-iThemba LABS"/>
          <xsd:enumeration value="NRF-SARAO"/>
          <xsd:enumeration value="NRF-SAAO"/>
          <xsd:enumeration value="NRF-SAEON"/>
          <xsd:enumeration value="NRF-SAIAB"/>
          <xsd:enumeration value="NRF-SAASTA"/>
          <xsd:enumeration value="NRF-RIIS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5b4f6-d429-4251-9a42-5f4b9ee63fc2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a9cf0037-64fb-4456-a633-db470f406493}" ma:internalName="TaxCatchAll" ma:showField="CatchAllData" ma:web="c7b5b4f6-d429-4251-9a42-5f4b9ee63f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e8096aee14c43c88783b9c0565e6e5f xmlns="64c6d79b-6537-4144-b85c-0f2d52a99196" xsi:nil="true"/>
    <TaxCatchAll xmlns="c7b5b4f6-d429-4251-9a42-5f4b9ee63fc2"/>
    <Business_x0020_Unit xmlns="64c6d79b-6537-4144-b85c-0f2d52a99196">NRF-SARAO</Business_x0020_Unit>
  </documentManagement>
</p:properties>
</file>

<file path=customXml/itemProps1.xml><?xml version="1.0" encoding="utf-8"?>
<ds:datastoreItem xmlns:ds="http://schemas.openxmlformats.org/officeDocument/2006/customXml" ds:itemID="{811F0514-5CAD-4331-8CD3-18DE189D975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5FBD68B-B8AD-4E50-857E-8F9509C2FA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c6d79b-6537-4144-b85c-0f2d52a99196"/>
    <ds:schemaRef ds:uri="c7b5b4f6-d429-4251-9a42-5f4b9ee63f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0101FC-50DD-4344-8BDC-4164E635CD17}">
  <ds:schemaRefs>
    <ds:schemaRef ds:uri="http://schemas.microsoft.com/office/2006/metadata/properties"/>
    <ds:schemaRef ds:uri="http://schemas.microsoft.com/office/infopath/2007/PartnerControls"/>
    <ds:schemaRef ds:uri="64c6d79b-6537-4144-b85c-0f2d52a99196"/>
    <ds:schemaRef ds:uri="c7b5b4f6-d429-4251-9a42-5f4b9ee63fc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Local Impact and Community Development V2</Template>
  <TotalTime>1458</TotalTime>
  <Words>387</Words>
  <Application>Microsoft Office PowerPoint</Application>
  <PresentationFormat>Widescreen</PresentationFormat>
  <Paragraphs>37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Background</vt:lpstr>
      <vt:lpstr>Key Findings</vt:lpstr>
      <vt:lpstr>Possible corrective actions being explored to mitigate attrition into industry</vt:lpstr>
      <vt:lpstr>Structure Going Forward: Initial Proposal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</dc:creator>
  <cp:lastModifiedBy>Adrian</cp:lastModifiedBy>
  <cp:revision>88</cp:revision>
  <dcterms:created xsi:type="dcterms:W3CDTF">2024-04-23T08:11:51Z</dcterms:created>
  <dcterms:modified xsi:type="dcterms:W3CDTF">2024-12-04T20:20:27Z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0x0101000F7D4E628E7CD448B5ACC0AA99C5134A</vt:lpwstr>
  </property>
</Properties>
</file>