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7" r:id="rId5"/>
    <p:sldId id="550" r:id="rId6"/>
    <p:sldId id="258" r:id="rId7"/>
    <p:sldId id="555" r:id="rId8"/>
    <p:sldId id="556" r:id="rId9"/>
    <p:sldId id="5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21A683-373F-8D36-D41C-E899B46C991D}" name="Pontsho" initials="P" userId="Pontsh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9092" autoAdjust="0"/>
  </p:normalViewPr>
  <p:slideViewPr>
    <p:cSldViewPr>
      <p:cViewPr varScale="1">
        <p:scale>
          <a:sx n="115" d="100"/>
          <a:sy n="115" d="100"/>
        </p:scale>
        <p:origin x="25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F72C8-21D2-441C-BDD7-C9D62FF4105C}" type="datetimeFigureOut">
              <a:rPr lang="en-US" smtClean="0"/>
              <a:t>12/4/2024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B66DA9-4CD5-4265-9128-F9AC50450112}" type="slidenum">
              <a:rPr lang="en-US" smtClean="0"/>
              <a:t>‹#›</a:t>
            </a:fld>
            <a:endParaRPr lang="en-US"/>
          </a:p>
        </p:txBody>
      </p:sp>
    </p:spTree>
    <p:extLst>
      <p:ext uri="{BB962C8B-B14F-4D97-AF65-F5344CB8AC3E}">
        <p14:creationId xmlns:p14="http://schemas.microsoft.com/office/powerpoint/2010/main" val="3702776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68B66DA9-4CD5-4265-9128-F9AC50450112}" type="slidenum">
              <a:rPr lang="en-US" smtClean="0"/>
              <a:t>1</a:t>
            </a:fld>
            <a:endParaRPr lang="en-US"/>
          </a:p>
        </p:txBody>
      </p:sp>
    </p:spTree>
    <p:extLst>
      <p:ext uri="{BB962C8B-B14F-4D97-AF65-F5344CB8AC3E}">
        <p14:creationId xmlns:p14="http://schemas.microsoft.com/office/powerpoint/2010/main" val="2085954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311f1104f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311f1104f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3276aaa85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3276aaa85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110A061-CD05-4DD2-BD6C-C0A6E7B7931E}"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15570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349955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838873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6193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066261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10A061-CD05-4DD2-BD6C-C0A6E7B7931E}"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672291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10A061-CD05-4DD2-BD6C-C0A6E7B7931E}"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396590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10A061-CD05-4DD2-BD6C-C0A6E7B7931E}" type="datetimeFigureOut">
              <a:rPr lang="en-US" smtClean="0"/>
              <a:t>12/4/2024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4057479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10A061-CD05-4DD2-BD6C-C0A6E7B7931E}" type="datetimeFigureOut">
              <a:rPr lang="en-US" smtClean="0"/>
              <a:t>12/4/2024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3501721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0A061-CD05-4DD2-BD6C-C0A6E7B7931E}" type="datetimeFigureOut">
              <a:rPr lang="en-US" smtClean="0"/>
              <a:t>12/4/2024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710856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10A061-CD05-4DD2-BD6C-C0A6E7B7931E}"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041581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10A061-CD05-4DD2-BD6C-C0A6E7B7931E}"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159485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0A061-CD05-4DD2-BD6C-C0A6E7B7931E}" type="datetimeFigureOut">
              <a:rPr lang="en-US" smtClean="0"/>
              <a:t>12/4/2024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80127-2E4F-4720-A546-49D7111EBC0C}" type="slidenum">
              <a:rPr lang="en-US" smtClean="0"/>
              <a:t>‹#›</a:t>
            </a:fld>
            <a:endParaRPr lang="en-US"/>
          </a:p>
        </p:txBody>
      </p:sp>
    </p:spTree>
    <p:extLst>
      <p:ext uri="{BB962C8B-B14F-4D97-AF65-F5344CB8AC3E}">
        <p14:creationId xmlns:p14="http://schemas.microsoft.com/office/powerpoint/2010/main" val="3932197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hite circles with black text&#10;&#10;Description automatically generated">
            <a:extLst>
              <a:ext uri="{FF2B5EF4-FFF2-40B4-BE49-F238E27FC236}">
                <a16:creationId xmlns:a16="http://schemas.microsoft.com/office/drawing/2014/main" id="{FC9A2671-7463-555E-ACB6-3D329BCA9A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itle 1"/>
          <p:cNvSpPr txBox="1">
            <a:spLocks/>
          </p:cNvSpPr>
          <p:nvPr/>
        </p:nvSpPr>
        <p:spPr>
          <a:xfrm>
            <a:off x="1667508" y="332656"/>
            <a:ext cx="885698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2400" dirty="0">
              <a:solidFill>
                <a:schemeClr val="tx2">
                  <a:lumMod val="60000"/>
                  <a:lumOff val="40000"/>
                </a:schemeClr>
              </a:solidFill>
              <a:latin typeface="Arial" pitchFamily="34" charset="0"/>
              <a:cs typeface="Arial" pitchFamily="34" charset="0"/>
            </a:endParaRPr>
          </a:p>
        </p:txBody>
      </p:sp>
      <p:sp>
        <p:nvSpPr>
          <p:cNvPr id="4" name="Title 1"/>
          <p:cNvSpPr txBox="1">
            <a:spLocks/>
          </p:cNvSpPr>
          <p:nvPr/>
        </p:nvSpPr>
        <p:spPr>
          <a:xfrm>
            <a:off x="1559496" y="4005064"/>
            <a:ext cx="8856984" cy="576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Local Government Engagement &amp; Stakeholder Risks</a:t>
            </a:r>
            <a:endParaRPr lang="en-US" sz="2800" dirty="0">
              <a:solidFill>
                <a:schemeClr val="tx1">
                  <a:lumMod val="50000"/>
                  <a:lumOff val="50000"/>
                </a:schemeClr>
              </a:solidFill>
              <a:latin typeface="Arial" pitchFamily="34" charset="0"/>
              <a:cs typeface="Arial" pitchFamily="34" charset="0"/>
            </a:endParaRPr>
          </a:p>
          <a:p>
            <a:endParaRPr lang="en-US" sz="2800" dirty="0">
              <a:solidFill>
                <a:schemeClr val="tx1">
                  <a:lumMod val="50000"/>
                  <a:lumOff val="50000"/>
                </a:schemeClr>
              </a:solidFill>
              <a:latin typeface="Arial" pitchFamily="34" charset="0"/>
              <a:cs typeface="Arial" pitchFamily="34" charset="0"/>
            </a:endParaRPr>
          </a:p>
          <a:p>
            <a:r>
              <a:rPr lang="en-US" sz="2800" dirty="0">
                <a:solidFill>
                  <a:schemeClr val="tx1">
                    <a:lumMod val="50000"/>
                    <a:lumOff val="50000"/>
                  </a:schemeClr>
                </a:solidFill>
                <a:latin typeface="Arial" pitchFamily="34" charset="0"/>
                <a:cs typeface="Arial" pitchFamily="34" charset="0"/>
              </a:rPr>
              <a:t>SASSC Meeting, December 2024</a:t>
            </a:r>
          </a:p>
        </p:txBody>
      </p:sp>
    </p:spTree>
    <p:extLst>
      <p:ext uri="{BB962C8B-B14F-4D97-AF65-F5344CB8AC3E}">
        <p14:creationId xmlns:p14="http://schemas.microsoft.com/office/powerpoint/2010/main" val="1996199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6954" y="384367"/>
            <a:ext cx="11360800" cy="763600"/>
          </a:xfrm>
          <a:prstGeom prst="rect">
            <a:avLst/>
          </a:prstGeom>
        </p:spPr>
        <p:txBody>
          <a:bodyPr spcFirstLastPara="1" vert="horz" wrap="square" lIns="121900" tIns="121900" rIns="121900" bIns="121900" rtlCol="0" anchor="t" anchorCtr="0">
            <a:noAutofit/>
          </a:bodyPr>
          <a:lstStyle/>
          <a:p>
            <a:pPr algn="l"/>
            <a:r>
              <a:rPr lang="en" sz="3600" dirty="0"/>
              <a:t>Stakeholder Management: Local Government Relations</a:t>
            </a:r>
            <a:endParaRPr sz="3600" dirty="0"/>
          </a:p>
        </p:txBody>
      </p:sp>
      <p:sp>
        <p:nvSpPr>
          <p:cNvPr id="61" name="Google Shape;61;p14"/>
          <p:cNvSpPr txBox="1">
            <a:spLocks noGrp="1"/>
          </p:cNvSpPr>
          <p:nvPr>
            <p:ph type="body" idx="1"/>
          </p:nvPr>
        </p:nvSpPr>
        <p:spPr>
          <a:xfrm>
            <a:off x="415600" y="1268760"/>
            <a:ext cx="11360800" cy="4555200"/>
          </a:xfrm>
          <a:prstGeom prst="rect">
            <a:avLst/>
          </a:prstGeom>
        </p:spPr>
        <p:txBody>
          <a:bodyPr spcFirstLastPara="1" vert="horz" wrap="square" lIns="121900" tIns="121900" rIns="121900" bIns="121900" rtlCol="0" anchor="t" anchorCtr="0">
            <a:normAutofit fontScale="85000" lnSpcReduction="10000"/>
          </a:bodyPr>
          <a:lstStyle/>
          <a:p>
            <a:pPr marL="457200" indent="-457200" algn="just">
              <a:lnSpc>
                <a:spcPct val="120000"/>
              </a:lnSpc>
            </a:pPr>
            <a:r>
              <a:rPr lang="en" dirty="0"/>
              <a:t>Continuous proactive engagement with local government and communities, NGO’s and sector departments is prioritised</a:t>
            </a:r>
          </a:p>
          <a:p>
            <a:pPr marL="457200" indent="-457200" algn="just">
              <a:lnSpc>
                <a:spcPct val="120000"/>
              </a:lnSpc>
            </a:pPr>
            <a:r>
              <a:rPr lang="en" dirty="0"/>
              <a:t>Good relatonships fostered with local and district municipalities</a:t>
            </a:r>
          </a:p>
          <a:p>
            <a:pPr marL="457200" indent="-457200" algn="just">
              <a:lnSpc>
                <a:spcPct val="120000"/>
              </a:lnSpc>
            </a:pPr>
            <a:r>
              <a:rPr lang="en" dirty="0"/>
              <a:t>Emerging Risks/Issues</a:t>
            </a:r>
          </a:p>
          <a:p>
            <a:pPr marL="1066785" lvl="1" indent="-457200" algn="just">
              <a:lnSpc>
                <a:spcPct val="120000"/>
              </a:lnSpc>
            </a:pPr>
            <a:r>
              <a:rPr lang="en" dirty="0"/>
              <a:t>Local Politics – decreased changes in political positions in recent past, but there is evidence of increasing hostility towards SARAO in Kareeberg and Hantam Local Municipalities with community sessions being used as political platforms</a:t>
            </a:r>
          </a:p>
          <a:p>
            <a:pPr marL="1066785" lvl="1" indent="-457200" algn="just">
              <a:lnSpc>
                <a:spcPct val="120000"/>
              </a:lnSpc>
            </a:pPr>
            <a:r>
              <a:rPr lang="en" dirty="0"/>
              <a:t>Stakeholder Expectations – expection for contributions into projects outside mandate, as well as private sector scale CSIR investments such as those delivered by profit making entities (mining companies)</a:t>
            </a:r>
          </a:p>
          <a:p>
            <a:pPr marL="1066785" lvl="1" indent="-457200" algn="just">
              <a:lnSpc>
                <a:spcPct val="120000"/>
              </a:lnSpc>
            </a:pPr>
            <a:endParaRPr lang="en" dirty="0"/>
          </a:p>
          <a:p>
            <a:pPr marL="457200" indent="-457200" algn="just">
              <a:lnSpc>
                <a:spcPct val="120000"/>
              </a:lnSpc>
            </a:pPr>
            <a:endParaRPr lang="en" dirty="0"/>
          </a:p>
          <a:p>
            <a:pPr marL="0" indent="0" algn="just">
              <a:lnSpc>
                <a:spcPct val="120000"/>
              </a:lnSpc>
              <a:spcBef>
                <a:spcPts val="1600"/>
              </a:spcBef>
              <a:spcAft>
                <a:spcPts val="160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419587" y="384433"/>
            <a:ext cx="11360800" cy="763600"/>
          </a:xfrm>
          <a:prstGeom prst="rect">
            <a:avLst/>
          </a:prstGeom>
        </p:spPr>
        <p:txBody>
          <a:bodyPr spcFirstLastPara="1" vert="horz" wrap="square" lIns="121900" tIns="121900" rIns="121900" bIns="121900" rtlCol="0" anchor="t" anchorCtr="0">
            <a:noAutofit/>
          </a:bodyPr>
          <a:lstStyle/>
          <a:p>
            <a:pPr algn="l"/>
            <a:r>
              <a:rPr lang="en" sz="3600" dirty="0"/>
              <a:t>Stakeholder Management: Local Economic Development</a:t>
            </a:r>
            <a:endParaRPr sz="3600" dirty="0"/>
          </a:p>
        </p:txBody>
      </p:sp>
      <p:sp>
        <p:nvSpPr>
          <p:cNvPr id="67" name="Google Shape;67;p15"/>
          <p:cNvSpPr txBox="1">
            <a:spLocks noGrp="1"/>
          </p:cNvSpPr>
          <p:nvPr>
            <p:ph type="body" idx="1"/>
          </p:nvPr>
        </p:nvSpPr>
        <p:spPr>
          <a:xfrm>
            <a:off x="310733" y="1356967"/>
            <a:ext cx="11465600" cy="4734800"/>
          </a:xfrm>
          <a:prstGeom prst="rect">
            <a:avLst/>
          </a:prstGeom>
        </p:spPr>
        <p:txBody>
          <a:bodyPr spcFirstLastPara="1" vert="horz" wrap="square" lIns="121900" tIns="121900" rIns="121900" bIns="121900" rtlCol="0" anchor="t" anchorCtr="0">
            <a:normAutofit fontScale="77500" lnSpcReduction="20000"/>
          </a:bodyPr>
          <a:lstStyle/>
          <a:p>
            <a:pPr marL="457200" indent="-457200">
              <a:lnSpc>
                <a:spcPct val="120000"/>
              </a:lnSpc>
            </a:pPr>
            <a:r>
              <a:rPr lang="en" dirty="0"/>
              <a:t>Excellent participation of local SMMEs and labour force in construction of SKA-MID and MeerKAT Extension</a:t>
            </a:r>
          </a:p>
          <a:p>
            <a:pPr marL="1066785" lvl="1" indent="-457200">
              <a:lnSpc>
                <a:spcPct val="120000"/>
              </a:lnSpc>
            </a:pPr>
            <a:r>
              <a:rPr lang="en" dirty="0"/>
              <a:t>Example - all transport service providers have been contracted by Power Adenco JV for SKA-MID infrastructre construction</a:t>
            </a:r>
          </a:p>
          <a:p>
            <a:pPr marL="1066785" lvl="1" indent="-457200">
              <a:lnSpc>
                <a:spcPct val="120000"/>
              </a:lnSpc>
            </a:pPr>
            <a:r>
              <a:rPr lang="en" dirty="0"/>
              <a:t>Appointment of Local Economic Development Officer will ensure greater attention on training and other skills development interventions</a:t>
            </a:r>
          </a:p>
          <a:p>
            <a:pPr marL="457200" indent="-457200">
              <a:lnSpc>
                <a:spcPct val="120000"/>
              </a:lnSpc>
            </a:pPr>
            <a:r>
              <a:rPr lang="en" dirty="0"/>
              <a:t>Emerging Risks/Issues</a:t>
            </a:r>
          </a:p>
          <a:p>
            <a:pPr marL="1066785" lvl="1" indent="-457200">
              <a:lnSpc>
                <a:spcPct val="120000"/>
              </a:lnSpc>
            </a:pPr>
            <a:r>
              <a:rPr lang="en" dirty="0"/>
              <a:t>Lack of local capacity (qualifying SMME’s and labour) – lack of capacity to meet needs of upcoming projects, which may result in the need to ‘bring in’ external contractors and labour – aggravates housing availability and potential anti-social behaviour</a:t>
            </a:r>
          </a:p>
          <a:p>
            <a:pPr marL="1066785" lvl="1" indent="-457200">
              <a:lnSpc>
                <a:spcPct val="120000"/>
              </a:lnSpc>
            </a:pPr>
            <a:r>
              <a:rPr lang="en" dirty="0"/>
              <a:t>Insufficient Healthcare – Healthcare facilities in Canarvon remain in dire condition, whilst response from provincial department of health has been slow</a:t>
            </a:r>
          </a:p>
          <a:p>
            <a:pPr marL="1066785" lvl="1" indent="-457200">
              <a:lnSpc>
                <a:spcPct val="120000"/>
              </a:lnSpc>
            </a:pPr>
            <a:endParaRPr lang="en" dirty="0"/>
          </a:p>
          <a:p>
            <a:pPr marL="457200" indent="-457200">
              <a:lnSpc>
                <a:spcPct val="120000"/>
              </a:lnSpc>
            </a:pPr>
            <a:endParaRPr lang="en" dirty="0"/>
          </a:p>
          <a:p>
            <a:pPr marL="514350" indent="-514350" algn="just">
              <a:lnSpc>
                <a:spcPct val="120000"/>
              </a:lnSpc>
              <a:buFont typeface="+mj-lt"/>
              <a:buAutoNum type="arabicPeriod"/>
            </a:pPr>
            <a:endParaRPr lang="e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65EA4-EC0D-4174-9BF2-7308826C0B06}"/>
              </a:ext>
            </a:extLst>
          </p:cNvPr>
          <p:cNvSpPr>
            <a:spLocks noGrp="1"/>
          </p:cNvSpPr>
          <p:nvPr>
            <p:ph type="title"/>
          </p:nvPr>
        </p:nvSpPr>
        <p:spPr/>
        <p:txBody>
          <a:bodyPr>
            <a:noAutofit/>
          </a:bodyPr>
          <a:lstStyle/>
          <a:p>
            <a:r>
              <a:rPr lang="en-US" sz="3600" dirty="0"/>
              <a:t>Emerging, and Resolved, Risks and Issues</a:t>
            </a:r>
            <a:endParaRPr lang="en-ZA" sz="3600" dirty="0"/>
          </a:p>
        </p:txBody>
      </p:sp>
      <p:sp>
        <p:nvSpPr>
          <p:cNvPr id="3" name="Text Placeholder 2">
            <a:extLst>
              <a:ext uri="{FF2B5EF4-FFF2-40B4-BE49-F238E27FC236}">
                <a16:creationId xmlns:a16="http://schemas.microsoft.com/office/drawing/2014/main" id="{801C3F78-C502-4846-BC6A-49F162280ED0}"/>
              </a:ext>
            </a:extLst>
          </p:cNvPr>
          <p:cNvSpPr>
            <a:spLocks noGrp="1"/>
          </p:cNvSpPr>
          <p:nvPr>
            <p:ph type="body" idx="1"/>
          </p:nvPr>
        </p:nvSpPr>
        <p:spPr/>
        <p:txBody>
          <a:bodyPr>
            <a:normAutofit/>
          </a:bodyPr>
          <a:lstStyle/>
          <a:p>
            <a:r>
              <a:rPr lang="en-US" dirty="0"/>
              <a:t>Land Use Applications</a:t>
            </a:r>
          </a:p>
          <a:p>
            <a:endParaRPr lang="en-US" dirty="0"/>
          </a:p>
          <a:p>
            <a:endParaRPr lang="en-US" dirty="0"/>
          </a:p>
          <a:p>
            <a:endParaRPr lang="en-US" dirty="0"/>
          </a:p>
          <a:p>
            <a:endParaRPr lang="en-US" dirty="0"/>
          </a:p>
          <a:p>
            <a:endParaRPr lang="en-US" dirty="0"/>
          </a:p>
          <a:p>
            <a:endParaRPr lang="en-US" dirty="0"/>
          </a:p>
        </p:txBody>
      </p:sp>
      <p:graphicFrame>
        <p:nvGraphicFramePr>
          <p:cNvPr id="4" name="Table 4">
            <a:extLst>
              <a:ext uri="{FF2B5EF4-FFF2-40B4-BE49-F238E27FC236}">
                <a16:creationId xmlns:a16="http://schemas.microsoft.com/office/drawing/2014/main" id="{6B1C82DE-3B68-4FCB-AC03-F819910A66A2}"/>
              </a:ext>
            </a:extLst>
          </p:cNvPr>
          <p:cNvGraphicFramePr>
            <a:graphicFrameLocks noGrp="1"/>
          </p:cNvGraphicFramePr>
          <p:nvPr>
            <p:extLst>
              <p:ext uri="{D42A27DB-BD31-4B8C-83A1-F6EECF244321}">
                <p14:modId xmlns:p14="http://schemas.microsoft.com/office/powerpoint/2010/main" val="3755081929"/>
              </p:ext>
            </p:extLst>
          </p:nvPr>
        </p:nvGraphicFramePr>
        <p:xfrm>
          <a:off x="695400" y="2276872"/>
          <a:ext cx="11177954" cy="2656840"/>
        </p:xfrm>
        <a:graphic>
          <a:graphicData uri="http://schemas.openxmlformats.org/drawingml/2006/table">
            <a:tbl>
              <a:tblPr firstRow="1" bandRow="1">
                <a:tableStyleId>{5940675A-B579-460E-94D1-54222C63F5DA}</a:tableStyleId>
              </a:tblPr>
              <a:tblGrid>
                <a:gridCol w="1345223">
                  <a:extLst>
                    <a:ext uri="{9D8B030D-6E8A-4147-A177-3AD203B41FA5}">
                      <a16:colId xmlns:a16="http://schemas.microsoft.com/office/drawing/2014/main" val="2559485037"/>
                    </a:ext>
                  </a:extLst>
                </a:gridCol>
                <a:gridCol w="1424354">
                  <a:extLst>
                    <a:ext uri="{9D8B030D-6E8A-4147-A177-3AD203B41FA5}">
                      <a16:colId xmlns:a16="http://schemas.microsoft.com/office/drawing/2014/main" val="3068730202"/>
                    </a:ext>
                  </a:extLst>
                </a:gridCol>
                <a:gridCol w="2584530">
                  <a:extLst>
                    <a:ext uri="{9D8B030D-6E8A-4147-A177-3AD203B41FA5}">
                      <a16:colId xmlns:a16="http://schemas.microsoft.com/office/drawing/2014/main" val="1558906636"/>
                    </a:ext>
                  </a:extLst>
                </a:gridCol>
                <a:gridCol w="5823847">
                  <a:extLst>
                    <a:ext uri="{9D8B030D-6E8A-4147-A177-3AD203B41FA5}">
                      <a16:colId xmlns:a16="http://schemas.microsoft.com/office/drawing/2014/main" val="151279101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b="1" dirty="0"/>
                        <a:t>Project Name</a:t>
                      </a:r>
                    </a:p>
                  </a:txBody>
                  <a:tcPr/>
                </a:tc>
                <a:tc>
                  <a:txBody>
                    <a:bodyPr/>
                    <a:lstStyle/>
                    <a:p>
                      <a:r>
                        <a:rPr lang="en-ZA" sz="1200" b="1" dirty="0"/>
                        <a:t>Municipality</a:t>
                      </a:r>
                    </a:p>
                  </a:txBody>
                  <a:tcPr/>
                </a:tc>
                <a:tc>
                  <a:txBody>
                    <a:bodyPr/>
                    <a:lstStyle/>
                    <a:p>
                      <a:r>
                        <a:rPr lang="en-ZA" sz="1200" b="1" dirty="0"/>
                        <a:t>Application Status</a:t>
                      </a:r>
                    </a:p>
                  </a:txBody>
                  <a:tcPr/>
                </a:tc>
                <a:tc>
                  <a:txBody>
                    <a:bodyPr/>
                    <a:lstStyle/>
                    <a:p>
                      <a:r>
                        <a:rPr lang="en-ZA" sz="1200" b="1" dirty="0"/>
                        <a:t>Challenges / Comments</a:t>
                      </a:r>
                    </a:p>
                  </a:txBody>
                  <a:tcPr/>
                </a:tc>
                <a:extLst>
                  <a:ext uri="{0D108BD9-81ED-4DB2-BD59-A6C34878D82A}">
                    <a16:rowId xmlns:a16="http://schemas.microsoft.com/office/drawing/2014/main" val="346975190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SKA-Mid Spiral Arms </a:t>
                      </a:r>
                    </a:p>
                  </a:txBody>
                  <a:tcPr/>
                </a:tc>
                <a:tc>
                  <a:txBody>
                    <a:bodyPr/>
                    <a:lstStyle/>
                    <a:p>
                      <a:r>
                        <a:rPr lang="en-ZA" sz="1200" dirty="0"/>
                        <a:t>Kareeberg, Karoo Hoogland &amp; Hantam</a:t>
                      </a:r>
                    </a:p>
                  </a:txBody>
                  <a:tcPr/>
                </a:tc>
                <a:tc>
                  <a:txBody>
                    <a:bodyPr/>
                    <a:lstStyle/>
                    <a:p>
                      <a:r>
                        <a:rPr lang="en-ZA" sz="1200" dirty="0"/>
                        <a:t>Applications served at the applicable Tribunal meetings at end Nov ‘24.  </a:t>
                      </a:r>
                    </a:p>
                  </a:txBody>
                  <a:tcPr/>
                </a:tc>
                <a:tc>
                  <a:txBody>
                    <a:bodyPr/>
                    <a:lstStyle/>
                    <a:p>
                      <a:r>
                        <a:rPr lang="en-ZA" sz="1200" dirty="0">
                          <a:solidFill>
                            <a:srgbClr val="00B050"/>
                          </a:solidFill>
                        </a:rPr>
                        <a:t>Successfully unblocked by DSI</a:t>
                      </a:r>
                      <a:r>
                        <a:rPr lang="en-ZA" sz="1200" dirty="0"/>
                        <a:t>, following refusal by </a:t>
                      </a:r>
                      <a:r>
                        <a:rPr lang="en-ZA" sz="1200" dirty="0" err="1"/>
                        <a:t>Hantam</a:t>
                      </a:r>
                      <a:r>
                        <a:rPr lang="en-ZA" sz="1200" dirty="0"/>
                        <a:t> Municipality to accept applications due to outstanding rates of land owners</a:t>
                      </a:r>
                    </a:p>
                  </a:txBody>
                  <a:tcPr/>
                </a:tc>
                <a:extLst>
                  <a:ext uri="{0D108BD9-81ED-4DB2-BD59-A6C34878D82A}">
                    <a16:rowId xmlns:a16="http://schemas.microsoft.com/office/drawing/2014/main" val="38550292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Klerefontein Support 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Farm 527</a:t>
                      </a:r>
                    </a:p>
                  </a:txBody>
                  <a:tcPr/>
                </a:tc>
                <a:tc>
                  <a:txBody>
                    <a:bodyPr/>
                    <a:lstStyle/>
                    <a:p>
                      <a:r>
                        <a:rPr lang="en-ZA" sz="1200" dirty="0"/>
                        <a:t>Kareeberg </a:t>
                      </a:r>
                    </a:p>
                  </a:txBody>
                  <a:tcPr/>
                </a:tc>
                <a:tc>
                  <a:txBody>
                    <a:bodyPr/>
                    <a:lstStyle/>
                    <a:p>
                      <a:r>
                        <a:rPr lang="en-ZA" sz="1200" dirty="0"/>
                        <a:t>Public consultation phase 29 November ‘24 to 28 Jan ‘25</a:t>
                      </a:r>
                    </a:p>
                  </a:txBody>
                  <a:tcPr/>
                </a:tc>
                <a:tc>
                  <a:txBody>
                    <a:bodyPr/>
                    <a:lstStyle/>
                    <a:p>
                      <a:r>
                        <a:rPr lang="en-ZA" sz="1200" dirty="0"/>
                        <a:t>Initiation of public consultation significantly delayed by municipality, which now poses high risk to EOC construction schedule and delay penalties. </a:t>
                      </a:r>
                    </a:p>
                    <a:p>
                      <a:r>
                        <a:rPr lang="en-ZA" sz="1200" dirty="0"/>
                        <a:t>Recommendation: </a:t>
                      </a:r>
                      <a:r>
                        <a:rPr lang="en-ZA" sz="1200" dirty="0">
                          <a:solidFill>
                            <a:schemeClr val="accent6"/>
                          </a:solidFill>
                        </a:rPr>
                        <a:t>DSI to be on alert to escalate should further delays be experienced in January</a:t>
                      </a:r>
                    </a:p>
                  </a:txBody>
                  <a:tcPr/>
                </a:tc>
                <a:extLst>
                  <a:ext uri="{0D108BD9-81ED-4DB2-BD59-A6C34878D82A}">
                    <a16:rowId xmlns:a16="http://schemas.microsoft.com/office/drawing/2014/main" val="14940510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Loxton Repeater Station – Fibre Project</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ERF 61</a:t>
                      </a:r>
                    </a:p>
                  </a:txBody>
                  <a:tcPr/>
                </a:tc>
                <a:tc>
                  <a:txBody>
                    <a:bodyPr/>
                    <a:lstStyle/>
                    <a:p>
                      <a:r>
                        <a:rPr lang="en-ZA" sz="1200" dirty="0"/>
                        <a:t>Ubuntu</a:t>
                      </a:r>
                    </a:p>
                  </a:txBody>
                  <a:tcPr/>
                </a:tc>
                <a:tc>
                  <a:txBody>
                    <a:bodyPr/>
                    <a:lstStyle/>
                    <a:p>
                      <a:r>
                        <a:rPr lang="en-ZA" sz="1200" dirty="0"/>
                        <a:t>Application 80% completed – await further information on water provision to be included in the application from Project Manager</a:t>
                      </a:r>
                    </a:p>
                  </a:txBody>
                  <a:tcPr/>
                </a:tc>
                <a:tc>
                  <a:txBody>
                    <a:bodyPr/>
                    <a:lstStyle/>
                    <a:p>
                      <a:r>
                        <a:rPr lang="en-ZA" sz="1200" dirty="0"/>
                        <a:t>Liaison &amp; Communication with Ubuntu Municipality is challenging due to limited resources within the municipality. </a:t>
                      </a:r>
                    </a:p>
                    <a:p>
                      <a:r>
                        <a:rPr lang="en-ZA" sz="1200" dirty="0"/>
                        <a:t>Recommendation: </a:t>
                      </a:r>
                      <a:r>
                        <a:rPr lang="en-ZA" sz="1200" dirty="0">
                          <a:solidFill>
                            <a:schemeClr val="accent6"/>
                          </a:solidFill>
                        </a:rPr>
                        <a:t>No intervention required</a:t>
                      </a:r>
                    </a:p>
                  </a:txBody>
                  <a:tcPr/>
                </a:tc>
                <a:extLst>
                  <a:ext uri="{0D108BD9-81ED-4DB2-BD59-A6C34878D82A}">
                    <a16:rowId xmlns:a16="http://schemas.microsoft.com/office/drawing/2014/main" val="674968860"/>
                  </a:ext>
                </a:extLst>
              </a:tr>
            </a:tbl>
          </a:graphicData>
        </a:graphic>
      </p:graphicFrame>
    </p:spTree>
    <p:extLst>
      <p:ext uri="{BB962C8B-B14F-4D97-AF65-F5344CB8AC3E}">
        <p14:creationId xmlns:p14="http://schemas.microsoft.com/office/powerpoint/2010/main" val="3405290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65EA4-EC0D-4174-9BF2-7308826C0B06}"/>
              </a:ext>
            </a:extLst>
          </p:cNvPr>
          <p:cNvSpPr>
            <a:spLocks noGrp="1"/>
          </p:cNvSpPr>
          <p:nvPr>
            <p:ph type="title"/>
          </p:nvPr>
        </p:nvSpPr>
        <p:spPr/>
        <p:txBody>
          <a:bodyPr>
            <a:noAutofit/>
          </a:bodyPr>
          <a:lstStyle/>
          <a:p>
            <a:r>
              <a:rPr lang="en-US" sz="3600" dirty="0"/>
              <a:t>Emerging, and Resolved, Risks and Issues</a:t>
            </a:r>
            <a:endParaRPr lang="en-ZA" sz="3600" dirty="0"/>
          </a:p>
        </p:txBody>
      </p:sp>
      <p:sp>
        <p:nvSpPr>
          <p:cNvPr id="3" name="Text Placeholder 2">
            <a:extLst>
              <a:ext uri="{FF2B5EF4-FFF2-40B4-BE49-F238E27FC236}">
                <a16:creationId xmlns:a16="http://schemas.microsoft.com/office/drawing/2014/main" id="{801C3F78-C502-4846-BC6A-49F162280ED0}"/>
              </a:ext>
            </a:extLst>
          </p:cNvPr>
          <p:cNvSpPr>
            <a:spLocks noGrp="1"/>
          </p:cNvSpPr>
          <p:nvPr>
            <p:ph type="body" idx="1"/>
          </p:nvPr>
        </p:nvSpPr>
        <p:spPr/>
        <p:txBody>
          <a:bodyPr>
            <a:normAutofit/>
          </a:bodyPr>
          <a:lstStyle/>
          <a:p>
            <a:r>
              <a:rPr lang="en-US" dirty="0"/>
              <a:t>Development Approvals</a:t>
            </a:r>
          </a:p>
          <a:p>
            <a:endParaRPr lang="en-US" dirty="0"/>
          </a:p>
          <a:p>
            <a:endParaRPr lang="en-US" dirty="0"/>
          </a:p>
          <a:p>
            <a:endParaRPr lang="en-US" dirty="0"/>
          </a:p>
          <a:p>
            <a:endParaRPr lang="en-US" dirty="0"/>
          </a:p>
          <a:p>
            <a:endParaRPr lang="en-US" dirty="0"/>
          </a:p>
          <a:p>
            <a:endParaRPr lang="en-US" dirty="0"/>
          </a:p>
        </p:txBody>
      </p:sp>
      <p:graphicFrame>
        <p:nvGraphicFramePr>
          <p:cNvPr id="5" name="Table 4">
            <a:extLst>
              <a:ext uri="{FF2B5EF4-FFF2-40B4-BE49-F238E27FC236}">
                <a16:creationId xmlns:a16="http://schemas.microsoft.com/office/drawing/2014/main" id="{B9C3BABF-D38D-4C43-81B3-7846CC2E37DF}"/>
              </a:ext>
            </a:extLst>
          </p:cNvPr>
          <p:cNvGraphicFramePr>
            <a:graphicFrameLocks noGrp="1"/>
          </p:cNvGraphicFramePr>
          <p:nvPr>
            <p:extLst>
              <p:ext uri="{D42A27DB-BD31-4B8C-83A1-F6EECF244321}">
                <p14:modId xmlns:p14="http://schemas.microsoft.com/office/powerpoint/2010/main" val="4263908460"/>
              </p:ext>
            </p:extLst>
          </p:nvPr>
        </p:nvGraphicFramePr>
        <p:xfrm>
          <a:off x="633799" y="2492896"/>
          <a:ext cx="11177954" cy="2565400"/>
        </p:xfrm>
        <a:graphic>
          <a:graphicData uri="http://schemas.openxmlformats.org/drawingml/2006/table">
            <a:tbl>
              <a:tblPr firstRow="1" bandRow="1">
                <a:tableStyleId>{5940675A-B579-460E-94D1-54222C63F5DA}</a:tableStyleId>
              </a:tblPr>
              <a:tblGrid>
                <a:gridCol w="1345223">
                  <a:extLst>
                    <a:ext uri="{9D8B030D-6E8A-4147-A177-3AD203B41FA5}">
                      <a16:colId xmlns:a16="http://schemas.microsoft.com/office/drawing/2014/main" val="2559485037"/>
                    </a:ext>
                  </a:extLst>
                </a:gridCol>
                <a:gridCol w="1424354">
                  <a:extLst>
                    <a:ext uri="{9D8B030D-6E8A-4147-A177-3AD203B41FA5}">
                      <a16:colId xmlns:a16="http://schemas.microsoft.com/office/drawing/2014/main" val="3068730202"/>
                    </a:ext>
                  </a:extLst>
                </a:gridCol>
                <a:gridCol w="2921977">
                  <a:extLst>
                    <a:ext uri="{9D8B030D-6E8A-4147-A177-3AD203B41FA5}">
                      <a16:colId xmlns:a16="http://schemas.microsoft.com/office/drawing/2014/main" val="1558906636"/>
                    </a:ext>
                  </a:extLst>
                </a:gridCol>
                <a:gridCol w="5486400">
                  <a:extLst>
                    <a:ext uri="{9D8B030D-6E8A-4147-A177-3AD203B41FA5}">
                      <a16:colId xmlns:a16="http://schemas.microsoft.com/office/drawing/2014/main" val="151279101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b="1" dirty="0"/>
                        <a:t>Project Name</a:t>
                      </a:r>
                    </a:p>
                  </a:txBody>
                  <a:tcPr/>
                </a:tc>
                <a:tc>
                  <a:txBody>
                    <a:bodyPr/>
                    <a:lstStyle/>
                    <a:p>
                      <a:r>
                        <a:rPr lang="en-ZA" sz="1200" b="1" dirty="0"/>
                        <a:t>Municipality</a:t>
                      </a:r>
                    </a:p>
                  </a:txBody>
                  <a:tcPr/>
                </a:tc>
                <a:tc>
                  <a:txBody>
                    <a:bodyPr/>
                    <a:lstStyle/>
                    <a:p>
                      <a:r>
                        <a:rPr lang="en-ZA" sz="1200" b="1" dirty="0"/>
                        <a:t>Application Status</a:t>
                      </a:r>
                    </a:p>
                  </a:txBody>
                  <a:tcPr/>
                </a:tc>
                <a:tc>
                  <a:txBody>
                    <a:bodyPr/>
                    <a:lstStyle/>
                    <a:p>
                      <a:r>
                        <a:rPr lang="en-ZA" sz="1200" b="1" dirty="0"/>
                        <a:t>Challenges / Comments</a:t>
                      </a:r>
                    </a:p>
                  </a:txBody>
                  <a:tcPr/>
                </a:tc>
                <a:extLst>
                  <a:ext uri="{0D108BD9-81ED-4DB2-BD59-A6C34878D82A}">
                    <a16:rowId xmlns:a16="http://schemas.microsoft.com/office/drawing/2014/main" val="346975190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Klerefontein Support Base</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Farm 527</a:t>
                      </a:r>
                    </a:p>
                  </a:txBody>
                  <a:tcPr/>
                </a:tc>
                <a:tc>
                  <a:txBody>
                    <a:bodyPr/>
                    <a:lstStyle/>
                    <a:p>
                      <a:r>
                        <a:rPr lang="en-ZA" sz="1200" dirty="0"/>
                        <a:t>Kareeberg </a:t>
                      </a:r>
                    </a:p>
                  </a:txBody>
                  <a:tcPr/>
                </a:tc>
                <a:tc>
                  <a:txBody>
                    <a:bodyPr/>
                    <a:lstStyle/>
                    <a:p>
                      <a:r>
                        <a:rPr lang="en-ZA" sz="1200" dirty="0"/>
                        <a:t>Application and applicable documentation to be submitted by mid December ‘24</a:t>
                      </a:r>
                    </a:p>
                  </a:txBody>
                  <a:tcPr/>
                </a:tc>
                <a:tc>
                  <a:txBody>
                    <a:bodyPr/>
                    <a:lstStyle/>
                    <a:p>
                      <a:r>
                        <a:rPr lang="en-ZA" sz="1200" dirty="0"/>
                        <a:t>Confirmation received from the District Municipality that the application for development approval and land use will be considered together in Feb ‘25.</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Recommendation: </a:t>
                      </a:r>
                      <a:r>
                        <a:rPr lang="en-ZA" sz="1200" dirty="0">
                          <a:solidFill>
                            <a:schemeClr val="accent6"/>
                          </a:solidFill>
                        </a:rPr>
                        <a:t>DSI to be on alert to escalate should further delays be experienced in January</a:t>
                      </a:r>
                    </a:p>
                    <a:p>
                      <a:endParaRPr lang="en-ZA" sz="1200" dirty="0"/>
                    </a:p>
                  </a:txBody>
                  <a:tcPr/>
                </a:tc>
                <a:extLst>
                  <a:ext uri="{0D108BD9-81ED-4DB2-BD59-A6C34878D82A}">
                    <a16:rowId xmlns:a16="http://schemas.microsoft.com/office/drawing/2014/main" val="14940510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Loxton Repeater Station – Fibre Project</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ERF 61</a:t>
                      </a:r>
                    </a:p>
                  </a:txBody>
                  <a:tcPr/>
                </a:tc>
                <a:tc>
                  <a:txBody>
                    <a:bodyPr/>
                    <a:lstStyle/>
                    <a:p>
                      <a:r>
                        <a:rPr lang="en-ZA" sz="1200" dirty="0"/>
                        <a:t>Ubuntu</a:t>
                      </a:r>
                    </a:p>
                  </a:txBody>
                  <a:tcPr/>
                </a:tc>
                <a:tc>
                  <a:txBody>
                    <a:bodyPr/>
                    <a:lstStyle/>
                    <a:p>
                      <a:r>
                        <a:rPr lang="en-ZA" sz="1200" dirty="0"/>
                        <a:t>Site development plan is included in the land use application. Erf to be rezoning to a telecommunication facility. No infrastructure establishment as repeater equipment will be placed in specialised container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dirty="0"/>
                        <a:t>Recommendation: </a:t>
                      </a:r>
                      <a:r>
                        <a:rPr lang="en-ZA" sz="1200" dirty="0">
                          <a:solidFill>
                            <a:schemeClr val="accent6"/>
                          </a:solidFill>
                        </a:rPr>
                        <a:t>No intervention required</a:t>
                      </a:r>
                    </a:p>
                    <a:p>
                      <a:endParaRPr lang="en-ZA" sz="1200" dirty="0"/>
                    </a:p>
                  </a:txBody>
                  <a:tcPr/>
                </a:tc>
                <a:extLst>
                  <a:ext uri="{0D108BD9-81ED-4DB2-BD59-A6C34878D82A}">
                    <a16:rowId xmlns:a16="http://schemas.microsoft.com/office/drawing/2014/main" val="674968860"/>
                  </a:ext>
                </a:extLst>
              </a:tr>
            </a:tbl>
          </a:graphicData>
        </a:graphic>
      </p:graphicFrame>
    </p:spTree>
    <p:extLst>
      <p:ext uri="{BB962C8B-B14F-4D97-AF65-F5344CB8AC3E}">
        <p14:creationId xmlns:p14="http://schemas.microsoft.com/office/powerpoint/2010/main" val="166054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65EA4-EC0D-4174-9BF2-7308826C0B06}"/>
              </a:ext>
            </a:extLst>
          </p:cNvPr>
          <p:cNvSpPr>
            <a:spLocks noGrp="1"/>
          </p:cNvSpPr>
          <p:nvPr>
            <p:ph type="title"/>
          </p:nvPr>
        </p:nvSpPr>
        <p:spPr/>
        <p:txBody>
          <a:bodyPr>
            <a:noAutofit/>
          </a:bodyPr>
          <a:lstStyle/>
          <a:p>
            <a:r>
              <a:rPr lang="en-US" sz="3600" dirty="0"/>
              <a:t>Emerging, and Resolved, Risks and Issues</a:t>
            </a:r>
            <a:endParaRPr lang="en-ZA" sz="3600" dirty="0"/>
          </a:p>
        </p:txBody>
      </p:sp>
      <p:sp>
        <p:nvSpPr>
          <p:cNvPr id="3" name="Text Placeholder 2">
            <a:extLst>
              <a:ext uri="{FF2B5EF4-FFF2-40B4-BE49-F238E27FC236}">
                <a16:creationId xmlns:a16="http://schemas.microsoft.com/office/drawing/2014/main" id="{801C3F78-C502-4846-BC6A-49F162280ED0}"/>
              </a:ext>
            </a:extLst>
          </p:cNvPr>
          <p:cNvSpPr>
            <a:spLocks noGrp="1"/>
          </p:cNvSpPr>
          <p:nvPr>
            <p:ph type="body" idx="1"/>
          </p:nvPr>
        </p:nvSpPr>
        <p:spPr>
          <a:xfrm>
            <a:off x="415600" y="1412776"/>
            <a:ext cx="11360800" cy="4679057"/>
          </a:xfrm>
        </p:spPr>
        <p:txBody>
          <a:bodyPr>
            <a:normAutofit fontScale="92500"/>
          </a:bodyPr>
          <a:lstStyle/>
          <a:p>
            <a:r>
              <a:rPr lang="en-US" dirty="0"/>
              <a:t>Municipal Rates &amp; Taxes Gap in </a:t>
            </a:r>
            <a:r>
              <a:rPr lang="en-US" dirty="0" err="1"/>
              <a:t>Kareeberg</a:t>
            </a:r>
            <a:r>
              <a:rPr lang="en-US" dirty="0"/>
              <a:t> &amp; Karoo Hoogland</a:t>
            </a:r>
          </a:p>
          <a:p>
            <a:pPr lvl="1"/>
            <a:r>
              <a:rPr lang="en-US" dirty="0"/>
              <a:t>Negotiated outcome resulted in SARAO appointing land valuer to undertake supplementary valuation, and designate special use areas</a:t>
            </a:r>
          </a:p>
          <a:p>
            <a:pPr lvl="1"/>
            <a:r>
              <a:rPr lang="en-US" dirty="0"/>
              <a:t>Action enables municipalities to levy rates &amp; taxes against SARAO, albeit at reduced rates</a:t>
            </a:r>
          </a:p>
          <a:p>
            <a:pPr lvl="1"/>
            <a:r>
              <a:rPr lang="en-US" dirty="0"/>
              <a:t>All efforts by SARAO undertaken to ensure a legal process for payment by SARAO of rates and taxes. However, to date since July 2023 </a:t>
            </a:r>
            <a:r>
              <a:rPr lang="en-US" dirty="0" err="1"/>
              <a:t>Kareeberg</a:t>
            </a:r>
            <a:r>
              <a:rPr lang="en-US" dirty="0"/>
              <a:t> Municipality has been unable to levy correct rates and taxes</a:t>
            </a:r>
          </a:p>
          <a:p>
            <a:pPr lvl="2"/>
            <a:r>
              <a:rPr lang="en-US" dirty="0"/>
              <a:t>SARAO unable to pay irregular invoices</a:t>
            </a:r>
          </a:p>
          <a:p>
            <a:pPr lvl="2"/>
            <a:r>
              <a:rPr lang="en-US" dirty="0"/>
              <a:t>Karoo Hoogland, and </a:t>
            </a:r>
            <a:r>
              <a:rPr lang="en-US" dirty="0" err="1"/>
              <a:t>Hantam</a:t>
            </a:r>
            <a:r>
              <a:rPr lang="en-US" dirty="0"/>
              <a:t>, have been able to invoice SARAO with the correct invoices, which have been subsequently paid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6101130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RF 25 SARAO PPT 16by9.potx" id="{ABF52961-617E-4742-AD8D-B586A2907A3D}" vid="{5C9E4D0D-F101-4955-85CC-72F4F28494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7D4E628E7CD448B5ACC0AA99C5134A" ma:contentTypeVersion="6" ma:contentTypeDescription="Create a new document." ma:contentTypeScope="" ma:versionID="ebfdc0445959b402d8a52ab931b5f3e3">
  <xsd:schema xmlns:xsd="http://www.w3.org/2001/XMLSchema" xmlns:xs="http://www.w3.org/2001/XMLSchema" xmlns:p="http://schemas.microsoft.com/office/2006/metadata/properties" xmlns:ns2="64c6d79b-6537-4144-b85c-0f2d52a99196" xmlns:ns3="c7b5b4f6-d429-4251-9a42-5f4b9ee63fc2" targetNamespace="http://schemas.microsoft.com/office/2006/metadata/properties" ma:root="true" ma:fieldsID="6f79fc02cdd4cd7df06f65953242bec5" ns2:_="" ns3:_="">
    <xsd:import namespace="64c6d79b-6537-4144-b85c-0f2d52a99196"/>
    <xsd:import namespace="c7b5b4f6-d429-4251-9a42-5f4b9ee63fc2"/>
    <xsd:element name="properties">
      <xsd:complexType>
        <xsd:sequence>
          <xsd:element name="documentManagement">
            <xsd:complexType>
              <xsd:all>
                <xsd:element ref="ns2:pe8096aee14c43c88783b9c0565e6e5f" minOccurs="0"/>
                <xsd:element ref="ns3:TaxCatchAll" minOccurs="0"/>
                <xsd:element ref="ns2:Business_x0020_Uni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6d79b-6537-4144-b85c-0f2d52a99196" elementFormDefault="qualified">
    <xsd:import namespace="http://schemas.microsoft.com/office/2006/documentManagement/types"/>
    <xsd:import namespace="http://schemas.microsoft.com/office/infopath/2007/PartnerControls"/>
    <xsd:element name="pe8096aee14c43c88783b9c0565e6e5f" ma:index="8" nillable="true" ma:displayName="Category_0" ma:hidden="true" ma:internalName="pe8096aee14c43c88783b9c0565e6e5f">
      <xsd:simpleType>
        <xsd:restriction base="dms:Note"/>
      </xsd:simpleType>
    </xsd:element>
    <xsd:element name="Business_x0020_Unit" ma:index="12" ma:displayName="Business Unit" ma:format="Dropdown" ma:internalName="Business_x0020_Unit">
      <xsd:simpleType>
        <xsd:restriction base="dms:Choice">
          <xsd:enumeration value="Corporate"/>
          <xsd:enumeration value="NRF-iThemba LABS"/>
          <xsd:enumeration value="NRF-SARAO"/>
          <xsd:enumeration value="NRF-SAAO"/>
          <xsd:enumeration value="NRF-SAEON"/>
          <xsd:enumeration value="NRF-SAIAB"/>
          <xsd:enumeration value="NRF-SAASTA"/>
          <xsd:enumeration value="NRF-RIISA"/>
        </xsd:restriction>
      </xsd:simpleType>
    </xsd:element>
  </xsd:schema>
  <xsd:schema xmlns:xsd="http://www.w3.org/2001/XMLSchema" xmlns:xs="http://www.w3.org/2001/XMLSchema" xmlns:dms="http://schemas.microsoft.com/office/2006/documentManagement/types" xmlns:pc="http://schemas.microsoft.com/office/infopath/2007/PartnerControls" targetNamespace="c7b5b4f6-d429-4251-9a42-5f4b9ee63fc2"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a9cf0037-64fb-4456-a633-db470f406493}" ma:internalName="TaxCatchAll" ma:showField="CatchAllData" ma:web="c7b5b4f6-d429-4251-9a42-5f4b9ee63f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e8096aee14c43c88783b9c0565e6e5f xmlns="64c6d79b-6537-4144-b85c-0f2d52a99196" xsi:nil="true"/>
    <TaxCatchAll xmlns="c7b5b4f6-d429-4251-9a42-5f4b9ee63fc2"/>
    <Business_x0020_Unit xmlns="64c6d79b-6537-4144-b85c-0f2d52a99196">NRF-SARAO</Business_x0020_Unit>
  </documentManagement>
</p:properties>
</file>

<file path=customXml/itemProps1.xml><?xml version="1.0" encoding="utf-8"?>
<ds:datastoreItem xmlns:ds="http://schemas.openxmlformats.org/officeDocument/2006/customXml" ds:itemID="{811F0514-5CAD-4331-8CD3-18DE189D975F}">
  <ds:schemaRefs>
    <ds:schemaRef ds:uri="http://schemas.microsoft.com/sharepoint/v3/contenttype/forms"/>
  </ds:schemaRefs>
</ds:datastoreItem>
</file>

<file path=customXml/itemProps2.xml><?xml version="1.0" encoding="utf-8"?>
<ds:datastoreItem xmlns:ds="http://schemas.openxmlformats.org/officeDocument/2006/customXml" ds:itemID="{D5FBD68B-B8AD-4E50-857E-8F9509C2FA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c6d79b-6537-4144-b85c-0f2d52a99196"/>
    <ds:schemaRef ds:uri="c7b5b4f6-d429-4251-9a42-5f4b9ee63f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0101FC-50DD-4344-8BDC-4164E635CD17}">
  <ds:schemaRefs>
    <ds:schemaRef ds:uri="http://schemas.microsoft.com/office/2006/metadata/properties"/>
    <ds:schemaRef ds:uri="http://schemas.microsoft.com/office/infopath/2007/PartnerControls"/>
    <ds:schemaRef ds:uri="64c6d79b-6537-4144-b85c-0f2d52a99196"/>
    <ds:schemaRef ds:uri="c7b5b4f6-d429-4251-9a42-5f4b9ee63fc2"/>
  </ds:schemaRefs>
</ds:datastoreItem>
</file>

<file path=docProps/app.xml><?xml version="1.0" encoding="utf-8"?>
<Properties xmlns="http://schemas.openxmlformats.org/officeDocument/2006/extended-properties" xmlns:vt="http://schemas.openxmlformats.org/officeDocument/2006/docPropsVTypes">
  <Template>Local Impact and Community Development V2</Template>
  <TotalTime>1532</TotalTime>
  <Words>641</Words>
  <Application>Microsoft Office PowerPoint</Application>
  <PresentationFormat>Widescreen</PresentationFormat>
  <Paragraphs>76</Paragraphs>
  <Slides>6</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Stakeholder Management: Local Government Relations</vt:lpstr>
      <vt:lpstr>Stakeholder Management: Local Economic Development</vt:lpstr>
      <vt:lpstr>Emerging, and Resolved, Risks and Issues</vt:lpstr>
      <vt:lpstr>Emerging, and Resolved, Risks and Issues</vt:lpstr>
      <vt:lpstr>Emerging, and Resolved, Risks and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dc:creator>
  <cp:lastModifiedBy>Adrian</cp:lastModifiedBy>
  <cp:revision>99</cp:revision>
  <dcterms:created xsi:type="dcterms:W3CDTF">2024-04-23T08:11:51Z</dcterms:created>
  <dcterms:modified xsi:type="dcterms:W3CDTF">2024-12-04T21:48:39Z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0x0101000F7D4E628E7CD448B5ACC0AA99C5134A</vt:lpwstr>
  </property>
</Properties>
</file>