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7" r:id="rId5"/>
    <p:sldId id="549" r:id="rId6"/>
    <p:sldId id="550" r:id="rId7"/>
    <p:sldId id="260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321A683-373F-8D36-D41C-E899B46C991D}" name="Pontsho" initials="P" userId="Pontsho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9092" autoAdjust="0"/>
  </p:normalViewPr>
  <p:slideViewPr>
    <p:cSldViewPr>
      <p:cViewPr>
        <p:scale>
          <a:sx n="101" d="100"/>
          <a:sy n="101" d="100"/>
        </p:scale>
        <p:origin x="144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F72C8-21D2-441C-BDD7-C9D62FF4105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66DA9-4CD5-4265-9128-F9AC50450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7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66DA9-4CD5-4265-9128-F9AC504501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5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0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6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9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90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7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2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56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8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9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white circles with black text&#10;&#10;Description automatically generated">
            <a:extLst>
              <a:ext uri="{FF2B5EF4-FFF2-40B4-BE49-F238E27FC236}">
                <a16:creationId xmlns:a16="http://schemas.microsoft.com/office/drawing/2014/main" id="{FC9A2671-7463-555E-ACB6-3D329BCA9A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667508" y="332656"/>
            <a:ext cx="885698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59496" y="4005064"/>
            <a:ext cx="8856984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Ghana Radio Telescope: Status, Way Forward &amp; Exit Strategy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SASSC Meeting, December 2024</a:t>
            </a:r>
          </a:p>
        </p:txBody>
      </p:sp>
    </p:spTree>
    <p:extLst>
      <p:ext uri="{BB962C8B-B14F-4D97-AF65-F5344CB8AC3E}">
        <p14:creationId xmlns:p14="http://schemas.microsoft.com/office/powerpoint/2010/main" val="199619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B4A48-683B-423D-B988-17D54946B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371"/>
            <a:ext cx="10515600" cy="1052195"/>
          </a:xfrm>
        </p:spPr>
        <p:txBody>
          <a:bodyPr/>
          <a:lstStyle/>
          <a:p>
            <a:r>
              <a:rPr lang="en-US" dirty="0"/>
              <a:t>Background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F40E8-61A1-40DC-AD37-5E1C1528C2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49" y="1489167"/>
            <a:ext cx="10720251" cy="4767942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Agreement to establish Ghana Radio Astronomy Observatory signed in March 2013, subsequently renewed 6 times (expires December 2024)</a:t>
            </a:r>
          </a:p>
          <a:p>
            <a:pPr>
              <a:lnSpc>
                <a:spcPct val="110000"/>
              </a:lnSpc>
            </a:pPr>
            <a:r>
              <a:rPr lang="en-US" dirty="0"/>
              <a:t>R160 million cost thus far (including R10 million incurred by SARAO directly following exhaustion of African Renaissance Funding</a:t>
            </a:r>
          </a:p>
          <a:p>
            <a:pPr lvl="1">
              <a:lnSpc>
                <a:spcPct val="110000"/>
              </a:lnSpc>
            </a:pPr>
            <a:r>
              <a:rPr lang="en-ZA" dirty="0"/>
              <a:t>R150 million originally received through African Renaissance Fund</a:t>
            </a:r>
          </a:p>
          <a:p>
            <a:pPr lvl="1">
              <a:lnSpc>
                <a:spcPct val="110000"/>
              </a:lnSpc>
            </a:pPr>
            <a:r>
              <a:rPr lang="en-ZA" dirty="0"/>
              <a:t>Funding depleted circa 2020/21, after which costs absorbed into SARAO baseline – including current 2</a:t>
            </a:r>
            <a:r>
              <a:rPr lang="en-ZA" baseline="30000" dirty="0"/>
              <a:t>nd</a:t>
            </a:r>
            <a:r>
              <a:rPr lang="en-ZA" dirty="0"/>
              <a:t> engineering phase</a:t>
            </a:r>
          </a:p>
        </p:txBody>
      </p:sp>
    </p:spTree>
    <p:extLst>
      <p:ext uri="{BB962C8B-B14F-4D97-AF65-F5344CB8AC3E}">
        <p14:creationId xmlns:p14="http://schemas.microsoft.com/office/powerpoint/2010/main" val="3441301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35711-F6BB-473C-B2D8-9678B68F2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8640"/>
            <a:ext cx="10515600" cy="1033829"/>
          </a:xfrm>
        </p:spPr>
        <p:txBody>
          <a:bodyPr/>
          <a:lstStyle/>
          <a:p>
            <a:r>
              <a:rPr lang="en-US" dirty="0"/>
              <a:t>Status: Engineering, Science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98792-006F-44E6-9AD4-9984F6A38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319833"/>
            <a:ext cx="11665296" cy="502529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Engineering (&lt; 12 months)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Four activities outstanding that are due for completion in 2024/25, which enables handover for science commissioning</a:t>
            </a:r>
          </a:p>
          <a:p>
            <a:pPr>
              <a:lnSpc>
                <a:spcPct val="120000"/>
              </a:lnSpc>
            </a:pPr>
            <a:r>
              <a:rPr lang="en-US" dirty="0"/>
              <a:t>Science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Science commissioning could take 1-2 years after completion of engineering phase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Subject to available science commissioning resources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Possible science program post-commissioning includes VLBI as part of EVN, and single dish science 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Critical success factors</a:t>
            </a:r>
          </a:p>
          <a:p>
            <a:pPr lvl="3">
              <a:lnSpc>
                <a:spcPct val="120000"/>
              </a:lnSpc>
            </a:pPr>
            <a:r>
              <a:rPr lang="en-US" dirty="0"/>
              <a:t>Engaged scientists</a:t>
            </a:r>
          </a:p>
          <a:p>
            <a:pPr lvl="3">
              <a:lnSpc>
                <a:spcPct val="120000"/>
              </a:lnSpc>
            </a:pPr>
            <a:r>
              <a:rPr lang="en-US" dirty="0"/>
              <a:t>Concrete scientific proposal that can be carried out</a:t>
            </a:r>
          </a:p>
        </p:txBody>
      </p:sp>
    </p:spTree>
    <p:extLst>
      <p:ext uri="{BB962C8B-B14F-4D97-AF65-F5344CB8AC3E}">
        <p14:creationId xmlns:p14="http://schemas.microsoft.com/office/powerpoint/2010/main" val="2919139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BD134-B2F9-4899-BAF4-7E0651A56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Status: Operations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EDFEA-A74D-4F09-9586-73A88B123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5291"/>
            <a:ext cx="10515600" cy="506185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sz="3400" dirty="0"/>
              <a:t>Despite range of interventions at institutional and political level, Ghana has failed to deliver against majority of its responsibilities and has made little progress in establishing a sustainable and resourced institution to take over and operate the radio telescope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RSA has provided financial support (R1.5 million annually) for operations at GRAO since 2013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Support personnel concept document developed by SARAO and presented to MESTI in 2017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Ensured operational self-sustainability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High level interventions with GAEC/GSSTI and MESTI to support operationalization, all of which failed due to following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Moratorium on creation of new positions within GAEC/GSSTI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No budget allocated within GAEC/GSSTI to support long term sustainable operations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Since earlier interventions, some staff have been appointed linked to </a:t>
            </a:r>
            <a:r>
              <a:rPr lang="en-US" dirty="0" err="1"/>
              <a:t>Kuntunse</a:t>
            </a:r>
            <a:r>
              <a:rPr lang="en-US" dirty="0"/>
              <a:t>, including lead scientist Dr Proven Emmanuel</a:t>
            </a:r>
          </a:p>
        </p:txBody>
      </p:sp>
    </p:spTree>
    <p:extLst>
      <p:ext uri="{BB962C8B-B14F-4D97-AF65-F5344CB8AC3E}">
        <p14:creationId xmlns:p14="http://schemas.microsoft.com/office/powerpoint/2010/main" val="666514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5D45E-E968-42A0-8A3D-880183628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6937"/>
          </a:xfrm>
        </p:spPr>
        <p:txBody>
          <a:bodyPr/>
          <a:lstStyle/>
          <a:p>
            <a:r>
              <a:rPr lang="en-US" dirty="0"/>
              <a:t>Situational Analysis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3E299-5A0D-49EF-9D9A-589F799DC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352062"/>
            <a:ext cx="11233248" cy="484449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sz="3400" dirty="0"/>
              <a:t>Engineering activities largely time bound (&lt;1 year), using of existing resources 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Not completing would make it very difficult for GSSTI to initiate operations at any stage</a:t>
            </a:r>
          </a:p>
          <a:p>
            <a:pPr>
              <a:lnSpc>
                <a:spcPct val="110000"/>
              </a:lnSpc>
            </a:pPr>
            <a:r>
              <a:rPr lang="en-US" sz="3400" dirty="0"/>
              <a:t>Science commissioning could be undertaken (1-2 years duration) following engineering handover 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Subject to science commissioning resources being available (currently none)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Process enables significant learning opportunities for operational institution (GSSTI)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Could be supported through international collaboration and partnership (</a:t>
            </a:r>
            <a:r>
              <a:rPr lang="en-US" dirty="0" err="1"/>
              <a:t>ie</a:t>
            </a:r>
            <a:r>
              <a:rPr lang="en-US" dirty="0"/>
              <a:t>. EVN partners)</a:t>
            </a:r>
          </a:p>
          <a:p>
            <a:pPr>
              <a:lnSpc>
                <a:spcPct val="110000"/>
              </a:lnSpc>
            </a:pPr>
            <a:r>
              <a:rPr lang="en-ZA" sz="3400" dirty="0"/>
              <a:t>Significant concern regarding long term sustainability of </a:t>
            </a:r>
            <a:r>
              <a:rPr lang="en-ZA" sz="3400" dirty="0" err="1"/>
              <a:t>Kuntunse</a:t>
            </a:r>
            <a:endParaRPr lang="en-ZA" sz="3400" dirty="0"/>
          </a:p>
          <a:p>
            <a:pPr lvl="1">
              <a:lnSpc>
                <a:spcPct val="110000"/>
              </a:lnSpc>
            </a:pPr>
            <a:r>
              <a:rPr lang="en-ZA" dirty="0"/>
              <a:t>Currently no operational entity ready to take over operations, with very little funding from MESTI</a:t>
            </a:r>
          </a:p>
        </p:txBody>
      </p:sp>
    </p:spTree>
    <p:extLst>
      <p:ext uri="{BB962C8B-B14F-4D97-AF65-F5344CB8AC3E}">
        <p14:creationId xmlns:p14="http://schemas.microsoft.com/office/powerpoint/2010/main" val="893668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3999D-D773-48D8-A6FE-3D74C5996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480" y="84275"/>
            <a:ext cx="10515600" cy="1065258"/>
          </a:xfrm>
        </p:spPr>
        <p:txBody>
          <a:bodyPr/>
          <a:lstStyle/>
          <a:p>
            <a:r>
              <a:rPr lang="en-US" dirty="0"/>
              <a:t>Recommended Exit Strategy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DC845-1A02-42F7-A44A-D599519AF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9533"/>
            <a:ext cx="10515600" cy="539161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Noting that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GSSTI will require 12 months to put in place operational structures necessary to initiate ops and maintenance activities (assume additional 6 months contingency), subject to funding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GSSTI can collaborate with various EVN partners to support science commissioning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GSSTI requires staff to support science commissioning, operations and maintenance</a:t>
            </a:r>
          </a:p>
          <a:p>
            <a:pPr>
              <a:lnSpc>
                <a:spcPct val="120000"/>
              </a:lnSpc>
            </a:pPr>
            <a:r>
              <a:rPr lang="en-US" dirty="0"/>
              <a:t>The following Exit Strategy is recommended, starting from January 2025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Months 1-12: SARAO completes remaining engineering activities, which will enable commencement of science commissioning, operations and maintenance activities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Month 18: SARAO hands over dish to GSSTI (assuming completion of engineering activities), under one of the following two scenarios: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If GSSTI has established necessary capacity: SARAO collaborates with GSSTI on best effort basis to do science commissioning, led by GSSTI and supported by EVN partners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If GSSTI has not established the necessary capacity: SARAO remains available to advise and collaborate on science commissioning once the necessary capacity has been put in place by GSSTI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DSI to lead engagements with respective MESTI officials</a:t>
            </a:r>
          </a:p>
        </p:txBody>
      </p:sp>
    </p:spTree>
    <p:extLst>
      <p:ext uri="{BB962C8B-B14F-4D97-AF65-F5344CB8AC3E}">
        <p14:creationId xmlns:p14="http://schemas.microsoft.com/office/powerpoint/2010/main" val="677826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3999D-D773-48D8-A6FE-3D74C5996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of Exit Strategy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DC845-1A02-42F7-A44A-D599519AF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326" y="1690688"/>
            <a:ext cx="11201400" cy="459254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Scenario 1: Completion of engineering phase, continued operations support, and science commissioning support assuming GSSTI has established internal capacity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Human resources – ~R8 million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Financial resources – R3 million</a:t>
            </a:r>
          </a:p>
          <a:p>
            <a:pPr>
              <a:lnSpc>
                <a:spcPct val="110000"/>
              </a:lnSpc>
            </a:pPr>
            <a:r>
              <a:rPr lang="en-US" dirty="0"/>
              <a:t>Scenario 2: Completion of engineering phase ONLY, and continued operations support until handover after 18 months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Human resources – ~R5 million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Financial resources – R3 million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41973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RF 25 SARAO PPT 16by9.potx" id="{ABF52961-617E-4742-AD8D-B586A2907A3D}" vid="{5C9E4D0D-F101-4955-85CC-72F4F28494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e8096aee14c43c88783b9c0565e6e5f xmlns="64c6d79b-6537-4144-b85c-0f2d52a99196" xsi:nil="true"/>
    <TaxCatchAll xmlns="c7b5b4f6-d429-4251-9a42-5f4b9ee63fc2"/>
    <Business_x0020_Unit xmlns="64c6d79b-6537-4144-b85c-0f2d52a99196">NRF-SARAO</Business_x0020_Uni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7D4E628E7CD448B5ACC0AA99C5134A" ma:contentTypeVersion="6" ma:contentTypeDescription="Create a new document." ma:contentTypeScope="" ma:versionID="ebfdc0445959b402d8a52ab931b5f3e3">
  <xsd:schema xmlns:xsd="http://www.w3.org/2001/XMLSchema" xmlns:xs="http://www.w3.org/2001/XMLSchema" xmlns:p="http://schemas.microsoft.com/office/2006/metadata/properties" xmlns:ns2="64c6d79b-6537-4144-b85c-0f2d52a99196" xmlns:ns3="c7b5b4f6-d429-4251-9a42-5f4b9ee63fc2" targetNamespace="http://schemas.microsoft.com/office/2006/metadata/properties" ma:root="true" ma:fieldsID="6f79fc02cdd4cd7df06f65953242bec5" ns2:_="" ns3:_="">
    <xsd:import namespace="64c6d79b-6537-4144-b85c-0f2d52a99196"/>
    <xsd:import namespace="c7b5b4f6-d429-4251-9a42-5f4b9ee63fc2"/>
    <xsd:element name="properties">
      <xsd:complexType>
        <xsd:sequence>
          <xsd:element name="documentManagement">
            <xsd:complexType>
              <xsd:all>
                <xsd:element ref="ns2:pe8096aee14c43c88783b9c0565e6e5f" minOccurs="0"/>
                <xsd:element ref="ns3:TaxCatchAll" minOccurs="0"/>
                <xsd:element ref="ns2:Business_x0020_Uni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c6d79b-6537-4144-b85c-0f2d52a99196" elementFormDefault="qualified">
    <xsd:import namespace="http://schemas.microsoft.com/office/2006/documentManagement/types"/>
    <xsd:import namespace="http://schemas.microsoft.com/office/infopath/2007/PartnerControls"/>
    <xsd:element name="pe8096aee14c43c88783b9c0565e6e5f" ma:index="8" nillable="true" ma:displayName="Category_0" ma:hidden="true" ma:internalName="pe8096aee14c43c88783b9c0565e6e5f">
      <xsd:simpleType>
        <xsd:restriction base="dms:Note"/>
      </xsd:simpleType>
    </xsd:element>
    <xsd:element name="Business_x0020_Unit" ma:index="12" ma:displayName="Business Unit" ma:format="Dropdown" ma:internalName="Business_x0020_Unit">
      <xsd:simpleType>
        <xsd:restriction base="dms:Choice">
          <xsd:enumeration value="Corporate"/>
          <xsd:enumeration value="NRF-iThemba LABS"/>
          <xsd:enumeration value="NRF-SARAO"/>
          <xsd:enumeration value="NRF-SAAO"/>
          <xsd:enumeration value="NRF-SAEON"/>
          <xsd:enumeration value="NRF-SAIAB"/>
          <xsd:enumeration value="NRF-SAASTA"/>
          <xsd:enumeration value="NRF-RIIS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5b4f6-d429-4251-9a42-5f4b9ee63fc2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a9cf0037-64fb-4456-a633-db470f406493}" ma:internalName="TaxCatchAll" ma:showField="CatchAllData" ma:web="c7b5b4f6-d429-4251-9a42-5f4b9ee63f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0101FC-50DD-4344-8BDC-4164E635CD17}">
  <ds:schemaRefs>
    <ds:schemaRef ds:uri="http://schemas.microsoft.com/office/2006/metadata/properties"/>
    <ds:schemaRef ds:uri="http://schemas.microsoft.com/office/infopath/2007/PartnerControls"/>
    <ds:schemaRef ds:uri="64c6d79b-6537-4144-b85c-0f2d52a99196"/>
    <ds:schemaRef ds:uri="c7b5b4f6-d429-4251-9a42-5f4b9ee63fc2"/>
  </ds:schemaRefs>
</ds:datastoreItem>
</file>

<file path=customXml/itemProps2.xml><?xml version="1.0" encoding="utf-8"?>
<ds:datastoreItem xmlns:ds="http://schemas.openxmlformats.org/officeDocument/2006/customXml" ds:itemID="{D5FBD68B-B8AD-4E50-857E-8F9509C2FA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c6d79b-6537-4144-b85c-0f2d52a99196"/>
    <ds:schemaRef ds:uri="c7b5b4f6-d429-4251-9a42-5f4b9ee63f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11F0514-5CAD-4331-8CD3-18DE189D97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Local Impact and Community Development V2</Template>
  <TotalTime>1485</TotalTime>
  <Words>640</Words>
  <Application>Microsoft Office PowerPoint</Application>
  <PresentationFormat>Widescreen</PresentationFormat>
  <Paragraphs>55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Background</vt:lpstr>
      <vt:lpstr>Status: Engineering, Science</vt:lpstr>
      <vt:lpstr>Status: Operations</vt:lpstr>
      <vt:lpstr>Situational Analysis</vt:lpstr>
      <vt:lpstr>Recommended Exit Strategy</vt:lpstr>
      <vt:lpstr>Cost of Exit Strategy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</dc:creator>
  <cp:lastModifiedBy>Adrian</cp:lastModifiedBy>
  <cp:revision>93</cp:revision>
  <dcterms:created xsi:type="dcterms:W3CDTF">2024-04-23T08:11:51Z</dcterms:created>
  <dcterms:modified xsi:type="dcterms:W3CDTF">2024-12-04T20:54:25Z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0x0101000F7D4E628E7CD448B5ACC0AA99C5134A</vt:lpwstr>
  </property>
</Properties>
</file>