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0" r:id="rId1"/>
  </p:sldMasterIdLst>
  <p:notesMasterIdLst>
    <p:notesMasterId r:id="rId21"/>
  </p:notesMasterIdLst>
  <p:sldIdLst>
    <p:sldId id="256" r:id="rId2"/>
    <p:sldId id="274" r:id="rId3"/>
    <p:sldId id="260" r:id="rId4"/>
    <p:sldId id="287" r:id="rId5"/>
    <p:sldId id="288" r:id="rId6"/>
    <p:sldId id="265" r:id="rId7"/>
    <p:sldId id="302" r:id="rId8"/>
    <p:sldId id="303" r:id="rId9"/>
    <p:sldId id="291" r:id="rId10"/>
    <p:sldId id="293" r:id="rId11"/>
    <p:sldId id="294" r:id="rId12"/>
    <p:sldId id="304" r:id="rId13"/>
    <p:sldId id="298" r:id="rId14"/>
    <p:sldId id="301" r:id="rId15"/>
    <p:sldId id="269" r:id="rId16"/>
    <p:sldId id="292" r:id="rId17"/>
    <p:sldId id="272" r:id="rId18"/>
    <p:sldId id="273" r:id="rId19"/>
    <p:sldId id="306"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7" autoAdjust="0"/>
    <p:restoredTop sz="90700" autoAdjust="0"/>
  </p:normalViewPr>
  <p:slideViewPr>
    <p:cSldViewPr>
      <p:cViewPr varScale="1">
        <p:scale>
          <a:sx n="80" d="100"/>
          <a:sy n="80" d="100"/>
        </p:scale>
        <p:origin x="-1517"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E5B92C-9E10-4AB9-B778-B204D1FC6C6D}" type="datetimeFigureOut">
              <a:rPr lang="ru-RU" smtClean="0"/>
              <a:pPr/>
              <a:t>29.08.2018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1CC0B4-E31C-4FB0-A26A-9E62148F83E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r>
              <a:rPr lang="en-US" sz="1200" b="0" i="0" kern="1200" dirty="0" smtClean="0">
                <a:solidFill>
                  <a:schemeClr val="tx1"/>
                </a:solidFill>
                <a:effectLst/>
                <a:latin typeface="+mn-lt"/>
                <a:ea typeface="+mn-ea"/>
                <a:cs typeface="+mn-cs"/>
              </a:rPr>
              <a:t>the effective neutron multiplication factor k, also denoted by </a:t>
            </a:r>
            <a:r>
              <a:rPr lang="en-US" sz="1200" b="0" i="0" kern="1200" dirty="0" err="1" smtClean="0">
                <a:solidFill>
                  <a:schemeClr val="tx1"/>
                </a:solidFill>
                <a:effectLst/>
                <a:latin typeface="+mn-lt"/>
                <a:ea typeface="+mn-ea"/>
                <a:cs typeface="+mn-cs"/>
              </a:rPr>
              <a:t>K</a:t>
            </a:r>
            <a:r>
              <a:rPr lang="en-US" sz="1200" b="0" i="0" kern="1200" baseline="-25000" dirty="0" err="1" smtClean="0">
                <a:solidFill>
                  <a:schemeClr val="tx1"/>
                </a:solidFill>
                <a:effectLst/>
                <a:latin typeface="+mn-lt"/>
                <a:ea typeface="+mn-ea"/>
                <a:cs typeface="+mn-cs"/>
              </a:rPr>
              <a:t>eff</a:t>
            </a:r>
            <a:endParaRPr lang="ru-RU"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xfrm>
            <a:off x="3302000" y="500063"/>
            <a:ext cx="3333750" cy="2500312"/>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03"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Tree>
    <p:extLst>
      <p:ext uri="{BB962C8B-B14F-4D97-AF65-F5344CB8AC3E}">
        <p14:creationId xmlns:p14="http://schemas.microsoft.com/office/powerpoint/2010/main" xmlns="" val="632359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Tree>
    <p:extLst>
      <p:ext uri="{BB962C8B-B14F-4D97-AF65-F5344CB8AC3E}">
        <p14:creationId xmlns:p14="http://schemas.microsoft.com/office/powerpoint/2010/main" xmlns="" val="2950304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0232A821-44E9-4D0F-8AAA-2A54C718C05B}" type="datetime1">
              <a:rPr kumimoji="0" lang="ru-RU" sz="1400" b="0" i="0" u="none" strike="noStrike" kern="1200" cap="none" spc="0" normalizeH="0" baseline="0" noProof="0" smtClean="0">
                <a:ln>
                  <a:noFill/>
                </a:ln>
                <a:solidFill>
                  <a:srgbClr val="003366"/>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29.08.2018</a:t>
            </a:fld>
            <a:endParaRPr kumimoji="0" lang="ru-RU" sz="1400" b="0" i="0" u="none" strike="noStrike" kern="1200" cap="none" spc="0" normalizeH="0" baseline="0" noProof="0">
              <a:ln>
                <a:noFill/>
              </a:ln>
              <a:solidFill>
                <a:srgbClr val="003366"/>
              </a:solidFill>
              <a:effectLst/>
              <a:uLnTx/>
              <a:uFillTx/>
              <a:latin typeface="Arial" panose="020B0604020202020204" pitchFamily="34" charset="0"/>
              <a:ea typeface="+mn-ea"/>
              <a:cs typeface="+mn-cs"/>
            </a:endParaRPr>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E744D4C-5524-459B-90AA-B349CD5F0BD6}" type="slidenum">
              <a:rPr kumimoji="0" lang="en-US" altLang="ru-RU" sz="1000" b="0" i="0" u="none" strike="noStrike" kern="1200" cap="none" spc="0" normalizeH="0" baseline="0" noProof="0" smtClean="0">
                <a:ln>
                  <a:noFill/>
                </a:ln>
                <a:solidFill>
                  <a:srgbClr val="FFFFFF"/>
                </a:solidFill>
                <a:effectLst/>
                <a:uLnTx/>
                <a:uFillTx/>
                <a:latin typeface="Verdana" panose="020B060403050404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ru-RU" sz="1000" b="0" i="0" u="none" strike="noStrike" kern="1200" cap="none" spc="0" normalizeH="0" baseline="0" noProof="0" smtClean="0">
              <a:ln>
                <a:noFill/>
              </a:ln>
              <a:solidFill>
                <a:srgbClr val="FFFFFF"/>
              </a:solidFill>
              <a:effectLst/>
              <a:uLnTx/>
              <a:uFillTx/>
              <a:latin typeface="Verdana" panose="020B0604030504040204" pitchFamily="34" charset="0"/>
              <a:ea typeface="+mn-ea"/>
              <a:cs typeface="+mn-cs"/>
            </a:endParaRPr>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15616" y="692696"/>
            <a:ext cx="7884368" cy="3193482"/>
          </a:xfrm>
        </p:spPr>
        <p:txBody>
          <a:bodyPr>
            <a:noAutofit/>
          </a:bodyPr>
          <a:lstStyle/>
          <a:p>
            <a:r>
              <a:rPr lang="ru-RU" sz="4400" dirty="0" smtClean="0">
                <a:solidFill>
                  <a:schemeClr val="accent3">
                    <a:lumMod val="40000"/>
                    <a:lumOff val="60000"/>
                  </a:schemeClr>
                </a:solidFill>
                <a:latin typeface="Cambria Math" pitchFamily="18" charset="0"/>
                <a:ea typeface="Cambria Math" pitchFamily="18" charset="0"/>
              </a:rPr>
              <a:t/>
            </a:r>
            <a:br>
              <a:rPr lang="ru-RU" sz="4400" dirty="0" smtClean="0">
                <a:solidFill>
                  <a:schemeClr val="accent3">
                    <a:lumMod val="40000"/>
                    <a:lumOff val="60000"/>
                  </a:schemeClr>
                </a:solidFill>
                <a:latin typeface="Cambria Math" pitchFamily="18" charset="0"/>
                <a:ea typeface="Cambria Math" pitchFamily="18" charset="0"/>
              </a:rPr>
            </a:br>
            <a:r>
              <a:rPr lang="ru-RU" sz="4000" dirty="0" err="1" smtClean="0">
                <a:solidFill>
                  <a:schemeClr val="accent3">
                    <a:lumMod val="40000"/>
                    <a:lumOff val="60000"/>
                  </a:schemeClr>
                </a:solidFill>
                <a:ea typeface="Cambria Math" pitchFamily="18" charset="0"/>
              </a:rPr>
              <a:t>Experimental</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Study</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of</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Fission</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and</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Capture</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Reaction</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Rates</a:t>
            </a:r>
            <a:r>
              <a:rPr lang="ru-RU" sz="4000" dirty="0" smtClean="0">
                <a:solidFill>
                  <a:schemeClr val="accent3">
                    <a:lumMod val="40000"/>
                    <a:lumOff val="60000"/>
                  </a:schemeClr>
                </a:solidFill>
                <a:ea typeface="Cambria Math" pitchFamily="18" charset="0"/>
              </a:rPr>
              <a:t>  </a:t>
            </a:r>
            <a:br>
              <a:rPr lang="ru-RU" sz="4000" dirty="0" smtClean="0">
                <a:solidFill>
                  <a:schemeClr val="accent3">
                    <a:lumMod val="40000"/>
                    <a:lumOff val="60000"/>
                  </a:schemeClr>
                </a:solidFill>
                <a:ea typeface="Cambria Math" pitchFamily="18" charset="0"/>
              </a:rPr>
            </a:br>
            <a:r>
              <a:rPr lang="ru-RU" sz="4000" dirty="0" err="1" smtClean="0">
                <a:solidFill>
                  <a:schemeClr val="accent3">
                    <a:lumMod val="40000"/>
                    <a:lumOff val="60000"/>
                  </a:schemeClr>
                </a:solidFill>
                <a:ea typeface="Cambria Math" pitchFamily="18" charset="0"/>
              </a:rPr>
              <a:t>over</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the</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Volume</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of</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Massive</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Uranium</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Target</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under</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Relativistic</a:t>
            </a:r>
            <a:r>
              <a:rPr lang="ru-RU" sz="4000" dirty="0" smtClean="0">
                <a:solidFill>
                  <a:schemeClr val="accent3">
                    <a:lumMod val="40000"/>
                    <a:lumOff val="60000"/>
                  </a:schemeClr>
                </a:solidFill>
                <a:ea typeface="Cambria Math" pitchFamily="18" charset="0"/>
              </a:rPr>
              <a:t>  </a:t>
            </a:r>
            <a:r>
              <a:rPr lang="ru-RU" sz="4000" dirty="0" err="1" smtClean="0">
                <a:solidFill>
                  <a:schemeClr val="accent3">
                    <a:lumMod val="40000"/>
                    <a:lumOff val="60000"/>
                  </a:schemeClr>
                </a:solidFill>
                <a:ea typeface="Cambria Math" pitchFamily="18" charset="0"/>
              </a:rPr>
              <a:t>p</a:t>
            </a:r>
            <a:r>
              <a:rPr lang="ru-RU" sz="4000" dirty="0" smtClean="0">
                <a:solidFill>
                  <a:schemeClr val="accent3">
                    <a:lumMod val="40000"/>
                    <a:lumOff val="60000"/>
                  </a:schemeClr>
                </a:solidFill>
                <a:ea typeface="Cambria Math" pitchFamily="18" charset="0"/>
              </a:rPr>
              <a:t>, D </a:t>
            </a:r>
            <a:r>
              <a:rPr lang="ru-RU" sz="4000" dirty="0" err="1" smtClean="0">
                <a:solidFill>
                  <a:schemeClr val="accent3">
                    <a:lumMod val="40000"/>
                    <a:lumOff val="60000"/>
                  </a:schemeClr>
                </a:solidFill>
                <a:ea typeface="Cambria Math" pitchFamily="18" charset="0"/>
              </a:rPr>
              <a:t>and</a:t>
            </a:r>
            <a:r>
              <a:rPr lang="ru-RU" sz="4000" dirty="0" smtClean="0">
                <a:solidFill>
                  <a:schemeClr val="accent3">
                    <a:lumMod val="40000"/>
                    <a:lumOff val="60000"/>
                  </a:schemeClr>
                </a:solidFill>
                <a:ea typeface="Cambria Math" pitchFamily="18" charset="0"/>
              </a:rPr>
              <a:t> </a:t>
            </a:r>
            <a:r>
              <a:rPr lang="ru-RU" sz="4000" baseline="30000" dirty="0" smtClean="0">
                <a:solidFill>
                  <a:schemeClr val="accent3">
                    <a:lumMod val="40000"/>
                    <a:lumOff val="60000"/>
                  </a:schemeClr>
                </a:solidFill>
                <a:ea typeface="Cambria Math" pitchFamily="18" charset="0"/>
              </a:rPr>
              <a:t>12</a:t>
            </a:r>
            <a:r>
              <a:rPr lang="ru-RU" sz="4000" dirty="0" smtClean="0">
                <a:solidFill>
                  <a:schemeClr val="accent3">
                    <a:lumMod val="40000"/>
                    <a:lumOff val="60000"/>
                  </a:schemeClr>
                </a:solidFill>
                <a:ea typeface="Cambria Math" pitchFamily="18" charset="0"/>
              </a:rPr>
              <a:t>C </a:t>
            </a:r>
            <a:r>
              <a:rPr lang="ru-RU" sz="4000" dirty="0" err="1" smtClean="0">
                <a:solidFill>
                  <a:schemeClr val="accent3">
                    <a:lumMod val="40000"/>
                    <a:lumOff val="60000"/>
                  </a:schemeClr>
                </a:solidFill>
                <a:ea typeface="Cambria Math" pitchFamily="18" charset="0"/>
              </a:rPr>
              <a:t>Irradiation</a:t>
            </a:r>
            <a:endParaRPr lang="ru-RU" sz="4400" dirty="0">
              <a:solidFill>
                <a:schemeClr val="accent3">
                  <a:lumMod val="40000"/>
                  <a:lumOff val="60000"/>
                </a:schemeClr>
              </a:solidFill>
              <a:ea typeface="Cambria Math" pitchFamily="18" charset="0"/>
            </a:endParaRPr>
          </a:p>
        </p:txBody>
      </p:sp>
      <p:sp>
        <p:nvSpPr>
          <p:cNvPr id="3" name="Подзаголовок 2"/>
          <p:cNvSpPr>
            <a:spLocks noGrp="1"/>
          </p:cNvSpPr>
          <p:nvPr>
            <p:ph type="subTitle" idx="1"/>
          </p:nvPr>
        </p:nvSpPr>
        <p:spPr>
          <a:xfrm>
            <a:off x="467544" y="4000504"/>
            <a:ext cx="8390736" cy="2164800"/>
          </a:xfrm>
        </p:spPr>
        <p:txBody>
          <a:bodyPr>
            <a:noAutofit/>
          </a:bodyPr>
          <a:lstStyle/>
          <a:p>
            <a:pPr algn="ctr"/>
            <a:r>
              <a:rPr lang="ru-RU" sz="1800" b="1" dirty="0" smtClean="0">
                <a:solidFill>
                  <a:schemeClr val="bg1"/>
                </a:solidFill>
                <a:latin typeface="Arial" pitchFamily="34" charset="0"/>
                <a:cs typeface="Arial" pitchFamily="34" charset="0"/>
              </a:rPr>
              <a:t>A.A. Zhadan</a:t>
            </a:r>
            <a:r>
              <a:rPr lang="ru-RU" sz="1800" b="1" baseline="30000" dirty="0" smtClean="0">
                <a:solidFill>
                  <a:schemeClr val="bg1"/>
                </a:solidFill>
                <a:latin typeface="Arial" pitchFamily="34" charset="0"/>
                <a:cs typeface="Arial" pitchFamily="34" charset="0"/>
              </a:rPr>
              <a:t>1</a:t>
            </a:r>
            <a:r>
              <a:rPr lang="ru-RU" sz="1800" b="1" dirty="0" smtClean="0">
                <a:solidFill>
                  <a:schemeClr val="bg1"/>
                </a:solidFill>
                <a:latin typeface="Arial" pitchFamily="34" charset="0"/>
                <a:cs typeface="Arial" pitchFamily="34" charset="0"/>
              </a:rPr>
              <a:t>, </a:t>
            </a:r>
            <a:r>
              <a:rPr lang="ru-RU" sz="1800" dirty="0" smtClean="0">
                <a:solidFill>
                  <a:schemeClr val="bg1"/>
                </a:solidFill>
                <a:latin typeface="Arial" pitchFamily="34" charset="0"/>
                <a:cs typeface="Arial" pitchFamily="34" charset="0"/>
              </a:rPr>
              <a:t>A.A. Baldin</a:t>
            </a:r>
            <a:r>
              <a:rPr lang="ru-RU" sz="1800" baseline="30000" dirty="0" smtClean="0">
                <a:solidFill>
                  <a:schemeClr val="bg1"/>
                </a:solidFill>
                <a:latin typeface="Arial" pitchFamily="34" charset="0"/>
                <a:cs typeface="Arial" pitchFamily="34" charset="0"/>
              </a:rPr>
              <a:t>2</a:t>
            </a:r>
            <a:r>
              <a:rPr lang="ru-RU" sz="1800" dirty="0" smtClean="0">
                <a:solidFill>
                  <a:schemeClr val="bg1"/>
                </a:solidFill>
                <a:latin typeface="Arial" pitchFamily="34" charset="0"/>
                <a:cs typeface="Arial" pitchFamily="34" charset="0"/>
              </a:rPr>
              <a:t>, K.V. </a:t>
            </a:r>
            <a:r>
              <a:rPr lang="ru-RU" sz="1800" dirty="0" err="1" smtClean="0">
                <a:solidFill>
                  <a:schemeClr val="bg1"/>
                </a:solidFill>
                <a:latin typeface="Arial" pitchFamily="34" charset="0"/>
                <a:cs typeface="Arial" pitchFamily="34" charset="0"/>
              </a:rPr>
              <a:t>Gusak</a:t>
            </a:r>
            <a:r>
              <a:rPr lang="en-US" sz="1800" baseline="30000" dirty="0" smtClean="0">
                <a:solidFill>
                  <a:schemeClr val="bg1"/>
                </a:solidFill>
                <a:latin typeface="Arial" pitchFamily="34" charset="0"/>
                <a:cs typeface="Arial" pitchFamily="34" charset="0"/>
              </a:rPr>
              <a:t>3</a:t>
            </a:r>
            <a:r>
              <a:rPr lang="ru-RU" sz="1800" dirty="0" smtClean="0">
                <a:solidFill>
                  <a:schemeClr val="bg1"/>
                </a:solidFill>
                <a:latin typeface="Arial" pitchFamily="34" charset="0"/>
                <a:cs typeface="Arial" pitchFamily="34" charset="0"/>
              </a:rPr>
              <a:t>,V.V. Sotnikov</a:t>
            </a:r>
            <a:r>
              <a:rPr lang="ru-RU" sz="1800" baseline="30000" dirty="0" smtClean="0">
                <a:solidFill>
                  <a:schemeClr val="bg1"/>
                </a:solidFill>
                <a:latin typeface="Arial" pitchFamily="34" charset="0"/>
                <a:cs typeface="Arial" pitchFamily="34" charset="0"/>
              </a:rPr>
              <a:t>1</a:t>
            </a:r>
            <a:r>
              <a:rPr lang="ru-RU" sz="1800" dirty="0" smtClean="0">
                <a:solidFill>
                  <a:schemeClr val="bg1"/>
                </a:solidFill>
                <a:latin typeface="Arial" pitchFamily="34" charset="0"/>
                <a:cs typeface="Arial" pitchFamily="34" charset="0"/>
              </a:rPr>
              <a:t>, S.I. Tyutyunnikov</a:t>
            </a:r>
            <a:r>
              <a:rPr lang="ru-RU" sz="1800" baseline="30000" dirty="0" smtClean="0">
                <a:solidFill>
                  <a:schemeClr val="bg1"/>
                </a:solidFill>
                <a:latin typeface="Arial" pitchFamily="34" charset="0"/>
                <a:cs typeface="Arial" pitchFamily="34" charset="0"/>
              </a:rPr>
              <a:t>2</a:t>
            </a:r>
            <a:r>
              <a:rPr lang="ru-RU" sz="1800" dirty="0" smtClean="0">
                <a:solidFill>
                  <a:schemeClr val="bg1"/>
                </a:solidFill>
                <a:latin typeface="Arial" pitchFamily="34" charset="0"/>
                <a:cs typeface="Arial" pitchFamily="34" charset="0"/>
              </a:rPr>
              <a:t>, </a:t>
            </a:r>
            <a:endParaRPr lang="en-US" sz="1800" dirty="0" smtClean="0">
              <a:solidFill>
                <a:schemeClr val="bg1"/>
              </a:solidFill>
              <a:latin typeface="Arial" pitchFamily="34" charset="0"/>
              <a:cs typeface="Arial" pitchFamily="34" charset="0"/>
            </a:endParaRPr>
          </a:p>
          <a:p>
            <a:pPr algn="ctr"/>
            <a:r>
              <a:rPr lang="ru-RU" sz="1800" dirty="0" smtClean="0">
                <a:solidFill>
                  <a:schemeClr val="bg1"/>
                </a:solidFill>
                <a:latin typeface="Arial" pitchFamily="34" charset="0"/>
                <a:cs typeface="Arial" pitchFamily="34" charset="0"/>
              </a:rPr>
              <a:t>V.A. Voronko</a:t>
            </a:r>
            <a:r>
              <a:rPr lang="ru-RU" sz="1800" baseline="30000" dirty="0" smtClean="0">
                <a:solidFill>
                  <a:schemeClr val="bg1"/>
                </a:solidFill>
                <a:latin typeface="Arial" pitchFamily="34" charset="0"/>
                <a:cs typeface="Arial" pitchFamily="34" charset="0"/>
              </a:rPr>
              <a:t>1</a:t>
            </a:r>
            <a:r>
              <a:rPr lang="en-US" sz="1800" dirty="0" smtClean="0">
                <a:solidFill>
                  <a:schemeClr val="bg1"/>
                </a:solidFill>
                <a:latin typeface="Arial" pitchFamily="34" charset="0"/>
                <a:cs typeface="Arial" pitchFamily="34" charset="0"/>
              </a:rPr>
              <a:t>, P</a:t>
            </a:r>
            <a:r>
              <a:rPr lang="en-US" sz="1800" dirty="0">
                <a:solidFill>
                  <a:schemeClr val="bg1"/>
                </a:solidFill>
                <a:latin typeface="Arial" pitchFamily="34" charset="0"/>
                <a:cs typeface="Arial" pitchFamily="34" charset="0"/>
              </a:rPr>
              <a:t>. </a:t>
            </a:r>
            <a:r>
              <a:rPr lang="en-US" sz="1800" dirty="0" smtClean="0">
                <a:solidFill>
                  <a:schemeClr val="bg1"/>
                </a:solidFill>
                <a:latin typeface="Arial" pitchFamily="34" charset="0"/>
                <a:cs typeface="Arial" pitchFamily="34" charset="0"/>
              </a:rPr>
              <a:t>Zhivkov</a:t>
            </a:r>
            <a:r>
              <a:rPr lang="en-US" sz="1800" baseline="30000" dirty="0" smtClean="0">
                <a:solidFill>
                  <a:schemeClr val="bg1"/>
                </a:solidFill>
                <a:latin typeface="Arial" pitchFamily="34" charset="0"/>
                <a:cs typeface="Arial" pitchFamily="34" charset="0"/>
              </a:rPr>
              <a:t>4</a:t>
            </a:r>
            <a:r>
              <a:rPr lang="en-US" sz="1800" dirty="0" smtClean="0">
                <a:solidFill>
                  <a:schemeClr val="bg1"/>
                </a:solidFill>
                <a:latin typeface="Arial" pitchFamily="34" charset="0"/>
                <a:cs typeface="Arial" pitchFamily="34" charset="0"/>
              </a:rPr>
              <a:t>, </a:t>
            </a:r>
            <a:r>
              <a:rPr lang="ru-RU" sz="1800" dirty="0" smtClean="0">
                <a:solidFill>
                  <a:schemeClr val="bg1"/>
                </a:solidFill>
                <a:latin typeface="Arial" pitchFamily="34" charset="0"/>
                <a:cs typeface="Arial" pitchFamily="34" charset="0"/>
              </a:rPr>
              <a:t>I.V. </a:t>
            </a:r>
            <a:r>
              <a:rPr lang="ru-RU" sz="1800" dirty="0" err="1" smtClean="0">
                <a:solidFill>
                  <a:schemeClr val="bg1"/>
                </a:solidFill>
                <a:latin typeface="Arial" pitchFamily="34" charset="0"/>
                <a:cs typeface="Arial" pitchFamily="34" charset="0"/>
              </a:rPr>
              <a:t>Zhuk</a:t>
            </a:r>
            <a:r>
              <a:rPr lang="en-US" sz="1800" baseline="30000" dirty="0" smtClean="0">
                <a:solidFill>
                  <a:schemeClr val="bg1"/>
                </a:solidFill>
                <a:latin typeface="Arial" pitchFamily="34" charset="0"/>
                <a:cs typeface="Arial" pitchFamily="34" charset="0"/>
              </a:rPr>
              <a:t>3</a:t>
            </a:r>
            <a:endParaRPr lang="ru-RU" sz="1800" baseline="30000" dirty="0" smtClean="0">
              <a:solidFill>
                <a:schemeClr val="bg1"/>
              </a:solidFill>
              <a:latin typeface="Arial" pitchFamily="34" charset="0"/>
              <a:cs typeface="Arial" pitchFamily="34" charset="0"/>
            </a:endParaRPr>
          </a:p>
          <a:p>
            <a:pPr algn="ctr"/>
            <a:endParaRPr lang="ru-RU" sz="2000" baseline="30000" dirty="0" smtClean="0"/>
          </a:p>
          <a:p>
            <a:pPr algn="ctr"/>
            <a:r>
              <a:rPr lang="ru-RU" sz="1600" baseline="30000" dirty="0" smtClean="0">
                <a:solidFill>
                  <a:schemeClr val="bg1"/>
                </a:solidFill>
                <a:latin typeface="Arial" pitchFamily="34" charset="0"/>
                <a:cs typeface="Arial" pitchFamily="34" charset="0"/>
              </a:rPr>
              <a:t>1</a:t>
            </a:r>
            <a:r>
              <a:rPr lang="ru-RU" sz="1600" dirty="0" smtClean="0">
                <a:solidFill>
                  <a:schemeClr val="bg1"/>
                </a:solidFill>
                <a:latin typeface="Arial" pitchFamily="34" charset="0"/>
                <a:cs typeface="Arial" pitchFamily="34" charset="0"/>
              </a:rPr>
              <a:t>NSC </a:t>
            </a:r>
            <a:r>
              <a:rPr lang="ru-RU" sz="1600" dirty="0" err="1" smtClean="0">
                <a:solidFill>
                  <a:schemeClr val="bg1"/>
                </a:solidFill>
                <a:latin typeface="Arial" pitchFamily="34" charset="0"/>
                <a:cs typeface="Arial" pitchFamily="34" charset="0"/>
              </a:rPr>
              <a:t>Kharkov</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Institute</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of</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Physics</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and</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Technology</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Kharkov</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Ukraine</a:t>
            </a:r>
            <a:endParaRPr lang="ru-RU" sz="1600" dirty="0" smtClean="0">
              <a:solidFill>
                <a:schemeClr val="bg1"/>
              </a:solidFill>
              <a:latin typeface="Arial" pitchFamily="34" charset="0"/>
              <a:cs typeface="Arial" pitchFamily="34" charset="0"/>
            </a:endParaRPr>
          </a:p>
          <a:p>
            <a:pPr algn="ctr"/>
            <a:r>
              <a:rPr lang="ru-RU" sz="1600" baseline="30000" dirty="0" smtClean="0">
                <a:solidFill>
                  <a:schemeClr val="bg1"/>
                </a:solidFill>
                <a:latin typeface="Arial" pitchFamily="34" charset="0"/>
                <a:cs typeface="Arial" pitchFamily="34" charset="0"/>
              </a:rPr>
              <a:t>2</a:t>
            </a:r>
            <a:r>
              <a:rPr lang="ru-RU" sz="1600" dirty="0" smtClean="0">
                <a:solidFill>
                  <a:schemeClr val="bg1"/>
                </a:solidFill>
                <a:latin typeface="Arial" pitchFamily="34" charset="0"/>
                <a:cs typeface="Arial" pitchFamily="34" charset="0"/>
              </a:rPr>
              <a:t>Joint </a:t>
            </a:r>
            <a:r>
              <a:rPr lang="ru-RU" sz="1600" dirty="0" err="1" smtClean="0">
                <a:solidFill>
                  <a:schemeClr val="bg1"/>
                </a:solidFill>
                <a:latin typeface="Arial" pitchFamily="34" charset="0"/>
                <a:cs typeface="Arial" pitchFamily="34" charset="0"/>
              </a:rPr>
              <a:t>Institute</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for</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Nuclear</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Research</a:t>
            </a:r>
            <a:r>
              <a:rPr lang="ru-RU" sz="1600" dirty="0" smtClean="0">
                <a:solidFill>
                  <a:schemeClr val="bg1"/>
                </a:solidFill>
                <a:latin typeface="Arial" pitchFamily="34" charset="0"/>
                <a:cs typeface="Arial" pitchFamily="34" charset="0"/>
              </a:rPr>
              <a:t>, Dubna, </a:t>
            </a:r>
            <a:r>
              <a:rPr lang="ru-RU" sz="1600" dirty="0" err="1" smtClean="0">
                <a:solidFill>
                  <a:schemeClr val="bg1"/>
                </a:solidFill>
                <a:latin typeface="Arial" pitchFamily="34" charset="0"/>
                <a:cs typeface="Arial" pitchFamily="34" charset="0"/>
              </a:rPr>
              <a:t>Russia</a:t>
            </a:r>
            <a:endParaRPr lang="en-US" sz="1600" dirty="0" smtClean="0">
              <a:solidFill>
                <a:schemeClr val="bg1"/>
              </a:solidFill>
              <a:latin typeface="Arial" pitchFamily="34" charset="0"/>
              <a:cs typeface="Arial" pitchFamily="34" charset="0"/>
            </a:endParaRPr>
          </a:p>
          <a:p>
            <a:pPr algn="ctr"/>
            <a:r>
              <a:rPr lang="en-US" sz="1600" baseline="30000" dirty="0" smtClean="0">
                <a:solidFill>
                  <a:schemeClr val="bg1"/>
                </a:solidFill>
                <a:latin typeface="Arial" pitchFamily="34" charset="0"/>
                <a:cs typeface="Arial" pitchFamily="34" charset="0"/>
              </a:rPr>
              <a:t>3</a:t>
            </a:r>
            <a:r>
              <a:rPr lang="en-US" sz="1600" dirty="0" smtClean="0">
                <a:solidFill>
                  <a:schemeClr val="bg1"/>
                </a:solidFill>
                <a:latin typeface="Arial" pitchFamily="34" charset="0"/>
                <a:cs typeface="Arial" pitchFamily="34" charset="0"/>
              </a:rPr>
              <a:t>Joint Institute for Power </a:t>
            </a:r>
            <a:r>
              <a:rPr lang="ru-RU" sz="1600" dirty="0" err="1" smtClean="0">
                <a:solidFill>
                  <a:schemeClr val="bg1"/>
                </a:solidFill>
                <a:latin typeface="Arial" pitchFamily="34" charset="0"/>
                <a:cs typeface="Arial" pitchFamily="34" charset="0"/>
              </a:rPr>
              <a:t>a</a:t>
            </a:r>
            <a:r>
              <a:rPr lang="en-US" sz="1600" dirty="0" err="1" smtClean="0">
                <a:solidFill>
                  <a:schemeClr val="bg1"/>
                </a:solidFill>
                <a:latin typeface="Arial" pitchFamily="34" charset="0"/>
                <a:cs typeface="Arial" pitchFamily="34" charset="0"/>
              </a:rPr>
              <a:t>nd</a:t>
            </a:r>
            <a:r>
              <a:rPr lang="en-US" sz="1600" dirty="0" smtClean="0">
                <a:solidFill>
                  <a:schemeClr val="bg1"/>
                </a:solidFill>
                <a:latin typeface="Arial" pitchFamily="34" charset="0"/>
                <a:cs typeface="Arial" pitchFamily="34" charset="0"/>
              </a:rPr>
              <a:t> Nuclear Research</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Minsk</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Belarus</a:t>
            </a:r>
            <a:endParaRPr lang="en-US" sz="1600" baseline="30000" dirty="0" smtClean="0">
              <a:solidFill>
                <a:schemeClr val="bg1"/>
              </a:solidFill>
              <a:latin typeface="Arial" pitchFamily="34" charset="0"/>
              <a:cs typeface="Arial" pitchFamily="34" charset="0"/>
            </a:endParaRPr>
          </a:p>
          <a:p>
            <a:pPr algn="ctr"/>
            <a:r>
              <a:rPr lang="ru-RU" sz="1600" baseline="30000" dirty="0" smtClean="0">
                <a:solidFill>
                  <a:schemeClr val="bg1"/>
                </a:solidFill>
                <a:latin typeface="Arial" pitchFamily="34" charset="0"/>
                <a:cs typeface="Arial" pitchFamily="34" charset="0"/>
              </a:rPr>
              <a:t>4</a:t>
            </a:r>
            <a:r>
              <a:rPr lang="en-US" sz="1600" dirty="0" smtClean="0">
                <a:solidFill>
                  <a:schemeClr val="bg1"/>
                </a:solidFill>
                <a:latin typeface="Arial" pitchFamily="34" charset="0"/>
                <a:cs typeface="Arial" pitchFamily="34" charset="0"/>
              </a:rPr>
              <a:t>Institute </a:t>
            </a:r>
            <a:r>
              <a:rPr lang="en-US" sz="1600" dirty="0">
                <a:solidFill>
                  <a:schemeClr val="bg1"/>
                </a:solidFill>
                <a:latin typeface="Arial" pitchFamily="34" charset="0"/>
                <a:cs typeface="Arial" pitchFamily="34" charset="0"/>
              </a:rPr>
              <a:t>of Nuclear Research and Nuclear Energy</a:t>
            </a:r>
            <a:r>
              <a:rPr lang="en-GB" sz="1600" dirty="0">
                <a:solidFill>
                  <a:schemeClr val="bg1"/>
                </a:solidFill>
                <a:latin typeface="Arial" pitchFamily="34" charset="0"/>
                <a:cs typeface="Arial" pitchFamily="34" charset="0"/>
              </a:rPr>
              <a:t>, </a:t>
            </a:r>
            <a:r>
              <a:rPr lang="en-US" sz="1600" dirty="0">
                <a:solidFill>
                  <a:schemeClr val="bg1"/>
                </a:solidFill>
                <a:latin typeface="Arial" pitchFamily="34" charset="0"/>
                <a:cs typeface="Arial" pitchFamily="34" charset="0"/>
              </a:rPr>
              <a:t>Sofia</a:t>
            </a:r>
            <a:r>
              <a:rPr lang="en-GB" sz="1600" dirty="0">
                <a:solidFill>
                  <a:schemeClr val="bg1"/>
                </a:solidFill>
                <a:latin typeface="Arial" pitchFamily="34" charset="0"/>
                <a:cs typeface="Arial" pitchFamily="34" charset="0"/>
              </a:rPr>
              <a:t>, </a:t>
            </a:r>
            <a:r>
              <a:rPr lang="en-US" sz="1600" dirty="0" smtClean="0">
                <a:solidFill>
                  <a:schemeClr val="bg1"/>
                </a:solidFill>
                <a:latin typeface="Arial" pitchFamily="34" charset="0"/>
                <a:cs typeface="Arial" pitchFamily="34" charset="0"/>
              </a:rPr>
              <a:t>Bulgaria</a:t>
            </a:r>
            <a:endParaRPr lang="ru-RU" sz="1600" dirty="0" smtClean="0">
              <a:solidFill>
                <a:schemeClr val="bg1"/>
              </a:solidFill>
              <a:latin typeface="Arial" pitchFamily="34" charset="0"/>
              <a:cs typeface="Arial" pitchFamily="34" charset="0"/>
            </a:endParaRPr>
          </a:p>
          <a:p>
            <a:pPr algn="ctr"/>
            <a:endParaRPr lang="ru-RU" sz="1800" dirty="0" smtClean="0">
              <a:solidFill>
                <a:schemeClr val="bg1"/>
              </a:solidFill>
            </a:endParaRPr>
          </a:p>
        </p:txBody>
      </p:sp>
      <p:sp>
        <p:nvSpPr>
          <p:cNvPr id="4" name="Text Box 6"/>
          <p:cNvSpPr txBox="1">
            <a:spLocks noChangeArrowheads="1"/>
          </p:cNvSpPr>
          <p:nvPr/>
        </p:nvSpPr>
        <p:spPr bwMode="auto">
          <a:xfrm>
            <a:off x="0" y="6508750"/>
            <a:ext cx="9144000" cy="523220"/>
          </a:xfrm>
          <a:prstGeom prst="rect">
            <a:avLst/>
          </a:prstGeom>
          <a:noFill/>
          <a:ln w="9525">
            <a:noFill/>
            <a:miter lim="800000"/>
            <a:headEnd/>
            <a:tailEnd/>
          </a:ln>
        </p:spPr>
        <p:txBody>
          <a:bodyPr>
            <a:spAutoFit/>
          </a:bodyPr>
          <a:lstStyle/>
          <a:p>
            <a:pPr algn="ctr">
              <a:spcBef>
                <a:spcPct val="50000"/>
              </a:spcBef>
            </a:pPr>
            <a:r>
              <a:rPr lang="en-US" sz="1400" dirty="0" smtClean="0">
                <a:solidFill>
                  <a:schemeClr val="bg1"/>
                </a:solidFill>
                <a:latin typeface="Arial" pitchFamily="34" charset="0"/>
                <a:cs typeface="Arial" pitchFamily="34" charset="0"/>
              </a:rPr>
              <a:t>The XIV-</a:t>
            </a:r>
            <a:r>
              <a:rPr lang="en-US" sz="1400" dirty="0" err="1" smtClean="0">
                <a:solidFill>
                  <a:schemeClr val="bg1"/>
                </a:solidFill>
                <a:latin typeface="Arial" pitchFamily="34" charset="0"/>
                <a:cs typeface="Arial" pitchFamily="34" charset="0"/>
              </a:rPr>
              <a:t>th</a:t>
            </a:r>
            <a:r>
              <a:rPr lang="en-US" sz="1400" dirty="0" smtClean="0">
                <a:solidFill>
                  <a:schemeClr val="bg1"/>
                </a:solidFill>
                <a:latin typeface="Arial" pitchFamily="34" charset="0"/>
                <a:cs typeface="Arial" pitchFamily="34" charset="0"/>
              </a:rPr>
              <a:t> International School-Conference</a:t>
            </a:r>
            <a:r>
              <a:rPr lang="ru-RU" sz="1400" dirty="0" smtClean="0">
                <a:solidFill>
                  <a:schemeClr val="bg1"/>
                </a:solidFill>
                <a:latin typeface="Arial" pitchFamily="34" charset="0"/>
                <a:cs typeface="Arial" pitchFamily="34" charset="0"/>
              </a:rPr>
              <a:t>  «</a:t>
            </a:r>
            <a:r>
              <a:rPr lang="en-US" sz="1400" dirty="0" smtClean="0">
                <a:solidFill>
                  <a:schemeClr val="bg1"/>
                </a:solidFill>
                <a:latin typeface="Arial" pitchFamily="34" charset="0"/>
                <a:cs typeface="Arial" pitchFamily="34" charset="0"/>
              </a:rPr>
              <a:t>The Actual Problems of </a:t>
            </a:r>
            <a:r>
              <a:rPr lang="en-US" sz="1400" dirty="0" err="1" smtClean="0">
                <a:solidFill>
                  <a:schemeClr val="bg1"/>
                </a:solidFill>
                <a:latin typeface="Arial" pitchFamily="34" charset="0"/>
                <a:cs typeface="Arial" pitchFamily="34" charset="0"/>
              </a:rPr>
              <a:t>Microworld</a:t>
            </a:r>
            <a:r>
              <a:rPr lang="en-US" sz="1400" dirty="0" smtClean="0">
                <a:solidFill>
                  <a:schemeClr val="bg1"/>
                </a:solidFill>
                <a:latin typeface="Arial" pitchFamily="34" charset="0"/>
                <a:cs typeface="Arial" pitchFamily="34" charset="0"/>
              </a:rPr>
              <a:t> Physics</a:t>
            </a:r>
            <a:r>
              <a:rPr lang="ru-RU" sz="1400" dirty="0" smtClean="0">
                <a:solidFill>
                  <a:schemeClr val="bg1"/>
                </a:solidFill>
                <a:latin typeface="Arial" pitchFamily="34" charset="0"/>
                <a:cs typeface="Arial" pitchFamily="34" charset="0"/>
              </a:rPr>
              <a:t>» </a:t>
            </a:r>
            <a:r>
              <a:rPr lang="en-US" sz="1400" b="1" i="1" dirty="0" smtClean="0">
                <a:latin typeface="Arial" pitchFamily="34" charset="0"/>
                <a:cs typeface="Arial" pitchFamily="34" charset="0"/>
              </a:rPr>
              <a:t> </a:t>
            </a:r>
            <a:r>
              <a:rPr lang="en-US" sz="1400" dirty="0" smtClean="0">
                <a:latin typeface="Arial" pitchFamily="34" charset="0"/>
                <a:cs typeface="Arial" pitchFamily="34" charset="0"/>
              </a:rPr>
              <a:t/>
            </a:r>
            <a:br>
              <a:rPr lang="en-US" sz="1400" dirty="0" smtClean="0">
                <a:latin typeface="Arial" pitchFamily="34" charset="0"/>
                <a:cs typeface="Arial" pitchFamily="34" charset="0"/>
              </a:rPr>
            </a:br>
            <a:endParaRPr lang="ru-RU" altLang="ru-RU" sz="1400" dirty="0">
              <a:solidFill>
                <a:schemeClr val="accent1">
                  <a:lumMod val="50000"/>
                </a:schemeClr>
              </a:solidFill>
              <a:latin typeface="Arial" pitchFamily="34" charset="0"/>
              <a:cs typeface="Arial" pitchFamily="34" charset="0"/>
            </a:endParaRPr>
          </a:p>
        </p:txBody>
      </p:sp>
      <p:pic>
        <p:nvPicPr>
          <p:cNvPr id="5" name="Picture 28" descr="Копия лого2"/>
          <p:cNvPicPr>
            <a:picLocks noChangeAspect="1" noChangeArrowheads="1"/>
          </p:cNvPicPr>
          <p:nvPr/>
        </p:nvPicPr>
        <p:blipFill>
          <a:blip r:embed="rId2" cstate="print"/>
          <a:srcRect/>
          <a:stretch>
            <a:fillRect/>
          </a:stretch>
        </p:blipFill>
        <p:spPr bwMode="auto">
          <a:xfrm>
            <a:off x="0" y="0"/>
            <a:ext cx="1043608" cy="1168703"/>
          </a:xfrm>
          <a:prstGeom prst="rect">
            <a:avLst/>
          </a:prstGeom>
          <a:noFill/>
          <a:ln w="9525">
            <a:noFill/>
            <a:miter lim="800000"/>
            <a:headEnd/>
            <a:tailEnd/>
          </a:ln>
        </p:spPr>
      </p:pic>
      <p:pic>
        <p:nvPicPr>
          <p:cNvPr id="6" name="Picture 27" descr="2"/>
          <p:cNvPicPr>
            <a:picLocks noChangeAspect="1" noChangeArrowheads="1"/>
          </p:cNvPicPr>
          <p:nvPr/>
        </p:nvPicPr>
        <p:blipFill>
          <a:blip r:embed="rId3" cstate="print"/>
          <a:srcRect l="1933" t="58646" r="73438"/>
          <a:stretch>
            <a:fillRect/>
          </a:stretch>
        </p:blipFill>
        <p:spPr bwMode="auto">
          <a:xfrm>
            <a:off x="0" y="1988840"/>
            <a:ext cx="1043608" cy="680751"/>
          </a:xfrm>
          <a:prstGeom prst="rect">
            <a:avLst/>
          </a:prstGeom>
          <a:noFill/>
          <a:ln w="9525">
            <a:solidFill>
              <a:schemeClr val="bg2"/>
            </a:solidFill>
            <a:miter lim="800000"/>
            <a:headEnd/>
            <a:tailEnd/>
          </a:ln>
        </p:spPr>
      </p:pic>
      <p:pic>
        <p:nvPicPr>
          <p:cNvPr id="7" name="Picture 7"/>
          <p:cNvPicPr>
            <a:picLocks noChangeAspect="1" noChangeArrowheads="1"/>
          </p:cNvPicPr>
          <p:nvPr/>
        </p:nvPicPr>
        <p:blipFill>
          <a:blip r:embed="rId4" cstate="print"/>
          <a:srcRect/>
          <a:stretch>
            <a:fillRect/>
          </a:stretch>
        </p:blipFill>
        <p:spPr bwMode="auto">
          <a:xfrm>
            <a:off x="0" y="1340768"/>
            <a:ext cx="1008063" cy="487362"/>
          </a:xfrm>
          <a:prstGeom prst="rect">
            <a:avLst/>
          </a:prstGeom>
          <a:noFill/>
          <a:ln w="9525">
            <a:noFill/>
            <a:miter lim="800000"/>
            <a:headEnd/>
            <a:tailEnd/>
          </a:ln>
        </p:spPr>
      </p:pic>
      <p:pic>
        <p:nvPicPr>
          <p:cNvPr id="158721" name="Picture 1" descr="C:\Users\User\Desktop\logo.png"/>
          <p:cNvPicPr>
            <a:picLocks noChangeAspect="1" noChangeArrowheads="1"/>
          </p:cNvPicPr>
          <p:nvPr/>
        </p:nvPicPr>
        <p:blipFill>
          <a:blip r:embed="rId5" cstate="print"/>
          <a:srcRect/>
          <a:stretch>
            <a:fillRect/>
          </a:stretch>
        </p:blipFill>
        <p:spPr bwMode="auto">
          <a:xfrm>
            <a:off x="0" y="2852935"/>
            <a:ext cx="1043608" cy="688447"/>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049" y="157472"/>
            <a:ext cx="8229600" cy="673223"/>
          </a:xfrm>
        </p:spPr>
        <p:txBody>
          <a:bodyPr>
            <a:noAutofit/>
          </a:bodyPr>
          <a:lstStyle/>
          <a:p>
            <a:pPr algn="ctr"/>
            <a:r>
              <a:rPr lang="en-US" sz="3200" b="1" dirty="0" smtClean="0"/>
              <a:t>Radial distribution</a:t>
            </a:r>
            <a:r>
              <a:rPr lang="ru-RU" sz="3200" b="1" dirty="0" smtClean="0"/>
              <a:t> </a:t>
            </a:r>
            <a:r>
              <a:rPr lang="en-US" sz="3200" b="1" dirty="0"/>
              <a:t>of reaction </a:t>
            </a:r>
            <a:r>
              <a:rPr lang="en-US" sz="3200" b="1" dirty="0" smtClean="0"/>
              <a:t>rates</a:t>
            </a:r>
            <a:br>
              <a:rPr lang="en-US" sz="3200" b="1" dirty="0" smtClean="0"/>
            </a:br>
            <a:r>
              <a:rPr lang="en-US" sz="2800" b="1" dirty="0" smtClean="0"/>
              <a:t>(example for deuteron beams)</a:t>
            </a:r>
            <a:endParaRPr lang="ru-RU" sz="2800" b="1" dirty="0"/>
          </a:p>
        </p:txBody>
      </p:sp>
      <p:sp>
        <p:nvSpPr>
          <p:cNvPr id="3" name="Объект 2"/>
          <p:cNvSpPr>
            <a:spLocks noGrp="1"/>
          </p:cNvSpPr>
          <p:nvPr>
            <p:ph idx="1"/>
          </p:nvPr>
        </p:nvSpPr>
        <p:spPr>
          <a:xfrm>
            <a:off x="448574" y="5262769"/>
            <a:ext cx="8515913" cy="1197165"/>
          </a:xfrm>
        </p:spPr>
        <p:txBody>
          <a:bodyPr>
            <a:noAutofit/>
          </a:bodyPr>
          <a:lstStyle/>
          <a:p>
            <a:pPr marL="0" indent="0" algn="just">
              <a:buNone/>
            </a:pPr>
            <a:r>
              <a:rPr lang="en-US" sz="1200" dirty="0" smtClean="0">
                <a:latin typeface="Arial" pitchFamily="34" charset="0"/>
                <a:cs typeface="Arial" pitchFamily="34" charset="0"/>
              </a:rPr>
              <a:t>With </a:t>
            </a:r>
            <a:r>
              <a:rPr lang="en-US" sz="1200" dirty="0">
                <a:latin typeface="Arial" pitchFamily="34" charset="0"/>
                <a:cs typeface="Arial" pitchFamily="34" charset="0"/>
              </a:rPr>
              <a:t>the increase of primary deuteron </a:t>
            </a:r>
            <a:r>
              <a:rPr lang="en-US" sz="1200" dirty="0" smtClean="0">
                <a:latin typeface="Arial" pitchFamily="34" charset="0"/>
                <a:cs typeface="Arial" pitchFamily="34" charset="0"/>
              </a:rPr>
              <a:t>energy the </a:t>
            </a:r>
            <a:r>
              <a:rPr lang="en-US" sz="1200" dirty="0">
                <a:latin typeface="Arial" pitchFamily="34" charset="0"/>
                <a:cs typeface="Arial" pitchFamily="34" charset="0"/>
              </a:rPr>
              <a:t>density of number of uranium fission and number of produced </a:t>
            </a:r>
            <a:r>
              <a:rPr lang="en-US" sz="1200" baseline="30000" dirty="0">
                <a:latin typeface="Arial" pitchFamily="34" charset="0"/>
                <a:cs typeface="Arial" pitchFamily="34" charset="0"/>
              </a:rPr>
              <a:t>239</a:t>
            </a:r>
            <a:r>
              <a:rPr lang="en-US" sz="1200" dirty="0">
                <a:latin typeface="Arial" pitchFamily="34" charset="0"/>
                <a:cs typeface="Arial" pitchFamily="34" charset="0"/>
              </a:rPr>
              <a:t>Pu nuclei is reduced in the near </a:t>
            </a:r>
            <a:r>
              <a:rPr lang="en-US" sz="1200" dirty="0" smtClean="0">
                <a:latin typeface="Arial" pitchFamily="34" charset="0"/>
                <a:cs typeface="Arial" pitchFamily="34" charset="0"/>
              </a:rPr>
              <a:t>field </a:t>
            </a:r>
            <a:r>
              <a:rPr lang="en-US" sz="1200" dirty="0">
                <a:latin typeface="Arial" pitchFamily="34" charset="0"/>
                <a:cs typeface="Arial" pitchFamily="34" charset="0"/>
              </a:rPr>
              <a:t>to the deuteron beam input at the target and at the same time there is an increase in the </a:t>
            </a:r>
            <a:r>
              <a:rPr lang="en-US" sz="1200" dirty="0" smtClean="0">
                <a:latin typeface="Arial" pitchFamily="34" charset="0"/>
                <a:cs typeface="Arial" pitchFamily="34" charset="0"/>
              </a:rPr>
              <a:t>number </a:t>
            </a:r>
            <a:r>
              <a:rPr lang="en-US" sz="1200" dirty="0">
                <a:latin typeface="Arial" pitchFamily="34" charset="0"/>
                <a:cs typeface="Arial" pitchFamily="34" charset="0"/>
              </a:rPr>
              <a:t>of uranium fission and number of produced </a:t>
            </a:r>
            <a:r>
              <a:rPr lang="en-US" sz="1200" baseline="30000" dirty="0">
                <a:latin typeface="Arial" pitchFamily="34" charset="0"/>
                <a:cs typeface="Arial" pitchFamily="34" charset="0"/>
              </a:rPr>
              <a:t>239</a:t>
            </a:r>
            <a:r>
              <a:rPr lang="en-US" sz="1200" dirty="0">
                <a:latin typeface="Arial" pitchFamily="34" charset="0"/>
                <a:cs typeface="Arial" pitchFamily="34" charset="0"/>
              </a:rPr>
              <a:t>Pu to the periphery of the target. </a:t>
            </a:r>
            <a:r>
              <a:rPr lang="en-US" sz="1200" b="1" dirty="0" smtClean="0">
                <a:latin typeface="Arial" pitchFamily="34" charset="0"/>
                <a:cs typeface="Arial" pitchFamily="34" charset="0"/>
              </a:rPr>
              <a:t>Spectral index </a:t>
            </a:r>
            <a:r>
              <a:rPr lang="en-US" sz="1200" dirty="0">
                <a:latin typeface="Arial" pitchFamily="34" charset="0"/>
                <a:cs typeface="Arial" pitchFamily="34" charset="0"/>
              </a:rPr>
              <a:t>(the ratio between the average cross sections of neutron capture and uranium fission) is most </a:t>
            </a:r>
            <a:r>
              <a:rPr lang="en-US" sz="1200" dirty="0" smtClean="0">
                <a:latin typeface="Arial" pitchFamily="34" charset="0"/>
                <a:cs typeface="Arial" pitchFamily="34" charset="0"/>
              </a:rPr>
              <a:t>suitable </a:t>
            </a:r>
            <a:r>
              <a:rPr lang="en-US" sz="1200" dirty="0">
                <a:latin typeface="Arial" pitchFamily="34" charset="0"/>
                <a:cs typeface="Arial" pitchFamily="34" charset="0"/>
              </a:rPr>
              <a:t>for comparison with the results of </a:t>
            </a:r>
            <a:r>
              <a:rPr lang="en-US" sz="1200" dirty="0" smtClean="0">
                <a:latin typeface="Arial" pitchFamily="34" charset="0"/>
                <a:cs typeface="Arial" pitchFamily="34" charset="0"/>
              </a:rPr>
              <a:t>calculations </a:t>
            </a:r>
            <a:r>
              <a:rPr lang="en-US" sz="1200" dirty="0">
                <a:latin typeface="Arial" pitchFamily="34" charset="0"/>
                <a:cs typeface="Arial" pitchFamily="34" charset="0"/>
              </a:rPr>
              <a:t>as it does not contain errors of </a:t>
            </a:r>
            <a:r>
              <a:rPr lang="en-US" sz="1200" dirty="0" smtClean="0">
                <a:latin typeface="Arial" pitchFamily="34" charset="0"/>
                <a:cs typeface="Arial" pitchFamily="34" charset="0"/>
              </a:rPr>
              <a:t>deuteron </a:t>
            </a:r>
            <a:r>
              <a:rPr lang="en-US" sz="1200" dirty="0">
                <a:latin typeface="Arial" pitchFamily="34" charset="0"/>
                <a:cs typeface="Arial" pitchFamily="34" charset="0"/>
              </a:rPr>
              <a:t>flux </a:t>
            </a:r>
            <a:r>
              <a:rPr lang="en-US" sz="1200" dirty="0" smtClean="0">
                <a:latin typeface="Arial" pitchFamily="34" charset="0"/>
                <a:cs typeface="Arial" pitchFamily="34" charset="0"/>
              </a:rPr>
              <a:t>definition</a:t>
            </a:r>
            <a:r>
              <a:rPr lang="en-US" sz="1200" dirty="0">
                <a:latin typeface="Arial" pitchFamily="34" charset="0"/>
                <a:cs typeface="Arial" pitchFamily="34" charset="0"/>
              </a:rPr>
              <a:t>. The spectral indices change from the axis of </a:t>
            </a:r>
            <a:r>
              <a:rPr lang="en-US" sz="1200" dirty="0" smtClean="0">
                <a:latin typeface="Arial" pitchFamily="34" charset="0"/>
                <a:cs typeface="Arial" pitchFamily="34" charset="0"/>
              </a:rPr>
              <a:t>the deuteron </a:t>
            </a:r>
            <a:r>
              <a:rPr lang="en-US" sz="1200" dirty="0">
                <a:latin typeface="Arial" pitchFamily="34" charset="0"/>
                <a:cs typeface="Arial" pitchFamily="34" charset="0"/>
              </a:rPr>
              <a:t>beam to the periphery of the uranium </a:t>
            </a:r>
            <a:r>
              <a:rPr lang="en-US" sz="1200" dirty="0" smtClean="0">
                <a:latin typeface="Arial" pitchFamily="34" charset="0"/>
                <a:cs typeface="Arial" pitchFamily="34" charset="0"/>
              </a:rPr>
              <a:t>target from </a:t>
            </a:r>
            <a:r>
              <a:rPr lang="en-US" sz="1200" dirty="0">
                <a:latin typeface="Arial" pitchFamily="34" charset="0"/>
                <a:cs typeface="Arial" pitchFamily="34" charset="0"/>
              </a:rPr>
              <a:t>about 0.4 to 2, indicating a softening of the </a:t>
            </a:r>
            <a:r>
              <a:rPr lang="en-US" sz="1200" dirty="0" smtClean="0">
                <a:latin typeface="Arial" pitchFamily="34" charset="0"/>
                <a:cs typeface="Arial" pitchFamily="34" charset="0"/>
              </a:rPr>
              <a:t>neutron </a:t>
            </a:r>
            <a:r>
              <a:rPr lang="en-US" sz="1200" dirty="0">
                <a:latin typeface="Arial" pitchFamily="34" charset="0"/>
                <a:cs typeface="Arial" pitchFamily="34" charset="0"/>
              </a:rPr>
              <a:t>spectrum, and do not depend on the </a:t>
            </a:r>
            <a:r>
              <a:rPr lang="en-US" sz="1200" dirty="0" smtClean="0">
                <a:latin typeface="Arial" pitchFamily="34" charset="0"/>
                <a:cs typeface="Arial" pitchFamily="34" charset="0"/>
              </a:rPr>
              <a:t>energy </a:t>
            </a:r>
            <a:r>
              <a:rPr lang="en-US" sz="1200" dirty="0">
                <a:latin typeface="Arial" pitchFamily="34" charset="0"/>
                <a:cs typeface="Arial" pitchFamily="34" charset="0"/>
              </a:rPr>
              <a:t>of </a:t>
            </a:r>
            <a:r>
              <a:rPr lang="en-US" sz="1200" dirty="0" smtClean="0">
                <a:latin typeface="Arial" pitchFamily="34" charset="0"/>
                <a:cs typeface="Arial" pitchFamily="34" charset="0"/>
              </a:rPr>
              <a:t>the beam </a:t>
            </a:r>
            <a:r>
              <a:rPr lang="en-US" sz="1200" dirty="0">
                <a:latin typeface="Arial" pitchFamily="34" charset="0"/>
                <a:cs typeface="Arial" pitchFamily="34" charset="0"/>
              </a:rPr>
              <a:t>in the range of 1…8 GeV</a:t>
            </a:r>
            <a:r>
              <a:rPr lang="en-US" sz="1200" dirty="0" smtClean="0">
                <a:latin typeface="Arial" pitchFamily="34" charset="0"/>
                <a:cs typeface="Arial" pitchFamily="34" charset="0"/>
              </a:rPr>
              <a:t>.</a:t>
            </a:r>
            <a:endParaRPr lang="en-US" sz="1200" dirty="0">
              <a:latin typeface="Arial" pitchFamily="34" charset="0"/>
              <a:cs typeface="Arial" pitchFamily="34" charset="0"/>
            </a:endParaRPr>
          </a:p>
        </p:txBody>
      </p:sp>
      <p:pic>
        <p:nvPicPr>
          <p:cNvPr id="4" name="Рисунок 3"/>
          <p:cNvPicPr>
            <a:picLocks noChangeAspect="1"/>
          </p:cNvPicPr>
          <p:nvPr/>
        </p:nvPicPr>
        <p:blipFill>
          <a:blip r:embed="rId2" cstate="print"/>
          <a:stretch>
            <a:fillRect/>
          </a:stretch>
        </p:blipFill>
        <p:spPr>
          <a:xfrm>
            <a:off x="463601" y="1150800"/>
            <a:ext cx="8360980" cy="4059419"/>
          </a:xfrm>
          <a:prstGeom prst="rect">
            <a:avLst/>
          </a:prstGeom>
        </p:spPr>
      </p:pic>
      <p:sp>
        <p:nvSpPr>
          <p:cNvPr id="6" name="Прямоугольник 5"/>
          <p:cNvSpPr/>
          <p:nvPr/>
        </p:nvSpPr>
        <p:spPr>
          <a:xfrm>
            <a:off x="1403648" y="806412"/>
            <a:ext cx="1080120" cy="369332"/>
          </a:xfrm>
          <a:prstGeom prst="rect">
            <a:avLst/>
          </a:prstGeom>
        </p:spPr>
        <p:txBody>
          <a:bodyPr wrap="square">
            <a:spAutoFit/>
          </a:bodyPr>
          <a:lstStyle/>
          <a:p>
            <a:r>
              <a:rPr lang="en-US" dirty="0" smtClean="0"/>
              <a:t>Capture</a:t>
            </a:r>
            <a:endParaRPr lang="ru-RU" dirty="0"/>
          </a:p>
        </p:txBody>
      </p:sp>
      <p:sp>
        <p:nvSpPr>
          <p:cNvPr id="8" name="Прямоугольник 7"/>
          <p:cNvSpPr/>
          <p:nvPr/>
        </p:nvSpPr>
        <p:spPr>
          <a:xfrm>
            <a:off x="4031940" y="806412"/>
            <a:ext cx="1080120" cy="369332"/>
          </a:xfrm>
          <a:prstGeom prst="rect">
            <a:avLst/>
          </a:prstGeom>
        </p:spPr>
        <p:txBody>
          <a:bodyPr wrap="square">
            <a:spAutoFit/>
          </a:bodyPr>
          <a:lstStyle/>
          <a:p>
            <a:r>
              <a:rPr lang="en-US" dirty="0" smtClean="0"/>
              <a:t>Fission</a:t>
            </a:r>
            <a:endParaRPr lang="ru-RU" dirty="0"/>
          </a:p>
        </p:txBody>
      </p:sp>
      <p:sp>
        <p:nvSpPr>
          <p:cNvPr id="9" name="Прямоугольник 8"/>
          <p:cNvSpPr/>
          <p:nvPr/>
        </p:nvSpPr>
        <p:spPr>
          <a:xfrm>
            <a:off x="6732240" y="805752"/>
            <a:ext cx="1502142" cy="369332"/>
          </a:xfrm>
          <a:prstGeom prst="rect">
            <a:avLst/>
          </a:prstGeom>
        </p:spPr>
        <p:txBody>
          <a:bodyPr wrap="none">
            <a:spAutoFit/>
          </a:bodyPr>
          <a:lstStyle/>
          <a:p>
            <a:r>
              <a:rPr lang="en-US" dirty="0" smtClean="0"/>
              <a:t>Spectral index</a:t>
            </a:r>
            <a:endParaRPr lang="ru-RU" dirty="0"/>
          </a:p>
        </p:txBody>
      </p:sp>
      <p:sp>
        <p:nvSpPr>
          <p:cNvPr id="10"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xmlns="" val="37221501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850106"/>
          </a:xfrm>
        </p:spPr>
        <p:txBody>
          <a:bodyPr>
            <a:noAutofit/>
          </a:bodyPr>
          <a:lstStyle/>
          <a:p>
            <a:pPr algn="ctr"/>
            <a:r>
              <a:rPr lang="ru-RU" sz="3600" dirty="0" smtClean="0"/>
              <a:t/>
            </a:r>
            <a:br>
              <a:rPr lang="ru-RU" sz="3600" dirty="0" smtClean="0"/>
            </a:br>
            <a:r>
              <a:rPr lang="ru-RU" sz="3600" dirty="0" smtClean="0"/>
              <a:t/>
            </a:r>
            <a:br>
              <a:rPr lang="ru-RU" sz="3600" dirty="0" smtClean="0"/>
            </a:br>
            <a:r>
              <a:rPr lang="en-US" sz="3600" dirty="0" smtClean="0"/>
              <a:t/>
            </a:r>
            <a:br>
              <a:rPr lang="en-US" sz="3600" dirty="0" smtClean="0"/>
            </a:br>
            <a:r>
              <a:rPr lang="en-US" sz="3600" b="1" dirty="0" smtClean="0"/>
              <a:t>Total number of reactions </a:t>
            </a:r>
            <a:r>
              <a:rPr lang="en-US" sz="3600" b="1" dirty="0"/>
              <a:t>in the uranium target</a:t>
            </a:r>
            <a:endParaRPr lang="ru-RU" sz="3600" b="1" dirty="0"/>
          </a:p>
        </p:txBody>
      </p:sp>
      <p:sp>
        <p:nvSpPr>
          <p:cNvPr id="6" name="Объект 5"/>
          <p:cNvSpPr>
            <a:spLocks noGrp="1"/>
          </p:cNvSpPr>
          <p:nvPr>
            <p:ph idx="1"/>
          </p:nvPr>
        </p:nvSpPr>
        <p:spPr>
          <a:xfrm>
            <a:off x="323528" y="1484784"/>
            <a:ext cx="8363272" cy="1796526"/>
          </a:xfrm>
        </p:spPr>
        <p:txBody>
          <a:bodyPr>
            <a:noAutofit/>
          </a:bodyPr>
          <a:lstStyle/>
          <a:p>
            <a:pPr algn="just">
              <a:buNone/>
            </a:pPr>
            <a:r>
              <a:rPr lang="en-US" sz="2000" dirty="0">
                <a:latin typeface="Arial" pitchFamily="34" charset="0"/>
                <a:cs typeface="Arial" pitchFamily="34" charset="0"/>
              </a:rPr>
              <a:t>The total </a:t>
            </a:r>
            <a:r>
              <a:rPr lang="en-US" sz="2000" dirty="0" smtClean="0">
                <a:latin typeface="Arial" pitchFamily="34" charset="0"/>
                <a:cs typeface="Arial" pitchFamily="34" charset="0"/>
              </a:rPr>
              <a:t>number of fission and capture in </a:t>
            </a:r>
            <a:r>
              <a:rPr lang="en-US" sz="2000" dirty="0">
                <a:latin typeface="Arial" pitchFamily="34" charset="0"/>
                <a:cs typeface="Arial" pitchFamily="34" charset="0"/>
              </a:rPr>
              <a:t>the </a:t>
            </a:r>
            <a:r>
              <a:rPr lang="en-US" sz="2000" dirty="0" smtClean="0">
                <a:latin typeface="Arial" pitchFamily="34" charset="0"/>
                <a:cs typeface="Arial" pitchFamily="34" charset="0"/>
              </a:rPr>
              <a:t>volume of uranium </a:t>
            </a:r>
            <a:r>
              <a:rPr lang="en-US" sz="2000" dirty="0">
                <a:latin typeface="Arial" pitchFamily="34" charset="0"/>
                <a:cs typeface="Arial" pitchFamily="34" charset="0"/>
              </a:rPr>
              <a:t>target was determined by numerical integration of the measured uranium fission rate spatial distributions in the approximation of a cylindrical target with radius R = 143 mm (the vertical size of the uranium target sections). </a:t>
            </a:r>
            <a:endParaRPr lang="en-US" sz="2000" dirty="0" smtClean="0">
              <a:latin typeface="Arial" pitchFamily="34" charset="0"/>
              <a:cs typeface="Arial" pitchFamily="34" charset="0"/>
            </a:endParaRPr>
          </a:p>
          <a:p>
            <a:pPr algn="just"/>
            <a:endParaRPr lang="en-US" sz="2000" dirty="0"/>
          </a:p>
          <a:p>
            <a:pPr algn="just">
              <a:buNone/>
            </a:pPr>
            <a:endParaRPr lang="en-US" sz="2000" dirty="0" smtClean="0">
              <a:latin typeface="Arial" pitchFamily="34" charset="0"/>
              <a:cs typeface="Arial" pitchFamily="34" charset="0"/>
            </a:endParaRPr>
          </a:p>
          <a:p>
            <a:pPr algn="just">
              <a:buNone/>
            </a:pPr>
            <a:r>
              <a:rPr lang="en-US" sz="2000" dirty="0" smtClean="0">
                <a:latin typeface="Arial" pitchFamily="34" charset="0"/>
                <a:cs typeface="Arial" pitchFamily="34" charset="0"/>
              </a:rPr>
              <a:t>The </a:t>
            </a:r>
            <a:r>
              <a:rPr lang="en-US" sz="2000" dirty="0">
                <a:latin typeface="Arial" pitchFamily="34" charset="0"/>
                <a:cs typeface="Arial" pitchFamily="34" charset="0"/>
              </a:rPr>
              <a:t>determination of the integral </a:t>
            </a:r>
            <a:r>
              <a:rPr lang="en-US" sz="2000" dirty="0" smtClean="0">
                <a:latin typeface="Arial" pitchFamily="34" charset="0"/>
                <a:cs typeface="Arial" pitchFamily="34" charset="0"/>
              </a:rPr>
              <a:t>values </a:t>
            </a:r>
            <a:r>
              <a:rPr lang="en-US" sz="2000" dirty="0">
                <a:latin typeface="Arial" pitchFamily="34" charset="0"/>
                <a:cs typeface="Arial" pitchFamily="34" charset="0"/>
              </a:rPr>
              <a:t>was carried out </a:t>
            </a:r>
            <a:r>
              <a:rPr lang="en-US" sz="2000" dirty="0" smtClean="0">
                <a:latin typeface="Arial" pitchFamily="34" charset="0"/>
                <a:cs typeface="Arial" pitchFamily="34" charset="0"/>
              </a:rPr>
              <a:t>taking into account:</a:t>
            </a:r>
          </a:p>
          <a:p>
            <a:pPr algn="just"/>
            <a:r>
              <a:rPr lang="en-US" sz="2000" dirty="0" smtClean="0">
                <a:latin typeface="Arial" pitchFamily="34" charset="0"/>
                <a:cs typeface="Arial" pitchFamily="34" charset="0"/>
              </a:rPr>
              <a:t>the </a:t>
            </a:r>
            <a:r>
              <a:rPr lang="en-US" sz="2000" dirty="0">
                <a:latin typeface="Arial" pitchFamily="34" charset="0"/>
                <a:cs typeface="Arial" pitchFamily="34" charset="0"/>
              </a:rPr>
              <a:t>radial volumes for each point, </a:t>
            </a:r>
            <a:endParaRPr lang="en-US" sz="2000" dirty="0" smtClean="0">
              <a:latin typeface="Arial" pitchFamily="34" charset="0"/>
              <a:cs typeface="Arial" pitchFamily="34" charset="0"/>
            </a:endParaRPr>
          </a:p>
          <a:p>
            <a:pPr algn="just"/>
            <a:r>
              <a:rPr lang="en-US" sz="2000" dirty="0" smtClean="0">
                <a:latin typeface="Arial" pitchFamily="34" charset="0"/>
                <a:cs typeface="Arial" pitchFamily="34" charset="0"/>
              </a:rPr>
              <a:t>the </a:t>
            </a:r>
            <a:r>
              <a:rPr lang="en-US" sz="2000" dirty="0">
                <a:latin typeface="Arial" pitchFamily="34" charset="0"/>
                <a:cs typeface="Arial" pitchFamily="34" charset="0"/>
              </a:rPr>
              <a:t>effective density of uranium in each section (the mass of the uranium section divided by the geometric volume of the section) and </a:t>
            </a:r>
            <a:endParaRPr lang="en-US" sz="2000" dirty="0" smtClean="0">
              <a:latin typeface="Arial" pitchFamily="34" charset="0"/>
              <a:cs typeface="Arial" pitchFamily="34" charset="0"/>
            </a:endParaRPr>
          </a:p>
          <a:p>
            <a:pPr algn="just"/>
            <a:r>
              <a:rPr lang="en-US" sz="2000" dirty="0" smtClean="0">
                <a:latin typeface="Arial" pitchFamily="34" charset="0"/>
                <a:cs typeface="Arial" pitchFamily="34" charset="0"/>
              </a:rPr>
              <a:t>the </a:t>
            </a:r>
            <a:r>
              <a:rPr lang="en-US" sz="2000" dirty="0">
                <a:latin typeface="Arial" pitchFamily="34" charset="0"/>
                <a:cs typeface="Arial" pitchFamily="34" charset="0"/>
              </a:rPr>
              <a:t>beam position on the target (recalculation of the foil distances from the beam axis). </a:t>
            </a:r>
          </a:p>
        </p:txBody>
      </p:sp>
      <p:sp>
        <p:nvSpPr>
          <p:cNvPr id="4"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xmlns="" val="1904142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11560" y="116632"/>
            <a:ext cx="8229600" cy="631526"/>
          </a:xfrm>
        </p:spPr>
        <p:txBody>
          <a:bodyPr>
            <a:noAutofit/>
          </a:bodyPr>
          <a:lstStyle/>
          <a:p>
            <a:pPr algn="ctr"/>
            <a:r>
              <a:rPr lang="en-US" sz="4400" b="1" dirty="0" smtClean="0"/>
              <a:t>Actual radial distance</a:t>
            </a:r>
            <a:endParaRPr lang="ru-RU" sz="4400" b="1" dirty="0"/>
          </a:p>
        </p:txBody>
      </p:sp>
      <p:graphicFrame>
        <p:nvGraphicFramePr>
          <p:cNvPr id="144386" name="Object 2"/>
          <p:cNvGraphicFramePr>
            <a:graphicFrameLocks noChangeAspect="1"/>
          </p:cNvGraphicFramePr>
          <p:nvPr>
            <p:ph idx="1"/>
          </p:nvPr>
        </p:nvGraphicFramePr>
        <p:xfrm>
          <a:off x="3359150" y="3983038"/>
          <a:ext cx="2425700" cy="292100"/>
        </p:xfrm>
        <a:graphic>
          <a:graphicData uri="http://schemas.openxmlformats.org/presentationml/2006/ole">
            <p:oleObj spid="_x0000_s144386" name="Формула" r:id="rId3" imgW="2425680" imgH="291960" progId="Equation.3">
              <p:embed/>
            </p:oleObj>
          </a:graphicData>
        </a:graphic>
      </p:graphicFrame>
      <p:pic>
        <p:nvPicPr>
          <p:cNvPr id="7" name="Picture 1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348880"/>
            <a:ext cx="5580546" cy="3571899"/>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pic>
      <p:sp>
        <p:nvSpPr>
          <p:cNvPr id="8" name="Прямоугольник 20"/>
          <p:cNvSpPr>
            <a:spLocks noChangeArrowheads="1"/>
          </p:cNvSpPr>
          <p:nvPr/>
        </p:nvSpPr>
        <p:spPr bwMode="auto">
          <a:xfrm>
            <a:off x="5940152" y="2348880"/>
            <a:ext cx="2808312" cy="2003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defRPr/>
            </a:pPr>
            <a:r>
              <a:rPr kumimoji="0" lang="en-US" altLang="ru-RU" b="0" i="0" u="none" strike="noStrike" kern="120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where,</a:t>
            </a:r>
          </a:p>
          <a:p>
            <a:pPr marL="0" marR="0" lvl="0" indent="0" algn="just" defTabSz="914400" rtl="0" eaLnBrk="1" fontAlgn="base" latinLnBrk="0" hangingPunct="1">
              <a:lnSpc>
                <a:spcPct val="115000"/>
              </a:lnSpc>
              <a:spcBef>
                <a:spcPct val="0"/>
              </a:spcBef>
              <a:spcAft>
                <a:spcPct val="0"/>
              </a:spcAft>
              <a:buClrTx/>
              <a:buSzTx/>
              <a:buFontTx/>
              <a:buNone/>
              <a:tabLst/>
              <a:defRPr/>
            </a:pPr>
            <a:r>
              <a:rPr kumimoji="0" lang="el-GR" altLang="ru-RU" b="1" i="0" u="none" strike="noStrike" kern="120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Δ</a:t>
            </a:r>
            <a:r>
              <a:rPr kumimoji="0" lang="en-US" altLang="ru-RU" b="1" i="0" u="none" strike="noStrike" kern="120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X, </a:t>
            </a:r>
            <a:r>
              <a:rPr kumimoji="0" lang="el-GR" altLang="ru-RU" b="1" i="0" u="none" strike="noStrike" kern="120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Δ</a:t>
            </a:r>
            <a:r>
              <a:rPr kumimoji="0" lang="en-US" altLang="ru-RU" b="1" i="0" u="none" strike="noStrike" kern="120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Y </a:t>
            </a:r>
            <a:r>
              <a:rPr kumimoji="0" lang="en-US" altLang="ru-RU" b="0" i="0" u="none" strike="noStrike" kern="120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the primary  beam centre coordinates at the front end of QUINTA  (SSNTD beam parameters)</a:t>
            </a:r>
            <a:endParaRPr kumimoji="0" lang="ru-RU" altLang="ru-RU" b="0" i="0" u="none" strike="noStrike" kern="120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10"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
        <p:nvSpPr>
          <p:cNvPr id="11" name="Прямоугольник 14"/>
          <p:cNvSpPr>
            <a:spLocks noChangeArrowheads="1"/>
          </p:cNvSpPr>
          <p:nvPr/>
        </p:nvSpPr>
        <p:spPr bwMode="auto">
          <a:xfrm>
            <a:off x="0" y="1412776"/>
            <a:ext cx="3923928"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ru-RU" b="0" i="0" u="none" strike="noStrike" kern="1200" cap="none" spc="0" normalizeH="0" baseline="0" noProof="0" dirty="0" smtClean="0">
                <a:ln>
                  <a:noFill/>
                </a:ln>
                <a:effectLst/>
                <a:uLnTx/>
                <a:uFillTx/>
                <a:latin typeface="Arial" panose="020B0604020202020204" pitchFamily="34" charset="0"/>
                <a:ea typeface="+mn-ea"/>
                <a:cs typeface="+mn-cs"/>
              </a:rPr>
              <a:t>The actual position of the uranium detectors relative to the axis of the  primary beam</a:t>
            </a:r>
            <a:endParaRPr kumimoji="0" lang="ru-RU" altLang="ru-RU" b="0" i="0" u="none" strike="noStrike" kern="1200" cap="none" spc="0" normalizeH="0" baseline="0" noProof="0" dirty="0" smtClean="0">
              <a:ln>
                <a:noFill/>
              </a:ln>
              <a:effectLst/>
              <a:uLnTx/>
              <a:uFillTx/>
              <a:latin typeface="Arial" panose="020B0604020202020204" pitchFamily="34" charset="0"/>
              <a:ea typeface="+mn-ea"/>
              <a:cs typeface="+mn-cs"/>
            </a:endParaRPr>
          </a:p>
        </p:txBody>
      </p:sp>
      <p:graphicFrame>
        <p:nvGraphicFramePr>
          <p:cNvPr id="144387" name="Object 3"/>
          <p:cNvGraphicFramePr>
            <a:graphicFrameLocks noChangeAspect="1"/>
          </p:cNvGraphicFramePr>
          <p:nvPr/>
        </p:nvGraphicFramePr>
        <p:xfrm>
          <a:off x="4498975" y="1557338"/>
          <a:ext cx="4668838" cy="557212"/>
        </p:xfrm>
        <a:graphic>
          <a:graphicData uri="http://schemas.openxmlformats.org/presentationml/2006/ole">
            <p:oleObj spid="_x0000_s144387" name="Формула" r:id="rId5" imgW="2450880" imgH="291960" progId="Equation.3">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418058"/>
          </a:xfrm>
        </p:spPr>
        <p:txBody>
          <a:bodyPr>
            <a:noAutofit/>
          </a:bodyPr>
          <a:lstStyle/>
          <a:p>
            <a:pPr algn="ctr"/>
            <a:r>
              <a:rPr lang="en-US" sz="3200" b="1" dirty="0"/>
              <a:t>Total number of reactions in the uranium target</a:t>
            </a:r>
            <a:endParaRPr lang="ru-RU" sz="4800" b="1" dirty="0"/>
          </a:p>
        </p:txBody>
      </p:sp>
      <p:sp>
        <p:nvSpPr>
          <p:cNvPr id="6" name="Объект 5"/>
          <p:cNvSpPr>
            <a:spLocks noGrp="1"/>
          </p:cNvSpPr>
          <p:nvPr>
            <p:ph idx="1"/>
          </p:nvPr>
        </p:nvSpPr>
        <p:spPr>
          <a:xfrm>
            <a:off x="357158" y="4572008"/>
            <a:ext cx="8507288" cy="2456057"/>
          </a:xfrm>
          <a:prstGeom prst="rect">
            <a:avLst/>
          </a:prstGeom>
        </p:spPr>
        <p:txBody>
          <a:bodyPr wrap="square">
            <a:spAutoFit/>
          </a:bodyPr>
          <a:lstStyle/>
          <a:p>
            <a:pPr marL="0" indent="0" algn="just">
              <a:buNone/>
            </a:pPr>
            <a:r>
              <a:rPr lang="en-US" sz="1600" dirty="0">
                <a:latin typeface="Arial" pitchFamily="34" charset="0"/>
                <a:cs typeface="Arial" pitchFamily="34" charset="0"/>
              </a:rPr>
              <a:t>It should be noted that total number of the fission reaction (per beam power) in the volume of the uranium target Quinta for deuteron beams with energies from 1 to 8 GeV is independent of the beam energy within the limits </a:t>
            </a:r>
            <a:r>
              <a:rPr lang="en-US" sz="1600" dirty="0" smtClean="0">
                <a:latin typeface="Arial" pitchFamily="34" charset="0"/>
                <a:cs typeface="Arial" pitchFamily="34" charset="0"/>
              </a:rPr>
              <a:t>of statistical errors </a:t>
            </a:r>
            <a:r>
              <a:rPr lang="en-US" sz="1600" dirty="0">
                <a:latin typeface="Arial" pitchFamily="34" charset="0"/>
                <a:cs typeface="Arial" pitchFamily="34" charset="0"/>
              </a:rPr>
              <a:t>(up </a:t>
            </a:r>
            <a:r>
              <a:rPr lang="en-US" sz="1600" dirty="0" smtClean="0">
                <a:latin typeface="Arial" pitchFamily="34" charset="0"/>
                <a:cs typeface="Arial" pitchFamily="34" charset="0"/>
              </a:rPr>
              <a:t>to 7- </a:t>
            </a:r>
            <a:r>
              <a:rPr lang="ru-RU" sz="1600" dirty="0" smtClean="0">
                <a:latin typeface="Arial" pitchFamily="34" charset="0"/>
                <a:cs typeface="Arial" pitchFamily="34" charset="0"/>
              </a:rPr>
              <a:t>10</a:t>
            </a:r>
            <a:r>
              <a:rPr lang="en-US" sz="1600" dirty="0" smtClean="0">
                <a:latin typeface="Arial" pitchFamily="34" charset="0"/>
                <a:cs typeface="Arial" pitchFamily="34" charset="0"/>
              </a:rPr>
              <a:t>%). </a:t>
            </a:r>
          </a:p>
          <a:p>
            <a:pPr marL="0" indent="0" algn="just">
              <a:buNone/>
            </a:pPr>
            <a:r>
              <a:rPr lang="en-US" sz="1600" dirty="0" smtClean="0">
                <a:latin typeface="Arial" pitchFamily="34" charset="0"/>
                <a:cs typeface="Arial" pitchFamily="34" charset="0"/>
              </a:rPr>
              <a:t>The </a:t>
            </a:r>
            <a:r>
              <a:rPr lang="en-US" sz="1600" dirty="0">
                <a:latin typeface="Arial" pitchFamily="34" charset="0"/>
                <a:cs typeface="Arial" pitchFamily="34" charset="0"/>
              </a:rPr>
              <a:t>total number of fission for deuterons is in 1.4 to 1.5 times greater than for protons with energy of 660 MeV at the same beam power. In the case of </a:t>
            </a:r>
            <a:r>
              <a:rPr lang="en-US" sz="1600" baseline="30000" dirty="0">
                <a:latin typeface="Arial" pitchFamily="34" charset="0"/>
                <a:cs typeface="Arial" pitchFamily="34" charset="0"/>
              </a:rPr>
              <a:t>12</a:t>
            </a:r>
            <a:r>
              <a:rPr lang="en-US" sz="1600" dirty="0">
                <a:latin typeface="Arial" pitchFamily="34" charset="0"/>
                <a:cs typeface="Arial" pitchFamily="34" charset="0"/>
              </a:rPr>
              <a:t>C ions, the total number of fission is noticeably lower than in case of deuteron irradiation. </a:t>
            </a:r>
            <a:endParaRPr lang="en-US" sz="1600" dirty="0" smtClean="0">
              <a:latin typeface="Arial" pitchFamily="34" charset="0"/>
              <a:cs typeface="Arial" pitchFamily="34" charset="0"/>
            </a:endParaRPr>
          </a:p>
          <a:p>
            <a:pPr marL="0" indent="0" algn="just">
              <a:buNone/>
            </a:pPr>
            <a:r>
              <a:rPr lang="ru-RU" altLang="ru-RU" sz="1600" dirty="0" err="1">
                <a:solidFill>
                  <a:srgbClr val="000000"/>
                </a:solidFill>
                <a:latin typeface="Arial" pitchFamily="34" charset="0"/>
                <a:cs typeface="Arial" pitchFamily="34" charset="0"/>
              </a:rPr>
              <a:t>For</a:t>
            </a:r>
            <a:r>
              <a:rPr lang="ru-RU" altLang="ru-RU" sz="1600" dirty="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the</a:t>
            </a:r>
            <a:r>
              <a:rPr lang="ru-RU" altLang="ru-RU" sz="1600" dirty="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integral</a:t>
            </a:r>
            <a:r>
              <a:rPr lang="ru-RU" altLang="ru-RU" sz="1600" dirty="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number</a:t>
            </a:r>
            <a:r>
              <a:rPr lang="ru-RU" altLang="ru-RU" sz="1600" dirty="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of</a:t>
            </a:r>
            <a:r>
              <a:rPr lang="ru-RU" altLang="ru-RU" sz="1600" dirty="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capture</a:t>
            </a:r>
            <a:r>
              <a:rPr lang="ru-RU" altLang="ru-RU" sz="1600" dirty="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reactions</a:t>
            </a:r>
            <a:r>
              <a:rPr lang="ru-RU" altLang="ru-RU" sz="1600" dirty="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we</a:t>
            </a:r>
            <a:r>
              <a:rPr lang="ru-RU" altLang="ru-RU" sz="1600" dirty="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have</a:t>
            </a:r>
            <a:r>
              <a:rPr lang="ru-RU" altLang="ru-RU" sz="1600" dirty="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seen</a:t>
            </a:r>
            <a:r>
              <a:rPr lang="ru-RU" altLang="ru-RU" sz="1600" dirty="0">
                <a:solidFill>
                  <a:srgbClr val="000000"/>
                </a:solidFill>
                <a:latin typeface="Arial" pitchFamily="34" charset="0"/>
                <a:cs typeface="Arial" pitchFamily="34" charset="0"/>
              </a:rPr>
              <a:t> a </a:t>
            </a:r>
            <a:r>
              <a:rPr lang="en-US" altLang="ru-RU" sz="1600" dirty="0" smtClean="0">
                <a:solidFill>
                  <a:srgbClr val="000000"/>
                </a:solidFill>
                <a:latin typeface="Arial" pitchFamily="34" charset="0"/>
                <a:cs typeface="Arial" pitchFamily="34" charset="0"/>
              </a:rPr>
              <a:t>small </a:t>
            </a:r>
            <a:r>
              <a:rPr lang="ru-RU" altLang="ru-RU" sz="1600" dirty="0" err="1" smtClean="0">
                <a:solidFill>
                  <a:srgbClr val="000000"/>
                </a:solidFill>
                <a:latin typeface="Arial" pitchFamily="34" charset="0"/>
                <a:cs typeface="Arial" pitchFamily="34" charset="0"/>
              </a:rPr>
              <a:t>max</a:t>
            </a:r>
            <a:r>
              <a:rPr lang="ru-RU" altLang="ru-RU" sz="1600" dirty="0" smtClean="0">
                <a:solidFill>
                  <a:srgbClr val="000000"/>
                </a:solidFill>
                <a:latin typeface="Arial" pitchFamily="34" charset="0"/>
                <a:cs typeface="Arial" pitchFamily="34" charset="0"/>
              </a:rPr>
              <a:t> </a:t>
            </a:r>
            <a:r>
              <a:rPr lang="ru-RU" altLang="ru-RU" sz="1600" dirty="0" err="1">
                <a:solidFill>
                  <a:srgbClr val="000000"/>
                </a:solidFill>
                <a:latin typeface="Arial" pitchFamily="34" charset="0"/>
                <a:cs typeface="Arial" pitchFamily="34" charset="0"/>
              </a:rPr>
              <a:t>at</a:t>
            </a:r>
            <a:r>
              <a:rPr lang="ru-RU" altLang="ru-RU" sz="1600" dirty="0">
                <a:solidFill>
                  <a:srgbClr val="000000"/>
                </a:solidFill>
                <a:latin typeface="Arial" pitchFamily="34" charset="0"/>
                <a:cs typeface="Arial" pitchFamily="34" charset="0"/>
              </a:rPr>
              <a:t> 2 </a:t>
            </a:r>
            <a:r>
              <a:rPr lang="ru-RU" altLang="ru-RU" sz="1600" dirty="0" err="1">
                <a:solidFill>
                  <a:srgbClr val="000000"/>
                </a:solidFill>
                <a:latin typeface="Arial" pitchFamily="34" charset="0"/>
                <a:cs typeface="Arial" pitchFamily="34" charset="0"/>
              </a:rPr>
              <a:t>GeV</a:t>
            </a:r>
            <a:r>
              <a:rPr lang="ru-RU" altLang="ru-RU" sz="1600" dirty="0">
                <a:solidFill>
                  <a:srgbClr val="000000"/>
                </a:solidFill>
                <a:latin typeface="Arial" pitchFamily="34" charset="0"/>
                <a:cs typeface="Arial" pitchFamily="34" charset="0"/>
              </a:rPr>
              <a:t> </a:t>
            </a:r>
            <a:r>
              <a:rPr lang="en-US" altLang="ru-RU" sz="1600" dirty="0">
                <a:solidFill>
                  <a:srgbClr val="000000"/>
                </a:solidFill>
                <a:latin typeface="Arial" pitchFamily="34" charset="0"/>
                <a:cs typeface="Arial" pitchFamily="34" charset="0"/>
              </a:rPr>
              <a:t>deuteron energy</a:t>
            </a:r>
          </a:p>
          <a:p>
            <a:endParaRPr lang="ru-RU" sz="1600" dirty="0"/>
          </a:p>
        </p:txBody>
      </p:sp>
      <p:graphicFrame>
        <p:nvGraphicFramePr>
          <p:cNvPr id="7" name="Таблица 6"/>
          <p:cNvGraphicFramePr>
            <a:graphicFrameLocks noGrp="1"/>
          </p:cNvGraphicFramePr>
          <p:nvPr>
            <p:extLst>
              <p:ext uri="{D42A27DB-BD31-4B8C-83A1-F6EECF244321}">
                <p14:modId xmlns:p14="http://schemas.microsoft.com/office/powerpoint/2010/main" xmlns="" val="686598857"/>
              </p:ext>
            </p:extLst>
          </p:nvPr>
        </p:nvGraphicFramePr>
        <p:xfrm>
          <a:off x="1115616" y="2060848"/>
          <a:ext cx="3312368" cy="2523744"/>
        </p:xfrm>
        <a:graphic>
          <a:graphicData uri="http://schemas.openxmlformats.org/drawingml/2006/table">
            <a:tbl>
              <a:tblPr/>
              <a:tblGrid>
                <a:gridCol w="1115499">
                  <a:extLst>
                    <a:ext uri="{9D8B030D-6E8A-4147-A177-3AD203B41FA5}">
                      <a16:colId xmlns:a16="http://schemas.microsoft.com/office/drawing/2014/main" xmlns="" val="676804602"/>
                    </a:ext>
                  </a:extLst>
                </a:gridCol>
                <a:gridCol w="1023888">
                  <a:extLst>
                    <a:ext uri="{9D8B030D-6E8A-4147-A177-3AD203B41FA5}">
                      <a16:colId xmlns:a16="http://schemas.microsoft.com/office/drawing/2014/main" xmlns="" val="2454093870"/>
                    </a:ext>
                  </a:extLst>
                </a:gridCol>
                <a:gridCol w="1172981">
                  <a:extLst>
                    <a:ext uri="{9D8B030D-6E8A-4147-A177-3AD203B41FA5}">
                      <a16:colId xmlns:a16="http://schemas.microsoft.com/office/drawing/2014/main" xmlns="" val="3829212893"/>
                    </a:ext>
                  </a:extLst>
                </a:gridCol>
              </a:tblGrid>
              <a:tr h="543052">
                <a:tc>
                  <a:txBody>
                    <a:bodyPr/>
                    <a:lstStyle/>
                    <a:p>
                      <a:pPr algn="ctr">
                        <a:lnSpc>
                          <a:spcPct val="115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Beam</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GeV</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err="1">
                          <a:effectLst/>
                          <a:latin typeface="Times New Roman" panose="02020603050405020304" pitchFamily="18" charset="0"/>
                          <a:ea typeface="Calibri" panose="020F0502020204030204" pitchFamily="34" charset="0"/>
                          <a:cs typeface="Times New Roman" panose="02020603050405020304" pitchFamily="18" charset="0"/>
                        </a:rPr>
                        <a:t>N</a:t>
                      </a:r>
                      <a:r>
                        <a:rPr lang="ru-RU" sz="1600" baseline="-25000" dirty="0" err="1">
                          <a:effectLst/>
                          <a:latin typeface="Times New Roman" panose="02020603050405020304" pitchFamily="18" charset="0"/>
                          <a:ea typeface="Calibri" panose="020F0502020204030204" pitchFamily="34" charset="0"/>
                          <a:cs typeface="Times New Roman" panose="02020603050405020304" pitchFamily="18" charset="0"/>
                        </a:rPr>
                        <a:t>f</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ion</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err="1">
                          <a:effectLst/>
                          <a:latin typeface="Times New Roman" panose="02020603050405020304" pitchFamily="18" charset="0"/>
                          <a:ea typeface="Calibri" panose="020F0502020204030204" pitchFamily="34" charset="0"/>
                          <a:cs typeface="Times New Roman" panose="02020603050405020304" pitchFamily="18" charset="0"/>
                        </a:rPr>
                        <a:t>N</a:t>
                      </a:r>
                      <a:r>
                        <a:rPr lang="ru-RU" sz="1600" baseline="-25000" dirty="0" err="1">
                          <a:effectLst/>
                          <a:latin typeface="Times New Roman" panose="02020603050405020304" pitchFamily="18" charset="0"/>
                          <a:ea typeface="Calibri" panose="020F0502020204030204" pitchFamily="34" charset="0"/>
                          <a:cs typeface="Times New Roman" panose="02020603050405020304" pitchFamily="18" charset="0"/>
                        </a:rPr>
                        <a:t>f</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ion/GeV</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06509869"/>
                  </a:ext>
                </a:extLst>
              </a:tr>
              <a:tr h="248028">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p(0.66)</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4.1 ± 0.3</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6.2 ± 0.5</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957118746"/>
                  </a:ext>
                </a:extLst>
              </a:tr>
              <a:tr h="248028">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D(1)</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8.9 ± 0.6</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8.9 ± 0.6</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81421956"/>
                  </a:ext>
                </a:extLst>
              </a:tr>
              <a:tr h="248028">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D(2)</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19 ± 1</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9.7 ± 0.6</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7996901"/>
                  </a:ext>
                </a:extLst>
              </a:tr>
              <a:tr h="248028">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D(4)</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37 ± 2</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9.2 ± 0.5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04013677"/>
                  </a:ext>
                </a:extLst>
              </a:tr>
              <a:tr h="248028">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D(8)</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71 ± 4</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8.9 ± 0.5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64930370"/>
                  </a:ext>
                </a:extLst>
              </a:tr>
              <a:tr h="248028">
                <a:tc>
                  <a:txBody>
                    <a:bodyPr/>
                    <a:lstStyle/>
                    <a:p>
                      <a:pPr algn="ctr">
                        <a:lnSpc>
                          <a:spcPct val="115000"/>
                        </a:lnSpc>
                        <a:spcAft>
                          <a:spcPts val="0"/>
                        </a:spcAft>
                      </a:pPr>
                      <a:r>
                        <a:rPr lang="ru-RU" sz="1600" baseline="30000">
                          <a:effectLst/>
                          <a:latin typeface="Times New Roman" panose="02020603050405020304" pitchFamily="18" charset="0"/>
                          <a:ea typeface="Calibri" panose="020F0502020204030204" pitchFamily="34" charset="0"/>
                          <a:cs typeface="Times New Roman" panose="02020603050405020304" pitchFamily="18" charset="0"/>
                        </a:rPr>
                        <a:t>12</a:t>
                      </a:r>
                      <a:r>
                        <a:rPr lang="ru-RU" sz="1600">
                          <a:effectLst/>
                          <a:latin typeface="Times New Roman" panose="02020603050405020304" pitchFamily="18" charset="0"/>
                          <a:ea typeface="Calibri" panose="020F0502020204030204" pitchFamily="34" charset="0"/>
                          <a:cs typeface="Times New Roman" panose="02020603050405020304" pitchFamily="18" charset="0"/>
                        </a:rPr>
                        <a:t>C(24)</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160±20</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6.7±0.9</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26889586"/>
                  </a:ext>
                </a:extLst>
              </a:tr>
              <a:tr h="248028">
                <a:tc>
                  <a:txBody>
                    <a:bodyPr/>
                    <a:lstStyle/>
                    <a:p>
                      <a:pPr algn="ctr">
                        <a:lnSpc>
                          <a:spcPct val="115000"/>
                        </a:lnSpc>
                        <a:spcAft>
                          <a:spcPts val="0"/>
                        </a:spcAft>
                      </a:pPr>
                      <a:r>
                        <a:rPr lang="ru-RU" sz="1600" baseline="30000">
                          <a:effectLst/>
                          <a:latin typeface="Times New Roman" panose="02020603050405020304" pitchFamily="18" charset="0"/>
                          <a:ea typeface="Calibri" panose="020F0502020204030204" pitchFamily="34" charset="0"/>
                          <a:cs typeface="Times New Roman" panose="02020603050405020304" pitchFamily="18" charset="0"/>
                        </a:rPr>
                        <a:t>12</a:t>
                      </a:r>
                      <a:r>
                        <a:rPr lang="ru-RU" sz="1600">
                          <a:effectLst/>
                          <a:latin typeface="Times New Roman" panose="02020603050405020304" pitchFamily="18" charset="0"/>
                          <a:ea typeface="Calibri" panose="020F0502020204030204" pitchFamily="34" charset="0"/>
                          <a:cs typeface="Times New Roman" panose="02020603050405020304" pitchFamily="18" charset="0"/>
                        </a:rPr>
                        <a:t>C(48)</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340±40</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7.1±0.8</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04023820"/>
                  </a:ext>
                </a:extLst>
              </a:tr>
            </a:tbl>
          </a:graphicData>
        </a:graphic>
      </p:graphicFrame>
      <p:sp>
        <p:nvSpPr>
          <p:cNvPr id="8" name="Прямоугольник 7"/>
          <p:cNvSpPr/>
          <p:nvPr/>
        </p:nvSpPr>
        <p:spPr>
          <a:xfrm>
            <a:off x="107504" y="764704"/>
            <a:ext cx="8641116" cy="1323439"/>
          </a:xfrm>
          <a:prstGeom prst="rect">
            <a:avLst/>
          </a:prstGeom>
        </p:spPr>
        <p:txBody>
          <a:bodyPr wrap="square">
            <a:spAutoFit/>
          </a:bodyPr>
          <a:lstStyle/>
          <a:p>
            <a:pPr algn="just"/>
            <a:r>
              <a:rPr lang="en-US" sz="1600" dirty="0">
                <a:latin typeface="Arial" pitchFamily="34" charset="0"/>
                <a:cs typeface="Arial" pitchFamily="34" charset="0"/>
              </a:rPr>
              <a:t>The total numbers of </a:t>
            </a:r>
            <a:r>
              <a:rPr lang="en-US" sz="1600" dirty="0" smtClean="0">
                <a:latin typeface="Arial" pitchFamily="34" charset="0"/>
                <a:cs typeface="Arial" pitchFamily="34" charset="0"/>
              </a:rPr>
              <a:t>fission and capture reaction </a:t>
            </a:r>
            <a:r>
              <a:rPr lang="en-US" sz="1600" dirty="0">
                <a:latin typeface="Arial" pitchFamily="34" charset="0"/>
                <a:cs typeface="Arial" pitchFamily="34" charset="0"/>
              </a:rPr>
              <a:t>obtained for the TA Quinta are shown in Table per one accelerated particle and, per beam power. Errors in this values obtained for deuteron beams are given in the table without taking into account the systematic error (10%) in the reference cross-section of the Al(d, x)24Na reaction used for determining the total intensity of the deuteron beams.</a:t>
            </a:r>
          </a:p>
        </p:txBody>
      </p:sp>
      <p:graphicFrame>
        <p:nvGraphicFramePr>
          <p:cNvPr id="9" name="Таблица 8"/>
          <p:cNvGraphicFramePr>
            <a:graphicFrameLocks noGrp="1"/>
          </p:cNvGraphicFramePr>
          <p:nvPr>
            <p:extLst>
              <p:ext uri="{D42A27DB-BD31-4B8C-83A1-F6EECF244321}">
                <p14:modId xmlns:p14="http://schemas.microsoft.com/office/powerpoint/2010/main" xmlns="" val="786610064"/>
              </p:ext>
            </p:extLst>
          </p:nvPr>
        </p:nvGraphicFramePr>
        <p:xfrm>
          <a:off x="5076056" y="2060848"/>
          <a:ext cx="3312368" cy="2523744"/>
        </p:xfrm>
        <a:graphic>
          <a:graphicData uri="http://schemas.openxmlformats.org/drawingml/2006/table">
            <a:tbl>
              <a:tblPr/>
              <a:tblGrid>
                <a:gridCol w="1115499">
                  <a:extLst>
                    <a:ext uri="{9D8B030D-6E8A-4147-A177-3AD203B41FA5}">
                      <a16:colId xmlns:a16="http://schemas.microsoft.com/office/drawing/2014/main" xmlns="" val="676804602"/>
                    </a:ext>
                  </a:extLst>
                </a:gridCol>
                <a:gridCol w="1023888">
                  <a:extLst>
                    <a:ext uri="{9D8B030D-6E8A-4147-A177-3AD203B41FA5}">
                      <a16:colId xmlns:a16="http://schemas.microsoft.com/office/drawing/2014/main" xmlns="" val="2454093870"/>
                    </a:ext>
                  </a:extLst>
                </a:gridCol>
                <a:gridCol w="1172981">
                  <a:extLst>
                    <a:ext uri="{9D8B030D-6E8A-4147-A177-3AD203B41FA5}">
                      <a16:colId xmlns:a16="http://schemas.microsoft.com/office/drawing/2014/main" xmlns="" val="3829212893"/>
                    </a:ext>
                  </a:extLst>
                </a:gridCol>
              </a:tblGrid>
              <a:tr h="471044">
                <a:tc>
                  <a:txBody>
                    <a:bodyPr/>
                    <a:lstStyle/>
                    <a:p>
                      <a:pPr algn="ctr">
                        <a:lnSpc>
                          <a:spcPct val="115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Beam</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GeV</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N</a:t>
                      </a:r>
                      <a:r>
                        <a:rPr lang="en-US" sz="160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c</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ion</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N</a:t>
                      </a:r>
                      <a:r>
                        <a:rPr lang="en-US" sz="160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c</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ion/GeV</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06509869"/>
                  </a:ext>
                </a:extLst>
              </a:tr>
              <a:tr h="248028">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p(0.66)</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5</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7</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0.</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8</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6</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0.</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7</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957118746"/>
                  </a:ext>
                </a:extLst>
              </a:tr>
              <a:tr h="248028">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D(1)</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11</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2</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 0.6</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11</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2</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0.6</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81421956"/>
                  </a:ext>
                </a:extLst>
              </a:tr>
              <a:tr h="248028">
                <a:tc>
                  <a:txBody>
                    <a:bodyPr/>
                    <a:lstStyle/>
                    <a:p>
                      <a:pPr algn="ctr">
                        <a:lnSpc>
                          <a:spcPct val="115000"/>
                        </a:lnSpc>
                        <a:spcAft>
                          <a:spcPts val="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D(2)</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dirty="0" smtClean="0">
                          <a:effectLst/>
                          <a:latin typeface="Times New Roman" panose="02020603050405020304" pitchFamily="18" charset="0"/>
                          <a:ea typeface="Times New Roman" panose="02020603050405020304" pitchFamily="18" charset="0"/>
                        </a:rPr>
                        <a:t>25±2</a:t>
                      </a:r>
                      <a:endParaRPr lang="ru-RU" sz="1600" dirty="0">
                        <a:effectLst/>
                        <a:latin typeface="Times New Roman" panose="02020603050405020304" pitchFamily="18" charset="0"/>
                        <a:ea typeface="Batang" panose="02030600000101010101"/>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dirty="0" smtClean="0">
                          <a:effectLst/>
                          <a:latin typeface="Times New Roman" panose="02020603050405020304" pitchFamily="18" charset="0"/>
                          <a:ea typeface="Times New Roman" panose="02020603050405020304" pitchFamily="18" charset="0"/>
                        </a:rPr>
                        <a:t>12.7±0.8</a:t>
                      </a:r>
                      <a:endParaRPr lang="ru-RU" sz="1600" dirty="0">
                        <a:effectLst/>
                        <a:latin typeface="Times New Roman" panose="02020603050405020304" pitchFamily="18" charset="0"/>
                        <a:ea typeface="Batang" panose="02030600000101010101"/>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7996901"/>
                  </a:ext>
                </a:extLst>
              </a:tr>
              <a:tr h="248028">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D(4)</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45</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3</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11</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3</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0.5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04013677"/>
                  </a:ext>
                </a:extLst>
              </a:tr>
              <a:tr h="248028">
                <a:tc>
                  <a:txBody>
                    <a:bodyPr/>
                    <a:lstStyle/>
                    <a:p>
                      <a:pPr algn="ctr">
                        <a:lnSpc>
                          <a:spcPct val="115000"/>
                        </a:lnSpc>
                        <a:spcAft>
                          <a:spcPts val="0"/>
                        </a:spcAft>
                      </a:pPr>
                      <a:r>
                        <a:rPr lang="ru-RU" sz="1600">
                          <a:effectLst/>
                          <a:latin typeface="Times New Roman" panose="02020603050405020304" pitchFamily="18" charset="0"/>
                          <a:ea typeface="Calibri" panose="020F0502020204030204" pitchFamily="34" charset="0"/>
                          <a:cs typeface="Times New Roman" panose="02020603050405020304" pitchFamily="18" charset="0"/>
                        </a:rPr>
                        <a:t>D(8)</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84</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4</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10</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5</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0.5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64930370"/>
                  </a:ext>
                </a:extLst>
              </a:tr>
              <a:tr h="248028">
                <a:tc>
                  <a:txBody>
                    <a:bodyPr/>
                    <a:lstStyle/>
                    <a:p>
                      <a:pPr algn="ctr">
                        <a:lnSpc>
                          <a:spcPct val="115000"/>
                        </a:lnSpc>
                        <a:spcAft>
                          <a:spcPts val="0"/>
                        </a:spcAft>
                      </a:pPr>
                      <a:r>
                        <a:rPr lang="ru-RU" sz="1600" baseline="30000">
                          <a:effectLst/>
                          <a:latin typeface="Times New Roman" panose="02020603050405020304" pitchFamily="18" charset="0"/>
                          <a:ea typeface="Calibri" panose="020F0502020204030204" pitchFamily="34" charset="0"/>
                          <a:cs typeface="Times New Roman" panose="02020603050405020304" pitchFamily="18" charset="0"/>
                        </a:rPr>
                        <a:t>12</a:t>
                      </a:r>
                      <a:r>
                        <a:rPr lang="ru-RU" sz="1600">
                          <a:effectLst/>
                          <a:latin typeface="Times New Roman" panose="02020603050405020304" pitchFamily="18" charset="0"/>
                          <a:ea typeface="Calibri" panose="020F0502020204030204" pitchFamily="34" charset="0"/>
                          <a:cs typeface="Times New Roman" panose="02020603050405020304" pitchFamily="18" charset="0"/>
                        </a:rPr>
                        <a:t>C(24)</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effectLst/>
                          <a:latin typeface="Times New Roman" panose="02020603050405020304" pitchFamily="18" charset="0"/>
                          <a:ea typeface="Times New Roman" panose="02020603050405020304" pitchFamily="18" charset="0"/>
                        </a:rPr>
                        <a:t>210±25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dirty="0" smtClean="0">
                          <a:effectLst/>
                          <a:latin typeface="Times New Roman" panose="02020603050405020304" pitchFamily="18" charset="0"/>
                          <a:ea typeface="Times New Roman" panose="02020603050405020304" pitchFamily="18" charset="0"/>
                        </a:rPr>
                        <a:t>8.6±0.8</a:t>
                      </a:r>
                      <a:endParaRPr lang="ru-RU" sz="1600" dirty="0">
                        <a:effectLst/>
                        <a:latin typeface="Times New Roman" panose="02020603050405020304" pitchFamily="18" charset="0"/>
                        <a:ea typeface="Batang" panose="02030600000101010101"/>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26889586"/>
                  </a:ext>
                </a:extLst>
              </a:tr>
              <a:tr h="248028">
                <a:tc>
                  <a:txBody>
                    <a:bodyPr/>
                    <a:lstStyle/>
                    <a:p>
                      <a:pPr algn="ctr">
                        <a:lnSpc>
                          <a:spcPct val="115000"/>
                        </a:lnSpc>
                        <a:spcAft>
                          <a:spcPts val="0"/>
                        </a:spcAft>
                      </a:pPr>
                      <a:r>
                        <a:rPr lang="ru-RU" sz="1600" baseline="30000">
                          <a:effectLst/>
                          <a:latin typeface="Times New Roman" panose="02020603050405020304" pitchFamily="18" charset="0"/>
                          <a:ea typeface="Calibri" panose="020F0502020204030204" pitchFamily="34" charset="0"/>
                          <a:cs typeface="Times New Roman" panose="02020603050405020304" pitchFamily="18" charset="0"/>
                        </a:rPr>
                        <a:t>12</a:t>
                      </a:r>
                      <a:r>
                        <a:rPr lang="ru-RU" sz="1600">
                          <a:effectLst/>
                          <a:latin typeface="Times New Roman" panose="02020603050405020304" pitchFamily="18" charset="0"/>
                          <a:ea typeface="Calibri" panose="020F0502020204030204" pitchFamily="34" charset="0"/>
                          <a:cs typeface="Times New Roman" panose="02020603050405020304" pitchFamily="18" charset="0"/>
                        </a:rPr>
                        <a:t>C(48)</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effectLst/>
                          <a:latin typeface="Times New Roman" panose="02020603050405020304" pitchFamily="18" charset="0"/>
                          <a:ea typeface="Times New Roman" panose="02020603050405020304" pitchFamily="18" charset="0"/>
                        </a:rPr>
                        <a:t>38</a:t>
                      </a:r>
                      <a:r>
                        <a:rPr lang="en-US" sz="1600" dirty="0" smtClean="0">
                          <a:effectLst/>
                          <a:latin typeface="Times New Roman" panose="02020603050405020304" pitchFamily="18" charset="0"/>
                          <a:ea typeface="Times New Roman" panose="02020603050405020304" pitchFamily="18" charset="0"/>
                        </a:rPr>
                        <a:t>4</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±4</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8</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0</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±0.8</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04023820"/>
                  </a:ext>
                </a:extLst>
              </a:tr>
            </a:tbl>
          </a:graphicData>
        </a:graphic>
      </p:graphicFrame>
      <p:sp>
        <p:nvSpPr>
          <p:cNvPr id="11" name="Text Box 6"/>
          <p:cNvSpPr txBox="1">
            <a:spLocks noChangeArrowheads="1"/>
          </p:cNvSpPr>
          <p:nvPr/>
        </p:nvSpPr>
        <p:spPr bwMode="auto">
          <a:xfrm>
            <a:off x="179512" y="6550223"/>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xmlns="" val="387190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229600" cy="664594"/>
          </a:xfrm>
        </p:spPr>
        <p:txBody>
          <a:bodyPr>
            <a:noAutofit/>
          </a:bodyPr>
          <a:lstStyle/>
          <a:p>
            <a:pPr algn="ctr"/>
            <a:r>
              <a:rPr lang="ru-RU" sz="4400" b="1" dirty="0" err="1" smtClean="0"/>
              <a:t>Integral</a:t>
            </a:r>
            <a:r>
              <a:rPr lang="ru-RU" sz="4400" b="1" dirty="0" smtClean="0"/>
              <a:t> </a:t>
            </a:r>
            <a:r>
              <a:rPr lang="ru-RU" sz="4400" b="1" dirty="0" err="1" smtClean="0"/>
              <a:t>numbers</a:t>
            </a:r>
            <a:r>
              <a:rPr lang="ru-RU" sz="4400" b="1" dirty="0" smtClean="0"/>
              <a:t> </a:t>
            </a:r>
            <a:r>
              <a:rPr lang="ru-RU" sz="4400" b="1" dirty="0" err="1" smtClean="0"/>
              <a:t>of</a:t>
            </a:r>
            <a:r>
              <a:rPr lang="ru-RU" sz="4400" b="1" dirty="0" smtClean="0"/>
              <a:t> </a:t>
            </a:r>
            <a:r>
              <a:rPr lang="ru-RU" sz="4400" b="1" dirty="0" err="1" smtClean="0"/>
              <a:t>fission</a:t>
            </a:r>
            <a:r>
              <a:rPr lang="ru-RU" sz="4400" b="1" dirty="0" smtClean="0"/>
              <a:t> </a:t>
            </a:r>
            <a:r>
              <a:rPr lang="ru-RU" sz="4400" b="1" dirty="0" err="1" smtClean="0"/>
              <a:t>reaction</a:t>
            </a:r>
            <a:endParaRPr lang="ru-RU" sz="4400" b="1" dirty="0"/>
          </a:p>
        </p:txBody>
      </p:sp>
      <p:pic>
        <p:nvPicPr>
          <p:cNvPr id="4" name="Picture 11"/>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179512" y="1340768"/>
            <a:ext cx="5400675" cy="4352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xmlns="" val="3410331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16632"/>
            <a:ext cx="6680764" cy="1143000"/>
          </a:xfrm>
        </p:spPr>
        <p:txBody>
          <a:bodyPr>
            <a:normAutofit fontScale="90000"/>
          </a:bodyPr>
          <a:lstStyle/>
          <a:p>
            <a:pPr algn="ctr"/>
            <a:r>
              <a:rPr lang="ru-RU" sz="5300" dirty="0" smtClean="0"/>
              <a:t>    </a:t>
            </a:r>
            <a:r>
              <a:rPr lang="ru-RU" sz="4900" b="1" dirty="0" smtClean="0"/>
              <a:t> </a:t>
            </a:r>
            <a:r>
              <a:rPr lang="ru-RU" sz="4900" b="1" dirty="0" err="1" smtClean="0"/>
              <a:t>Simulatio</a:t>
            </a:r>
            <a:r>
              <a:rPr lang="en-US" sz="4900" b="1" dirty="0" smtClean="0"/>
              <a:t>n</a:t>
            </a:r>
            <a:br>
              <a:rPr lang="en-US" sz="4900" b="1" dirty="0" smtClean="0"/>
            </a:br>
            <a:r>
              <a:rPr lang="en-US" sz="4900" b="1" dirty="0" smtClean="0"/>
              <a:t>     </a:t>
            </a:r>
            <a:r>
              <a:rPr lang="en-US" sz="3100" b="1" dirty="0" smtClean="0"/>
              <a:t>(</a:t>
            </a:r>
            <a:r>
              <a:rPr lang="en-US" sz="3100" b="1" dirty="0" err="1" smtClean="0"/>
              <a:t>Piter</a:t>
            </a:r>
            <a:r>
              <a:rPr lang="en-US" sz="3100" b="1" dirty="0" smtClean="0"/>
              <a:t> </a:t>
            </a:r>
            <a:r>
              <a:rPr lang="en-US" sz="3100" b="1" dirty="0" err="1" smtClean="0"/>
              <a:t>Zhivkov,Bulgaria</a:t>
            </a:r>
            <a:r>
              <a:rPr lang="ru-RU" sz="3100" b="1" dirty="0" smtClean="0"/>
              <a:t>)</a:t>
            </a:r>
            <a:endParaRPr lang="ru-RU" sz="3100" b="1" dirty="0"/>
          </a:p>
        </p:txBody>
      </p:sp>
      <p:sp>
        <p:nvSpPr>
          <p:cNvPr id="3" name="Содержимое 2"/>
          <p:cNvSpPr>
            <a:spLocks noGrp="1"/>
          </p:cNvSpPr>
          <p:nvPr>
            <p:ph idx="1"/>
          </p:nvPr>
        </p:nvSpPr>
        <p:spPr>
          <a:xfrm>
            <a:off x="457200" y="1714488"/>
            <a:ext cx="8229600" cy="4610112"/>
          </a:xfrm>
        </p:spPr>
        <p:txBody>
          <a:bodyPr>
            <a:normAutofit/>
          </a:bodyPr>
          <a:lstStyle/>
          <a:p>
            <a:pPr marL="0" indent="0" algn="just">
              <a:buNone/>
            </a:pPr>
            <a:r>
              <a:rPr lang="en-US" sz="2000" dirty="0" smtClean="0">
                <a:latin typeface="Arial" pitchFamily="34" charset="0"/>
                <a:cs typeface="Arial" pitchFamily="34" charset="0"/>
              </a:rPr>
              <a:t>The irradiation of the Quinta assembly was simulated</a:t>
            </a:r>
            <a:r>
              <a:rPr lang="ru-RU" sz="2000" dirty="0" smtClean="0">
                <a:latin typeface="Arial" pitchFamily="34" charset="0"/>
                <a:cs typeface="Arial" pitchFamily="34" charset="0"/>
              </a:rPr>
              <a:t> </a:t>
            </a:r>
            <a:r>
              <a:rPr lang="en-US" sz="2000" dirty="0" smtClean="0">
                <a:latin typeface="Arial" pitchFamily="34" charset="0"/>
                <a:cs typeface="Arial" pitchFamily="34" charset="0"/>
              </a:rPr>
              <a:t>using MCNPX 2.7 code.</a:t>
            </a:r>
            <a:r>
              <a:rPr lang="ru-RU" sz="2000" dirty="0" smtClean="0">
                <a:latin typeface="Arial" pitchFamily="34" charset="0"/>
                <a:cs typeface="Arial" pitchFamily="34" charset="0"/>
              </a:rPr>
              <a:t> </a:t>
            </a:r>
            <a:r>
              <a:rPr lang="en-US" sz="2000" dirty="0" smtClean="0">
                <a:latin typeface="Arial" pitchFamily="34" charset="0"/>
                <a:cs typeface="Arial" pitchFamily="34" charset="0"/>
              </a:rPr>
              <a:t>The INCL4 intra-nuclear cascade model, the ABLA</a:t>
            </a:r>
            <a:r>
              <a:rPr lang="ru-RU" sz="2000" dirty="0" smtClean="0">
                <a:latin typeface="Arial" pitchFamily="34" charset="0"/>
                <a:cs typeface="Arial" pitchFamily="34" charset="0"/>
              </a:rPr>
              <a:t> </a:t>
            </a:r>
            <a:r>
              <a:rPr lang="en-US" sz="2000" dirty="0" smtClean="0">
                <a:latin typeface="Arial" pitchFamily="34" charset="0"/>
                <a:cs typeface="Arial" pitchFamily="34" charset="0"/>
              </a:rPr>
              <a:t>fission-evaporation model and LAQGSM (for carbon</a:t>
            </a:r>
            <a:r>
              <a:rPr lang="ru-RU" sz="2000" dirty="0" smtClean="0">
                <a:latin typeface="Arial" pitchFamily="34" charset="0"/>
                <a:cs typeface="Arial" pitchFamily="34" charset="0"/>
              </a:rPr>
              <a:t> </a:t>
            </a:r>
            <a:r>
              <a:rPr lang="en-US" sz="2000" dirty="0" smtClean="0">
                <a:latin typeface="Arial" pitchFamily="34" charset="0"/>
                <a:cs typeface="Arial" pitchFamily="34" charset="0"/>
              </a:rPr>
              <a:t>beams) code were used. Neutron transport cross section</a:t>
            </a:r>
            <a:r>
              <a:rPr lang="ru-RU" sz="2000" dirty="0" smtClean="0">
                <a:latin typeface="Arial" pitchFamily="34" charset="0"/>
                <a:cs typeface="Arial" pitchFamily="34" charset="0"/>
              </a:rPr>
              <a:t> </a:t>
            </a:r>
            <a:r>
              <a:rPr lang="en-US" sz="2000" dirty="0" smtClean="0">
                <a:latin typeface="Arial" pitchFamily="34" charset="0"/>
                <a:cs typeface="Arial" pitchFamily="34" charset="0"/>
              </a:rPr>
              <a:t>libraries from the ENDF/B-VII evaluation and the INCL4-ABLA physics model were used.</a:t>
            </a:r>
          </a:p>
          <a:p>
            <a:pPr marL="0" indent="0" algn="just">
              <a:buNone/>
            </a:pPr>
            <a:endParaRPr lang="ru-RU" sz="2000" dirty="0" smtClean="0">
              <a:latin typeface="Arial" pitchFamily="34" charset="0"/>
              <a:cs typeface="Arial" pitchFamily="34" charset="0"/>
            </a:endParaRPr>
          </a:p>
          <a:p>
            <a:pPr marL="0" indent="0" algn="just">
              <a:buNone/>
            </a:pPr>
            <a:r>
              <a:rPr lang="en-US" sz="2000" dirty="0" smtClean="0">
                <a:latin typeface="Arial" pitchFamily="34" charset="0"/>
                <a:cs typeface="Arial" pitchFamily="34" charset="0"/>
              </a:rPr>
              <a:t>The neutron and charge particle spectrum at the location</a:t>
            </a:r>
            <a:r>
              <a:rPr lang="ru-RU" sz="2000" dirty="0" smtClean="0">
                <a:latin typeface="Arial" pitchFamily="34" charset="0"/>
                <a:cs typeface="Arial" pitchFamily="34" charset="0"/>
              </a:rPr>
              <a:t> </a:t>
            </a:r>
            <a:r>
              <a:rPr lang="en-US" sz="2000" dirty="0" smtClean="0">
                <a:latin typeface="Arial" pitchFamily="34" charset="0"/>
                <a:cs typeface="Arial" pitchFamily="34" charset="0"/>
              </a:rPr>
              <a:t>of irradiated samples was calculated and then the</a:t>
            </a:r>
            <a:r>
              <a:rPr lang="ru-RU" sz="2000" dirty="0" smtClean="0">
                <a:latin typeface="Arial" pitchFamily="34" charset="0"/>
                <a:cs typeface="Arial" pitchFamily="34" charset="0"/>
              </a:rPr>
              <a:t> </a:t>
            </a:r>
            <a:r>
              <a:rPr lang="en-US" sz="2000" dirty="0" smtClean="0">
                <a:latin typeface="Arial" pitchFamily="34" charset="0"/>
                <a:cs typeface="Arial" pitchFamily="34" charset="0"/>
              </a:rPr>
              <a:t>convolution with cross-sections from ENDF/B-VII</a:t>
            </a:r>
            <a:r>
              <a:rPr lang="ru-RU" sz="2000" dirty="0" smtClean="0">
                <a:latin typeface="Arial" pitchFamily="34" charset="0"/>
                <a:cs typeface="Arial" pitchFamily="34" charset="0"/>
              </a:rPr>
              <a:t> </a:t>
            </a:r>
            <a:r>
              <a:rPr lang="en-US" sz="2000" dirty="0" smtClean="0">
                <a:latin typeface="Arial" pitchFamily="34" charset="0"/>
                <a:cs typeface="Arial" pitchFamily="34" charset="0"/>
              </a:rPr>
              <a:t>evaluation was performed.</a:t>
            </a:r>
            <a:endParaRPr lang="ru-RU" sz="2000" dirty="0" smtClean="0">
              <a:latin typeface="Arial" pitchFamily="34" charset="0"/>
              <a:cs typeface="Arial" pitchFamily="34" charset="0"/>
            </a:endParaRPr>
          </a:p>
          <a:p>
            <a:pPr marL="0" indent="0" algn="just">
              <a:buNone/>
            </a:pPr>
            <a:endParaRPr lang="en-US" sz="2000" dirty="0" smtClean="0">
              <a:latin typeface="Arial" pitchFamily="34" charset="0"/>
              <a:cs typeface="Arial" pitchFamily="34" charset="0"/>
            </a:endParaRPr>
          </a:p>
          <a:p>
            <a:pPr marL="0" indent="0" algn="just">
              <a:buNone/>
            </a:pPr>
            <a:r>
              <a:rPr lang="en-US" sz="2000" dirty="0" smtClean="0">
                <a:latin typeface="Arial" pitchFamily="34" charset="0"/>
                <a:cs typeface="Arial" pitchFamily="34" charset="0"/>
              </a:rPr>
              <a:t>In the simulation the detailed geometric model of the</a:t>
            </a:r>
            <a:r>
              <a:rPr lang="ru-RU" sz="2000" dirty="0" smtClean="0">
                <a:latin typeface="Arial" pitchFamily="34" charset="0"/>
                <a:cs typeface="Arial" pitchFamily="34" charset="0"/>
              </a:rPr>
              <a:t> </a:t>
            </a:r>
            <a:r>
              <a:rPr lang="en-US" sz="2000" dirty="0" smtClean="0">
                <a:latin typeface="Arial" pitchFamily="34" charset="0"/>
                <a:cs typeface="Arial" pitchFamily="34" charset="0"/>
              </a:rPr>
              <a:t>target QUINTA and experimental data about beam shape</a:t>
            </a:r>
            <a:r>
              <a:rPr lang="ru-RU" sz="2000" dirty="0" smtClean="0">
                <a:latin typeface="Arial" pitchFamily="34" charset="0"/>
                <a:cs typeface="Arial" pitchFamily="34" charset="0"/>
              </a:rPr>
              <a:t> </a:t>
            </a:r>
            <a:r>
              <a:rPr lang="en-US" sz="2000" dirty="0" smtClean="0">
                <a:latin typeface="Arial" pitchFamily="34" charset="0"/>
                <a:cs typeface="Arial" pitchFamily="34" charset="0"/>
              </a:rPr>
              <a:t>and position on the target were employed.</a:t>
            </a:r>
            <a:endParaRPr lang="ru-RU" sz="2000" dirty="0">
              <a:latin typeface="Arial" pitchFamily="34" charset="0"/>
              <a:cs typeface="Arial" pitchFamily="34" charset="0"/>
            </a:endParaRPr>
          </a:p>
        </p:txBody>
      </p:sp>
      <p:sp>
        <p:nvSpPr>
          <p:cNvPr id="4"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003232" cy="706090"/>
          </a:xfrm>
        </p:spPr>
        <p:txBody>
          <a:bodyPr>
            <a:noAutofit/>
          </a:bodyPr>
          <a:lstStyle/>
          <a:p>
            <a:pPr algn="ctr"/>
            <a:r>
              <a:rPr lang="en-US" sz="3600" b="1" dirty="0"/>
              <a:t>Comparison of experimental results with model predictions</a:t>
            </a:r>
            <a:endParaRPr lang="ru-RU" sz="3600" b="1" dirty="0"/>
          </a:p>
        </p:txBody>
      </p:sp>
      <p:sp>
        <p:nvSpPr>
          <p:cNvPr id="6" name="Объект 5"/>
          <p:cNvSpPr>
            <a:spLocks noGrp="1"/>
          </p:cNvSpPr>
          <p:nvPr>
            <p:ph idx="1"/>
          </p:nvPr>
        </p:nvSpPr>
        <p:spPr>
          <a:xfrm>
            <a:off x="539552" y="1556792"/>
            <a:ext cx="3394075" cy="4339650"/>
          </a:xfrm>
          <a:prstGeom prst="rect">
            <a:avLst/>
          </a:prstGeom>
        </p:spPr>
        <p:txBody>
          <a:bodyPr wrap="square">
            <a:spAutoFit/>
          </a:bodyPr>
          <a:lstStyle/>
          <a:p>
            <a:pPr algn="just"/>
            <a:r>
              <a:rPr lang="en-US" sz="2000" dirty="0" smtClean="0">
                <a:latin typeface="Arial" pitchFamily="34" charset="0"/>
                <a:cs typeface="Arial" pitchFamily="34" charset="0"/>
              </a:rPr>
              <a:t>Experimental values </a:t>
            </a:r>
            <a:r>
              <a:rPr lang="en-US" sz="2000" dirty="0">
                <a:latin typeface="Arial" pitchFamily="34" charset="0"/>
                <a:cs typeface="Arial" pitchFamily="34" charset="0"/>
              </a:rPr>
              <a:t>with </a:t>
            </a:r>
            <a:r>
              <a:rPr lang="en-US" sz="2000" dirty="0" smtClean="0">
                <a:latin typeface="Arial" pitchFamily="34" charset="0"/>
                <a:cs typeface="Arial" pitchFamily="34" charset="0"/>
              </a:rPr>
              <a:t>the </a:t>
            </a:r>
            <a:r>
              <a:rPr lang="en-US" sz="2000" dirty="0">
                <a:latin typeface="Arial" pitchFamily="34" charset="0"/>
                <a:cs typeface="Arial" pitchFamily="34" charset="0"/>
              </a:rPr>
              <a:t>overall </a:t>
            </a:r>
            <a:r>
              <a:rPr lang="en-US" sz="2000" dirty="0" smtClean="0">
                <a:latin typeface="Arial" pitchFamily="34" charset="0"/>
                <a:cs typeface="Arial" pitchFamily="34" charset="0"/>
              </a:rPr>
              <a:t>uncertainties ~ 14%</a:t>
            </a:r>
            <a:endParaRPr lang="ru-RU" sz="2000" dirty="0" smtClean="0">
              <a:latin typeface="Arial" pitchFamily="34" charset="0"/>
              <a:cs typeface="Arial" pitchFamily="34" charset="0"/>
            </a:endParaRPr>
          </a:p>
          <a:p>
            <a:pPr algn="just">
              <a:buNone/>
            </a:pPr>
            <a:endParaRPr lang="en-US" sz="2000" dirty="0">
              <a:latin typeface="Arial" pitchFamily="34" charset="0"/>
              <a:cs typeface="Arial" pitchFamily="34" charset="0"/>
            </a:endParaRPr>
          </a:p>
          <a:p>
            <a:pPr algn="just"/>
            <a:r>
              <a:rPr lang="en-US" sz="2000" dirty="0" smtClean="0">
                <a:latin typeface="Arial" pitchFamily="34" charset="0"/>
                <a:cs typeface="Arial" pitchFamily="34" charset="0"/>
              </a:rPr>
              <a:t>MCNPX code simulation of integral number of fissions and capture reactions is in agreement with the experimental data in the range of 20%.</a:t>
            </a:r>
            <a:endParaRPr lang="ru-RU" sz="2000" dirty="0" smtClean="0">
              <a:latin typeface="Arial" pitchFamily="34" charset="0"/>
              <a:cs typeface="Arial" pitchFamily="34" charset="0"/>
            </a:endParaRPr>
          </a:p>
          <a:p>
            <a:pPr algn="just">
              <a:buNone/>
            </a:pPr>
            <a:endParaRPr lang="en-US" sz="2000" dirty="0" smtClean="0">
              <a:latin typeface="Arial" pitchFamily="34" charset="0"/>
              <a:cs typeface="Arial" pitchFamily="34" charset="0"/>
            </a:endParaRPr>
          </a:p>
          <a:p>
            <a:pPr algn="just"/>
            <a:r>
              <a:rPr lang="en-US" sz="2000" dirty="0" smtClean="0">
                <a:latin typeface="Arial" pitchFamily="34" charset="0"/>
                <a:cs typeface="Arial" pitchFamily="34" charset="0"/>
              </a:rPr>
              <a:t>In case of carbon beam we have 35% deviation</a:t>
            </a:r>
            <a:endParaRPr lang="ru-RU" sz="2000" dirty="0">
              <a:latin typeface="Arial" pitchFamily="34" charset="0"/>
              <a:cs typeface="Arial" pitchFamily="34" charset="0"/>
            </a:endParaRPr>
          </a:p>
        </p:txBody>
      </p:sp>
      <p:pic>
        <p:nvPicPr>
          <p:cNvPr id="5" name="Рисунок 4"/>
          <p:cNvPicPr>
            <a:picLocks noChangeAspect="1"/>
          </p:cNvPicPr>
          <p:nvPr/>
        </p:nvPicPr>
        <p:blipFill>
          <a:blip r:embed="rId2" cstate="print"/>
          <a:stretch>
            <a:fillRect/>
          </a:stretch>
        </p:blipFill>
        <p:spPr>
          <a:xfrm>
            <a:off x="4355976" y="1072581"/>
            <a:ext cx="3946575" cy="5029834"/>
          </a:xfrm>
          <a:prstGeom prst="rect">
            <a:avLst/>
          </a:prstGeom>
        </p:spPr>
      </p:pic>
      <p:sp>
        <p:nvSpPr>
          <p:cNvPr id="7"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xmlns="" val="190371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Autofit/>
          </a:bodyPr>
          <a:lstStyle/>
          <a:p>
            <a:pPr algn="ctr"/>
            <a:r>
              <a:rPr lang="en-US" sz="3600" b="1" dirty="0"/>
              <a:t>Comparison of experimental results with model predictions</a:t>
            </a:r>
            <a:endParaRPr lang="ru-RU" sz="5400" b="1" dirty="0"/>
          </a:p>
        </p:txBody>
      </p:sp>
      <p:sp>
        <p:nvSpPr>
          <p:cNvPr id="3" name="Содержимое 2"/>
          <p:cNvSpPr>
            <a:spLocks noGrp="1"/>
          </p:cNvSpPr>
          <p:nvPr>
            <p:ph idx="1"/>
          </p:nvPr>
        </p:nvSpPr>
        <p:spPr>
          <a:xfrm>
            <a:off x="179512" y="1571612"/>
            <a:ext cx="8478684" cy="4389120"/>
          </a:xfrm>
        </p:spPr>
        <p:txBody>
          <a:bodyPr>
            <a:normAutofit/>
          </a:bodyPr>
          <a:lstStyle/>
          <a:p>
            <a:pPr>
              <a:buNone/>
            </a:pPr>
            <a:r>
              <a:rPr lang="en-US" sz="1800" b="1" dirty="0" smtClean="0">
                <a:latin typeface="Arial" pitchFamily="34" charset="0"/>
                <a:cs typeface="Arial" pitchFamily="34" charset="0"/>
              </a:rPr>
              <a:t>Axial distributions of the fission events</a:t>
            </a:r>
            <a:endParaRPr lang="ru-RU" sz="1800" b="1" dirty="0" smtClean="0">
              <a:latin typeface="Arial" pitchFamily="34" charset="0"/>
              <a:cs typeface="Arial" pitchFamily="34" charset="0"/>
            </a:endParaRPr>
          </a:p>
          <a:p>
            <a:pPr>
              <a:buNone/>
            </a:pPr>
            <a:endParaRPr lang="ru-RU" sz="1800" b="1" dirty="0" smtClean="0"/>
          </a:p>
        </p:txBody>
      </p:sp>
      <p:pic>
        <p:nvPicPr>
          <p:cNvPr id="3074" name="Picture 2" descr="D:\Алина\Конференции, школы, семинары\Denmark_IPAC_2017\Paper IPAC\pictures\Figure 5.emf"/>
          <p:cNvPicPr>
            <a:picLocks noChangeAspect="1" noChangeArrowheads="1"/>
          </p:cNvPicPr>
          <p:nvPr/>
        </p:nvPicPr>
        <p:blipFill>
          <a:blip r:embed="rId2" cstate="print"/>
          <a:srcRect/>
          <a:stretch>
            <a:fillRect/>
          </a:stretch>
        </p:blipFill>
        <p:spPr bwMode="auto">
          <a:xfrm>
            <a:off x="0" y="1988840"/>
            <a:ext cx="4697785" cy="3950180"/>
          </a:xfrm>
          <a:prstGeom prst="rect">
            <a:avLst/>
          </a:prstGeom>
          <a:noFill/>
        </p:spPr>
      </p:pic>
      <p:sp>
        <p:nvSpPr>
          <p:cNvPr id="5" name="Прямоугольник 4"/>
          <p:cNvSpPr/>
          <p:nvPr/>
        </p:nvSpPr>
        <p:spPr>
          <a:xfrm>
            <a:off x="4860032" y="1700808"/>
            <a:ext cx="3854786" cy="2800767"/>
          </a:xfrm>
          <a:prstGeom prst="rect">
            <a:avLst/>
          </a:prstGeom>
        </p:spPr>
        <p:txBody>
          <a:bodyPr wrap="square">
            <a:spAutoFit/>
          </a:bodyPr>
          <a:lstStyle/>
          <a:p>
            <a:pPr algn="just"/>
            <a:r>
              <a:rPr lang="en-US" sz="1600" dirty="0" smtClean="0">
                <a:latin typeface="Arial" pitchFamily="34" charset="0"/>
                <a:cs typeface="Arial" pitchFamily="34" charset="0"/>
              </a:rPr>
              <a:t>Figure shows the axial</a:t>
            </a:r>
            <a:r>
              <a:rPr lang="ru-RU" sz="1600" dirty="0" smtClean="0">
                <a:latin typeface="Arial" pitchFamily="34" charset="0"/>
                <a:cs typeface="Arial" pitchFamily="34" charset="0"/>
              </a:rPr>
              <a:t> </a:t>
            </a:r>
            <a:r>
              <a:rPr lang="en-US" sz="1600" dirty="0" smtClean="0">
                <a:latin typeface="Arial" pitchFamily="34" charset="0"/>
                <a:cs typeface="Arial" pitchFamily="34" charset="0"/>
              </a:rPr>
              <a:t>distribution of natU fission</a:t>
            </a:r>
            <a:r>
              <a:rPr lang="ru-RU" sz="1600" dirty="0" smtClean="0">
                <a:latin typeface="Arial" pitchFamily="34" charset="0"/>
                <a:cs typeface="Arial" pitchFamily="34" charset="0"/>
              </a:rPr>
              <a:t> </a:t>
            </a:r>
            <a:r>
              <a:rPr lang="en-US" sz="1600" dirty="0" smtClean="0">
                <a:latin typeface="Arial" pitchFamily="34" charset="0"/>
                <a:cs typeface="Arial" pitchFamily="34" charset="0"/>
              </a:rPr>
              <a:t>rates for uranium </a:t>
            </a:r>
            <a:r>
              <a:rPr lang="pt-BR" sz="1600" dirty="0" smtClean="0">
                <a:latin typeface="Arial" pitchFamily="34" charset="0"/>
                <a:cs typeface="Arial" pitchFamily="34" charset="0"/>
              </a:rPr>
              <a:t>samples at R = 8 cm. As</a:t>
            </a:r>
            <a:r>
              <a:rPr lang="ru-RU" sz="1600" dirty="0" smtClean="0">
                <a:latin typeface="Arial" pitchFamily="34" charset="0"/>
                <a:cs typeface="Arial" pitchFamily="34" charset="0"/>
              </a:rPr>
              <a:t> </a:t>
            </a:r>
            <a:r>
              <a:rPr lang="en-US" sz="1600" dirty="0" smtClean="0">
                <a:latin typeface="Arial" pitchFamily="34" charset="0"/>
                <a:cs typeface="Arial" pitchFamily="34" charset="0"/>
              </a:rPr>
              <a:t>can be seen in the case of</a:t>
            </a:r>
            <a:r>
              <a:rPr lang="ru-RU" sz="1600" dirty="0" smtClean="0">
                <a:latin typeface="Arial" pitchFamily="34" charset="0"/>
                <a:cs typeface="Arial" pitchFamily="34" charset="0"/>
              </a:rPr>
              <a:t> </a:t>
            </a:r>
            <a:r>
              <a:rPr lang="de-DE" sz="1600" dirty="0" err="1" smtClean="0">
                <a:latin typeface="Arial" pitchFamily="34" charset="0"/>
                <a:cs typeface="Arial" pitchFamily="34" charset="0"/>
              </a:rPr>
              <a:t>the</a:t>
            </a:r>
            <a:r>
              <a:rPr lang="de-DE" sz="1600" dirty="0" smtClean="0">
                <a:latin typeface="Arial" pitchFamily="34" charset="0"/>
                <a:cs typeface="Arial" pitchFamily="34" charset="0"/>
              </a:rPr>
              <a:t> 2 </a:t>
            </a:r>
            <a:r>
              <a:rPr lang="de-DE" sz="1600" dirty="0" err="1" smtClean="0">
                <a:latin typeface="Arial" pitchFamily="34" charset="0"/>
                <a:cs typeface="Arial" pitchFamily="34" charset="0"/>
              </a:rPr>
              <a:t>GeV</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deuteron</a:t>
            </a:r>
            <a:r>
              <a:rPr lang="de-DE" sz="1600" dirty="0" smtClean="0">
                <a:latin typeface="Arial" pitchFamily="34" charset="0"/>
                <a:cs typeface="Arial" pitchFamily="34" charset="0"/>
              </a:rPr>
              <a:t> beam</a:t>
            </a:r>
            <a:r>
              <a:rPr lang="ru-RU" sz="1600" dirty="0" smtClean="0">
                <a:latin typeface="Arial" pitchFamily="34" charset="0"/>
                <a:cs typeface="Arial" pitchFamily="34" charset="0"/>
              </a:rPr>
              <a:t> </a:t>
            </a:r>
            <a:r>
              <a:rPr lang="en-US" sz="1600" dirty="0" smtClean="0">
                <a:latin typeface="Arial" pitchFamily="34" charset="0"/>
                <a:cs typeface="Arial" pitchFamily="34" charset="0"/>
              </a:rPr>
              <a:t>there is a good agreement</a:t>
            </a:r>
            <a:r>
              <a:rPr lang="ru-RU" sz="1600" dirty="0" smtClean="0">
                <a:latin typeface="Arial" pitchFamily="34" charset="0"/>
                <a:cs typeface="Arial" pitchFamily="34" charset="0"/>
              </a:rPr>
              <a:t> </a:t>
            </a:r>
            <a:r>
              <a:rPr lang="en-US" sz="1600" dirty="0" smtClean="0">
                <a:latin typeface="Arial" pitchFamily="34" charset="0"/>
                <a:cs typeface="Arial" pitchFamily="34" charset="0"/>
              </a:rPr>
              <a:t>between the calculation</a:t>
            </a:r>
            <a:r>
              <a:rPr lang="ru-RU" sz="1600" dirty="0" smtClean="0">
                <a:latin typeface="Arial" pitchFamily="34" charset="0"/>
                <a:cs typeface="Arial" pitchFamily="34" charset="0"/>
              </a:rPr>
              <a:t> </a:t>
            </a:r>
            <a:r>
              <a:rPr lang="en-US" sz="1600" dirty="0" smtClean="0">
                <a:latin typeface="Arial" pitchFamily="34" charset="0"/>
                <a:cs typeface="Arial" pitchFamily="34" charset="0"/>
              </a:rPr>
              <a:t>and experiment. But with</a:t>
            </a:r>
            <a:r>
              <a:rPr lang="ru-RU" sz="1600" dirty="0" smtClean="0">
                <a:latin typeface="Arial" pitchFamily="34" charset="0"/>
                <a:cs typeface="Arial" pitchFamily="34" charset="0"/>
              </a:rPr>
              <a:t> </a:t>
            </a:r>
            <a:r>
              <a:rPr lang="en-US" sz="1600" dirty="0" smtClean="0">
                <a:latin typeface="Arial" pitchFamily="34" charset="0"/>
                <a:cs typeface="Arial" pitchFamily="34" charset="0"/>
              </a:rPr>
              <a:t>increasing beam energy</a:t>
            </a:r>
            <a:r>
              <a:rPr lang="ru-RU" sz="1600" dirty="0" smtClean="0">
                <a:latin typeface="Arial" pitchFamily="34" charset="0"/>
                <a:cs typeface="Arial" pitchFamily="34" charset="0"/>
              </a:rPr>
              <a:t> </a:t>
            </a:r>
            <a:r>
              <a:rPr lang="en-US" sz="1600" dirty="0" smtClean="0">
                <a:latin typeface="Arial" pitchFamily="34" charset="0"/>
                <a:cs typeface="Arial" pitchFamily="34" charset="0"/>
              </a:rPr>
              <a:t>there is an increasing discrepancy between the</a:t>
            </a:r>
            <a:r>
              <a:rPr lang="ru-RU" sz="1600" dirty="0" smtClean="0">
                <a:latin typeface="Arial" pitchFamily="34" charset="0"/>
                <a:cs typeface="Arial" pitchFamily="34" charset="0"/>
              </a:rPr>
              <a:t> </a:t>
            </a:r>
            <a:r>
              <a:rPr lang="en-US" sz="1600" dirty="0" smtClean="0">
                <a:latin typeface="Arial" pitchFamily="34" charset="0"/>
                <a:cs typeface="Arial" pitchFamily="34" charset="0"/>
              </a:rPr>
              <a:t>experimental and</a:t>
            </a:r>
            <a:r>
              <a:rPr lang="ru-RU" sz="1600" dirty="0" smtClean="0">
                <a:latin typeface="Arial" pitchFamily="34" charset="0"/>
                <a:cs typeface="Arial" pitchFamily="34" charset="0"/>
              </a:rPr>
              <a:t> </a:t>
            </a:r>
            <a:r>
              <a:rPr lang="en-US" sz="1600" dirty="0" smtClean="0">
                <a:latin typeface="Arial" pitchFamily="34" charset="0"/>
                <a:cs typeface="Arial" pitchFamily="34" charset="0"/>
              </a:rPr>
              <a:t>calculated data only for the first three detector</a:t>
            </a:r>
            <a:r>
              <a:rPr lang="ru-RU" sz="1600" dirty="0" smtClean="0">
                <a:latin typeface="Arial" pitchFamily="34" charset="0"/>
                <a:cs typeface="Arial" pitchFamily="34" charset="0"/>
              </a:rPr>
              <a:t> </a:t>
            </a:r>
            <a:r>
              <a:rPr lang="en-US" sz="1600" dirty="0" smtClean="0">
                <a:latin typeface="Arial" pitchFamily="34" charset="0"/>
                <a:cs typeface="Arial" pitchFamily="34" charset="0"/>
              </a:rPr>
              <a:t>plates (Z = 0, 123 and 254</a:t>
            </a:r>
            <a:r>
              <a:rPr lang="ru-RU" sz="1600" dirty="0" smtClean="0">
                <a:latin typeface="Arial" pitchFamily="34" charset="0"/>
                <a:cs typeface="Arial" pitchFamily="34" charset="0"/>
              </a:rPr>
              <a:t> </a:t>
            </a:r>
            <a:r>
              <a:rPr lang="en-US" sz="1600" dirty="0" smtClean="0">
                <a:latin typeface="Arial" pitchFamily="34" charset="0"/>
                <a:cs typeface="Arial" pitchFamily="34" charset="0"/>
              </a:rPr>
              <a:t>mm).</a:t>
            </a:r>
            <a:endParaRPr lang="ru-RU" sz="1600" dirty="0">
              <a:latin typeface="Arial" pitchFamily="34" charset="0"/>
              <a:cs typeface="Arial" pitchFamily="34" charset="0"/>
            </a:endParaRPr>
          </a:p>
        </p:txBody>
      </p:sp>
      <p:sp>
        <p:nvSpPr>
          <p:cNvPr id="6" name="Прямоугольник 5"/>
          <p:cNvSpPr/>
          <p:nvPr/>
        </p:nvSpPr>
        <p:spPr>
          <a:xfrm>
            <a:off x="4932040" y="4581128"/>
            <a:ext cx="3894427" cy="1077218"/>
          </a:xfrm>
          <a:prstGeom prst="rect">
            <a:avLst/>
          </a:prstGeom>
        </p:spPr>
        <p:txBody>
          <a:bodyPr wrap="square">
            <a:spAutoFit/>
          </a:bodyPr>
          <a:lstStyle/>
          <a:p>
            <a:pPr algn="just"/>
            <a:r>
              <a:rPr lang="en-US" sz="1600" dirty="0" smtClean="0">
                <a:latin typeface="Arial" pitchFamily="34" charset="0"/>
                <a:cs typeface="Arial" pitchFamily="34" charset="0"/>
              </a:rPr>
              <a:t>Such a discrepancy in backward direction from beam path in target is also observed for</a:t>
            </a:r>
            <a:r>
              <a:rPr lang="ru-RU" sz="1600" dirty="0" smtClean="0">
                <a:latin typeface="Arial" pitchFamily="34" charset="0"/>
                <a:cs typeface="Arial" pitchFamily="34" charset="0"/>
              </a:rPr>
              <a:t> </a:t>
            </a:r>
            <a:r>
              <a:rPr lang="en-US" sz="1600" dirty="0" smtClean="0">
                <a:latin typeface="Arial" pitchFamily="34" charset="0"/>
                <a:cs typeface="Arial" pitchFamily="34" charset="0"/>
              </a:rPr>
              <a:t>samples at R = 4 cm and 12 cm.</a:t>
            </a:r>
            <a:endParaRPr lang="ru-RU" sz="1600" dirty="0">
              <a:latin typeface="Arial" pitchFamily="34" charset="0"/>
              <a:cs typeface="Arial" pitchFamily="34" charset="0"/>
            </a:endParaRPr>
          </a:p>
        </p:txBody>
      </p:sp>
      <p:sp>
        <p:nvSpPr>
          <p:cNvPr id="7"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6392732" cy="621704"/>
          </a:xfrm>
        </p:spPr>
        <p:txBody>
          <a:bodyPr>
            <a:noAutofit/>
          </a:bodyPr>
          <a:lstStyle/>
          <a:p>
            <a:pPr algn="ctr"/>
            <a:r>
              <a:rPr lang="ru-RU" sz="4400" b="1" dirty="0" err="1" smtClean="0"/>
              <a:t>Conclusions</a:t>
            </a:r>
            <a:endParaRPr lang="ru-RU" sz="4400" b="1" dirty="0"/>
          </a:p>
        </p:txBody>
      </p:sp>
      <p:sp>
        <p:nvSpPr>
          <p:cNvPr id="3" name="Содержимое 2"/>
          <p:cNvSpPr>
            <a:spLocks noGrp="1"/>
          </p:cNvSpPr>
          <p:nvPr>
            <p:ph idx="1"/>
          </p:nvPr>
        </p:nvSpPr>
        <p:spPr>
          <a:xfrm>
            <a:off x="457200" y="1345721"/>
            <a:ext cx="8229600" cy="4780443"/>
          </a:xfrm>
        </p:spPr>
        <p:txBody>
          <a:bodyPr>
            <a:normAutofit fontScale="32500" lnSpcReduction="20000"/>
          </a:bodyPr>
          <a:lstStyle/>
          <a:p>
            <a:pPr algn="just">
              <a:spcBef>
                <a:spcPct val="50000"/>
              </a:spcBef>
              <a:buFontTx/>
              <a:buChar char="•"/>
            </a:pPr>
            <a:r>
              <a:rPr lang="en-US" altLang="ru-RU" sz="4900" dirty="0">
                <a:solidFill>
                  <a:srgbClr val="000000"/>
                </a:solidFill>
                <a:latin typeface="Arial" pitchFamily="34" charset="0"/>
                <a:cs typeface="Arial" pitchFamily="34" charset="0"/>
              </a:rPr>
              <a:t>The integral number of </a:t>
            </a:r>
            <a:r>
              <a:rPr lang="en-US" altLang="ru-RU" sz="4900" dirty="0" smtClean="0">
                <a:solidFill>
                  <a:srgbClr val="000000"/>
                </a:solidFill>
                <a:latin typeface="Arial" pitchFamily="34" charset="0"/>
                <a:cs typeface="Arial" pitchFamily="34" charset="0"/>
              </a:rPr>
              <a:t>fissions </a:t>
            </a:r>
            <a:r>
              <a:rPr lang="en-US" altLang="ru-RU" sz="4900" dirty="0">
                <a:solidFill>
                  <a:srgbClr val="000000"/>
                </a:solidFill>
                <a:latin typeface="Arial" pitchFamily="34" charset="0"/>
                <a:cs typeface="Arial" pitchFamily="34" charset="0"/>
              </a:rPr>
              <a:t>reactions in the volume of uranium target of QUINTA, that was defined by activation method, remains approximately constant </a:t>
            </a:r>
            <a:r>
              <a:rPr lang="en-US" altLang="ru-RU" sz="4900" i="1" dirty="0">
                <a:solidFill>
                  <a:srgbClr val="000000"/>
                </a:solidFill>
                <a:latin typeface="Arial" pitchFamily="34" charset="0"/>
                <a:cs typeface="Arial" pitchFamily="34" charset="0"/>
              </a:rPr>
              <a:t>within our statistical errors</a:t>
            </a:r>
            <a:r>
              <a:rPr lang="en-US" altLang="ru-RU" sz="4900" dirty="0">
                <a:solidFill>
                  <a:srgbClr val="000000"/>
                </a:solidFill>
                <a:latin typeface="Arial" pitchFamily="34" charset="0"/>
                <a:cs typeface="Arial" pitchFamily="34" charset="0"/>
              </a:rPr>
              <a:t> for 1, 2, 4 and 8 GeV deuteron beams and for 24 and 48 GeV carbon beams (per a </a:t>
            </a:r>
            <a:r>
              <a:rPr lang="en-US" altLang="ru-RU" sz="4900" dirty="0" smtClean="0">
                <a:solidFill>
                  <a:srgbClr val="000000"/>
                </a:solidFill>
                <a:latin typeface="Arial" pitchFamily="34" charset="0"/>
                <a:cs typeface="Arial" pitchFamily="34" charset="0"/>
              </a:rPr>
              <a:t>beam particle </a:t>
            </a:r>
            <a:r>
              <a:rPr lang="en-US" altLang="ru-RU" sz="4900" dirty="0">
                <a:solidFill>
                  <a:srgbClr val="000000"/>
                </a:solidFill>
                <a:latin typeface="Arial" pitchFamily="34" charset="0"/>
                <a:cs typeface="Arial" pitchFamily="34" charset="0"/>
              </a:rPr>
              <a:t>and per 1 GeV </a:t>
            </a:r>
            <a:r>
              <a:rPr lang="en-US" altLang="ru-RU" sz="4900" dirty="0" smtClean="0">
                <a:solidFill>
                  <a:srgbClr val="000000"/>
                </a:solidFill>
                <a:latin typeface="Arial" pitchFamily="34" charset="0"/>
                <a:cs typeface="Arial" pitchFamily="34" charset="0"/>
              </a:rPr>
              <a:t>energy)</a:t>
            </a:r>
            <a:endParaRPr lang="en-US" altLang="ru-RU" sz="4900" dirty="0">
              <a:solidFill>
                <a:srgbClr val="000000"/>
              </a:solidFill>
              <a:latin typeface="Arial" pitchFamily="34" charset="0"/>
              <a:cs typeface="Arial" pitchFamily="34" charset="0"/>
            </a:endParaRPr>
          </a:p>
          <a:p>
            <a:pPr algn="just">
              <a:spcBef>
                <a:spcPct val="50000"/>
              </a:spcBef>
              <a:buFontTx/>
              <a:buChar char="•"/>
            </a:pPr>
            <a:r>
              <a:rPr lang="en-US" altLang="ru-RU" sz="4900" dirty="0" smtClean="0">
                <a:solidFill>
                  <a:srgbClr val="000000"/>
                </a:solidFill>
                <a:latin typeface="Arial" pitchFamily="34" charset="0"/>
                <a:cs typeface="Arial" pitchFamily="34" charset="0"/>
              </a:rPr>
              <a:t>For the integral number of capture reactions we have seen</a:t>
            </a:r>
            <a:r>
              <a:rPr lang="ru-RU" altLang="ru-RU" sz="4900" dirty="0" smtClean="0">
                <a:solidFill>
                  <a:srgbClr val="000000"/>
                </a:solidFill>
                <a:latin typeface="Arial" pitchFamily="34" charset="0"/>
                <a:cs typeface="Arial" pitchFamily="34" charset="0"/>
              </a:rPr>
              <a:t> </a:t>
            </a:r>
            <a:r>
              <a:rPr lang="ru-RU" altLang="ru-RU" sz="4900" dirty="0">
                <a:solidFill>
                  <a:srgbClr val="000000"/>
                </a:solidFill>
                <a:latin typeface="Arial" pitchFamily="34" charset="0"/>
                <a:cs typeface="Arial" pitchFamily="34" charset="0"/>
              </a:rPr>
              <a:t>a </a:t>
            </a:r>
            <a:r>
              <a:rPr lang="en-US" altLang="ru-RU" sz="4900" dirty="0">
                <a:solidFill>
                  <a:srgbClr val="000000"/>
                </a:solidFill>
                <a:latin typeface="Arial" pitchFamily="34" charset="0"/>
                <a:cs typeface="Arial" pitchFamily="34" charset="0"/>
              </a:rPr>
              <a:t>small </a:t>
            </a:r>
            <a:r>
              <a:rPr lang="en-US" altLang="ru-RU" sz="4900" dirty="0" smtClean="0">
                <a:solidFill>
                  <a:srgbClr val="000000"/>
                </a:solidFill>
                <a:latin typeface="Arial" pitchFamily="34" charset="0"/>
                <a:cs typeface="Arial" pitchFamily="34" charset="0"/>
              </a:rPr>
              <a:t>maximum at 2 GeV deuteron </a:t>
            </a:r>
            <a:r>
              <a:rPr lang="en-US" altLang="ru-RU" sz="4900" dirty="0">
                <a:solidFill>
                  <a:srgbClr val="000000"/>
                </a:solidFill>
                <a:latin typeface="Arial" pitchFamily="34" charset="0"/>
                <a:cs typeface="Arial" pitchFamily="34" charset="0"/>
              </a:rPr>
              <a:t>energy</a:t>
            </a:r>
          </a:p>
          <a:p>
            <a:pPr algn="just">
              <a:spcBef>
                <a:spcPct val="50000"/>
              </a:spcBef>
              <a:buFontTx/>
              <a:buChar char="•"/>
            </a:pPr>
            <a:r>
              <a:rPr lang="en-US" altLang="ru-RU" sz="4900" dirty="0">
                <a:solidFill>
                  <a:srgbClr val="000000"/>
                </a:solidFill>
                <a:latin typeface="Arial" pitchFamily="34" charset="0"/>
                <a:cs typeface="Arial" pitchFamily="34" charset="0"/>
              </a:rPr>
              <a:t>The integral number of fissions reactions for deuteron beams </a:t>
            </a:r>
            <a:r>
              <a:rPr lang="en-US" altLang="ru-RU" sz="4900" dirty="0" smtClean="0">
                <a:latin typeface="Arial" pitchFamily="34" charset="0"/>
                <a:cs typeface="Arial" pitchFamily="34" charset="0"/>
              </a:rPr>
              <a:t>more </a:t>
            </a:r>
            <a:r>
              <a:rPr lang="en-US" altLang="ru-RU" sz="4900" dirty="0" smtClean="0">
                <a:solidFill>
                  <a:srgbClr val="000000"/>
                </a:solidFill>
                <a:latin typeface="Arial" pitchFamily="34" charset="0"/>
                <a:cs typeface="Arial" pitchFamily="34" charset="0"/>
              </a:rPr>
              <a:t>than </a:t>
            </a:r>
            <a:r>
              <a:rPr lang="en-US" altLang="ru-RU" sz="4900" dirty="0" smtClean="0">
                <a:latin typeface="Arial" pitchFamily="34" charset="0"/>
                <a:cs typeface="Arial" pitchFamily="34" charset="0"/>
              </a:rPr>
              <a:t>~</a:t>
            </a:r>
            <a:r>
              <a:rPr lang="en-US" altLang="ru-RU" sz="4900" dirty="0">
                <a:solidFill>
                  <a:srgbClr val="000000"/>
                </a:solidFill>
                <a:latin typeface="Arial" pitchFamily="34" charset="0"/>
                <a:cs typeface="Arial" pitchFamily="34" charset="0"/>
              </a:rPr>
              <a:t>1.46 times for 660 MeV proton beam (per 1 GeV) </a:t>
            </a:r>
            <a:endParaRPr lang="en-US" altLang="ru-RU" sz="4900" dirty="0" smtClean="0">
              <a:solidFill>
                <a:srgbClr val="000000"/>
              </a:solidFill>
              <a:latin typeface="Arial" pitchFamily="34" charset="0"/>
              <a:cs typeface="Arial" pitchFamily="34" charset="0"/>
            </a:endParaRPr>
          </a:p>
          <a:p>
            <a:pPr algn="just">
              <a:spcBef>
                <a:spcPct val="50000"/>
              </a:spcBef>
              <a:buFontTx/>
              <a:buChar char="•"/>
            </a:pPr>
            <a:r>
              <a:rPr lang="en-US" sz="4900" dirty="0" smtClean="0">
                <a:latin typeface="Arial" pitchFamily="34" charset="0"/>
                <a:cs typeface="Arial" pitchFamily="34" charset="0"/>
              </a:rPr>
              <a:t>The integral number of fission and capture reactions for carbon beams is smaller than for deuteron beams by 25% - 30% at the same beam</a:t>
            </a:r>
            <a:r>
              <a:rPr lang="ru-RU" sz="4900" dirty="0" smtClean="0">
                <a:latin typeface="Arial" pitchFamily="34" charset="0"/>
                <a:cs typeface="Arial" pitchFamily="34" charset="0"/>
              </a:rPr>
              <a:t> </a:t>
            </a:r>
            <a:r>
              <a:rPr lang="en-US" sz="4900" dirty="0" smtClean="0">
                <a:latin typeface="Arial" pitchFamily="34" charset="0"/>
                <a:cs typeface="Arial" pitchFamily="34" charset="0"/>
              </a:rPr>
              <a:t>power and for beam energy 2 - 4 </a:t>
            </a:r>
            <a:r>
              <a:rPr lang="en-US" sz="4900" dirty="0" err="1" smtClean="0">
                <a:latin typeface="Arial" pitchFamily="34" charset="0"/>
                <a:cs typeface="Arial" pitchFamily="34" charset="0"/>
              </a:rPr>
              <a:t>AGeV</a:t>
            </a:r>
            <a:endParaRPr lang="en-US" sz="4900" dirty="0" smtClean="0">
              <a:latin typeface="Arial" pitchFamily="34" charset="0"/>
              <a:cs typeface="Arial" pitchFamily="34" charset="0"/>
            </a:endParaRPr>
          </a:p>
          <a:p>
            <a:pPr algn="just">
              <a:spcBef>
                <a:spcPct val="50000"/>
              </a:spcBef>
              <a:buFontTx/>
              <a:buChar char="•"/>
            </a:pPr>
            <a:r>
              <a:rPr lang="en-US" sz="4900" dirty="0" smtClean="0">
                <a:latin typeface="Arial" pitchFamily="34" charset="0"/>
                <a:cs typeface="Arial" pitchFamily="34" charset="0"/>
              </a:rPr>
              <a:t>MCNPX code simulation of integral number of fissions and capture reactions is in agreement with the experimental data in the range of 20%. In case of</a:t>
            </a:r>
            <a:r>
              <a:rPr lang="ru-RU" sz="4900" dirty="0" smtClean="0">
                <a:latin typeface="Arial" pitchFamily="34" charset="0"/>
                <a:cs typeface="Arial" pitchFamily="34" charset="0"/>
              </a:rPr>
              <a:t> </a:t>
            </a:r>
            <a:r>
              <a:rPr lang="en-US" sz="4900" dirty="0" smtClean="0">
                <a:latin typeface="Arial" pitchFamily="34" charset="0"/>
                <a:cs typeface="Arial" pitchFamily="34" charset="0"/>
              </a:rPr>
              <a:t>carbon beam we have 35% deviation between experimental and simulated data </a:t>
            </a:r>
          </a:p>
          <a:p>
            <a:pPr algn="just">
              <a:spcBef>
                <a:spcPct val="50000"/>
              </a:spcBef>
              <a:buFontTx/>
              <a:buChar char="•"/>
            </a:pPr>
            <a:r>
              <a:rPr lang="en-US" altLang="ru-RU" sz="4900" dirty="0" smtClean="0">
                <a:solidFill>
                  <a:srgbClr val="000000"/>
                </a:solidFill>
                <a:latin typeface="Arial" pitchFamily="34" charset="0"/>
                <a:cs typeface="Arial" pitchFamily="34" charset="0"/>
              </a:rPr>
              <a:t>For </a:t>
            </a:r>
            <a:r>
              <a:rPr lang="en-US" altLang="ru-RU" sz="4900" dirty="0">
                <a:solidFill>
                  <a:srgbClr val="000000"/>
                </a:solidFill>
                <a:latin typeface="Arial" pitchFamily="34" charset="0"/>
                <a:cs typeface="Arial" pitchFamily="34" charset="0"/>
              </a:rPr>
              <a:t>spatial distribution of reaction rates in case of </a:t>
            </a:r>
            <a:r>
              <a:rPr lang="ru-RU" altLang="ru-RU" sz="4900" dirty="0">
                <a:solidFill>
                  <a:srgbClr val="000000"/>
                </a:solidFill>
                <a:latin typeface="Arial" pitchFamily="34" charset="0"/>
                <a:cs typeface="Arial" pitchFamily="34" charset="0"/>
              </a:rPr>
              <a:t>4 </a:t>
            </a:r>
            <a:r>
              <a:rPr lang="en-US" altLang="ru-RU" sz="4900" dirty="0">
                <a:solidFill>
                  <a:srgbClr val="000000"/>
                </a:solidFill>
                <a:latin typeface="Arial" pitchFamily="34" charset="0"/>
                <a:cs typeface="Arial" pitchFamily="34" charset="0"/>
              </a:rPr>
              <a:t>and 8 GeV deuteron beams we have seen a large discrepancy between the experimental and calculated values in backward direction </a:t>
            </a:r>
            <a:r>
              <a:rPr lang="en-US" altLang="ru-RU" sz="4900" dirty="0" smtClean="0">
                <a:solidFill>
                  <a:srgbClr val="000000"/>
                </a:solidFill>
                <a:latin typeface="Arial" pitchFamily="34" charset="0"/>
                <a:cs typeface="Arial" pitchFamily="34" charset="0"/>
              </a:rPr>
              <a:t>(</a:t>
            </a:r>
            <a:r>
              <a:rPr lang="en-US" sz="4900" dirty="0" smtClean="0">
                <a:latin typeface="Arial" pitchFamily="34" charset="0"/>
                <a:cs typeface="Arial" pitchFamily="34" charset="0"/>
              </a:rPr>
              <a:t>for </a:t>
            </a:r>
            <a:r>
              <a:rPr lang="en-US" sz="4900" dirty="0">
                <a:latin typeface="Arial" pitchFamily="34" charset="0"/>
                <a:cs typeface="Arial" pitchFamily="34" charset="0"/>
              </a:rPr>
              <a:t>the first three detector</a:t>
            </a:r>
            <a:r>
              <a:rPr lang="ru-RU" sz="4900" dirty="0">
                <a:latin typeface="Arial" pitchFamily="34" charset="0"/>
                <a:cs typeface="Arial" pitchFamily="34" charset="0"/>
              </a:rPr>
              <a:t> </a:t>
            </a:r>
            <a:r>
              <a:rPr lang="en-US" sz="4900" dirty="0">
                <a:latin typeface="Arial" pitchFamily="34" charset="0"/>
                <a:cs typeface="Arial" pitchFamily="34" charset="0"/>
              </a:rPr>
              <a:t>plates </a:t>
            </a:r>
            <a:r>
              <a:rPr lang="en-US" sz="4900" dirty="0" smtClean="0">
                <a:latin typeface="Arial" pitchFamily="34" charset="0"/>
                <a:cs typeface="Arial" pitchFamily="34" charset="0"/>
              </a:rPr>
              <a:t>Z </a:t>
            </a:r>
            <a:r>
              <a:rPr lang="en-US" sz="4900" dirty="0">
                <a:latin typeface="Arial" pitchFamily="34" charset="0"/>
                <a:cs typeface="Arial" pitchFamily="34" charset="0"/>
              </a:rPr>
              <a:t>= 0, 123 and 254</a:t>
            </a:r>
            <a:r>
              <a:rPr lang="ru-RU" sz="4900" dirty="0">
                <a:latin typeface="Arial" pitchFamily="34" charset="0"/>
                <a:cs typeface="Arial" pitchFamily="34" charset="0"/>
              </a:rPr>
              <a:t> </a:t>
            </a:r>
            <a:r>
              <a:rPr lang="en-US" sz="4900" dirty="0">
                <a:latin typeface="Arial" pitchFamily="34" charset="0"/>
                <a:cs typeface="Arial" pitchFamily="34" charset="0"/>
              </a:rPr>
              <a:t>mm).</a:t>
            </a:r>
            <a:endParaRPr lang="en-US" sz="4900" dirty="0" smtClean="0">
              <a:latin typeface="Arial" pitchFamily="34" charset="0"/>
              <a:cs typeface="Arial" pitchFamily="34" charset="0"/>
            </a:endParaRPr>
          </a:p>
          <a:p>
            <a:pPr algn="just">
              <a:spcBef>
                <a:spcPct val="50000"/>
              </a:spcBef>
              <a:buFontTx/>
              <a:buChar char="•"/>
            </a:pPr>
            <a:endParaRPr lang="en-US" dirty="0" smtClean="0"/>
          </a:p>
          <a:p>
            <a:pPr algn="just">
              <a:spcBef>
                <a:spcPct val="50000"/>
              </a:spcBef>
              <a:buFontTx/>
              <a:buChar char="•"/>
            </a:pPr>
            <a:endParaRPr lang="en-US" dirty="0" smtClean="0"/>
          </a:p>
        </p:txBody>
      </p:sp>
      <p:sp>
        <p:nvSpPr>
          <p:cNvPr id="4"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827584" y="1772816"/>
            <a:ext cx="7854696" cy="3208320"/>
          </a:xfrm>
        </p:spPr>
        <p:txBody>
          <a:bodyPr/>
          <a:lstStyle/>
          <a:p>
            <a:pPr algn="ctr"/>
            <a:endParaRPr lang="en-US" dirty="0" smtClean="0"/>
          </a:p>
          <a:p>
            <a:pPr algn="ctr"/>
            <a:r>
              <a:rPr lang="en-US" sz="4400" dirty="0" smtClean="0">
                <a:solidFill>
                  <a:schemeClr val="accent3">
                    <a:lumMod val="60000"/>
                    <a:lumOff val="40000"/>
                  </a:schemeClr>
                </a:solidFill>
              </a:rPr>
              <a:t>THANK YOU FOR YOUR ATTENTION</a:t>
            </a:r>
            <a:endParaRPr lang="ru-RU" sz="4400" dirty="0">
              <a:solidFill>
                <a:schemeClr val="accent3">
                  <a:lumMod val="60000"/>
                  <a:lumOff val="40000"/>
                </a:schemeClr>
              </a:solidFill>
            </a:endParaRPr>
          </a:p>
        </p:txBody>
      </p:sp>
      <p:pic>
        <p:nvPicPr>
          <p:cNvPr id="6" name="Picture 28" descr="Копия лого2"/>
          <p:cNvPicPr>
            <a:picLocks noChangeAspect="1" noChangeArrowheads="1"/>
          </p:cNvPicPr>
          <p:nvPr/>
        </p:nvPicPr>
        <p:blipFill>
          <a:blip r:embed="rId2" cstate="print"/>
          <a:srcRect/>
          <a:stretch>
            <a:fillRect/>
          </a:stretch>
        </p:blipFill>
        <p:spPr bwMode="auto">
          <a:xfrm>
            <a:off x="467544" y="4365104"/>
            <a:ext cx="1115616" cy="1249343"/>
          </a:xfrm>
          <a:prstGeom prst="rect">
            <a:avLst/>
          </a:prstGeom>
          <a:noFill/>
          <a:ln w="9525">
            <a:noFill/>
            <a:miter lim="800000"/>
            <a:headEnd/>
            <a:tailEnd/>
          </a:ln>
        </p:spPr>
      </p:pic>
      <p:pic>
        <p:nvPicPr>
          <p:cNvPr id="7" name="Picture 27" descr="2"/>
          <p:cNvPicPr>
            <a:picLocks noChangeAspect="1" noChangeArrowheads="1"/>
          </p:cNvPicPr>
          <p:nvPr/>
        </p:nvPicPr>
        <p:blipFill>
          <a:blip r:embed="rId3" cstate="print"/>
          <a:srcRect l="1933" t="58646" r="73438"/>
          <a:stretch>
            <a:fillRect/>
          </a:stretch>
        </p:blipFill>
        <p:spPr bwMode="auto">
          <a:xfrm>
            <a:off x="1907704" y="4365104"/>
            <a:ext cx="1876631" cy="1224136"/>
          </a:xfrm>
          <a:prstGeom prst="rect">
            <a:avLst/>
          </a:prstGeom>
          <a:noFill/>
          <a:ln w="9525">
            <a:solidFill>
              <a:schemeClr val="bg2"/>
            </a:solidFill>
            <a:miter lim="800000"/>
            <a:headEnd/>
            <a:tailEnd/>
          </a:ln>
        </p:spPr>
      </p:pic>
      <p:pic>
        <p:nvPicPr>
          <p:cNvPr id="8" name="Picture 7"/>
          <p:cNvPicPr>
            <a:picLocks noChangeAspect="1" noChangeArrowheads="1"/>
          </p:cNvPicPr>
          <p:nvPr/>
        </p:nvPicPr>
        <p:blipFill>
          <a:blip r:embed="rId4" cstate="print"/>
          <a:srcRect/>
          <a:stretch>
            <a:fillRect/>
          </a:stretch>
        </p:blipFill>
        <p:spPr bwMode="auto">
          <a:xfrm>
            <a:off x="4211960" y="4365104"/>
            <a:ext cx="2383070" cy="1152128"/>
          </a:xfrm>
          <a:prstGeom prst="rect">
            <a:avLst/>
          </a:prstGeom>
          <a:noFill/>
          <a:ln w="9525">
            <a:noFill/>
            <a:miter lim="800000"/>
            <a:headEnd/>
            <a:tailEnd/>
          </a:ln>
        </p:spPr>
      </p:pic>
      <p:pic>
        <p:nvPicPr>
          <p:cNvPr id="9" name="Picture 1" descr="C:\Users\User\Desktop\logo.png"/>
          <p:cNvPicPr>
            <a:picLocks noChangeAspect="1" noChangeArrowheads="1"/>
          </p:cNvPicPr>
          <p:nvPr/>
        </p:nvPicPr>
        <p:blipFill>
          <a:blip r:embed="rId5" cstate="print"/>
          <a:srcRect/>
          <a:stretch>
            <a:fillRect/>
          </a:stretch>
        </p:blipFill>
        <p:spPr bwMode="auto">
          <a:xfrm>
            <a:off x="7020272" y="4365104"/>
            <a:ext cx="1728192" cy="114005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395536" y="116632"/>
            <a:ext cx="8147248" cy="576064"/>
          </a:xfrm>
        </p:spPr>
        <p:txBody>
          <a:bodyPr>
            <a:noAutofit/>
          </a:bodyPr>
          <a:lstStyle/>
          <a:p>
            <a:pPr algn="ctr"/>
            <a:r>
              <a:rPr lang="en-US" sz="4400" b="1" dirty="0" smtClean="0"/>
              <a:t>Objectives</a:t>
            </a:r>
            <a:endParaRPr lang="ru-RU" sz="4400" b="1" dirty="0"/>
          </a:p>
        </p:txBody>
      </p:sp>
      <p:sp>
        <p:nvSpPr>
          <p:cNvPr id="3" name="Содержимое 2"/>
          <p:cNvSpPr>
            <a:spLocks noGrp="1"/>
          </p:cNvSpPr>
          <p:nvPr>
            <p:ph idx="1"/>
          </p:nvPr>
        </p:nvSpPr>
        <p:spPr>
          <a:xfrm>
            <a:off x="395536" y="1196752"/>
            <a:ext cx="8229600" cy="4968552"/>
          </a:xfrm>
        </p:spPr>
        <p:txBody>
          <a:bodyPr>
            <a:normAutofit fontScale="70000" lnSpcReduction="20000"/>
          </a:bodyPr>
          <a:lstStyle/>
          <a:p>
            <a:pPr marL="0" indent="0" algn="just">
              <a:buNone/>
            </a:pPr>
            <a:r>
              <a:rPr lang="en-US" dirty="0" smtClean="0">
                <a:latin typeface="Arial" pitchFamily="34" charset="0"/>
                <a:cs typeface="Arial" pitchFamily="34" charset="0"/>
              </a:rPr>
              <a:t>In the period of 2011 - 2016 the</a:t>
            </a:r>
            <a:r>
              <a:rPr lang="ru-RU" dirty="0" smtClean="0">
                <a:latin typeface="Arial" pitchFamily="34" charset="0"/>
                <a:cs typeface="Arial" pitchFamily="34" charset="0"/>
              </a:rPr>
              <a:t> </a:t>
            </a:r>
            <a:r>
              <a:rPr lang="en-US" dirty="0" smtClean="0">
                <a:latin typeface="Arial" pitchFamily="34" charset="0"/>
                <a:cs typeface="Arial" pitchFamily="34" charset="0"/>
              </a:rPr>
              <a:t>nuclear physical characteristics of </a:t>
            </a:r>
            <a:r>
              <a:rPr lang="en-US" dirty="0">
                <a:latin typeface="Arial" pitchFamily="34" charset="0"/>
                <a:cs typeface="Arial" pitchFamily="34" charset="0"/>
              </a:rPr>
              <a:t>deep-subcritical uranium target assembly Quinta (mass of natural uranium 512 kg) under relativistic protons, deuterons and carbon ions </a:t>
            </a:r>
            <a:r>
              <a:rPr lang="en-US" dirty="0" smtClean="0">
                <a:latin typeface="Arial" pitchFamily="34" charset="0"/>
                <a:cs typeface="Arial" pitchFamily="34" charset="0"/>
              </a:rPr>
              <a:t>irradiation have been studied within </a:t>
            </a:r>
            <a:r>
              <a:rPr lang="en-US" dirty="0">
                <a:latin typeface="Arial" pitchFamily="34" charset="0"/>
                <a:cs typeface="Arial" pitchFamily="34" charset="0"/>
              </a:rPr>
              <a:t>the framework of the international project "Energy and Transmutation of RAW</a:t>
            </a:r>
            <a:r>
              <a:rPr lang="en-US" dirty="0" smtClean="0">
                <a:latin typeface="Arial" pitchFamily="34" charset="0"/>
                <a:cs typeface="Arial" pitchFamily="34" charset="0"/>
              </a:rPr>
              <a:t>". </a:t>
            </a:r>
          </a:p>
          <a:p>
            <a:pPr marL="0" indent="0" algn="just">
              <a:buNone/>
            </a:pPr>
            <a:endParaRPr lang="en-US" dirty="0" smtClean="0">
              <a:latin typeface="Arial" pitchFamily="34" charset="0"/>
              <a:cs typeface="Arial" pitchFamily="34" charset="0"/>
            </a:endParaRPr>
          </a:p>
          <a:p>
            <a:pPr marL="0" indent="0" algn="just">
              <a:buNone/>
            </a:pPr>
            <a:r>
              <a:rPr lang="en-US" dirty="0" smtClean="0">
                <a:latin typeface="Arial" pitchFamily="34" charset="0"/>
                <a:cs typeface="Arial" pitchFamily="34" charset="0"/>
              </a:rPr>
              <a:t>The </a:t>
            </a:r>
            <a:r>
              <a:rPr lang="en-US" dirty="0">
                <a:latin typeface="Arial" pitchFamily="34" charset="0"/>
                <a:cs typeface="Arial" pitchFamily="34" charset="0"/>
              </a:rPr>
              <a:t>Quinta assembly was irradiated with 0.66 GeV protons, 1, 2, 4 and 8 GeV deuterons and 24, 48 GeV carbon ions from the </a:t>
            </a:r>
            <a:r>
              <a:rPr lang="en-US" dirty="0" err="1">
                <a:latin typeface="Arial" pitchFamily="34" charset="0"/>
                <a:cs typeface="Arial" pitchFamily="34" charset="0"/>
              </a:rPr>
              <a:t>Phasotron</a:t>
            </a:r>
            <a:r>
              <a:rPr lang="en-US" dirty="0">
                <a:latin typeface="Arial" pitchFamily="34" charset="0"/>
                <a:cs typeface="Arial" pitchFamily="34" charset="0"/>
              </a:rPr>
              <a:t> and </a:t>
            </a:r>
            <a:r>
              <a:rPr lang="en-US" dirty="0" err="1">
                <a:latin typeface="Arial" pitchFamily="34" charset="0"/>
                <a:cs typeface="Arial" pitchFamily="34" charset="0"/>
              </a:rPr>
              <a:t>Nuclotron</a:t>
            </a:r>
            <a:r>
              <a:rPr lang="en-US" dirty="0">
                <a:latin typeface="Arial" pitchFamily="34" charset="0"/>
                <a:cs typeface="Arial" pitchFamily="34" charset="0"/>
              </a:rPr>
              <a:t> accelerators at the Joint Institute for Nuclear Research (JINR), Dubna.</a:t>
            </a:r>
          </a:p>
          <a:p>
            <a:pPr marL="0" indent="0">
              <a:buNone/>
            </a:pPr>
            <a:endParaRPr lang="en-US" dirty="0">
              <a:latin typeface="Arial" pitchFamily="34" charset="0"/>
              <a:cs typeface="Arial" pitchFamily="34" charset="0"/>
            </a:endParaRPr>
          </a:p>
          <a:p>
            <a:pPr marL="0" indent="0" algn="just">
              <a:buNone/>
            </a:pPr>
            <a:r>
              <a:rPr lang="en-GB" dirty="0" smtClean="0">
                <a:latin typeface="Arial" pitchFamily="34" charset="0"/>
                <a:cs typeface="Arial" pitchFamily="34" charset="0"/>
              </a:rPr>
              <a:t>One </a:t>
            </a:r>
            <a:r>
              <a:rPr lang="en-GB" dirty="0">
                <a:latin typeface="Arial" pitchFamily="34" charset="0"/>
                <a:cs typeface="Arial" pitchFamily="34" charset="0"/>
              </a:rPr>
              <a:t>of the main collaboration objectives is to study of dependence of neutron generation in the uranium target on primary beam energy and accelerated particles type.</a:t>
            </a:r>
            <a:endParaRPr lang="en-US" dirty="0">
              <a:latin typeface="Arial" pitchFamily="34" charset="0"/>
              <a:cs typeface="Arial" pitchFamily="34" charset="0"/>
            </a:endParaRPr>
          </a:p>
          <a:p>
            <a:pPr marL="0" indent="0">
              <a:buNone/>
            </a:pPr>
            <a:r>
              <a:rPr lang="en-US" dirty="0" smtClean="0">
                <a:latin typeface="Arial" pitchFamily="34" charset="0"/>
                <a:cs typeface="Arial" pitchFamily="34" charset="0"/>
              </a:rPr>
              <a:t>     </a:t>
            </a:r>
          </a:p>
          <a:p>
            <a:pPr marL="0" indent="0" algn="just">
              <a:buNone/>
            </a:pPr>
            <a:r>
              <a:rPr lang="en-US" dirty="0" smtClean="0">
                <a:latin typeface="Arial" pitchFamily="34" charset="0"/>
                <a:cs typeface="Arial" pitchFamily="34" charset="0"/>
              </a:rPr>
              <a:t>The experiments carried out by Kharkov team were mainly connected with the measurement of the spatial distributions </a:t>
            </a:r>
            <a:r>
              <a:rPr lang="en-US" dirty="0">
                <a:latin typeface="Arial" pitchFamily="34" charset="0"/>
                <a:cs typeface="Arial" pitchFamily="34" charset="0"/>
              </a:rPr>
              <a:t>of capture reaction </a:t>
            </a:r>
            <a:r>
              <a:rPr lang="en-US" dirty="0" smtClean="0">
                <a:latin typeface="Arial" pitchFamily="34" charset="0"/>
                <a:cs typeface="Arial" pitchFamily="34" charset="0"/>
              </a:rPr>
              <a:t>238U(n,</a:t>
            </a:r>
            <a:r>
              <a:rPr lang="el-GR" dirty="0" smtClean="0">
                <a:latin typeface="Arial" pitchFamily="34" charset="0"/>
                <a:cs typeface="Arial" pitchFamily="34" charset="0"/>
              </a:rPr>
              <a:t>γ</a:t>
            </a:r>
            <a:r>
              <a:rPr lang="en-US" dirty="0" smtClean="0">
                <a:latin typeface="Arial" pitchFamily="34" charset="0"/>
                <a:cs typeface="Arial" pitchFamily="34" charset="0"/>
              </a:rPr>
              <a:t>) </a:t>
            </a:r>
            <a:r>
              <a:rPr lang="en-US" dirty="0">
                <a:latin typeface="Arial" pitchFamily="34" charset="0"/>
                <a:cs typeface="Arial" pitchFamily="34" charset="0"/>
              </a:rPr>
              <a:t>and </a:t>
            </a:r>
            <a:r>
              <a:rPr lang="en-US" dirty="0" err="1" smtClean="0">
                <a:latin typeface="Arial" pitchFamily="34" charset="0"/>
                <a:cs typeface="Arial" pitchFamily="34" charset="0"/>
              </a:rPr>
              <a:t>natU</a:t>
            </a:r>
            <a:r>
              <a:rPr lang="en-US" dirty="0" smtClean="0">
                <a:latin typeface="Arial" pitchFamily="34" charset="0"/>
                <a:cs typeface="Arial" pitchFamily="34" charset="0"/>
              </a:rPr>
              <a:t> </a:t>
            </a:r>
            <a:r>
              <a:rPr lang="en-US" dirty="0">
                <a:latin typeface="Arial" pitchFamily="34" charset="0"/>
                <a:cs typeface="Arial" pitchFamily="34" charset="0"/>
              </a:rPr>
              <a:t>fission reaction rates, as well as </a:t>
            </a:r>
            <a:r>
              <a:rPr lang="en-US" dirty="0" smtClean="0">
                <a:latin typeface="Arial" pitchFamily="34" charset="0"/>
                <a:cs typeface="Arial" pitchFamily="34" charset="0"/>
              </a:rPr>
              <a:t>determination of the </a:t>
            </a:r>
            <a:r>
              <a:rPr lang="en-US" dirty="0">
                <a:latin typeface="Arial" pitchFamily="34" charset="0"/>
                <a:cs typeface="Arial" pitchFamily="34" charset="0"/>
              </a:rPr>
              <a:t>integral numbers of capture and fission reactions in the volume of uranium target, </a:t>
            </a:r>
            <a:r>
              <a:rPr lang="en-US" dirty="0" smtClean="0">
                <a:latin typeface="Arial" pitchFamily="34" charset="0"/>
                <a:cs typeface="Arial" pitchFamily="34" charset="0"/>
              </a:rPr>
              <a:t>using </a:t>
            </a:r>
            <a:r>
              <a:rPr lang="en-US" dirty="0">
                <a:latin typeface="Arial" pitchFamily="34" charset="0"/>
                <a:cs typeface="Arial" pitchFamily="34" charset="0"/>
              </a:rPr>
              <a:t>the activation </a:t>
            </a:r>
            <a:r>
              <a:rPr lang="en-US" dirty="0" smtClean="0">
                <a:latin typeface="Arial" pitchFamily="34" charset="0"/>
                <a:cs typeface="Arial" pitchFamily="34" charset="0"/>
              </a:rPr>
              <a:t>technique</a:t>
            </a:r>
            <a:r>
              <a:rPr lang="ru-RU" dirty="0" smtClean="0">
                <a:latin typeface="Arial" pitchFamily="34" charset="0"/>
                <a:cs typeface="Arial" pitchFamily="34" charset="0"/>
              </a:rPr>
              <a:t>.</a:t>
            </a:r>
            <a:endParaRPr lang="en-US" dirty="0" smtClean="0">
              <a:latin typeface="Arial" pitchFamily="34" charset="0"/>
              <a:cs typeface="Arial" pitchFamily="34" charset="0"/>
            </a:endParaRPr>
          </a:p>
          <a:p>
            <a:pPr marL="0" indent="0" algn="just">
              <a:buNone/>
            </a:pPr>
            <a:endParaRPr lang="en-US" dirty="0" smtClean="0"/>
          </a:p>
          <a:p>
            <a:pPr marL="0" indent="0" algn="just">
              <a:buNone/>
            </a:pPr>
            <a:endParaRPr lang="en-US" dirty="0"/>
          </a:p>
          <a:p>
            <a:pPr marL="0" indent="0" algn="just">
              <a:buNone/>
            </a:pPr>
            <a:endParaRPr lang="ru-RU" dirty="0" smtClean="0"/>
          </a:p>
          <a:p>
            <a:pPr marL="0" indent="0" algn="just">
              <a:buNone/>
            </a:pPr>
            <a:endParaRPr lang="ru-RU" dirty="0" smtClean="0"/>
          </a:p>
          <a:p>
            <a:pPr>
              <a:buNone/>
            </a:pPr>
            <a:endParaRPr lang="en-US" dirty="0" smtClean="0"/>
          </a:p>
          <a:p>
            <a:pPr>
              <a:buNone/>
            </a:pPr>
            <a:endParaRPr lang="ru-RU" dirty="0"/>
          </a:p>
        </p:txBody>
      </p:sp>
      <p:sp>
        <p:nvSpPr>
          <p:cNvPr id="4"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400" dirty="0">
              <a:solidFill>
                <a:schemeClr val="accent1">
                  <a:lumMod val="50000"/>
                </a:schemeClr>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7544" y="0"/>
            <a:ext cx="8286750" cy="855365"/>
          </a:xfrm>
        </p:spPr>
        <p:txBody>
          <a:bodyPr wrap="square" lIns="91440" tIns="45720" rIns="91440" bIns="45720" numCol="1" anchorCtr="0" compatLnSpc="1">
            <a:prstTxWarp prst="textNoShape">
              <a:avLst/>
            </a:prstTxWarp>
            <a:normAutofit/>
          </a:bodyPr>
          <a:lstStyle/>
          <a:p>
            <a:pPr algn="ctr"/>
            <a:r>
              <a:rPr lang="en-US" sz="4400" b="1" dirty="0"/>
              <a:t>Quinta subcritical assembly</a:t>
            </a:r>
            <a:endParaRPr lang="ru-RU" altLang="ru-RU" sz="2000" b="1" cap="none" dirty="0" smtClean="0"/>
          </a:p>
        </p:txBody>
      </p:sp>
      <p:sp>
        <p:nvSpPr>
          <p:cNvPr id="17414" name="Rectangle 8"/>
          <p:cNvSpPr>
            <a:spLocks noChangeArrowheads="1"/>
          </p:cNvSpPr>
          <p:nvPr/>
        </p:nvSpPr>
        <p:spPr bwMode="auto">
          <a:xfrm>
            <a:off x="3643306" y="870364"/>
            <a:ext cx="5105158" cy="2400657"/>
          </a:xfrm>
          <a:prstGeom prst="rect">
            <a:avLst/>
          </a:prstGeom>
          <a:noFill/>
          <a:ln w="9525">
            <a:noFill/>
            <a:miter lim="800000"/>
            <a:headEnd/>
            <a:tailEnd/>
          </a:ln>
        </p:spPr>
        <p:txBody>
          <a:bodyPr wrap="square" anchor="ctr">
            <a:spAutoFit/>
          </a:bodyPr>
          <a:lstStyle/>
          <a:p>
            <a:pPr algn="just"/>
            <a:endParaRPr lang="ru-RU" b="1" dirty="0" smtClean="0">
              <a:latin typeface="Arial" pitchFamily="34" charset="0"/>
              <a:cs typeface="Arial" pitchFamily="34" charset="0"/>
            </a:endParaRPr>
          </a:p>
          <a:p>
            <a:pPr algn="just"/>
            <a:r>
              <a:rPr lang="en-US" b="1" dirty="0" smtClean="0">
                <a:latin typeface="Arial" pitchFamily="34" charset="0"/>
                <a:cs typeface="Arial" pitchFamily="34" charset="0"/>
              </a:rPr>
              <a:t>The</a:t>
            </a:r>
            <a:r>
              <a:rPr lang="ru-RU" b="1" dirty="0" smtClean="0">
                <a:latin typeface="Arial" pitchFamily="34" charset="0"/>
                <a:cs typeface="Arial" pitchFamily="34" charset="0"/>
              </a:rPr>
              <a:t> </a:t>
            </a:r>
            <a:r>
              <a:rPr lang="en-US" b="1" dirty="0" smtClean="0">
                <a:latin typeface="Arial" pitchFamily="34" charset="0"/>
                <a:cs typeface="Arial" pitchFamily="34" charset="0"/>
              </a:rPr>
              <a:t>parameters of uranium assembly</a:t>
            </a:r>
            <a:r>
              <a:rPr lang="ru-RU" b="1" dirty="0" smtClean="0">
                <a:latin typeface="Arial" pitchFamily="34" charset="0"/>
                <a:cs typeface="Arial" pitchFamily="34" charset="0"/>
              </a:rPr>
              <a:t>:</a:t>
            </a:r>
          </a:p>
          <a:p>
            <a:pPr algn="just"/>
            <a:endParaRPr lang="ru-RU" b="1" dirty="0" smtClean="0">
              <a:latin typeface="Arial" pitchFamily="34" charset="0"/>
              <a:cs typeface="Arial" pitchFamily="34" charset="0"/>
            </a:endParaRPr>
          </a:p>
          <a:p>
            <a:pPr algn="just">
              <a:buFont typeface="Arial" pitchFamily="34" charset="0"/>
              <a:buChar char="•"/>
            </a:pPr>
            <a:r>
              <a:rPr lang="ru-RU" sz="1600" dirty="0" smtClean="0">
                <a:latin typeface="Arial" pitchFamily="34" charset="0"/>
                <a:cs typeface="Arial" pitchFamily="34" charset="0"/>
              </a:rPr>
              <a:t> </a:t>
            </a:r>
            <a:r>
              <a:rPr lang="en-US" sz="1600" dirty="0" smtClean="0">
                <a:latin typeface="Arial" pitchFamily="34" charset="0"/>
                <a:cs typeface="Arial" pitchFamily="34" charset="0"/>
              </a:rPr>
              <a:t> length - 65 cm</a:t>
            </a:r>
            <a:r>
              <a:rPr lang="ru-RU" sz="1600" dirty="0" smtClean="0">
                <a:latin typeface="Arial" pitchFamily="34" charset="0"/>
                <a:cs typeface="Arial" pitchFamily="34" charset="0"/>
              </a:rPr>
              <a:t>;</a:t>
            </a:r>
          </a:p>
          <a:p>
            <a:pPr algn="just">
              <a:buFont typeface="Arial" pitchFamily="34" charset="0"/>
              <a:buChar char="•"/>
            </a:pPr>
            <a:r>
              <a:rPr lang="en-US" sz="1600" dirty="0" smtClean="0">
                <a:latin typeface="Arial" pitchFamily="34" charset="0"/>
                <a:cs typeface="Arial" pitchFamily="34" charset="0"/>
              </a:rPr>
              <a:t> lateral dimensions ~ 30 cm</a:t>
            </a:r>
            <a:r>
              <a:rPr lang="ru-RU" sz="1600" dirty="0" smtClean="0">
                <a:latin typeface="Arial" pitchFamily="34" charset="0"/>
                <a:cs typeface="Arial" pitchFamily="34" charset="0"/>
              </a:rPr>
              <a:t>;</a:t>
            </a:r>
          </a:p>
          <a:p>
            <a:pPr algn="just">
              <a:buFont typeface="Arial" pitchFamily="34" charset="0"/>
              <a:buChar char="•"/>
            </a:pPr>
            <a:r>
              <a:rPr lang="ru-RU" sz="1600" dirty="0" smtClean="0">
                <a:latin typeface="Arial" pitchFamily="34" charset="0"/>
                <a:cs typeface="Arial" pitchFamily="34" charset="0"/>
              </a:rPr>
              <a:t>U </a:t>
            </a:r>
            <a:r>
              <a:rPr lang="ru-RU" sz="1600" dirty="0" err="1" smtClean="0">
                <a:latin typeface="Arial" pitchFamily="34" charset="0"/>
                <a:cs typeface="Arial" pitchFamily="34" charset="0"/>
              </a:rPr>
              <a:t>mass</a:t>
            </a:r>
            <a:r>
              <a:rPr lang="ru-RU" sz="1600" dirty="0" smtClean="0">
                <a:latin typeface="Arial" pitchFamily="34" charset="0"/>
                <a:cs typeface="Arial" pitchFamily="34" charset="0"/>
              </a:rPr>
              <a:t> - 512 </a:t>
            </a:r>
            <a:r>
              <a:rPr lang="ru-RU" sz="1600" dirty="0" err="1" smtClean="0">
                <a:latin typeface="Arial" pitchFamily="34" charset="0"/>
                <a:cs typeface="Arial" pitchFamily="34" charset="0"/>
              </a:rPr>
              <a:t>kg</a:t>
            </a:r>
            <a:r>
              <a:rPr lang="ru-RU" sz="1600" dirty="0" smtClean="0">
                <a:latin typeface="Arial" pitchFamily="34" charset="0"/>
                <a:cs typeface="Arial" pitchFamily="34" charset="0"/>
              </a:rPr>
              <a:t>;</a:t>
            </a:r>
          </a:p>
          <a:p>
            <a:pPr algn="just">
              <a:buFont typeface="Arial" pitchFamily="34" charset="0"/>
              <a:buChar char="•"/>
            </a:pPr>
            <a:r>
              <a:rPr lang="en-US" sz="1600" dirty="0" smtClean="0">
                <a:latin typeface="Arial" pitchFamily="34" charset="0"/>
                <a:cs typeface="Arial" pitchFamily="34" charset="0"/>
              </a:rPr>
              <a:t>Quinta is a deeply subcritical nuclear assembly with </a:t>
            </a:r>
            <a:endParaRPr lang="ru-RU" sz="1600" dirty="0" smtClean="0">
              <a:latin typeface="Arial" pitchFamily="34" charset="0"/>
              <a:cs typeface="Arial" pitchFamily="34" charset="0"/>
            </a:endParaRPr>
          </a:p>
          <a:p>
            <a:pPr algn="just"/>
            <a:r>
              <a:rPr lang="en-US" sz="1600" dirty="0" smtClean="0">
                <a:latin typeface="Arial" pitchFamily="34" charset="0"/>
                <a:cs typeface="Arial" pitchFamily="34" charset="0"/>
              </a:rPr>
              <a:t>𝑘</a:t>
            </a:r>
            <a:r>
              <a:rPr lang="en-US" sz="1600" baseline="-25000" dirty="0" err="1" smtClean="0">
                <a:latin typeface="Arial" pitchFamily="34" charset="0"/>
                <a:cs typeface="Arial" pitchFamily="34" charset="0"/>
              </a:rPr>
              <a:t>eff</a:t>
            </a:r>
            <a:r>
              <a:rPr lang="en-US" sz="1600" dirty="0" smtClean="0">
                <a:latin typeface="Arial" pitchFamily="34" charset="0"/>
                <a:cs typeface="Arial" pitchFamily="34" charset="0"/>
              </a:rPr>
              <a:t> of 0.22.</a:t>
            </a:r>
            <a:endParaRPr lang="ru-RU" sz="1600" dirty="0" smtClean="0">
              <a:latin typeface="Arial" pitchFamily="34" charset="0"/>
              <a:cs typeface="Arial" pitchFamily="34" charset="0"/>
            </a:endParaRPr>
          </a:p>
          <a:p>
            <a:pPr algn="just">
              <a:buFont typeface="Arial" pitchFamily="34" charset="0"/>
              <a:buChar char="•"/>
            </a:pPr>
            <a:endParaRPr lang="en-US" sz="1600" dirty="0">
              <a:latin typeface="Arial" pitchFamily="34" charset="0"/>
              <a:cs typeface="Arial" pitchFamily="34" charset="0"/>
            </a:endParaRPr>
          </a:p>
        </p:txBody>
      </p:sp>
      <p:grpSp>
        <p:nvGrpSpPr>
          <p:cNvPr id="2" name="Group 5"/>
          <p:cNvGrpSpPr>
            <a:grpSpLocks/>
          </p:cNvGrpSpPr>
          <p:nvPr/>
        </p:nvGrpSpPr>
        <p:grpSpPr bwMode="auto">
          <a:xfrm>
            <a:off x="285720" y="1285860"/>
            <a:ext cx="2959100" cy="2800350"/>
            <a:chOff x="3334" y="754"/>
            <a:chExt cx="1864" cy="1764"/>
          </a:xfrm>
        </p:grpSpPr>
        <p:sp>
          <p:nvSpPr>
            <p:cNvPr id="17420" name="AutoShape 6"/>
            <p:cNvSpPr>
              <a:spLocks noChangeAspect="1" noChangeArrowheads="1"/>
            </p:cNvSpPr>
            <p:nvPr/>
          </p:nvSpPr>
          <p:spPr bwMode="auto">
            <a:xfrm rot="2700000">
              <a:off x="3486" y="2299"/>
              <a:ext cx="96" cy="244"/>
            </a:xfrm>
            <a:prstGeom prst="upArrow">
              <a:avLst>
                <a:gd name="adj1" fmla="val 49231"/>
                <a:gd name="adj2" fmla="val 113963"/>
              </a:avLst>
            </a:prstGeom>
            <a:solidFill>
              <a:srgbClr val="FFCC00"/>
            </a:solidFill>
            <a:ln w="3175">
              <a:solidFill>
                <a:schemeClr val="tx1"/>
              </a:solidFill>
              <a:miter lim="800000"/>
              <a:headEnd/>
              <a:tailEnd/>
            </a:ln>
          </p:spPr>
          <p:txBody>
            <a:bodyPr rot="10800000" vert="eaVert" wrap="none" anchor="ctr"/>
            <a:lstStyle/>
            <a:p>
              <a:endParaRPr lang="en-US"/>
            </a:p>
          </p:txBody>
        </p:sp>
        <p:sp>
          <p:nvSpPr>
            <p:cNvPr id="17421" name="Text Box 7"/>
            <p:cNvSpPr txBox="1">
              <a:spLocks noChangeAspect="1" noChangeArrowheads="1"/>
            </p:cNvSpPr>
            <p:nvPr/>
          </p:nvSpPr>
          <p:spPr bwMode="auto">
            <a:xfrm>
              <a:off x="3334" y="2251"/>
              <a:ext cx="194" cy="212"/>
            </a:xfrm>
            <a:prstGeom prst="rect">
              <a:avLst/>
            </a:prstGeom>
            <a:noFill/>
            <a:ln w="9525">
              <a:noFill/>
              <a:prstDash val="dash"/>
              <a:miter lim="800000"/>
              <a:headEnd/>
              <a:tailEnd/>
            </a:ln>
          </p:spPr>
          <p:txBody>
            <a:bodyPr wrap="none">
              <a:spAutoFit/>
            </a:bodyPr>
            <a:lstStyle/>
            <a:p>
              <a:r>
                <a:rPr lang="en-US" sz="1600" b="1"/>
                <a:t>d</a:t>
              </a:r>
              <a:endParaRPr lang="ru-RU" sz="1600" b="1"/>
            </a:p>
          </p:txBody>
        </p:sp>
        <p:sp>
          <p:nvSpPr>
            <p:cNvPr id="17422" name="Freeform 8"/>
            <p:cNvSpPr>
              <a:spLocks noChangeAspect="1"/>
            </p:cNvSpPr>
            <p:nvPr/>
          </p:nvSpPr>
          <p:spPr bwMode="auto">
            <a:xfrm>
              <a:off x="3652" y="757"/>
              <a:ext cx="543" cy="528"/>
            </a:xfrm>
            <a:custGeom>
              <a:avLst/>
              <a:gdLst>
                <a:gd name="T0" fmla="*/ 2 w 684"/>
                <a:gd name="T1" fmla="*/ 2 h 667"/>
                <a:gd name="T2" fmla="*/ 2 w 684"/>
                <a:gd name="T3" fmla="*/ 0 h 667"/>
                <a:gd name="T4" fmla="*/ 2 w 684"/>
                <a:gd name="T5" fmla="*/ 2 h 667"/>
                <a:gd name="T6" fmla="*/ 2 w 684"/>
                <a:gd name="T7" fmla="*/ 2 h 667"/>
                <a:gd name="T8" fmla="*/ 2 w 684"/>
                <a:gd name="T9" fmla="*/ 2 h 667"/>
                <a:gd name="T10" fmla="*/ 0 w 684"/>
                <a:gd name="T11" fmla="*/ 2 h 667"/>
                <a:gd name="T12" fmla="*/ 2 w 684"/>
                <a:gd name="T13" fmla="*/ 2 h 667"/>
                <a:gd name="T14" fmla="*/ 0 60000 65536"/>
                <a:gd name="T15" fmla="*/ 0 60000 65536"/>
                <a:gd name="T16" fmla="*/ 0 60000 65536"/>
                <a:gd name="T17" fmla="*/ 0 60000 65536"/>
                <a:gd name="T18" fmla="*/ 0 60000 65536"/>
                <a:gd name="T19" fmla="*/ 0 60000 65536"/>
                <a:gd name="T20" fmla="*/ 0 60000 65536"/>
                <a:gd name="T21" fmla="*/ 0 w 684"/>
                <a:gd name="T22" fmla="*/ 0 h 667"/>
                <a:gd name="T23" fmla="*/ 684 w 684"/>
                <a:gd name="T24" fmla="*/ 667 h 6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4" h="667">
                  <a:moveTo>
                    <a:pt x="3" y="420"/>
                  </a:moveTo>
                  <a:lnTo>
                    <a:pt x="421" y="0"/>
                  </a:lnTo>
                  <a:lnTo>
                    <a:pt x="678" y="7"/>
                  </a:lnTo>
                  <a:lnTo>
                    <a:pt x="684" y="247"/>
                  </a:lnTo>
                  <a:lnTo>
                    <a:pt x="252" y="667"/>
                  </a:lnTo>
                  <a:lnTo>
                    <a:pt x="0" y="667"/>
                  </a:lnTo>
                  <a:lnTo>
                    <a:pt x="3" y="420"/>
                  </a:lnTo>
                  <a:close/>
                </a:path>
              </a:pathLst>
            </a:custGeom>
            <a:solidFill>
              <a:srgbClr val="969696"/>
            </a:solidFill>
            <a:ln w="9525">
              <a:noFill/>
              <a:round/>
              <a:headEnd/>
              <a:tailEnd/>
            </a:ln>
          </p:spPr>
          <p:txBody>
            <a:bodyPr/>
            <a:lstStyle/>
            <a:p>
              <a:endParaRPr lang="ru-RU"/>
            </a:p>
          </p:txBody>
        </p:sp>
        <p:sp>
          <p:nvSpPr>
            <p:cNvPr id="17423" name="Freeform 9"/>
            <p:cNvSpPr>
              <a:spLocks noChangeAspect="1"/>
            </p:cNvSpPr>
            <p:nvPr/>
          </p:nvSpPr>
          <p:spPr bwMode="auto">
            <a:xfrm>
              <a:off x="3853" y="955"/>
              <a:ext cx="339" cy="1137"/>
            </a:xfrm>
            <a:custGeom>
              <a:avLst/>
              <a:gdLst>
                <a:gd name="T0" fmla="*/ 2 w 428"/>
                <a:gd name="T1" fmla="*/ 0 h 1437"/>
                <a:gd name="T2" fmla="*/ 2 w 428"/>
                <a:gd name="T3" fmla="*/ 2 h 1437"/>
                <a:gd name="T4" fmla="*/ 2 w 428"/>
                <a:gd name="T5" fmla="*/ 2 h 1437"/>
                <a:gd name="T6" fmla="*/ 0 w 428"/>
                <a:gd name="T7" fmla="*/ 2 h 1437"/>
                <a:gd name="T8" fmla="*/ 2 w 428"/>
                <a:gd name="T9" fmla="*/ 0 h 1437"/>
                <a:gd name="T10" fmla="*/ 0 60000 65536"/>
                <a:gd name="T11" fmla="*/ 0 60000 65536"/>
                <a:gd name="T12" fmla="*/ 0 60000 65536"/>
                <a:gd name="T13" fmla="*/ 0 60000 65536"/>
                <a:gd name="T14" fmla="*/ 0 60000 65536"/>
                <a:gd name="T15" fmla="*/ 0 w 428"/>
                <a:gd name="T16" fmla="*/ 0 h 1437"/>
                <a:gd name="T17" fmla="*/ 428 w 428"/>
                <a:gd name="T18" fmla="*/ 1437 h 1437"/>
              </a:gdLst>
              <a:ahLst/>
              <a:cxnLst>
                <a:cxn ang="T10">
                  <a:pos x="T0" y="T1"/>
                </a:cxn>
                <a:cxn ang="T11">
                  <a:pos x="T2" y="T3"/>
                </a:cxn>
                <a:cxn ang="T12">
                  <a:pos x="T4" y="T5"/>
                </a:cxn>
                <a:cxn ang="T13">
                  <a:pos x="T6" y="T7"/>
                </a:cxn>
                <a:cxn ang="T14">
                  <a:pos x="T8" y="T9"/>
                </a:cxn>
              </a:cxnLst>
              <a:rect l="T15" t="T16" r="T17" b="T18"/>
              <a:pathLst>
                <a:path w="428" h="1437">
                  <a:moveTo>
                    <a:pt x="426" y="0"/>
                  </a:moveTo>
                  <a:lnTo>
                    <a:pt x="428" y="1010"/>
                  </a:lnTo>
                  <a:lnTo>
                    <a:pt x="2" y="1437"/>
                  </a:lnTo>
                  <a:lnTo>
                    <a:pt x="0" y="417"/>
                  </a:lnTo>
                  <a:lnTo>
                    <a:pt x="426" y="0"/>
                  </a:lnTo>
                  <a:close/>
                </a:path>
              </a:pathLst>
            </a:custGeom>
            <a:solidFill>
              <a:srgbClr val="C0C0C0"/>
            </a:solidFill>
            <a:ln w="9525">
              <a:noFill/>
              <a:round/>
              <a:headEnd/>
              <a:tailEnd/>
            </a:ln>
          </p:spPr>
          <p:txBody>
            <a:bodyPr/>
            <a:lstStyle/>
            <a:p>
              <a:endParaRPr lang="ru-RU"/>
            </a:p>
          </p:txBody>
        </p:sp>
        <p:sp>
          <p:nvSpPr>
            <p:cNvPr id="17424" name="Freeform 10"/>
            <p:cNvSpPr>
              <a:spLocks noChangeAspect="1"/>
            </p:cNvSpPr>
            <p:nvPr/>
          </p:nvSpPr>
          <p:spPr bwMode="auto">
            <a:xfrm>
              <a:off x="3859" y="1757"/>
              <a:ext cx="1331" cy="339"/>
            </a:xfrm>
            <a:custGeom>
              <a:avLst/>
              <a:gdLst>
                <a:gd name="T0" fmla="*/ 2 w 1680"/>
                <a:gd name="T1" fmla="*/ 0 h 429"/>
                <a:gd name="T2" fmla="*/ 3 w 1680"/>
                <a:gd name="T3" fmla="*/ 2 h 429"/>
                <a:gd name="T4" fmla="*/ 2 w 1680"/>
                <a:gd name="T5" fmla="*/ 2 h 429"/>
                <a:gd name="T6" fmla="*/ 2 w 1680"/>
                <a:gd name="T7" fmla="*/ 2 h 429"/>
                <a:gd name="T8" fmla="*/ 0 w 1680"/>
                <a:gd name="T9" fmla="*/ 2 h 429"/>
                <a:gd name="T10" fmla="*/ 2 w 1680"/>
                <a:gd name="T11" fmla="*/ 0 h 429"/>
                <a:gd name="T12" fmla="*/ 0 60000 65536"/>
                <a:gd name="T13" fmla="*/ 0 60000 65536"/>
                <a:gd name="T14" fmla="*/ 0 60000 65536"/>
                <a:gd name="T15" fmla="*/ 0 60000 65536"/>
                <a:gd name="T16" fmla="*/ 0 60000 65536"/>
                <a:gd name="T17" fmla="*/ 0 60000 65536"/>
                <a:gd name="T18" fmla="*/ 0 w 1680"/>
                <a:gd name="T19" fmla="*/ 0 h 429"/>
                <a:gd name="T20" fmla="*/ 1680 w 1680"/>
                <a:gd name="T21" fmla="*/ 429 h 429"/>
              </a:gdLst>
              <a:ahLst/>
              <a:cxnLst>
                <a:cxn ang="T12">
                  <a:pos x="T0" y="T1"/>
                </a:cxn>
                <a:cxn ang="T13">
                  <a:pos x="T2" y="T3"/>
                </a:cxn>
                <a:cxn ang="T14">
                  <a:pos x="T4" y="T5"/>
                </a:cxn>
                <a:cxn ang="T15">
                  <a:pos x="T6" y="T7"/>
                </a:cxn>
                <a:cxn ang="T16">
                  <a:pos x="T8" y="T9"/>
                </a:cxn>
                <a:cxn ang="T17">
                  <a:pos x="T10" y="T11"/>
                </a:cxn>
              </a:cxnLst>
              <a:rect l="T18" t="T19" r="T20" b="T21"/>
              <a:pathLst>
                <a:path w="1680" h="429">
                  <a:moveTo>
                    <a:pt x="413" y="0"/>
                  </a:moveTo>
                  <a:lnTo>
                    <a:pt x="1680" y="3"/>
                  </a:lnTo>
                  <a:lnTo>
                    <a:pt x="1430" y="253"/>
                  </a:lnTo>
                  <a:lnTo>
                    <a:pt x="1256" y="429"/>
                  </a:lnTo>
                  <a:lnTo>
                    <a:pt x="0" y="415"/>
                  </a:lnTo>
                  <a:lnTo>
                    <a:pt x="413" y="0"/>
                  </a:lnTo>
                  <a:close/>
                </a:path>
              </a:pathLst>
            </a:custGeom>
            <a:solidFill>
              <a:srgbClr val="DDDDDD"/>
            </a:solidFill>
            <a:ln w="9525">
              <a:noFill/>
              <a:round/>
              <a:headEnd/>
              <a:tailEnd/>
            </a:ln>
          </p:spPr>
          <p:txBody>
            <a:bodyPr/>
            <a:lstStyle/>
            <a:p>
              <a:endParaRPr lang="ru-RU"/>
            </a:p>
          </p:txBody>
        </p:sp>
        <p:sp>
          <p:nvSpPr>
            <p:cNvPr id="17425" name="Freeform 11"/>
            <p:cNvSpPr>
              <a:spLocks noChangeAspect="1"/>
            </p:cNvSpPr>
            <p:nvPr/>
          </p:nvSpPr>
          <p:spPr bwMode="auto">
            <a:xfrm>
              <a:off x="3652" y="1288"/>
              <a:ext cx="1408" cy="1001"/>
            </a:xfrm>
            <a:custGeom>
              <a:avLst/>
              <a:gdLst>
                <a:gd name="T0" fmla="*/ 2 w 1777"/>
                <a:gd name="T1" fmla="*/ 0 h 1265"/>
                <a:gd name="T2" fmla="*/ 2 w 1777"/>
                <a:gd name="T3" fmla="*/ 2 h 1265"/>
                <a:gd name="T4" fmla="*/ 2 w 1777"/>
                <a:gd name="T5" fmla="*/ 2 h 1265"/>
                <a:gd name="T6" fmla="*/ 3 w 1777"/>
                <a:gd name="T7" fmla="*/ 2 h 1265"/>
                <a:gd name="T8" fmla="*/ 3 w 1777"/>
                <a:gd name="T9" fmla="*/ 2 h 1265"/>
                <a:gd name="T10" fmla="*/ 0 w 1777"/>
                <a:gd name="T11" fmla="*/ 2 h 1265"/>
                <a:gd name="T12" fmla="*/ 2 w 1777"/>
                <a:gd name="T13" fmla="*/ 0 h 1265"/>
                <a:gd name="T14" fmla="*/ 0 60000 65536"/>
                <a:gd name="T15" fmla="*/ 0 60000 65536"/>
                <a:gd name="T16" fmla="*/ 0 60000 65536"/>
                <a:gd name="T17" fmla="*/ 0 60000 65536"/>
                <a:gd name="T18" fmla="*/ 0 60000 65536"/>
                <a:gd name="T19" fmla="*/ 0 60000 65536"/>
                <a:gd name="T20" fmla="*/ 0 60000 65536"/>
                <a:gd name="T21" fmla="*/ 0 w 1777"/>
                <a:gd name="T22" fmla="*/ 0 h 1265"/>
                <a:gd name="T23" fmla="*/ 1777 w 1777"/>
                <a:gd name="T24" fmla="*/ 1265 h 1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77" h="1265">
                  <a:moveTo>
                    <a:pt x="2" y="0"/>
                  </a:moveTo>
                  <a:lnTo>
                    <a:pt x="244" y="4"/>
                  </a:lnTo>
                  <a:lnTo>
                    <a:pt x="256" y="1013"/>
                  </a:lnTo>
                  <a:lnTo>
                    <a:pt x="1777" y="1022"/>
                  </a:lnTo>
                  <a:lnTo>
                    <a:pt x="1518" y="1265"/>
                  </a:lnTo>
                  <a:lnTo>
                    <a:pt x="0" y="1262"/>
                  </a:lnTo>
                  <a:lnTo>
                    <a:pt x="2" y="0"/>
                  </a:lnTo>
                  <a:close/>
                </a:path>
              </a:pathLst>
            </a:custGeom>
            <a:solidFill>
              <a:srgbClr val="DDDDDD"/>
            </a:solidFill>
            <a:ln w="9525">
              <a:noFill/>
              <a:round/>
              <a:headEnd/>
              <a:tailEnd/>
            </a:ln>
          </p:spPr>
          <p:txBody>
            <a:bodyPr/>
            <a:lstStyle/>
            <a:p>
              <a:endParaRPr lang="ru-RU"/>
            </a:p>
          </p:txBody>
        </p:sp>
        <p:sp>
          <p:nvSpPr>
            <p:cNvPr id="17426" name="Line 12"/>
            <p:cNvSpPr>
              <a:spLocks noChangeAspect="1" noChangeShapeType="1"/>
            </p:cNvSpPr>
            <p:nvPr/>
          </p:nvSpPr>
          <p:spPr bwMode="auto">
            <a:xfrm>
              <a:off x="3652" y="2093"/>
              <a:ext cx="201" cy="0"/>
            </a:xfrm>
            <a:prstGeom prst="line">
              <a:avLst/>
            </a:prstGeom>
            <a:noFill/>
            <a:ln w="9525">
              <a:solidFill>
                <a:schemeClr val="bg2"/>
              </a:solidFill>
              <a:round/>
              <a:headEnd/>
              <a:tailEnd/>
            </a:ln>
          </p:spPr>
          <p:txBody>
            <a:bodyPr/>
            <a:lstStyle/>
            <a:p>
              <a:endParaRPr lang="ru-RU"/>
            </a:p>
          </p:txBody>
        </p:sp>
        <p:sp>
          <p:nvSpPr>
            <p:cNvPr id="17427" name="Line 13"/>
            <p:cNvSpPr>
              <a:spLocks noChangeAspect="1" noChangeShapeType="1"/>
            </p:cNvSpPr>
            <p:nvPr/>
          </p:nvSpPr>
          <p:spPr bwMode="auto">
            <a:xfrm flipH="1">
              <a:off x="3655" y="1186"/>
              <a:ext cx="198" cy="0"/>
            </a:xfrm>
            <a:prstGeom prst="line">
              <a:avLst/>
            </a:prstGeom>
            <a:noFill/>
            <a:ln w="9525">
              <a:solidFill>
                <a:schemeClr val="bg2"/>
              </a:solidFill>
              <a:round/>
              <a:headEnd/>
              <a:tailEnd/>
            </a:ln>
          </p:spPr>
          <p:txBody>
            <a:bodyPr/>
            <a:lstStyle/>
            <a:p>
              <a:endParaRPr lang="ru-RU"/>
            </a:p>
          </p:txBody>
        </p:sp>
        <p:sp>
          <p:nvSpPr>
            <p:cNvPr id="17428" name="Line 14"/>
            <p:cNvSpPr>
              <a:spLocks noChangeAspect="1" noChangeShapeType="1"/>
            </p:cNvSpPr>
            <p:nvPr/>
          </p:nvSpPr>
          <p:spPr bwMode="auto">
            <a:xfrm>
              <a:off x="3655" y="1087"/>
              <a:ext cx="201" cy="0"/>
            </a:xfrm>
            <a:prstGeom prst="line">
              <a:avLst/>
            </a:prstGeom>
            <a:noFill/>
            <a:ln w="28575">
              <a:solidFill>
                <a:schemeClr val="bg2"/>
              </a:solidFill>
              <a:round/>
              <a:headEnd/>
              <a:tailEnd/>
            </a:ln>
          </p:spPr>
          <p:txBody>
            <a:bodyPr/>
            <a:lstStyle/>
            <a:p>
              <a:endParaRPr lang="ru-RU"/>
            </a:p>
          </p:txBody>
        </p:sp>
        <p:sp>
          <p:nvSpPr>
            <p:cNvPr id="17429" name="Line 15"/>
            <p:cNvSpPr>
              <a:spLocks noChangeAspect="1" noChangeShapeType="1"/>
            </p:cNvSpPr>
            <p:nvPr/>
          </p:nvSpPr>
          <p:spPr bwMode="auto">
            <a:xfrm>
              <a:off x="3652" y="1084"/>
              <a:ext cx="0" cy="1211"/>
            </a:xfrm>
            <a:prstGeom prst="line">
              <a:avLst/>
            </a:prstGeom>
            <a:noFill/>
            <a:ln w="28575">
              <a:solidFill>
                <a:schemeClr val="bg2"/>
              </a:solidFill>
              <a:round/>
              <a:headEnd/>
              <a:tailEnd/>
            </a:ln>
          </p:spPr>
          <p:txBody>
            <a:bodyPr/>
            <a:lstStyle/>
            <a:p>
              <a:endParaRPr lang="ru-RU"/>
            </a:p>
          </p:txBody>
        </p:sp>
        <p:sp>
          <p:nvSpPr>
            <p:cNvPr id="17430" name="Line 16"/>
            <p:cNvSpPr>
              <a:spLocks noChangeAspect="1" noChangeShapeType="1"/>
            </p:cNvSpPr>
            <p:nvPr/>
          </p:nvSpPr>
          <p:spPr bwMode="auto">
            <a:xfrm flipH="1">
              <a:off x="3853" y="1084"/>
              <a:ext cx="0" cy="1008"/>
            </a:xfrm>
            <a:prstGeom prst="line">
              <a:avLst/>
            </a:prstGeom>
            <a:noFill/>
            <a:ln w="28575">
              <a:solidFill>
                <a:schemeClr val="bg2"/>
              </a:solidFill>
              <a:round/>
              <a:headEnd/>
              <a:tailEnd/>
            </a:ln>
          </p:spPr>
          <p:txBody>
            <a:bodyPr/>
            <a:lstStyle/>
            <a:p>
              <a:endParaRPr lang="ru-RU"/>
            </a:p>
          </p:txBody>
        </p:sp>
        <p:sp>
          <p:nvSpPr>
            <p:cNvPr id="17431" name="Line 17"/>
            <p:cNvSpPr>
              <a:spLocks noChangeAspect="1" noChangeShapeType="1"/>
            </p:cNvSpPr>
            <p:nvPr/>
          </p:nvSpPr>
          <p:spPr bwMode="auto">
            <a:xfrm flipH="1">
              <a:off x="3652" y="1892"/>
              <a:ext cx="201" cy="0"/>
            </a:xfrm>
            <a:prstGeom prst="line">
              <a:avLst/>
            </a:prstGeom>
            <a:noFill/>
            <a:ln w="9525">
              <a:solidFill>
                <a:schemeClr val="bg2"/>
              </a:solidFill>
              <a:round/>
              <a:headEnd/>
              <a:tailEnd/>
            </a:ln>
          </p:spPr>
          <p:txBody>
            <a:bodyPr/>
            <a:lstStyle/>
            <a:p>
              <a:endParaRPr lang="ru-RU"/>
            </a:p>
          </p:txBody>
        </p:sp>
        <p:sp>
          <p:nvSpPr>
            <p:cNvPr id="17432" name="Line 18"/>
            <p:cNvSpPr>
              <a:spLocks noChangeAspect="1" noChangeShapeType="1"/>
            </p:cNvSpPr>
            <p:nvPr/>
          </p:nvSpPr>
          <p:spPr bwMode="auto">
            <a:xfrm flipH="1">
              <a:off x="3652" y="1993"/>
              <a:ext cx="201" cy="0"/>
            </a:xfrm>
            <a:prstGeom prst="line">
              <a:avLst/>
            </a:prstGeom>
            <a:noFill/>
            <a:ln w="9525">
              <a:solidFill>
                <a:schemeClr val="bg2"/>
              </a:solidFill>
              <a:round/>
              <a:headEnd/>
              <a:tailEnd/>
            </a:ln>
          </p:spPr>
          <p:txBody>
            <a:bodyPr/>
            <a:lstStyle/>
            <a:p>
              <a:endParaRPr lang="ru-RU"/>
            </a:p>
          </p:txBody>
        </p:sp>
        <p:sp>
          <p:nvSpPr>
            <p:cNvPr id="17433" name="Line 19"/>
            <p:cNvSpPr>
              <a:spLocks noChangeAspect="1" noChangeShapeType="1"/>
            </p:cNvSpPr>
            <p:nvPr/>
          </p:nvSpPr>
          <p:spPr bwMode="auto">
            <a:xfrm flipH="1">
              <a:off x="3652" y="1792"/>
              <a:ext cx="195" cy="0"/>
            </a:xfrm>
            <a:prstGeom prst="line">
              <a:avLst/>
            </a:prstGeom>
            <a:noFill/>
            <a:ln w="9525">
              <a:solidFill>
                <a:schemeClr val="bg2"/>
              </a:solidFill>
              <a:round/>
              <a:headEnd/>
              <a:tailEnd/>
            </a:ln>
          </p:spPr>
          <p:txBody>
            <a:bodyPr/>
            <a:lstStyle/>
            <a:p>
              <a:endParaRPr lang="ru-RU"/>
            </a:p>
          </p:txBody>
        </p:sp>
        <p:sp>
          <p:nvSpPr>
            <p:cNvPr id="17434" name="Line 20"/>
            <p:cNvSpPr>
              <a:spLocks noChangeAspect="1" noChangeShapeType="1"/>
            </p:cNvSpPr>
            <p:nvPr/>
          </p:nvSpPr>
          <p:spPr bwMode="auto">
            <a:xfrm flipH="1">
              <a:off x="3649" y="1691"/>
              <a:ext cx="201" cy="0"/>
            </a:xfrm>
            <a:prstGeom prst="line">
              <a:avLst/>
            </a:prstGeom>
            <a:noFill/>
            <a:ln w="9525">
              <a:solidFill>
                <a:schemeClr val="bg2"/>
              </a:solidFill>
              <a:round/>
              <a:headEnd/>
              <a:tailEnd/>
            </a:ln>
          </p:spPr>
          <p:txBody>
            <a:bodyPr/>
            <a:lstStyle/>
            <a:p>
              <a:endParaRPr lang="ru-RU"/>
            </a:p>
          </p:txBody>
        </p:sp>
        <p:sp>
          <p:nvSpPr>
            <p:cNvPr id="17435" name="Line 21"/>
            <p:cNvSpPr>
              <a:spLocks noChangeAspect="1" noChangeShapeType="1"/>
            </p:cNvSpPr>
            <p:nvPr/>
          </p:nvSpPr>
          <p:spPr bwMode="auto">
            <a:xfrm>
              <a:off x="3649" y="1591"/>
              <a:ext cx="201" cy="0"/>
            </a:xfrm>
            <a:prstGeom prst="line">
              <a:avLst/>
            </a:prstGeom>
            <a:noFill/>
            <a:ln w="9525">
              <a:solidFill>
                <a:schemeClr val="bg2"/>
              </a:solidFill>
              <a:round/>
              <a:headEnd/>
              <a:tailEnd/>
            </a:ln>
          </p:spPr>
          <p:txBody>
            <a:bodyPr/>
            <a:lstStyle/>
            <a:p>
              <a:endParaRPr lang="ru-RU"/>
            </a:p>
          </p:txBody>
        </p:sp>
        <p:sp>
          <p:nvSpPr>
            <p:cNvPr id="17436" name="Line 22"/>
            <p:cNvSpPr>
              <a:spLocks noChangeAspect="1" noChangeShapeType="1"/>
            </p:cNvSpPr>
            <p:nvPr/>
          </p:nvSpPr>
          <p:spPr bwMode="auto">
            <a:xfrm>
              <a:off x="3649" y="1489"/>
              <a:ext cx="201" cy="0"/>
            </a:xfrm>
            <a:prstGeom prst="line">
              <a:avLst/>
            </a:prstGeom>
            <a:noFill/>
            <a:ln w="9525">
              <a:solidFill>
                <a:schemeClr val="bg2"/>
              </a:solidFill>
              <a:round/>
              <a:headEnd/>
              <a:tailEnd/>
            </a:ln>
          </p:spPr>
          <p:txBody>
            <a:bodyPr/>
            <a:lstStyle/>
            <a:p>
              <a:endParaRPr lang="ru-RU"/>
            </a:p>
          </p:txBody>
        </p:sp>
        <p:sp>
          <p:nvSpPr>
            <p:cNvPr id="17437" name="Line 23"/>
            <p:cNvSpPr>
              <a:spLocks noChangeAspect="1" noChangeShapeType="1"/>
            </p:cNvSpPr>
            <p:nvPr/>
          </p:nvSpPr>
          <p:spPr bwMode="auto">
            <a:xfrm flipH="1">
              <a:off x="3649" y="1387"/>
              <a:ext cx="204" cy="0"/>
            </a:xfrm>
            <a:prstGeom prst="line">
              <a:avLst/>
            </a:prstGeom>
            <a:noFill/>
            <a:ln w="9525">
              <a:solidFill>
                <a:schemeClr val="bg2"/>
              </a:solidFill>
              <a:round/>
              <a:headEnd/>
              <a:tailEnd/>
            </a:ln>
          </p:spPr>
          <p:txBody>
            <a:bodyPr/>
            <a:lstStyle/>
            <a:p>
              <a:endParaRPr lang="ru-RU"/>
            </a:p>
          </p:txBody>
        </p:sp>
        <p:sp>
          <p:nvSpPr>
            <p:cNvPr id="17438" name="Line 24"/>
            <p:cNvSpPr>
              <a:spLocks noChangeAspect="1" noChangeShapeType="1"/>
            </p:cNvSpPr>
            <p:nvPr/>
          </p:nvSpPr>
          <p:spPr bwMode="auto">
            <a:xfrm>
              <a:off x="3853" y="2089"/>
              <a:ext cx="0" cy="101"/>
            </a:xfrm>
            <a:prstGeom prst="line">
              <a:avLst/>
            </a:prstGeom>
            <a:noFill/>
            <a:ln w="9525">
              <a:solidFill>
                <a:schemeClr val="bg2"/>
              </a:solidFill>
              <a:round/>
              <a:headEnd/>
              <a:tailEnd/>
            </a:ln>
          </p:spPr>
          <p:txBody>
            <a:bodyPr/>
            <a:lstStyle/>
            <a:p>
              <a:endParaRPr lang="ru-RU"/>
            </a:p>
          </p:txBody>
        </p:sp>
        <p:sp>
          <p:nvSpPr>
            <p:cNvPr id="17439" name="Freeform 25"/>
            <p:cNvSpPr>
              <a:spLocks noChangeAspect="1"/>
            </p:cNvSpPr>
            <p:nvPr/>
          </p:nvSpPr>
          <p:spPr bwMode="auto">
            <a:xfrm>
              <a:off x="4858" y="1764"/>
              <a:ext cx="336" cy="527"/>
            </a:xfrm>
            <a:custGeom>
              <a:avLst/>
              <a:gdLst>
                <a:gd name="T0" fmla="*/ 2 w 425"/>
                <a:gd name="T1" fmla="*/ 2 h 666"/>
                <a:gd name="T2" fmla="*/ 2 w 425"/>
                <a:gd name="T3" fmla="*/ 0 h 666"/>
                <a:gd name="T4" fmla="*/ 2 w 425"/>
                <a:gd name="T5" fmla="*/ 2 h 666"/>
                <a:gd name="T6" fmla="*/ 0 w 425"/>
                <a:gd name="T7" fmla="*/ 2 h 666"/>
                <a:gd name="T8" fmla="*/ 2 w 425"/>
                <a:gd name="T9" fmla="*/ 2 h 666"/>
                <a:gd name="T10" fmla="*/ 0 60000 65536"/>
                <a:gd name="T11" fmla="*/ 0 60000 65536"/>
                <a:gd name="T12" fmla="*/ 0 60000 65536"/>
                <a:gd name="T13" fmla="*/ 0 60000 65536"/>
                <a:gd name="T14" fmla="*/ 0 60000 65536"/>
                <a:gd name="T15" fmla="*/ 0 w 425"/>
                <a:gd name="T16" fmla="*/ 0 h 666"/>
                <a:gd name="T17" fmla="*/ 425 w 425"/>
                <a:gd name="T18" fmla="*/ 666 h 666"/>
              </a:gdLst>
              <a:ahLst/>
              <a:cxnLst>
                <a:cxn ang="T10">
                  <a:pos x="T0" y="T1"/>
                </a:cxn>
                <a:cxn ang="T11">
                  <a:pos x="T2" y="T3"/>
                </a:cxn>
                <a:cxn ang="T12">
                  <a:pos x="T4" y="T5"/>
                </a:cxn>
                <a:cxn ang="T13">
                  <a:pos x="T6" y="T7"/>
                </a:cxn>
                <a:cxn ang="T14">
                  <a:pos x="T8" y="T9"/>
                </a:cxn>
              </a:cxnLst>
              <a:rect l="T15" t="T16" r="T17" b="T18"/>
              <a:pathLst>
                <a:path w="425" h="666">
                  <a:moveTo>
                    <a:pt x="4" y="420"/>
                  </a:moveTo>
                  <a:lnTo>
                    <a:pt x="422" y="0"/>
                  </a:lnTo>
                  <a:lnTo>
                    <a:pt x="425" y="240"/>
                  </a:lnTo>
                  <a:lnTo>
                    <a:pt x="0" y="666"/>
                  </a:lnTo>
                  <a:lnTo>
                    <a:pt x="4" y="420"/>
                  </a:lnTo>
                  <a:close/>
                </a:path>
              </a:pathLst>
            </a:custGeom>
            <a:solidFill>
              <a:srgbClr val="C0C0C0"/>
            </a:solidFill>
            <a:ln w="9525">
              <a:noFill/>
              <a:round/>
              <a:headEnd/>
              <a:tailEnd/>
            </a:ln>
          </p:spPr>
          <p:txBody>
            <a:bodyPr/>
            <a:lstStyle/>
            <a:p>
              <a:endParaRPr lang="ru-RU"/>
            </a:p>
          </p:txBody>
        </p:sp>
        <p:sp>
          <p:nvSpPr>
            <p:cNvPr id="17440" name="Line 26"/>
            <p:cNvSpPr>
              <a:spLocks noChangeAspect="1" noChangeShapeType="1"/>
            </p:cNvSpPr>
            <p:nvPr/>
          </p:nvSpPr>
          <p:spPr bwMode="auto">
            <a:xfrm flipV="1">
              <a:off x="4855" y="1956"/>
              <a:ext cx="339" cy="337"/>
            </a:xfrm>
            <a:prstGeom prst="line">
              <a:avLst/>
            </a:prstGeom>
            <a:noFill/>
            <a:ln w="28575">
              <a:solidFill>
                <a:schemeClr val="bg2"/>
              </a:solidFill>
              <a:round/>
              <a:headEnd/>
              <a:tailEnd/>
            </a:ln>
          </p:spPr>
          <p:txBody>
            <a:bodyPr/>
            <a:lstStyle/>
            <a:p>
              <a:endParaRPr lang="ru-RU"/>
            </a:p>
          </p:txBody>
        </p:sp>
        <p:sp>
          <p:nvSpPr>
            <p:cNvPr id="17441" name="Line 27"/>
            <p:cNvSpPr>
              <a:spLocks noChangeAspect="1" noChangeShapeType="1"/>
            </p:cNvSpPr>
            <p:nvPr/>
          </p:nvSpPr>
          <p:spPr bwMode="auto">
            <a:xfrm flipV="1">
              <a:off x="4859" y="1760"/>
              <a:ext cx="333" cy="332"/>
            </a:xfrm>
            <a:prstGeom prst="line">
              <a:avLst/>
            </a:prstGeom>
            <a:noFill/>
            <a:ln w="28575">
              <a:solidFill>
                <a:schemeClr val="bg2"/>
              </a:solidFill>
              <a:round/>
              <a:headEnd/>
              <a:tailEnd/>
            </a:ln>
          </p:spPr>
          <p:txBody>
            <a:bodyPr/>
            <a:lstStyle/>
            <a:p>
              <a:endParaRPr lang="ru-RU"/>
            </a:p>
          </p:txBody>
        </p:sp>
        <p:sp>
          <p:nvSpPr>
            <p:cNvPr id="17442" name="Line 28"/>
            <p:cNvSpPr>
              <a:spLocks noChangeAspect="1" noChangeShapeType="1"/>
            </p:cNvSpPr>
            <p:nvPr/>
          </p:nvSpPr>
          <p:spPr bwMode="auto">
            <a:xfrm flipV="1">
              <a:off x="4859" y="2043"/>
              <a:ext cx="153" cy="152"/>
            </a:xfrm>
            <a:prstGeom prst="line">
              <a:avLst/>
            </a:prstGeom>
            <a:noFill/>
            <a:ln w="9525">
              <a:solidFill>
                <a:schemeClr val="bg2"/>
              </a:solidFill>
              <a:round/>
              <a:headEnd/>
              <a:tailEnd/>
            </a:ln>
          </p:spPr>
          <p:txBody>
            <a:bodyPr/>
            <a:lstStyle/>
            <a:p>
              <a:endParaRPr lang="ru-RU"/>
            </a:p>
          </p:txBody>
        </p:sp>
        <p:sp>
          <p:nvSpPr>
            <p:cNvPr id="17443" name="Line 29"/>
            <p:cNvSpPr>
              <a:spLocks noChangeAspect="1" noChangeShapeType="1"/>
            </p:cNvSpPr>
            <p:nvPr/>
          </p:nvSpPr>
          <p:spPr bwMode="auto">
            <a:xfrm flipH="1">
              <a:off x="4913" y="2142"/>
              <a:ext cx="0" cy="101"/>
            </a:xfrm>
            <a:prstGeom prst="line">
              <a:avLst/>
            </a:prstGeom>
            <a:noFill/>
            <a:ln w="9525">
              <a:solidFill>
                <a:schemeClr val="bg2"/>
              </a:solidFill>
              <a:round/>
              <a:headEnd/>
              <a:tailEnd/>
            </a:ln>
          </p:spPr>
          <p:txBody>
            <a:bodyPr/>
            <a:lstStyle/>
            <a:p>
              <a:endParaRPr lang="ru-RU"/>
            </a:p>
          </p:txBody>
        </p:sp>
        <p:sp>
          <p:nvSpPr>
            <p:cNvPr id="17444" name="Line 30"/>
            <p:cNvSpPr>
              <a:spLocks noChangeAspect="1" noChangeShapeType="1"/>
            </p:cNvSpPr>
            <p:nvPr/>
          </p:nvSpPr>
          <p:spPr bwMode="auto">
            <a:xfrm flipH="1">
              <a:off x="5015" y="1938"/>
              <a:ext cx="0" cy="201"/>
            </a:xfrm>
            <a:prstGeom prst="line">
              <a:avLst/>
            </a:prstGeom>
            <a:noFill/>
            <a:ln w="9525">
              <a:solidFill>
                <a:schemeClr val="bg2"/>
              </a:solidFill>
              <a:round/>
              <a:headEnd/>
              <a:tailEnd/>
            </a:ln>
          </p:spPr>
          <p:txBody>
            <a:bodyPr/>
            <a:lstStyle/>
            <a:p>
              <a:endParaRPr lang="ru-RU"/>
            </a:p>
          </p:txBody>
        </p:sp>
        <p:sp>
          <p:nvSpPr>
            <p:cNvPr id="17445" name="Line 31"/>
            <p:cNvSpPr>
              <a:spLocks noChangeAspect="1" noChangeShapeType="1"/>
            </p:cNvSpPr>
            <p:nvPr/>
          </p:nvSpPr>
          <p:spPr bwMode="auto">
            <a:xfrm flipH="1">
              <a:off x="5137" y="1917"/>
              <a:ext cx="0" cy="101"/>
            </a:xfrm>
            <a:prstGeom prst="line">
              <a:avLst/>
            </a:prstGeom>
            <a:noFill/>
            <a:ln w="9525">
              <a:solidFill>
                <a:schemeClr val="bg2"/>
              </a:solidFill>
              <a:round/>
              <a:headEnd/>
              <a:tailEnd/>
            </a:ln>
          </p:spPr>
          <p:txBody>
            <a:bodyPr/>
            <a:lstStyle/>
            <a:p>
              <a:endParaRPr lang="ru-RU"/>
            </a:p>
          </p:txBody>
        </p:sp>
        <p:sp>
          <p:nvSpPr>
            <p:cNvPr id="17446" name="Line 32"/>
            <p:cNvSpPr>
              <a:spLocks noChangeAspect="1" noChangeShapeType="1"/>
            </p:cNvSpPr>
            <p:nvPr/>
          </p:nvSpPr>
          <p:spPr bwMode="auto">
            <a:xfrm flipH="1">
              <a:off x="4960" y="1993"/>
              <a:ext cx="0" cy="100"/>
            </a:xfrm>
            <a:prstGeom prst="line">
              <a:avLst/>
            </a:prstGeom>
            <a:noFill/>
            <a:ln w="9525">
              <a:solidFill>
                <a:schemeClr val="bg2"/>
              </a:solidFill>
              <a:round/>
              <a:headEnd/>
              <a:tailEnd/>
            </a:ln>
          </p:spPr>
          <p:txBody>
            <a:bodyPr/>
            <a:lstStyle/>
            <a:p>
              <a:endParaRPr lang="ru-RU"/>
            </a:p>
          </p:txBody>
        </p:sp>
        <p:sp>
          <p:nvSpPr>
            <p:cNvPr id="17447" name="Line 33"/>
            <p:cNvSpPr>
              <a:spLocks noChangeAspect="1" noChangeShapeType="1"/>
            </p:cNvSpPr>
            <p:nvPr/>
          </p:nvSpPr>
          <p:spPr bwMode="auto">
            <a:xfrm flipH="1">
              <a:off x="5096" y="1855"/>
              <a:ext cx="0" cy="101"/>
            </a:xfrm>
            <a:prstGeom prst="line">
              <a:avLst/>
            </a:prstGeom>
            <a:noFill/>
            <a:ln w="9525">
              <a:solidFill>
                <a:schemeClr val="bg2"/>
              </a:solidFill>
              <a:round/>
              <a:headEnd/>
              <a:tailEnd/>
            </a:ln>
          </p:spPr>
          <p:txBody>
            <a:bodyPr/>
            <a:lstStyle/>
            <a:p>
              <a:endParaRPr lang="ru-RU"/>
            </a:p>
          </p:txBody>
        </p:sp>
        <p:sp>
          <p:nvSpPr>
            <p:cNvPr id="17448" name="Line 34"/>
            <p:cNvSpPr>
              <a:spLocks noChangeAspect="1" noChangeShapeType="1"/>
            </p:cNvSpPr>
            <p:nvPr/>
          </p:nvSpPr>
          <p:spPr bwMode="auto">
            <a:xfrm flipV="1">
              <a:off x="3853" y="1756"/>
              <a:ext cx="339" cy="336"/>
            </a:xfrm>
            <a:prstGeom prst="line">
              <a:avLst/>
            </a:prstGeom>
            <a:noFill/>
            <a:ln w="28575">
              <a:solidFill>
                <a:schemeClr val="bg2"/>
              </a:solidFill>
              <a:round/>
              <a:headEnd/>
              <a:tailEnd/>
            </a:ln>
          </p:spPr>
          <p:txBody>
            <a:bodyPr/>
            <a:lstStyle/>
            <a:p>
              <a:endParaRPr lang="ru-RU"/>
            </a:p>
          </p:txBody>
        </p:sp>
        <p:sp>
          <p:nvSpPr>
            <p:cNvPr id="17449" name="Line 35"/>
            <p:cNvSpPr>
              <a:spLocks noChangeAspect="1" noChangeShapeType="1"/>
            </p:cNvSpPr>
            <p:nvPr/>
          </p:nvSpPr>
          <p:spPr bwMode="auto">
            <a:xfrm>
              <a:off x="4187" y="1756"/>
              <a:ext cx="1011" cy="0"/>
            </a:xfrm>
            <a:prstGeom prst="line">
              <a:avLst/>
            </a:prstGeom>
            <a:noFill/>
            <a:ln w="28575">
              <a:solidFill>
                <a:schemeClr val="bg2"/>
              </a:solidFill>
              <a:round/>
              <a:headEnd/>
              <a:tailEnd/>
            </a:ln>
          </p:spPr>
          <p:txBody>
            <a:bodyPr/>
            <a:lstStyle/>
            <a:p>
              <a:endParaRPr lang="ru-RU"/>
            </a:p>
          </p:txBody>
        </p:sp>
        <p:sp>
          <p:nvSpPr>
            <p:cNvPr id="17450" name="Line 36"/>
            <p:cNvSpPr>
              <a:spLocks noChangeAspect="1" noChangeShapeType="1"/>
            </p:cNvSpPr>
            <p:nvPr/>
          </p:nvSpPr>
          <p:spPr bwMode="auto">
            <a:xfrm flipV="1">
              <a:off x="4856" y="1787"/>
              <a:ext cx="305" cy="304"/>
            </a:xfrm>
            <a:prstGeom prst="line">
              <a:avLst/>
            </a:prstGeom>
            <a:noFill/>
            <a:ln w="9525">
              <a:solidFill>
                <a:schemeClr val="bg2"/>
              </a:solidFill>
              <a:round/>
              <a:headEnd/>
              <a:tailEnd/>
            </a:ln>
          </p:spPr>
          <p:txBody>
            <a:bodyPr/>
            <a:lstStyle/>
            <a:p>
              <a:endParaRPr lang="ru-RU"/>
            </a:p>
          </p:txBody>
        </p:sp>
        <p:grpSp>
          <p:nvGrpSpPr>
            <p:cNvPr id="3" name="Group 37"/>
            <p:cNvGrpSpPr>
              <a:grpSpLocks noChangeAspect="1"/>
            </p:cNvGrpSpPr>
            <p:nvPr/>
          </p:nvGrpSpPr>
          <p:grpSpPr bwMode="auto">
            <a:xfrm>
              <a:off x="3652" y="2692"/>
              <a:ext cx="1212" cy="258"/>
              <a:chOff x="1971" y="2879"/>
              <a:chExt cx="1527" cy="258"/>
            </a:xfrm>
          </p:grpSpPr>
          <p:sp>
            <p:nvSpPr>
              <p:cNvPr id="17452" name="Line 38"/>
              <p:cNvSpPr>
                <a:spLocks noChangeAspect="1" noChangeShapeType="1"/>
              </p:cNvSpPr>
              <p:nvPr/>
            </p:nvSpPr>
            <p:spPr bwMode="auto">
              <a:xfrm>
                <a:off x="1972" y="3133"/>
                <a:ext cx="1523" cy="1"/>
              </a:xfrm>
              <a:prstGeom prst="line">
                <a:avLst/>
              </a:prstGeom>
              <a:noFill/>
              <a:ln w="28575">
                <a:solidFill>
                  <a:schemeClr val="bg2"/>
                </a:solidFill>
                <a:round/>
                <a:headEnd/>
                <a:tailEnd/>
              </a:ln>
            </p:spPr>
            <p:txBody>
              <a:bodyPr/>
              <a:lstStyle/>
              <a:p>
                <a:endParaRPr lang="ru-RU"/>
              </a:p>
            </p:txBody>
          </p:sp>
          <p:sp>
            <p:nvSpPr>
              <p:cNvPr id="17453" name="Line 39"/>
              <p:cNvSpPr>
                <a:spLocks noChangeAspect="1" noChangeShapeType="1"/>
              </p:cNvSpPr>
              <p:nvPr/>
            </p:nvSpPr>
            <p:spPr bwMode="auto">
              <a:xfrm>
                <a:off x="1971" y="3006"/>
                <a:ext cx="508" cy="0"/>
              </a:xfrm>
              <a:prstGeom prst="line">
                <a:avLst/>
              </a:prstGeom>
              <a:noFill/>
              <a:ln w="9525">
                <a:solidFill>
                  <a:schemeClr val="bg2"/>
                </a:solidFill>
                <a:round/>
                <a:headEnd/>
                <a:tailEnd/>
              </a:ln>
            </p:spPr>
            <p:txBody>
              <a:bodyPr/>
              <a:lstStyle/>
              <a:p>
                <a:endParaRPr lang="ru-RU"/>
              </a:p>
            </p:txBody>
          </p:sp>
          <p:sp>
            <p:nvSpPr>
              <p:cNvPr id="17454" name="Line 40"/>
              <p:cNvSpPr>
                <a:spLocks noChangeAspect="1" noChangeShapeType="1"/>
              </p:cNvSpPr>
              <p:nvPr/>
            </p:nvSpPr>
            <p:spPr bwMode="auto">
              <a:xfrm>
                <a:off x="2480" y="3006"/>
                <a:ext cx="1017" cy="0"/>
              </a:xfrm>
              <a:prstGeom prst="line">
                <a:avLst/>
              </a:prstGeom>
              <a:noFill/>
              <a:ln w="9525">
                <a:solidFill>
                  <a:schemeClr val="bg2"/>
                </a:solidFill>
                <a:round/>
                <a:headEnd/>
                <a:tailEnd/>
              </a:ln>
            </p:spPr>
            <p:txBody>
              <a:bodyPr/>
              <a:lstStyle/>
              <a:p>
                <a:endParaRPr lang="ru-RU"/>
              </a:p>
            </p:txBody>
          </p:sp>
          <p:sp>
            <p:nvSpPr>
              <p:cNvPr id="17455" name="Line 41"/>
              <p:cNvSpPr>
                <a:spLocks noChangeAspect="1" noChangeShapeType="1"/>
              </p:cNvSpPr>
              <p:nvPr/>
            </p:nvSpPr>
            <p:spPr bwMode="auto">
              <a:xfrm flipH="1">
                <a:off x="3243" y="2879"/>
                <a:ext cx="0" cy="127"/>
              </a:xfrm>
              <a:prstGeom prst="line">
                <a:avLst/>
              </a:prstGeom>
              <a:noFill/>
              <a:ln w="9525">
                <a:solidFill>
                  <a:schemeClr val="bg2"/>
                </a:solidFill>
                <a:round/>
                <a:headEnd/>
                <a:tailEnd/>
              </a:ln>
            </p:spPr>
            <p:txBody>
              <a:bodyPr/>
              <a:lstStyle/>
              <a:p>
                <a:endParaRPr lang="ru-RU"/>
              </a:p>
            </p:txBody>
          </p:sp>
          <p:sp>
            <p:nvSpPr>
              <p:cNvPr id="17456" name="Line 42"/>
              <p:cNvSpPr>
                <a:spLocks noChangeAspect="1" noChangeShapeType="1"/>
              </p:cNvSpPr>
              <p:nvPr/>
            </p:nvSpPr>
            <p:spPr bwMode="auto">
              <a:xfrm flipH="1">
                <a:off x="2736" y="2879"/>
                <a:ext cx="0" cy="127"/>
              </a:xfrm>
              <a:prstGeom prst="line">
                <a:avLst/>
              </a:prstGeom>
              <a:noFill/>
              <a:ln w="9525">
                <a:solidFill>
                  <a:schemeClr val="bg2"/>
                </a:solidFill>
                <a:round/>
                <a:headEnd/>
                <a:tailEnd/>
              </a:ln>
            </p:spPr>
            <p:txBody>
              <a:bodyPr/>
              <a:lstStyle/>
              <a:p>
                <a:endParaRPr lang="ru-RU"/>
              </a:p>
            </p:txBody>
          </p:sp>
          <p:sp>
            <p:nvSpPr>
              <p:cNvPr id="17457" name="Line 43"/>
              <p:cNvSpPr>
                <a:spLocks noChangeAspect="1" noChangeShapeType="1"/>
              </p:cNvSpPr>
              <p:nvPr/>
            </p:nvSpPr>
            <p:spPr bwMode="auto">
              <a:xfrm>
                <a:off x="2480" y="3006"/>
                <a:ext cx="0" cy="127"/>
              </a:xfrm>
              <a:prstGeom prst="line">
                <a:avLst/>
              </a:prstGeom>
              <a:noFill/>
              <a:ln w="9525">
                <a:solidFill>
                  <a:schemeClr val="bg2"/>
                </a:solidFill>
                <a:round/>
                <a:headEnd/>
                <a:tailEnd/>
              </a:ln>
            </p:spPr>
            <p:txBody>
              <a:bodyPr/>
              <a:lstStyle/>
              <a:p>
                <a:endParaRPr lang="ru-RU"/>
              </a:p>
            </p:txBody>
          </p:sp>
          <p:sp>
            <p:nvSpPr>
              <p:cNvPr id="17458" name="Line 44"/>
              <p:cNvSpPr>
                <a:spLocks noChangeAspect="1" noChangeShapeType="1"/>
              </p:cNvSpPr>
              <p:nvPr/>
            </p:nvSpPr>
            <p:spPr bwMode="auto">
              <a:xfrm>
                <a:off x="2985" y="3006"/>
                <a:ext cx="0" cy="127"/>
              </a:xfrm>
              <a:prstGeom prst="line">
                <a:avLst/>
              </a:prstGeom>
              <a:noFill/>
              <a:ln w="9525">
                <a:solidFill>
                  <a:schemeClr val="bg2"/>
                </a:solidFill>
                <a:round/>
                <a:headEnd/>
                <a:tailEnd/>
              </a:ln>
            </p:spPr>
            <p:txBody>
              <a:bodyPr/>
              <a:lstStyle/>
              <a:p>
                <a:endParaRPr lang="ru-RU"/>
              </a:p>
            </p:txBody>
          </p:sp>
          <p:sp>
            <p:nvSpPr>
              <p:cNvPr id="17459" name="Line 45"/>
              <p:cNvSpPr>
                <a:spLocks noChangeAspect="1" noChangeShapeType="1"/>
              </p:cNvSpPr>
              <p:nvPr/>
            </p:nvSpPr>
            <p:spPr bwMode="auto">
              <a:xfrm>
                <a:off x="2226" y="2880"/>
                <a:ext cx="1272" cy="1"/>
              </a:xfrm>
              <a:prstGeom prst="line">
                <a:avLst/>
              </a:prstGeom>
              <a:noFill/>
              <a:ln w="28575">
                <a:solidFill>
                  <a:schemeClr val="bg2"/>
                </a:solidFill>
                <a:round/>
                <a:headEnd/>
                <a:tailEnd/>
              </a:ln>
            </p:spPr>
            <p:txBody>
              <a:bodyPr/>
              <a:lstStyle/>
              <a:p>
                <a:endParaRPr lang="ru-RU"/>
              </a:p>
            </p:txBody>
          </p:sp>
          <p:sp>
            <p:nvSpPr>
              <p:cNvPr id="17460" name="Line 46"/>
              <p:cNvSpPr>
                <a:spLocks noChangeAspect="1" noChangeShapeType="1"/>
              </p:cNvSpPr>
              <p:nvPr/>
            </p:nvSpPr>
            <p:spPr bwMode="auto">
              <a:xfrm>
                <a:off x="3493" y="2883"/>
                <a:ext cx="1" cy="254"/>
              </a:xfrm>
              <a:prstGeom prst="line">
                <a:avLst/>
              </a:prstGeom>
              <a:noFill/>
              <a:ln w="28575">
                <a:solidFill>
                  <a:schemeClr val="bg2"/>
                </a:solidFill>
                <a:round/>
                <a:headEnd/>
                <a:tailEnd/>
              </a:ln>
            </p:spPr>
            <p:txBody>
              <a:bodyPr/>
              <a:lstStyle/>
              <a:p>
                <a:endParaRPr lang="ru-RU"/>
              </a:p>
            </p:txBody>
          </p:sp>
        </p:grpSp>
        <p:sp>
          <p:nvSpPr>
            <p:cNvPr id="17461" name="Line 47"/>
            <p:cNvSpPr>
              <a:spLocks noChangeAspect="1" noChangeShapeType="1"/>
            </p:cNvSpPr>
            <p:nvPr/>
          </p:nvSpPr>
          <p:spPr bwMode="auto">
            <a:xfrm flipV="1">
              <a:off x="4659" y="1992"/>
              <a:ext cx="93" cy="93"/>
            </a:xfrm>
            <a:prstGeom prst="line">
              <a:avLst/>
            </a:prstGeom>
            <a:noFill/>
            <a:ln w="9525">
              <a:solidFill>
                <a:schemeClr val="bg2"/>
              </a:solidFill>
              <a:round/>
              <a:headEnd/>
              <a:tailEnd/>
            </a:ln>
          </p:spPr>
          <p:txBody>
            <a:bodyPr/>
            <a:lstStyle/>
            <a:p>
              <a:endParaRPr lang="ru-RU"/>
            </a:p>
          </p:txBody>
        </p:sp>
        <p:sp>
          <p:nvSpPr>
            <p:cNvPr id="17462" name="Line 48"/>
            <p:cNvSpPr>
              <a:spLocks noChangeAspect="1" noChangeShapeType="1"/>
            </p:cNvSpPr>
            <p:nvPr/>
          </p:nvSpPr>
          <p:spPr bwMode="auto">
            <a:xfrm>
              <a:off x="3906" y="2040"/>
              <a:ext cx="796" cy="0"/>
            </a:xfrm>
            <a:prstGeom prst="line">
              <a:avLst/>
            </a:prstGeom>
            <a:noFill/>
            <a:ln w="9525">
              <a:solidFill>
                <a:schemeClr val="bg2"/>
              </a:solidFill>
              <a:round/>
              <a:headEnd/>
              <a:tailEnd/>
            </a:ln>
          </p:spPr>
          <p:txBody>
            <a:bodyPr/>
            <a:lstStyle/>
            <a:p>
              <a:endParaRPr lang="ru-RU"/>
            </a:p>
          </p:txBody>
        </p:sp>
        <p:sp>
          <p:nvSpPr>
            <p:cNvPr id="17463" name="Line 49"/>
            <p:cNvSpPr>
              <a:spLocks noChangeAspect="1" noChangeShapeType="1"/>
            </p:cNvSpPr>
            <p:nvPr/>
          </p:nvSpPr>
          <p:spPr bwMode="auto">
            <a:xfrm>
              <a:off x="3961" y="1991"/>
              <a:ext cx="999" cy="0"/>
            </a:xfrm>
            <a:prstGeom prst="line">
              <a:avLst/>
            </a:prstGeom>
            <a:noFill/>
            <a:ln w="9525">
              <a:solidFill>
                <a:schemeClr val="bg2"/>
              </a:solidFill>
              <a:round/>
              <a:headEnd/>
              <a:tailEnd/>
            </a:ln>
          </p:spPr>
          <p:txBody>
            <a:bodyPr/>
            <a:lstStyle/>
            <a:p>
              <a:endParaRPr lang="ru-RU"/>
            </a:p>
          </p:txBody>
        </p:sp>
        <p:sp>
          <p:nvSpPr>
            <p:cNvPr id="17464" name="Line 50"/>
            <p:cNvSpPr>
              <a:spLocks noChangeAspect="1" noChangeShapeType="1"/>
            </p:cNvSpPr>
            <p:nvPr/>
          </p:nvSpPr>
          <p:spPr bwMode="auto">
            <a:xfrm flipV="1">
              <a:off x="4258" y="1990"/>
              <a:ext cx="97" cy="97"/>
            </a:xfrm>
            <a:prstGeom prst="line">
              <a:avLst/>
            </a:prstGeom>
            <a:noFill/>
            <a:ln w="9525">
              <a:solidFill>
                <a:schemeClr val="bg2"/>
              </a:solidFill>
              <a:round/>
              <a:headEnd/>
              <a:tailEnd/>
            </a:ln>
          </p:spPr>
          <p:txBody>
            <a:bodyPr/>
            <a:lstStyle/>
            <a:p>
              <a:endParaRPr lang="ru-RU"/>
            </a:p>
          </p:txBody>
        </p:sp>
        <p:sp>
          <p:nvSpPr>
            <p:cNvPr id="17465" name="Line 51"/>
            <p:cNvSpPr>
              <a:spLocks noChangeAspect="1" noChangeShapeType="1"/>
            </p:cNvSpPr>
            <p:nvPr/>
          </p:nvSpPr>
          <p:spPr bwMode="auto">
            <a:xfrm flipV="1">
              <a:off x="4883" y="1759"/>
              <a:ext cx="102" cy="102"/>
            </a:xfrm>
            <a:prstGeom prst="line">
              <a:avLst/>
            </a:prstGeom>
            <a:noFill/>
            <a:ln w="9525">
              <a:solidFill>
                <a:schemeClr val="bg2"/>
              </a:solidFill>
              <a:round/>
              <a:headEnd/>
              <a:tailEnd/>
            </a:ln>
          </p:spPr>
          <p:txBody>
            <a:bodyPr/>
            <a:lstStyle/>
            <a:p>
              <a:endParaRPr lang="ru-RU"/>
            </a:p>
          </p:txBody>
        </p:sp>
        <p:sp>
          <p:nvSpPr>
            <p:cNvPr id="17466" name="Line 52"/>
            <p:cNvSpPr>
              <a:spLocks noChangeAspect="1" noChangeShapeType="1"/>
            </p:cNvSpPr>
            <p:nvPr/>
          </p:nvSpPr>
          <p:spPr bwMode="auto">
            <a:xfrm>
              <a:off x="4013" y="1941"/>
              <a:ext cx="998" cy="0"/>
            </a:xfrm>
            <a:prstGeom prst="line">
              <a:avLst/>
            </a:prstGeom>
            <a:noFill/>
            <a:ln w="9525">
              <a:solidFill>
                <a:schemeClr val="bg2"/>
              </a:solidFill>
              <a:round/>
              <a:headEnd/>
              <a:tailEnd/>
            </a:ln>
          </p:spPr>
          <p:txBody>
            <a:bodyPr/>
            <a:lstStyle/>
            <a:p>
              <a:endParaRPr lang="ru-RU"/>
            </a:p>
          </p:txBody>
        </p:sp>
        <p:sp>
          <p:nvSpPr>
            <p:cNvPr id="17467" name="Line 53"/>
            <p:cNvSpPr>
              <a:spLocks noChangeAspect="1" noChangeShapeType="1"/>
            </p:cNvSpPr>
            <p:nvPr/>
          </p:nvSpPr>
          <p:spPr bwMode="auto">
            <a:xfrm>
              <a:off x="5192" y="1759"/>
              <a:ext cx="0" cy="200"/>
            </a:xfrm>
            <a:prstGeom prst="line">
              <a:avLst/>
            </a:prstGeom>
            <a:noFill/>
            <a:ln w="28575">
              <a:solidFill>
                <a:schemeClr val="bg2"/>
              </a:solidFill>
              <a:round/>
              <a:headEnd/>
              <a:tailEnd/>
            </a:ln>
          </p:spPr>
          <p:txBody>
            <a:bodyPr/>
            <a:lstStyle/>
            <a:p>
              <a:endParaRPr lang="ru-RU"/>
            </a:p>
          </p:txBody>
        </p:sp>
        <p:sp>
          <p:nvSpPr>
            <p:cNvPr id="17468" name="Line 54"/>
            <p:cNvSpPr>
              <a:spLocks noChangeAspect="1" noChangeShapeType="1"/>
            </p:cNvSpPr>
            <p:nvPr/>
          </p:nvSpPr>
          <p:spPr bwMode="auto">
            <a:xfrm flipH="1">
              <a:off x="5041" y="1905"/>
              <a:ext cx="0" cy="202"/>
            </a:xfrm>
            <a:prstGeom prst="line">
              <a:avLst/>
            </a:prstGeom>
            <a:noFill/>
            <a:ln w="9525">
              <a:solidFill>
                <a:schemeClr val="bg2"/>
              </a:solidFill>
              <a:round/>
              <a:headEnd/>
              <a:tailEnd/>
            </a:ln>
          </p:spPr>
          <p:txBody>
            <a:bodyPr/>
            <a:lstStyle/>
            <a:p>
              <a:endParaRPr lang="ru-RU"/>
            </a:p>
          </p:txBody>
        </p:sp>
        <p:sp>
          <p:nvSpPr>
            <p:cNvPr id="17469" name="Line 55"/>
            <p:cNvSpPr>
              <a:spLocks noChangeAspect="1" noChangeShapeType="1"/>
            </p:cNvSpPr>
            <p:nvPr/>
          </p:nvSpPr>
          <p:spPr bwMode="auto">
            <a:xfrm>
              <a:off x="4031" y="1917"/>
              <a:ext cx="998" cy="0"/>
            </a:xfrm>
            <a:prstGeom prst="line">
              <a:avLst/>
            </a:prstGeom>
            <a:noFill/>
            <a:ln w="9525">
              <a:solidFill>
                <a:schemeClr val="bg2"/>
              </a:solidFill>
              <a:round/>
              <a:headEnd/>
              <a:tailEnd/>
            </a:ln>
          </p:spPr>
          <p:txBody>
            <a:bodyPr/>
            <a:lstStyle/>
            <a:p>
              <a:endParaRPr lang="ru-RU"/>
            </a:p>
          </p:txBody>
        </p:sp>
        <p:sp>
          <p:nvSpPr>
            <p:cNvPr id="17470" name="Line 56"/>
            <p:cNvSpPr>
              <a:spLocks noChangeAspect="1" noChangeShapeType="1"/>
            </p:cNvSpPr>
            <p:nvPr/>
          </p:nvSpPr>
          <p:spPr bwMode="auto">
            <a:xfrm>
              <a:off x="4091" y="1861"/>
              <a:ext cx="998" cy="0"/>
            </a:xfrm>
            <a:prstGeom prst="line">
              <a:avLst/>
            </a:prstGeom>
            <a:noFill/>
            <a:ln w="9525">
              <a:solidFill>
                <a:schemeClr val="bg2"/>
              </a:solidFill>
              <a:round/>
              <a:headEnd/>
              <a:tailEnd/>
            </a:ln>
          </p:spPr>
          <p:txBody>
            <a:bodyPr/>
            <a:lstStyle/>
            <a:p>
              <a:endParaRPr lang="ru-RU"/>
            </a:p>
          </p:txBody>
        </p:sp>
        <p:sp>
          <p:nvSpPr>
            <p:cNvPr id="17471" name="Line 57"/>
            <p:cNvSpPr>
              <a:spLocks noChangeAspect="1" noChangeShapeType="1"/>
            </p:cNvSpPr>
            <p:nvPr/>
          </p:nvSpPr>
          <p:spPr bwMode="auto">
            <a:xfrm flipH="1">
              <a:off x="4190" y="757"/>
              <a:ext cx="2" cy="1005"/>
            </a:xfrm>
            <a:prstGeom prst="line">
              <a:avLst/>
            </a:prstGeom>
            <a:noFill/>
            <a:ln w="28575">
              <a:solidFill>
                <a:schemeClr val="bg2"/>
              </a:solidFill>
              <a:round/>
              <a:headEnd/>
              <a:tailEnd/>
            </a:ln>
          </p:spPr>
          <p:txBody>
            <a:bodyPr/>
            <a:lstStyle/>
            <a:p>
              <a:endParaRPr lang="ru-RU"/>
            </a:p>
          </p:txBody>
        </p:sp>
        <p:sp>
          <p:nvSpPr>
            <p:cNvPr id="17472" name="Line 58"/>
            <p:cNvSpPr>
              <a:spLocks noChangeAspect="1" noChangeShapeType="1"/>
            </p:cNvSpPr>
            <p:nvPr/>
          </p:nvSpPr>
          <p:spPr bwMode="auto">
            <a:xfrm flipV="1">
              <a:off x="3856" y="757"/>
              <a:ext cx="336" cy="334"/>
            </a:xfrm>
            <a:prstGeom prst="line">
              <a:avLst/>
            </a:prstGeom>
            <a:noFill/>
            <a:ln w="28575">
              <a:solidFill>
                <a:schemeClr val="bg2"/>
              </a:solidFill>
              <a:round/>
              <a:headEnd/>
              <a:tailEnd/>
            </a:ln>
          </p:spPr>
          <p:txBody>
            <a:bodyPr/>
            <a:lstStyle/>
            <a:p>
              <a:endParaRPr lang="ru-RU"/>
            </a:p>
          </p:txBody>
        </p:sp>
        <p:sp>
          <p:nvSpPr>
            <p:cNvPr id="17473" name="Line 59"/>
            <p:cNvSpPr>
              <a:spLocks noChangeAspect="1" noChangeShapeType="1"/>
            </p:cNvSpPr>
            <p:nvPr/>
          </p:nvSpPr>
          <p:spPr bwMode="auto">
            <a:xfrm flipV="1">
              <a:off x="3652" y="754"/>
              <a:ext cx="336" cy="336"/>
            </a:xfrm>
            <a:prstGeom prst="line">
              <a:avLst/>
            </a:prstGeom>
            <a:noFill/>
            <a:ln w="28575">
              <a:solidFill>
                <a:schemeClr val="bg2"/>
              </a:solidFill>
              <a:round/>
              <a:headEnd/>
              <a:tailEnd/>
            </a:ln>
          </p:spPr>
          <p:txBody>
            <a:bodyPr/>
            <a:lstStyle/>
            <a:p>
              <a:endParaRPr lang="ru-RU"/>
            </a:p>
          </p:txBody>
        </p:sp>
        <p:sp>
          <p:nvSpPr>
            <p:cNvPr id="17474" name="Line 60"/>
            <p:cNvSpPr>
              <a:spLocks noChangeAspect="1" noChangeShapeType="1"/>
            </p:cNvSpPr>
            <p:nvPr/>
          </p:nvSpPr>
          <p:spPr bwMode="auto">
            <a:xfrm>
              <a:off x="3988" y="757"/>
              <a:ext cx="201" cy="0"/>
            </a:xfrm>
            <a:prstGeom prst="line">
              <a:avLst/>
            </a:prstGeom>
            <a:noFill/>
            <a:ln w="28575">
              <a:solidFill>
                <a:schemeClr val="bg2"/>
              </a:solidFill>
              <a:round/>
              <a:headEnd/>
              <a:tailEnd/>
            </a:ln>
          </p:spPr>
          <p:txBody>
            <a:bodyPr/>
            <a:lstStyle/>
            <a:p>
              <a:endParaRPr lang="ru-RU"/>
            </a:p>
          </p:txBody>
        </p:sp>
        <p:sp>
          <p:nvSpPr>
            <p:cNvPr id="17475" name="Line 61"/>
            <p:cNvSpPr>
              <a:spLocks noChangeAspect="1" noChangeShapeType="1"/>
            </p:cNvSpPr>
            <p:nvPr/>
          </p:nvSpPr>
          <p:spPr bwMode="auto">
            <a:xfrm flipV="1">
              <a:off x="4488" y="1762"/>
              <a:ext cx="96" cy="96"/>
            </a:xfrm>
            <a:prstGeom prst="line">
              <a:avLst/>
            </a:prstGeom>
            <a:noFill/>
            <a:ln w="9525">
              <a:solidFill>
                <a:schemeClr val="bg2"/>
              </a:solidFill>
              <a:round/>
              <a:headEnd/>
              <a:tailEnd/>
            </a:ln>
          </p:spPr>
          <p:txBody>
            <a:bodyPr/>
            <a:lstStyle/>
            <a:p>
              <a:endParaRPr lang="ru-RU"/>
            </a:p>
          </p:txBody>
        </p:sp>
        <p:sp>
          <p:nvSpPr>
            <p:cNvPr id="17476" name="Line 62"/>
            <p:cNvSpPr>
              <a:spLocks noChangeAspect="1" noChangeShapeType="1"/>
            </p:cNvSpPr>
            <p:nvPr/>
          </p:nvSpPr>
          <p:spPr bwMode="auto">
            <a:xfrm>
              <a:off x="4137" y="1811"/>
              <a:ext cx="795" cy="0"/>
            </a:xfrm>
            <a:prstGeom prst="line">
              <a:avLst/>
            </a:prstGeom>
            <a:noFill/>
            <a:ln w="9525">
              <a:solidFill>
                <a:schemeClr val="bg2"/>
              </a:solidFill>
              <a:round/>
              <a:headEnd/>
              <a:tailEnd/>
            </a:ln>
          </p:spPr>
          <p:txBody>
            <a:bodyPr/>
            <a:lstStyle/>
            <a:p>
              <a:endParaRPr lang="ru-RU"/>
            </a:p>
          </p:txBody>
        </p:sp>
        <p:sp>
          <p:nvSpPr>
            <p:cNvPr id="17477" name="Line 63"/>
            <p:cNvSpPr>
              <a:spLocks noChangeAspect="1" noChangeShapeType="1"/>
            </p:cNvSpPr>
            <p:nvPr/>
          </p:nvSpPr>
          <p:spPr bwMode="auto">
            <a:xfrm flipV="1">
              <a:off x="4552" y="1861"/>
              <a:ext cx="127" cy="128"/>
            </a:xfrm>
            <a:prstGeom prst="line">
              <a:avLst/>
            </a:prstGeom>
            <a:noFill/>
            <a:ln w="9525">
              <a:solidFill>
                <a:schemeClr val="bg2"/>
              </a:solidFill>
              <a:round/>
              <a:headEnd/>
              <a:tailEnd/>
            </a:ln>
          </p:spPr>
          <p:txBody>
            <a:bodyPr/>
            <a:lstStyle/>
            <a:p>
              <a:endParaRPr lang="ru-RU"/>
            </a:p>
          </p:txBody>
        </p:sp>
        <p:sp>
          <p:nvSpPr>
            <p:cNvPr id="17478" name="Line 64"/>
            <p:cNvSpPr>
              <a:spLocks noChangeAspect="1" noChangeShapeType="1"/>
            </p:cNvSpPr>
            <p:nvPr/>
          </p:nvSpPr>
          <p:spPr bwMode="auto">
            <a:xfrm flipV="1">
              <a:off x="4146" y="1861"/>
              <a:ext cx="127" cy="128"/>
            </a:xfrm>
            <a:prstGeom prst="line">
              <a:avLst/>
            </a:prstGeom>
            <a:noFill/>
            <a:ln w="9525">
              <a:solidFill>
                <a:schemeClr val="bg2"/>
              </a:solidFill>
              <a:round/>
              <a:headEnd/>
              <a:tailEnd/>
            </a:ln>
          </p:spPr>
          <p:txBody>
            <a:bodyPr/>
            <a:lstStyle/>
            <a:p>
              <a:endParaRPr lang="ru-RU"/>
            </a:p>
          </p:txBody>
        </p:sp>
        <p:sp>
          <p:nvSpPr>
            <p:cNvPr id="17479" name="Line 65"/>
            <p:cNvSpPr>
              <a:spLocks noChangeAspect="1" noChangeShapeType="1"/>
            </p:cNvSpPr>
            <p:nvPr/>
          </p:nvSpPr>
          <p:spPr bwMode="auto">
            <a:xfrm flipV="1">
              <a:off x="3856" y="890"/>
              <a:ext cx="300" cy="299"/>
            </a:xfrm>
            <a:prstGeom prst="line">
              <a:avLst/>
            </a:prstGeom>
            <a:noFill/>
            <a:ln w="9525">
              <a:solidFill>
                <a:schemeClr val="bg2"/>
              </a:solidFill>
              <a:round/>
              <a:headEnd/>
              <a:tailEnd/>
            </a:ln>
          </p:spPr>
          <p:txBody>
            <a:bodyPr/>
            <a:lstStyle/>
            <a:p>
              <a:endParaRPr lang="ru-RU"/>
            </a:p>
          </p:txBody>
        </p:sp>
        <p:sp>
          <p:nvSpPr>
            <p:cNvPr id="17480" name="Line 66"/>
            <p:cNvSpPr>
              <a:spLocks noChangeAspect="1" noChangeShapeType="1"/>
            </p:cNvSpPr>
            <p:nvPr/>
          </p:nvSpPr>
          <p:spPr bwMode="auto">
            <a:xfrm flipV="1">
              <a:off x="3985" y="1057"/>
              <a:ext cx="201" cy="203"/>
            </a:xfrm>
            <a:prstGeom prst="line">
              <a:avLst/>
            </a:prstGeom>
            <a:noFill/>
            <a:ln w="9525">
              <a:solidFill>
                <a:schemeClr val="bg2"/>
              </a:solidFill>
              <a:round/>
              <a:headEnd/>
              <a:tailEnd/>
            </a:ln>
          </p:spPr>
          <p:txBody>
            <a:bodyPr/>
            <a:lstStyle/>
            <a:p>
              <a:endParaRPr lang="ru-RU"/>
            </a:p>
          </p:txBody>
        </p:sp>
        <p:sp>
          <p:nvSpPr>
            <p:cNvPr id="17481" name="Line 67"/>
            <p:cNvSpPr>
              <a:spLocks noChangeAspect="1" noChangeShapeType="1"/>
            </p:cNvSpPr>
            <p:nvPr/>
          </p:nvSpPr>
          <p:spPr bwMode="auto">
            <a:xfrm flipV="1">
              <a:off x="3859" y="1156"/>
              <a:ext cx="330" cy="332"/>
            </a:xfrm>
            <a:prstGeom prst="line">
              <a:avLst/>
            </a:prstGeom>
            <a:noFill/>
            <a:ln w="9525">
              <a:solidFill>
                <a:schemeClr val="bg2"/>
              </a:solidFill>
              <a:round/>
              <a:headEnd/>
              <a:tailEnd/>
            </a:ln>
          </p:spPr>
          <p:txBody>
            <a:bodyPr/>
            <a:lstStyle/>
            <a:p>
              <a:endParaRPr lang="ru-RU"/>
            </a:p>
          </p:txBody>
        </p:sp>
        <p:sp>
          <p:nvSpPr>
            <p:cNvPr id="17482" name="Line 68"/>
            <p:cNvSpPr>
              <a:spLocks noChangeAspect="1" noChangeShapeType="1"/>
            </p:cNvSpPr>
            <p:nvPr/>
          </p:nvSpPr>
          <p:spPr bwMode="auto">
            <a:xfrm flipV="1">
              <a:off x="3855" y="1330"/>
              <a:ext cx="259" cy="260"/>
            </a:xfrm>
            <a:prstGeom prst="line">
              <a:avLst/>
            </a:prstGeom>
            <a:noFill/>
            <a:ln w="9525">
              <a:solidFill>
                <a:schemeClr val="bg2"/>
              </a:solidFill>
              <a:round/>
              <a:headEnd/>
              <a:tailEnd/>
            </a:ln>
          </p:spPr>
          <p:txBody>
            <a:bodyPr/>
            <a:lstStyle/>
            <a:p>
              <a:endParaRPr lang="ru-RU"/>
            </a:p>
          </p:txBody>
        </p:sp>
        <p:sp>
          <p:nvSpPr>
            <p:cNvPr id="17483" name="Line 69"/>
            <p:cNvSpPr>
              <a:spLocks noChangeAspect="1" noChangeShapeType="1"/>
            </p:cNvSpPr>
            <p:nvPr/>
          </p:nvSpPr>
          <p:spPr bwMode="auto">
            <a:xfrm flipV="1">
              <a:off x="3859" y="1353"/>
              <a:ext cx="330" cy="331"/>
            </a:xfrm>
            <a:prstGeom prst="line">
              <a:avLst/>
            </a:prstGeom>
            <a:noFill/>
            <a:ln w="9525">
              <a:solidFill>
                <a:schemeClr val="bg2"/>
              </a:solidFill>
              <a:round/>
              <a:headEnd/>
              <a:tailEnd/>
            </a:ln>
          </p:spPr>
          <p:txBody>
            <a:bodyPr/>
            <a:lstStyle/>
            <a:p>
              <a:endParaRPr lang="ru-RU"/>
            </a:p>
          </p:txBody>
        </p:sp>
        <p:sp>
          <p:nvSpPr>
            <p:cNvPr id="17484" name="Line 70"/>
            <p:cNvSpPr>
              <a:spLocks noChangeAspect="1" noChangeShapeType="1"/>
            </p:cNvSpPr>
            <p:nvPr/>
          </p:nvSpPr>
          <p:spPr bwMode="auto">
            <a:xfrm flipV="1">
              <a:off x="3985" y="1459"/>
              <a:ext cx="201" cy="200"/>
            </a:xfrm>
            <a:prstGeom prst="line">
              <a:avLst/>
            </a:prstGeom>
            <a:noFill/>
            <a:ln w="9525">
              <a:solidFill>
                <a:schemeClr val="bg2"/>
              </a:solidFill>
              <a:round/>
              <a:headEnd/>
              <a:tailEnd/>
            </a:ln>
          </p:spPr>
          <p:txBody>
            <a:bodyPr/>
            <a:lstStyle/>
            <a:p>
              <a:endParaRPr lang="ru-RU"/>
            </a:p>
          </p:txBody>
        </p:sp>
        <p:sp>
          <p:nvSpPr>
            <p:cNvPr id="17485" name="Line 71"/>
            <p:cNvSpPr>
              <a:spLocks noChangeAspect="1" noChangeShapeType="1"/>
            </p:cNvSpPr>
            <p:nvPr/>
          </p:nvSpPr>
          <p:spPr bwMode="auto">
            <a:xfrm flipV="1">
              <a:off x="3853" y="1560"/>
              <a:ext cx="331" cy="331"/>
            </a:xfrm>
            <a:prstGeom prst="line">
              <a:avLst/>
            </a:prstGeom>
            <a:noFill/>
            <a:ln w="9525">
              <a:solidFill>
                <a:schemeClr val="bg2"/>
              </a:solidFill>
              <a:round/>
              <a:headEnd/>
              <a:tailEnd/>
            </a:ln>
          </p:spPr>
          <p:txBody>
            <a:bodyPr/>
            <a:lstStyle/>
            <a:p>
              <a:endParaRPr lang="ru-RU"/>
            </a:p>
          </p:txBody>
        </p:sp>
        <p:sp>
          <p:nvSpPr>
            <p:cNvPr id="17486" name="Line 72"/>
            <p:cNvSpPr>
              <a:spLocks noChangeAspect="1" noChangeShapeType="1"/>
            </p:cNvSpPr>
            <p:nvPr/>
          </p:nvSpPr>
          <p:spPr bwMode="auto">
            <a:xfrm flipV="1">
              <a:off x="3853" y="1731"/>
              <a:ext cx="262" cy="263"/>
            </a:xfrm>
            <a:prstGeom prst="line">
              <a:avLst/>
            </a:prstGeom>
            <a:noFill/>
            <a:ln w="9525">
              <a:solidFill>
                <a:schemeClr val="bg2"/>
              </a:solidFill>
              <a:round/>
              <a:headEnd/>
              <a:tailEnd/>
            </a:ln>
          </p:spPr>
          <p:txBody>
            <a:bodyPr/>
            <a:lstStyle/>
            <a:p>
              <a:endParaRPr lang="ru-RU"/>
            </a:p>
          </p:txBody>
        </p:sp>
        <p:grpSp>
          <p:nvGrpSpPr>
            <p:cNvPr id="4" name="Group 73"/>
            <p:cNvGrpSpPr>
              <a:grpSpLocks noChangeAspect="1"/>
            </p:cNvGrpSpPr>
            <p:nvPr/>
          </p:nvGrpSpPr>
          <p:grpSpPr bwMode="auto">
            <a:xfrm>
              <a:off x="4383" y="1610"/>
              <a:ext cx="294" cy="438"/>
              <a:chOff x="2295" y="2268"/>
              <a:chExt cx="294" cy="552"/>
            </a:xfrm>
          </p:grpSpPr>
          <p:sp>
            <p:nvSpPr>
              <p:cNvPr id="17488" name="Line 74"/>
              <p:cNvSpPr>
                <a:spLocks noChangeAspect="1" noChangeShapeType="1"/>
              </p:cNvSpPr>
              <p:nvPr/>
            </p:nvSpPr>
            <p:spPr bwMode="auto">
              <a:xfrm>
                <a:off x="2295" y="2693"/>
                <a:ext cx="0" cy="127"/>
              </a:xfrm>
              <a:prstGeom prst="line">
                <a:avLst/>
              </a:prstGeom>
              <a:noFill/>
              <a:ln w="9525">
                <a:solidFill>
                  <a:schemeClr val="bg2"/>
                </a:solidFill>
                <a:round/>
                <a:headEnd/>
                <a:tailEnd/>
              </a:ln>
            </p:spPr>
            <p:txBody>
              <a:bodyPr/>
              <a:lstStyle/>
              <a:p>
                <a:endParaRPr lang="ru-RU"/>
              </a:p>
            </p:txBody>
          </p:sp>
          <p:sp>
            <p:nvSpPr>
              <p:cNvPr id="17489" name="Line 75"/>
              <p:cNvSpPr>
                <a:spLocks noChangeAspect="1" noChangeShapeType="1"/>
              </p:cNvSpPr>
              <p:nvPr/>
            </p:nvSpPr>
            <p:spPr bwMode="auto">
              <a:xfrm>
                <a:off x="2428" y="2558"/>
                <a:ext cx="0" cy="127"/>
              </a:xfrm>
              <a:prstGeom prst="line">
                <a:avLst/>
              </a:prstGeom>
              <a:noFill/>
              <a:ln w="9525">
                <a:solidFill>
                  <a:schemeClr val="bg2"/>
                </a:solidFill>
                <a:round/>
                <a:headEnd/>
                <a:tailEnd/>
              </a:ln>
            </p:spPr>
            <p:txBody>
              <a:bodyPr/>
              <a:lstStyle/>
              <a:p>
                <a:endParaRPr lang="ru-RU"/>
              </a:p>
            </p:txBody>
          </p:sp>
          <p:sp>
            <p:nvSpPr>
              <p:cNvPr id="17490" name="Line 76"/>
              <p:cNvSpPr>
                <a:spLocks noChangeAspect="1" noChangeShapeType="1"/>
              </p:cNvSpPr>
              <p:nvPr/>
            </p:nvSpPr>
            <p:spPr bwMode="auto">
              <a:xfrm>
                <a:off x="2561" y="2425"/>
                <a:ext cx="0" cy="127"/>
              </a:xfrm>
              <a:prstGeom prst="line">
                <a:avLst/>
              </a:prstGeom>
              <a:noFill/>
              <a:ln w="9525">
                <a:solidFill>
                  <a:schemeClr val="bg2"/>
                </a:solidFill>
                <a:round/>
                <a:headEnd/>
                <a:tailEnd/>
              </a:ln>
            </p:spPr>
            <p:txBody>
              <a:bodyPr/>
              <a:lstStyle/>
              <a:p>
                <a:endParaRPr lang="ru-RU"/>
              </a:p>
            </p:txBody>
          </p:sp>
          <p:sp>
            <p:nvSpPr>
              <p:cNvPr id="17491" name="Line 77"/>
              <p:cNvSpPr>
                <a:spLocks noChangeAspect="1" noChangeShapeType="1"/>
              </p:cNvSpPr>
              <p:nvPr/>
            </p:nvSpPr>
            <p:spPr bwMode="auto">
              <a:xfrm>
                <a:off x="2589" y="2398"/>
                <a:ext cx="0" cy="127"/>
              </a:xfrm>
              <a:prstGeom prst="line">
                <a:avLst/>
              </a:prstGeom>
              <a:noFill/>
              <a:ln w="9525">
                <a:solidFill>
                  <a:schemeClr val="bg2"/>
                </a:solidFill>
                <a:round/>
                <a:headEnd/>
                <a:tailEnd/>
              </a:ln>
            </p:spPr>
            <p:txBody>
              <a:bodyPr/>
              <a:lstStyle/>
              <a:p>
                <a:endParaRPr lang="ru-RU"/>
              </a:p>
            </p:txBody>
          </p:sp>
          <p:grpSp>
            <p:nvGrpSpPr>
              <p:cNvPr id="5" name="Group 78"/>
              <p:cNvGrpSpPr>
                <a:grpSpLocks noChangeAspect="1"/>
              </p:cNvGrpSpPr>
              <p:nvPr/>
            </p:nvGrpSpPr>
            <p:grpSpPr bwMode="auto">
              <a:xfrm>
                <a:off x="2295" y="2268"/>
                <a:ext cx="294" cy="422"/>
                <a:chOff x="2408" y="2511"/>
                <a:chExt cx="294" cy="422"/>
              </a:xfrm>
            </p:grpSpPr>
            <p:sp>
              <p:nvSpPr>
                <p:cNvPr id="17493" name="Line 79"/>
                <p:cNvSpPr>
                  <a:spLocks noChangeAspect="1" noChangeShapeType="1"/>
                </p:cNvSpPr>
                <p:nvPr/>
              </p:nvSpPr>
              <p:spPr bwMode="auto">
                <a:xfrm>
                  <a:off x="2408" y="2806"/>
                  <a:ext cx="0" cy="127"/>
                </a:xfrm>
                <a:prstGeom prst="line">
                  <a:avLst/>
                </a:prstGeom>
                <a:noFill/>
                <a:ln w="9525">
                  <a:solidFill>
                    <a:schemeClr val="bg2"/>
                  </a:solidFill>
                  <a:round/>
                  <a:headEnd/>
                  <a:tailEnd/>
                </a:ln>
              </p:spPr>
              <p:txBody>
                <a:bodyPr/>
                <a:lstStyle/>
                <a:p>
                  <a:endParaRPr lang="ru-RU"/>
                </a:p>
              </p:txBody>
            </p:sp>
            <p:sp>
              <p:nvSpPr>
                <p:cNvPr id="17494" name="Line 80"/>
                <p:cNvSpPr>
                  <a:spLocks noChangeAspect="1" noChangeShapeType="1"/>
                </p:cNvSpPr>
                <p:nvPr/>
              </p:nvSpPr>
              <p:spPr bwMode="auto">
                <a:xfrm>
                  <a:off x="2541" y="2671"/>
                  <a:ext cx="0" cy="127"/>
                </a:xfrm>
                <a:prstGeom prst="line">
                  <a:avLst/>
                </a:prstGeom>
                <a:noFill/>
                <a:ln w="9525">
                  <a:solidFill>
                    <a:schemeClr val="bg2"/>
                  </a:solidFill>
                  <a:round/>
                  <a:headEnd/>
                  <a:tailEnd/>
                </a:ln>
              </p:spPr>
              <p:txBody>
                <a:bodyPr/>
                <a:lstStyle/>
                <a:p>
                  <a:endParaRPr lang="ru-RU"/>
                </a:p>
              </p:txBody>
            </p:sp>
            <p:sp>
              <p:nvSpPr>
                <p:cNvPr id="17495" name="Line 81"/>
                <p:cNvSpPr>
                  <a:spLocks noChangeAspect="1" noChangeShapeType="1"/>
                </p:cNvSpPr>
                <p:nvPr/>
              </p:nvSpPr>
              <p:spPr bwMode="auto">
                <a:xfrm>
                  <a:off x="2674" y="2538"/>
                  <a:ext cx="0" cy="127"/>
                </a:xfrm>
                <a:prstGeom prst="line">
                  <a:avLst/>
                </a:prstGeom>
                <a:noFill/>
                <a:ln w="9525">
                  <a:solidFill>
                    <a:schemeClr val="bg2"/>
                  </a:solidFill>
                  <a:round/>
                  <a:headEnd/>
                  <a:tailEnd/>
                </a:ln>
              </p:spPr>
              <p:txBody>
                <a:bodyPr/>
                <a:lstStyle/>
                <a:p>
                  <a:endParaRPr lang="ru-RU"/>
                </a:p>
              </p:txBody>
            </p:sp>
            <p:sp>
              <p:nvSpPr>
                <p:cNvPr id="17496" name="Line 82"/>
                <p:cNvSpPr>
                  <a:spLocks noChangeAspect="1" noChangeShapeType="1"/>
                </p:cNvSpPr>
                <p:nvPr/>
              </p:nvSpPr>
              <p:spPr bwMode="auto">
                <a:xfrm>
                  <a:off x="2702" y="2511"/>
                  <a:ext cx="0" cy="127"/>
                </a:xfrm>
                <a:prstGeom prst="line">
                  <a:avLst/>
                </a:prstGeom>
                <a:noFill/>
                <a:ln w="9525">
                  <a:solidFill>
                    <a:schemeClr val="bg2"/>
                  </a:solidFill>
                  <a:round/>
                  <a:headEnd/>
                  <a:tailEnd/>
                </a:ln>
              </p:spPr>
              <p:txBody>
                <a:bodyPr/>
                <a:lstStyle/>
                <a:p>
                  <a:endParaRPr lang="ru-RU"/>
                </a:p>
              </p:txBody>
            </p:sp>
          </p:grpSp>
        </p:grpSp>
        <p:sp>
          <p:nvSpPr>
            <p:cNvPr id="17497" name="Line 83"/>
            <p:cNvSpPr>
              <a:spLocks noChangeAspect="1" noChangeShapeType="1"/>
            </p:cNvSpPr>
            <p:nvPr/>
          </p:nvSpPr>
          <p:spPr bwMode="auto">
            <a:xfrm>
              <a:off x="3906" y="1538"/>
              <a:ext cx="0" cy="99"/>
            </a:xfrm>
            <a:prstGeom prst="line">
              <a:avLst/>
            </a:prstGeom>
            <a:noFill/>
            <a:ln w="9525">
              <a:solidFill>
                <a:schemeClr val="bg2"/>
              </a:solidFill>
              <a:round/>
              <a:headEnd/>
              <a:tailEnd/>
            </a:ln>
          </p:spPr>
          <p:txBody>
            <a:bodyPr/>
            <a:lstStyle/>
            <a:p>
              <a:endParaRPr lang="ru-RU"/>
            </a:p>
          </p:txBody>
        </p:sp>
        <p:sp>
          <p:nvSpPr>
            <p:cNvPr id="17498" name="Line 84"/>
            <p:cNvSpPr>
              <a:spLocks noChangeAspect="1" noChangeShapeType="1"/>
            </p:cNvSpPr>
            <p:nvPr/>
          </p:nvSpPr>
          <p:spPr bwMode="auto">
            <a:xfrm>
              <a:off x="4011" y="1432"/>
              <a:ext cx="0" cy="100"/>
            </a:xfrm>
            <a:prstGeom prst="line">
              <a:avLst/>
            </a:prstGeom>
            <a:noFill/>
            <a:ln w="9525">
              <a:solidFill>
                <a:schemeClr val="bg2"/>
              </a:solidFill>
              <a:round/>
              <a:headEnd/>
              <a:tailEnd/>
            </a:ln>
          </p:spPr>
          <p:txBody>
            <a:bodyPr/>
            <a:lstStyle/>
            <a:p>
              <a:endParaRPr lang="ru-RU"/>
            </a:p>
          </p:txBody>
        </p:sp>
        <p:sp>
          <p:nvSpPr>
            <p:cNvPr id="17499" name="Line 85"/>
            <p:cNvSpPr>
              <a:spLocks noChangeAspect="1" noChangeShapeType="1"/>
            </p:cNvSpPr>
            <p:nvPr/>
          </p:nvSpPr>
          <p:spPr bwMode="auto">
            <a:xfrm>
              <a:off x="4117" y="1326"/>
              <a:ext cx="0" cy="100"/>
            </a:xfrm>
            <a:prstGeom prst="line">
              <a:avLst/>
            </a:prstGeom>
            <a:noFill/>
            <a:ln w="9525">
              <a:solidFill>
                <a:schemeClr val="bg2"/>
              </a:solidFill>
              <a:round/>
              <a:headEnd/>
              <a:tailEnd/>
            </a:ln>
          </p:spPr>
          <p:txBody>
            <a:bodyPr/>
            <a:lstStyle/>
            <a:p>
              <a:endParaRPr lang="ru-RU"/>
            </a:p>
          </p:txBody>
        </p:sp>
        <p:sp>
          <p:nvSpPr>
            <p:cNvPr id="17500" name="Line 86"/>
            <p:cNvSpPr>
              <a:spLocks noChangeAspect="1" noChangeShapeType="1"/>
            </p:cNvSpPr>
            <p:nvPr/>
          </p:nvSpPr>
          <p:spPr bwMode="auto">
            <a:xfrm>
              <a:off x="4139" y="1304"/>
              <a:ext cx="0" cy="101"/>
            </a:xfrm>
            <a:prstGeom prst="line">
              <a:avLst/>
            </a:prstGeom>
            <a:noFill/>
            <a:ln w="9525">
              <a:solidFill>
                <a:schemeClr val="bg2"/>
              </a:solidFill>
              <a:round/>
              <a:headEnd/>
              <a:tailEnd/>
            </a:ln>
          </p:spPr>
          <p:txBody>
            <a:bodyPr/>
            <a:lstStyle/>
            <a:p>
              <a:endParaRPr lang="ru-RU"/>
            </a:p>
          </p:txBody>
        </p:sp>
        <p:grpSp>
          <p:nvGrpSpPr>
            <p:cNvPr id="6" name="Group 87"/>
            <p:cNvGrpSpPr>
              <a:grpSpLocks noChangeAspect="1"/>
            </p:cNvGrpSpPr>
            <p:nvPr/>
          </p:nvGrpSpPr>
          <p:grpSpPr bwMode="auto">
            <a:xfrm>
              <a:off x="4382" y="1211"/>
              <a:ext cx="294" cy="334"/>
              <a:chOff x="2294" y="1765"/>
              <a:chExt cx="294" cy="420"/>
            </a:xfrm>
          </p:grpSpPr>
          <p:sp>
            <p:nvSpPr>
              <p:cNvPr id="17502" name="Line 88"/>
              <p:cNvSpPr>
                <a:spLocks noChangeAspect="1" noChangeShapeType="1"/>
              </p:cNvSpPr>
              <p:nvPr/>
            </p:nvSpPr>
            <p:spPr bwMode="auto">
              <a:xfrm>
                <a:off x="2294" y="2058"/>
                <a:ext cx="0" cy="127"/>
              </a:xfrm>
              <a:prstGeom prst="line">
                <a:avLst/>
              </a:prstGeom>
              <a:noFill/>
              <a:ln w="9525">
                <a:solidFill>
                  <a:schemeClr val="bg2"/>
                </a:solidFill>
                <a:round/>
                <a:headEnd/>
                <a:tailEnd/>
              </a:ln>
            </p:spPr>
            <p:txBody>
              <a:bodyPr/>
              <a:lstStyle/>
              <a:p>
                <a:endParaRPr lang="ru-RU"/>
              </a:p>
            </p:txBody>
          </p:sp>
          <p:sp>
            <p:nvSpPr>
              <p:cNvPr id="17503" name="Line 89"/>
              <p:cNvSpPr>
                <a:spLocks noChangeAspect="1" noChangeShapeType="1"/>
              </p:cNvSpPr>
              <p:nvPr/>
            </p:nvSpPr>
            <p:spPr bwMode="auto">
              <a:xfrm>
                <a:off x="2427" y="1926"/>
                <a:ext cx="0" cy="127"/>
              </a:xfrm>
              <a:prstGeom prst="line">
                <a:avLst/>
              </a:prstGeom>
              <a:noFill/>
              <a:ln w="9525">
                <a:solidFill>
                  <a:schemeClr val="bg2"/>
                </a:solidFill>
                <a:round/>
                <a:headEnd/>
                <a:tailEnd/>
              </a:ln>
            </p:spPr>
            <p:txBody>
              <a:bodyPr/>
              <a:lstStyle/>
              <a:p>
                <a:endParaRPr lang="ru-RU"/>
              </a:p>
            </p:txBody>
          </p:sp>
          <p:sp>
            <p:nvSpPr>
              <p:cNvPr id="17504" name="Line 90"/>
              <p:cNvSpPr>
                <a:spLocks noChangeAspect="1" noChangeShapeType="1"/>
              </p:cNvSpPr>
              <p:nvPr/>
            </p:nvSpPr>
            <p:spPr bwMode="auto">
              <a:xfrm>
                <a:off x="2560" y="1793"/>
                <a:ext cx="0" cy="127"/>
              </a:xfrm>
              <a:prstGeom prst="line">
                <a:avLst/>
              </a:prstGeom>
              <a:noFill/>
              <a:ln w="9525">
                <a:solidFill>
                  <a:schemeClr val="bg2"/>
                </a:solidFill>
                <a:round/>
                <a:headEnd/>
                <a:tailEnd/>
              </a:ln>
            </p:spPr>
            <p:txBody>
              <a:bodyPr/>
              <a:lstStyle/>
              <a:p>
                <a:endParaRPr lang="ru-RU"/>
              </a:p>
            </p:txBody>
          </p:sp>
          <p:sp>
            <p:nvSpPr>
              <p:cNvPr id="17505" name="Line 91"/>
              <p:cNvSpPr>
                <a:spLocks noChangeAspect="1" noChangeShapeType="1"/>
              </p:cNvSpPr>
              <p:nvPr/>
            </p:nvSpPr>
            <p:spPr bwMode="auto">
              <a:xfrm>
                <a:off x="2588" y="1765"/>
                <a:ext cx="0" cy="127"/>
              </a:xfrm>
              <a:prstGeom prst="line">
                <a:avLst/>
              </a:prstGeom>
              <a:noFill/>
              <a:ln w="9525">
                <a:solidFill>
                  <a:schemeClr val="bg2"/>
                </a:solidFill>
                <a:round/>
                <a:headEnd/>
                <a:tailEnd/>
              </a:ln>
            </p:spPr>
            <p:txBody>
              <a:bodyPr/>
              <a:lstStyle/>
              <a:p>
                <a:endParaRPr lang="ru-RU"/>
              </a:p>
            </p:txBody>
          </p:sp>
        </p:grpSp>
        <p:grpSp>
          <p:nvGrpSpPr>
            <p:cNvPr id="7" name="Group 92"/>
            <p:cNvGrpSpPr>
              <a:grpSpLocks noChangeAspect="1"/>
            </p:cNvGrpSpPr>
            <p:nvPr/>
          </p:nvGrpSpPr>
          <p:grpSpPr bwMode="auto">
            <a:xfrm>
              <a:off x="4446" y="1566"/>
              <a:ext cx="156" cy="227"/>
              <a:chOff x="2364" y="2208"/>
              <a:chExt cx="156" cy="285"/>
            </a:xfrm>
          </p:grpSpPr>
          <p:sp>
            <p:nvSpPr>
              <p:cNvPr id="17507" name="Line 93"/>
              <p:cNvSpPr>
                <a:spLocks noChangeAspect="1" noChangeShapeType="1"/>
              </p:cNvSpPr>
              <p:nvPr/>
            </p:nvSpPr>
            <p:spPr bwMode="auto">
              <a:xfrm>
                <a:off x="2394" y="2335"/>
                <a:ext cx="0" cy="127"/>
              </a:xfrm>
              <a:prstGeom prst="line">
                <a:avLst/>
              </a:prstGeom>
              <a:noFill/>
              <a:ln w="9525">
                <a:solidFill>
                  <a:schemeClr val="bg2"/>
                </a:solidFill>
                <a:round/>
                <a:headEnd/>
                <a:tailEnd/>
              </a:ln>
            </p:spPr>
            <p:txBody>
              <a:bodyPr/>
              <a:lstStyle/>
              <a:p>
                <a:endParaRPr lang="ru-RU"/>
              </a:p>
            </p:txBody>
          </p:sp>
          <p:sp>
            <p:nvSpPr>
              <p:cNvPr id="17508" name="Line 94"/>
              <p:cNvSpPr>
                <a:spLocks noChangeAspect="1" noChangeShapeType="1"/>
              </p:cNvSpPr>
              <p:nvPr/>
            </p:nvSpPr>
            <p:spPr bwMode="auto">
              <a:xfrm>
                <a:off x="2364" y="2366"/>
                <a:ext cx="0" cy="127"/>
              </a:xfrm>
              <a:prstGeom prst="line">
                <a:avLst/>
              </a:prstGeom>
              <a:noFill/>
              <a:ln w="9525">
                <a:solidFill>
                  <a:schemeClr val="bg2"/>
                </a:solidFill>
                <a:round/>
                <a:headEnd/>
                <a:tailEnd/>
              </a:ln>
            </p:spPr>
            <p:txBody>
              <a:bodyPr/>
              <a:lstStyle/>
              <a:p>
                <a:endParaRPr lang="ru-RU"/>
              </a:p>
            </p:txBody>
          </p:sp>
          <p:sp>
            <p:nvSpPr>
              <p:cNvPr id="17509" name="Line 95"/>
              <p:cNvSpPr>
                <a:spLocks noChangeAspect="1" noChangeShapeType="1"/>
              </p:cNvSpPr>
              <p:nvPr/>
            </p:nvSpPr>
            <p:spPr bwMode="auto">
              <a:xfrm>
                <a:off x="2520" y="2208"/>
                <a:ext cx="0" cy="127"/>
              </a:xfrm>
              <a:prstGeom prst="line">
                <a:avLst/>
              </a:prstGeom>
              <a:noFill/>
              <a:ln w="9525">
                <a:solidFill>
                  <a:schemeClr val="bg2"/>
                </a:solidFill>
                <a:round/>
                <a:headEnd/>
                <a:tailEnd/>
              </a:ln>
            </p:spPr>
            <p:txBody>
              <a:bodyPr/>
              <a:lstStyle/>
              <a:p>
                <a:endParaRPr lang="ru-RU"/>
              </a:p>
            </p:txBody>
          </p:sp>
        </p:grpSp>
        <p:sp>
          <p:nvSpPr>
            <p:cNvPr id="17510" name="Line 96"/>
            <p:cNvSpPr>
              <a:spLocks noChangeAspect="1" noChangeShapeType="1"/>
            </p:cNvSpPr>
            <p:nvPr/>
          </p:nvSpPr>
          <p:spPr bwMode="auto">
            <a:xfrm flipV="1">
              <a:off x="4141" y="1659"/>
              <a:ext cx="48" cy="47"/>
            </a:xfrm>
            <a:prstGeom prst="line">
              <a:avLst/>
            </a:prstGeom>
            <a:noFill/>
            <a:ln w="9525">
              <a:solidFill>
                <a:schemeClr val="bg2"/>
              </a:solidFill>
              <a:round/>
              <a:headEnd/>
              <a:tailEnd/>
            </a:ln>
          </p:spPr>
          <p:txBody>
            <a:bodyPr/>
            <a:lstStyle/>
            <a:p>
              <a:endParaRPr lang="ru-RU"/>
            </a:p>
          </p:txBody>
        </p:sp>
        <p:grpSp>
          <p:nvGrpSpPr>
            <p:cNvPr id="8" name="Group 97"/>
            <p:cNvGrpSpPr>
              <a:grpSpLocks noChangeAspect="1"/>
            </p:cNvGrpSpPr>
            <p:nvPr/>
          </p:nvGrpSpPr>
          <p:grpSpPr bwMode="auto">
            <a:xfrm>
              <a:off x="4446" y="1466"/>
              <a:ext cx="156" cy="227"/>
              <a:chOff x="2364" y="2208"/>
              <a:chExt cx="156" cy="285"/>
            </a:xfrm>
          </p:grpSpPr>
          <p:sp>
            <p:nvSpPr>
              <p:cNvPr id="17512" name="Line 98"/>
              <p:cNvSpPr>
                <a:spLocks noChangeAspect="1" noChangeShapeType="1"/>
              </p:cNvSpPr>
              <p:nvPr/>
            </p:nvSpPr>
            <p:spPr bwMode="auto">
              <a:xfrm>
                <a:off x="2394" y="2335"/>
                <a:ext cx="0" cy="127"/>
              </a:xfrm>
              <a:prstGeom prst="line">
                <a:avLst/>
              </a:prstGeom>
              <a:noFill/>
              <a:ln w="9525">
                <a:solidFill>
                  <a:schemeClr val="bg2"/>
                </a:solidFill>
                <a:round/>
                <a:headEnd/>
                <a:tailEnd/>
              </a:ln>
            </p:spPr>
            <p:txBody>
              <a:bodyPr/>
              <a:lstStyle/>
              <a:p>
                <a:endParaRPr lang="ru-RU"/>
              </a:p>
            </p:txBody>
          </p:sp>
          <p:sp>
            <p:nvSpPr>
              <p:cNvPr id="17513" name="Line 99"/>
              <p:cNvSpPr>
                <a:spLocks noChangeAspect="1" noChangeShapeType="1"/>
              </p:cNvSpPr>
              <p:nvPr/>
            </p:nvSpPr>
            <p:spPr bwMode="auto">
              <a:xfrm>
                <a:off x="2364" y="2366"/>
                <a:ext cx="0" cy="127"/>
              </a:xfrm>
              <a:prstGeom prst="line">
                <a:avLst/>
              </a:prstGeom>
              <a:noFill/>
              <a:ln w="9525">
                <a:solidFill>
                  <a:schemeClr val="bg2"/>
                </a:solidFill>
                <a:round/>
                <a:headEnd/>
                <a:tailEnd/>
              </a:ln>
            </p:spPr>
            <p:txBody>
              <a:bodyPr/>
              <a:lstStyle/>
              <a:p>
                <a:endParaRPr lang="ru-RU"/>
              </a:p>
            </p:txBody>
          </p:sp>
          <p:sp>
            <p:nvSpPr>
              <p:cNvPr id="17514" name="Line 100"/>
              <p:cNvSpPr>
                <a:spLocks noChangeAspect="1" noChangeShapeType="1"/>
              </p:cNvSpPr>
              <p:nvPr/>
            </p:nvSpPr>
            <p:spPr bwMode="auto">
              <a:xfrm>
                <a:off x="2520" y="2208"/>
                <a:ext cx="0" cy="127"/>
              </a:xfrm>
              <a:prstGeom prst="line">
                <a:avLst/>
              </a:prstGeom>
              <a:noFill/>
              <a:ln w="9525">
                <a:solidFill>
                  <a:schemeClr val="bg2"/>
                </a:solidFill>
                <a:round/>
                <a:headEnd/>
                <a:tailEnd/>
              </a:ln>
            </p:spPr>
            <p:txBody>
              <a:bodyPr/>
              <a:lstStyle/>
              <a:p>
                <a:endParaRPr lang="ru-RU"/>
              </a:p>
            </p:txBody>
          </p:sp>
        </p:grpSp>
        <p:grpSp>
          <p:nvGrpSpPr>
            <p:cNvPr id="9" name="Group 101"/>
            <p:cNvGrpSpPr>
              <a:grpSpLocks noChangeAspect="1"/>
            </p:cNvGrpSpPr>
            <p:nvPr/>
          </p:nvGrpSpPr>
          <p:grpSpPr bwMode="auto">
            <a:xfrm>
              <a:off x="3961" y="1060"/>
              <a:ext cx="124" cy="327"/>
              <a:chOff x="3078" y="1593"/>
              <a:chExt cx="156" cy="411"/>
            </a:xfrm>
          </p:grpSpPr>
          <p:grpSp>
            <p:nvGrpSpPr>
              <p:cNvPr id="10" name="Group 102"/>
              <p:cNvGrpSpPr>
                <a:grpSpLocks noChangeAspect="1"/>
              </p:cNvGrpSpPr>
              <p:nvPr/>
            </p:nvGrpSpPr>
            <p:grpSpPr bwMode="auto">
              <a:xfrm>
                <a:off x="3078" y="1719"/>
                <a:ext cx="156" cy="285"/>
                <a:chOff x="2364" y="2208"/>
                <a:chExt cx="156" cy="285"/>
              </a:xfrm>
            </p:grpSpPr>
            <p:sp>
              <p:nvSpPr>
                <p:cNvPr id="17517" name="Line 103"/>
                <p:cNvSpPr>
                  <a:spLocks noChangeAspect="1" noChangeShapeType="1"/>
                </p:cNvSpPr>
                <p:nvPr/>
              </p:nvSpPr>
              <p:spPr bwMode="auto">
                <a:xfrm>
                  <a:off x="2394" y="2335"/>
                  <a:ext cx="0" cy="127"/>
                </a:xfrm>
                <a:prstGeom prst="line">
                  <a:avLst/>
                </a:prstGeom>
                <a:noFill/>
                <a:ln w="9525">
                  <a:solidFill>
                    <a:schemeClr val="bg2"/>
                  </a:solidFill>
                  <a:round/>
                  <a:headEnd/>
                  <a:tailEnd/>
                </a:ln>
              </p:spPr>
              <p:txBody>
                <a:bodyPr/>
                <a:lstStyle/>
                <a:p>
                  <a:endParaRPr lang="ru-RU"/>
                </a:p>
              </p:txBody>
            </p:sp>
            <p:sp>
              <p:nvSpPr>
                <p:cNvPr id="17518" name="Line 104"/>
                <p:cNvSpPr>
                  <a:spLocks noChangeAspect="1" noChangeShapeType="1"/>
                </p:cNvSpPr>
                <p:nvPr/>
              </p:nvSpPr>
              <p:spPr bwMode="auto">
                <a:xfrm>
                  <a:off x="2364" y="2366"/>
                  <a:ext cx="0" cy="127"/>
                </a:xfrm>
                <a:prstGeom prst="line">
                  <a:avLst/>
                </a:prstGeom>
                <a:noFill/>
                <a:ln w="9525">
                  <a:solidFill>
                    <a:schemeClr val="bg2"/>
                  </a:solidFill>
                  <a:round/>
                  <a:headEnd/>
                  <a:tailEnd/>
                </a:ln>
              </p:spPr>
              <p:txBody>
                <a:bodyPr/>
                <a:lstStyle/>
                <a:p>
                  <a:endParaRPr lang="ru-RU"/>
                </a:p>
              </p:txBody>
            </p:sp>
            <p:sp>
              <p:nvSpPr>
                <p:cNvPr id="17519" name="Line 105"/>
                <p:cNvSpPr>
                  <a:spLocks noChangeAspect="1" noChangeShapeType="1"/>
                </p:cNvSpPr>
                <p:nvPr/>
              </p:nvSpPr>
              <p:spPr bwMode="auto">
                <a:xfrm>
                  <a:off x="2520" y="2208"/>
                  <a:ext cx="0" cy="127"/>
                </a:xfrm>
                <a:prstGeom prst="line">
                  <a:avLst/>
                </a:prstGeom>
                <a:noFill/>
                <a:ln w="9525">
                  <a:solidFill>
                    <a:schemeClr val="bg2"/>
                  </a:solidFill>
                  <a:round/>
                  <a:headEnd/>
                  <a:tailEnd/>
                </a:ln>
              </p:spPr>
              <p:txBody>
                <a:bodyPr/>
                <a:lstStyle/>
                <a:p>
                  <a:endParaRPr lang="ru-RU"/>
                </a:p>
              </p:txBody>
            </p:sp>
          </p:grpSp>
          <p:grpSp>
            <p:nvGrpSpPr>
              <p:cNvPr id="11" name="Group 106"/>
              <p:cNvGrpSpPr>
                <a:grpSpLocks noChangeAspect="1"/>
              </p:cNvGrpSpPr>
              <p:nvPr/>
            </p:nvGrpSpPr>
            <p:grpSpPr bwMode="auto">
              <a:xfrm>
                <a:off x="3078" y="1593"/>
                <a:ext cx="156" cy="285"/>
                <a:chOff x="2364" y="2208"/>
                <a:chExt cx="156" cy="285"/>
              </a:xfrm>
            </p:grpSpPr>
            <p:sp>
              <p:nvSpPr>
                <p:cNvPr id="17521" name="Line 107"/>
                <p:cNvSpPr>
                  <a:spLocks noChangeAspect="1" noChangeShapeType="1"/>
                </p:cNvSpPr>
                <p:nvPr/>
              </p:nvSpPr>
              <p:spPr bwMode="auto">
                <a:xfrm>
                  <a:off x="2394" y="2335"/>
                  <a:ext cx="0" cy="127"/>
                </a:xfrm>
                <a:prstGeom prst="line">
                  <a:avLst/>
                </a:prstGeom>
                <a:noFill/>
                <a:ln w="9525">
                  <a:solidFill>
                    <a:schemeClr val="bg2"/>
                  </a:solidFill>
                  <a:round/>
                  <a:headEnd/>
                  <a:tailEnd/>
                </a:ln>
              </p:spPr>
              <p:txBody>
                <a:bodyPr/>
                <a:lstStyle/>
                <a:p>
                  <a:endParaRPr lang="ru-RU"/>
                </a:p>
              </p:txBody>
            </p:sp>
            <p:sp>
              <p:nvSpPr>
                <p:cNvPr id="17522" name="Line 108"/>
                <p:cNvSpPr>
                  <a:spLocks noChangeAspect="1" noChangeShapeType="1"/>
                </p:cNvSpPr>
                <p:nvPr/>
              </p:nvSpPr>
              <p:spPr bwMode="auto">
                <a:xfrm>
                  <a:off x="2364" y="2366"/>
                  <a:ext cx="0" cy="127"/>
                </a:xfrm>
                <a:prstGeom prst="line">
                  <a:avLst/>
                </a:prstGeom>
                <a:noFill/>
                <a:ln w="9525">
                  <a:solidFill>
                    <a:schemeClr val="bg2"/>
                  </a:solidFill>
                  <a:round/>
                  <a:headEnd/>
                  <a:tailEnd/>
                </a:ln>
              </p:spPr>
              <p:txBody>
                <a:bodyPr/>
                <a:lstStyle/>
                <a:p>
                  <a:endParaRPr lang="ru-RU"/>
                </a:p>
              </p:txBody>
            </p:sp>
            <p:sp>
              <p:nvSpPr>
                <p:cNvPr id="17523" name="Line 109"/>
                <p:cNvSpPr>
                  <a:spLocks noChangeAspect="1" noChangeShapeType="1"/>
                </p:cNvSpPr>
                <p:nvPr/>
              </p:nvSpPr>
              <p:spPr bwMode="auto">
                <a:xfrm>
                  <a:off x="2520" y="2208"/>
                  <a:ext cx="0" cy="127"/>
                </a:xfrm>
                <a:prstGeom prst="line">
                  <a:avLst/>
                </a:prstGeom>
                <a:noFill/>
                <a:ln w="9525">
                  <a:solidFill>
                    <a:schemeClr val="bg2"/>
                  </a:solidFill>
                  <a:round/>
                  <a:headEnd/>
                  <a:tailEnd/>
                </a:ln>
              </p:spPr>
              <p:txBody>
                <a:bodyPr/>
                <a:lstStyle/>
                <a:p>
                  <a:endParaRPr lang="ru-RU"/>
                </a:p>
              </p:txBody>
            </p:sp>
          </p:grpSp>
        </p:grpSp>
        <p:sp>
          <p:nvSpPr>
            <p:cNvPr id="17524" name="Line 110"/>
            <p:cNvSpPr>
              <a:spLocks noChangeAspect="1" noChangeShapeType="1"/>
            </p:cNvSpPr>
            <p:nvPr/>
          </p:nvSpPr>
          <p:spPr bwMode="auto">
            <a:xfrm flipV="1">
              <a:off x="4138" y="1263"/>
              <a:ext cx="48" cy="46"/>
            </a:xfrm>
            <a:prstGeom prst="line">
              <a:avLst/>
            </a:prstGeom>
            <a:noFill/>
            <a:ln w="9525">
              <a:solidFill>
                <a:schemeClr val="bg2"/>
              </a:solidFill>
              <a:round/>
              <a:headEnd/>
              <a:tailEnd/>
            </a:ln>
          </p:spPr>
          <p:txBody>
            <a:bodyPr/>
            <a:lstStyle/>
            <a:p>
              <a:endParaRPr lang="ru-RU"/>
            </a:p>
          </p:txBody>
        </p:sp>
        <p:sp>
          <p:nvSpPr>
            <p:cNvPr id="17525" name="Line 111"/>
            <p:cNvSpPr>
              <a:spLocks noChangeAspect="1" noChangeShapeType="1"/>
            </p:cNvSpPr>
            <p:nvPr/>
          </p:nvSpPr>
          <p:spPr bwMode="auto">
            <a:xfrm flipV="1">
              <a:off x="3856" y="1686"/>
              <a:ext cx="102" cy="101"/>
            </a:xfrm>
            <a:prstGeom prst="line">
              <a:avLst/>
            </a:prstGeom>
            <a:noFill/>
            <a:ln w="9525">
              <a:solidFill>
                <a:schemeClr val="bg2"/>
              </a:solidFill>
              <a:round/>
              <a:headEnd/>
              <a:tailEnd/>
            </a:ln>
          </p:spPr>
          <p:txBody>
            <a:bodyPr/>
            <a:lstStyle/>
            <a:p>
              <a:endParaRPr lang="ru-RU"/>
            </a:p>
          </p:txBody>
        </p:sp>
        <p:sp>
          <p:nvSpPr>
            <p:cNvPr id="17526" name="Line 112"/>
            <p:cNvSpPr>
              <a:spLocks noChangeAspect="1" noChangeShapeType="1"/>
            </p:cNvSpPr>
            <p:nvPr/>
          </p:nvSpPr>
          <p:spPr bwMode="auto">
            <a:xfrm flipV="1">
              <a:off x="3852" y="1285"/>
              <a:ext cx="106" cy="108"/>
            </a:xfrm>
            <a:prstGeom prst="line">
              <a:avLst/>
            </a:prstGeom>
            <a:noFill/>
            <a:ln w="9525">
              <a:solidFill>
                <a:schemeClr val="bg2"/>
              </a:solidFill>
              <a:round/>
              <a:headEnd/>
              <a:tailEnd/>
            </a:ln>
          </p:spPr>
          <p:txBody>
            <a:bodyPr/>
            <a:lstStyle/>
            <a:p>
              <a:endParaRPr lang="ru-RU"/>
            </a:p>
          </p:txBody>
        </p:sp>
        <p:grpSp>
          <p:nvGrpSpPr>
            <p:cNvPr id="12" name="Group 113"/>
            <p:cNvGrpSpPr>
              <a:grpSpLocks noChangeAspect="1"/>
            </p:cNvGrpSpPr>
            <p:nvPr/>
          </p:nvGrpSpPr>
          <p:grpSpPr bwMode="auto">
            <a:xfrm>
              <a:off x="4444" y="979"/>
              <a:ext cx="133" cy="197"/>
              <a:chOff x="2294" y="1546"/>
              <a:chExt cx="133" cy="251"/>
            </a:xfrm>
          </p:grpSpPr>
          <p:sp>
            <p:nvSpPr>
              <p:cNvPr id="17528" name="Line 114"/>
              <p:cNvSpPr>
                <a:spLocks noChangeAspect="1" noChangeShapeType="1"/>
              </p:cNvSpPr>
              <p:nvPr/>
            </p:nvSpPr>
            <p:spPr bwMode="auto">
              <a:xfrm>
                <a:off x="2294" y="1676"/>
                <a:ext cx="0" cy="121"/>
              </a:xfrm>
              <a:prstGeom prst="line">
                <a:avLst/>
              </a:prstGeom>
              <a:noFill/>
              <a:ln w="9525">
                <a:solidFill>
                  <a:schemeClr val="bg2"/>
                </a:solidFill>
                <a:round/>
                <a:headEnd/>
                <a:tailEnd/>
              </a:ln>
            </p:spPr>
            <p:txBody>
              <a:bodyPr/>
              <a:lstStyle/>
              <a:p>
                <a:endParaRPr lang="ru-RU"/>
              </a:p>
            </p:txBody>
          </p:sp>
          <p:sp>
            <p:nvSpPr>
              <p:cNvPr id="17529" name="Line 115"/>
              <p:cNvSpPr>
                <a:spLocks noChangeAspect="1" noChangeShapeType="1"/>
              </p:cNvSpPr>
              <p:nvPr/>
            </p:nvSpPr>
            <p:spPr bwMode="auto">
              <a:xfrm>
                <a:off x="2427" y="1546"/>
                <a:ext cx="0" cy="122"/>
              </a:xfrm>
              <a:prstGeom prst="line">
                <a:avLst/>
              </a:prstGeom>
              <a:noFill/>
              <a:ln w="9525">
                <a:solidFill>
                  <a:schemeClr val="bg2"/>
                </a:solidFill>
                <a:round/>
                <a:headEnd/>
                <a:tailEnd/>
              </a:ln>
            </p:spPr>
            <p:txBody>
              <a:bodyPr/>
              <a:lstStyle/>
              <a:p>
                <a:endParaRPr lang="ru-RU"/>
              </a:p>
            </p:txBody>
          </p:sp>
        </p:grpSp>
        <p:sp>
          <p:nvSpPr>
            <p:cNvPr id="17530" name="Line 116"/>
            <p:cNvSpPr>
              <a:spLocks noChangeAspect="1" noChangeShapeType="1"/>
            </p:cNvSpPr>
            <p:nvPr/>
          </p:nvSpPr>
          <p:spPr bwMode="auto">
            <a:xfrm>
              <a:off x="4011" y="936"/>
              <a:ext cx="0" cy="96"/>
            </a:xfrm>
            <a:prstGeom prst="line">
              <a:avLst/>
            </a:prstGeom>
            <a:noFill/>
            <a:ln w="9525">
              <a:solidFill>
                <a:schemeClr val="bg2"/>
              </a:solidFill>
              <a:round/>
              <a:headEnd/>
              <a:tailEnd/>
            </a:ln>
          </p:spPr>
          <p:txBody>
            <a:bodyPr/>
            <a:lstStyle/>
            <a:p>
              <a:endParaRPr lang="ru-RU"/>
            </a:p>
          </p:txBody>
        </p:sp>
        <p:sp>
          <p:nvSpPr>
            <p:cNvPr id="17531" name="Line 117"/>
            <p:cNvSpPr>
              <a:spLocks noChangeAspect="1" noChangeShapeType="1"/>
            </p:cNvSpPr>
            <p:nvPr/>
          </p:nvSpPr>
          <p:spPr bwMode="auto">
            <a:xfrm>
              <a:off x="4117" y="835"/>
              <a:ext cx="0" cy="96"/>
            </a:xfrm>
            <a:prstGeom prst="line">
              <a:avLst/>
            </a:prstGeom>
            <a:noFill/>
            <a:ln w="9525">
              <a:solidFill>
                <a:schemeClr val="bg2"/>
              </a:solidFill>
              <a:round/>
              <a:headEnd/>
              <a:tailEnd/>
            </a:ln>
          </p:spPr>
          <p:txBody>
            <a:bodyPr/>
            <a:lstStyle/>
            <a:p>
              <a:endParaRPr lang="ru-RU"/>
            </a:p>
          </p:txBody>
        </p:sp>
        <p:grpSp>
          <p:nvGrpSpPr>
            <p:cNvPr id="13" name="Group 118"/>
            <p:cNvGrpSpPr>
              <a:grpSpLocks noChangeAspect="1"/>
            </p:cNvGrpSpPr>
            <p:nvPr/>
          </p:nvGrpSpPr>
          <p:grpSpPr bwMode="auto">
            <a:xfrm>
              <a:off x="4161" y="798"/>
              <a:ext cx="0" cy="196"/>
              <a:chOff x="2588" y="1269"/>
              <a:chExt cx="0" cy="246"/>
            </a:xfrm>
          </p:grpSpPr>
          <p:sp>
            <p:nvSpPr>
              <p:cNvPr id="17533" name="Line 119"/>
              <p:cNvSpPr>
                <a:spLocks noChangeAspect="1" noChangeShapeType="1"/>
              </p:cNvSpPr>
              <p:nvPr/>
            </p:nvSpPr>
            <p:spPr bwMode="auto">
              <a:xfrm>
                <a:off x="2588" y="1393"/>
                <a:ext cx="0" cy="122"/>
              </a:xfrm>
              <a:prstGeom prst="line">
                <a:avLst/>
              </a:prstGeom>
              <a:noFill/>
              <a:ln w="9525">
                <a:solidFill>
                  <a:schemeClr val="bg2"/>
                </a:solidFill>
                <a:round/>
                <a:headEnd/>
                <a:tailEnd/>
              </a:ln>
            </p:spPr>
            <p:txBody>
              <a:bodyPr/>
              <a:lstStyle/>
              <a:p>
                <a:endParaRPr lang="ru-RU"/>
              </a:p>
            </p:txBody>
          </p:sp>
          <p:sp>
            <p:nvSpPr>
              <p:cNvPr id="17534" name="Line 120"/>
              <p:cNvSpPr>
                <a:spLocks noChangeAspect="1" noChangeShapeType="1"/>
              </p:cNvSpPr>
              <p:nvPr/>
            </p:nvSpPr>
            <p:spPr bwMode="auto">
              <a:xfrm>
                <a:off x="2588" y="1269"/>
                <a:ext cx="0" cy="122"/>
              </a:xfrm>
              <a:prstGeom prst="line">
                <a:avLst/>
              </a:prstGeom>
              <a:noFill/>
              <a:ln w="9525">
                <a:solidFill>
                  <a:schemeClr val="bg2"/>
                </a:solidFill>
                <a:round/>
                <a:headEnd/>
                <a:tailEnd/>
              </a:ln>
            </p:spPr>
            <p:txBody>
              <a:bodyPr/>
              <a:lstStyle/>
              <a:p>
                <a:endParaRPr lang="ru-RU"/>
              </a:p>
            </p:txBody>
          </p:sp>
        </p:grpSp>
        <p:grpSp>
          <p:nvGrpSpPr>
            <p:cNvPr id="14" name="Group 121"/>
            <p:cNvGrpSpPr>
              <a:grpSpLocks noChangeAspect="1"/>
            </p:cNvGrpSpPr>
            <p:nvPr/>
          </p:nvGrpSpPr>
          <p:grpSpPr bwMode="auto">
            <a:xfrm>
              <a:off x="4126" y="1038"/>
              <a:ext cx="262" cy="97"/>
              <a:chOff x="2032" y="1551"/>
              <a:chExt cx="262" cy="122"/>
            </a:xfrm>
          </p:grpSpPr>
          <p:sp>
            <p:nvSpPr>
              <p:cNvPr id="17536" name="Line 122"/>
              <p:cNvSpPr>
                <a:spLocks noChangeAspect="1" noChangeShapeType="1"/>
              </p:cNvSpPr>
              <p:nvPr/>
            </p:nvSpPr>
            <p:spPr bwMode="auto">
              <a:xfrm>
                <a:off x="2294" y="1551"/>
                <a:ext cx="0" cy="122"/>
              </a:xfrm>
              <a:prstGeom prst="line">
                <a:avLst/>
              </a:prstGeom>
              <a:noFill/>
              <a:ln w="9525">
                <a:solidFill>
                  <a:schemeClr val="bg2"/>
                </a:solidFill>
                <a:round/>
                <a:headEnd/>
                <a:tailEnd/>
              </a:ln>
            </p:spPr>
            <p:txBody>
              <a:bodyPr/>
              <a:lstStyle/>
              <a:p>
                <a:endParaRPr lang="ru-RU"/>
              </a:p>
            </p:txBody>
          </p:sp>
          <p:sp>
            <p:nvSpPr>
              <p:cNvPr id="17537" name="Line 123"/>
              <p:cNvSpPr>
                <a:spLocks noChangeAspect="1" noChangeShapeType="1"/>
              </p:cNvSpPr>
              <p:nvPr/>
            </p:nvSpPr>
            <p:spPr bwMode="auto">
              <a:xfrm>
                <a:off x="2032" y="1555"/>
                <a:ext cx="254" cy="0"/>
              </a:xfrm>
              <a:prstGeom prst="line">
                <a:avLst/>
              </a:prstGeom>
              <a:noFill/>
              <a:ln w="9525">
                <a:solidFill>
                  <a:schemeClr val="bg2"/>
                </a:solidFill>
                <a:round/>
                <a:headEnd/>
                <a:tailEnd/>
              </a:ln>
            </p:spPr>
            <p:txBody>
              <a:bodyPr/>
              <a:lstStyle/>
              <a:p>
                <a:endParaRPr lang="ru-RU"/>
              </a:p>
            </p:txBody>
          </p:sp>
        </p:grpSp>
        <p:sp>
          <p:nvSpPr>
            <p:cNvPr id="17538" name="Line 124"/>
            <p:cNvSpPr>
              <a:spLocks noChangeAspect="1" noChangeShapeType="1"/>
            </p:cNvSpPr>
            <p:nvPr/>
          </p:nvSpPr>
          <p:spPr bwMode="auto">
            <a:xfrm>
              <a:off x="3805" y="936"/>
              <a:ext cx="201" cy="0"/>
            </a:xfrm>
            <a:prstGeom prst="line">
              <a:avLst/>
            </a:prstGeom>
            <a:noFill/>
            <a:ln w="9525">
              <a:solidFill>
                <a:schemeClr val="bg2"/>
              </a:solidFill>
              <a:round/>
              <a:headEnd/>
              <a:tailEnd/>
            </a:ln>
          </p:spPr>
          <p:txBody>
            <a:bodyPr/>
            <a:lstStyle/>
            <a:p>
              <a:endParaRPr lang="ru-RU"/>
            </a:p>
          </p:txBody>
        </p:sp>
        <p:sp>
          <p:nvSpPr>
            <p:cNvPr id="17539" name="Line 125"/>
            <p:cNvSpPr>
              <a:spLocks noChangeAspect="1" noChangeShapeType="1"/>
            </p:cNvSpPr>
            <p:nvPr/>
          </p:nvSpPr>
          <p:spPr bwMode="auto">
            <a:xfrm>
              <a:off x="3911" y="835"/>
              <a:ext cx="201" cy="0"/>
            </a:xfrm>
            <a:prstGeom prst="line">
              <a:avLst/>
            </a:prstGeom>
            <a:noFill/>
            <a:ln w="9525">
              <a:solidFill>
                <a:schemeClr val="bg2"/>
              </a:solidFill>
              <a:round/>
              <a:headEnd/>
              <a:tailEnd/>
            </a:ln>
          </p:spPr>
          <p:txBody>
            <a:bodyPr/>
            <a:lstStyle/>
            <a:p>
              <a:endParaRPr lang="ru-RU"/>
            </a:p>
          </p:txBody>
        </p:sp>
        <p:sp>
          <p:nvSpPr>
            <p:cNvPr id="17540" name="Line 126"/>
            <p:cNvSpPr>
              <a:spLocks noChangeAspect="1" noChangeShapeType="1"/>
            </p:cNvSpPr>
            <p:nvPr/>
          </p:nvSpPr>
          <p:spPr bwMode="auto">
            <a:xfrm>
              <a:off x="3960" y="785"/>
              <a:ext cx="201" cy="0"/>
            </a:xfrm>
            <a:prstGeom prst="line">
              <a:avLst/>
            </a:prstGeom>
            <a:noFill/>
            <a:ln w="9525">
              <a:solidFill>
                <a:schemeClr val="bg2"/>
              </a:solidFill>
              <a:round/>
              <a:headEnd/>
              <a:tailEnd/>
            </a:ln>
          </p:spPr>
          <p:txBody>
            <a:bodyPr/>
            <a:lstStyle/>
            <a:p>
              <a:endParaRPr lang="ru-RU"/>
            </a:p>
          </p:txBody>
        </p:sp>
        <p:grpSp>
          <p:nvGrpSpPr>
            <p:cNvPr id="15" name="Group 127"/>
            <p:cNvGrpSpPr>
              <a:grpSpLocks noChangeAspect="1"/>
            </p:cNvGrpSpPr>
            <p:nvPr/>
          </p:nvGrpSpPr>
          <p:grpSpPr bwMode="auto">
            <a:xfrm>
              <a:off x="4114" y="1744"/>
              <a:ext cx="621" cy="292"/>
              <a:chOff x="3841" y="3151"/>
              <a:chExt cx="783" cy="368"/>
            </a:xfrm>
          </p:grpSpPr>
          <p:sp>
            <p:nvSpPr>
              <p:cNvPr id="17542" name="Freeform 128"/>
              <p:cNvSpPr>
                <a:spLocks noChangeAspect="1"/>
              </p:cNvSpPr>
              <p:nvPr/>
            </p:nvSpPr>
            <p:spPr bwMode="auto">
              <a:xfrm>
                <a:off x="3844" y="3152"/>
                <a:ext cx="778" cy="366"/>
              </a:xfrm>
              <a:custGeom>
                <a:avLst/>
                <a:gdLst>
                  <a:gd name="T0" fmla="*/ 0 w 778"/>
                  <a:gd name="T1" fmla="*/ 273 h 366"/>
                  <a:gd name="T2" fmla="*/ 265 w 778"/>
                  <a:gd name="T3" fmla="*/ 0 h 366"/>
                  <a:gd name="T4" fmla="*/ 774 w 778"/>
                  <a:gd name="T5" fmla="*/ 4 h 366"/>
                  <a:gd name="T6" fmla="*/ 778 w 778"/>
                  <a:gd name="T7" fmla="*/ 96 h 366"/>
                  <a:gd name="T8" fmla="*/ 501 w 778"/>
                  <a:gd name="T9" fmla="*/ 366 h 366"/>
                  <a:gd name="T10" fmla="*/ 0 w 778"/>
                  <a:gd name="T11" fmla="*/ 273 h 366"/>
                  <a:gd name="T12" fmla="*/ 0 60000 65536"/>
                  <a:gd name="T13" fmla="*/ 0 60000 65536"/>
                  <a:gd name="T14" fmla="*/ 0 60000 65536"/>
                  <a:gd name="T15" fmla="*/ 0 60000 65536"/>
                  <a:gd name="T16" fmla="*/ 0 60000 65536"/>
                  <a:gd name="T17" fmla="*/ 0 60000 65536"/>
                  <a:gd name="T18" fmla="*/ 0 w 778"/>
                  <a:gd name="T19" fmla="*/ 0 h 366"/>
                  <a:gd name="T20" fmla="*/ 778 w 778"/>
                  <a:gd name="T21" fmla="*/ 366 h 366"/>
                </a:gdLst>
                <a:ahLst/>
                <a:cxnLst>
                  <a:cxn ang="T12">
                    <a:pos x="T0" y="T1"/>
                  </a:cxn>
                  <a:cxn ang="T13">
                    <a:pos x="T2" y="T3"/>
                  </a:cxn>
                  <a:cxn ang="T14">
                    <a:pos x="T4" y="T5"/>
                  </a:cxn>
                  <a:cxn ang="T15">
                    <a:pos x="T6" y="T7"/>
                  </a:cxn>
                  <a:cxn ang="T16">
                    <a:pos x="T8" y="T9"/>
                  </a:cxn>
                  <a:cxn ang="T17">
                    <a:pos x="T10" y="T11"/>
                  </a:cxn>
                </a:cxnLst>
                <a:rect l="T18" t="T19" r="T20" b="T21"/>
                <a:pathLst>
                  <a:path w="778" h="366">
                    <a:moveTo>
                      <a:pt x="0" y="273"/>
                    </a:moveTo>
                    <a:lnTo>
                      <a:pt x="265" y="0"/>
                    </a:lnTo>
                    <a:lnTo>
                      <a:pt x="774" y="4"/>
                    </a:lnTo>
                    <a:lnTo>
                      <a:pt x="778" y="96"/>
                    </a:lnTo>
                    <a:lnTo>
                      <a:pt x="501" y="366"/>
                    </a:lnTo>
                    <a:lnTo>
                      <a:pt x="0" y="273"/>
                    </a:lnTo>
                    <a:close/>
                  </a:path>
                </a:pathLst>
              </a:custGeom>
              <a:solidFill>
                <a:srgbClr val="0033CC"/>
              </a:solidFill>
              <a:ln w="9525">
                <a:noFill/>
                <a:round/>
                <a:headEnd/>
                <a:tailEnd/>
              </a:ln>
            </p:spPr>
            <p:txBody>
              <a:bodyPr/>
              <a:lstStyle/>
              <a:p>
                <a:endParaRPr lang="ru-RU"/>
              </a:p>
            </p:txBody>
          </p:sp>
          <p:sp>
            <p:nvSpPr>
              <p:cNvPr id="17543" name="Rectangle 129"/>
              <p:cNvSpPr>
                <a:spLocks noChangeAspect="1" noChangeArrowheads="1"/>
              </p:cNvSpPr>
              <p:nvPr/>
            </p:nvSpPr>
            <p:spPr bwMode="auto">
              <a:xfrm>
                <a:off x="3841" y="3432"/>
                <a:ext cx="497" cy="81"/>
              </a:xfrm>
              <a:prstGeom prst="rect">
                <a:avLst/>
              </a:prstGeom>
              <a:solidFill>
                <a:srgbClr val="0033CC"/>
              </a:solidFill>
              <a:ln w="19050">
                <a:solidFill>
                  <a:schemeClr val="tx1"/>
                </a:solidFill>
                <a:miter lim="800000"/>
                <a:headEnd/>
                <a:tailEnd/>
              </a:ln>
            </p:spPr>
            <p:txBody>
              <a:bodyPr wrap="none" anchor="ctr"/>
              <a:lstStyle/>
              <a:p>
                <a:endParaRPr lang="en-US"/>
              </a:p>
            </p:txBody>
          </p:sp>
          <p:sp>
            <p:nvSpPr>
              <p:cNvPr id="17544" name="Freeform 130"/>
              <p:cNvSpPr>
                <a:spLocks noChangeAspect="1"/>
              </p:cNvSpPr>
              <p:nvPr/>
            </p:nvSpPr>
            <p:spPr bwMode="auto">
              <a:xfrm>
                <a:off x="4343" y="3153"/>
                <a:ext cx="276" cy="275"/>
              </a:xfrm>
              <a:custGeom>
                <a:avLst/>
                <a:gdLst>
                  <a:gd name="T0" fmla="*/ 0 w 276"/>
                  <a:gd name="T1" fmla="*/ 275 h 275"/>
                  <a:gd name="T2" fmla="*/ 276 w 276"/>
                  <a:gd name="T3" fmla="*/ 0 h 275"/>
                  <a:gd name="T4" fmla="*/ 0 60000 65536"/>
                  <a:gd name="T5" fmla="*/ 0 60000 65536"/>
                  <a:gd name="T6" fmla="*/ 0 w 276"/>
                  <a:gd name="T7" fmla="*/ 0 h 275"/>
                  <a:gd name="T8" fmla="*/ 276 w 276"/>
                  <a:gd name="T9" fmla="*/ 275 h 275"/>
                </a:gdLst>
                <a:ahLst/>
                <a:cxnLst>
                  <a:cxn ang="T4">
                    <a:pos x="T0" y="T1"/>
                  </a:cxn>
                  <a:cxn ang="T5">
                    <a:pos x="T2" y="T3"/>
                  </a:cxn>
                </a:cxnLst>
                <a:rect l="T6" t="T7" r="T8" b="T9"/>
                <a:pathLst>
                  <a:path w="276" h="275">
                    <a:moveTo>
                      <a:pt x="0" y="275"/>
                    </a:moveTo>
                    <a:lnTo>
                      <a:pt x="276" y="0"/>
                    </a:lnTo>
                  </a:path>
                </a:pathLst>
              </a:custGeom>
              <a:solidFill>
                <a:srgbClr val="0033CC"/>
              </a:solidFill>
              <a:ln w="19050">
                <a:solidFill>
                  <a:schemeClr val="tx1"/>
                </a:solidFill>
                <a:round/>
                <a:headEnd/>
                <a:tailEnd/>
              </a:ln>
            </p:spPr>
            <p:txBody>
              <a:bodyPr/>
              <a:lstStyle/>
              <a:p>
                <a:endParaRPr lang="ru-RU"/>
              </a:p>
            </p:txBody>
          </p:sp>
          <p:sp>
            <p:nvSpPr>
              <p:cNvPr id="17545" name="Line 131"/>
              <p:cNvSpPr>
                <a:spLocks noChangeAspect="1" noChangeShapeType="1"/>
              </p:cNvSpPr>
              <p:nvPr/>
            </p:nvSpPr>
            <p:spPr bwMode="auto">
              <a:xfrm>
                <a:off x="4620" y="3151"/>
                <a:ext cx="0" cy="93"/>
              </a:xfrm>
              <a:prstGeom prst="line">
                <a:avLst/>
              </a:prstGeom>
              <a:noFill/>
              <a:ln w="19050">
                <a:solidFill>
                  <a:schemeClr val="tx1"/>
                </a:solidFill>
                <a:round/>
                <a:headEnd/>
                <a:tailEnd/>
              </a:ln>
            </p:spPr>
            <p:txBody>
              <a:bodyPr/>
              <a:lstStyle/>
              <a:p>
                <a:endParaRPr lang="ru-RU"/>
              </a:p>
            </p:txBody>
          </p:sp>
          <p:sp>
            <p:nvSpPr>
              <p:cNvPr id="17546" name="Line 132"/>
              <p:cNvSpPr>
                <a:spLocks noChangeAspect="1" noChangeShapeType="1"/>
              </p:cNvSpPr>
              <p:nvPr/>
            </p:nvSpPr>
            <p:spPr bwMode="auto">
              <a:xfrm flipV="1">
                <a:off x="3841" y="3151"/>
                <a:ext cx="277" cy="276"/>
              </a:xfrm>
              <a:prstGeom prst="line">
                <a:avLst/>
              </a:prstGeom>
              <a:noFill/>
              <a:ln w="19050">
                <a:solidFill>
                  <a:schemeClr val="tx1"/>
                </a:solidFill>
                <a:round/>
                <a:headEnd/>
                <a:tailEnd/>
              </a:ln>
            </p:spPr>
            <p:txBody>
              <a:bodyPr/>
              <a:lstStyle/>
              <a:p>
                <a:endParaRPr lang="ru-RU"/>
              </a:p>
            </p:txBody>
          </p:sp>
          <p:sp>
            <p:nvSpPr>
              <p:cNvPr id="17547" name="Line 133"/>
              <p:cNvSpPr>
                <a:spLocks noChangeAspect="1" noChangeShapeType="1"/>
              </p:cNvSpPr>
              <p:nvPr/>
            </p:nvSpPr>
            <p:spPr bwMode="auto">
              <a:xfrm>
                <a:off x="4119" y="3154"/>
                <a:ext cx="505" cy="0"/>
              </a:xfrm>
              <a:prstGeom prst="line">
                <a:avLst/>
              </a:prstGeom>
              <a:noFill/>
              <a:ln w="19050">
                <a:solidFill>
                  <a:schemeClr val="tx1"/>
                </a:solidFill>
                <a:round/>
                <a:headEnd/>
                <a:tailEnd/>
              </a:ln>
            </p:spPr>
            <p:txBody>
              <a:bodyPr/>
              <a:lstStyle/>
              <a:p>
                <a:endParaRPr lang="ru-RU"/>
              </a:p>
            </p:txBody>
          </p:sp>
          <p:sp>
            <p:nvSpPr>
              <p:cNvPr id="17548" name="Freeform 134"/>
              <p:cNvSpPr>
                <a:spLocks noChangeAspect="1"/>
              </p:cNvSpPr>
              <p:nvPr/>
            </p:nvSpPr>
            <p:spPr bwMode="auto">
              <a:xfrm>
                <a:off x="4345" y="3242"/>
                <a:ext cx="279" cy="277"/>
              </a:xfrm>
              <a:custGeom>
                <a:avLst/>
                <a:gdLst>
                  <a:gd name="T0" fmla="*/ 0 w 279"/>
                  <a:gd name="T1" fmla="*/ 277 h 277"/>
                  <a:gd name="T2" fmla="*/ 279 w 279"/>
                  <a:gd name="T3" fmla="*/ 0 h 277"/>
                  <a:gd name="T4" fmla="*/ 0 60000 65536"/>
                  <a:gd name="T5" fmla="*/ 0 60000 65536"/>
                  <a:gd name="T6" fmla="*/ 0 w 279"/>
                  <a:gd name="T7" fmla="*/ 0 h 277"/>
                  <a:gd name="T8" fmla="*/ 279 w 279"/>
                  <a:gd name="T9" fmla="*/ 277 h 277"/>
                </a:gdLst>
                <a:ahLst/>
                <a:cxnLst>
                  <a:cxn ang="T4">
                    <a:pos x="T0" y="T1"/>
                  </a:cxn>
                  <a:cxn ang="T5">
                    <a:pos x="T2" y="T3"/>
                  </a:cxn>
                </a:cxnLst>
                <a:rect l="T6" t="T7" r="T8" b="T9"/>
                <a:pathLst>
                  <a:path w="279" h="277">
                    <a:moveTo>
                      <a:pt x="0" y="277"/>
                    </a:moveTo>
                    <a:lnTo>
                      <a:pt x="279" y="0"/>
                    </a:lnTo>
                  </a:path>
                </a:pathLst>
              </a:custGeom>
              <a:solidFill>
                <a:srgbClr val="0033CC"/>
              </a:solidFill>
              <a:ln w="19050">
                <a:solidFill>
                  <a:schemeClr val="tx1"/>
                </a:solidFill>
                <a:round/>
                <a:headEnd/>
                <a:tailEnd/>
              </a:ln>
            </p:spPr>
            <p:txBody>
              <a:bodyPr/>
              <a:lstStyle/>
              <a:p>
                <a:endParaRPr lang="ru-RU"/>
              </a:p>
            </p:txBody>
          </p:sp>
        </p:grpSp>
        <p:sp>
          <p:nvSpPr>
            <p:cNvPr id="17549" name="Line 135"/>
            <p:cNvSpPr>
              <a:spLocks noChangeAspect="1" noChangeShapeType="1"/>
            </p:cNvSpPr>
            <p:nvPr/>
          </p:nvSpPr>
          <p:spPr bwMode="auto">
            <a:xfrm flipV="1">
              <a:off x="3853" y="954"/>
              <a:ext cx="339" cy="334"/>
            </a:xfrm>
            <a:prstGeom prst="line">
              <a:avLst/>
            </a:prstGeom>
            <a:noFill/>
            <a:ln w="28575">
              <a:solidFill>
                <a:srgbClr val="0066FF"/>
              </a:solidFill>
              <a:round/>
              <a:headEnd/>
              <a:tailEnd/>
            </a:ln>
          </p:spPr>
          <p:txBody>
            <a:bodyPr/>
            <a:lstStyle/>
            <a:p>
              <a:endParaRPr lang="ru-RU"/>
            </a:p>
          </p:txBody>
        </p:sp>
        <p:sp>
          <p:nvSpPr>
            <p:cNvPr id="17550" name="Line 136"/>
            <p:cNvSpPr>
              <a:spLocks noChangeAspect="1" noChangeShapeType="1"/>
            </p:cNvSpPr>
            <p:nvPr/>
          </p:nvSpPr>
          <p:spPr bwMode="auto">
            <a:xfrm flipH="1">
              <a:off x="3649" y="1288"/>
              <a:ext cx="204" cy="0"/>
            </a:xfrm>
            <a:prstGeom prst="line">
              <a:avLst/>
            </a:prstGeom>
            <a:noFill/>
            <a:ln w="28575">
              <a:solidFill>
                <a:srgbClr val="0066FF"/>
              </a:solidFill>
              <a:round/>
              <a:headEnd/>
              <a:tailEnd/>
            </a:ln>
          </p:spPr>
          <p:txBody>
            <a:bodyPr/>
            <a:lstStyle/>
            <a:p>
              <a:endParaRPr lang="ru-RU"/>
            </a:p>
          </p:txBody>
        </p:sp>
        <p:sp>
          <p:nvSpPr>
            <p:cNvPr id="17551" name="Line 137"/>
            <p:cNvSpPr>
              <a:spLocks noChangeAspect="1" noChangeShapeType="1"/>
            </p:cNvSpPr>
            <p:nvPr/>
          </p:nvSpPr>
          <p:spPr bwMode="auto">
            <a:xfrm flipV="1">
              <a:off x="5041" y="1860"/>
              <a:ext cx="152" cy="153"/>
            </a:xfrm>
            <a:prstGeom prst="line">
              <a:avLst/>
            </a:prstGeom>
            <a:noFill/>
            <a:ln w="9525">
              <a:solidFill>
                <a:schemeClr val="bg2"/>
              </a:solidFill>
              <a:round/>
              <a:headEnd/>
              <a:tailEnd/>
            </a:ln>
          </p:spPr>
          <p:txBody>
            <a:bodyPr/>
            <a:lstStyle/>
            <a:p>
              <a:endParaRPr lang="ru-RU"/>
            </a:p>
          </p:txBody>
        </p:sp>
        <p:sp>
          <p:nvSpPr>
            <p:cNvPr id="17552" name="Line 138"/>
            <p:cNvSpPr>
              <a:spLocks noChangeAspect="1" noChangeShapeType="1"/>
            </p:cNvSpPr>
            <p:nvPr/>
          </p:nvSpPr>
          <p:spPr bwMode="auto">
            <a:xfrm>
              <a:off x="4190" y="754"/>
              <a:ext cx="1001" cy="0"/>
            </a:xfrm>
            <a:prstGeom prst="line">
              <a:avLst/>
            </a:prstGeom>
            <a:noFill/>
            <a:ln w="3175">
              <a:solidFill>
                <a:schemeClr val="tx1"/>
              </a:solidFill>
              <a:prstDash val="dash"/>
              <a:round/>
              <a:headEnd/>
              <a:tailEnd/>
            </a:ln>
          </p:spPr>
          <p:txBody>
            <a:bodyPr/>
            <a:lstStyle/>
            <a:p>
              <a:endParaRPr lang="ru-RU"/>
            </a:p>
          </p:txBody>
        </p:sp>
        <p:sp>
          <p:nvSpPr>
            <p:cNvPr id="17553" name="Line 139"/>
            <p:cNvSpPr>
              <a:spLocks noChangeAspect="1" noChangeShapeType="1"/>
            </p:cNvSpPr>
            <p:nvPr/>
          </p:nvSpPr>
          <p:spPr bwMode="auto">
            <a:xfrm flipV="1">
              <a:off x="5191" y="754"/>
              <a:ext cx="0" cy="1005"/>
            </a:xfrm>
            <a:prstGeom prst="line">
              <a:avLst/>
            </a:prstGeom>
            <a:noFill/>
            <a:ln w="3175">
              <a:solidFill>
                <a:schemeClr val="tx1"/>
              </a:solidFill>
              <a:prstDash val="dash"/>
              <a:round/>
              <a:headEnd/>
              <a:tailEnd/>
            </a:ln>
          </p:spPr>
          <p:txBody>
            <a:bodyPr/>
            <a:lstStyle/>
            <a:p>
              <a:endParaRPr lang="ru-RU"/>
            </a:p>
          </p:txBody>
        </p:sp>
        <p:grpSp>
          <p:nvGrpSpPr>
            <p:cNvPr id="16" name="Group 140"/>
            <p:cNvGrpSpPr>
              <a:grpSpLocks noChangeAspect="1"/>
            </p:cNvGrpSpPr>
            <p:nvPr/>
          </p:nvGrpSpPr>
          <p:grpSpPr bwMode="auto">
            <a:xfrm>
              <a:off x="4523" y="1032"/>
              <a:ext cx="137" cy="555"/>
              <a:chOff x="2664" y="1403"/>
              <a:chExt cx="407" cy="1646"/>
            </a:xfrm>
          </p:grpSpPr>
          <p:sp>
            <p:nvSpPr>
              <p:cNvPr id="17555" name="AutoShape 141"/>
              <p:cNvSpPr>
                <a:spLocks noChangeAspect="1" noChangeArrowheads="1"/>
              </p:cNvSpPr>
              <p:nvPr/>
            </p:nvSpPr>
            <p:spPr bwMode="auto">
              <a:xfrm>
                <a:off x="2664" y="1403"/>
                <a:ext cx="401" cy="1646"/>
              </a:xfrm>
              <a:prstGeom prst="roundRect">
                <a:avLst>
                  <a:gd name="adj" fmla="val 33542"/>
                </a:avLst>
              </a:prstGeom>
              <a:solidFill>
                <a:schemeClr val="accent1"/>
              </a:solidFill>
              <a:ln w="9525">
                <a:solidFill>
                  <a:schemeClr val="tx1"/>
                </a:solidFill>
                <a:round/>
                <a:headEnd/>
                <a:tailEnd/>
              </a:ln>
            </p:spPr>
            <p:txBody>
              <a:bodyPr wrap="none" anchor="ctr"/>
              <a:lstStyle/>
              <a:p>
                <a:endParaRPr lang="en-US"/>
              </a:p>
            </p:txBody>
          </p:sp>
          <p:sp>
            <p:nvSpPr>
              <p:cNvPr id="17556" name="Oval 142"/>
              <p:cNvSpPr>
                <a:spLocks noChangeAspect="1" noChangeArrowheads="1"/>
              </p:cNvSpPr>
              <p:nvPr/>
            </p:nvSpPr>
            <p:spPr bwMode="auto">
              <a:xfrm>
                <a:off x="2848" y="1433"/>
                <a:ext cx="29" cy="29"/>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17" name="Group 143"/>
              <p:cNvGrpSpPr>
                <a:grpSpLocks noChangeAspect="1"/>
              </p:cNvGrpSpPr>
              <p:nvPr/>
            </p:nvGrpSpPr>
            <p:grpSpPr bwMode="auto">
              <a:xfrm>
                <a:off x="2736" y="1723"/>
                <a:ext cx="335" cy="1237"/>
                <a:chOff x="4952" y="1184"/>
                <a:chExt cx="524" cy="1958"/>
              </a:xfrm>
            </p:grpSpPr>
            <p:sp>
              <p:nvSpPr>
                <p:cNvPr id="17558" name="Oval 144"/>
                <p:cNvSpPr>
                  <a:spLocks noChangeAspect="1" noChangeArrowheads="1"/>
                </p:cNvSpPr>
                <p:nvPr/>
              </p:nvSpPr>
              <p:spPr bwMode="auto">
                <a:xfrm>
                  <a:off x="4952" y="1208"/>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59" name="Oval 145"/>
                <p:cNvSpPr>
                  <a:spLocks noChangeAspect="1" noChangeArrowheads="1"/>
                </p:cNvSpPr>
                <p:nvPr/>
              </p:nvSpPr>
              <p:spPr bwMode="auto">
                <a:xfrm>
                  <a:off x="4986" y="1955"/>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60" name="Oval 146"/>
                <p:cNvSpPr>
                  <a:spLocks noChangeAspect="1" noChangeArrowheads="1"/>
                </p:cNvSpPr>
                <p:nvPr/>
              </p:nvSpPr>
              <p:spPr bwMode="auto">
                <a:xfrm>
                  <a:off x="5157" y="1886"/>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61" name="Oval 147"/>
                <p:cNvSpPr>
                  <a:spLocks noChangeAspect="1" noChangeArrowheads="1"/>
                </p:cNvSpPr>
                <p:nvPr/>
              </p:nvSpPr>
              <p:spPr bwMode="auto">
                <a:xfrm>
                  <a:off x="5324" y="1955"/>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62" name="Oval 148"/>
                <p:cNvSpPr>
                  <a:spLocks noChangeAspect="1" noChangeArrowheads="1"/>
                </p:cNvSpPr>
                <p:nvPr/>
              </p:nvSpPr>
              <p:spPr bwMode="auto">
                <a:xfrm>
                  <a:off x="5157" y="1184"/>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63" name="Oval 149"/>
                <p:cNvSpPr>
                  <a:spLocks noChangeAspect="1" noChangeArrowheads="1"/>
                </p:cNvSpPr>
                <p:nvPr/>
              </p:nvSpPr>
              <p:spPr bwMode="auto">
                <a:xfrm>
                  <a:off x="5358" y="1207"/>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64" name="Oval 150"/>
                <p:cNvSpPr>
                  <a:spLocks noChangeAspect="1" noChangeArrowheads="1"/>
                </p:cNvSpPr>
                <p:nvPr/>
              </p:nvSpPr>
              <p:spPr bwMode="auto">
                <a:xfrm>
                  <a:off x="5157" y="2397"/>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65" name="Oval 151"/>
                <p:cNvSpPr>
                  <a:spLocks noChangeAspect="1" noChangeArrowheads="1"/>
                </p:cNvSpPr>
                <p:nvPr/>
              </p:nvSpPr>
              <p:spPr bwMode="auto">
                <a:xfrm>
                  <a:off x="5157" y="3025"/>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grpSp>
        </p:grpSp>
        <p:grpSp>
          <p:nvGrpSpPr>
            <p:cNvPr id="18" name="Group 152"/>
            <p:cNvGrpSpPr>
              <a:grpSpLocks noChangeAspect="1"/>
            </p:cNvGrpSpPr>
            <p:nvPr/>
          </p:nvGrpSpPr>
          <p:grpSpPr bwMode="auto">
            <a:xfrm>
              <a:off x="4270" y="1069"/>
              <a:ext cx="622" cy="622"/>
              <a:chOff x="3334" y="93"/>
              <a:chExt cx="2188" cy="2188"/>
            </a:xfrm>
          </p:grpSpPr>
          <p:sp>
            <p:nvSpPr>
              <p:cNvPr id="17567" name="AutoShape 153"/>
              <p:cNvSpPr>
                <a:spLocks noChangeAspect="1" noChangeArrowheads="1"/>
              </p:cNvSpPr>
              <p:nvPr/>
            </p:nvSpPr>
            <p:spPr bwMode="auto">
              <a:xfrm>
                <a:off x="3334" y="93"/>
                <a:ext cx="2188" cy="2188"/>
              </a:xfrm>
              <a:prstGeom prst="cube">
                <a:avLst>
                  <a:gd name="adj" fmla="val 778"/>
                </a:avLst>
              </a:prstGeom>
              <a:solidFill>
                <a:srgbClr val="C0C0C0"/>
              </a:solidFill>
              <a:ln w="12700">
                <a:solidFill>
                  <a:schemeClr val="tx1"/>
                </a:solidFill>
                <a:miter lim="800000"/>
                <a:headEnd/>
                <a:tailEnd/>
              </a:ln>
            </p:spPr>
            <p:txBody>
              <a:bodyPr wrap="none" anchor="ctr"/>
              <a:lstStyle/>
              <a:p>
                <a:endParaRPr lang="en-US"/>
              </a:p>
            </p:txBody>
          </p:sp>
          <p:sp>
            <p:nvSpPr>
              <p:cNvPr id="17568" name="Oval 154"/>
              <p:cNvSpPr>
                <a:spLocks noChangeAspect="1" noChangeArrowheads="1"/>
              </p:cNvSpPr>
              <p:nvPr/>
            </p:nvSpPr>
            <p:spPr bwMode="auto">
              <a:xfrm>
                <a:off x="3457" y="227"/>
                <a:ext cx="68" cy="68"/>
              </a:xfrm>
              <a:prstGeom prst="ellipse">
                <a:avLst/>
              </a:prstGeom>
              <a:solidFill>
                <a:srgbClr val="969696"/>
              </a:solidFill>
              <a:ln w="12700">
                <a:solidFill>
                  <a:schemeClr val="tx1"/>
                </a:solidFill>
                <a:round/>
                <a:headEnd/>
                <a:tailEnd/>
              </a:ln>
            </p:spPr>
            <p:txBody>
              <a:bodyPr wrap="none" anchor="ctr"/>
              <a:lstStyle/>
              <a:p>
                <a:endParaRPr lang="en-US"/>
              </a:p>
            </p:txBody>
          </p:sp>
          <p:sp>
            <p:nvSpPr>
              <p:cNvPr id="17569" name="Oval 155"/>
              <p:cNvSpPr>
                <a:spLocks noChangeAspect="1" noChangeArrowheads="1"/>
              </p:cNvSpPr>
              <p:nvPr/>
            </p:nvSpPr>
            <p:spPr bwMode="auto">
              <a:xfrm>
                <a:off x="5317" y="226"/>
                <a:ext cx="68" cy="68"/>
              </a:xfrm>
              <a:prstGeom prst="ellipse">
                <a:avLst/>
              </a:prstGeom>
              <a:solidFill>
                <a:srgbClr val="969696"/>
              </a:solidFill>
              <a:ln w="12700">
                <a:solidFill>
                  <a:schemeClr val="tx1"/>
                </a:solidFill>
                <a:round/>
                <a:headEnd/>
                <a:tailEnd/>
              </a:ln>
            </p:spPr>
            <p:txBody>
              <a:bodyPr wrap="none" anchor="ctr"/>
              <a:lstStyle/>
              <a:p>
                <a:endParaRPr lang="en-US"/>
              </a:p>
            </p:txBody>
          </p:sp>
        </p:grpSp>
        <p:sp>
          <p:nvSpPr>
            <p:cNvPr id="17570" name="AutoShape 156"/>
            <p:cNvSpPr>
              <a:spLocks noChangeAspect="1" noChangeArrowheads="1"/>
            </p:cNvSpPr>
            <p:nvPr/>
          </p:nvSpPr>
          <p:spPr bwMode="auto">
            <a:xfrm rot="-8090969">
              <a:off x="4262" y="1633"/>
              <a:ext cx="20" cy="118"/>
            </a:xfrm>
            <a:prstGeom prst="can">
              <a:avLst>
                <a:gd name="adj" fmla="val 96913"/>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571" name="AutoShape 157"/>
            <p:cNvSpPr>
              <a:spLocks noChangeAspect="1" noChangeArrowheads="1"/>
            </p:cNvSpPr>
            <p:nvPr/>
          </p:nvSpPr>
          <p:spPr bwMode="auto">
            <a:xfrm rot="-8090969">
              <a:off x="4798" y="1632"/>
              <a:ext cx="20" cy="119"/>
            </a:xfrm>
            <a:prstGeom prst="can">
              <a:avLst>
                <a:gd name="adj" fmla="val 97734"/>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572" name="AutoShape 158"/>
            <p:cNvSpPr>
              <a:spLocks noChangeAspect="1" noChangeArrowheads="1"/>
            </p:cNvSpPr>
            <p:nvPr/>
          </p:nvSpPr>
          <p:spPr bwMode="auto">
            <a:xfrm rot="-8090969">
              <a:off x="4798" y="1091"/>
              <a:ext cx="20" cy="119"/>
            </a:xfrm>
            <a:prstGeom prst="can">
              <a:avLst>
                <a:gd name="adj" fmla="val 97734"/>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573" name="AutoShape 159"/>
            <p:cNvSpPr>
              <a:spLocks noChangeAspect="1" noChangeArrowheads="1"/>
            </p:cNvSpPr>
            <p:nvPr/>
          </p:nvSpPr>
          <p:spPr bwMode="auto">
            <a:xfrm rot="-8090969">
              <a:off x="4270" y="1092"/>
              <a:ext cx="19" cy="119"/>
            </a:xfrm>
            <a:prstGeom prst="can">
              <a:avLst>
                <a:gd name="adj" fmla="val 102878"/>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574" name="Freeform 160"/>
            <p:cNvSpPr>
              <a:spLocks noChangeAspect="1"/>
            </p:cNvSpPr>
            <p:nvPr/>
          </p:nvSpPr>
          <p:spPr bwMode="auto">
            <a:xfrm>
              <a:off x="4660" y="1387"/>
              <a:ext cx="214" cy="323"/>
            </a:xfrm>
            <a:custGeom>
              <a:avLst/>
              <a:gdLst>
                <a:gd name="T0" fmla="*/ 0 w 753"/>
                <a:gd name="T1" fmla="*/ 0 h 1139"/>
                <a:gd name="T2" fmla="*/ 0 w 753"/>
                <a:gd name="T3" fmla="*/ 0 h 1139"/>
                <a:gd name="T4" fmla="*/ 0 w 753"/>
                <a:gd name="T5" fmla="*/ 0 h 1139"/>
                <a:gd name="T6" fmla="*/ 0 w 753"/>
                <a:gd name="T7" fmla="*/ 0 h 1139"/>
                <a:gd name="T8" fmla="*/ 0 w 753"/>
                <a:gd name="T9" fmla="*/ 0 h 1139"/>
                <a:gd name="T10" fmla="*/ 0 60000 65536"/>
                <a:gd name="T11" fmla="*/ 0 60000 65536"/>
                <a:gd name="T12" fmla="*/ 0 60000 65536"/>
                <a:gd name="T13" fmla="*/ 0 60000 65536"/>
                <a:gd name="T14" fmla="*/ 0 60000 65536"/>
                <a:gd name="T15" fmla="*/ 0 w 753"/>
                <a:gd name="T16" fmla="*/ 0 h 1139"/>
                <a:gd name="T17" fmla="*/ 753 w 753"/>
                <a:gd name="T18" fmla="*/ 1139 h 1139"/>
              </a:gdLst>
              <a:ahLst/>
              <a:cxnLst>
                <a:cxn ang="T10">
                  <a:pos x="T0" y="T1"/>
                </a:cxn>
                <a:cxn ang="T11">
                  <a:pos x="T2" y="T3"/>
                </a:cxn>
                <a:cxn ang="T12">
                  <a:pos x="T4" y="T5"/>
                </a:cxn>
                <a:cxn ang="T13">
                  <a:pos x="T6" y="T7"/>
                </a:cxn>
                <a:cxn ang="T14">
                  <a:pos x="T8" y="T9"/>
                </a:cxn>
              </a:cxnLst>
              <a:rect l="T15" t="T16" r="T17" b="T18"/>
              <a:pathLst>
                <a:path w="753" h="1139">
                  <a:moveTo>
                    <a:pt x="532" y="224"/>
                  </a:moveTo>
                  <a:lnTo>
                    <a:pt x="753" y="0"/>
                  </a:lnTo>
                  <a:lnTo>
                    <a:pt x="225" y="915"/>
                  </a:lnTo>
                  <a:lnTo>
                    <a:pt x="0" y="1139"/>
                  </a:lnTo>
                  <a:lnTo>
                    <a:pt x="532" y="224"/>
                  </a:lnTo>
                  <a:close/>
                </a:path>
              </a:pathLst>
            </a:custGeom>
            <a:solidFill>
              <a:srgbClr val="D5D5D5"/>
            </a:solidFill>
            <a:ln w="19050">
              <a:noFill/>
              <a:prstDash val="dash"/>
              <a:round/>
              <a:headEnd/>
              <a:tailEnd/>
            </a:ln>
          </p:spPr>
          <p:txBody>
            <a:bodyPr/>
            <a:lstStyle/>
            <a:p>
              <a:endParaRPr lang="ru-RU"/>
            </a:p>
          </p:txBody>
        </p:sp>
        <p:sp>
          <p:nvSpPr>
            <p:cNvPr id="17575" name="Line 161"/>
            <p:cNvSpPr>
              <a:spLocks noChangeAspect="1" noChangeShapeType="1"/>
            </p:cNvSpPr>
            <p:nvPr/>
          </p:nvSpPr>
          <p:spPr bwMode="auto">
            <a:xfrm flipH="1">
              <a:off x="4723" y="1387"/>
              <a:ext cx="150" cy="261"/>
            </a:xfrm>
            <a:prstGeom prst="line">
              <a:avLst/>
            </a:prstGeom>
            <a:noFill/>
            <a:ln w="19050">
              <a:solidFill>
                <a:schemeClr val="tx1"/>
              </a:solidFill>
              <a:prstDash val="dash"/>
              <a:round/>
              <a:headEnd/>
              <a:tailEnd/>
            </a:ln>
          </p:spPr>
          <p:txBody>
            <a:bodyPr/>
            <a:lstStyle/>
            <a:p>
              <a:endParaRPr lang="ru-RU"/>
            </a:p>
          </p:txBody>
        </p:sp>
        <p:sp>
          <p:nvSpPr>
            <p:cNvPr id="17576" name="Freeform 162"/>
            <p:cNvSpPr>
              <a:spLocks noChangeAspect="1"/>
            </p:cNvSpPr>
            <p:nvPr/>
          </p:nvSpPr>
          <p:spPr bwMode="auto">
            <a:xfrm>
              <a:off x="4658" y="1127"/>
              <a:ext cx="216" cy="325"/>
            </a:xfrm>
            <a:custGeom>
              <a:avLst/>
              <a:gdLst>
                <a:gd name="T0" fmla="*/ 0 w 760"/>
                <a:gd name="T1" fmla="*/ 0 h 1146"/>
                <a:gd name="T2" fmla="*/ 0 w 760"/>
                <a:gd name="T3" fmla="*/ 0 h 1146"/>
                <a:gd name="T4" fmla="*/ 0 w 760"/>
                <a:gd name="T5" fmla="*/ 0 h 1146"/>
                <a:gd name="T6" fmla="*/ 0 w 760"/>
                <a:gd name="T7" fmla="*/ 0 h 1146"/>
                <a:gd name="T8" fmla="*/ 0 w 760"/>
                <a:gd name="T9" fmla="*/ 0 h 1146"/>
                <a:gd name="T10" fmla="*/ 0 60000 65536"/>
                <a:gd name="T11" fmla="*/ 0 60000 65536"/>
                <a:gd name="T12" fmla="*/ 0 60000 65536"/>
                <a:gd name="T13" fmla="*/ 0 60000 65536"/>
                <a:gd name="T14" fmla="*/ 0 60000 65536"/>
                <a:gd name="T15" fmla="*/ 0 w 760"/>
                <a:gd name="T16" fmla="*/ 0 h 1146"/>
                <a:gd name="T17" fmla="*/ 760 w 760"/>
                <a:gd name="T18" fmla="*/ 1146 h 1146"/>
              </a:gdLst>
              <a:ahLst/>
              <a:cxnLst>
                <a:cxn ang="T10">
                  <a:pos x="T0" y="T1"/>
                </a:cxn>
                <a:cxn ang="T11">
                  <a:pos x="T2" y="T3"/>
                </a:cxn>
                <a:cxn ang="T12">
                  <a:pos x="T4" y="T5"/>
                </a:cxn>
                <a:cxn ang="T13">
                  <a:pos x="T6" y="T7"/>
                </a:cxn>
                <a:cxn ang="T14">
                  <a:pos x="T8" y="T9"/>
                </a:cxn>
              </a:cxnLst>
              <a:rect l="T15" t="T16" r="T17" b="T18"/>
              <a:pathLst>
                <a:path w="760" h="1146">
                  <a:moveTo>
                    <a:pt x="0" y="223"/>
                  </a:moveTo>
                  <a:lnTo>
                    <a:pt x="226" y="0"/>
                  </a:lnTo>
                  <a:lnTo>
                    <a:pt x="760" y="907"/>
                  </a:lnTo>
                  <a:lnTo>
                    <a:pt x="539" y="1146"/>
                  </a:lnTo>
                  <a:lnTo>
                    <a:pt x="0" y="223"/>
                  </a:lnTo>
                  <a:close/>
                </a:path>
              </a:pathLst>
            </a:custGeom>
            <a:solidFill>
              <a:srgbClr val="D5D5D5"/>
            </a:solidFill>
            <a:ln w="19050">
              <a:noFill/>
              <a:prstDash val="dash"/>
              <a:round/>
              <a:headEnd/>
              <a:tailEnd/>
            </a:ln>
          </p:spPr>
          <p:txBody>
            <a:bodyPr/>
            <a:lstStyle/>
            <a:p>
              <a:endParaRPr lang="ru-RU"/>
            </a:p>
          </p:txBody>
        </p:sp>
        <p:sp>
          <p:nvSpPr>
            <p:cNvPr id="17577" name="Line 163"/>
            <p:cNvSpPr>
              <a:spLocks noChangeAspect="1" noChangeShapeType="1"/>
            </p:cNvSpPr>
            <p:nvPr/>
          </p:nvSpPr>
          <p:spPr bwMode="auto">
            <a:xfrm>
              <a:off x="4722" y="1127"/>
              <a:ext cx="151" cy="260"/>
            </a:xfrm>
            <a:prstGeom prst="line">
              <a:avLst/>
            </a:prstGeom>
            <a:noFill/>
            <a:ln w="19050">
              <a:solidFill>
                <a:schemeClr val="tx1"/>
              </a:solidFill>
              <a:prstDash val="dash"/>
              <a:round/>
              <a:headEnd/>
              <a:tailEnd/>
            </a:ln>
          </p:spPr>
          <p:txBody>
            <a:bodyPr/>
            <a:lstStyle/>
            <a:p>
              <a:endParaRPr lang="ru-RU"/>
            </a:p>
          </p:txBody>
        </p:sp>
        <p:sp>
          <p:nvSpPr>
            <p:cNvPr id="17578" name="Line 164"/>
            <p:cNvSpPr>
              <a:spLocks noChangeAspect="1" noChangeShapeType="1"/>
            </p:cNvSpPr>
            <p:nvPr/>
          </p:nvSpPr>
          <p:spPr bwMode="auto">
            <a:xfrm flipV="1">
              <a:off x="4660" y="1646"/>
              <a:ext cx="64" cy="65"/>
            </a:xfrm>
            <a:prstGeom prst="line">
              <a:avLst/>
            </a:prstGeom>
            <a:noFill/>
            <a:ln w="19050">
              <a:solidFill>
                <a:schemeClr val="tx1"/>
              </a:solidFill>
              <a:prstDash val="dash"/>
              <a:round/>
              <a:headEnd/>
              <a:tailEnd/>
            </a:ln>
          </p:spPr>
          <p:txBody>
            <a:bodyPr/>
            <a:lstStyle/>
            <a:p>
              <a:endParaRPr lang="ru-RU"/>
            </a:p>
          </p:txBody>
        </p:sp>
        <p:sp>
          <p:nvSpPr>
            <p:cNvPr id="17579" name="Line 165"/>
            <p:cNvSpPr>
              <a:spLocks noChangeAspect="1" noChangeShapeType="1"/>
            </p:cNvSpPr>
            <p:nvPr/>
          </p:nvSpPr>
          <p:spPr bwMode="auto">
            <a:xfrm flipV="1">
              <a:off x="4810" y="1384"/>
              <a:ext cx="65" cy="65"/>
            </a:xfrm>
            <a:prstGeom prst="line">
              <a:avLst/>
            </a:prstGeom>
            <a:noFill/>
            <a:ln w="19050">
              <a:solidFill>
                <a:schemeClr val="tx1"/>
              </a:solidFill>
              <a:prstDash val="dash"/>
              <a:round/>
              <a:headEnd/>
              <a:tailEnd/>
            </a:ln>
          </p:spPr>
          <p:txBody>
            <a:bodyPr/>
            <a:lstStyle/>
            <a:p>
              <a:endParaRPr lang="ru-RU"/>
            </a:p>
          </p:txBody>
        </p:sp>
        <p:sp>
          <p:nvSpPr>
            <p:cNvPr id="17580" name="Freeform 166"/>
            <p:cNvSpPr>
              <a:spLocks noChangeAspect="1"/>
            </p:cNvSpPr>
            <p:nvPr/>
          </p:nvSpPr>
          <p:spPr bwMode="auto">
            <a:xfrm>
              <a:off x="4360" y="1126"/>
              <a:ext cx="363" cy="64"/>
            </a:xfrm>
            <a:custGeom>
              <a:avLst/>
              <a:gdLst>
                <a:gd name="T0" fmla="*/ 0 w 1272"/>
                <a:gd name="T1" fmla="*/ 0 h 225"/>
                <a:gd name="T2" fmla="*/ 0 w 1272"/>
                <a:gd name="T3" fmla="*/ 0 h 225"/>
                <a:gd name="T4" fmla="*/ 0 w 1272"/>
                <a:gd name="T5" fmla="*/ 0 h 225"/>
                <a:gd name="T6" fmla="*/ 0 w 1272"/>
                <a:gd name="T7" fmla="*/ 0 h 225"/>
                <a:gd name="T8" fmla="*/ 0 60000 65536"/>
                <a:gd name="T9" fmla="*/ 0 60000 65536"/>
                <a:gd name="T10" fmla="*/ 0 60000 65536"/>
                <a:gd name="T11" fmla="*/ 0 60000 65536"/>
                <a:gd name="T12" fmla="*/ 0 w 1272"/>
                <a:gd name="T13" fmla="*/ 0 h 225"/>
                <a:gd name="T14" fmla="*/ 1272 w 1272"/>
                <a:gd name="T15" fmla="*/ 225 h 225"/>
              </a:gdLst>
              <a:ahLst/>
              <a:cxnLst>
                <a:cxn ang="T8">
                  <a:pos x="T0" y="T1"/>
                </a:cxn>
                <a:cxn ang="T9">
                  <a:pos x="T2" y="T3"/>
                </a:cxn>
                <a:cxn ang="T10">
                  <a:pos x="T4" y="T5"/>
                </a:cxn>
                <a:cxn ang="T11">
                  <a:pos x="T6" y="T7"/>
                </a:cxn>
              </a:cxnLst>
              <a:rect l="T12" t="T13" r="T14" b="T15"/>
              <a:pathLst>
                <a:path w="1272" h="225">
                  <a:moveTo>
                    <a:pt x="1272" y="3"/>
                  </a:moveTo>
                  <a:lnTo>
                    <a:pt x="1054" y="225"/>
                  </a:lnTo>
                  <a:lnTo>
                    <a:pt x="0" y="225"/>
                  </a:lnTo>
                  <a:lnTo>
                    <a:pt x="220" y="0"/>
                  </a:lnTo>
                </a:path>
              </a:pathLst>
            </a:custGeom>
            <a:solidFill>
              <a:srgbClr val="D5D5D5"/>
            </a:solidFill>
            <a:ln w="19050">
              <a:noFill/>
              <a:prstDash val="dash"/>
              <a:round/>
              <a:headEnd/>
              <a:tailEnd/>
            </a:ln>
          </p:spPr>
          <p:txBody>
            <a:bodyPr/>
            <a:lstStyle/>
            <a:p>
              <a:endParaRPr lang="ru-RU"/>
            </a:p>
          </p:txBody>
        </p:sp>
        <p:sp>
          <p:nvSpPr>
            <p:cNvPr id="17581" name="Line 167"/>
            <p:cNvSpPr>
              <a:spLocks noChangeAspect="1" noChangeShapeType="1"/>
            </p:cNvSpPr>
            <p:nvPr/>
          </p:nvSpPr>
          <p:spPr bwMode="auto">
            <a:xfrm flipV="1">
              <a:off x="4411" y="1126"/>
              <a:ext cx="12" cy="12"/>
            </a:xfrm>
            <a:prstGeom prst="line">
              <a:avLst/>
            </a:prstGeom>
            <a:noFill/>
            <a:ln w="19050">
              <a:solidFill>
                <a:schemeClr val="tx1"/>
              </a:solidFill>
              <a:round/>
              <a:headEnd/>
              <a:tailEnd/>
            </a:ln>
          </p:spPr>
          <p:txBody>
            <a:bodyPr/>
            <a:lstStyle/>
            <a:p>
              <a:endParaRPr lang="ru-RU"/>
            </a:p>
          </p:txBody>
        </p:sp>
        <p:sp>
          <p:nvSpPr>
            <p:cNvPr id="17582" name="Line 168"/>
            <p:cNvSpPr>
              <a:spLocks noChangeAspect="1" noChangeShapeType="1"/>
            </p:cNvSpPr>
            <p:nvPr/>
          </p:nvSpPr>
          <p:spPr bwMode="auto">
            <a:xfrm flipV="1">
              <a:off x="4710" y="1127"/>
              <a:ext cx="13" cy="12"/>
            </a:xfrm>
            <a:prstGeom prst="line">
              <a:avLst/>
            </a:prstGeom>
            <a:noFill/>
            <a:ln w="19050">
              <a:solidFill>
                <a:schemeClr val="tx1"/>
              </a:solidFill>
              <a:round/>
              <a:headEnd/>
              <a:tailEnd/>
            </a:ln>
          </p:spPr>
          <p:txBody>
            <a:bodyPr/>
            <a:lstStyle/>
            <a:p>
              <a:endParaRPr lang="ru-RU"/>
            </a:p>
          </p:txBody>
        </p:sp>
        <p:sp>
          <p:nvSpPr>
            <p:cNvPr id="17583" name="Line 169"/>
            <p:cNvSpPr>
              <a:spLocks noChangeAspect="1" noChangeShapeType="1"/>
            </p:cNvSpPr>
            <p:nvPr/>
          </p:nvSpPr>
          <p:spPr bwMode="auto">
            <a:xfrm>
              <a:off x="4423" y="1126"/>
              <a:ext cx="297" cy="0"/>
            </a:xfrm>
            <a:prstGeom prst="line">
              <a:avLst/>
            </a:prstGeom>
            <a:noFill/>
            <a:ln w="19050">
              <a:solidFill>
                <a:schemeClr val="tx1"/>
              </a:solidFill>
              <a:round/>
              <a:headEnd/>
              <a:tailEnd/>
            </a:ln>
          </p:spPr>
          <p:txBody>
            <a:bodyPr/>
            <a:lstStyle/>
            <a:p>
              <a:endParaRPr lang="ru-RU"/>
            </a:p>
          </p:txBody>
        </p:sp>
        <p:sp>
          <p:nvSpPr>
            <p:cNvPr id="17584" name="Line 170"/>
            <p:cNvSpPr>
              <a:spLocks noChangeAspect="1" noChangeShapeType="1"/>
            </p:cNvSpPr>
            <p:nvPr/>
          </p:nvSpPr>
          <p:spPr bwMode="auto">
            <a:xfrm flipV="1">
              <a:off x="4822" y="1387"/>
              <a:ext cx="51" cy="50"/>
            </a:xfrm>
            <a:prstGeom prst="line">
              <a:avLst/>
            </a:prstGeom>
            <a:noFill/>
            <a:ln w="19050">
              <a:solidFill>
                <a:schemeClr val="tx1"/>
              </a:solidFill>
              <a:round/>
              <a:headEnd/>
              <a:tailEnd/>
            </a:ln>
          </p:spPr>
          <p:txBody>
            <a:bodyPr/>
            <a:lstStyle/>
            <a:p>
              <a:endParaRPr lang="ru-RU"/>
            </a:p>
          </p:txBody>
        </p:sp>
        <p:sp>
          <p:nvSpPr>
            <p:cNvPr id="17585" name="Line 171"/>
            <p:cNvSpPr>
              <a:spLocks noChangeAspect="1" noChangeShapeType="1"/>
            </p:cNvSpPr>
            <p:nvPr/>
          </p:nvSpPr>
          <p:spPr bwMode="auto">
            <a:xfrm flipV="1">
              <a:off x="4822" y="1389"/>
              <a:ext cx="50" cy="87"/>
            </a:xfrm>
            <a:prstGeom prst="line">
              <a:avLst/>
            </a:prstGeom>
            <a:noFill/>
            <a:ln w="19050">
              <a:solidFill>
                <a:schemeClr val="tx1"/>
              </a:solidFill>
              <a:round/>
              <a:headEnd/>
              <a:tailEnd/>
            </a:ln>
          </p:spPr>
          <p:txBody>
            <a:bodyPr/>
            <a:lstStyle/>
            <a:p>
              <a:endParaRPr lang="ru-RU"/>
            </a:p>
          </p:txBody>
        </p:sp>
        <p:sp>
          <p:nvSpPr>
            <p:cNvPr id="17586" name="Line 172"/>
            <p:cNvSpPr>
              <a:spLocks noChangeAspect="1" noChangeShapeType="1"/>
            </p:cNvSpPr>
            <p:nvPr/>
          </p:nvSpPr>
          <p:spPr bwMode="auto">
            <a:xfrm flipH="1" flipV="1">
              <a:off x="4822" y="1300"/>
              <a:ext cx="51" cy="86"/>
            </a:xfrm>
            <a:prstGeom prst="line">
              <a:avLst/>
            </a:prstGeom>
            <a:noFill/>
            <a:ln w="19050">
              <a:solidFill>
                <a:schemeClr val="tx1"/>
              </a:solidFill>
              <a:round/>
              <a:headEnd/>
              <a:tailEnd/>
            </a:ln>
          </p:spPr>
          <p:txBody>
            <a:bodyPr/>
            <a:lstStyle/>
            <a:p>
              <a:endParaRPr lang="ru-RU"/>
            </a:p>
          </p:txBody>
        </p:sp>
        <p:sp>
          <p:nvSpPr>
            <p:cNvPr id="17587" name="AutoShape 173"/>
            <p:cNvSpPr>
              <a:spLocks noChangeAspect="1" noChangeArrowheads="1"/>
            </p:cNvSpPr>
            <p:nvPr/>
          </p:nvSpPr>
          <p:spPr bwMode="auto">
            <a:xfrm>
              <a:off x="4210" y="1190"/>
              <a:ext cx="600" cy="521"/>
            </a:xfrm>
            <a:prstGeom prst="hexagon">
              <a:avLst>
                <a:gd name="adj" fmla="val 28791"/>
                <a:gd name="vf" fmla="val 115470"/>
              </a:avLst>
            </a:prstGeom>
            <a:solidFill>
              <a:srgbClr val="B2B2B2"/>
            </a:solidFill>
            <a:ln w="19050">
              <a:solidFill>
                <a:schemeClr val="tx1"/>
              </a:solidFill>
              <a:prstDash val="dash"/>
              <a:miter lim="800000"/>
              <a:headEnd/>
              <a:tailEnd/>
            </a:ln>
          </p:spPr>
          <p:txBody>
            <a:bodyPr wrap="none" anchor="ctr"/>
            <a:lstStyle/>
            <a:p>
              <a:endParaRPr lang="en-US"/>
            </a:p>
          </p:txBody>
        </p:sp>
        <p:sp>
          <p:nvSpPr>
            <p:cNvPr id="17588" name="Line 174"/>
            <p:cNvSpPr>
              <a:spLocks noChangeAspect="1" noChangeShapeType="1"/>
            </p:cNvSpPr>
            <p:nvPr/>
          </p:nvSpPr>
          <p:spPr bwMode="auto">
            <a:xfrm flipV="1">
              <a:off x="4360" y="1139"/>
              <a:ext cx="49" cy="50"/>
            </a:xfrm>
            <a:prstGeom prst="line">
              <a:avLst/>
            </a:prstGeom>
            <a:noFill/>
            <a:ln w="19050">
              <a:solidFill>
                <a:schemeClr val="tx1"/>
              </a:solidFill>
              <a:prstDash val="dash"/>
              <a:round/>
              <a:headEnd/>
              <a:tailEnd/>
            </a:ln>
          </p:spPr>
          <p:txBody>
            <a:bodyPr/>
            <a:lstStyle/>
            <a:p>
              <a:endParaRPr lang="ru-RU"/>
            </a:p>
          </p:txBody>
        </p:sp>
        <p:sp>
          <p:nvSpPr>
            <p:cNvPr id="17589" name="Line 175"/>
            <p:cNvSpPr>
              <a:spLocks noChangeAspect="1" noChangeShapeType="1"/>
            </p:cNvSpPr>
            <p:nvPr/>
          </p:nvSpPr>
          <p:spPr bwMode="auto">
            <a:xfrm flipV="1">
              <a:off x="4661" y="1139"/>
              <a:ext cx="50" cy="50"/>
            </a:xfrm>
            <a:prstGeom prst="line">
              <a:avLst/>
            </a:prstGeom>
            <a:noFill/>
            <a:ln w="19050">
              <a:solidFill>
                <a:schemeClr val="tx1"/>
              </a:solidFill>
              <a:prstDash val="dash"/>
              <a:round/>
              <a:headEnd/>
              <a:tailEnd/>
            </a:ln>
          </p:spPr>
          <p:txBody>
            <a:bodyPr/>
            <a:lstStyle/>
            <a:p>
              <a:endParaRPr lang="ru-RU"/>
            </a:p>
          </p:txBody>
        </p:sp>
        <p:sp>
          <p:nvSpPr>
            <p:cNvPr id="17590" name="AutoShape 176"/>
            <p:cNvSpPr>
              <a:spLocks noChangeAspect="1" noChangeArrowheads="1"/>
            </p:cNvSpPr>
            <p:nvPr/>
          </p:nvSpPr>
          <p:spPr bwMode="auto">
            <a:xfrm>
              <a:off x="4201" y="1139"/>
              <a:ext cx="621" cy="623"/>
            </a:xfrm>
            <a:prstGeom prst="cube">
              <a:avLst>
                <a:gd name="adj" fmla="val 778"/>
              </a:avLst>
            </a:prstGeom>
            <a:solidFill>
              <a:srgbClr val="C0C0C0"/>
            </a:solidFill>
            <a:ln w="12700">
              <a:solidFill>
                <a:schemeClr val="tx1"/>
              </a:solidFill>
              <a:miter lim="800000"/>
              <a:headEnd/>
              <a:tailEnd/>
            </a:ln>
          </p:spPr>
          <p:txBody>
            <a:bodyPr wrap="none" anchor="ctr"/>
            <a:lstStyle/>
            <a:p>
              <a:endParaRPr lang="en-US"/>
            </a:p>
          </p:txBody>
        </p:sp>
        <p:grpSp>
          <p:nvGrpSpPr>
            <p:cNvPr id="19" name="Group 177"/>
            <p:cNvGrpSpPr>
              <a:grpSpLocks noChangeAspect="1"/>
            </p:cNvGrpSpPr>
            <p:nvPr/>
          </p:nvGrpSpPr>
          <p:grpSpPr bwMode="auto">
            <a:xfrm>
              <a:off x="4445" y="1112"/>
              <a:ext cx="139" cy="562"/>
              <a:chOff x="2664" y="1403"/>
              <a:chExt cx="407" cy="1646"/>
            </a:xfrm>
          </p:grpSpPr>
          <p:sp>
            <p:nvSpPr>
              <p:cNvPr id="17592" name="AutoShape 178"/>
              <p:cNvSpPr>
                <a:spLocks noChangeAspect="1" noChangeArrowheads="1"/>
              </p:cNvSpPr>
              <p:nvPr/>
            </p:nvSpPr>
            <p:spPr bwMode="auto">
              <a:xfrm>
                <a:off x="2664" y="1403"/>
                <a:ext cx="401" cy="1646"/>
              </a:xfrm>
              <a:prstGeom prst="roundRect">
                <a:avLst>
                  <a:gd name="adj" fmla="val 33542"/>
                </a:avLst>
              </a:prstGeom>
              <a:solidFill>
                <a:schemeClr val="accent1"/>
              </a:solidFill>
              <a:ln w="9525">
                <a:solidFill>
                  <a:schemeClr val="tx1"/>
                </a:solidFill>
                <a:round/>
                <a:headEnd/>
                <a:tailEnd/>
              </a:ln>
            </p:spPr>
            <p:txBody>
              <a:bodyPr wrap="none" anchor="ctr"/>
              <a:lstStyle/>
              <a:p>
                <a:endParaRPr lang="en-US"/>
              </a:p>
            </p:txBody>
          </p:sp>
          <p:sp>
            <p:nvSpPr>
              <p:cNvPr id="17593" name="Oval 179"/>
              <p:cNvSpPr>
                <a:spLocks noChangeAspect="1" noChangeArrowheads="1"/>
              </p:cNvSpPr>
              <p:nvPr/>
            </p:nvSpPr>
            <p:spPr bwMode="auto">
              <a:xfrm>
                <a:off x="2848" y="1433"/>
                <a:ext cx="29" cy="29"/>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20" name="Group 180"/>
              <p:cNvGrpSpPr>
                <a:grpSpLocks noChangeAspect="1"/>
              </p:cNvGrpSpPr>
              <p:nvPr/>
            </p:nvGrpSpPr>
            <p:grpSpPr bwMode="auto">
              <a:xfrm>
                <a:off x="2736" y="1723"/>
                <a:ext cx="335" cy="1237"/>
                <a:chOff x="4952" y="1184"/>
                <a:chExt cx="524" cy="1958"/>
              </a:xfrm>
            </p:grpSpPr>
            <p:sp>
              <p:nvSpPr>
                <p:cNvPr id="17595" name="Oval 181"/>
                <p:cNvSpPr>
                  <a:spLocks noChangeAspect="1" noChangeArrowheads="1"/>
                </p:cNvSpPr>
                <p:nvPr/>
              </p:nvSpPr>
              <p:spPr bwMode="auto">
                <a:xfrm>
                  <a:off x="4952" y="1208"/>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96" name="Oval 182"/>
                <p:cNvSpPr>
                  <a:spLocks noChangeAspect="1" noChangeArrowheads="1"/>
                </p:cNvSpPr>
                <p:nvPr/>
              </p:nvSpPr>
              <p:spPr bwMode="auto">
                <a:xfrm>
                  <a:off x="4986" y="1955"/>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97" name="Oval 183"/>
                <p:cNvSpPr>
                  <a:spLocks noChangeAspect="1" noChangeArrowheads="1"/>
                </p:cNvSpPr>
                <p:nvPr/>
              </p:nvSpPr>
              <p:spPr bwMode="auto">
                <a:xfrm>
                  <a:off x="5157" y="1886"/>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98" name="Oval 184"/>
                <p:cNvSpPr>
                  <a:spLocks noChangeAspect="1" noChangeArrowheads="1"/>
                </p:cNvSpPr>
                <p:nvPr/>
              </p:nvSpPr>
              <p:spPr bwMode="auto">
                <a:xfrm>
                  <a:off x="5324" y="1955"/>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599" name="Oval 185"/>
                <p:cNvSpPr>
                  <a:spLocks noChangeAspect="1" noChangeArrowheads="1"/>
                </p:cNvSpPr>
                <p:nvPr/>
              </p:nvSpPr>
              <p:spPr bwMode="auto">
                <a:xfrm>
                  <a:off x="5157" y="1184"/>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00" name="Oval 186"/>
                <p:cNvSpPr>
                  <a:spLocks noChangeAspect="1" noChangeArrowheads="1"/>
                </p:cNvSpPr>
                <p:nvPr/>
              </p:nvSpPr>
              <p:spPr bwMode="auto">
                <a:xfrm>
                  <a:off x="5358" y="1207"/>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01" name="Oval 187"/>
                <p:cNvSpPr>
                  <a:spLocks noChangeAspect="1" noChangeArrowheads="1"/>
                </p:cNvSpPr>
                <p:nvPr/>
              </p:nvSpPr>
              <p:spPr bwMode="auto">
                <a:xfrm>
                  <a:off x="5157" y="2397"/>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02" name="Oval 188"/>
                <p:cNvSpPr>
                  <a:spLocks noChangeAspect="1" noChangeArrowheads="1"/>
                </p:cNvSpPr>
                <p:nvPr/>
              </p:nvSpPr>
              <p:spPr bwMode="auto">
                <a:xfrm>
                  <a:off x="5157" y="3025"/>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grpSp>
        </p:grpSp>
        <p:sp>
          <p:nvSpPr>
            <p:cNvPr id="17603" name="Rectangle 189"/>
            <p:cNvSpPr>
              <a:spLocks noChangeAspect="1" noChangeArrowheads="1"/>
            </p:cNvSpPr>
            <p:nvPr/>
          </p:nvSpPr>
          <p:spPr bwMode="auto">
            <a:xfrm>
              <a:off x="4433" y="1208"/>
              <a:ext cx="13" cy="164"/>
            </a:xfrm>
            <a:prstGeom prst="rect">
              <a:avLst/>
            </a:prstGeom>
            <a:solidFill>
              <a:srgbClr val="969696"/>
            </a:solidFill>
            <a:ln w="9525">
              <a:solidFill>
                <a:schemeClr val="tx1"/>
              </a:solidFill>
              <a:miter lim="800000"/>
              <a:headEnd/>
              <a:tailEnd/>
            </a:ln>
          </p:spPr>
          <p:txBody>
            <a:bodyPr wrap="none" anchor="ctr"/>
            <a:lstStyle/>
            <a:p>
              <a:endParaRPr lang="en-US"/>
            </a:p>
          </p:txBody>
        </p:sp>
        <p:sp>
          <p:nvSpPr>
            <p:cNvPr id="17604" name="Rectangle 190"/>
            <p:cNvSpPr>
              <a:spLocks noChangeAspect="1" noChangeArrowheads="1"/>
            </p:cNvSpPr>
            <p:nvPr/>
          </p:nvSpPr>
          <p:spPr bwMode="auto">
            <a:xfrm>
              <a:off x="4580" y="1208"/>
              <a:ext cx="13" cy="164"/>
            </a:xfrm>
            <a:prstGeom prst="rect">
              <a:avLst/>
            </a:prstGeom>
            <a:solidFill>
              <a:srgbClr val="969696"/>
            </a:solidFill>
            <a:ln w="9525">
              <a:solidFill>
                <a:schemeClr val="tx1"/>
              </a:solidFill>
              <a:miter lim="800000"/>
              <a:headEnd/>
              <a:tailEnd/>
            </a:ln>
          </p:spPr>
          <p:txBody>
            <a:bodyPr wrap="none" anchor="ctr"/>
            <a:lstStyle/>
            <a:p>
              <a:endParaRPr lang="en-US"/>
            </a:p>
          </p:txBody>
        </p:sp>
        <p:sp>
          <p:nvSpPr>
            <p:cNvPr id="17605" name="Oval 191"/>
            <p:cNvSpPr>
              <a:spLocks noChangeAspect="1" noChangeArrowheads="1"/>
            </p:cNvSpPr>
            <p:nvPr/>
          </p:nvSpPr>
          <p:spPr bwMode="auto">
            <a:xfrm>
              <a:off x="4763" y="1177"/>
              <a:ext cx="20" cy="18"/>
            </a:xfrm>
            <a:prstGeom prst="ellipse">
              <a:avLst/>
            </a:prstGeom>
            <a:solidFill>
              <a:srgbClr val="969696"/>
            </a:solidFill>
            <a:ln w="9525">
              <a:solidFill>
                <a:schemeClr val="tx1"/>
              </a:solidFill>
              <a:round/>
              <a:headEnd/>
              <a:tailEnd/>
            </a:ln>
          </p:spPr>
          <p:txBody>
            <a:bodyPr wrap="none" anchor="ctr"/>
            <a:lstStyle/>
            <a:p>
              <a:endParaRPr lang="en-US"/>
            </a:p>
          </p:txBody>
        </p:sp>
        <p:sp>
          <p:nvSpPr>
            <p:cNvPr id="17606" name="Oval 192"/>
            <p:cNvSpPr>
              <a:spLocks noChangeAspect="1" noChangeArrowheads="1"/>
            </p:cNvSpPr>
            <p:nvPr/>
          </p:nvSpPr>
          <p:spPr bwMode="auto">
            <a:xfrm>
              <a:off x="4235" y="1177"/>
              <a:ext cx="20" cy="19"/>
            </a:xfrm>
            <a:prstGeom prst="ellipse">
              <a:avLst/>
            </a:prstGeom>
            <a:solidFill>
              <a:srgbClr val="969696"/>
            </a:solidFill>
            <a:ln w="9525">
              <a:solidFill>
                <a:schemeClr val="tx1"/>
              </a:solidFill>
              <a:round/>
              <a:headEnd/>
              <a:tailEnd/>
            </a:ln>
          </p:spPr>
          <p:txBody>
            <a:bodyPr wrap="none" anchor="ctr"/>
            <a:lstStyle/>
            <a:p>
              <a:endParaRPr lang="en-US"/>
            </a:p>
          </p:txBody>
        </p:sp>
        <p:sp>
          <p:nvSpPr>
            <p:cNvPr id="17607" name="Oval 193"/>
            <p:cNvSpPr>
              <a:spLocks noChangeAspect="1" noChangeArrowheads="1"/>
            </p:cNvSpPr>
            <p:nvPr/>
          </p:nvSpPr>
          <p:spPr bwMode="auto">
            <a:xfrm>
              <a:off x="4763" y="1717"/>
              <a:ext cx="19" cy="19"/>
            </a:xfrm>
            <a:prstGeom prst="ellipse">
              <a:avLst/>
            </a:prstGeom>
            <a:solidFill>
              <a:srgbClr val="969696"/>
            </a:solidFill>
            <a:ln w="9525">
              <a:solidFill>
                <a:schemeClr val="tx1"/>
              </a:solidFill>
              <a:round/>
              <a:headEnd/>
              <a:tailEnd/>
            </a:ln>
          </p:spPr>
          <p:txBody>
            <a:bodyPr wrap="none" anchor="ctr"/>
            <a:lstStyle/>
            <a:p>
              <a:endParaRPr lang="en-US"/>
            </a:p>
          </p:txBody>
        </p:sp>
        <p:sp>
          <p:nvSpPr>
            <p:cNvPr id="17608" name="Oval 194"/>
            <p:cNvSpPr>
              <a:spLocks noChangeAspect="1" noChangeArrowheads="1"/>
            </p:cNvSpPr>
            <p:nvPr/>
          </p:nvSpPr>
          <p:spPr bwMode="auto">
            <a:xfrm>
              <a:off x="4227" y="1717"/>
              <a:ext cx="19" cy="19"/>
            </a:xfrm>
            <a:prstGeom prst="ellipse">
              <a:avLst/>
            </a:prstGeom>
            <a:solidFill>
              <a:srgbClr val="969696"/>
            </a:solidFill>
            <a:ln w="9525">
              <a:solidFill>
                <a:schemeClr val="tx1"/>
              </a:solidFill>
              <a:round/>
              <a:headEnd/>
              <a:tailEnd/>
            </a:ln>
          </p:spPr>
          <p:txBody>
            <a:bodyPr wrap="none" anchor="ctr"/>
            <a:lstStyle/>
            <a:p>
              <a:endParaRPr lang="en-US"/>
            </a:p>
          </p:txBody>
        </p:sp>
        <p:grpSp>
          <p:nvGrpSpPr>
            <p:cNvPr id="21" name="Group 195"/>
            <p:cNvGrpSpPr>
              <a:grpSpLocks noChangeAspect="1"/>
            </p:cNvGrpSpPr>
            <p:nvPr/>
          </p:nvGrpSpPr>
          <p:grpSpPr bwMode="auto">
            <a:xfrm>
              <a:off x="4171" y="1168"/>
              <a:ext cx="622" cy="622"/>
              <a:chOff x="3334" y="93"/>
              <a:chExt cx="2188" cy="2188"/>
            </a:xfrm>
          </p:grpSpPr>
          <p:sp>
            <p:nvSpPr>
              <p:cNvPr id="17610" name="AutoShape 196"/>
              <p:cNvSpPr>
                <a:spLocks noChangeAspect="1" noChangeArrowheads="1"/>
              </p:cNvSpPr>
              <p:nvPr/>
            </p:nvSpPr>
            <p:spPr bwMode="auto">
              <a:xfrm>
                <a:off x="3334" y="93"/>
                <a:ext cx="2188" cy="2188"/>
              </a:xfrm>
              <a:prstGeom prst="cube">
                <a:avLst>
                  <a:gd name="adj" fmla="val 778"/>
                </a:avLst>
              </a:prstGeom>
              <a:solidFill>
                <a:srgbClr val="C0C0C0"/>
              </a:solidFill>
              <a:ln w="9525">
                <a:solidFill>
                  <a:schemeClr val="tx1"/>
                </a:solidFill>
                <a:miter lim="800000"/>
                <a:headEnd/>
                <a:tailEnd/>
              </a:ln>
            </p:spPr>
            <p:txBody>
              <a:bodyPr wrap="none" anchor="ctr"/>
              <a:lstStyle/>
              <a:p>
                <a:endParaRPr lang="en-US"/>
              </a:p>
            </p:txBody>
          </p:sp>
          <p:sp>
            <p:nvSpPr>
              <p:cNvPr id="17611" name="Oval 197"/>
              <p:cNvSpPr>
                <a:spLocks noChangeAspect="1" noChangeArrowheads="1"/>
              </p:cNvSpPr>
              <p:nvPr/>
            </p:nvSpPr>
            <p:spPr bwMode="auto">
              <a:xfrm>
                <a:off x="3457" y="227"/>
                <a:ext cx="68" cy="68"/>
              </a:xfrm>
              <a:prstGeom prst="ellipse">
                <a:avLst/>
              </a:prstGeom>
              <a:solidFill>
                <a:srgbClr val="969696"/>
              </a:solidFill>
              <a:ln w="9525">
                <a:solidFill>
                  <a:schemeClr val="tx1"/>
                </a:solidFill>
                <a:round/>
                <a:headEnd/>
                <a:tailEnd/>
              </a:ln>
            </p:spPr>
            <p:txBody>
              <a:bodyPr wrap="none" anchor="ctr"/>
              <a:lstStyle/>
              <a:p>
                <a:endParaRPr lang="en-US"/>
              </a:p>
            </p:txBody>
          </p:sp>
          <p:sp>
            <p:nvSpPr>
              <p:cNvPr id="17612" name="Oval 198"/>
              <p:cNvSpPr>
                <a:spLocks noChangeAspect="1" noChangeArrowheads="1"/>
              </p:cNvSpPr>
              <p:nvPr/>
            </p:nvSpPr>
            <p:spPr bwMode="auto">
              <a:xfrm>
                <a:off x="5317" y="226"/>
                <a:ext cx="68" cy="68"/>
              </a:xfrm>
              <a:prstGeom prst="ellipse">
                <a:avLst/>
              </a:prstGeom>
              <a:solidFill>
                <a:srgbClr val="969696"/>
              </a:solidFill>
              <a:ln w="9525">
                <a:solidFill>
                  <a:schemeClr val="tx1"/>
                </a:solidFill>
                <a:round/>
                <a:headEnd/>
                <a:tailEnd/>
              </a:ln>
            </p:spPr>
            <p:txBody>
              <a:bodyPr wrap="none" anchor="ctr"/>
              <a:lstStyle/>
              <a:p>
                <a:endParaRPr lang="en-US"/>
              </a:p>
            </p:txBody>
          </p:sp>
        </p:grpSp>
        <p:sp>
          <p:nvSpPr>
            <p:cNvPr id="17613" name="AutoShape 199"/>
            <p:cNvSpPr>
              <a:spLocks noChangeAspect="1" noChangeArrowheads="1"/>
            </p:cNvSpPr>
            <p:nvPr/>
          </p:nvSpPr>
          <p:spPr bwMode="auto">
            <a:xfrm rot="-8090969">
              <a:off x="4163" y="1731"/>
              <a:ext cx="19" cy="119"/>
            </a:xfrm>
            <a:prstGeom prst="can">
              <a:avLst>
                <a:gd name="adj" fmla="val 102878"/>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614" name="AutoShape 200"/>
            <p:cNvSpPr>
              <a:spLocks noChangeAspect="1" noChangeArrowheads="1"/>
            </p:cNvSpPr>
            <p:nvPr/>
          </p:nvSpPr>
          <p:spPr bwMode="auto">
            <a:xfrm rot="-8090969">
              <a:off x="4699" y="1731"/>
              <a:ext cx="19" cy="119"/>
            </a:xfrm>
            <a:prstGeom prst="can">
              <a:avLst>
                <a:gd name="adj" fmla="val 102878"/>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615" name="AutoShape 201"/>
            <p:cNvSpPr>
              <a:spLocks noChangeAspect="1" noChangeArrowheads="1"/>
            </p:cNvSpPr>
            <p:nvPr/>
          </p:nvSpPr>
          <p:spPr bwMode="auto">
            <a:xfrm rot="-8090969">
              <a:off x="4699" y="1190"/>
              <a:ext cx="19" cy="119"/>
            </a:xfrm>
            <a:prstGeom prst="can">
              <a:avLst>
                <a:gd name="adj" fmla="val 102878"/>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616" name="AutoShape 202"/>
            <p:cNvSpPr>
              <a:spLocks noChangeAspect="1" noChangeArrowheads="1"/>
            </p:cNvSpPr>
            <p:nvPr/>
          </p:nvSpPr>
          <p:spPr bwMode="auto">
            <a:xfrm rot="-8090969">
              <a:off x="4171" y="1191"/>
              <a:ext cx="19" cy="119"/>
            </a:xfrm>
            <a:prstGeom prst="can">
              <a:avLst>
                <a:gd name="adj" fmla="val 102878"/>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617" name="Freeform 203"/>
            <p:cNvSpPr>
              <a:spLocks noChangeAspect="1"/>
            </p:cNvSpPr>
            <p:nvPr/>
          </p:nvSpPr>
          <p:spPr bwMode="auto">
            <a:xfrm>
              <a:off x="4561" y="1486"/>
              <a:ext cx="214" cy="323"/>
            </a:xfrm>
            <a:custGeom>
              <a:avLst/>
              <a:gdLst>
                <a:gd name="T0" fmla="*/ 0 w 753"/>
                <a:gd name="T1" fmla="*/ 0 h 1139"/>
                <a:gd name="T2" fmla="*/ 0 w 753"/>
                <a:gd name="T3" fmla="*/ 0 h 1139"/>
                <a:gd name="T4" fmla="*/ 0 w 753"/>
                <a:gd name="T5" fmla="*/ 0 h 1139"/>
                <a:gd name="T6" fmla="*/ 0 w 753"/>
                <a:gd name="T7" fmla="*/ 0 h 1139"/>
                <a:gd name="T8" fmla="*/ 0 w 753"/>
                <a:gd name="T9" fmla="*/ 0 h 1139"/>
                <a:gd name="T10" fmla="*/ 0 60000 65536"/>
                <a:gd name="T11" fmla="*/ 0 60000 65536"/>
                <a:gd name="T12" fmla="*/ 0 60000 65536"/>
                <a:gd name="T13" fmla="*/ 0 60000 65536"/>
                <a:gd name="T14" fmla="*/ 0 60000 65536"/>
                <a:gd name="T15" fmla="*/ 0 w 753"/>
                <a:gd name="T16" fmla="*/ 0 h 1139"/>
                <a:gd name="T17" fmla="*/ 753 w 753"/>
                <a:gd name="T18" fmla="*/ 1139 h 1139"/>
              </a:gdLst>
              <a:ahLst/>
              <a:cxnLst>
                <a:cxn ang="T10">
                  <a:pos x="T0" y="T1"/>
                </a:cxn>
                <a:cxn ang="T11">
                  <a:pos x="T2" y="T3"/>
                </a:cxn>
                <a:cxn ang="T12">
                  <a:pos x="T4" y="T5"/>
                </a:cxn>
                <a:cxn ang="T13">
                  <a:pos x="T6" y="T7"/>
                </a:cxn>
                <a:cxn ang="T14">
                  <a:pos x="T8" y="T9"/>
                </a:cxn>
              </a:cxnLst>
              <a:rect l="T15" t="T16" r="T17" b="T18"/>
              <a:pathLst>
                <a:path w="753" h="1139">
                  <a:moveTo>
                    <a:pt x="532" y="224"/>
                  </a:moveTo>
                  <a:lnTo>
                    <a:pt x="753" y="0"/>
                  </a:lnTo>
                  <a:lnTo>
                    <a:pt x="225" y="915"/>
                  </a:lnTo>
                  <a:lnTo>
                    <a:pt x="0" y="1139"/>
                  </a:lnTo>
                  <a:lnTo>
                    <a:pt x="532" y="224"/>
                  </a:lnTo>
                  <a:close/>
                </a:path>
              </a:pathLst>
            </a:custGeom>
            <a:solidFill>
              <a:srgbClr val="D5D5D5"/>
            </a:solidFill>
            <a:ln w="19050">
              <a:noFill/>
              <a:prstDash val="dash"/>
              <a:round/>
              <a:headEnd/>
              <a:tailEnd/>
            </a:ln>
          </p:spPr>
          <p:txBody>
            <a:bodyPr/>
            <a:lstStyle/>
            <a:p>
              <a:endParaRPr lang="ru-RU"/>
            </a:p>
          </p:txBody>
        </p:sp>
        <p:sp>
          <p:nvSpPr>
            <p:cNvPr id="17618" name="Line 204"/>
            <p:cNvSpPr>
              <a:spLocks noChangeAspect="1" noChangeShapeType="1"/>
            </p:cNvSpPr>
            <p:nvPr/>
          </p:nvSpPr>
          <p:spPr bwMode="auto">
            <a:xfrm flipH="1">
              <a:off x="4624" y="1486"/>
              <a:ext cx="150" cy="261"/>
            </a:xfrm>
            <a:prstGeom prst="line">
              <a:avLst/>
            </a:prstGeom>
            <a:noFill/>
            <a:ln w="19050">
              <a:solidFill>
                <a:schemeClr val="tx1"/>
              </a:solidFill>
              <a:prstDash val="dash"/>
              <a:round/>
              <a:headEnd/>
              <a:tailEnd/>
            </a:ln>
          </p:spPr>
          <p:txBody>
            <a:bodyPr/>
            <a:lstStyle/>
            <a:p>
              <a:endParaRPr lang="ru-RU"/>
            </a:p>
          </p:txBody>
        </p:sp>
        <p:sp>
          <p:nvSpPr>
            <p:cNvPr id="17619" name="Freeform 205"/>
            <p:cNvSpPr>
              <a:spLocks noChangeAspect="1"/>
            </p:cNvSpPr>
            <p:nvPr/>
          </p:nvSpPr>
          <p:spPr bwMode="auto">
            <a:xfrm>
              <a:off x="4559" y="1225"/>
              <a:ext cx="216" cy="326"/>
            </a:xfrm>
            <a:custGeom>
              <a:avLst/>
              <a:gdLst>
                <a:gd name="T0" fmla="*/ 0 w 760"/>
                <a:gd name="T1" fmla="*/ 0 h 1146"/>
                <a:gd name="T2" fmla="*/ 0 w 760"/>
                <a:gd name="T3" fmla="*/ 0 h 1146"/>
                <a:gd name="T4" fmla="*/ 0 w 760"/>
                <a:gd name="T5" fmla="*/ 0 h 1146"/>
                <a:gd name="T6" fmla="*/ 0 w 760"/>
                <a:gd name="T7" fmla="*/ 0 h 1146"/>
                <a:gd name="T8" fmla="*/ 0 w 760"/>
                <a:gd name="T9" fmla="*/ 0 h 1146"/>
                <a:gd name="T10" fmla="*/ 0 60000 65536"/>
                <a:gd name="T11" fmla="*/ 0 60000 65536"/>
                <a:gd name="T12" fmla="*/ 0 60000 65536"/>
                <a:gd name="T13" fmla="*/ 0 60000 65536"/>
                <a:gd name="T14" fmla="*/ 0 60000 65536"/>
                <a:gd name="T15" fmla="*/ 0 w 760"/>
                <a:gd name="T16" fmla="*/ 0 h 1146"/>
                <a:gd name="T17" fmla="*/ 760 w 760"/>
                <a:gd name="T18" fmla="*/ 1146 h 1146"/>
              </a:gdLst>
              <a:ahLst/>
              <a:cxnLst>
                <a:cxn ang="T10">
                  <a:pos x="T0" y="T1"/>
                </a:cxn>
                <a:cxn ang="T11">
                  <a:pos x="T2" y="T3"/>
                </a:cxn>
                <a:cxn ang="T12">
                  <a:pos x="T4" y="T5"/>
                </a:cxn>
                <a:cxn ang="T13">
                  <a:pos x="T6" y="T7"/>
                </a:cxn>
                <a:cxn ang="T14">
                  <a:pos x="T8" y="T9"/>
                </a:cxn>
              </a:cxnLst>
              <a:rect l="T15" t="T16" r="T17" b="T18"/>
              <a:pathLst>
                <a:path w="760" h="1146">
                  <a:moveTo>
                    <a:pt x="0" y="223"/>
                  </a:moveTo>
                  <a:lnTo>
                    <a:pt x="226" y="0"/>
                  </a:lnTo>
                  <a:lnTo>
                    <a:pt x="760" y="907"/>
                  </a:lnTo>
                  <a:lnTo>
                    <a:pt x="539" y="1146"/>
                  </a:lnTo>
                  <a:lnTo>
                    <a:pt x="0" y="223"/>
                  </a:lnTo>
                  <a:close/>
                </a:path>
              </a:pathLst>
            </a:custGeom>
            <a:solidFill>
              <a:srgbClr val="D5D5D5"/>
            </a:solidFill>
            <a:ln w="19050">
              <a:noFill/>
              <a:prstDash val="dash"/>
              <a:round/>
              <a:headEnd/>
              <a:tailEnd/>
            </a:ln>
          </p:spPr>
          <p:txBody>
            <a:bodyPr/>
            <a:lstStyle/>
            <a:p>
              <a:endParaRPr lang="ru-RU"/>
            </a:p>
          </p:txBody>
        </p:sp>
        <p:sp>
          <p:nvSpPr>
            <p:cNvPr id="17620" name="Line 206"/>
            <p:cNvSpPr>
              <a:spLocks noChangeAspect="1" noChangeShapeType="1"/>
            </p:cNvSpPr>
            <p:nvPr/>
          </p:nvSpPr>
          <p:spPr bwMode="auto">
            <a:xfrm>
              <a:off x="4621" y="1226"/>
              <a:ext cx="153" cy="260"/>
            </a:xfrm>
            <a:prstGeom prst="line">
              <a:avLst/>
            </a:prstGeom>
            <a:noFill/>
            <a:ln w="19050">
              <a:solidFill>
                <a:schemeClr val="tx1"/>
              </a:solidFill>
              <a:prstDash val="dash"/>
              <a:round/>
              <a:headEnd/>
              <a:tailEnd/>
            </a:ln>
          </p:spPr>
          <p:txBody>
            <a:bodyPr/>
            <a:lstStyle/>
            <a:p>
              <a:endParaRPr lang="ru-RU"/>
            </a:p>
          </p:txBody>
        </p:sp>
        <p:sp>
          <p:nvSpPr>
            <p:cNvPr id="17621" name="Line 207"/>
            <p:cNvSpPr>
              <a:spLocks noChangeAspect="1" noChangeShapeType="1"/>
            </p:cNvSpPr>
            <p:nvPr/>
          </p:nvSpPr>
          <p:spPr bwMode="auto">
            <a:xfrm flipV="1">
              <a:off x="4561" y="1745"/>
              <a:ext cx="64" cy="64"/>
            </a:xfrm>
            <a:prstGeom prst="line">
              <a:avLst/>
            </a:prstGeom>
            <a:noFill/>
            <a:ln w="19050">
              <a:solidFill>
                <a:schemeClr val="tx1"/>
              </a:solidFill>
              <a:prstDash val="dash"/>
              <a:round/>
              <a:headEnd/>
              <a:tailEnd/>
            </a:ln>
          </p:spPr>
          <p:txBody>
            <a:bodyPr/>
            <a:lstStyle/>
            <a:p>
              <a:endParaRPr lang="ru-RU"/>
            </a:p>
          </p:txBody>
        </p:sp>
        <p:sp>
          <p:nvSpPr>
            <p:cNvPr id="17622" name="Line 208"/>
            <p:cNvSpPr>
              <a:spLocks noChangeAspect="1" noChangeShapeType="1"/>
            </p:cNvSpPr>
            <p:nvPr/>
          </p:nvSpPr>
          <p:spPr bwMode="auto">
            <a:xfrm flipV="1">
              <a:off x="4711" y="1484"/>
              <a:ext cx="64" cy="64"/>
            </a:xfrm>
            <a:prstGeom prst="line">
              <a:avLst/>
            </a:prstGeom>
            <a:noFill/>
            <a:ln w="19050">
              <a:solidFill>
                <a:schemeClr val="tx1"/>
              </a:solidFill>
              <a:prstDash val="dash"/>
              <a:round/>
              <a:headEnd/>
              <a:tailEnd/>
            </a:ln>
          </p:spPr>
          <p:txBody>
            <a:bodyPr/>
            <a:lstStyle/>
            <a:p>
              <a:endParaRPr lang="ru-RU"/>
            </a:p>
          </p:txBody>
        </p:sp>
        <p:sp>
          <p:nvSpPr>
            <p:cNvPr id="17623" name="Freeform 209"/>
            <p:cNvSpPr>
              <a:spLocks noChangeAspect="1"/>
            </p:cNvSpPr>
            <p:nvPr/>
          </p:nvSpPr>
          <p:spPr bwMode="auto">
            <a:xfrm>
              <a:off x="4261" y="1225"/>
              <a:ext cx="361" cy="65"/>
            </a:xfrm>
            <a:custGeom>
              <a:avLst/>
              <a:gdLst>
                <a:gd name="T0" fmla="*/ 0 w 1272"/>
                <a:gd name="T1" fmla="*/ 0 h 225"/>
                <a:gd name="T2" fmla="*/ 0 w 1272"/>
                <a:gd name="T3" fmla="*/ 0 h 225"/>
                <a:gd name="T4" fmla="*/ 0 w 1272"/>
                <a:gd name="T5" fmla="*/ 0 h 225"/>
                <a:gd name="T6" fmla="*/ 0 w 1272"/>
                <a:gd name="T7" fmla="*/ 0 h 225"/>
                <a:gd name="T8" fmla="*/ 0 60000 65536"/>
                <a:gd name="T9" fmla="*/ 0 60000 65536"/>
                <a:gd name="T10" fmla="*/ 0 60000 65536"/>
                <a:gd name="T11" fmla="*/ 0 60000 65536"/>
                <a:gd name="T12" fmla="*/ 0 w 1272"/>
                <a:gd name="T13" fmla="*/ 0 h 225"/>
                <a:gd name="T14" fmla="*/ 1272 w 1272"/>
                <a:gd name="T15" fmla="*/ 225 h 225"/>
              </a:gdLst>
              <a:ahLst/>
              <a:cxnLst>
                <a:cxn ang="T8">
                  <a:pos x="T0" y="T1"/>
                </a:cxn>
                <a:cxn ang="T9">
                  <a:pos x="T2" y="T3"/>
                </a:cxn>
                <a:cxn ang="T10">
                  <a:pos x="T4" y="T5"/>
                </a:cxn>
                <a:cxn ang="T11">
                  <a:pos x="T6" y="T7"/>
                </a:cxn>
              </a:cxnLst>
              <a:rect l="T12" t="T13" r="T14" b="T15"/>
              <a:pathLst>
                <a:path w="1272" h="225">
                  <a:moveTo>
                    <a:pt x="1272" y="3"/>
                  </a:moveTo>
                  <a:lnTo>
                    <a:pt x="1054" y="225"/>
                  </a:lnTo>
                  <a:lnTo>
                    <a:pt x="0" y="225"/>
                  </a:lnTo>
                  <a:lnTo>
                    <a:pt x="220" y="0"/>
                  </a:lnTo>
                </a:path>
              </a:pathLst>
            </a:custGeom>
            <a:solidFill>
              <a:srgbClr val="D5D5D5"/>
            </a:solidFill>
            <a:ln w="19050">
              <a:noFill/>
              <a:prstDash val="dash"/>
              <a:round/>
              <a:headEnd/>
              <a:tailEnd/>
            </a:ln>
          </p:spPr>
          <p:txBody>
            <a:bodyPr/>
            <a:lstStyle/>
            <a:p>
              <a:endParaRPr lang="ru-RU"/>
            </a:p>
          </p:txBody>
        </p:sp>
        <p:sp>
          <p:nvSpPr>
            <p:cNvPr id="17624" name="Line 210"/>
            <p:cNvSpPr>
              <a:spLocks noChangeAspect="1" noChangeShapeType="1"/>
            </p:cNvSpPr>
            <p:nvPr/>
          </p:nvSpPr>
          <p:spPr bwMode="auto">
            <a:xfrm flipV="1">
              <a:off x="4312" y="1225"/>
              <a:ext cx="12" cy="12"/>
            </a:xfrm>
            <a:prstGeom prst="line">
              <a:avLst/>
            </a:prstGeom>
            <a:noFill/>
            <a:ln w="19050">
              <a:solidFill>
                <a:schemeClr val="tx1"/>
              </a:solidFill>
              <a:round/>
              <a:headEnd/>
              <a:tailEnd/>
            </a:ln>
          </p:spPr>
          <p:txBody>
            <a:bodyPr/>
            <a:lstStyle/>
            <a:p>
              <a:endParaRPr lang="ru-RU"/>
            </a:p>
          </p:txBody>
        </p:sp>
        <p:sp>
          <p:nvSpPr>
            <p:cNvPr id="17625" name="Line 211"/>
            <p:cNvSpPr>
              <a:spLocks noChangeAspect="1" noChangeShapeType="1"/>
            </p:cNvSpPr>
            <p:nvPr/>
          </p:nvSpPr>
          <p:spPr bwMode="auto">
            <a:xfrm flipV="1">
              <a:off x="4611" y="1225"/>
              <a:ext cx="11" cy="13"/>
            </a:xfrm>
            <a:prstGeom prst="line">
              <a:avLst/>
            </a:prstGeom>
            <a:noFill/>
            <a:ln w="19050">
              <a:solidFill>
                <a:schemeClr val="tx1"/>
              </a:solidFill>
              <a:round/>
              <a:headEnd/>
              <a:tailEnd/>
            </a:ln>
          </p:spPr>
          <p:txBody>
            <a:bodyPr/>
            <a:lstStyle/>
            <a:p>
              <a:endParaRPr lang="ru-RU"/>
            </a:p>
          </p:txBody>
        </p:sp>
        <p:sp>
          <p:nvSpPr>
            <p:cNvPr id="17626" name="Line 212"/>
            <p:cNvSpPr>
              <a:spLocks noChangeAspect="1" noChangeShapeType="1"/>
            </p:cNvSpPr>
            <p:nvPr/>
          </p:nvSpPr>
          <p:spPr bwMode="auto">
            <a:xfrm>
              <a:off x="4324" y="1225"/>
              <a:ext cx="297" cy="0"/>
            </a:xfrm>
            <a:prstGeom prst="line">
              <a:avLst/>
            </a:prstGeom>
            <a:noFill/>
            <a:ln w="19050">
              <a:solidFill>
                <a:schemeClr val="tx1"/>
              </a:solidFill>
              <a:round/>
              <a:headEnd/>
              <a:tailEnd/>
            </a:ln>
          </p:spPr>
          <p:txBody>
            <a:bodyPr/>
            <a:lstStyle/>
            <a:p>
              <a:endParaRPr lang="ru-RU"/>
            </a:p>
          </p:txBody>
        </p:sp>
        <p:sp>
          <p:nvSpPr>
            <p:cNvPr id="17627" name="Line 213"/>
            <p:cNvSpPr>
              <a:spLocks noChangeAspect="1" noChangeShapeType="1"/>
            </p:cNvSpPr>
            <p:nvPr/>
          </p:nvSpPr>
          <p:spPr bwMode="auto">
            <a:xfrm flipV="1">
              <a:off x="4723" y="1486"/>
              <a:ext cx="51" cy="51"/>
            </a:xfrm>
            <a:prstGeom prst="line">
              <a:avLst/>
            </a:prstGeom>
            <a:noFill/>
            <a:ln w="19050">
              <a:solidFill>
                <a:schemeClr val="tx1"/>
              </a:solidFill>
              <a:round/>
              <a:headEnd/>
              <a:tailEnd/>
            </a:ln>
          </p:spPr>
          <p:txBody>
            <a:bodyPr/>
            <a:lstStyle/>
            <a:p>
              <a:endParaRPr lang="ru-RU"/>
            </a:p>
          </p:txBody>
        </p:sp>
        <p:sp>
          <p:nvSpPr>
            <p:cNvPr id="17628" name="Line 214"/>
            <p:cNvSpPr>
              <a:spLocks noChangeAspect="1" noChangeShapeType="1"/>
            </p:cNvSpPr>
            <p:nvPr/>
          </p:nvSpPr>
          <p:spPr bwMode="auto">
            <a:xfrm flipV="1">
              <a:off x="4723" y="1488"/>
              <a:ext cx="50" cy="87"/>
            </a:xfrm>
            <a:prstGeom prst="line">
              <a:avLst/>
            </a:prstGeom>
            <a:noFill/>
            <a:ln w="19050">
              <a:solidFill>
                <a:schemeClr val="tx1"/>
              </a:solidFill>
              <a:round/>
              <a:headEnd/>
              <a:tailEnd/>
            </a:ln>
          </p:spPr>
          <p:txBody>
            <a:bodyPr/>
            <a:lstStyle/>
            <a:p>
              <a:endParaRPr lang="ru-RU"/>
            </a:p>
          </p:txBody>
        </p:sp>
        <p:sp>
          <p:nvSpPr>
            <p:cNvPr id="17629" name="Line 215"/>
            <p:cNvSpPr>
              <a:spLocks noChangeAspect="1" noChangeShapeType="1"/>
            </p:cNvSpPr>
            <p:nvPr/>
          </p:nvSpPr>
          <p:spPr bwMode="auto">
            <a:xfrm flipH="1" flipV="1">
              <a:off x="4723" y="1399"/>
              <a:ext cx="51" cy="86"/>
            </a:xfrm>
            <a:prstGeom prst="line">
              <a:avLst/>
            </a:prstGeom>
            <a:noFill/>
            <a:ln w="19050">
              <a:solidFill>
                <a:schemeClr val="tx1"/>
              </a:solidFill>
              <a:round/>
              <a:headEnd/>
              <a:tailEnd/>
            </a:ln>
          </p:spPr>
          <p:txBody>
            <a:bodyPr/>
            <a:lstStyle/>
            <a:p>
              <a:endParaRPr lang="ru-RU"/>
            </a:p>
          </p:txBody>
        </p:sp>
        <p:sp>
          <p:nvSpPr>
            <p:cNvPr id="17630" name="AutoShape 216"/>
            <p:cNvSpPr>
              <a:spLocks noChangeAspect="1" noChangeArrowheads="1"/>
            </p:cNvSpPr>
            <p:nvPr/>
          </p:nvSpPr>
          <p:spPr bwMode="auto">
            <a:xfrm>
              <a:off x="4110" y="1290"/>
              <a:ext cx="601" cy="519"/>
            </a:xfrm>
            <a:prstGeom prst="hexagon">
              <a:avLst>
                <a:gd name="adj" fmla="val 28950"/>
                <a:gd name="vf" fmla="val 115470"/>
              </a:avLst>
            </a:prstGeom>
            <a:solidFill>
              <a:srgbClr val="B2B2B2"/>
            </a:solidFill>
            <a:ln w="19050">
              <a:solidFill>
                <a:schemeClr val="tx1"/>
              </a:solidFill>
              <a:prstDash val="dash"/>
              <a:miter lim="800000"/>
              <a:headEnd/>
              <a:tailEnd/>
            </a:ln>
          </p:spPr>
          <p:txBody>
            <a:bodyPr wrap="none" anchor="ctr"/>
            <a:lstStyle/>
            <a:p>
              <a:endParaRPr lang="en-US"/>
            </a:p>
          </p:txBody>
        </p:sp>
        <p:sp>
          <p:nvSpPr>
            <p:cNvPr id="17631" name="Line 217"/>
            <p:cNvSpPr>
              <a:spLocks noChangeAspect="1" noChangeShapeType="1"/>
            </p:cNvSpPr>
            <p:nvPr/>
          </p:nvSpPr>
          <p:spPr bwMode="auto">
            <a:xfrm flipV="1">
              <a:off x="4261" y="1238"/>
              <a:ext cx="49" cy="50"/>
            </a:xfrm>
            <a:prstGeom prst="line">
              <a:avLst/>
            </a:prstGeom>
            <a:noFill/>
            <a:ln w="19050">
              <a:solidFill>
                <a:schemeClr val="tx1"/>
              </a:solidFill>
              <a:prstDash val="dash"/>
              <a:round/>
              <a:headEnd/>
              <a:tailEnd/>
            </a:ln>
          </p:spPr>
          <p:txBody>
            <a:bodyPr/>
            <a:lstStyle/>
            <a:p>
              <a:endParaRPr lang="ru-RU"/>
            </a:p>
          </p:txBody>
        </p:sp>
        <p:sp>
          <p:nvSpPr>
            <p:cNvPr id="17632" name="Line 218"/>
            <p:cNvSpPr>
              <a:spLocks noChangeAspect="1" noChangeShapeType="1"/>
            </p:cNvSpPr>
            <p:nvPr/>
          </p:nvSpPr>
          <p:spPr bwMode="auto">
            <a:xfrm flipV="1">
              <a:off x="4562" y="1238"/>
              <a:ext cx="49" cy="50"/>
            </a:xfrm>
            <a:prstGeom prst="line">
              <a:avLst/>
            </a:prstGeom>
            <a:noFill/>
            <a:ln w="19050">
              <a:solidFill>
                <a:schemeClr val="tx1"/>
              </a:solidFill>
              <a:prstDash val="dash"/>
              <a:round/>
              <a:headEnd/>
              <a:tailEnd/>
            </a:ln>
          </p:spPr>
          <p:txBody>
            <a:bodyPr/>
            <a:lstStyle/>
            <a:p>
              <a:endParaRPr lang="ru-RU"/>
            </a:p>
          </p:txBody>
        </p:sp>
        <p:sp>
          <p:nvSpPr>
            <p:cNvPr id="17633" name="AutoShape 219"/>
            <p:cNvSpPr>
              <a:spLocks noChangeAspect="1" noChangeArrowheads="1"/>
            </p:cNvSpPr>
            <p:nvPr/>
          </p:nvSpPr>
          <p:spPr bwMode="auto">
            <a:xfrm>
              <a:off x="4102" y="1238"/>
              <a:ext cx="621" cy="622"/>
            </a:xfrm>
            <a:prstGeom prst="cube">
              <a:avLst>
                <a:gd name="adj" fmla="val 778"/>
              </a:avLst>
            </a:prstGeom>
            <a:solidFill>
              <a:srgbClr val="C0C0C0"/>
            </a:solidFill>
            <a:ln w="12700">
              <a:solidFill>
                <a:schemeClr val="tx1"/>
              </a:solidFill>
              <a:miter lim="800000"/>
              <a:headEnd/>
              <a:tailEnd/>
            </a:ln>
          </p:spPr>
          <p:txBody>
            <a:bodyPr wrap="none" anchor="ctr"/>
            <a:lstStyle/>
            <a:p>
              <a:endParaRPr lang="en-US"/>
            </a:p>
          </p:txBody>
        </p:sp>
        <p:grpSp>
          <p:nvGrpSpPr>
            <p:cNvPr id="22" name="Group 220"/>
            <p:cNvGrpSpPr>
              <a:grpSpLocks noChangeAspect="1"/>
            </p:cNvGrpSpPr>
            <p:nvPr/>
          </p:nvGrpSpPr>
          <p:grpSpPr bwMode="auto">
            <a:xfrm>
              <a:off x="4345" y="1211"/>
              <a:ext cx="139" cy="562"/>
              <a:chOff x="2664" y="1403"/>
              <a:chExt cx="407" cy="1646"/>
            </a:xfrm>
          </p:grpSpPr>
          <p:sp>
            <p:nvSpPr>
              <p:cNvPr id="17635" name="AutoShape 221"/>
              <p:cNvSpPr>
                <a:spLocks noChangeAspect="1" noChangeArrowheads="1"/>
              </p:cNvSpPr>
              <p:nvPr/>
            </p:nvSpPr>
            <p:spPr bwMode="auto">
              <a:xfrm>
                <a:off x="2664" y="1403"/>
                <a:ext cx="401" cy="1646"/>
              </a:xfrm>
              <a:prstGeom prst="roundRect">
                <a:avLst>
                  <a:gd name="adj" fmla="val 33542"/>
                </a:avLst>
              </a:prstGeom>
              <a:solidFill>
                <a:schemeClr val="accent1"/>
              </a:solidFill>
              <a:ln w="9525">
                <a:solidFill>
                  <a:schemeClr val="tx1"/>
                </a:solidFill>
                <a:round/>
                <a:headEnd/>
                <a:tailEnd/>
              </a:ln>
            </p:spPr>
            <p:txBody>
              <a:bodyPr wrap="none" anchor="ctr"/>
              <a:lstStyle/>
              <a:p>
                <a:endParaRPr lang="en-US"/>
              </a:p>
            </p:txBody>
          </p:sp>
          <p:sp>
            <p:nvSpPr>
              <p:cNvPr id="17636" name="Oval 222"/>
              <p:cNvSpPr>
                <a:spLocks noChangeAspect="1" noChangeArrowheads="1"/>
              </p:cNvSpPr>
              <p:nvPr/>
            </p:nvSpPr>
            <p:spPr bwMode="auto">
              <a:xfrm>
                <a:off x="2848" y="1433"/>
                <a:ext cx="29" cy="29"/>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23" name="Group 223"/>
              <p:cNvGrpSpPr>
                <a:grpSpLocks noChangeAspect="1"/>
              </p:cNvGrpSpPr>
              <p:nvPr/>
            </p:nvGrpSpPr>
            <p:grpSpPr bwMode="auto">
              <a:xfrm>
                <a:off x="2736" y="1723"/>
                <a:ext cx="335" cy="1237"/>
                <a:chOff x="4952" y="1184"/>
                <a:chExt cx="524" cy="1958"/>
              </a:xfrm>
            </p:grpSpPr>
            <p:sp>
              <p:nvSpPr>
                <p:cNvPr id="17638" name="Oval 224"/>
                <p:cNvSpPr>
                  <a:spLocks noChangeAspect="1" noChangeArrowheads="1"/>
                </p:cNvSpPr>
                <p:nvPr/>
              </p:nvSpPr>
              <p:spPr bwMode="auto">
                <a:xfrm>
                  <a:off x="4952" y="1208"/>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39" name="Oval 225"/>
                <p:cNvSpPr>
                  <a:spLocks noChangeAspect="1" noChangeArrowheads="1"/>
                </p:cNvSpPr>
                <p:nvPr/>
              </p:nvSpPr>
              <p:spPr bwMode="auto">
                <a:xfrm>
                  <a:off x="4986" y="1955"/>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40" name="Oval 226"/>
                <p:cNvSpPr>
                  <a:spLocks noChangeAspect="1" noChangeArrowheads="1"/>
                </p:cNvSpPr>
                <p:nvPr/>
              </p:nvSpPr>
              <p:spPr bwMode="auto">
                <a:xfrm>
                  <a:off x="5157" y="1886"/>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41" name="Oval 227"/>
                <p:cNvSpPr>
                  <a:spLocks noChangeAspect="1" noChangeArrowheads="1"/>
                </p:cNvSpPr>
                <p:nvPr/>
              </p:nvSpPr>
              <p:spPr bwMode="auto">
                <a:xfrm>
                  <a:off x="5324" y="1955"/>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42" name="Oval 228"/>
                <p:cNvSpPr>
                  <a:spLocks noChangeAspect="1" noChangeArrowheads="1"/>
                </p:cNvSpPr>
                <p:nvPr/>
              </p:nvSpPr>
              <p:spPr bwMode="auto">
                <a:xfrm>
                  <a:off x="5157" y="1184"/>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43" name="Oval 229"/>
                <p:cNvSpPr>
                  <a:spLocks noChangeAspect="1" noChangeArrowheads="1"/>
                </p:cNvSpPr>
                <p:nvPr/>
              </p:nvSpPr>
              <p:spPr bwMode="auto">
                <a:xfrm>
                  <a:off x="5358" y="1207"/>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44" name="Oval 230"/>
                <p:cNvSpPr>
                  <a:spLocks noChangeAspect="1" noChangeArrowheads="1"/>
                </p:cNvSpPr>
                <p:nvPr/>
              </p:nvSpPr>
              <p:spPr bwMode="auto">
                <a:xfrm>
                  <a:off x="5157" y="2397"/>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sp>
              <p:nvSpPr>
                <p:cNvPr id="17645" name="Oval 231"/>
                <p:cNvSpPr>
                  <a:spLocks noChangeAspect="1" noChangeArrowheads="1"/>
                </p:cNvSpPr>
                <p:nvPr/>
              </p:nvSpPr>
              <p:spPr bwMode="auto">
                <a:xfrm>
                  <a:off x="5157" y="3025"/>
                  <a:ext cx="118" cy="117"/>
                </a:xfrm>
                <a:prstGeom prst="ellipse">
                  <a:avLst/>
                </a:prstGeom>
                <a:solidFill>
                  <a:schemeClr val="accent1"/>
                </a:solidFill>
                <a:ln w="9525">
                  <a:solidFill>
                    <a:schemeClr val="tx1"/>
                  </a:solidFill>
                  <a:prstDash val="dash"/>
                  <a:round/>
                  <a:headEnd/>
                  <a:tailEnd/>
                </a:ln>
              </p:spPr>
              <p:txBody>
                <a:bodyPr wrap="none" anchor="ctr"/>
                <a:lstStyle/>
                <a:p>
                  <a:endParaRPr lang="en-US"/>
                </a:p>
              </p:txBody>
            </p:sp>
          </p:grpSp>
        </p:grpSp>
        <p:sp>
          <p:nvSpPr>
            <p:cNvPr id="17646" name="Rectangle 232"/>
            <p:cNvSpPr>
              <a:spLocks noChangeAspect="1" noChangeArrowheads="1"/>
            </p:cNvSpPr>
            <p:nvPr/>
          </p:nvSpPr>
          <p:spPr bwMode="auto">
            <a:xfrm>
              <a:off x="4334" y="1307"/>
              <a:ext cx="13" cy="164"/>
            </a:xfrm>
            <a:prstGeom prst="rect">
              <a:avLst/>
            </a:prstGeom>
            <a:solidFill>
              <a:srgbClr val="969696"/>
            </a:solidFill>
            <a:ln w="9525">
              <a:solidFill>
                <a:schemeClr val="tx1"/>
              </a:solidFill>
              <a:miter lim="800000"/>
              <a:headEnd/>
              <a:tailEnd/>
            </a:ln>
          </p:spPr>
          <p:txBody>
            <a:bodyPr wrap="none" anchor="ctr"/>
            <a:lstStyle/>
            <a:p>
              <a:endParaRPr lang="en-US"/>
            </a:p>
          </p:txBody>
        </p:sp>
        <p:sp>
          <p:nvSpPr>
            <p:cNvPr id="17647" name="Rectangle 233"/>
            <p:cNvSpPr>
              <a:spLocks noChangeAspect="1" noChangeArrowheads="1"/>
            </p:cNvSpPr>
            <p:nvPr/>
          </p:nvSpPr>
          <p:spPr bwMode="auto">
            <a:xfrm>
              <a:off x="4481" y="1307"/>
              <a:ext cx="11" cy="164"/>
            </a:xfrm>
            <a:prstGeom prst="rect">
              <a:avLst/>
            </a:prstGeom>
            <a:solidFill>
              <a:srgbClr val="969696"/>
            </a:solidFill>
            <a:ln w="9525">
              <a:solidFill>
                <a:schemeClr val="tx1"/>
              </a:solidFill>
              <a:miter lim="800000"/>
              <a:headEnd/>
              <a:tailEnd/>
            </a:ln>
          </p:spPr>
          <p:txBody>
            <a:bodyPr wrap="none" anchor="ctr"/>
            <a:lstStyle/>
            <a:p>
              <a:endParaRPr lang="en-US"/>
            </a:p>
          </p:txBody>
        </p:sp>
        <p:sp>
          <p:nvSpPr>
            <p:cNvPr id="17648" name="Oval 234"/>
            <p:cNvSpPr>
              <a:spLocks noChangeAspect="1" noChangeArrowheads="1"/>
            </p:cNvSpPr>
            <p:nvPr/>
          </p:nvSpPr>
          <p:spPr bwMode="auto">
            <a:xfrm>
              <a:off x="4664" y="1276"/>
              <a:ext cx="19" cy="18"/>
            </a:xfrm>
            <a:prstGeom prst="ellipse">
              <a:avLst/>
            </a:prstGeom>
            <a:solidFill>
              <a:srgbClr val="969696"/>
            </a:solidFill>
            <a:ln w="9525">
              <a:solidFill>
                <a:schemeClr val="tx1"/>
              </a:solidFill>
              <a:round/>
              <a:headEnd/>
              <a:tailEnd/>
            </a:ln>
          </p:spPr>
          <p:txBody>
            <a:bodyPr wrap="none" anchor="ctr"/>
            <a:lstStyle/>
            <a:p>
              <a:endParaRPr lang="en-US"/>
            </a:p>
          </p:txBody>
        </p:sp>
        <p:sp>
          <p:nvSpPr>
            <p:cNvPr id="17649" name="Oval 235"/>
            <p:cNvSpPr>
              <a:spLocks noChangeAspect="1" noChangeArrowheads="1"/>
            </p:cNvSpPr>
            <p:nvPr/>
          </p:nvSpPr>
          <p:spPr bwMode="auto">
            <a:xfrm>
              <a:off x="4136" y="1276"/>
              <a:ext cx="19" cy="19"/>
            </a:xfrm>
            <a:prstGeom prst="ellipse">
              <a:avLst/>
            </a:prstGeom>
            <a:solidFill>
              <a:srgbClr val="969696"/>
            </a:solidFill>
            <a:ln w="9525">
              <a:solidFill>
                <a:schemeClr val="tx1"/>
              </a:solidFill>
              <a:round/>
              <a:headEnd/>
              <a:tailEnd/>
            </a:ln>
          </p:spPr>
          <p:txBody>
            <a:bodyPr wrap="none" anchor="ctr"/>
            <a:lstStyle/>
            <a:p>
              <a:endParaRPr lang="en-US"/>
            </a:p>
          </p:txBody>
        </p:sp>
        <p:sp>
          <p:nvSpPr>
            <p:cNvPr id="17650" name="Oval 236"/>
            <p:cNvSpPr>
              <a:spLocks noChangeAspect="1" noChangeArrowheads="1"/>
            </p:cNvSpPr>
            <p:nvPr/>
          </p:nvSpPr>
          <p:spPr bwMode="auto">
            <a:xfrm>
              <a:off x="4663" y="1815"/>
              <a:ext cx="20" cy="19"/>
            </a:xfrm>
            <a:prstGeom prst="ellipse">
              <a:avLst/>
            </a:prstGeom>
            <a:solidFill>
              <a:srgbClr val="969696"/>
            </a:solidFill>
            <a:ln w="9525">
              <a:solidFill>
                <a:schemeClr val="tx1"/>
              </a:solidFill>
              <a:round/>
              <a:headEnd/>
              <a:tailEnd/>
            </a:ln>
          </p:spPr>
          <p:txBody>
            <a:bodyPr wrap="none" anchor="ctr"/>
            <a:lstStyle/>
            <a:p>
              <a:endParaRPr lang="en-US"/>
            </a:p>
          </p:txBody>
        </p:sp>
        <p:sp>
          <p:nvSpPr>
            <p:cNvPr id="17651" name="Oval 237"/>
            <p:cNvSpPr>
              <a:spLocks noChangeAspect="1" noChangeArrowheads="1"/>
            </p:cNvSpPr>
            <p:nvPr/>
          </p:nvSpPr>
          <p:spPr bwMode="auto">
            <a:xfrm>
              <a:off x="4127" y="1817"/>
              <a:ext cx="20" cy="19"/>
            </a:xfrm>
            <a:prstGeom prst="ellipse">
              <a:avLst/>
            </a:prstGeom>
            <a:solidFill>
              <a:srgbClr val="969696"/>
            </a:solidFill>
            <a:ln w="9525">
              <a:solidFill>
                <a:schemeClr val="tx1"/>
              </a:solidFill>
              <a:round/>
              <a:headEnd/>
              <a:tailEnd/>
            </a:ln>
          </p:spPr>
          <p:txBody>
            <a:bodyPr wrap="none" anchor="ctr"/>
            <a:lstStyle/>
            <a:p>
              <a:endParaRPr lang="en-US"/>
            </a:p>
          </p:txBody>
        </p:sp>
        <p:grpSp>
          <p:nvGrpSpPr>
            <p:cNvPr id="24" name="Group 238"/>
            <p:cNvGrpSpPr>
              <a:grpSpLocks noChangeAspect="1"/>
            </p:cNvGrpSpPr>
            <p:nvPr/>
          </p:nvGrpSpPr>
          <p:grpSpPr bwMode="auto">
            <a:xfrm>
              <a:off x="4072" y="1267"/>
              <a:ext cx="621" cy="622"/>
              <a:chOff x="3334" y="93"/>
              <a:chExt cx="2188" cy="2188"/>
            </a:xfrm>
          </p:grpSpPr>
          <p:sp>
            <p:nvSpPr>
              <p:cNvPr id="17653" name="AutoShape 239"/>
              <p:cNvSpPr>
                <a:spLocks noChangeAspect="1" noChangeArrowheads="1"/>
              </p:cNvSpPr>
              <p:nvPr/>
            </p:nvSpPr>
            <p:spPr bwMode="auto">
              <a:xfrm>
                <a:off x="3334" y="93"/>
                <a:ext cx="2188" cy="2188"/>
              </a:xfrm>
              <a:prstGeom prst="cube">
                <a:avLst>
                  <a:gd name="adj" fmla="val 778"/>
                </a:avLst>
              </a:prstGeom>
              <a:solidFill>
                <a:srgbClr val="C0C0C0"/>
              </a:solidFill>
              <a:ln w="12700">
                <a:solidFill>
                  <a:schemeClr val="tx1"/>
                </a:solidFill>
                <a:miter lim="800000"/>
                <a:headEnd/>
                <a:tailEnd/>
              </a:ln>
            </p:spPr>
            <p:txBody>
              <a:bodyPr wrap="none" anchor="ctr"/>
              <a:lstStyle/>
              <a:p>
                <a:endParaRPr lang="en-US"/>
              </a:p>
            </p:txBody>
          </p:sp>
          <p:sp>
            <p:nvSpPr>
              <p:cNvPr id="17654" name="Oval 240"/>
              <p:cNvSpPr>
                <a:spLocks noChangeAspect="1" noChangeArrowheads="1"/>
              </p:cNvSpPr>
              <p:nvPr/>
            </p:nvSpPr>
            <p:spPr bwMode="auto">
              <a:xfrm>
                <a:off x="3457" y="227"/>
                <a:ext cx="68" cy="68"/>
              </a:xfrm>
              <a:prstGeom prst="ellipse">
                <a:avLst/>
              </a:prstGeom>
              <a:solidFill>
                <a:srgbClr val="969696"/>
              </a:solidFill>
              <a:ln w="12700">
                <a:solidFill>
                  <a:schemeClr val="tx1"/>
                </a:solidFill>
                <a:round/>
                <a:headEnd/>
                <a:tailEnd/>
              </a:ln>
            </p:spPr>
            <p:txBody>
              <a:bodyPr wrap="none" anchor="ctr"/>
              <a:lstStyle/>
              <a:p>
                <a:endParaRPr lang="en-US"/>
              </a:p>
            </p:txBody>
          </p:sp>
          <p:sp>
            <p:nvSpPr>
              <p:cNvPr id="17655" name="Oval 241"/>
              <p:cNvSpPr>
                <a:spLocks noChangeAspect="1" noChangeArrowheads="1"/>
              </p:cNvSpPr>
              <p:nvPr/>
            </p:nvSpPr>
            <p:spPr bwMode="auto">
              <a:xfrm>
                <a:off x="5317" y="226"/>
                <a:ext cx="68" cy="68"/>
              </a:xfrm>
              <a:prstGeom prst="ellipse">
                <a:avLst/>
              </a:prstGeom>
              <a:solidFill>
                <a:srgbClr val="969696"/>
              </a:solidFill>
              <a:ln w="12700">
                <a:solidFill>
                  <a:schemeClr val="tx1"/>
                </a:solidFill>
                <a:round/>
                <a:headEnd/>
                <a:tailEnd/>
              </a:ln>
            </p:spPr>
            <p:txBody>
              <a:bodyPr wrap="none" anchor="ctr"/>
              <a:lstStyle/>
              <a:p>
                <a:endParaRPr lang="en-US"/>
              </a:p>
            </p:txBody>
          </p:sp>
        </p:grpSp>
        <p:sp>
          <p:nvSpPr>
            <p:cNvPr id="17656" name="AutoShape 242"/>
            <p:cNvSpPr>
              <a:spLocks noChangeAspect="1" noChangeArrowheads="1"/>
            </p:cNvSpPr>
            <p:nvPr/>
          </p:nvSpPr>
          <p:spPr bwMode="auto">
            <a:xfrm rot="-8090969">
              <a:off x="4064" y="1830"/>
              <a:ext cx="20" cy="119"/>
            </a:xfrm>
            <a:prstGeom prst="can">
              <a:avLst>
                <a:gd name="adj" fmla="val 97734"/>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657" name="AutoShape 243"/>
            <p:cNvSpPr>
              <a:spLocks noChangeAspect="1" noChangeArrowheads="1"/>
            </p:cNvSpPr>
            <p:nvPr/>
          </p:nvSpPr>
          <p:spPr bwMode="auto">
            <a:xfrm rot="-8090969">
              <a:off x="4600" y="1830"/>
              <a:ext cx="20" cy="119"/>
            </a:xfrm>
            <a:prstGeom prst="can">
              <a:avLst>
                <a:gd name="adj" fmla="val 97734"/>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658" name="AutoShape 244"/>
            <p:cNvSpPr>
              <a:spLocks noChangeAspect="1" noChangeArrowheads="1"/>
            </p:cNvSpPr>
            <p:nvPr/>
          </p:nvSpPr>
          <p:spPr bwMode="auto">
            <a:xfrm rot="-8090969">
              <a:off x="4600" y="1289"/>
              <a:ext cx="20" cy="119"/>
            </a:xfrm>
            <a:prstGeom prst="can">
              <a:avLst>
                <a:gd name="adj" fmla="val 97734"/>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659" name="AutoShape 245"/>
            <p:cNvSpPr>
              <a:spLocks noChangeAspect="1" noChangeArrowheads="1"/>
            </p:cNvSpPr>
            <p:nvPr/>
          </p:nvSpPr>
          <p:spPr bwMode="auto">
            <a:xfrm rot="-8090969">
              <a:off x="4071" y="1291"/>
              <a:ext cx="19" cy="120"/>
            </a:xfrm>
            <a:prstGeom prst="can">
              <a:avLst>
                <a:gd name="adj" fmla="val 103743"/>
              </a:avLst>
            </a:prstGeom>
            <a:gradFill rotWithShape="1">
              <a:gsLst>
                <a:gs pos="0">
                  <a:srgbClr val="C0C0C0"/>
                </a:gs>
                <a:gs pos="50000">
                  <a:srgbClr val="595959"/>
                </a:gs>
                <a:gs pos="100000">
                  <a:srgbClr val="C0C0C0"/>
                </a:gs>
              </a:gsLst>
              <a:lin ang="0" scaled="1"/>
            </a:gradFill>
            <a:ln w="9525">
              <a:solidFill>
                <a:schemeClr val="tx1"/>
              </a:solidFill>
              <a:round/>
              <a:headEnd/>
              <a:tailEnd/>
            </a:ln>
          </p:spPr>
          <p:txBody>
            <a:bodyPr vert="eaVert" wrap="none" anchor="ctr"/>
            <a:lstStyle/>
            <a:p>
              <a:endParaRPr lang="en-US"/>
            </a:p>
          </p:txBody>
        </p:sp>
        <p:sp>
          <p:nvSpPr>
            <p:cNvPr id="17660" name="Freeform 246"/>
            <p:cNvSpPr>
              <a:spLocks noChangeAspect="1"/>
            </p:cNvSpPr>
            <p:nvPr/>
          </p:nvSpPr>
          <p:spPr bwMode="auto">
            <a:xfrm>
              <a:off x="4462" y="1585"/>
              <a:ext cx="213" cy="323"/>
            </a:xfrm>
            <a:custGeom>
              <a:avLst/>
              <a:gdLst>
                <a:gd name="T0" fmla="*/ 0 w 753"/>
                <a:gd name="T1" fmla="*/ 0 h 1139"/>
                <a:gd name="T2" fmla="*/ 0 w 753"/>
                <a:gd name="T3" fmla="*/ 0 h 1139"/>
                <a:gd name="T4" fmla="*/ 0 w 753"/>
                <a:gd name="T5" fmla="*/ 0 h 1139"/>
                <a:gd name="T6" fmla="*/ 0 w 753"/>
                <a:gd name="T7" fmla="*/ 0 h 1139"/>
                <a:gd name="T8" fmla="*/ 0 w 753"/>
                <a:gd name="T9" fmla="*/ 0 h 1139"/>
                <a:gd name="T10" fmla="*/ 0 60000 65536"/>
                <a:gd name="T11" fmla="*/ 0 60000 65536"/>
                <a:gd name="T12" fmla="*/ 0 60000 65536"/>
                <a:gd name="T13" fmla="*/ 0 60000 65536"/>
                <a:gd name="T14" fmla="*/ 0 60000 65536"/>
                <a:gd name="T15" fmla="*/ 0 w 753"/>
                <a:gd name="T16" fmla="*/ 0 h 1139"/>
                <a:gd name="T17" fmla="*/ 753 w 753"/>
                <a:gd name="T18" fmla="*/ 1139 h 1139"/>
              </a:gdLst>
              <a:ahLst/>
              <a:cxnLst>
                <a:cxn ang="T10">
                  <a:pos x="T0" y="T1"/>
                </a:cxn>
                <a:cxn ang="T11">
                  <a:pos x="T2" y="T3"/>
                </a:cxn>
                <a:cxn ang="T12">
                  <a:pos x="T4" y="T5"/>
                </a:cxn>
                <a:cxn ang="T13">
                  <a:pos x="T6" y="T7"/>
                </a:cxn>
                <a:cxn ang="T14">
                  <a:pos x="T8" y="T9"/>
                </a:cxn>
              </a:cxnLst>
              <a:rect l="T15" t="T16" r="T17" b="T18"/>
              <a:pathLst>
                <a:path w="753" h="1139">
                  <a:moveTo>
                    <a:pt x="532" y="224"/>
                  </a:moveTo>
                  <a:lnTo>
                    <a:pt x="753" y="0"/>
                  </a:lnTo>
                  <a:lnTo>
                    <a:pt x="225" y="915"/>
                  </a:lnTo>
                  <a:lnTo>
                    <a:pt x="0" y="1139"/>
                  </a:lnTo>
                  <a:lnTo>
                    <a:pt x="532" y="224"/>
                  </a:lnTo>
                  <a:close/>
                </a:path>
              </a:pathLst>
            </a:custGeom>
            <a:solidFill>
              <a:srgbClr val="D5D5D5"/>
            </a:solidFill>
            <a:ln w="19050">
              <a:noFill/>
              <a:prstDash val="dash"/>
              <a:round/>
              <a:headEnd/>
              <a:tailEnd/>
            </a:ln>
          </p:spPr>
          <p:txBody>
            <a:bodyPr/>
            <a:lstStyle/>
            <a:p>
              <a:endParaRPr lang="ru-RU"/>
            </a:p>
          </p:txBody>
        </p:sp>
        <p:sp>
          <p:nvSpPr>
            <p:cNvPr id="17661" name="Line 247"/>
            <p:cNvSpPr>
              <a:spLocks noChangeAspect="1" noChangeShapeType="1"/>
            </p:cNvSpPr>
            <p:nvPr/>
          </p:nvSpPr>
          <p:spPr bwMode="auto">
            <a:xfrm flipH="1">
              <a:off x="4525" y="1585"/>
              <a:ext cx="150" cy="261"/>
            </a:xfrm>
            <a:prstGeom prst="line">
              <a:avLst/>
            </a:prstGeom>
            <a:noFill/>
            <a:ln w="19050">
              <a:solidFill>
                <a:schemeClr val="tx1"/>
              </a:solidFill>
              <a:prstDash val="dash"/>
              <a:round/>
              <a:headEnd/>
              <a:tailEnd/>
            </a:ln>
          </p:spPr>
          <p:txBody>
            <a:bodyPr/>
            <a:lstStyle/>
            <a:p>
              <a:endParaRPr lang="ru-RU"/>
            </a:p>
          </p:txBody>
        </p:sp>
        <p:sp>
          <p:nvSpPr>
            <p:cNvPr id="17662" name="Freeform 248"/>
            <p:cNvSpPr>
              <a:spLocks noChangeAspect="1"/>
            </p:cNvSpPr>
            <p:nvPr/>
          </p:nvSpPr>
          <p:spPr bwMode="auto">
            <a:xfrm>
              <a:off x="4459" y="1325"/>
              <a:ext cx="216" cy="326"/>
            </a:xfrm>
            <a:custGeom>
              <a:avLst/>
              <a:gdLst>
                <a:gd name="T0" fmla="*/ 0 w 760"/>
                <a:gd name="T1" fmla="*/ 0 h 1146"/>
                <a:gd name="T2" fmla="*/ 0 w 760"/>
                <a:gd name="T3" fmla="*/ 0 h 1146"/>
                <a:gd name="T4" fmla="*/ 0 w 760"/>
                <a:gd name="T5" fmla="*/ 0 h 1146"/>
                <a:gd name="T6" fmla="*/ 0 w 760"/>
                <a:gd name="T7" fmla="*/ 0 h 1146"/>
                <a:gd name="T8" fmla="*/ 0 w 760"/>
                <a:gd name="T9" fmla="*/ 0 h 1146"/>
                <a:gd name="T10" fmla="*/ 0 60000 65536"/>
                <a:gd name="T11" fmla="*/ 0 60000 65536"/>
                <a:gd name="T12" fmla="*/ 0 60000 65536"/>
                <a:gd name="T13" fmla="*/ 0 60000 65536"/>
                <a:gd name="T14" fmla="*/ 0 60000 65536"/>
                <a:gd name="T15" fmla="*/ 0 w 760"/>
                <a:gd name="T16" fmla="*/ 0 h 1146"/>
                <a:gd name="T17" fmla="*/ 760 w 760"/>
                <a:gd name="T18" fmla="*/ 1146 h 1146"/>
              </a:gdLst>
              <a:ahLst/>
              <a:cxnLst>
                <a:cxn ang="T10">
                  <a:pos x="T0" y="T1"/>
                </a:cxn>
                <a:cxn ang="T11">
                  <a:pos x="T2" y="T3"/>
                </a:cxn>
                <a:cxn ang="T12">
                  <a:pos x="T4" y="T5"/>
                </a:cxn>
                <a:cxn ang="T13">
                  <a:pos x="T6" y="T7"/>
                </a:cxn>
                <a:cxn ang="T14">
                  <a:pos x="T8" y="T9"/>
                </a:cxn>
              </a:cxnLst>
              <a:rect l="T15" t="T16" r="T17" b="T18"/>
              <a:pathLst>
                <a:path w="760" h="1146">
                  <a:moveTo>
                    <a:pt x="0" y="223"/>
                  </a:moveTo>
                  <a:lnTo>
                    <a:pt x="226" y="0"/>
                  </a:lnTo>
                  <a:lnTo>
                    <a:pt x="760" y="907"/>
                  </a:lnTo>
                  <a:lnTo>
                    <a:pt x="539" y="1146"/>
                  </a:lnTo>
                  <a:lnTo>
                    <a:pt x="0" y="223"/>
                  </a:lnTo>
                  <a:close/>
                </a:path>
              </a:pathLst>
            </a:custGeom>
            <a:solidFill>
              <a:srgbClr val="D5D5D5"/>
            </a:solidFill>
            <a:ln w="19050">
              <a:noFill/>
              <a:prstDash val="dash"/>
              <a:round/>
              <a:headEnd/>
              <a:tailEnd/>
            </a:ln>
          </p:spPr>
          <p:txBody>
            <a:bodyPr/>
            <a:lstStyle/>
            <a:p>
              <a:endParaRPr lang="ru-RU"/>
            </a:p>
          </p:txBody>
        </p:sp>
        <p:sp>
          <p:nvSpPr>
            <p:cNvPr id="17663" name="Line 249"/>
            <p:cNvSpPr>
              <a:spLocks noChangeAspect="1" noChangeShapeType="1"/>
            </p:cNvSpPr>
            <p:nvPr/>
          </p:nvSpPr>
          <p:spPr bwMode="auto">
            <a:xfrm>
              <a:off x="4522" y="1326"/>
              <a:ext cx="153" cy="259"/>
            </a:xfrm>
            <a:prstGeom prst="line">
              <a:avLst/>
            </a:prstGeom>
            <a:noFill/>
            <a:ln w="19050">
              <a:solidFill>
                <a:schemeClr val="tx1"/>
              </a:solidFill>
              <a:prstDash val="dash"/>
              <a:round/>
              <a:headEnd/>
              <a:tailEnd/>
            </a:ln>
          </p:spPr>
          <p:txBody>
            <a:bodyPr/>
            <a:lstStyle/>
            <a:p>
              <a:endParaRPr lang="ru-RU"/>
            </a:p>
          </p:txBody>
        </p:sp>
        <p:sp>
          <p:nvSpPr>
            <p:cNvPr id="17664" name="Line 250"/>
            <p:cNvSpPr>
              <a:spLocks noChangeAspect="1" noChangeShapeType="1"/>
            </p:cNvSpPr>
            <p:nvPr/>
          </p:nvSpPr>
          <p:spPr bwMode="auto">
            <a:xfrm flipV="1">
              <a:off x="4462" y="1845"/>
              <a:ext cx="64" cy="63"/>
            </a:xfrm>
            <a:prstGeom prst="line">
              <a:avLst/>
            </a:prstGeom>
            <a:noFill/>
            <a:ln w="19050">
              <a:solidFill>
                <a:schemeClr val="tx1"/>
              </a:solidFill>
              <a:prstDash val="dash"/>
              <a:round/>
              <a:headEnd/>
              <a:tailEnd/>
            </a:ln>
          </p:spPr>
          <p:txBody>
            <a:bodyPr/>
            <a:lstStyle/>
            <a:p>
              <a:endParaRPr lang="ru-RU"/>
            </a:p>
          </p:txBody>
        </p:sp>
        <p:sp>
          <p:nvSpPr>
            <p:cNvPr id="17665" name="Line 251"/>
            <p:cNvSpPr>
              <a:spLocks noChangeAspect="1" noChangeShapeType="1"/>
            </p:cNvSpPr>
            <p:nvPr/>
          </p:nvSpPr>
          <p:spPr bwMode="auto">
            <a:xfrm flipV="1">
              <a:off x="4612" y="1584"/>
              <a:ext cx="64" cy="64"/>
            </a:xfrm>
            <a:prstGeom prst="line">
              <a:avLst/>
            </a:prstGeom>
            <a:noFill/>
            <a:ln w="19050">
              <a:solidFill>
                <a:schemeClr val="tx1"/>
              </a:solidFill>
              <a:prstDash val="dash"/>
              <a:round/>
              <a:headEnd/>
              <a:tailEnd/>
            </a:ln>
          </p:spPr>
          <p:txBody>
            <a:bodyPr/>
            <a:lstStyle/>
            <a:p>
              <a:endParaRPr lang="ru-RU"/>
            </a:p>
          </p:txBody>
        </p:sp>
        <p:sp>
          <p:nvSpPr>
            <p:cNvPr id="17666" name="Freeform 252"/>
            <p:cNvSpPr>
              <a:spLocks noChangeAspect="1"/>
            </p:cNvSpPr>
            <p:nvPr/>
          </p:nvSpPr>
          <p:spPr bwMode="auto">
            <a:xfrm>
              <a:off x="4162" y="1324"/>
              <a:ext cx="361" cy="65"/>
            </a:xfrm>
            <a:custGeom>
              <a:avLst/>
              <a:gdLst>
                <a:gd name="T0" fmla="*/ 0 w 1272"/>
                <a:gd name="T1" fmla="*/ 0 h 225"/>
                <a:gd name="T2" fmla="*/ 0 w 1272"/>
                <a:gd name="T3" fmla="*/ 0 h 225"/>
                <a:gd name="T4" fmla="*/ 0 w 1272"/>
                <a:gd name="T5" fmla="*/ 0 h 225"/>
                <a:gd name="T6" fmla="*/ 0 w 1272"/>
                <a:gd name="T7" fmla="*/ 0 h 225"/>
                <a:gd name="T8" fmla="*/ 0 60000 65536"/>
                <a:gd name="T9" fmla="*/ 0 60000 65536"/>
                <a:gd name="T10" fmla="*/ 0 60000 65536"/>
                <a:gd name="T11" fmla="*/ 0 60000 65536"/>
                <a:gd name="T12" fmla="*/ 0 w 1272"/>
                <a:gd name="T13" fmla="*/ 0 h 225"/>
                <a:gd name="T14" fmla="*/ 1272 w 1272"/>
                <a:gd name="T15" fmla="*/ 225 h 225"/>
              </a:gdLst>
              <a:ahLst/>
              <a:cxnLst>
                <a:cxn ang="T8">
                  <a:pos x="T0" y="T1"/>
                </a:cxn>
                <a:cxn ang="T9">
                  <a:pos x="T2" y="T3"/>
                </a:cxn>
                <a:cxn ang="T10">
                  <a:pos x="T4" y="T5"/>
                </a:cxn>
                <a:cxn ang="T11">
                  <a:pos x="T6" y="T7"/>
                </a:cxn>
              </a:cxnLst>
              <a:rect l="T12" t="T13" r="T14" b="T15"/>
              <a:pathLst>
                <a:path w="1272" h="225">
                  <a:moveTo>
                    <a:pt x="1272" y="3"/>
                  </a:moveTo>
                  <a:lnTo>
                    <a:pt x="1054" y="225"/>
                  </a:lnTo>
                  <a:lnTo>
                    <a:pt x="0" y="225"/>
                  </a:lnTo>
                  <a:lnTo>
                    <a:pt x="220" y="0"/>
                  </a:lnTo>
                </a:path>
              </a:pathLst>
            </a:custGeom>
            <a:solidFill>
              <a:srgbClr val="D5D5D5"/>
            </a:solidFill>
            <a:ln w="19050">
              <a:noFill/>
              <a:prstDash val="dash"/>
              <a:round/>
              <a:headEnd/>
              <a:tailEnd/>
            </a:ln>
          </p:spPr>
          <p:txBody>
            <a:bodyPr/>
            <a:lstStyle/>
            <a:p>
              <a:endParaRPr lang="ru-RU"/>
            </a:p>
          </p:txBody>
        </p:sp>
        <p:sp>
          <p:nvSpPr>
            <p:cNvPr id="17667" name="Line 253"/>
            <p:cNvSpPr>
              <a:spLocks noChangeAspect="1" noChangeShapeType="1"/>
            </p:cNvSpPr>
            <p:nvPr/>
          </p:nvSpPr>
          <p:spPr bwMode="auto">
            <a:xfrm flipV="1">
              <a:off x="4212" y="1324"/>
              <a:ext cx="13" cy="12"/>
            </a:xfrm>
            <a:prstGeom prst="line">
              <a:avLst/>
            </a:prstGeom>
            <a:noFill/>
            <a:ln w="19050">
              <a:solidFill>
                <a:schemeClr val="tx1"/>
              </a:solidFill>
              <a:round/>
              <a:headEnd/>
              <a:tailEnd/>
            </a:ln>
          </p:spPr>
          <p:txBody>
            <a:bodyPr/>
            <a:lstStyle/>
            <a:p>
              <a:endParaRPr lang="ru-RU"/>
            </a:p>
          </p:txBody>
        </p:sp>
        <p:sp>
          <p:nvSpPr>
            <p:cNvPr id="17668" name="Line 254"/>
            <p:cNvSpPr>
              <a:spLocks noChangeAspect="1" noChangeShapeType="1"/>
            </p:cNvSpPr>
            <p:nvPr/>
          </p:nvSpPr>
          <p:spPr bwMode="auto">
            <a:xfrm flipV="1">
              <a:off x="4511" y="1325"/>
              <a:ext cx="12" cy="13"/>
            </a:xfrm>
            <a:prstGeom prst="line">
              <a:avLst/>
            </a:prstGeom>
            <a:noFill/>
            <a:ln w="19050">
              <a:solidFill>
                <a:schemeClr val="tx1"/>
              </a:solidFill>
              <a:round/>
              <a:headEnd/>
              <a:tailEnd/>
            </a:ln>
          </p:spPr>
          <p:txBody>
            <a:bodyPr/>
            <a:lstStyle/>
            <a:p>
              <a:endParaRPr lang="ru-RU"/>
            </a:p>
          </p:txBody>
        </p:sp>
        <p:sp>
          <p:nvSpPr>
            <p:cNvPr id="17669" name="Line 255"/>
            <p:cNvSpPr>
              <a:spLocks noChangeAspect="1" noChangeShapeType="1"/>
            </p:cNvSpPr>
            <p:nvPr/>
          </p:nvSpPr>
          <p:spPr bwMode="auto">
            <a:xfrm>
              <a:off x="4225" y="1324"/>
              <a:ext cx="297" cy="0"/>
            </a:xfrm>
            <a:prstGeom prst="line">
              <a:avLst/>
            </a:prstGeom>
            <a:noFill/>
            <a:ln w="19050">
              <a:solidFill>
                <a:schemeClr val="tx1"/>
              </a:solidFill>
              <a:round/>
              <a:headEnd/>
              <a:tailEnd/>
            </a:ln>
          </p:spPr>
          <p:txBody>
            <a:bodyPr/>
            <a:lstStyle/>
            <a:p>
              <a:endParaRPr lang="ru-RU"/>
            </a:p>
          </p:txBody>
        </p:sp>
        <p:sp>
          <p:nvSpPr>
            <p:cNvPr id="17670" name="Line 256"/>
            <p:cNvSpPr>
              <a:spLocks noChangeAspect="1" noChangeShapeType="1"/>
            </p:cNvSpPr>
            <p:nvPr/>
          </p:nvSpPr>
          <p:spPr bwMode="auto">
            <a:xfrm flipV="1">
              <a:off x="4624" y="1585"/>
              <a:ext cx="51" cy="51"/>
            </a:xfrm>
            <a:prstGeom prst="line">
              <a:avLst/>
            </a:prstGeom>
            <a:noFill/>
            <a:ln w="19050">
              <a:solidFill>
                <a:schemeClr val="tx1"/>
              </a:solidFill>
              <a:round/>
              <a:headEnd/>
              <a:tailEnd/>
            </a:ln>
          </p:spPr>
          <p:txBody>
            <a:bodyPr/>
            <a:lstStyle/>
            <a:p>
              <a:endParaRPr lang="ru-RU"/>
            </a:p>
          </p:txBody>
        </p:sp>
        <p:sp>
          <p:nvSpPr>
            <p:cNvPr id="17671" name="Line 257"/>
            <p:cNvSpPr>
              <a:spLocks noChangeAspect="1" noChangeShapeType="1"/>
            </p:cNvSpPr>
            <p:nvPr/>
          </p:nvSpPr>
          <p:spPr bwMode="auto">
            <a:xfrm flipV="1">
              <a:off x="4624" y="1588"/>
              <a:ext cx="49" cy="86"/>
            </a:xfrm>
            <a:prstGeom prst="line">
              <a:avLst/>
            </a:prstGeom>
            <a:noFill/>
            <a:ln w="19050">
              <a:solidFill>
                <a:schemeClr val="tx1"/>
              </a:solidFill>
              <a:round/>
              <a:headEnd/>
              <a:tailEnd/>
            </a:ln>
          </p:spPr>
          <p:txBody>
            <a:bodyPr/>
            <a:lstStyle/>
            <a:p>
              <a:endParaRPr lang="ru-RU"/>
            </a:p>
          </p:txBody>
        </p:sp>
        <p:sp>
          <p:nvSpPr>
            <p:cNvPr id="17672" name="Line 258"/>
            <p:cNvSpPr>
              <a:spLocks noChangeAspect="1" noChangeShapeType="1"/>
            </p:cNvSpPr>
            <p:nvPr/>
          </p:nvSpPr>
          <p:spPr bwMode="auto">
            <a:xfrm flipH="1" flipV="1">
              <a:off x="4624" y="1498"/>
              <a:ext cx="50" cy="86"/>
            </a:xfrm>
            <a:prstGeom prst="line">
              <a:avLst/>
            </a:prstGeom>
            <a:noFill/>
            <a:ln w="19050">
              <a:solidFill>
                <a:schemeClr val="tx1"/>
              </a:solidFill>
              <a:round/>
              <a:headEnd/>
              <a:tailEnd/>
            </a:ln>
          </p:spPr>
          <p:txBody>
            <a:bodyPr/>
            <a:lstStyle/>
            <a:p>
              <a:endParaRPr lang="ru-RU"/>
            </a:p>
          </p:txBody>
        </p:sp>
        <p:sp>
          <p:nvSpPr>
            <p:cNvPr id="17673" name="AutoShape 259"/>
            <p:cNvSpPr>
              <a:spLocks noChangeAspect="1" noChangeArrowheads="1"/>
            </p:cNvSpPr>
            <p:nvPr/>
          </p:nvSpPr>
          <p:spPr bwMode="auto">
            <a:xfrm>
              <a:off x="4010" y="1389"/>
              <a:ext cx="602" cy="519"/>
            </a:xfrm>
            <a:prstGeom prst="hexagon">
              <a:avLst>
                <a:gd name="adj" fmla="val 28998"/>
                <a:gd name="vf" fmla="val 115470"/>
              </a:avLst>
            </a:prstGeom>
            <a:solidFill>
              <a:srgbClr val="B2B2B2"/>
            </a:solidFill>
            <a:ln w="19050">
              <a:solidFill>
                <a:schemeClr val="tx1"/>
              </a:solidFill>
              <a:prstDash val="dash"/>
              <a:miter lim="800000"/>
              <a:headEnd/>
              <a:tailEnd/>
            </a:ln>
          </p:spPr>
          <p:txBody>
            <a:bodyPr wrap="none" anchor="ctr"/>
            <a:lstStyle/>
            <a:p>
              <a:endParaRPr lang="en-US"/>
            </a:p>
          </p:txBody>
        </p:sp>
        <p:sp>
          <p:nvSpPr>
            <p:cNvPr id="17674" name="Line 260"/>
            <p:cNvSpPr>
              <a:spLocks noChangeAspect="1" noChangeShapeType="1"/>
            </p:cNvSpPr>
            <p:nvPr/>
          </p:nvSpPr>
          <p:spPr bwMode="auto">
            <a:xfrm flipV="1">
              <a:off x="4162" y="1338"/>
              <a:ext cx="48" cy="49"/>
            </a:xfrm>
            <a:prstGeom prst="line">
              <a:avLst/>
            </a:prstGeom>
            <a:noFill/>
            <a:ln w="19050">
              <a:solidFill>
                <a:schemeClr val="tx1"/>
              </a:solidFill>
              <a:prstDash val="dash"/>
              <a:round/>
              <a:headEnd/>
              <a:tailEnd/>
            </a:ln>
          </p:spPr>
          <p:txBody>
            <a:bodyPr/>
            <a:lstStyle/>
            <a:p>
              <a:endParaRPr lang="ru-RU"/>
            </a:p>
          </p:txBody>
        </p:sp>
        <p:sp>
          <p:nvSpPr>
            <p:cNvPr id="17675" name="Line 261"/>
            <p:cNvSpPr>
              <a:spLocks noChangeAspect="1" noChangeShapeType="1"/>
            </p:cNvSpPr>
            <p:nvPr/>
          </p:nvSpPr>
          <p:spPr bwMode="auto">
            <a:xfrm flipV="1">
              <a:off x="4462" y="1338"/>
              <a:ext cx="49" cy="49"/>
            </a:xfrm>
            <a:prstGeom prst="line">
              <a:avLst/>
            </a:prstGeom>
            <a:noFill/>
            <a:ln w="19050">
              <a:solidFill>
                <a:schemeClr val="tx1"/>
              </a:solidFill>
              <a:prstDash val="dash"/>
              <a:round/>
              <a:headEnd/>
              <a:tailEnd/>
            </a:ln>
          </p:spPr>
          <p:txBody>
            <a:bodyPr/>
            <a:lstStyle/>
            <a:p>
              <a:endParaRPr lang="ru-RU"/>
            </a:p>
          </p:txBody>
        </p:sp>
        <p:sp>
          <p:nvSpPr>
            <p:cNvPr id="17676" name="Line 262"/>
            <p:cNvSpPr>
              <a:spLocks noChangeAspect="1" noChangeShapeType="1"/>
            </p:cNvSpPr>
            <p:nvPr/>
          </p:nvSpPr>
          <p:spPr bwMode="auto">
            <a:xfrm>
              <a:off x="3858" y="1084"/>
              <a:ext cx="997" cy="0"/>
            </a:xfrm>
            <a:prstGeom prst="line">
              <a:avLst/>
            </a:prstGeom>
            <a:noFill/>
            <a:ln w="3175">
              <a:solidFill>
                <a:schemeClr val="tx1"/>
              </a:solidFill>
              <a:prstDash val="dash"/>
              <a:round/>
              <a:headEnd/>
              <a:tailEnd/>
            </a:ln>
          </p:spPr>
          <p:txBody>
            <a:bodyPr/>
            <a:lstStyle/>
            <a:p>
              <a:endParaRPr lang="ru-RU"/>
            </a:p>
          </p:txBody>
        </p:sp>
        <p:sp>
          <p:nvSpPr>
            <p:cNvPr id="17677" name="Line 263"/>
            <p:cNvSpPr>
              <a:spLocks noChangeAspect="1" noChangeShapeType="1"/>
            </p:cNvSpPr>
            <p:nvPr/>
          </p:nvSpPr>
          <p:spPr bwMode="auto">
            <a:xfrm flipV="1">
              <a:off x="4855" y="754"/>
              <a:ext cx="336" cy="331"/>
            </a:xfrm>
            <a:prstGeom prst="line">
              <a:avLst/>
            </a:prstGeom>
            <a:noFill/>
            <a:ln w="3175">
              <a:solidFill>
                <a:schemeClr val="tx1"/>
              </a:solidFill>
              <a:prstDash val="dash"/>
              <a:round/>
              <a:headEnd/>
              <a:tailEnd/>
            </a:ln>
          </p:spPr>
          <p:txBody>
            <a:bodyPr/>
            <a:lstStyle/>
            <a:p>
              <a:endParaRPr lang="ru-RU"/>
            </a:p>
          </p:txBody>
        </p:sp>
        <p:sp>
          <p:nvSpPr>
            <p:cNvPr id="17678" name="Line 264"/>
            <p:cNvSpPr>
              <a:spLocks noChangeAspect="1" noChangeShapeType="1"/>
            </p:cNvSpPr>
            <p:nvPr/>
          </p:nvSpPr>
          <p:spPr bwMode="auto">
            <a:xfrm flipV="1">
              <a:off x="4858" y="1084"/>
              <a:ext cx="0" cy="1006"/>
            </a:xfrm>
            <a:prstGeom prst="line">
              <a:avLst/>
            </a:prstGeom>
            <a:noFill/>
            <a:ln w="3175">
              <a:solidFill>
                <a:schemeClr val="tx1"/>
              </a:solidFill>
              <a:prstDash val="dash"/>
              <a:round/>
              <a:headEnd/>
              <a:tailEnd/>
            </a:ln>
          </p:spPr>
          <p:txBody>
            <a:bodyPr/>
            <a:lstStyle/>
            <a:p>
              <a:endParaRPr lang="ru-RU"/>
            </a:p>
          </p:txBody>
        </p:sp>
        <p:grpSp>
          <p:nvGrpSpPr>
            <p:cNvPr id="25" name="Group 265"/>
            <p:cNvGrpSpPr>
              <a:grpSpLocks noChangeAspect="1"/>
            </p:cNvGrpSpPr>
            <p:nvPr/>
          </p:nvGrpSpPr>
          <p:grpSpPr bwMode="auto">
            <a:xfrm>
              <a:off x="4083" y="1448"/>
              <a:ext cx="597" cy="529"/>
              <a:chOff x="3629" y="3092"/>
              <a:chExt cx="1192" cy="1056"/>
            </a:xfrm>
          </p:grpSpPr>
          <p:sp>
            <p:nvSpPr>
              <p:cNvPr id="17680" name="Freeform 266"/>
              <p:cNvSpPr>
                <a:spLocks noChangeAspect="1"/>
              </p:cNvSpPr>
              <p:nvPr/>
            </p:nvSpPr>
            <p:spPr bwMode="auto">
              <a:xfrm>
                <a:off x="4010" y="4106"/>
                <a:ext cx="22" cy="22"/>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ru-RU"/>
              </a:p>
            </p:txBody>
          </p:sp>
          <p:sp>
            <p:nvSpPr>
              <p:cNvPr id="17681" name="Freeform 267"/>
              <p:cNvSpPr>
                <a:spLocks noChangeAspect="1"/>
              </p:cNvSpPr>
              <p:nvPr/>
            </p:nvSpPr>
            <p:spPr bwMode="auto">
              <a:xfrm>
                <a:off x="4144" y="4106"/>
                <a:ext cx="22" cy="21"/>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ru-RU"/>
              </a:p>
            </p:txBody>
          </p:sp>
          <p:sp>
            <p:nvSpPr>
              <p:cNvPr id="17682" name="Freeform 268"/>
              <p:cNvSpPr>
                <a:spLocks noChangeAspect="1"/>
              </p:cNvSpPr>
              <p:nvPr/>
            </p:nvSpPr>
            <p:spPr bwMode="auto">
              <a:xfrm>
                <a:off x="4276" y="4106"/>
                <a:ext cx="22" cy="22"/>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ru-RU"/>
              </a:p>
            </p:txBody>
          </p:sp>
          <p:sp>
            <p:nvSpPr>
              <p:cNvPr id="17683" name="Freeform 269"/>
              <p:cNvSpPr>
                <a:spLocks noChangeAspect="1"/>
              </p:cNvSpPr>
              <p:nvPr/>
            </p:nvSpPr>
            <p:spPr bwMode="auto">
              <a:xfrm>
                <a:off x="4410" y="4106"/>
                <a:ext cx="22" cy="21"/>
              </a:xfrm>
              <a:custGeom>
                <a:avLst/>
                <a:gdLst>
                  <a:gd name="T0" fmla="*/ 0 w 38"/>
                  <a:gd name="T1" fmla="*/ 1 h 37"/>
                  <a:gd name="T2" fmla="*/ 1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p:spPr>
            <p:txBody>
              <a:bodyPr/>
              <a:lstStyle/>
              <a:p>
                <a:endParaRPr lang="ru-RU"/>
              </a:p>
            </p:txBody>
          </p:sp>
          <p:sp>
            <p:nvSpPr>
              <p:cNvPr id="17684" name="Freeform 270"/>
              <p:cNvSpPr>
                <a:spLocks noChangeAspect="1"/>
              </p:cNvSpPr>
              <p:nvPr/>
            </p:nvSpPr>
            <p:spPr bwMode="auto">
              <a:xfrm>
                <a:off x="3653" y="3526"/>
                <a:ext cx="48" cy="48"/>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ru-RU"/>
              </a:p>
            </p:txBody>
          </p:sp>
          <p:sp>
            <p:nvSpPr>
              <p:cNvPr id="17685" name="Freeform 271"/>
              <p:cNvSpPr>
                <a:spLocks noChangeAspect="1"/>
              </p:cNvSpPr>
              <p:nvPr/>
            </p:nvSpPr>
            <p:spPr bwMode="auto">
              <a:xfrm>
                <a:off x="3718" y="3412"/>
                <a:ext cx="49" cy="48"/>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ru-RU"/>
              </a:p>
            </p:txBody>
          </p:sp>
          <p:sp>
            <p:nvSpPr>
              <p:cNvPr id="17686" name="Freeform 272"/>
              <p:cNvSpPr>
                <a:spLocks noChangeAspect="1"/>
              </p:cNvSpPr>
              <p:nvPr/>
            </p:nvSpPr>
            <p:spPr bwMode="auto">
              <a:xfrm>
                <a:off x="3785" y="3294"/>
                <a:ext cx="48" cy="48"/>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ru-RU"/>
              </a:p>
            </p:txBody>
          </p:sp>
          <p:sp>
            <p:nvSpPr>
              <p:cNvPr id="17687" name="Freeform 273"/>
              <p:cNvSpPr>
                <a:spLocks noChangeAspect="1"/>
              </p:cNvSpPr>
              <p:nvPr/>
            </p:nvSpPr>
            <p:spPr bwMode="auto">
              <a:xfrm>
                <a:off x="3851" y="3179"/>
                <a:ext cx="49" cy="48"/>
              </a:xfrm>
              <a:custGeom>
                <a:avLst/>
                <a:gdLst>
                  <a:gd name="T0" fmla="*/ 0 w 84"/>
                  <a:gd name="T1" fmla="*/ 1 h 83"/>
                  <a:gd name="T2" fmla="*/ 1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p:spPr>
            <p:txBody>
              <a:bodyPr/>
              <a:lstStyle/>
              <a:p>
                <a:endParaRPr lang="ru-RU"/>
              </a:p>
            </p:txBody>
          </p:sp>
          <p:grpSp>
            <p:nvGrpSpPr>
              <p:cNvPr id="26" name="Group 274"/>
              <p:cNvGrpSpPr>
                <a:grpSpLocks noChangeAspect="1"/>
              </p:cNvGrpSpPr>
              <p:nvPr/>
            </p:nvGrpSpPr>
            <p:grpSpPr bwMode="auto">
              <a:xfrm>
                <a:off x="3629" y="3092"/>
                <a:ext cx="1192" cy="1056"/>
                <a:chOff x="818" y="1842"/>
                <a:chExt cx="2072" cy="1830"/>
              </a:xfrm>
            </p:grpSpPr>
            <p:sp>
              <p:nvSpPr>
                <p:cNvPr id="17689" name="Oval 275"/>
                <p:cNvSpPr>
                  <a:spLocks noChangeAspect="1" noChangeArrowheads="1"/>
                </p:cNvSpPr>
                <p:nvPr/>
              </p:nvSpPr>
              <p:spPr bwMode="auto">
                <a:xfrm>
                  <a:off x="818" y="2643"/>
                  <a:ext cx="226" cy="227"/>
                </a:xfrm>
                <a:prstGeom prst="ellipse">
                  <a:avLst/>
                </a:prstGeom>
                <a:noFill/>
                <a:ln w="3175">
                  <a:solidFill>
                    <a:srgbClr val="292929"/>
                  </a:solidFill>
                  <a:round/>
                  <a:headEnd/>
                  <a:tailEnd/>
                </a:ln>
              </p:spPr>
              <p:txBody>
                <a:bodyPr wrap="none" anchor="ctr"/>
                <a:lstStyle/>
                <a:p>
                  <a:endParaRPr lang="en-US"/>
                </a:p>
              </p:txBody>
            </p:sp>
            <p:grpSp>
              <p:nvGrpSpPr>
                <p:cNvPr id="27" name="Group 276"/>
                <p:cNvGrpSpPr>
                  <a:grpSpLocks noChangeAspect="1"/>
                </p:cNvGrpSpPr>
                <p:nvPr/>
              </p:nvGrpSpPr>
              <p:grpSpPr bwMode="auto">
                <a:xfrm>
                  <a:off x="1278" y="1842"/>
                  <a:ext cx="1150" cy="227"/>
                  <a:chOff x="1069" y="1162"/>
                  <a:chExt cx="1150" cy="227"/>
                </a:xfrm>
              </p:grpSpPr>
              <p:sp>
                <p:nvSpPr>
                  <p:cNvPr id="17691" name="Oval 277"/>
                  <p:cNvSpPr>
                    <a:spLocks noChangeAspect="1" noChangeArrowheads="1"/>
                  </p:cNvSpPr>
                  <p:nvPr/>
                </p:nvSpPr>
                <p:spPr bwMode="auto">
                  <a:xfrm>
                    <a:off x="1069" y="1162"/>
                    <a:ext cx="226" cy="227"/>
                  </a:xfrm>
                  <a:prstGeom prst="ellipse">
                    <a:avLst/>
                  </a:prstGeom>
                  <a:noFill/>
                  <a:ln w="3175">
                    <a:solidFill>
                      <a:srgbClr val="292929"/>
                    </a:solidFill>
                    <a:round/>
                    <a:headEnd/>
                    <a:tailEnd/>
                  </a:ln>
                </p:spPr>
                <p:txBody>
                  <a:bodyPr wrap="none" anchor="ctr"/>
                  <a:lstStyle/>
                  <a:p>
                    <a:endParaRPr lang="en-US"/>
                  </a:p>
                </p:txBody>
              </p:sp>
              <p:sp>
                <p:nvSpPr>
                  <p:cNvPr id="17692" name="Oval 278"/>
                  <p:cNvSpPr>
                    <a:spLocks noChangeAspect="1" noChangeArrowheads="1"/>
                  </p:cNvSpPr>
                  <p:nvPr/>
                </p:nvSpPr>
                <p:spPr bwMode="auto">
                  <a:xfrm>
                    <a:off x="1300" y="1162"/>
                    <a:ext cx="227" cy="227"/>
                  </a:xfrm>
                  <a:prstGeom prst="ellipse">
                    <a:avLst/>
                  </a:prstGeom>
                  <a:noFill/>
                  <a:ln w="3175">
                    <a:solidFill>
                      <a:srgbClr val="292929"/>
                    </a:solidFill>
                    <a:round/>
                    <a:headEnd/>
                    <a:tailEnd/>
                  </a:ln>
                </p:spPr>
                <p:txBody>
                  <a:bodyPr wrap="none" anchor="ctr"/>
                  <a:lstStyle/>
                  <a:p>
                    <a:endParaRPr lang="en-US"/>
                  </a:p>
                </p:txBody>
              </p:sp>
              <p:sp>
                <p:nvSpPr>
                  <p:cNvPr id="17693" name="Oval 279"/>
                  <p:cNvSpPr>
                    <a:spLocks noChangeAspect="1" noChangeArrowheads="1"/>
                  </p:cNvSpPr>
                  <p:nvPr/>
                </p:nvSpPr>
                <p:spPr bwMode="auto">
                  <a:xfrm>
                    <a:off x="1531" y="1162"/>
                    <a:ext cx="225" cy="227"/>
                  </a:xfrm>
                  <a:prstGeom prst="ellipse">
                    <a:avLst/>
                  </a:prstGeom>
                  <a:noFill/>
                  <a:ln w="3175">
                    <a:solidFill>
                      <a:srgbClr val="292929"/>
                    </a:solidFill>
                    <a:round/>
                    <a:headEnd/>
                    <a:tailEnd/>
                  </a:ln>
                </p:spPr>
                <p:txBody>
                  <a:bodyPr wrap="none" anchor="ctr"/>
                  <a:lstStyle/>
                  <a:p>
                    <a:endParaRPr lang="en-US"/>
                  </a:p>
                </p:txBody>
              </p:sp>
              <p:sp>
                <p:nvSpPr>
                  <p:cNvPr id="17694" name="Oval 280"/>
                  <p:cNvSpPr>
                    <a:spLocks noChangeAspect="1" noChangeArrowheads="1"/>
                  </p:cNvSpPr>
                  <p:nvPr/>
                </p:nvSpPr>
                <p:spPr bwMode="auto">
                  <a:xfrm>
                    <a:off x="1761" y="1162"/>
                    <a:ext cx="227" cy="227"/>
                  </a:xfrm>
                  <a:prstGeom prst="ellipse">
                    <a:avLst/>
                  </a:prstGeom>
                  <a:noFill/>
                  <a:ln w="3175">
                    <a:solidFill>
                      <a:srgbClr val="292929"/>
                    </a:solidFill>
                    <a:round/>
                    <a:headEnd/>
                    <a:tailEnd/>
                  </a:ln>
                </p:spPr>
                <p:txBody>
                  <a:bodyPr wrap="none" anchor="ctr"/>
                  <a:lstStyle/>
                  <a:p>
                    <a:endParaRPr lang="en-US"/>
                  </a:p>
                </p:txBody>
              </p:sp>
              <p:sp>
                <p:nvSpPr>
                  <p:cNvPr id="17695" name="Oval 281"/>
                  <p:cNvSpPr>
                    <a:spLocks noChangeAspect="1" noChangeArrowheads="1"/>
                  </p:cNvSpPr>
                  <p:nvPr/>
                </p:nvSpPr>
                <p:spPr bwMode="auto">
                  <a:xfrm>
                    <a:off x="1992" y="1162"/>
                    <a:ext cx="227" cy="227"/>
                  </a:xfrm>
                  <a:prstGeom prst="ellipse">
                    <a:avLst/>
                  </a:prstGeom>
                  <a:noFill/>
                  <a:ln w="3175">
                    <a:solidFill>
                      <a:srgbClr val="292929"/>
                    </a:solidFill>
                    <a:round/>
                    <a:headEnd/>
                    <a:tailEnd/>
                  </a:ln>
                </p:spPr>
                <p:txBody>
                  <a:bodyPr wrap="none" anchor="ctr"/>
                  <a:lstStyle/>
                  <a:p>
                    <a:endParaRPr lang="en-US"/>
                  </a:p>
                </p:txBody>
              </p:sp>
            </p:grpSp>
            <p:sp>
              <p:nvSpPr>
                <p:cNvPr id="17696" name="Oval 282"/>
                <p:cNvSpPr>
                  <a:spLocks noChangeAspect="1" noChangeArrowheads="1"/>
                </p:cNvSpPr>
                <p:nvPr/>
              </p:nvSpPr>
              <p:spPr bwMode="auto">
                <a:xfrm>
                  <a:off x="934" y="2443"/>
                  <a:ext cx="225" cy="227"/>
                </a:xfrm>
                <a:prstGeom prst="ellipse">
                  <a:avLst/>
                </a:prstGeom>
                <a:noFill/>
                <a:ln w="3175">
                  <a:solidFill>
                    <a:srgbClr val="292929"/>
                  </a:solidFill>
                  <a:round/>
                  <a:headEnd/>
                  <a:tailEnd/>
                </a:ln>
              </p:spPr>
              <p:txBody>
                <a:bodyPr wrap="none" anchor="ctr"/>
                <a:lstStyle/>
                <a:p>
                  <a:endParaRPr lang="en-US"/>
                </a:p>
              </p:txBody>
            </p:sp>
            <p:grpSp>
              <p:nvGrpSpPr>
                <p:cNvPr id="28" name="Group 283"/>
                <p:cNvGrpSpPr>
                  <a:grpSpLocks noChangeAspect="1"/>
                </p:cNvGrpSpPr>
                <p:nvPr/>
              </p:nvGrpSpPr>
              <p:grpSpPr bwMode="auto">
                <a:xfrm>
                  <a:off x="1163" y="2043"/>
                  <a:ext cx="456" cy="227"/>
                  <a:chOff x="1655" y="1706"/>
                  <a:chExt cx="466" cy="231"/>
                </a:xfrm>
              </p:grpSpPr>
              <p:sp>
                <p:nvSpPr>
                  <p:cNvPr id="17698" name="Oval 284"/>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699" name="Oval 285"/>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00" name="Oval 286"/>
                <p:cNvSpPr>
                  <a:spLocks noChangeAspect="1" noChangeArrowheads="1"/>
                </p:cNvSpPr>
                <p:nvPr/>
              </p:nvSpPr>
              <p:spPr bwMode="auto">
                <a:xfrm>
                  <a:off x="1624" y="2043"/>
                  <a:ext cx="226" cy="227"/>
                </a:xfrm>
                <a:prstGeom prst="ellipse">
                  <a:avLst/>
                </a:prstGeom>
                <a:noFill/>
                <a:ln w="3175">
                  <a:solidFill>
                    <a:srgbClr val="292929"/>
                  </a:solidFill>
                  <a:round/>
                  <a:headEnd/>
                  <a:tailEnd/>
                </a:ln>
              </p:spPr>
              <p:txBody>
                <a:bodyPr wrap="none" anchor="ctr"/>
                <a:lstStyle/>
                <a:p>
                  <a:endParaRPr lang="en-US"/>
                </a:p>
              </p:txBody>
            </p:sp>
            <p:sp>
              <p:nvSpPr>
                <p:cNvPr id="17701" name="Oval 287"/>
                <p:cNvSpPr>
                  <a:spLocks noChangeAspect="1" noChangeArrowheads="1"/>
                </p:cNvSpPr>
                <p:nvPr/>
              </p:nvSpPr>
              <p:spPr bwMode="auto">
                <a:xfrm>
                  <a:off x="1854" y="2043"/>
                  <a:ext cx="227" cy="227"/>
                </a:xfrm>
                <a:prstGeom prst="ellipse">
                  <a:avLst/>
                </a:prstGeom>
                <a:noFill/>
                <a:ln w="3175">
                  <a:solidFill>
                    <a:srgbClr val="292929"/>
                  </a:solidFill>
                  <a:round/>
                  <a:headEnd/>
                  <a:tailEnd/>
                </a:ln>
              </p:spPr>
              <p:txBody>
                <a:bodyPr wrap="none" anchor="ctr"/>
                <a:lstStyle/>
                <a:p>
                  <a:endParaRPr lang="en-US"/>
                </a:p>
              </p:txBody>
            </p:sp>
            <p:grpSp>
              <p:nvGrpSpPr>
                <p:cNvPr id="29" name="Group 288"/>
                <p:cNvGrpSpPr>
                  <a:grpSpLocks noChangeAspect="1"/>
                </p:cNvGrpSpPr>
                <p:nvPr/>
              </p:nvGrpSpPr>
              <p:grpSpPr bwMode="auto">
                <a:xfrm>
                  <a:off x="2086" y="2043"/>
                  <a:ext cx="456" cy="227"/>
                  <a:chOff x="1655" y="1706"/>
                  <a:chExt cx="466" cy="231"/>
                </a:xfrm>
              </p:grpSpPr>
              <p:sp>
                <p:nvSpPr>
                  <p:cNvPr id="17703" name="Oval 289"/>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04" name="Oval 290"/>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05" name="Oval 291"/>
                <p:cNvSpPr>
                  <a:spLocks noChangeAspect="1" noChangeArrowheads="1"/>
                </p:cNvSpPr>
                <p:nvPr/>
              </p:nvSpPr>
              <p:spPr bwMode="auto">
                <a:xfrm>
                  <a:off x="934" y="2844"/>
                  <a:ext cx="226" cy="227"/>
                </a:xfrm>
                <a:prstGeom prst="ellipse">
                  <a:avLst/>
                </a:prstGeom>
                <a:noFill/>
                <a:ln w="3175">
                  <a:solidFill>
                    <a:srgbClr val="292929"/>
                  </a:solidFill>
                  <a:round/>
                  <a:headEnd/>
                  <a:tailEnd/>
                </a:ln>
              </p:spPr>
              <p:txBody>
                <a:bodyPr wrap="none" anchor="ctr"/>
                <a:lstStyle/>
                <a:p>
                  <a:endParaRPr lang="en-US"/>
                </a:p>
              </p:txBody>
            </p:sp>
            <p:grpSp>
              <p:nvGrpSpPr>
                <p:cNvPr id="30" name="Group 292"/>
                <p:cNvGrpSpPr>
                  <a:grpSpLocks noChangeAspect="1"/>
                </p:cNvGrpSpPr>
                <p:nvPr/>
              </p:nvGrpSpPr>
              <p:grpSpPr bwMode="auto">
                <a:xfrm>
                  <a:off x="1047" y="2247"/>
                  <a:ext cx="1725" cy="427"/>
                  <a:chOff x="813" y="1637"/>
                  <a:chExt cx="1761" cy="436"/>
                </a:xfrm>
              </p:grpSpPr>
              <p:grpSp>
                <p:nvGrpSpPr>
                  <p:cNvPr id="31" name="Group 293"/>
                  <p:cNvGrpSpPr>
                    <a:grpSpLocks noChangeAspect="1"/>
                  </p:cNvGrpSpPr>
                  <p:nvPr/>
                </p:nvGrpSpPr>
                <p:grpSpPr bwMode="auto">
                  <a:xfrm>
                    <a:off x="813" y="1637"/>
                    <a:ext cx="1644" cy="231"/>
                    <a:chOff x="1655" y="1706"/>
                    <a:chExt cx="1644" cy="231"/>
                  </a:xfrm>
                </p:grpSpPr>
                <p:grpSp>
                  <p:nvGrpSpPr>
                    <p:cNvPr id="17679" name="Group 294"/>
                    <p:cNvGrpSpPr>
                      <a:grpSpLocks noChangeAspect="1"/>
                    </p:cNvGrpSpPr>
                    <p:nvPr/>
                  </p:nvGrpSpPr>
                  <p:grpSpPr bwMode="auto">
                    <a:xfrm>
                      <a:off x="1655" y="1706"/>
                      <a:ext cx="466" cy="231"/>
                      <a:chOff x="1655" y="1706"/>
                      <a:chExt cx="466" cy="231"/>
                    </a:xfrm>
                  </p:grpSpPr>
                  <p:sp>
                    <p:nvSpPr>
                      <p:cNvPr id="17709" name="Oval 295"/>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10" name="Oval 296"/>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11" name="Oval 297"/>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wrap="none" anchor="ctr"/>
                    <a:lstStyle/>
                    <a:p>
                      <a:endParaRPr lang="en-US"/>
                    </a:p>
                  </p:txBody>
                </p:sp>
                <p:sp>
                  <p:nvSpPr>
                    <p:cNvPr id="17712" name="Oval 298"/>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wrap="none" anchor="ctr"/>
                    <a:lstStyle/>
                    <a:p>
                      <a:endParaRPr lang="en-US"/>
                    </a:p>
                  </p:txBody>
                </p:sp>
                <p:grpSp>
                  <p:nvGrpSpPr>
                    <p:cNvPr id="17688" name="Group 299"/>
                    <p:cNvGrpSpPr>
                      <a:grpSpLocks noChangeAspect="1"/>
                    </p:cNvGrpSpPr>
                    <p:nvPr/>
                  </p:nvGrpSpPr>
                  <p:grpSpPr bwMode="auto">
                    <a:xfrm>
                      <a:off x="2597" y="1706"/>
                      <a:ext cx="702" cy="231"/>
                      <a:chOff x="1791" y="1842"/>
                      <a:chExt cx="702" cy="231"/>
                    </a:xfrm>
                  </p:grpSpPr>
                  <p:grpSp>
                    <p:nvGrpSpPr>
                      <p:cNvPr id="17690" name="Group 300"/>
                      <p:cNvGrpSpPr>
                        <a:grpSpLocks noChangeAspect="1"/>
                      </p:cNvGrpSpPr>
                      <p:nvPr/>
                    </p:nvGrpSpPr>
                    <p:grpSpPr bwMode="auto">
                      <a:xfrm>
                        <a:off x="1791" y="1842"/>
                        <a:ext cx="466" cy="231"/>
                        <a:chOff x="1655" y="1706"/>
                        <a:chExt cx="466" cy="231"/>
                      </a:xfrm>
                    </p:grpSpPr>
                    <p:sp>
                      <p:nvSpPr>
                        <p:cNvPr id="17715" name="Oval 301"/>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16" name="Oval 302"/>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17" name="Oval 303"/>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wrap="none" anchor="ctr"/>
                      <a:lstStyle/>
                      <a:p>
                        <a:endParaRPr lang="en-US"/>
                      </a:p>
                    </p:txBody>
                  </p:sp>
                </p:grpSp>
              </p:grpSp>
              <p:grpSp>
                <p:nvGrpSpPr>
                  <p:cNvPr id="17697" name="Group 304"/>
                  <p:cNvGrpSpPr>
                    <a:grpSpLocks noChangeAspect="1"/>
                  </p:cNvGrpSpPr>
                  <p:nvPr/>
                </p:nvGrpSpPr>
                <p:grpSpPr bwMode="auto">
                  <a:xfrm>
                    <a:off x="930" y="1842"/>
                    <a:ext cx="1644" cy="231"/>
                    <a:chOff x="1655" y="1706"/>
                    <a:chExt cx="1644" cy="231"/>
                  </a:xfrm>
                </p:grpSpPr>
                <p:grpSp>
                  <p:nvGrpSpPr>
                    <p:cNvPr id="17702" name="Group 305"/>
                    <p:cNvGrpSpPr>
                      <a:grpSpLocks noChangeAspect="1"/>
                    </p:cNvGrpSpPr>
                    <p:nvPr/>
                  </p:nvGrpSpPr>
                  <p:grpSpPr bwMode="auto">
                    <a:xfrm>
                      <a:off x="1655" y="1706"/>
                      <a:ext cx="466" cy="231"/>
                      <a:chOff x="1655" y="1706"/>
                      <a:chExt cx="466" cy="231"/>
                    </a:xfrm>
                  </p:grpSpPr>
                  <p:sp>
                    <p:nvSpPr>
                      <p:cNvPr id="17720" name="Oval 306"/>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21" name="Oval 307"/>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22" name="Oval 308"/>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wrap="none" anchor="ctr"/>
                    <a:lstStyle/>
                    <a:p>
                      <a:endParaRPr lang="en-US"/>
                    </a:p>
                  </p:txBody>
                </p:sp>
                <p:sp>
                  <p:nvSpPr>
                    <p:cNvPr id="17723" name="Oval 309"/>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wrap="none" anchor="ctr"/>
                    <a:lstStyle/>
                    <a:p>
                      <a:endParaRPr lang="en-US"/>
                    </a:p>
                  </p:txBody>
                </p:sp>
                <p:grpSp>
                  <p:nvGrpSpPr>
                    <p:cNvPr id="17706" name="Group 310"/>
                    <p:cNvGrpSpPr>
                      <a:grpSpLocks noChangeAspect="1"/>
                    </p:cNvGrpSpPr>
                    <p:nvPr/>
                  </p:nvGrpSpPr>
                  <p:grpSpPr bwMode="auto">
                    <a:xfrm>
                      <a:off x="2597" y="1706"/>
                      <a:ext cx="702" cy="231"/>
                      <a:chOff x="1791" y="1842"/>
                      <a:chExt cx="702" cy="231"/>
                    </a:xfrm>
                  </p:grpSpPr>
                  <p:grpSp>
                    <p:nvGrpSpPr>
                      <p:cNvPr id="17707" name="Group 311"/>
                      <p:cNvGrpSpPr>
                        <a:grpSpLocks noChangeAspect="1"/>
                      </p:cNvGrpSpPr>
                      <p:nvPr/>
                    </p:nvGrpSpPr>
                    <p:grpSpPr bwMode="auto">
                      <a:xfrm>
                        <a:off x="1791" y="1842"/>
                        <a:ext cx="466" cy="231"/>
                        <a:chOff x="1655" y="1706"/>
                        <a:chExt cx="466" cy="231"/>
                      </a:xfrm>
                    </p:grpSpPr>
                    <p:sp>
                      <p:nvSpPr>
                        <p:cNvPr id="17726" name="Oval 312"/>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27" name="Oval 313"/>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28" name="Oval 314"/>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wrap="none" anchor="ctr"/>
                      <a:lstStyle/>
                      <a:p>
                        <a:endParaRPr lang="en-US"/>
                      </a:p>
                    </p:txBody>
                  </p:sp>
                </p:grpSp>
              </p:grpSp>
            </p:grpSp>
            <p:grpSp>
              <p:nvGrpSpPr>
                <p:cNvPr id="17708" name="Group 315"/>
                <p:cNvGrpSpPr>
                  <a:grpSpLocks noChangeAspect="1"/>
                </p:cNvGrpSpPr>
                <p:nvPr/>
              </p:nvGrpSpPr>
              <p:grpSpPr bwMode="auto">
                <a:xfrm>
                  <a:off x="1048" y="2643"/>
                  <a:ext cx="1609" cy="226"/>
                  <a:chOff x="1655" y="1706"/>
                  <a:chExt cx="1644" cy="231"/>
                </a:xfrm>
              </p:grpSpPr>
              <p:grpSp>
                <p:nvGrpSpPr>
                  <p:cNvPr id="17713" name="Group 316"/>
                  <p:cNvGrpSpPr>
                    <a:grpSpLocks noChangeAspect="1"/>
                  </p:cNvGrpSpPr>
                  <p:nvPr/>
                </p:nvGrpSpPr>
                <p:grpSpPr bwMode="auto">
                  <a:xfrm>
                    <a:off x="1655" y="1706"/>
                    <a:ext cx="466" cy="231"/>
                    <a:chOff x="1655" y="1706"/>
                    <a:chExt cx="466" cy="231"/>
                  </a:xfrm>
                </p:grpSpPr>
                <p:sp>
                  <p:nvSpPr>
                    <p:cNvPr id="17731" name="Oval 317"/>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32" name="Oval 318"/>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33" name="Oval 319"/>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wrap="none" anchor="ctr"/>
                  <a:lstStyle/>
                  <a:p>
                    <a:endParaRPr lang="en-US"/>
                  </a:p>
                </p:txBody>
              </p:sp>
              <p:sp>
                <p:nvSpPr>
                  <p:cNvPr id="17734" name="Oval 320"/>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wrap="none" anchor="ctr"/>
                  <a:lstStyle/>
                  <a:p>
                    <a:endParaRPr lang="en-US"/>
                  </a:p>
                </p:txBody>
              </p:sp>
              <p:grpSp>
                <p:nvGrpSpPr>
                  <p:cNvPr id="17714" name="Group 321"/>
                  <p:cNvGrpSpPr>
                    <a:grpSpLocks noChangeAspect="1"/>
                  </p:cNvGrpSpPr>
                  <p:nvPr/>
                </p:nvGrpSpPr>
                <p:grpSpPr bwMode="auto">
                  <a:xfrm>
                    <a:off x="2597" y="1706"/>
                    <a:ext cx="702" cy="231"/>
                    <a:chOff x="1791" y="1842"/>
                    <a:chExt cx="702" cy="231"/>
                  </a:xfrm>
                </p:grpSpPr>
                <p:grpSp>
                  <p:nvGrpSpPr>
                    <p:cNvPr id="17718" name="Group 322"/>
                    <p:cNvGrpSpPr>
                      <a:grpSpLocks noChangeAspect="1"/>
                    </p:cNvGrpSpPr>
                    <p:nvPr/>
                  </p:nvGrpSpPr>
                  <p:grpSpPr bwMode="auto">
                    <a:xfrm>
                      <a:off x="1791" y="1842"/>
                      <a:ext cx="466" cy="231"/>
                      <a:chOff x="1655" y="1706"/>
                      <a:chExt cx="466" cy="231"/>
                    </a:xfrm>
                  </p:grpSpPr>
                  <p:sp>
                    <p:nvSpPr>
                      <p:cNvPr id="17737" name="Oval 323"/>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38" name="Oval 324"/>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39" name="Oval 325"/>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wrap="none" anchor="ctr"/>
                    <a:lstStyle/>
                    <a:p>
                      <a:endParaRPr lang="en-US"/>
                    </a:p>
                  </p:txBody>
                </p:sp>
              </p:grpSp>
            </p:grpSp>
            <p:grpSp>
              <p:nvGrpSpPr>
                <p:cNvPr id="17719" name="Group 326"/>
                <p:cNvGrpSpPr>
                  <a:grpSpLocks noChangeAspect="1"/>
                </p:cNvGrpSpPr>
                <p:nvPr/>
              </p:nvGrpSpPr>
              <p:grpSpPr bwMode="auto">
                <a:xfrm>
                  <a:off x="1163" y="2844"/>
                  <a:ext cx="1609" cy="226"/>
                  <a:chOff x="1655" y="1706"/>
                  <a:chExt cx="1644" cy="231"/>
                </a:xfrm>
              </p:grpSpPr>
              <p:grpSp>
                <p:nvGrpSpPr>
                  <p:cNvPr id="17724" name="Group 327"/>
                  <p:cNvGrpSpPr>
                    <a:grpSpLocks noChangeAspect="1"/>
                  </p:cNvGrpSpPr>
                  <p:nvPr/>
                </p:nvGrpSpPr>
                <p:grpSpPr bwMode="auto">
                  <a:xfrm>
                    <a:off x="1655" y="1706"/>
                    <a:ext cx="466" cy="231"/>
                    <a:chOff x="1655" y="1706"/>
                    <a:chExt cx="466" cy="231"/>
                  </a:xfrm>
                </p:grpSpPr>
                <p:sp>
                  <p:nvSpPr>
                    <p:cNvPr id="17742" name="Oval 328"/>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43" name="Oval 329"/>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44" name="Oval 330"/>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wrap="none" anchor="ctr"/>
                  <a:lstStyle/>
                  <a:p>
                    <a:endParaRPr lang="en-US"/>
                  </a:p>
                </p:txBody>
              </p:sp>
              <p:sp>
                <p:nvSpPr>
                  <p:cNvPr id="17745" name="Oval 331"/>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wrap="none" anchor="ctr"/>
                  <a:lstStyle/>
                  <a:p>
                    <a:endParaRPr lang="en-US"/>
                  </a:p>
                </p:txBody>
              </p:sp>
              <p:grpSp>
                <p:nvGrpSpPr>
                  <p:cNvPr id="17725" name="Group 332"/>
                  <p:cNvGrpSpPr>
                    <a:grpSpLocks noChangeAspect="1"/>
                  </p:cNvGrpSpPr>
                  <p:nvPr/>
                </p:nvGrpSpPr>
                <p:grpSpPr bwMode="auto">
                  <a:xfrm>
                    <a:off x="2597" y="1706"/>
                    <a:ext cx="702" cy="231"/>
                    <a:chOff x="1791" y="1842"/>
                    <a:chExt cx="702" cy="231"/>
                  </a:xfrm>
                </p:grpSpPr>
                <p:grpSp>
                  <p:nvGrpSpPr>
                    <p:cNvPr id="17729" name="Group 333"/>
                    <p:cNvGrpSpPr>
                      <a:grpSpLocks noChangeAspect="1"/>
                    </p:cNvGrpSpPr>
                    <p:nvPr/>
                  </p:nvGrpSpPr>
                  <p:grpSpPr bwMode="auto">
                    <a:xfrm>
                      <a:off x="1791" y="1842"/>
                      <a:ext cx="466" cy="231"/>
                      <a:chOff x="1655" y="1706"/>
                      <a:chExt cx="466" cy="231"/>
                    </a:xfrm>
                  </p:grpSpPr>
                  <p:sp>
                    <p:nvSpPr>
                      <p:cNvPr id="17748" name="Oval 334"/>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49" name="Oval 335"/>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50" name="Oval 336"/>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wrap="none" anchor="ctr"/>
                    <a:lstStyle/>
                    <a:p>
                      <a:endParaRPr lang="en-US"/>
                    </a:p>
                  </p:txBody>
                </p:sp>
              </p:grpSp>
            </p:grpSp>
            <p:grpSp>
              <p:nvGrpSpPr>
                <p:cNvPr id="17730" name="Group 337"/>
                <p:cNvGrpSpPr>
                  <a:grpSpLocks noChangeAspect="1"/>
                </p:cNvGrpSpPr>
                <p:nvPr/>
              </p:nvGrpSpPr>
              <p:grpSpPr bwMode="auto">
                <a:xfrm>
                  <a:off x="1047" y="3043"/>
                  <a:ext cx="1609" cy="226"/>
                  <a:chOff x="1655" y="1706"/>
                  <a:chExt cx="1644" cy="231"/>
                </a:xfrm>
              </p:grpSpPr>
              <p:grpSp>
                <p:nvGrpSpPr>
                  <p:cNvPr id="17735" name="Group 338"/>
                  <p:cNvGrpSpPr>
                    <a:grpSpLocks noChangeAspect="1"/>
                  </p:cNvGrpSpPr>
                  <p:nvPr/>
                </p:nvGrpSpPr>
                <p:grpSpPr bwMode="auto">
                  <a:xfrm>
                    <a:off x="1655" y="1706"/>
                    <a:ext cx="466" cy="231"/>
                    <a:chOff x="1655" y="1706"/>
                    <a:chExt cx="466" cy="231"/>
                  </a:xfrm>
                </p:grpSpPr>
                <p:sp>
                  <p:nvSpPr>
                    <p:cNvPr id="17753" name="Oval 339"/>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54" name="Oval 340"/>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55" name="Oval 341"/>
                  <p:cNvSpPr>
                    <a:spLocks noChangeAspect="1" noChangeArrowheads="1"/>
                  </p:cNvSpPr>
                  <p:nvPr/>
                </p:nvSpPr>
                <p:spPr bwMode="auto">
                  <a:xfrm>
                    <a:off x="2126" y="1706"/>
                    <a:ext cx="231" cy="231"/>
                  </a:xfrm>
                  <a:prstGeom prst="ellipse">
                    <a:avLst/>
                  </a:prstGeom>
                  <a:noFill/>
                  <a:ln w="3175">
                    <a:solidFill>
                      <a:srgbClr val="292929"/>
                    </a:solidFill>
                    <a:round/>
                    <a:headEnd/>
                    <a:tailEnd/>
                  </a:ln>
                </p:spPr>
                <p:txBody>
                  <a:bodyPr wrap="none" anchor="ctr"/>
                  <a:lstStyle/>
                  <a:p>
                    <a:endParaRPr lang="en-US"/>
                  </a:p>
                </p:txBody>
              </p:sp>
              <p:sp>
                <p:nvSpPr>
                  <p:cNvPr id="17756" name="Oval 342"/>
                  <p:cNvSpPr>
                    <a:spLocks noChangeAspect="1" noChangeArrowheads="1"/>
                  </p:cNvSpPr>
                  <p:nvPr/>
                </p:nvSpPr>
                <p:spPr bwMode="auto">
                  <a:xfrm>
                    <a:off x="2361" y="1706"/>
                    <a:ext cx="231" cy="231"/>
                  </a:xfrm>
                  <a:prstGeom prst="ellipse">
                    <a:avLst/>
                  </a:prstGeom>
                  <a:noFill/>
                  <a:ln w="3175">
                    <a:solidFill>
                      <a:srgbClr val="292929"/>
                    </a:solidFill>
                    <a:round/>
                    <a:headEnd/>
                    <a:tailEnd/>
                  </a:ln>
                </p:spPr>
                <p:txBody>
                  <a:bodyPr wrap="none" anchor="ctr"/>
                  <a:lstStyle/>
                  <a:p>
                    <a:endParaRPr lang="en-US"/>
                  </a:p>
                </p:txBody>
              </p:sp>
              <p:grpSp>
                <p:nvGrpSpPr>
                  <p:cNvPr id="17736" name="Group 343"/>
                  <p:cNvGrpSpPr>
                    <a:grpSpLocks noChangeAspect="1"/>
                  </p:cNvGrpSpPr>
                  <p:nvPr/>
                </p:nvGrpSpPr>
                <p:grpSpPr bwMode="auto">
                  <a:xfrm>
                    <a:off x="2597" y="1706"/>
                    <a:ext cx="702" cy="231"/>
                    <a:chOff x="1791" y="1842"/>
                    <a:chExt cx="702" cy="231"/>
                  </a:xfrm>
                </p:grpSpPr>
                <p:grpSp>
                  <p:nvGrpSpPr>
                    <p:cNvPr id="17740" name="Group 344"/>
                    <p:cNvGrpSpPr>
                      <a:grpSpLocks noChangeAspect="1"/>
                    </p:cNvGrpSpPr>
                    <p:nvPr/>
                  </p:nvGrpSpPr>
                  <p:grpSpPr bwMode="auto">
                    <a:xfrm>
                      <a:off x="1791" y="1842"/>
                      <a:ext cx="466" cy="231"/>
                      <a:chOff x="1655" y="1706"/>
                      <a:chExt cx="466" cy="231"/>
                    </a:xfrm>
                  </p:grpSpPr>
                  <p:sp>
                    <p:nvSpPr>
                      <p:cNvPr id="17759" name="Oval 345"/>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60" name="Oval 346"/>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61" name="Oval 347"/>
                    <p:cNvSpPr>
                      <a:spLocks noChangeAspect="1" noChangeArrowheads="1"/>
                    </p:cNvSpPr>
                    <p:nvPr/>
                  </p:nvSpPr>
                  <p:spPr bwMode="auto">
                    <a:xfrm>
                      <a:off x="2262" y="1842"/>
                      <a:ext cx="231" cy="231"/>
                    </a:xfrm>
                    <a:prstGeom prst="ellipse">
                      <a:avLst/>
                    </a:prstGeom>
                    <a:noFill/>
                    <a:ln w="3175">
                      <a:solidFill>
                        <a:srgbClr val="292929"/>
                      </a:solidFill>
                      <a:round/>
                      <a:headEnd/>
                      <a:tailEnd/>
                    </a:ln>
                  </p:spPr>
                  <p:txBody>
                    <a:bodyPr wrap="none" anchor="ctr"/>
                    <a:lstStyle/>
                    <a:p>
                      <a:endParaRPr lang="en-US"/>
                    </a:p>
                  </p:txBody>
                </p:sp>
              </p:grpSp>
            </p:grpSp>
            <p:grpSp>
              <p:nvGrpSpPr>
                <p:cNvPr id="17741" name="Group 348"/>
                <p:cNvGrpSpPr>
                  <a:grpSpLocks noChangeAspect="1"/>
                </p:cNvGrpSpPr>
                <p:nvPr/>
              </p:nvGrpSpPr>
              <p:grpSpPr bwMode="auto">
                <a:xfrm>
                  <a:off x="1163" y="3244"/>
                  <a:ext cx="456" cy="226"/>
                  <a:chOff x="1655" y="1706"/>
                  <a:chExt cx="466" cy="231"/>
                </a:xfrm>
              </p:grpSpPr>
              <p:sp>
                <p:nvSpPr>
                  <p:cNvPr id="17763" name="Oval 349"/>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64" name="Oval 350"/>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65" name="Oval 351"/>
                <p:cNvSpPr>
                  <a:spLocks noChangeAspect="1" noChangeArrowheads="1"/>
                </p:cNvSpPr>
                <p:nvPr/>
              </p:nvSpPr>
              <p:spPr bwMode="auto">
                <a:xfrm>
                  <a:off x="1624" y="3244"/>
                  <a:ext cx="226" cy="226"/>
                </a:xfrm>
                <a:prstGeom prst="ellipse">
                  <a:avLst/>
                </a:prstGeom>
                <a:noFill/>
                <a:ln w="3175">
                  <a:solidFill>
                    <a:srgbClr val="292929"/>
                  </a:solidFill>
                  <a:round/>
                  <a:headEnd/>
                  <a:tailEnd/>
                </a:ln>
              </p:spPr>
              <p:txBody>
                <a:bodyPr wrap="none" anchor="ctr"/>
                <a:lstStyle/>
                <a:p>
                  <a:endParaRPr lang="en-US"/>
                </a:p>
              </p:txBody>
            </p:sp>
            <p:sp>
              <p:nvSpPr>
                <p:cNvPr id="17766" name="Oval 352"/>
                <p:cNvSpPr>
                  <a:spLocks noChangeAspect="1" noChangeArrowheads="1"/>
                </p:cNvSpPr>
                <p:nvPr/>
              </p:nvSpPr>
              <p:spPr bwMode="auto">
                <a:xfrm>
                  <a:off x="1854" y="3244"/>
                  <a:ext cx="227" cy="226"/>
                </a:xfrm>
                <a:prstGeom prst="ellipse">
                  <a:avLst/>
                </a:prstGeom>
                <a:noFill/>
                <a:ln w="3175">
                  <a:solidFill>
                    <a:srgbClr val="292929"/>
                  </a:solidFill>
                  <a:round/>
                  <a:headEnd/>
                  <a:tailEnd/>
                </a:ln>
              </p:spPr>
              <p:txBody>
                <a:bodyPr wrap="none" anchor="ctr"/>
                <a:lstStyle/>
                <a:p>
                  <a:endParaRPr lang="en-US"/>
                </a:p>
              </p:txBody>
            </p:sp>
            <p:grpSp>
              <p:nvGrpSpPr>
                <p:cNvPr id="17746" name="Group 353"/>
                <p:cNvGrpSpPr>
                  <a:grpSpLocks noChangeAspect="1"/>
                </p:cNvGrpSpPr>
                <p:nvPr/>
              </p:nvGrpSpPr>
              <p:grpSpPr bwMode="auto">
                <a:xfrm>
                  <a:off x="2086" y="3244"/>
                  <a:ext cx="456" cy="226"/>
                  <a:chOff x="1655" y="1706"/>
                  <a:chExt cx="466" cy="231"/>
                </a:xfrm>
              </p:grpSpPr>
              <p:sp>
                <p:nvSpPr>
                  <p:cNvPr id="17768" name="Oval 354"/>
                  <p:cNvSpPr>
                    <a:spLocks noChangeAspect="1" noChangeArrowheads="1"/>
                  </p:cNvSpPr>
                  <p:nvPr/>
                </p:nvSpPr>
                <p:spPr bwMode="auto">
                  <a:xfrm>
                    <a:off x="1655" y="1706"/>
                    <a:ext cx="231" cy="231"/>
                  </a:xfrm>
                  <a:prstGeom prst="ellipse">
                    <a:avLst/>
                  </a:prstGeom>
                  <a:noFill/>
                  <a:ln w="3175">
                    <a:solidFill>
                      <a:srgbClr val="292929"/>
                    </a:solidFill>
                    <a:round/>
                    <a:headEnd/>
                    <a:tailEnd/>
                  </a:ln>
                </p:spPr>
                <p:txBody>
                  <a:bodyPr wrap="none" anchor="ctr"/>
                  <a:lstStyle/>
                  <a:p>
                    <a:endParaRPr lang="en-US"/>
                  </a:p>
                </p:txBody>
              </p:sp>
              <p:sp>
                <p:nvSpPr>
                  <p:cNvPr id="17769" name="Oval 355"/>
                  <p:cNvSpPr>
                    <a:spLocks noChangeAspect="1" noChangeArrowheads="1"/>
                  </p:cNvSpPr>
                  <p:nvPr/>
                </p:nvSpPr>
                <p:spPr bwMode="auto">
                  <a:xfrm>
                    <a:off x="1890" y="1706"/>
                    <a:ext cx="231" cy="231"/>
                  </a:xfrm>
                  <a:prstGeom prst="ellipse">
                    <a:avLst/>
                  </a:prstGeom>
                  <a:noFill/>
                  <a:ln w="3175">
                    <a:solidFill>
                      <a:srgbClr val="292929"/>
                    </a:solidFill>
                    <a:round/>
                    <a:headEnd/>
                    <a:tailEnd/>
                  </a:ln>
                </p:spPr>
                <p:txBody>
                  <a:bodyPr wrap="none" anchor="ctr"/>
                  <a:lstStyle/>
                  <a:p>
                    <a:endParaRPr lang="en-US"/>
                  </a:p>
                </p:txBody>
              </p:sp>
            </p:grpSp>
            <p:sp>
              <p:nvSpPr>
                <p:cNvPr id="17770" name="Oval 356"/>
                <p:cNvSpPr>
                  <a:spLocks noChangeAspect="1" noChangeArrowheads="1"/>
                </p:cNvSpPr>
                <p:nvPr/>
              </p:nvSpPr>
              <p:spPr bwMode="auto">
                <a:xfrm>
                  <a:off x="2664" y="2643"/>
                  <a:ext cx="226" cy="226"/>
                </a:xfrm>
                <a:prstGeom prst="ellipse">
                  <a:avLst/>
                </a:prstGeom>
                <a:noFill/>
                <a:ln w="3175">
                  <a:solidFill>
                    <a:srgbClr val="292929"/>
                  </a:solidFill>
                  <a:round/>
                  <a:headEnd/>
                  <a:tailEnd/>
                </a:ln>
              </p:spPr>
              <p:txBody>
                <a:bodyPr wrap="none" anchor="ctr"/>
                <a:lstStyle/>
                <a:p>
                  <a:endParaRPr lang="en-US"/>
                </a:p>
              </p:txBody>
            </p:sp>
            <p:grpSp>
              <p:nvGrpSpPr>
                <p:cNvPr id="17747" name="Group 357"/>
                <p:cNvGrpSpPr>
                  <a:grpSpLocks noChangeAspect="1"/>
                </p:cNvGrpSpPr>
                <p:nvPr/>
              </p:nvGrpSpPr>
              <p:grpSpPr bwMode="auto">
                <a:xfrm>
                  <a:off x="1276" y="3445"/>
                  <a:ext cx="1150" cy="227"/>
                  <a:chOff x="1069" y="1162"/>
                  <a:chExt cx="1150" cy="227"/>
                </a:xfrm>
              </p:grpSpPr>
              <p:sp>
                <p:nvSpPr>
                  <p:cNvPr id="17772" name="Oval 358"/>
                  <p:cNvSpPr>
                    <a:spLocks noChangeAspect="1" noChangeArrowheads="1"/>
                  </p:cNvSpPr>
                  <p:nvPr/>
                </p:nvSpPr>
                <p:spPr bwMode="auto">
                  <a:xfrm>
                    <a:off x="1069" y="1162"/>
                    <a:ext cx="226" cy="227"/>
                  </a:xfrm>
                  <a:prstGeom prst="ellipse">
                    <a:avLst/>
                  </a:prstGeom>
                  <a:noFill/>
                  <a:ln w="3175">
                    <a:solidFill>
                      <a:srgbClr val="292929"/>
                    </a:solidFill>
                    <a:round/>
                    <a:headEnd/>
                    <a:tailEnd/>
                  </a:ln>
                </p:spPr>
                <p:txBody>
                  <a:bodyPr wrap="none" anchor="ctr"/>
                  <a:lstStyle/>
                  <a:p>
                    <a:endParaRPr lang="en-US"/>
                  </a:p>
                </p:txBody>
              </p:sp>
              <p:sp>
                <p:nvSpPr>
                  <p:cNvPr id="17773" name="Oval 359"/>
                  <p:cNvSpPr>
                    <a:spLocks noChangeAspect="1" noChangeArrowheads="1"/>
                  </p:cNvSpPr>
                  <p:nvPr/>
                </p:nvSpPr>
                <p:spPr bwMode="auto">
                  <a:xfrm>
                    <a:off x="1300" y="1162"/>
                    <a:ext cx="227" cy="227"/>
                  </a:xfrm>
                  <a:prstGeom prst="ellipse">
                    <a:avLst/>
                  </a:prstGeom>
                  <a:noFill/>
                  <a:ln w="3175">
                    <a:solidFill>
                      <a:srgbClr val="292929"/>
                    </a:solidFill>
                    <a:round/>
                    <a:headEnd/>
                    <a:tailEnd/>
                  </a:ln>
                </p:spPr>
                <p:txBody>
                  <a:bodyPr wrap="none" anchor="ctr"/>
                  <a:lstStyle/>
                  <a:p>
                    <a:endParaRPr lang="en-US"/>
                  </a:p>
                </p:txBody>
              </p:sp>
              <p:sp>
                <p:nvSpPr>
                  <p:cNvPr id="17774" name="Oval 360"/>
                  <p:cNvSpPr>
                    <a:spLocks noChangeAspect="1" noChangeArrowheads="1"/>
                  </p:cNvSpPr>
                  <p:nvPr/>
                </p:nvSpPr>
                <p:spPr bwMode="auto">
                  <a:xfrm>
                    <a:off x="1531" y="1162"/>
                    <a:ext cx="225" cy="227"/>
                  </a:xfrm>
                  <a:prstGeom prst="ellipse">
                    <a:avLst/>
                  </a:prstGeom>
                  <a:noFill/>
                  <a:ln w="3175">
                    <a:solidFill>
                      <a:srgbClr val="292929"/>
                    </a:solidFill>
                    <a:round/>
                    <a:headEnd/>
                    <a:tailEnd/>
                  </a:ln>
                </p:spPr>
                <p:txBody>
                  <a:bodyPr wrap="none" anchor="ctr"/>
                  <a:lstStyle/>
                  <a:p>
                    <a:endParaRPr lang="en-US"/>
                  </a:p>
                </p:txBody>
              </p:sp>
              <p:sp>
                <p:nvSpPr>
                  <p:cNvPr id="17775" name="Oval 361"/>
                  <p:cNvSpPr>
                    <a:spLocks noChangeAspect="1" noChangeArrowheads="1"/>
                  </p:cNvSpPr>
                  <p:nvPr/>
                </p:nvSpPr>
                <p:spPr bwMode="auto">
                  <a:xfrm>
                    <a:off x="1761" y="1162"/>
                    <a:ext cx="227" cy="227"/>
                  </a:xfrm>
                  <a:prstGeom prst="ellipse">
                    <a:avLst/>
                  </a:prstGeom>
                  <a:noFill/>
                  <a:ln w="3175">
                    <a:solidFill>
                      <a:srgbClr val="292929"/>
                    </a:solidFill>
                    <a:round/>
                    <a:headEnd/>
                    <a:tailEnd/>
                  </a:ln>
                </p:spPr>
                <p:txBody>
                  <a:bodyPr wrap="none" anchor="ctr"/>
                  <a:lstStyle/>
                  <a:p>
                    <a:endParaRPr lang="en-US"/>
                  </a:p>
                </p:txBody>
              </p:sp>
              <p:sp>
                <p:nvSpPr>
                  <p:cNvPr id="17776" name="Oval 362"/>
                  <p:cNvSpPr>
                    <a:spLocks noChangeAspect="1" noChangeArrowheads="1"/>
                  </p:cNvSpPr>
                  <p:nvPr/>
                </p:nvSpPr>
                <p:spPr bwMode="auto">
                  <a:xfrm>
                    <a:off x="1992" y="1162"/>
                    <a:ext cx="227" cy="227"/>
                  </a:xfrm>
                  <a:prstGeom prst="ellipse">
                    <a:avLst/>
                  </a:prstGeom>
                  <a:noFill/>
                  <a:ln w="3175">
                    <a:solidFill>
                      <a:srgbClr val="292929"/>
                    </a:solidFill>
                    <a:round/>
                    <a:headEnd/>
                    <a:tailEnd/>
                  </a:ln>
                </p:spPr>
                <p:txBody>
                  <a:bodyPr wrap="none" anchor="ctr"/>
                  <a:lstStyle/>
                  <a:p>
                    <a:endParaRPr lang="en-US"/>
                  </a:p>
                </p:txBody>
              </p:sp>
            </p:grpSp>
          </p:grpSp>
        </p:grpSp>
        <p:sp>
          <p:nvSpPr>
            <p:cNvPr id="17777" name="AutoShape 363"/>
            <p:cNvSpPr>
              <a:spLocks noChangeAspect="1" noChangeArrowheads="1"/>
            </p:cNvSpPr>
            <p:nvPr/>
          </p:nvSpPr>
          <p:spPr bwMode="auto">
            <a:xfrm>
              <a:off x="4002" y="1338"/>
              <a:ext cx="622" cy="621"/>
            </a:xfrm>
            <a:prstGeom prst="cube">
              <a:avLst>
                <a:gd name="adj" fmla="val 778"/>
              </a:avLst>
            </a:prstGeom>
            <a:solidFill>
              <a:srgbClr val="C0C0C0">
                <a:alpha val="50195"/>
              </a:srgbClr>
            </a:solidFill>
            <a:ln w="12700">
              <a:solidFill>
                <a:schemeClr val="tx1"/>
              </a:solidFill>
              <a:miter lim="800000"/>
              <a:headEnd/>
              <a:tailEnd/>
            </a:ln>
          </p:spPr>
          <p:txBody>
            <a:bodyPr wrap="none" anchor="ctr"/>
            <a:lstStyle/>
            <a:p>
              <a:endParaRPr lang="en-US"/>
            </a:p>
          </p:txBody>
        </p:sp>
        <p:sp>
          <p:nvSpPr>
            <p:cNvPr id="17778" name="AutoShape 364"/>
            <p:cNvSpPr>
              <a:spLocks noChangeAspect="1" noChangeArrowheads="1"/>
            </p:cNvSpPr>
            <p:nvPr/>
          </p:nvSpPr>
          <p:spPr bwMode="auto">
            <a:xfrm>
              <a:off x="4246" y="1312"/>
              <a:ext cx="137" cy="560"/>
            </a:xfrm>
            <a:prstGeom prst="roundRect">
              <a:avLst>
                <a:gd name="adj" fmla="val 33542"/>
              </a:avLst>
            </a:prstGeom>
            <a:solidFill>
              <a:schemeClr val="accent1"/>
            </a:solidFill>
            <a:ln w="9525">
              <a:solidFill>
                <a:schemeClr val="tx1"/>
              </a:solidFill>
              <a:round/>
              <a:headEnd/>
              <a:tailEnd/>
            </a:ln>
          </p:spPr>
          <p:txBody>
            <a:bodyPr wrap="none" anchor="ctr"/>
            <a:lstStyle/>
            <a:p>
              <a:endParaRPr lang="en-US"/>
            </a:p>
          </p:txBody>
        </p:sp>
        <p:sp>
          <p:nvSpPr>
            <p:cNvPr id="17779" name="Oval 365"/>
            <p:cNvSpPr>
              <a:spLocks noChangeAspect="1" noChangeArrowheads="1"/>
            </p:cNvSpPr>
            <p:nvPr/>
          </p:nvSpPr>
          <p:spPr bwMode="auto">
            <a:xfrm>
              <a:off x="4309" y="1321"/>
              <a:ext cx="9" cy="10"/>
            </a:xfrm>
            <a:prstGeom prst="ellipse">
              <a:avLst/>
            </a:prstGeom>
            <a:solidFill>
              <a:srgbClr val="FFFFCC"/>
            </a:solidFill>
            <a:ln w="9525">
              <a:solidFill>
                <a:schemeClr val="tx1"/>
              </a:solidFill>
              <a:round/>
              <a:headEnd/>
              <a:tailEnd/>
            </a:ln>
          </p:spPr>
          <p:txBody>
            <a:bodyPr wrap="none" anchor="ctr"/>
            <a:lstStyle/>
            <a:p>
              <a:endParaRPr lang="en-US"/>
            </a:p>
          </p:txBody>
        </p:sp>
        <p:sp>
          <p:nvSpPr>
            <p:cNvPr id="17780" name="Oval 366"/>
            <p:cNvSpPr>
              <a:spLocks noChangeAspect="1" noChangeArrowheads="1"/>
            </p:cNvSpPr>
            <p:nvPr/>
          </p:nvSpPr>
          <p:spPr bwMode="auto">
            <a:xfrm>
              <a:off x="4257" y="1424"/>
              <a:ext cx="25" cy="26"/>
            </a:xfrm>
            <a:prstGeom prst="ellipse">
              <a:avLst/>
            </a:prstGeom>
            <a:solidFill>
              <a:srgbClr val="99FF99"/>
            </a:solidFill>
            <a:ln w="6350">
              <a:solidFill>
                <a:schemeClr val="tx1"/>
              </a:solidFill>
              <a:round/>
              <a:headEnd/>
              <a:tailEnd/>
            </a:ln>
          </p:spPr>
          <p:txBody>
            <a:bodyPr wrap="none" anchor="ctr"/>
            <a:lstStyle/>
            <a:p>
              <a:endParaRPr lang="en-US"/>
            </a:p>
          </p:txBody>
        </p:sp>
        <p:sp>
          <p:nvSpPr>
            <p:cNvPr id="17781" name="Oval 367"/>
            <p:cNvSpPr>
              <a:spLocks noChangeAspect="1" noChangeArrowheads="1"/>
            </p:cNvSpPr>
            <p:nvPr/>
          </p:nvSpPr>
          <p:spPr bwMode="auto">
            <a:xfrm>
              <a:off x="4264" y="1585"/>
              <a:ext cx="26" cy="24"/>
            </a:xfrm>
            <a:prstGeom prst="ellipse">
              <a:avLst/>
            </a:prstGeom>
            <a:solidFill>
              <a:srgbClr val="99FF99"/>
            </a:solidFill>
            <a:ln w="6350">
              <a:solidFill>
                <a:schemeClr val="tx1"/>
              </a:solidFill>
              <a:round/>
              <a:headEnd/>
              <a:tailEnd/>
            </a:ln>
          </p:spPr>
          <p:txBody>
            <a:bodyPr wrap="none" anchor="ctr"/>
            <a:lstStyle/>
            <a:p>
              <a:endParaRPr lang="en-US"/>
            </a:p>
          </p:txBody>
        </p:sp>
        <p:sp>
          <p:nvSpPr>
            <p:cNvPr id="17782" name="Oval 368"/>
            <p:cNvSpPr>
              <a:spLocks noChangeAspect="1" noChangeArrowheads="1"/>
            </p:cNvSpPr>
            <p:nvPr/>
          </p:nvSpPr>
          <p:spPr bwMode="auto">
            <a:xfrm>
              <a:off x="4301" y="1570"/>
              <a:ext cx="25" cy="25"/>
            </a:xfrm>
            <a:prstGeom prst="ellipse">
              <a:avLst/>
            </a:prstGeom>
            <a:solidFill>
              <a:srgbClr val="99FF99"/>
            </a:solidFill>
            <a:ln w="6350">
              <a:solidFill>
                <a:schemeClr val="tx1"/>
              </a:solidFill>
              <a:round/>
              <a:headEnd/>
              <a:tailEnd/>
            </a:ln>
          </p:spPr>
          <p:txBody>
            <a:bodyPr wrap="none" anchor="ctr"/>
            <a:lstStyle/>
            <a:p>
              <a:endParaRPr lang="en-US"/>
            </a:p>
          </p:txBody>
        </p:sp>
        <p:sp>
          <p:nvSpPr>
            <p:cNvPr id="17783" name="Oval 369"/>
            <p:cNvSpPr>
              <a:spLocks noChangeAspect="1" noChangeArrowheads="1"/>
            </p:cNvSpPr>
            <p:nvPr/>
          </p:nvSpPr>
          <p:spPr bwMode="auto">
            <a:xfrm>
              <a:off x="4337" y="1585"/>
              <a:ext cx="26" cy="24"/>
            </a:xfrm>
            <a:prstGeom prst="ellipse">
              <a:avLst/>
            </a:prstGeom>
            <a:solidFill>
              <a:srgbClr val="99FF99"/>
            </a:solidFill>
            <a:ln w="6350">
              <a:solidFill>
                <a:schemeClr val="tx1"/>
              </a:solidFill>
              <a:round/>
              <a:headEnd/>
              <a:tailEnd/>
            </a:ln>
          </p:spPr>
          <p:txBody>
            <a:bodyPr wrap="none" anchor="ctr"/>
            <a:lstStyle/>
            <a:p>
              <a:endParaRPr lang="en-US"/>
            </a:p>
          </p:txBody>
        </p:sp>
        <p:sp>
          <p:nvSpPr>
            <p:cNvPr id="17784" name="Oval 370"/>
            <p:cNvSpPr>
              <a:spLocks noChangeAspect="1" noChangeArrowheads="1"/>
            </p:cNvSpPr>
            <p:nvPr/>
          </p:nvSpPr>
          <p:spPr bwMode="auto">
            <a:xfrm>
              <a:off x="4301" y="1420"/>
              <a:ext cx="25" cy="24"/>
            </a:xfrm>
            <a:prstGeom prst="ellipse">
              <a:avLst/>
            </a:prstGeom>
            <a:solidFill>
              <a:srgbClr val="99FF99"/>
            </a:solidFill>
            <a:ln w="6350">
              <a:solidFill>
                <a:schemeClr val="tx1"/>
              </a:solidFill>
              <a:round/>
              <a:headEnd/>
              <a:tailEnd/>
            </a:ln>
          </p:spPr>
          <p:txBody>
            <a:bodyPr wrap="none" anchor="ctr"/>
            <a:lstStyle/>
            <a:p>
              <a:endParaRPr lang="en-US"/>
            </a:p>
          </p:txBody>
        </p:sp>
        <p:sp>
          <p:nvSpPr>
            <p:cNvPr id="17785" name="Oval 371"/>
            <p:cNvSpPr>
              <a:spLocks noChangeAspect="1" noChangeArrowheads="1"/>
            </p:cNvSpPr>
            <p:nvPr/>
          </p:nvSpPr>
          <p:spPr bwMode="auto">
            <a:xfrm>
              <a:off x="4344" y="1424"/>
              <a:ext cx="26" cy="25"/>
            </a:xfrm>
            <a:prstGeom prst="ellipse">
              <a:avLst/>
            </a:prstGeom>
            <a:solidFill>
              <a:srgbClr val="99FF99"/>
            </a:solidFill>
            <a:ln w="6350">
              <a:solidFill>
                <a:schemeClr val="tx1"/>
              </a:solidFill>
              <a:round/>
              <a:headEnd/>
              <a:tailEnd/>
            </a:ln>
          </p:spPr>
          <p:txBody>
            <a:bodyPr wrap="none" anchor="ctr"/>
            <a:lstStyle/>
            <a:p>
              <a:endParaRPr lang="en-US"/>
            </a:p>
          </p:txBody>
        </p:sp>
        <p:sp>
          <p:nvSpPr>
            <p:cNvPr id="17786" name="Oval 372"/>
            <p:cNvSpPr>
              <a:spLocks noChangeAspect="1" noChangeArrowheads="1"/>
            </p:cNvSpPr>
            <p:nvPr/>
          </p:nvSpPr>
          <p:spPr bwMode="auto">
            <a:xfrm>
              <a:off x="4301" y="1680"/>
              <a:ext cx="25" cy="25"/>
            </a:xfrm>
            <a:prstGeom prst="ellipse">
              <a:avLst/>
            </a:prstGeom>
            <a:solidFill>
              <a:srgbClr val="FF9999"/>
            </a:solidFill>
            <a:ln w="6350">
              <a:solidFill>
                <a:schemeClr val="tx1"/>
              </a:solidFill>
              <a:round/>
              <a:headEnd/>
              <a:tailEnd/>
            </a:ln>
          </p:spPr>
          <p:txBody>
            <a:bodyPr wrap="none" anchor="ctr"/>
            <a:lstStyle/>
            <a:p>
              <a:endParaRPr lang="en-US"/>
            </a:p>
          </p:txBody>
        </p:sp>
        <p:sp>
          <p:nvSpPr>
            <p:cNvPr id="17787" name="Oval 373"/>
            <p:cNvSpPr>
              <a:spLocks noChangeAspect="1" noChangeArrowheads="1"/>
            </p:cNvSpPr>
            <p:nvPr/>
          </p:nvSpPr>
          <p:spPr bwMode="auto">
            <a:xfrm>
              <a:off x="4301" y="1815"/>
              <a:ext cx="25" cy="24"/>
            </a:xfrm>
            <a:prstGeom prst="ellipse">
              <a:avLst/>
            </a:prstGeom>
            <a:solidFill>
              <a:srgbClr val="FF9999"/>
            </a:solidFill>
            <a:ln w="6350">
              <a:solidFill>
                <a:schemeClr val="tx1"/>
              </a:solidFill>
              <a:round/>
              <a:headEnd/>
              <a:tailEnd/>
            </a:ln>
          </p:spPr>
          <p:txBody>
            <a:bodyPr wrap="none" anchor="ctr"/>
            <a:lstStyle/>
            <a:p>
              <a:endParaRPr lang="en-US"/>
            </a:p>
          </p:txBody>
        </p:sp>
        <p:sp>
          <p:nvSpPr>
            <p:cNvPr id="17788" name="Rectangle 374"/>
            <p:cNvSpPr>
              <a:spLocks noChangeAspect="1" noChangeArrowheads="1"/>
            </p:cNvSpPr>
            <p:nvPr/>
          </p:nvSpPr>
          <p:spPr bwMode="auto">
            <a:xfrm>
              <a:off x="4381" y="1406"/>
              <a:ext cx="12" cy="164"/>
            </a:xfrm>
            <a:prstGeom prst="rect">
              <a:avLst/>
            </a:prstGeom>
            <a:solidFill>
              <a:srgbClr val="969696"/>
            </a:solidFill>
            <a:ln w="9525">
              <a:solidFill>
                <a:schemeClr val="tx1"/>
              </a:solidFill>
              <a:miter lim="800000"/>
              <a:headEnd/>
              <a:tailEnd/>
            </a:ln>
          </p:spPr>
          <p:txBody>
            <a:bodyPr wrap="none" anchor="ctr"/>
            <a:lstStyle/>
            <a:p>
              <a:endParaRPr lang="en-US"/>
            </a:p>
          </p:txBody>
        </p:sp>
        <p:sp>
          <p:nvSpPr>
            <p:cNvPr id="17789" name="Rectangle 375"/>
            <p:cNvSpPr>
              <a:spLocks noChangeAspect="1" noChangeArrowheads="1"/>
            </p:cNvSpPr>
            <p:nvPr/>
          </p:nvSpPr>
          <p:spPr bwMode="auto">
            <a:xfrm>
              <a:off x="4235" y="1406"/>
              <a:ext cx="12" cy="164"/>
            </a:xfrm>
            <a:prstGeom prst="rect">
              <a:avLst/>
            </a:prstGeom>
            <a:solidFill>
              <a:srgbClr val="969696"/>
            </a:solidFill>
            <a:ln w="9525">
              <a:solidFill>
                <a:schemeClr val="tx1"/>
              </a:solidFill>
              <a:miter lim="800000"/>
              <a:headEnd/>
              <a:tailEnd/>
            </a:ln>
          </p:spPr>
          <p:txBody>
            <a:bodyPr wrap="none" anchor="ctr"/>
            <a:lstStyle/>
            <a:p>
              <a:endParaRPr lang="en-US"/>
            </a:p>
          </p:txBody>
        </p:sp>
        <p:sp>
          <p:nvSpPr>
            <p:cNvPr id="17790" name="Oval 376"/>
            <p:cNvSpPr>
              <a:spLocks noChangeAspect="1" noChangeArrowheads="1"/>
            </p:cNvSpPr>
            <p:nvPr/>
          </p:nvSpPr>
          <p:spPr bwMode="auto">
            <a:xfrm>
              <a:off x="4564" y="1375"/>
              <a:ext cx="20" cy="20"/>
            </a:xfrm>
            <a:prstGeom prst="ellipse">
              <a:avLst/>
            </a:prstGeom>
            <a:solidFill>
              <a:srgbClr val="969696"/>
            </a:solidFill>
            <a:ln w="9525">
              <a:solidFill>
                <a:schemeClr val="tx1"/>
              </a:solidFill>
              <a:round/>
              <a:headEnd/>
              <a:tailEnd/>
            </a:ln>
          </p:spPr>
          <p:txBody>
            <a:bodyPr wrap="none" anchor="ctr"/>
            <a:lstStyle/>
            <a:p>
              <a:endParaRPr lang="en-US"/>
            </a:p>
          </p:txBody>
        </p:sp>
        <p:sp>
          <p:nvSpPr>
            <p:cNvPr id="17791" name="Oval 377"/>
            <p:cNvSpPr>
              <a:spLocks noChangeAspect="1" noChangeArrowheads="1"/>
            </p:cNvSpPr>
            <p:nvPr/>
          </p:nvSpPr>
          <p:spPr bwMode="auto">
            <a:xfrm>
              <a:off x="4036" y="1375"/>
              <a:ext cx="20" cy="20"/>
            </a:xfrm>
            <a:prstGeom prst="ellipse">
              <a:avLst/>
            </a:prstGeom>
            <a:solidFill>
              <a:srgbClr val="969696"/>
            </a:solidFill>
            <a:ln w="9525">
              <a:solidFill>
                <a:schemeClr val="tx1"/>
              </a:solidFill>
              <a:round/>
              <a:headEnd/>
              <a:tailEnd/>
            </a:ln>
          </p:spPr>
          <p:txBody>
            <a:bodyPr wrap="none" anchor="ctr"/>
            <a:lstStyle/>
            <a:p>
              <a:endParaRPr lang="en-US"/>
            </a:p>
          </p:txBody>
        </p:sp>
        <p:sp>
          <p:nvSpPr>
            <p:cNvPr id="17792" name="Oval 378"/>
            <p:cNvSpPr>
              <a:spLocks noChangeAspect="1" noChangeArrowheads="1"/>
            </p:cNvSpPr>
            <p:nvPr/>
          </p:nvSpPr>
          <p:spPr bwMode="auto">
            <a:xfrm>
              <a:off x="4028" y="1916"/>
              <a:ext cx="20" cy="19"/>
            </a:xfrm>
            <a:prstGeom prst="ellipse">
              <a:avLst/>
            </a:prstGeom>
            <a:solidFill>
              <a:srgbClr val="969696"/>
            </a:solidFill>
            <a:ln w="9525">
              <a:solidFill>
                <a:schemeClr val="tx1"/>
              </a:solidFill>
              <a:round/>
              <a:headEnd/>
              <a:tailEnd/>
            </a:ln>
          </p:spPr>
          <p:txBody>
            <a:bodyPr wrap="none" anchor="ctr"/>
            <a:lstStyle/>
            <a:p>
              <a:endParaRPr lang="en-US"/>
            </a:p>
          </p:txBody>
        </p:sp>
        <p:sp>
          <p:nvSpPr>
            <p:cNvPr id="17793" name="Oval 379"/>
            <p:cNvSpPr>
              <a:spLocks noChangeAspect="1" noChangeArrowheads="1"/>
            </p:cNvSpPr>
            <p:nvPr/>
          </p:nvSpPr>
          <p:spPr bwMode="auto">
            <a:xfrm>
              <a:off x="4564" y="1914"/>
              <a:ext cx="19" cy="21"/>
            </a:xfrm>
            <a:prstGeom prst="ellipse">
              <a:avLst/>
            </a:prstGeom>
            <a:solidFill>
              <a:srgbClr val="969696"/>
            </a:solidFill>
            <a:ln w="9525">
              <a:solidFill>
                <a:schemeClr val="tx1"/>
              </a:solidFill>
              <a:round/>
              <a:headEnd/>
              <a:tailEnd/>
            </a:ln>
          </p:spPr>
          <p:txBody>
            <a:bodyPr wrap="none" anchor="ctr"/>
            <a:lstStyle/>
            <a:p>
              <a:endParaRPr lang="en-US"/>
            </a:p>
          </p:txBody>
        </p:sp>
        <p:sp>
          <p:nvSpPr>
            <p:cNvPr id="17794" name="Oval 380"/>
            <p:cNvSpPr>
              <a:spLocks noChangeAspect="1" noChangeArrowheads="1"/>
            </p:cNvSpPr>
            <p:nvPr/>
          </p:nvSpPr>
          <p:spPr bwMode="auto">
            <a:xfrm>
              <a:off x="4336" y="1663"/>
              <a:ext cx="25" cy="24"/>
            </a:xfrm>
            <a:prstGeom prst="ellipse">
              <a:avLst/>
            </a:prstGeom>
            <a:solidFill>
              <a:srgbClr val="FF9999"/>
            </a:solidFill>
            <a:ln w="6350">
              <a:solidFill>
                <a:schemeClr val="tx1"/>
              </a:solidFill>
              <a:round/>
              <a:headEnd/>
              <a:tailEnd/>
            </a:ln>
          </p:spPr>
          <p:txBody>
            <a:bodyPr wrap="none" anchor="ctr"/>
            <a:lstStyle/>
            <a:p>
              <a:endParaRPr lang="en-US"/>
            </a:p>
          </p:txBody>
        </p:sp>
        <p:sp>
          <p:nvSpPr>
            <p:cNvPr id="17795" name="Oval 381"/>
            <p:cNvSpPr>
              <a:spLocks noChangeAspect="1" noChangeArrowheads="1"/>
            </p:cNvSpPr>
            <p:nvPr/>
          </p:nvSpPr>
          <p:spPr bwMode="auto">
            <a:xfrm>
              <a:off x="4266" y="1665"/>
              <a:ext cx="25" cy="25"/>
            </a:xfrm>
            <a:prstGeom prst="ellipse">
              <a:avLst/>
            </a:prstGeom>
            <a:solidFill>
              <a:srgbClr val="FF9999"/>
            </a:solidFill>
            <a:ln w="6350">
              <a:solidFill>
                <a:schemeClr val="tx1"/>
              </a:solidFill>
              <a:round/>
              <a:headEnd/>
              <a:tailEnd/>
            </a:ln>
          </p:spPr>
          <p:txBody>
            <a:bodyPr wrap="none" anchor="ctr"/>
            <a:lstStyle/>
            <a:p>
              <a:endParaRPr lang="en-US"/>
            </a:p>
          </p:txBody>
        </p:sp>
        <p:sp>
          <p:nvSpPr>
            <p:cNvPr id="17796" name="Oval 382"/>
            <p:cNvSpPr>
              <a:spLocks noChangeAspect="1" noChangeArrowheads="1"/>
            </p:cNvSpPr>
            <p:nvPr/>
          </p:nvSpPr>
          <p:spPr bwMode="auto">
            <a:xfrm>
              <a:off x="4339" y="1807"/>
              <a:ext cx="25" cy="25"/>
            </a:xfrm>
            <a:prstGeom prst="ellipse">
              <a:avLst/>
            </a:prstGeom>
            <a:solidFill>
              <a:srgbClr val="FF9999"/>
            </a:solidFill>
            <a:ln w="6350">
              <a:solidFill>
                <a:schemeClr val="tx1"/>
              </a:solidFill>
              <a:round/>
              <a:headEnd/>
              <a:tailEnd/>
            </a:ln>
          </p:spPr>
          <p:txBody>
            <a:bodyPr wrap="none" anchor="ctr"/>
            <a:lstStyle/>
            <a:p>
              <a:endParaRPr lang="en-US"/>
            </a:p>
          </p:txBody>
        </p:sp>
        <p:sp>
          <p:nvSpPr>
            <p:cNvPr id="17797" name="Oval 383"/>
            <p:cNvSpPr>
              <a:spLocks noChangeAspect="1" noChangeArrowheads="1"/>
            </p:cNvSpPr>
            <p:nvPr/>
          </p:nvSpPr>
          <p:spPr bwMode="auto">
            <a:xfrm>
              <a:off x="4262" y="1809"/>
              <a:ext cx="25" cy="24"/>
            </a:xfrm>
            <a:prstGeom prst="ellipse">
              <a:avLst/>
            </a:prstGeom>
            <a:solidFill>
              <a:srgbClr val="FF9999"/>
            </a:solidFill>
            <a:ln w="6350">
              <a:solidFill>
                <a:schemeClr val="tx1"/>
              </a:solidFill>
              <a:round/>
              <a:headEnd/>
              <a:tailEnd/>
            </a:ln>
          </p:spPr>
          <p:txBody>
            <a:bodyPr wrap="none" anchor="ctr"/>
            <a:lstStyle/>
            <a:p>
              <a:endParaRPr lang="en-US"/>
            </a:p>
          </p:txBody>
        </p:sp>
        <p:sp>
          <p:nvSpPr>
            <p:cNvPr id="17798" name="Line 384"/>
            <p:cNvSpPr>
              <a:spLocks noChangeAspect="1" noChangeShapeType="1"/>
            </p:cNvSpPr>
            <p:nvPr/>
          </p:nvSpPr>
          <p:spPr bwMode="auto">
            <a:xfrm flipV="1">
              <a:off x="3440" y="1639"/>
              <a:ext cx="879" cy="879"/>
            </a:xfrm>
            <a:prstGeom prst="line">
              <a:avLst/>
            </a:prstGeom>
            <a:noFill/>
            <a:ln w="9525">
              <a:solidFill>
                <a:srgbClr val="FF3300"/>
              </a:solidFill>
              <a:prstDash val="lgDashDot"/>
              <a:round/>
              <a:headEnd/>
              <a:tailEnd/>
            </a:ln>
          </p:spPr>
          <p:txBody>
            <a:bodyPr/>
            <a:lstStyle/>
            <a:p>
              <a:endParaRPr lang="ru-RU"/>
            </a:p>
          </p:txBody>
        </p:sp>
      </p:grpSp>
      <p:pic>
        <p:nvPicPr>
          <p:cNvPr id="17799" name="Рисунок 2" descr="44 Сеанс-11-12.2011 114.jpg"/>
          <p:cNvPicPr>
            <a:picLocks noChangeAspect="1" noChangeArrowheads="1"/>
          </p:cNvPicPr>
          <p:nvPr/>
        </p:nvPicPr>
        <p:blipFill>
          <a:blip r:embed="rId3" cstate="print"/>
          <a:srcRect/>
          <a:stretch>
            <a:fillRect/>
          </a:stretch>
        </p:blipFill>
        <p:spPr bwMode="auto">
          <a:xfrm>
            <a:off x="468313" y="4149725"/>
            <a:ext cx="2819400" cy="2109788"/>
          </a:xfrm>
          <a:prstGeom prst="rect">
            <a:avLst/>
          </a:prstGeom>
          <a:noFill/>
          <a:ln w="9525">
            <a:noFill/>
            <a:miter lim="800000"/>
            <a:headEnd/>
            <a:tailEnd/>
          </a:ln>
        </p:spPr>
      </p:pic>
      <p:pic>
        <p:nvPicPr>
          <p:cNvPr id="17800" name="Рисунок 386"/>
          <p:cNvPicPr>
            <a:picLocks noChangeAspect="1" noChangeArrowheads="1"/>
          </p:cNvPicPr>
          <p:nvPr/>
        </p:nvPicPr>
        <p:blipFill>
          <a:blip r:embed="rId4" cstate="print"/>
          <a:srcRect/>
          <a:stretch>
            <a:fillRect/>
          </a:stretch>
        </p:blipFill>
        <p:spPr bwMode="auto">
          <a:xfrm>
            <a:off x="3666116" y="3081666"/>
            <a:ext cx="4800600" cy="3429000"/>
          </a:xfrm>
          <a:prstGeom prst="rect">
            <a:avLst/>
          </a:prstGeom>
          <a:noFill/>
          <a:ln w="9525">
            <a:noFill/>
            <a:miter lim="800000"/>
            <a:headEnd/>
            <a:tailEnd/>
          </a:ln>
        </p:spPr>
      </p:pic>
      <p:sp>
        <p:nvSpPr>
          <p:cNvPr id="389"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58"/>
          <p:cNvSpPr>
            <a:spLocks noChangeArrowheads="1"/>
          </p:cNvSpPr>
          <p:nvPr/>
        </p:nvSpPr>
        <p:spPr bwMode="auto">
          <a:xfrm>
            <a:off x="0" y="12985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sz="2400">
              <a:latin typeface="Times New Roman" panose="02020603050405020304" pitchFamily="18" charset="0"/>
              <a:cs typeface="Arial" panose="020B0604020202020204" pitchFamily="34" charset="0"/>
            </a:endParaRPr>
          </a:p>
        </p:txBody>
      </p:sp>
      <p:sp>
        <p:nvSpPr>
          <p:cNvPr id="27651" name="Rectangle 159"/>
          <p:cNvSpPr>
            <a:spLocks noChangeArrowheads="1"/>
          </p:cNvSpPr>
          <p:nvPr/>
        </p:nvSpPr>
        <p:spPr bwMode="auto">
          <a:xfrm>
            <a:off x="0" y="12985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pic>
        <p:nvPicPr>
          <p:cNvPr id="27652" name="Picture 161"/>
          <p:cNvPicPr>
            <a:picLocks noChangeAspect="1" noChangeArrowheads="1"/>
          </p:cNvPicPr>
          <p:nvPr/>
        </p:nvPicPr>
        <p:blipFill>
          <a:blip r:embed="rId3" cstate="print">
            <a:extLst>
              <a:ext uri="{28A0092B-C50C-407E-A947-70E740481C1C}">
                <a14:useLocalDpi xmlns:a14="http://schemas.microsoft.com/office/drawing/2010/main" xmlns="" val="0"/>
              </a:ext>
            </a:extLst>
          </a:blip>
          <a:srcRect l="2484"/>
          <a:stretch>
            <a:fillRect/>
          </a:stretch>
        </p:blipFill>
        <p:spPr bwMode="auto">
          <a:xfrm>
            <a:off x="5724525" y="1700213"/>
            <a:ext cx="2968625" cy="2282825"/>
          </a:xfrm>
          <a:prstGeom prst="rect">
            <a:avLst/>
          </a:prstGeom>
          <a:noFill/>
          <a:ln w="1587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
        <p:nvSpPr>
          <p:cNvPr id="27653" name="Text Box 162"/>
          <p:cNvSpPr txBox="1">
            <a:spLocks noChangeArrowheads="1"/>
          </p:cNvSpPr>
          <p:nvPr/>
        </p:nvSpPr>
        <p:spPr bwMode="auto">
          <a:xfrm>
            <a:off x="611188" y="1268413"/>
            <a:ext cx="20161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ru-RU" sz="2000" b="1" dirty="0">
                <a:solidFill>
                  <a:srgbClr val="000000"/>
                </a:solidFill>
                <a:cs typeface="Arial" panose="020B0604020202020204" pitchFamily="34" charset="0"/>
              </a:rPr>
              <a:t>Section </a:t>
            </a:r>
            <a:r>
              <a:rPr lang="ru-RU" altLang="ru-RU" sz="2000" b="1" dirty="0">
                <a:solidFill>
                  <a:srgbClr val="000000"/>
                </a:solidFill>
                <a:cs typeface="Times New Roman" panose="02020603050405020304" pitchFamily="18" charset="0"/>
              </a:rPr>
              <a:t>№</a:t>
            </a:r>
            <a:r>
              <a:rPr lang="en-US" altLang="ru-RU" sz="2000" b="1" dirty="0">
                <a:solidFill>
                  <a:srgbClr val="000000"/>
                </a:solidFill>
                <a:cs typeface="Times New Roman" panose="02020603050405020304" pitchFamily="18" charset="0"/>
              </a:rPr>
              <a:t> </a:t>
            </a:r>
            <a:r>
              <a:rPr lang="en-US" altLang="ru-RU" sz="2000" b="1" dirty="0">
                <a:solidFill>
                  <a:srgbClr val="000000"/>
                </a:solidFill>
                <a:cs typeface="Arial" panose="020B0604020202020204" pitchFamily="34" charset="0"/>
              </a:rPr>
              <a:t>1</a:t>
            </a:r>
            <a:endParaRPr lang="ru-RU" altLang="ru-RU" sz="2000" b="1" dirty="0">
              <a:solidFill>
                <a:srgbClr val="000000"/>
              </a:solidFill>
              <a:cs typeface="Arial" panose="020B0604020202020204" pitchFamily="34" charset="0"/>
            </a:endParaRPr>
          </a:p>
        </p:txBody>
      </p:sp>
      <p:sp>
        <p:nvSpPr>
          <p:cNvPr id="27654" name="Text Box 163"/>
          <p:cNvSpPr txBox="1">
            <a:spLocks noChangeArrowheads="1"/>
          </p:cNvSpPr>
          <p:nvPr/>
        </p:nvSpPr>
        <p:spPr bwMode="auto">
          <a:xfrm>
            <a:off x="2843213" y="1281113"/>
            <a:ext cx="266382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ru-RU" sz="2000" b="1">
                <a:solidFill>
                  <a:srgbClr val="000000"/>
                </a:solidFill>
                <a:cs typeface="Arial" panose="020B0604020202020204" pitchFamily="34" charset="0"/>
              </a:rPr>
              <a:t>Sections</a:t>
            </a:r>
            <a:r>
              <a:rPr lang="en-US" altLang="ru-RU" sz="2000">
                <a:solidFill>
                  <a:srgbClr val="000000"/>
                </a:solidFill>
                <a:cs typeface="Arial" panose="020B0604020202020204" pitchFamily="34" charset="0"/>
              </a:rPr>
              <a:t> </a:t>
            </a:r>
            <a:r>
              <a:rPr lang="ru-RU" altLang="ru-RU" sz="2000" b="1">
                <a:solidFill>
                  <a:srgbClr val="000000"/>
                </a:solidFill>
                <a:cs typeface="Times New Roman" panose="02020603050405020304" pitchFamily="18" charset="0"/>
              </a:rPr>
              <a:t>№</a:t>
            </a:r>
            <a:r>
              <a:rPr lang="en-US" altLang="ru-RU" sz="2000" b="1">
                <a:solidFill>
                  <a:srgbClr val="000000"/>
                </a:solidFill>
                <a:cs typeface="Times New Roman" panose="02020603050405020304" pitchFamily="18" charset="0"/>
              </a:rPr>
              <a:t> </a:t>
            </a:r>
            <a:r>
              <a:rPr lang="en-US" altLang="ru-RU" sz="2000" b="1">
                <a:solidFill>
                  <a:srgbClr val="000000"/>
                </a:solidFill>
                <a:cs typeface="Arial" panose="020B0604020202020204" pitchFamily="34" charset="0"/>
              </a:rPr>
              <a:t>2,3,4,5</a:t>
            </a:r>
            <a:endParaRPr lang="ru-RU" altLang="ru-RU" sz="2000" b="1">
              <a:solidFill>
                <a:srgbClr val="000000"/>
              </a:solidFill>
              <a:cs typeface="Arial" panose="020B0604020202020204" pitchFamily="34" charset="0"/>
            </a:endParaRPr>
          </a:p>
          <a:p>
            <a:pPr eaLnBrk="1" hangingPunct="1"/>
            <a:endParaRPr lang="ru-RU" altLang="ru-RU" sz="2000" b="1">
              <a:solidFill>
                <a:srgbClr val="000000"/>
              </a:solidFill>
              <a:cs typeface="Arial" panose="020B0604020202020204" pitchFamily="34" charset="0"/>
            </a:endParaRPr>
          </a:p>
        </p:txBody>
      </p:sp>
      <p:sp>
        <p:nvSpPr>
          <p:cNvPr id="27655" name="Text Box 164"/>
          <p:cNvSpPr txBox="1">
            <a:spLocks noChangeArrowheads="1"/>
          </p:cNvSpPr>
          <p:nvPr/>
        </p:nvSpPr>
        <p:spPr bwMode="auto">
          <a:xfrm>
            <a:off x="5651500" y="1268413"/>
            <a:ext cx="295116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ru-RU" sz="2000" b="1" dirty="0">
                <a:solidFill>
                  <a:srgbClr val="000000"/>
                </a:solidFill>
                <a:cs typeface="Arial" panose="020B0604020202020204" pitchFamily="34" charset="0"/>
              </a:rPr>
              <a:t>Detector plates</a:t>
            </a:r>
            <a:endParaRPr lang="ru-RU" altLang="ru-RU" sz="2000" b="1" dirty="0">
              <a:solidFill>
                <a:srgbClr val="000000"/>
              </a:solidFill>
              <a:cs typeface="Arial" panose="020B0604020202020204" pitchFamily="34" charset="0"/>
            </a:endParaRPr>
          </a:p>
        </p:txBody>
      </p:sp>
      <p:grpSp>
        <p:nvGrpSpPr>
          <p:cNvPr id="27656" name="Group 407"/>
          <p:cNvGrpSpPr>
            <a:grpSpLocks/>
          </p:cNvGrpSpPr>
          <p:nvPr/>
        </p:nvGrpSpPr>
        <p:grpSpPr bwMode="auto">
          <a:xfrm>
            <a:off x="3059113" y="1701800"/>
            <a:ext cx="2298700" cy="2303463"/>
            <a:chOff x="1931" y="1072"/>
            <a:chExt cx="1448" cy="1451"/>
          </a:xfrm>
        </p:grpSpPr>
        <p:sp>
          <p:nvSpPr>
            <p:cNvPr id="27825" name="AutoShape 6"/>
            <p:cNvSpPr>
              <a:spLocks noChangeAspect="1" noChangeArrowheads="1" noTextEdit="1"/>
            </p:cNvSpPr>
            <p:nvPr/>
          </p:nvSpPr>
          <p:spPr bwMode="auto">
            <a:xfrm>
              <a:off x="1931" y="1072"/>
              <a:ext cx="1448" cy="14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a:p>
          </p:txBody>
        </p:sp>
        <p:sp>
          <p:nvSpPr>
            <p:cNvPr id="27826" name="AutoShape 7"/>
            <p:cNvSpPr>
              <a:spLocks noChangeAspect="1" noChangeArrowheads="1"/>
            </p:cNvSpPr>
            <p:nvPr/>
          </p:nvSpPr>
          <p:spPr bwMode="auto">
            <a:xfrm>
              <a:off x="2077" y="1072"/>
              <a:ext cx="1302" cy="1303"/>
            </a:xfrm>
            <a:prstGeom prst="cube">
              <a:avLst>
                <a:gd name="adj" fmla="val 778"/>
              </a:avLst>
            </a:prstGeom>
            <a:solidFill>
              <a:srgbClr val="C0C0C0"/>
            </a:solidFill>
            <a:ln w="12700">
              <a:solidFill>
                <a:srgbClr val="000000"/>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27" name="Oval 8"/>
            <p:cNvSpPr>
              <a:spLocks noChangeAspect="1" noChangeArrowheads="1"/>
            </p:cNvSpPr>
            <p:nvPr/>
          </p:nvSpPr>
          <p:spPr bwMode="auto">
            <a:xfrm>
              <a:off x="2151" y="1152"/>
              <a:ext cx="39" cy="40"/>
            </a:xfrm>
            <a:prstGeom prst="ellipse">
              <a:avLst/>
            </a:prstGeom>
            <a:solidFill>
              <a:srgbClr val="969696"/>
            </a:solidFill>
            <a:ln w="1270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28" name="Oval 9"/>
            <p:cNvSpPr>
              <a:spLocks noChangeAspect="1" noChangeArrowheads="1"/>
            </p:cNvSpPr>
            <p:nvPr/>
          </p:nvSpPr>
          <p:spPr bwMode="auto">
            <a:xfrm>
              <a:off x="3257" y="1151"/>
              <a:ext cx="41" cy="41"/>
            </a:xfrm>
            <a:prstGeom prst="ellipse">
              <a:avLst/>
            </a:prstGeom>
            <a:solidFill>
              <a:srgbClr val="969696"/>
            </a:solidFill>
            <a:ln w="1270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29" name="AutoShape 10"/>
            <p:cNvSpPr>
              <a:spLocks noChangeAspect="1" noChangeArrowheads="1"/>
            </p:cNvSpPr>
            <p:nvPr/>
          </p:nvSpPr>
          <p:spPr bwMode="auto">
            <a:xfrm rot="-8090969">
              <a:off x="2061" y="2252"/>
              <a:ext cx="41" cy="251"/>
            </a:xfrm>
            <a:prstGeom prst="can">
              <a:avLst>
                <a:gd name="adj" fmla="val 100559"/>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vert="eaVert"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30" name="AutoShape 11"/>
            <p:cNvSpPr>
              <a:spLocks noChangeAspect="1" noChangeArrowheads="1"/>
            </p:cNvSpPr>
            <p:nvPr/>
          </p:nvSpPr>
          <p:spPr bwMode="auto">
            <a:xfrm rot="-8090969">
              <a:off x="3185" y="2253"/>
              <a:ext cx="41" cy="250"/>
            </a:xfrm>
            <a:prstGeom prst="can">
              <a:avLst>
                <a:gd name="adj" fmla="val 100158"/>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vert="eaVert"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31" name="AutoShape 12"/>
            <p:cNvSpPr>
              <a:spLocks noChangeAspect="1" noChangeArrowheads="1"/>
            </p:cNvSpPr>
            <p:nvPr/>
          </p:nvSpPr>
          <p:spPr bwMode="auto">
            <a:xfrm rot="-8090969">
              <a:off x="3185" y="1119"/>
              <a:ext cx="41" cy="250"/>
            </a:xfrm>
            <a:prstGeom prst="can">
              <a:avLst>
                <a:gd name="adj" fmla="val 100158"/>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vert="eaVert"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32" name="AutoShape 13"/>
            <p:cNvSpPr>
              <a:spLocks noChangeAspect="1" noChangeArrowheads="1"/>
            </p:cNvSpPr>
            <p:nvPr/>
          </p:nvSpPr>
          <p:spPr bwMode="auto">
            <a:xfrm rot="-8090969">
              <a:off x="2076" y="1120"/>
              <a:ext cx="39" cy="253"/>
            </a:xfrm>
            <a:prstGeom prst="can">
              <a:avLst>
                <a:gd name="adj" fmla="val 106558"/>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vert="eaVert"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33" name="Freeform 14"/>
            <p:cNvSpPr>
              <a:spLocks noChangeAspect="1"/>
            </p:cNvSpPr>
            <p:nvPr/>
          </p:nvSpPr>
          <p:spPr bwMode="auto">
            <a:xfrm>
              <a:off x="2895" y="1737"/>
              <a:ext cx="446" cy="678"/>
            </a:xfrm>
            <a:custGeom>
              <a:avLst/>
              <a:gdLst>
                <a:gd name="T0" fmla="*/ 351 w 753"/>
                <a:gd name="T1" fmla="*/ 151 h 1139"/>
                <a:gd name="T2" fmla="*/ 497 w 753"/>
                <a:gd name="T3" fmla="*/ 0 h 1139"/>
                <a:gd name="T4" fmla="*/ 149 w 753"/>
                <a:gd name="T5" fmla="*/ 617 h 1139"/>
                <a:gd name="T6" fmla="*/ 0 w 753"/>
                <a:gd name="T7" fmla="*/ 768 h 1139"/>
                <a:gd name="T8" fmla="*/ 351 w 753"/>
                <a:gd name="T9" fmla="*/ 151 h 1139"/>
                <a:gd name="T10" fmla="*/ 0 60000 65536"/>
                <a:gd name="T11" fmla="*/ 0 60000 65536"/>
                <a:gd name="T12" fmla="*/ 0 60000 65536"/>
                <a:gd name="T13" fmla="*/ 0 60000 65536"/>
                <a:gd name="T14" fmla="*/ 0 60000 65536"/>
                <a:gd name="T15" fmla="*/ 0 w 753"/>
                <a:gd name="T16" fmla="*/ 0 h 1139"/>
                <a:gd name="T17" fmla="*/ 753 w 753"/>
                <a:gd name="T18" fmla="*/ 1139 h 1139"/>
              </a:gdLst>
              <a:ahLst/>
              <a:cxnLst>
                <a:cxn ang="T10">
                  <a:pos x="T0" y="T1"/>
                </a:cxn>
                <a:cxn ang="T11">
                  <a:pos x="T2" y="T3"/>
                </a:cxn>
                <a:cxn ang="T12">
                  <a:pos x="T4" y="T5"/>
                </a:cxn>
                <a:cxn ang="T13">
                  <a:pos x="T6" y="T7"/>
                </a:cxn>
                <a:cxn ang="T14">
                  <a:pos x="T8" y="T9"/>
                </a:cxn>
              </a:cxnLst>
              <a:rect l="T15" t="T16" r="T17" b="T18"/>
              <a:pathLst>
                <a:path w="753" h="1139">
                  <a:moveTo>
                    <a:pt x="532" y="224"/>
                  </a:moveTo>
                  <a:lnTo>
                    <a:pt x="753" y="0"/>
                  </a:lnTo>
                  <a:lnTo>
                    <a:pt x="225" y="915"/>
                  </a:lnTo>
                  <a:lnTo>
                    <a:pt x="0" y="1139"/>
                  </a:lnTo>
                  <a:lnTo>
                    <a:pt x="532" y="224"/>
                  </a:lnTo>
                  <a:close/>
                </a:path>
              </a:pathLst>
            </a:custGeom>
            <a:solidFill>
              <a:srgbClr val="D5D5D5"/>
            </a:solidFill>
            <a:ln>
              <a:noFill/>
            </a:ln>
            <a:extLst>
              <a:ext uri="{91240B29-F687-4F45-9708-019B960494DF}">
                <a14:hiddenLine xmlns:a14="http://schemas.microsoft.com/office/drawing/2010/main" xmlns="" w="19050">
                  <a:solidFill>
                    <a:srgbClr val="000000"/>
                  </a:solidFill>
                  <a:prstDash val="dash"/>
                  <a:round/>
                  <a:headEnd/>
                  <a:tailEnd/>
                </a14:hiddenLine>
              </a:ext>
            </a:extLst>
          </p:spPr>
          <p:txBody>
            <a:bodyPr/>
            <a:lstStyle/>
            <a:p>
              <a:endParaRPr lang="ru-RU"/>
            </a:p>
          </p:txBody>
        </p:sp>
        <p:sp>
          <p:nvSpPr>
            <p:cNvPr id="27834" name="Line 15"/>
            <p:cNvSpPr>
              <a:spLocks noChangeAspect="1" noChangeShapeType="1"/>
            </p:cNvSpPr>
            <p:nvPr/>
          </p:nvSpPr>
          <p:spPr bwMode="auto">
            <a:xfrm flipH="1">
              <a:off x="3027" y="1737"/>
              <a:ext cx="314" cy="548"/>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35" name="Freeform 16"/>
            <p:cNvSpPr>
              <a:spLocks noChangeAspect="1"/>
            </p:cNvSpPr>
            <p:nvPr/>
          </p:nvSpPr>
          <p:spPr bwMode="auto">
            <a:xfrm>
              <a:off x="2889" y="1193"/>
              <a:ext cx="452" cy="684"/>
            </a:xfrm>
            <a:custGeom>
              <a:avLst/>
              <a:gdLst>
                <a:gd name="T0" fmla="*/ 0 w 760"/>
                <a:gd name="T1" fmla="*/ 152 h 1146"/>
                <a:gd name="T2" fmla="*/ 152 w 760"/>
                <a:gd name="T3" fmla="*/ 0 h 1146"/>
                <a:gd name="T4" fmla="*/ 510 w 760"/>
                <a:gd name="T5" fmla="*/ 617 h 1146"/>
                <a:gd name="T6" fmla="*/ 362 w 760"/>
                <a:gd name="T7" fmla="*/ 779 h 1146"/>
                <a:gd name="T8" fmla="*/ 0 w 760"/>
                <a:gd name="T9" fmla="*/ 152 h 1146"/>
                <a:gd name="T10" fmla="*/ 0 60000 65536"/>
                <a:gd name="T11" fmla="*/ 0 60000 65536"/>
                <a:gd name="T12" fmla="*/ 0 60000 65536"/>
                <a:gd name="T13" fmla="*/ 0 60000 65536"/>
                <a:gd name="T14" fmla="*/ 0 60000 65536"/>
                <a:gd name="T15" fmla="*/ 0 w 760"/>
                <a:gd name="T16" fmla="*/ 0 h 1146"/>
                <a:gd name="T17" fmla="*/ 760 w 760"/>
                <a:gd name="T18" fmla="*/ 1146 h 1146"/>
              </a:gdLst>
              <a:ahLst/>
              <a:cxnLst>
                <a:cxn ang="T10">
                  <a:pos x="T0" y="T1"/>
                </a:cxn>
                <a:cxn ang="T11">
                  <a:pos x="T2" y="T3"/>
                </a:cxn>
                <a:cxn ang="T12">
                  <a:pos x="T4" y="T5"/>
                </a:cxn>
                <a:cxn ang="T13">
                  <a:pos x="T6" y="T7"/>
                </a:cxn>
                <a:cxn ang="T14">
                  <a:pos x="T8" y="T9"/>
                </a:cxn>
              </a:cxnLst>
              <a:rect l="T15" t="T16" r="T17" b="T18"/>
              <a:pathLst>
                <a:path w="760" h="1146">
                  <a:moveTo>
                    <a:pt x="0" y="223"/>
                  </a:moveTo>
                  <a:lnTo>
                    <a:pt x="226" y="0"/>
                  </a:lnTo>
                  <a:lnTo>
                    <a:pt x="760" y="907"/>
                  </a:lnTo>
                  <a:lnTo>
                    <a:pt x="539" y="1146"/>
                  </a:lnTo>
                  <a:lnTo>
                    <a:pt x="0" y="223"/>
                  </a:lnTo>
                  <a:close/>
                </a:path>
              </a:pathLst>
            </a:custGeom>
            <a:solidFill>
              <a:srgbClr val="D5D5D5"/>
            </a:solidFill>
            <a:ln>
              <a:noFill/>
            </a:ln>
            <a:extLst>
              <a:ext uri="{91240B29-F687-4F45-9708-019B960494DF}">
                <a14:hiddenLine xmlns:a14="http://schemas.microsoft.com/office/drawing/2010/main" xmlns="" w="19050">
                  <a:solidFill>
                    <a:srgbClr val="000000"/>
                  </a:solidFill>
                  <a:prstDash val="dash"/>
                  <a:round/>
                  <a:headEnd/>
                  <a:tailEnd/>
                </a14:hiddenLine>
              </a:ext>
            </a:extLst>
          </p:spPr>
          <p:txBody>
            <a:bodyPr/>
            <a:lstStyle/>
            <a:p>
              <a:endParaRPr lang="ru-RU"/>
            </a:p>
          </p:txBody>
        </p:sp>
        <p:sp>
          <p:nvSpPr>
            <p:cNvPr id="27836" name="Line 17"/>
            <p:cNvSpPr>
              <a:spLocks noChangeAspect="1" noChangeShapeType="1"/>
            </p:cNvSpPr>
            <p:nvPr/>
          </p:nvSpPr>
          <p:spPr bwMode="auto">
            <a:xfrm>
              <a:off x="3022" y="1194"/>
              <a:ext cx="319" cy="543"/>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37" name="Line 18"/>
            <p:cNvSpPr>
              <a:spLocks noChangeAspect="1" noChangeShapeType="1"/>
            </p:cNvSpPr>
            <p:nvPr/>
          </p:nvSpPr>
          <p:spPr bwMode="auto">
            <a:xfrm flipV="1">
              <a:off x="2895" y="2284"/>
              <a:ext cx="136" cy="131"/>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38" name="Line 19"/>
            <p:cNvSpPr>
              <a:spLocks noChangeAspect="1" noChangeShapeType="1"/>
            </p:cNvSpPr>
            <p:nvPr/>
          </p:nvSpPr>
          <p:spPr bwMode="auto">
            <a:xfrm flipV="1">
              <a:off x="3210" y="1735"/>
              <a:ext cx="134" cy="136"/>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39" name="Freeform 20"/>
            <p:cNvSpPr>
              <a:spLocks noChangeAspect="1"/>
            </p:cNvSpPr>
            <p:nvPr/>
          </p:nvSpPr>
          <p:spPr bwMode="auto">
            <a:xfrm>
              <a:off x="2266" y="1192"/>
              <a:ext cx="758" cy="135"/>
            </a:xfrm>
            <a:custGeom>
              <a:avLst/>
              <a:gdLst>
                <a:gd name="T0" fmla="*/ 858 w 1272"/>
                <a:gd name="T1" fmla="*/ 2 h 225"/>
                <a:gd name="T2" fmla="*/ 711 w 1272"/>
                <a:gd name="T3" fmla="*/ 156 h 225"/>
                <a:gd name="T4" fmla="*/ 0 w 1272"/>
                <a:gd name="T5" fmla="*/ 156 h 225"/>
                <a:gd name="T6" fmla="*/ 148 w 1272"/>
                <a:gd name="T7" fmla="*/ 0 h 225"/>
                <a:gd name="T8" fmla="*/ 0 60000 65536"/>
                <a:gd name="T9" fmla="*/ 0 60000 65536"/>
                <a:gd name="T10" fmla="*/ 0 60000 65536"/>
                <a:gd name="T11" fmla="*/ 0 60000 65536"/>
                <a:gd name="T12" fmla="*/ 0 w 1272"/>
                <a:gd name="T13" fmla="*/ 0 h 225"/>
                <a:gd name="T14" fmla="*/ 1272 w 1272"/>
                <a:gd name="T15" fmla="*/ 225 h 225"/>
              </a:gdLst>
              <a:ahLst/>
              <a:cxnLst>
                <a:cxn ang="T8">
                  <a:pos x="T0" y="T1"/>
                </a:cxn>
                <a:cxn ang="T9">
                  <a:pos x="T2" y="T3"/>
                </a:cxn>
                <a:cxn ang="T10">
                  <a:pos x="T4" y="T5"/>
                </a:cxn>
                <a:cxn ang="T11">
                  <a:pos x="T6" y="T7"/>
                </a:cxn>
              </a:cxnLst>
              <a:rect l="T12" t="T13" r="T14" b="T15"/>
              <a:pathLst>
                <a:path w="1272" h="225">
                  <a:moveTo>
                    <a:pt x="1272" y="3"/>
                  </a:moveTo>
                  <a:lnTo>
                    <a:pt x="1054" y="225"/>
                  </a:lnTo>
                  <a:lnTo>
                    <a:pt x="0" y="225"/>
                  </a:lnTo>
                  <a:lnTo>
                    <a:pt x="220" y="0"/>
                  </a:lnTo>
                </a:path>
              </a:pathLst>
            </a:custGeom>
            <a:solidFill>
              <a:srgbClr val="D5D5D5"/>
            </a:solidFill>
            <a:ln>
              <a:noFill/>
            </a:ln>
            <a:extLst>
              <a:ext uri="{91240B29-F687-4F45-9708-019B960494DF}">
                <a14:hiddenLine xmlns:a14="http://schemas.microsoft.com/office/drawing/2010/main" xmlns="" w="19050">
                  <a:solidFill>
                    <a:srgbClr val="000000"/>
                  </a:solidFill>
                  <a:prstDash val="dash"/>
                  <a:round/>
                  <a:headEnd/>
                  <a:tailEnd/>
                </a14:hiddenLine>
              </a:ext>
            </a:extLst>
          </p:spPr>
          <p:txBody>
            <a:bodyPr/>
            <a:lstStyle/>
            <a:p>
              <a:endParaRPr lang="ru-RU"/>
            </a:p>
          </p:txBody>
        </p:sp>
        <p:sp>
          <p:nvSpPr>
            <p:cNvPr id="27840" name="Line 21"/>
            <p:cNvSpPr>
              <a:spLocks noChangeAspect="1" noChangeShapeType="1"/>
            </p:cNvSpPr>
            <p:nvPr/>
          </p:nvSpPr>
          <p:spPr bwMode="auto">
            <a:xfrm flipV="1">
              <a:off x="2371" y="1192"/>
              <a:ext cx="29" cy="25"/>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41" name="Line 22"/>
            <p:cNvSpPr>
              <a:spLocks noChangeAspect="1" noChangeShapeType="1"/>
            </p:cNvSpPr>
            <p:nvPr/>
          </p:nvSpPr>
          <p:spPr bwMode="auto">
            <a:xfrm flipV="1">
              <a:off x="2999" y="1193"/>
              <a:ext cx="25" cy="27"/>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42" name="Line 23"/>
            <p:cNvSpPr>
              <a:spLocks noChangeAspect="1" noChangeShapeType="1"/>
            </p:cNvSpPr>
            <p:nvPr/>
          </p:nvSpPr>
          <p:spPr bwMode="auto">
            <a:xfrm>
              <a:off x="2400" y="1192"/>
              <a:ext cx="620" cy="0"/>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43" name="Line 24"/>
            <p:cNvSpPr>
              <a:spLocks noChangeAspect="1" noChangeShapeType="1"/>
            </p:cNvSpPr>
            <p:nvPr/>
          </p:nvSpPr>
          <p:spPr bwMode="auto">
            <a:xfrm flipV="1">
              <a:off x="3235" y="1737"/>
              <a:ext cx="106" cy="108"/>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44" name="Line 25"/>
            <p:cNvSpPr>
              <a:spLocks noChangeAspect="1" noChangeShapeType="1"/>
            </p:cNvSpPr>
            <p:nvPr/>
          </p:nvSpPr>
          <p:spPr bwMode="auto">
            <a:xfrm flipV="1">
              <a:off x="3235" y="1743"/>
              <a:ext cx="103" cy="182"/>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45" name="Line 26"/>
            <p:cNvSpPr>
              <a:spLocks noChangeAspect="1" noChangeShapeType="1"/>
            </p:cNvSpPr>
            <p:nvPr/>
          </p:nvSpPr>
          <p:spPr bwMode="auto">
            <a:xfrm flipH="1" flipV="1">
              <a:off x="3236" y="1556"/>
              <a:ext cx="105" cy="179"/>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46" name="AutoShape 27"/>
            <p:cNvSpPr>
              <a:spLocks noChangeAspect="1" noChangeArrowheads="1"/>
            </p:cNvSpPr>
            <p:nvPr/>
          </p:nvSpPr>
          <p:spPr bwMode="auto">
            <a:xfrm>
              <a:off x="1948" y="1327"/>
              <a:ext cx="1262" cy="1088"/>
            </a:xfrm>
            <a:prstGeom prst="hexagon">
              <a:avLst>
                <a:gd name="adj" fmla="val 28998"/>
                <a:gd name="vf" fmla="val 115470"/>
              </a:avLst>
            </a:prstGeom>
            <a:solidFill>
              <a:srgbClr val="B2B2B2"/>
            </a:solidFill>
            <a:ln w="19050">
              <a:solidFill>
                <a:srgbClr val="000000"/>
              </a:solidFill>
              <a:prstDash val="dash"/>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47" name="Line 28"/>
            <p:cNvSpPr>
              <a:spLocks noChangeAspect="1" noChangeShapeType="1"/>
            </p:cNvSpPr>
            <p:nvPr/>
          </p:nvSpPr>
          <p:spPr bwMode="auto">
            <a:xfrm flipV="1">
              <a:off x="2266" y="1220"/>
              <a:ext cx="102" cy="104"/>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848" name="Line 29"/>
            <p:cNvSpPr>
              <a:spLocks noChangeAspect="1" noChangeShapeType="1"/>
            </p:cNvSpPr>
            <p:nvPr/>
          </p:nvSpPr>
          <p:spPr bwMode="auto">
            <a:xfrm flipV="1">
              <a:off x="2895" y="1220"/>
              <a:ext cx="104" cy="104"/>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grpSp>
          <p:nvGrpSpPr>
            <p:cNvPr id="27849" name="Group 30"/>
            <p:cNvGrpSpPr>
              <a:grpSpLocks noChangeAspect="1"/>
            </p:cNvGrpSpPr>
            <p:nvPr/>
          </p:nvGrpSpPr>
          <p:grpSpPr bwMode="auto">
            <a:xfrm>
              <a:off x="1969" y="1341"/>
              <a:ext cx="1217" cy="1072"/>
              <a:chOff x="3631" y="3094"/>
              <a:chExt cx="1196" cy="1056"/>
            </a:xfrm>
          </p:grpSpPr>
          <p:sp>
            <p:nvSpPr>
              <p:cNvPr id="27886" name="Freeform 31"/>
              <p:cNvSpPr>
                <a:spLocks noChangeAspect="1"/>
              </p:cNvSpPr>
              <p:nvPr/>
            </p:nvSpPr>
            <p:spPr bwMode="auto">
              <a:xfrm>
                <a:off x="4010" y="4106"/>
                <a:ext cx="22" cy="22"/>
              </a:xfrm>
              <a:custGeom>
                <a:avLst/>
                <a:gdLst>
                  <a:gd name="T0" fmla="*/ 0 w 38"/>
                  <a:gd name="T1" fmla="*/ 5 h 37"/>
                  <a:gd name="T2" fmla="*/ 5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887" name="Freeform 32"/>
              <p:cNvSpPr>
                <a:spLocks noChangeAspect="1"/>
              </p:cNvSpPr>
              <p:nvPr/>
            </p:nvSpPr>
            <p:spPr bwMode="auto">
              <a:xfrm>
                <a:off x="4144" y="4106"/>
                <a:ext cx="22" cy="21"/>
              </a:xfrm>
              <a:custGeom>
                <a:avLst/>
                <a:gdLst>
                  <a:gd name="T0" fmla="*/ 0 w 38"/>
                  <a:gd name="T1" fmla="*/ 4 h 37"/>
                  <a:gd name="T2" fmla="*/ 5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888" name="Freeform 33"/>
              <p:cNvSpPr>
                <a:spLocks noChangeAspect="1"/>
              </p:cNvSpPr>
              <p:nvPr/>
            </p:nvSpPr>
            <p:spPr bwMode="auto">
              <a:xfrm>
                <a:off x="4276" y="4106"/>
                <a:ext cx="22" cy="22"/>
              </a:xfrm>
              <a:custGeom>
                <a:avLst/>
                <a:gdLst>
                  <a:gd name="T0" fmla="*/ 0 w 38"/>
                  <a:gd name="T1" fmla="*/ 5 h 37"/>
                  <a:gd name="T2" fmla="*/ 5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889" name="Freeform 34"/>
              <p:cNvSpPr>
                <a:spLocks noChangeAspect="1"/>
              </p:cNvSpPr>
              <p:nvPr/>
            </p:nvSpPr>
            <p:spPr bwMode="auto">
              <a:xfrm>
                <a:off x="4410" y="4106"/>
                <a:ext cx="22" cy="21"/>
              </a:xfrm>
              <a:custGeom>
                <a:avLst/>
                <a:gdLst>
                  <a:gd name="T0" fmla="*/ 0 w 38"/>
                  <a:gd name="T1" fmla="*/ 4 h 37"/>
                  <a:gd name="T2" fmla="*/ 5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890" name="Freeform 35"/>
              <p:cNvSpPr>
                <a:spLocks noChangeAspect="1"/>
              </p:cNvSpPr>
              <p:nvPr/>
            </p:nvSpPr>
            <p:spPr bwMode="auto">
              <a:xfrm>
                <a:off x="3653" y="3526"/>
                <a:ext cx="48" cy="48"/>
              </a:xfrm>
              <a:custGeom>
                <a:avLst/>
                <a:gdLst>
                  <a:gd name="T0" fmla="*/ 0 w 84"/>
                  <a:gd name="T1" fmla="*/ 9 h 83"/>
                  <a:gd name="T2" fmla="*/ 9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891" name="Freeform 36"/>
              <p:cNvSpPr>
                <a:spLocks noChangeAspect="1"/>
              </p:cNvSpPr>
              <p:nvPr/>
            </p:nvSpPr>
            <p:spPr bwMode="auto">
              <a:xfrm>
                <a:off x="3718" y="3412"/>
                <a:ext cx="49" cy="48"/>
              </a:xfrm>
              <a:custGeom>
                <a:avLst/>
                <a:gdLst>
                  <a:gd name="T0" fmla="*/ 0 w 84"/>
                  <a:gd name="T1" fmla="*/ 9 h 83"/>
                  <a:gd name="T2" fmla="*/ 10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892" name="Freeform 37"/>
              <p:cNvSpPr>
                <a:spLocks noChangeAspect="1"/>
              </p:cNvSpPr>
              <p:nvPr/>
            </p:nvSpPr>
            <p:spPr bwMode="auto">
              <a:xfrm>
                <a:off x="3785" y="3294"/>
                <a:ext cx="48" cy="48"/>
              </a:xfrm>
              <a:custGeom>
                <a:avLst/>
                <a:gdLst>
                  <a:gd name="T0" fmla="*/ 0 w 84"/>
                  <a:gd name="T1" fmla="*/ 9 h 83"/>
                  <a:gd name="T2" fmla="*/ 9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893" name="Freeform 38"/>
              <p:cNvSpPr>
                <a:spLocks noChangeAspect="1"/>
              </p:cNvSpPr>
              <p:nvPr/>
            </p:nvSpPr>
            <p:spPr bwMode="auto">
              <a:xfrm>
                <a:off x="3851" y="3179"/>
                <a:ext cx="49" cy="48"/>
              </a:xfrm>
              <a:custGeom>
                <a:avLst/>
                <a:gdLst>
                  <a:gd name="T0" fmla="*/ 0 w 84"/>
                  <a:gd name="T1" fmla="*/ 9 h 83"/>
                  <a:gd name="T2" fmla="*/ 10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grpSp>
            <p:nvGrpSpPr>
              <p:cNvPr id="27894" name="Group 39"/>
              <p:cNvGrpSpPr>
                <a:grpSpLocks noChangeAspect="1"/>
              </p:cNvGrpSpPr>
              <p:nvPr/>
            </p:nvGrpSpPr>
            <p:grpSpPr bwMode="auto">
              <a:xfrm>
                <a:off x="3631" y="3094"/>
                <a:ext cx="1196" cy="1056"/>
                <a:chOff x="818" y="1842"/>
                <a:chExt cx="2072" cy="1830"/>
              </a:xfrm>
            </p:grpSpPr>
            <p:sp>
              <p:nvSpPr>
                <p:cNvPr id="27895" name="Oval 40"/>
                <p:cNvSpPr>
                  <a:spLocks noChangeAspect="1" noChangeArrowheads="1"/>
                </p:cNvSpPr>
                <p:nvPr/>
              </p:nvSpPr>
              <p:spPr bwMode="auto">
                <a:xfrm>
                  <a:off x="818" y="2643"/>
                  <a:ext cx="226"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896" name="Group 41"/>
                <p:cNvGrpSpPr>
                  <a:grpSpLocks noChangeAspect="1"/>
                </p:cNvGrpSpPr>
                <p:nvPr/>
              </p:nvGrpSpPr>
              <p:grpSpPr bwMode="auto">
                <a:xfrm>
                  <a:off x="1278" y="1842"/>
                  <a:ext cx="1150" cy="227"/>
                  <a:chOff x="1069" y="1162"/>
                  <a:chExt cx="1150" cy="227"/>
                </a:xfrm>
              </p:grpSpPr>
              <p:sp>
                <p:nvSpPr>
                  <p:cNvPr id="27978" name="Oval 42"/>
                  <p:cNvSpPr>
                    <a:spLocks noChangeAspect="1" noChangeArrowheads="1"/>
                  </p:cNvSpPr>
                  <p:nvPr/>
                </p:nvSpPr>
                <p:spPr bwMode="auto">
                  <a:xfrm>
                    <a:off x="1069" y="1162"/>
                    <a:ext cx="226"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79" name="Oval 43"/>
                  <p:cNvSpPr>
                    <a:spLocks noChangeAspect="1" noChangeArrowheads="1"/>
                  </p:cNvSpPr>
                  <p:nvPr/>
                </p:nvSpPr>
                <p:spPr bwMode="auto">
                  <a:xfrm>
                    <a:off x="1300"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80" name="Oval 44"/>
                  <p:cNvSpPr>
                    <a:spLocks noChangeAspect="1" noChangeArrowheads="1"/>
                  </p:cNvSpPr>
                  <p:nvPr/>
                </p:nvSpPr>
                <p:spPr bwMode="auto">
                  <a:xfrm>
                    <a:off x="1531" y="1162"/>
                    <a:ext cx="225"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81" name="Oval 45"/>
                  <p:cNvSpPr>
                    <a:spLocks noChangeAspect="1" noChangeArrowheads="1"/>
                  </p:cNvSpPr>
                  <p:nvPr/>
                </p:nvSpPr>
                <p:spPr bwMode="auto">
                  <a:xfrm>
                    <a:off x="1761"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82" name="Oval 46"/>
                  <p:cNvSpPr>
                    <a:spLocks noChangeAspect="1" noChangeArrowheads="1"/>
                  </p:cNvSpPr>
                  <p:nvPr/>
                </p:nvSpPr>
                <p:spPr bwMode="auto">
                  <a:xfrm>
                    <a:off x="1992"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897" name="Oval 47"/>
                <p:cNvSpPr>
                  <a:spLocks noChangeAspect="1" noChangeArrowheads="1"/>
                </p:cNvSpPr>
                <p:nvPr/>
              </p:nvSpPr>
              <p:spPr bwMode="auto">
                <a:xfrm>
                  <a:off x="934" y="2443"/>
                  <a:ext cx="225"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898" name="Group 48"/>
                <p:cNvGrpSpPr>
                  <a:grpSpLocks noChangeAspect="1"/>
                </p:cNvGrpSpPr>
                <p:nvPr/>
              </p:nvGrpSpPr>
              <p:grpSpPr bwMode="auto">
                <a:xfrm>
                  <a:off x="1163" y="2043"/>
                  <a:ext cx="456" cy="227"/>
                  <a:chOff x="1655" y="1706"/>
                  <a:chExt cx="466" cy="231"/>
                </a:xfrm>
              </p:grpSpPr>
              <p:sp>
                <p:nvSpPr>
                  <p:cNvPr id="27976" name="Oval 49"/>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77" name="Oval 50"/>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899" name="Oval 51"/>
                <p:cNvSpPr>
                  <a:spLocks noChangeAspect="1" noChangeArrowheads="1"/>
                </p:cNvSpPr>
                <p:nvPr/>
              </p:nvSpPr>
              <p:spPr bwMode="auto">
                <a:xfrm>
                  <a:off x="1624" y="2043"/>
                  <a:ext cx="226"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00" name="Oval 52"/>
                <p:cNvSpPr>
                  <a:spLocks noChangeAspect="1" noChangeArrowheads="1"/>
                </p:cNvSpPr>
                <p:nvPr/>
              </p:nvSpPr>
              <p:spPr bwMode="auto">
                <a:xfrm>
                  <a:off x="1854" y="2043"/>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901" name="Group 53"/>
                <p:cNvGrpSpPr>
                  <a:grpSpLocks noChangeAspect="1"/>
                </p:cNvGrpSpPr>
                <p:nvPr/>
              </p:nvGrpSpPr>
              <p:grpSpPr bwMode="auto">
                <a:xfrm>
                  <a:off x="2086" y="2043"/>
                  <a:ext cx="456" cy="227"/>
                  <a:chOff x="1655" y="1706"/>
                  <a:chExt cx="466" cy="231"/>
                </a:xfrm>
              </p:grpSpPr>
              <p:sp>
                <p:nvSpPr>
                  <p:cNvPr id="27974" name="Oval 54"/>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75" name="Oval 55"/>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02" name="Oval 56"/>
                <p:cNvSpPr>
                  <a:spLocks noChangeAspect="1" noChangeArrowheads="1"/>
                </p:cNvSpPr>
                <p:nvPr/>
              </p:nvSpPr>
              <p:spPr bwMode="auto">
                <a:xfrm>
                  <a:off x="934" y="2844"/>
                  <a:ext cx="226"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903" name="Group 57"/>
                <p:cNvGrpSpPr>
                  <a:grpSpLocks noChangeAspect="1"/>
                </p:cNvGrpSpPr>
                <p:nvPr/>
              </p:nvGrpSpPr>
              <p:grpSpPr bwMode="auto">
                <a:xfrm>
                  <a:off x="1047" y="2243"/>
                  <a:ext cx="1725" cy="426"/>
                  <a:chOff x="813" y="1637"/>
                  <a:chExt cx="1761" cy="436"/>
                </a:xfrm>
              </p:grpSpPr>
              <p:grpSp>
                <p:nvGrpSpPr>
                  <p:cNvPr id="27952" name="Group 58"/>
                  <p:cNvGrpSpPr>
                    <a:grpSpLocks noChangeAspect="1"/>
                  </p:cNvGrpSpPr>
                  <p:nvPr/>
                </p:nvGrpSpPr>
                <p:grpSpPr bwMode="auto">
                  <a:xfrm>
                    <a:off x="813" y="1637"/>
                    <a:ext cx="1644" cy="231"/>
                    <a:chOff x="1655" y="1706"/>
                    <a:chExt cx="1644" cy="231"/>
                  </a:xfrm>
                </p:grpSpPr>
                <p:grpSp>
                  <p:nvGrpSpPr>
                    <p:cNvPr id="27964" name="Group 59"/>
                    <p:cNvGrpSpPr>
                      <a:grpSpLocks noChangeAspect="1"/>
                    </p:cNvGrpSpPr>
                    <p:nvPr/>
                  </p:nvGrpSpPr>
                  <p:grpSpPr bwMode="auto">
                    <a:xfrm>
                      <a:off x="1655" y="1706"/>
                      <a:ext cx="466" cy="231"/>
                      <a:chOff x="1655" y="1706"/>
                      <a:chExt cx="466" cy="231"/>
                    </a:xfrm>
                  </p:grpSpPr>
                  <p:sp>
                    <p:nvSpPr>
                      <p:cNvPr id="27972" name="Oval 60"/>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73" name="Oval 61"/>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65" name="Oval 62"/>
                    <p:cNvSpPr>
                      <a:spLocks noChangeAspect="1" noChangeArrowheads="1"/>
                    </p:cNvSpPr>
                    <p:nvPr/>
                  </p:nvSpPr>
                  <p:spPr bwMode="auto">
                    <a:xfrm>
                      <a:off x="2126"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66" name="Oval 63"/>
                    <p:cNvSpPr>
                      <a:spLocks noChangeAspect="1" noChangeArrowheads="1"/>
                    </p:cNvSpPr>
                    <p:nvPr/>
                  </p:nvSpPr>
                  <p:spPr bwMode="auto">
                    <a:xfrm>
                      <a:off x="2361"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967" name="Group 64"/>
                    <p:cNvGrpSpPr>
                      <a:grpSpLocks noChangeAspect="1"/>
                    </p:cNvGrpSpPr>
                    <p:nvPr/>
                  </p:nvGrpSpPr>
                  <p:grpSpPr bwMode="auto">
                    <a:xfrm>
                      <a:off x="2597" y="1706"/>
                      <a:ext cx="702" cy="231"/>
                      <a:chOff x="1791" y="1842"/>
                      <a:chExt cx="702" cy="231"/>
                    </a:xfrm>
                  </p:grpSpPr>
                  <p:grpSp>
                    <p:nvGrpSpPr>
                      <p:cNvPr id="27968" name="Group 65"/>
                      <p:cNvGrpSpPr>
                        <a:grpSpLocks noChangeAspect="1"/>
                      </p:cNvGrpSpPr>
                      <p:nvPr/>
                    </p:nvGrpSpPr>
                    <p:grpSpPr bwMode="auto">
                      <a:xfrm>
                        <a:off x="1791" y="1842"/>
                        <a:ext cx="466" cy="231"/>
                        <a:chOff x="1655" y="1706"/>
                        <a:chExt cx="466" cy="231"/>
                      </a:xfrm>
                    </p:grpSpPr>
                    <p:sp>
                      <p:nvSpPr>
                        <p:cNvPr id="27970" name="Oval 66"/>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71" name="Oval 67"/>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69" name="Oval 68"/>
                      <p:cNvSpPr>
                        <a:spLocks noChangeAspect="1" noChangeArrowheads="1"/>
                      </p:cNvSpPr>
                      <p:nvPr/>
                    </p:nvSpPr>
                    <p:spPr bwMode="auto">
                      <a:xfrm>
                        <a:off x="2262" y="1842"/>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grpSp>
                <p:nvGrpSpPr>
                  <p:cNvPr id="27953" name="Group 69"/>
                  <p:cNvGrpSpPr>
                    <a:grpSpLocks noChangeAspect="1"/>
                  </p:cNvGrpSpPr>
                  <p:nvPr/>
                </p:nvGrpSpPr>
                <p:grpSpPr bwMode="auto">
                  <a:xfrm>
                    <a:off x="930" y="1842"/>
                    <a:ext cx="1644" cy="231"/>
                    <a:chOff x="1655" y="1706"/>
                    <a:chExt cx="1644" cy="231"/>
                  </a:xfrm>
                </p:grpSpPr>
                <p:grpSp>
                  <p:nvGrpSpPr>
                    <p:cNvPr id="27954" name="Group 70"/>
                    <p:cNvGrpSpPr>
                      <a:grpSpLocks noChangeAspect="1"/>
                    </p:cNvGrpSpPr>
                    <p:nvPr/>
                  </p:nvGrpSpPr>
                  <p:grpSpPr bwMode="auto">
                    <a:xfrm>
                      <a:off x="1655" y="1706"/>
                      <a:ext cx="466" cy="231"/>
                      <a:chOff x="1655" y="1706"/>
                      <a:chExt cx="466" cy="231"/>
                    </a:xfrm>
                  </p:grpSpPr>
                  <p:sp>
                    <p:nvSpPr>
                      <p:cNvPr id="27962" name="Oval 71"/>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63" name="Oval 72"/>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55" name="Oval 73"/>
                    <p:cNvSpPr>
                      <a:spLocks noChangeAspect="1" noChangeArrowheads="1"/>
                    </p:cNvSpPr>
                    <p:nvPr/>
                  </p:nvSpPr>
                  <p:spPr bwMode="auto">
                    <a:xfrm>
                      <a:off x="2126"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56" name="Oval 74"/>
                    <p:cNvSpPr>
                      <a:spLocks noChangeAspect="1" noChangeArrowheads="1"/>
                    </p:cNvSpPr>
                    <p:nvPr/>
                  </p:nvSpPr>
                  <p:spPr bwMode="auto">
                    <a:xfrm>
                      <a:off x="2361"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957" name="Group 75"/>
                    <p:cNvGrpSpPr>
                      <a:grpSpLocks noChangeAspect="1"/>
                    </p:cNvGrpSpPr>
                    <p:nvPr/>
                  </p:nvGrpSpPr>
                  <p:grpSpPr bwMode="auto">
                    <a:xfrm>
                      <a:off x="2597" y="1706"/>
                      <a:ext cx="702" cy="231"/>
                      <a:chOff x="1791" y="1842"/>
                      <a:chExt cx="702" cy="231"/>
                    </a:xfrm>
                  </p:grpSpPr>
                  <p:grpSp>
                    <p:nvGrpSpPr>
                      <p:cNvPr id="27958" name="Group 76"/>
                      <p:cNvGrpSpPr>
                        <a:grpSpLocks noChangeAspect="1"/>
                      </p:cNvGrpSpPr>
                      <p:nvPr/>
                    </p:nvGrpSpPr>
                    <p:grpSpPr bwMode="auto">
                      <a:xfrm>
                        <a:off x="1791" y="1842"/>
                        <a:ext cx="466" cy="231"/>
                        <a:chOff x="1655" y="1706"/>
                        <a:chExt cx="466" cy="231"/>
                      </a:xfrm>
                    </p:grpSpPr>
                    <p:sp>
                      <p:nvSpPr>
                        <p:cNvPr id="27960" name="Oval 77"/>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61" name="Oval 78"/>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59" name="Oval 79"/>
                      <p:cNvSpPr>
                        <a:spLocks noChangeAspect="1" noChangeArrowheads="1"/>
                      </p:cNvSpPr>
                      <p:nvPr/>
                    </p:nvSpPr>
                    <p:spPr bwMode="auto">
                      <a:xfrm>
                        <a:off x="2262" y="1842"/>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grpSp>
            <p:grpSp>
              <p:nvGrpSpPr>
                <p:cNvPr id="27904" name="Group 80"/>
                <p:cNvGrpSpPr>
                  <a:grpSpLocks noChangeAspect="1"/>
                </p:cNvGrpSpPr>
                <p:nvPr/>
              </p:nvGrpSpPr>
              <p:grpSpPr bwMode="auto">
                <a:xfrm>
                  <a:off x="1049" y="2643"/>
                  <a:ext cx="1610" cy="226"/>
                  <a:chOff x="1655" y="1706"/>
                  <a:chExt cx="1644" cy="231"/>
                </a:xfrm>
              </p:grpSpPr>
              <p:grpSp>
                <p:nvGrpSpPr>
                  <p:cNvPr id="27942" name="Group 81"/>
                  <p:cNvGrpSpPr>
                    <a:grpSpLocks noChangeAspect="1"/>
                  </p:cNvGrpSpPr>
                  <p:nvPr/>
                </p:nvGrpSpPr>
                <p:grpSpPr bwMode="auto">
                  <a:xfrm>
                    <a:off x="1655" y="1706"/>
                    <a:ext cx="466" cy="231"/>
                    <a:chOff x="1655" y="1706"/>
                    <a:chExt cx="466" cy="231"/>
                  </a:xfrm>
                </p:grpSpPr>
                <p:sp>
                  <p:nvSpPr>
                    <p:cNvPr id="27950" name="Oval 82"/>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51" name="Oval 83"/>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43" name="Oval 84"/>
                  <p:cNvSpPr>
                    <a:spLocks noChangeAspect="1" noChangeArrowheads="1"/>
                  </p:cNvSpPr>
                  <p:nvPr/>
                </p:nvSpPr>
                <p:spPr bwMode="auto">
                  <a:xfrm>
                    <a:off x="2126"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44" name="Oval 85"/>
                  <p:cNvSpPr>
                    <a:spLocks noChangeAspect="1" noChangeArrowheads="1"/>
                  </p:cNvSpPr>
                  <p:nvPr/>
                </p:nvSpPr>
                <p:spPr bwMode="auto">
                  <a:xfrm>
                    <a:off x="2361"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945" name="Group 86"/>
                  <p:cNvGrpSpPr>
                    <a:grpSpLocks noChangeAspect="1"/>
                  </p:cNvGrpSpPr>
                  <p:nvPr/>
                </p:nvGrpSpPr>
                <p:grpSpPr bwMode="auto">
                  <a:xfrm>
                    <a:off x="2597" y="1706"/>
                    <a:ext cx="702" cy="231"/>
                    <a:chOff x="1791" y="1842"/>
                    <a:chExt cx="702" cy="231"/>
                  </a:xfrm>
                </p:grpSpPr>
                <p:grpSp>
                  <p:nvGrpSpPr>
                    <p:cNvPr id="27946" name="Group 87"/>
                    <p:cNvGrpSpPr>
                      <a:grpSpLocks noChangeAspect="1"/>
                    </p:cNvGrpSpPr>
                    <p:nvPr/>
                  </p:nvGrpSpPr>
                  <p:grpSpPr bwMode="auto">
                    <a:xfrm>
                      <a:off x="1791" y="1842"/>
                      <a:ext cx="466" cy="231"/>
                      <a:chOff x="1655" y="1706"/>
                      <a:chExt cx="466" cy="231"/>
                    </a:xfrm>
                  </p:grpSpPr>
                  <p:sp>
                    <p:nvSpPr>
                      <p:cNvPr id="27948" name="Oval 88"/>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49" name="Oval 89"/>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47" name="Oval 90"/>
                    <p:cNvSpPr>
                      <a:spLocks noChangeAspect="1" noChangeArrowheads="1"/>
                    </p:cNvSpPr>
                    <p:nvPr/>
                  </p:nvSpPr>
                  <p:spPr bwMode="auto">
                    <a:xfrm>
                      <a:off x="2262" y="1842"/>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grpSp>
              <p:nvGrpSpPr>
                <p:cNvPr id="27905" name="Group 91"/>
                <p:cNvGrpSpPr>
                  <a:grpSpLocks noChangeAspect="1"/>
                </p:cNvGrpSpPr>
                <p:nvPr/>
              </p:nvGrpSpPr>
              <p:grpSpPr bwMode="auto">
                <a:xfrm>
                  <a:off x="1164" y="2844"/>
                  <a:ext cx="1610" cy="226"/>
                  <a:chOff x="1655" y="1706"/>
                  <a:chExt cx="1644" cy="231"/>
                </a:xfrm>
              </p:grpSpPr>
              <p:grpSp>
                <p:nvGrpSpPr>
                  <p:cNvPr id="27932" name="Group 92"/>
                  <p:cNvGrpSpPr>
                    <a:grpSpLocks noChangeAspect="1"/>
                  </p:cNvGrpSpPr>
                  <p:nvPr/>
                </p:nvGrpSpPr>
                <p:grpSpPr bwMode="auto">
                  <a:xfrm>
                    <a:off x="1655" y="1706"/>
                    <a:ext cx="466" cy="231"/>
                    <a:chOff x="1655" y="1706"/>
                    <a:chExt cx="466" cy="231"/>
                  </a:xfrm>
                </p:grpSpPr>
                <p:sp>
                  <p:nvSpPr>
                    <p:cNvPr id="27940" name="Oval 93"/>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41" name="Oval 94"/>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33" name="Oval 95"/>
                  <p:cNvSpPr>
                    <a:spLocks noChangeAspect="1" noChangeArrowheads="1"/>
                  </p:cNvSpPr>
                  <p:nvPr/>
                </p:nvSpPr>
                <p:spPr bwMode="auto">
                  <a:xfrm>
                    <a:off x="2126"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34" name="Oval 96"/>
                  <p:cNvSpPr>
                    <a:spLocks noChangeAspect="1" noChangeArrowheads="1"/>
                  </p:cNvSpPr>
                  <p:nvPr/>
                </p:nvSpPr>
                <p:spPr bwMode="auto">
                  <a:xfrm>
                    <a:off x="2361"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935" name="Group 97"/>
                  <p:cNvGrpSpPr>
                    <a:grpSpLocks noChangeAspect="1"/>
                  </p:cNvGrpSpPr>
                  <p:nvPr/>
                </p:nvGrpSpPr>
                <p:grpSpPr bwMode="auto">
                  <a:xfrm>
                    <a:off x="2597" y="1706"/>
                    <a:ext cx="702" cy="231"/>
                    <a:chOff x="1791" y="1842"/>
                    <a:chExt cx="702" cy="231"/>
                  </a:xfrm>
                </p:grpSpPr>
                <p:grpSp>
                  <p:nvGrpSpPr>
                    <p:cNvPr id="27936" name="Group 98"/>
                    <p:cNvGrpSpPr>
                      <a:grpSpLocks noChangeAspect="1"/>
                    </p:cNvGrpSpPr>
                    <p:nvPr/>
                  </p:nvGrpSpPr>
                  <p:grpSpPr bwMode="auto">
                    <a:xfrm>
                      <a:off x="1791" y="1842"/>
                      <a:ext cx="466" cy="231"/>
                      <a:chOff x="1655" y="1706"/>
                      <a:chExt cx="466" cy="231"/>
                    </a:xfrm>
                  </p:grpSpPr>
                  <p:sp>
                    <p:nvSpPr>
                      <p:cNvPr id="27938" name="Oval 99"/>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39" name="Oval 100"/>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37" name="Oval 101"/>
                    <p:cNvSpPr>
                      <a:spLocks noChangeAspect="1" noChangeArrowheads="1"/>
                    </p:cNvSpPr>
                    <p:nvPr/>
                  </p:nvSpPr>
                  <p:spPr bwMode="auto">
                    <a:xfrm>
                      <a:off x="2262" y="1842"/>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grpSp>
              <p:nvGrpSpPr>
                <p:cNvPr id="27906" name="Group 102"/>
                <p:cNvGrpSpPr>
                  <a:grpSpLocks noChangeAspect="1"/>
                </p:cNvGrpSpPr>
                <p:nvPr/>
              </p:nvGrpSpPr>
              <p:grpSpPr bwMode="auto">
                <a:xfrm>
                  <a:off x="1048" y="3043"/>
                  <a:ext cx="1610" cy="226"/>
                  <a:chOff x="1655" y="1706"/>
                  <a:chExt cx="1644" cy="231"/>
                </a:xfrm>
              </p:grpSpPr>
              <p:grpSp>
                <p:nvGrpSpPr>
                  <p:cNvPr id="27922" name="Group 103"/>
                  <p:cNvGrpSpPr>
                    <a:grpSpLocks noChangeAspect="1"/>
                  </p:cNvGrpSpPr>
                  <p:nvPr/>
                </p:nvGrpSpPr>
                <p:grpSpPr bwMode="auto">
                  <a:xfrm>
                    <a:off x="1655" y="1706"/>
                    <a:ext cx="466" cy="231"/>
                    <a:chOff x="1655" y="1706"/>
                    <a:chExt cx="466" cy="231"/>
                  </a:xfrm>
                </p:grpSpPr>
                <p:sp>
                  <p:nvSpPr>
                    <p:cNvPr id="27930" name="Oval 104"/>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31" name="Oval 105"/>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23" name="Oval 106"/>
                  <p:cNvSpPr>
                    <a:spLocks noChangeAspect="1" noChangeArrowheads="1"/>
                  </p:cNvSpPr>
                  <p:nvPr/>
                </p:nvSpPr>
                <p:spPr bwMode="auto">
                  <a:xfrm>
                    <a:off x="2126"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24" name="Oval 107"/>
                  <p:cNvSpPr>
                    <a:spLocks noChangeAspect="1" noChangeArrowheads="1"/>
                  </p:cNvSpPr>
                  <p:nvPr/>
                </p:nvSpPr>
                <p:spPr bwMode="auto">
                  <a:xfrm>
                    <a:off x="2361"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925" name="Group 108"/>
                  <p:cNvGrpSpPr>
                    <a:grpSpLocks noChangeAspect="1"/>
                  </p:cNvGrpSpPr>
                  <p:nvPr/>
                </p:nvGrpSpPr>
                <p:grpSpPr bwMode="auto">
                  <a:xfrm>
                    <a:off x="2597" y="1706"/>
                    <a:ext cx="702" cy="231"/>
                    <a:chOff x="1791" y="1842"/>
                    <a:chExt cx="702" cy="231"/>
                  </a:xfrm>
                </p:grpSpPr>
                <p:grpSp>
                  <p:nvGrpSpPr>
                    <p:cNvPr id="27926" name="Group 109"/>
                    <p:cNvGrpSpPr>
                      <a:grpSpLocks noChangeAspect="1"/>
                    </p:cNvGrpSpPr>
                    <p:nvPr/>
                  </p:nvGrpSpPr>
                  <p:grpSpPr bwMode="auto">
                    <a:xfrm>
                      <a:off x="1791" y="1842"/>
                      <a:ext cx="466" cy="231"/>
                      <a:chOff x="1655" y="1706"/>
                      <a:chExt cx="466" cy="231"/>
                    </a:xfrm>
                  </p:grpSpPr>
                  <p:sp>
                    <p:nvSpPr>
                      <p:cNvPr id="27928" name="Oval 110"/>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29" name="Oval 111"/>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27" name="Oval 112"/>
                    <p:cNvSpPr>
                      <a:spLocks noChangeAspect="1" noChangeArrowheads="1"/>
                    </p:cNvSpPr>
                    <p:nvPr/>
                  </p:nvSpPr>
                  <p:spPr bwMode="auto">
                    <a:xfrm>
                      <a:off x="2262" y="1842"/>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grpSp>
              <p:nvGrpSpPr>
                <p:cNvPr id="27907" name="Group 113"/>
                <p:cNvGrpSpPr>
                  <a:grpSpLocks noChangeAspect="1"/>
                </p:cNvGrpSpPr>
                <p:nvPr/>
              </p:nvGrpSpPr>
              <p:grpSpPr bwMode="auto">
                <a:xfrm>
                  <a:off x="1163" y="3244"/>
                  <a:ext cx="456" cy="226"/>
                  <a:chOff x="1655" y="1706"/>
                  <a:chExt cx="466" cy="231"/>
                </a:xfrm>
              </p:grpSpPr>
              <p:sp>
                <p:nvSpPr>
                  <p:cNvPr id="27920" name="Oval 114"/>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21" name="Oval 115"/>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08" name="Oval 116"/>
                <p:cNvSpPr>
                  <a:spLocks noChangeAspect="1" noChangeArrowheads="1"/>
                </p:cNvSpPr>
                <p:nvPr/>
              </p:nvSpPr>
              <p:spPr bwMode="auto">
                <a:xfrm>
                  <a:off x="1624" y="3244"/>
                  <a:ext cx="226" cy="226"/>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09" name="Oval 117"/>
                <p:cNvSpPr>
                  <a:spLocks noChangeAspect="1" noChangeArrowheads="1"/>
                </p:cNvSpPr>
                <p:nvPr/>
              </p:nvSpPr>
              <p:spPr bwMode="auto">
                <a:xfrm>
                  <a:off x="1854" y="3244"/>
                  <a:ext cx="227" cy="226"/>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910" name="Group 118"/>
                <p:cNvGrpSpPr>
                  <a:grpSpLocks noChangeAspect="1"/>
                </p:cNvGrpSpPr>
                <p:nvPr/>
              </p:nvGrpSpPr>
              <p:grpSpPr bwMode="auto">
                <a:xfrm>
                  <a:off x="2086" y="3244"/>
                  <a:ext cx="456" cy="226"/>
                  <a:chOff x="1655" y="1706"/>
                  <a:chExt cx="466" cy="231"/>
                </a:xfrm>
              </p:grpSpPr>
              <p:sp>
                <p:nvSpPr>
                  <p:cNvPr id="27918" name="Oval 119"/>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19" name="Oval 120"/>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911" name="Oval 121"/>
                <p:cNvSpPr>
                  <a:spLocks noChangeAspect="1" noChangeArrowheads="1"/>
                </p:cNvSpPr>
                <p:nvPr/>
              </p:nvSpPr>
              <p:spPr bwMode="auto">
                <a:xfrm>
                  <a:off x="2664" y="2643"/>
                  <a:ext cx="226" cy="226"/>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912" name="Group 122"/>
                <p:cNvGrpSpPr>
                  <a:grpSpLocks noChangeAspect="1"/>
                </p:cNvGrpSpPr>
                <p:nvPr/>
              </p:nvGrpSpPr>
              <p:grpSpPr bwMode="auto">
                <a:xfrm>
                  <a:off x="1276" y="3445"/>
                  <a:ext cx="1150" cy="227"/>
                  <a:chOff x="1069" y="1162"/>
                  <a:chExt cx="1150" cy="227"/>
                </a:xfrm>
              </p:grpSpPr>
              <p:sp>
                <p:nvSpPr>
                  <p:cNvPr id="27913" name="Oval 123"/>
                  <p:cNvSpPr>
                    <a:spLocks noChangeAspect="1" noChangeArrowheads="1"/>
                  </p:cNvSpPr>
                  <p:nvPr/>
                </p:nvSpPr>
                <p:spPr bwMode="auto">
                  <a:xfrm>
                    <a:off x="1069" y="1162"/>
                    <a:ext cx="226"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14" name="Oval 124"/>
                  <p:cNvSpPr>
                    <a:spLocks noChangeAspect="1" noChangeArrowheads="1"/>
                  </p:cNvSpPr>
                  <p:nvPr/>
                </p:nvSpPr>
                <p:spPr bwMode="auto">
                  <a:xfrm>
                    <a:off x="1300"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15" name="Oval 125"/>
                  <p:cNvSpPr>
                    <a:spLocks noChangeAspect="1" noChangeArrowheads="1"/>
                  </p:cNvSpPr>
                  <p:nvPr/>
                </p:nvSpPr>
                <p:spPr bwMode="auto">
                  <a:xfrm>
                    <a:off x="1531" y="1162"/>
                    <a:ext cx="225"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16" name="Oval 126"/>
                  <p:cNvSpPr>
                    <a:spLocks noChangeAspect="1" noChangeArrowheads="1"/>
                  </p:cNvSpPr>
                  <p:nvPr/>
                </p:nvSpPr>
                <p:spPr bwMode="auto">
                  <a:xfrm>
                    <a:off x="1761"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917" name="Oval 127"/>
                  <p:cNvSpPr>
                    <a:spLocks noChangeAspect="1" noChangeArrowheads="1"/>
                  </p:cNvSpPr>
                  <p:nvPr/>
                </p:nvSpPr>
                <p:spPr bwMode="auto">
                  <a:xfrm>
                    <a:off x="1992"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grpSp>
        <p:sp>
          <p:nvSpPr>
            <p:cNvPr id="27850" name="AutoShape 128"/>
            <p:cNvSpPr>
              <a:spLocks noChangeAspect="1" noChangeArrowheads="1"/>
            </p:cNvSpPr>
            <p:nvPr/>
          </p:nvSpPr>
          <p:spPr bwMode="auto">
            <a:xfrm>
              <a:off x="1931" y="1220"/>
              <a:ext cx="1304" cy="1303"/>
            </a:xfrm>
            <a:prstGeom prst="cube">
              <a:avLst>
                <a:gd name="adj" fmla="val 778"/>
              </a:avLst>
            </a:prstGeom>
            <a:solidFill>
              <a:srgbClr val="C0C0C0">
                <a:alpha val="50195"/>
              </a:srgbClr>
            </a:solidFill>
            <a:ln w="12700">
              <a:solidFill>
                <a:srgbClr val="000000"/>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51" name="Oval 129"/>
            <p:cNvSpPr>
              <a:spLocks noChangeAspect="1" noChangeArrowheads="1"/>
            </p:cNvSpPr>
            <p:nvPr/>
          </p:nvSpPr>
          <p:spPr bwMode="auto">
            <a:xfrm>
              <a:off x="3109" y="1297"/>
              <a:ext cx="43" cy="42"/>
            </a:xfrm>
            <a:prstGeom prst="ellipse">
              <a:avLst/>
            </a:prstGeom>
            <a:solidFill>
              <a:srgbClr val="969696"/>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52" name="Oval 130"/>
            <p:cNvSpPr>
              <a:spLocks noChangeAspect="1" noChangeArrowheads="1"/>
            </p:cNvSpPr>
            <p:nvPr/>
          </p:nvSpPr>
          <p:spPr bwMode="auto">
            <a:xfrm>
              <a:off x="1986" y="2432"/>
              <a:ext cx="41" cy="40"/>
            </a:xfrm>
            <a:prstGeom prst="ellipse">
              <a:avLst/>
            </a:prstGeom>
            <a:solidFill>
              <a:srgbClr val="969696"/>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53" name="Oval 131"/>
            <p:cNvSpPr>
              <a:spLocks noChangeAspect="1" noChangeArrowheads="1"/>
            </p:cNvSpPr>
            <p:nvPr/>
          </p:nvSpPr>
          <p:spPr bwMode="auto">
            <a:xfrm>
              <a:off x="2001" y="1299"/>
              <a:ext cx="44" cy="40"/>
            </a:xfrm>
            <a:prstGeom prst="ellipse">
              <a:avLst/>
            </a:prstGeom>
            <a:solidFill>
              <a:srgbClr val="969696"/>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54" name="Oval 132"/>
            <p:cNvSpPr>
              <a:spLocks noChangeAspect="1" noChangeArrowheads="1"/>
            </p:cNvSpPr>
            <p:nvPr/>
          </p:nvSpPr>
          <p:spPr bwMode="auto">
            <a:xfrm>
              <a:off x="3109" y="2429"/>
              <a:ext cx="41" cy="42"/>
            </a:xfrm>
            <a:prstGeom prst="ellipse">
              <a:avLst/>
            </a:prstGeom>
            <a:solidFill>
              <a:srgbClr val="969696"/>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855" name="Group 133"/>
            <p:cNvGrpSpPr>
              <a:grpSpLocks/>
            </p:cNvGrpSpPr>
            <p:nvPr/>
          </p:nvGrpSpPr>
          <p:grpSpPr bwMode="auto">
            <a:xfrm>
              <a:off x="2438" y="1161"/>
              <a:ext cx="291" cy="1192"/>
              <a:chOff x="3696" y="2784"/>
              <a:chExt cx="270" cy="1103"/>
            </a:xfrm>
          </p:grpSpPr>
          <p:sp>
            <p:nvSpPr>
              <p:cNvPr id="27872" name="AutoShape 134"/>
              <p:cNvSpPr>
                <a:spLocks noChangeAspect="1" noChangeArrowheads="1"/>
              </p:cNvSpPr>
              <p:nvPr/>
            </p:nvSpPr>
            <p:spPr bwMode="auto">
              <a:xfrm>
                <a:off x="3696" y="2784"/>
                <a:ext cx="270" cy="1103"/>
              </a:xfrm>
              <a:prstGeom prst="roundRect">
                <a:avLst>
                  <a:gd name="adj" fmla="val 33542"/>
                </a:avLst>
              </a:prstGeom>
              <a:solidFill>
                <a:srgbClr val="BBE0E3"/>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73" name="Oval 135"/>
              <p:cNvSpPr>
                <a:spLocks noChangeAspect="1" noChangeArrowheads="1"/>
              </p:cNvSpPr>
              <p:nvPr/>
            </p:nvSpPr>
            <p:spPr bwMode="auto">
              <a:xfrm>
                <a:off x="3820" y="2803"/>
                <a:ext cx="19" cy="19"/>
              </a:xfrm>
              <a:prstGeom prst="ellipse">
                <a:avLst/>
              </a:prstGeom>
              <a:solidFill>
                <a:srgbClr val="FFFFCC"/>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74" name="Oval 136"/>
              <p:cNvSpPr>
                <a:spLocks noChangeAspect="1" noChangeArrowheads="1"/>
              </p:cNvSpPr>
              <p:nvPr/>
            </p:nvSpPr>
            <p:spPr bwMode="auto">
              <a:xfrm>
                <a:off x="3718" y="3005"/>
                <a:ext cx="50" cy="52"/>
              </a:xfrm>
              <a:prstGeom prst="ellipse">
                <a:avLst/>
              </a:prstGeom>
              <a:solidFill>
                <a:srgbClr val="99FF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75" name="Oval 137"/>
              <p:cNvSpPr>
                <a:spLocks noChangeAspect="1" noChangeArrowheads="1"/>
              </p:cNvSpPr>
              <p:nvPr/>
            </p:nvSpPr>
            <p:spPr bwMode="auto">
              <a:xfrm>
                <a:off x="3731" y="3305"/>
                <a:ext cx="52" cy="48"/>
              </a:xfrm>
              <a:prstGeom prst="ellipse">
                <a:avLst/>
              </a:prstGeom>
              <a:solidFill>
                <a:srgbClr val="99FF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76" name="Oval 138"/>
              <p:cNvSpPr>
                <a:spLocks noChangeAspect="1" noChangeArrowheads="1"/>
              </p:cNvSpPr>
              <p:nvPr/>
            </p:nvSpPr>
            <p:spPr bwMode="auto">
              <a:xfrm>
                <a:off x="3805" y="3287"/>
                <a:ext cx="49" cy="50"/>
              </a:xfrm>
              <a:prstGeom prst="ellipse">
                <a:avLst/>
              </a:prstGeom>
              <a:solidFill>
                <a:srgbClr val="99FF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77" name="Oval 139"/>
              <p:cNvSpPr>
                <a:spLocks noChangeAspect="1" noChangeArrowheads="1"/>
              </p:cNvSpPr>
              <p:nvPr/>
            </p:nvSpPr>
            <p:spPr bwMode="auto">
              <a:xfrm>
                <a:off x="3876" y="3305"/>
                <a:ext cx="50" cy="48"/>
              </a:xfrm>
              <a:prstGeom prst="ellipse">
                <a:avLst/>
              </a:prstGeom>
              <a:solidFill>
                <a:srgbClr val="99FF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78" name="Oval 140"/>
              <p:cNvSpPr>
                <a:spLocks noChangeAspect="1" noChangeArrowheads="1"/>
              </p:cNvSpPr>
              <p:nvPr/>
            </p:nvSpPr>
            <p:spPr bwMode="auto">
              <a:xfrm>
                <a:off x="3805" y="2996"/>
                <a:ext cx="49" cy="49"/>
              </a:xfrm>
              <a:prstGeom prst="ellipse">
                <a:avLst/>
              </a:prstGeom>
              <a:solidFill>
                <a:srgbClr val="99FF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79" name="Oval 141"/>
              <p:cNvSpPr>
                <a:spLocks noChangeAspect="1" noChangeArrowheads="1"/>
              </p:cNvSpPr>
              <p:nvPr/>
            </p:nvSpPr>
            <p:spPr bwMode="auto">
              <a:xfrm>
                <a:off x="3889" y="3005"/>
                <a:ext cx="52" cy="49"/>
              </a:xfrm>
              <a:prstGeom prst="ellipse">
                <a:avLst/>
              </a:prstGeom>
              <a:solidFill>
                <a:srgbClr val="99FF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80" name="Oval 142"/>
              <p:cNvSpPr>
                <a:spLocks noChangeAspect="1" noChangeArrowheads="1"/>
              </p:cNvSpPr>
              <p:nvPr/>
            </p:nvSpPr>
            <p:spPr bwMode="auto">
              <a:xfrm>
                <a:off x="3805" y="3773"/>
                <a:ext cx="49" cy="49"/>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81" name="Oval 143"/>
              <p:cNvSpPr>
                <a:spLocks noChangeAspect="1" noChangeArrowheads="1"/>
              </p:cNvSpPr>
              <p:nvPr/>
            </p:nvSpPr>
            <p:spPr bwMode="auto">
              <a:xfrm>
                <a:off x="3805" y="3518"/>
                <a:ext cx="49" cy="49"/>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82" name="Oval 144"/>
              <p:cNvSpPr>
                <a:spLocks noChangeAspect="1" noChangeArrowheads="1"/>
              </p:cNvSpPr>
              <p:nvPr/>
            </p:nvSpPr>
            <p:spPr bwMode="auto">
              <a:xfrm>
                <a:off x="3875" y="3495"/>
                <a:ext cx="48" cy="49"/>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83" name="Oval 145"/>
              <p:cNvSpPr>
                <a:spLocks noChangeAspect="1" noChangeArrowheads="1"/>
              </p:cNvSpPr>
              <p:nvPr/>
            </p:nvSpPr>
            <p:spPr bwMode="auto">
              <a:xfrm>
                <a:off x="3736" y="3495"/>
                <a:ext cx="49" cy="48"/>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84" name="Oval 146"/>
              <p:cNvSpPr>
                <a:spLocks noChangeAspect="1" noChangeArrowheads="1"/>
              </p:cNvSpPr>
              <p:nvPr/>
            </p:nvSpPr>
            <p:spPr bwMode="auto">
              <a:xfrm>
                <a:off x="3880" y="3759"/>
                <a:ext cx="49" cy="48"/>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85" name="Oval 147"/>
              <p:cNvSpPr>
                <a:spLocks noChangeAspect="1" noChangeArrowheads="1"/>
              </p:cNvSpPr>
              <p:nvPr/>
            </p:nvSpPr>
            <p:spPr bwMode="auto">
              <a:xfrm>
                <a:off x="3728" y="3762"/>
                <a:ext cx="49" cy="48"/>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856" name="AutoShape 149"/>
            <p:cNvSpPr>
              <a:spLocks noChangeAspect="1" noChangeArrowheads="1"/>
            </p:cNvSpPr>
            <p:nvPr/>
          </p:nvSpPr>
          <p:spPr bwMode="auto">
            <a:xfrm>
              <a:off x="2436" y="1156"/>
              <a:ext cx="292" cy="1276"/>
            </a:xfrm>
            <a:prstGeom prst="roundRect">
              <a:avLst>
                <a:gd name="adj" fmla="val 33542"/>
              </a:avLst>
            </a:prstGeom>
            <a:solidFill>
              <a:srgbClr val="BBE0E3"/>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57" name="Oval 150"/>
            <p:cNvSpPr>
              <a:spLocks noChangeAspect="1" noChangeArrowheads="1"/>
            </p:cNvSpPr>
            <p:nvPr/>
          </p:nvSpPr>
          <p:spPr bwMode="auto">
            <a:xfrm>
              <a:off x="2570" y="1178"/>
              <a:ext cx="21" cy="22"/>
            </a:xfrm>
            <a:prstGeom prst="ellipse">
              <a:avLst/>
            </a:prstGeom>
            <a:solidFill>
              <a:srgbClr val="FFFFCC"/>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858" name="Group 387"/>
            <p:cNvGrpSpPr>
              <a:grpSpLocks/>
            </p:cNvGrpSpPr>
            <p:nvPr/>
          </p:nvGrpSpPr>
          <p:grpSpPr bwMode="auto">
            <a:xfrm>
              <a:off x="2552" y="1571"/>
              <a:ext cx="53" cy="770"/>
              <a:chOff x="2552" y="1571"/>
              <a:chExt cx="53" cy="770"/>
            </a:xfrm>
          </p:grpSpPr>
          <p:sp>
            <p:nvSpPr>
              <p:cNvPr id="27867" name="Oval 151"/>
              <p:cNvSpPr>
                <a:spLocks noChangeAspect="1" noChangeArrowheads="1"/>
              </p:cNvSpPr>
              <p:nvPr/>
            </p:nvSpPr>
            <p:spPr bwMode="auto">
              <a:xfrm>
                <a:off x="2552" y="2012"/>
                <a:ext cx="53" cy="57"/>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68" name="Oval 152"/>
              <p:cNvSpPr>
                <a:spLocks noChangeAspect="1" noChangeArrowheads="1"/>
              </p:cNvSpPr>
              <p:nvPr/>
            </p:nvSpPr>
            <p:spPr bwMode="auto">
              <a:xfrm>
                <a:off x="2552" y="1571"/>
                <a:ext cx="52" cy="57"/>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69" name="Oval 153"/>
              <p:cNvSpPr>
                <a:spLocks noChangeAspect="1" noChangeArrowheads="1"/>
              </p:cNvSpPr>
              <p:nvPr/>
            </p:nvSpPr>
            <p:spPr bwMode="auto">
              <a:xfrm>
                <a:off x="2552" y="1872"/>
                <a:ext cx="53" cy="56"/>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70" name="Oval 154"/>
              <p:cNvSpPr>
                <a:spLocks noChangeAspect="1" noChangeArrowheads="1"/>
              </p:cNvSpPr>
              <p:nvPr/>
            </p:nvSpPr>
            <p:spPr bwMode="auto">
              <a:xfrm>
                <a:off x="2552" y="2286"/>
                <a:ext cx="53" cy="55"/>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71" name="Oval 155"/>
              <p:cNvSpPr>
                <a:spLocks noChangeAspect="1" noChangeArrowheads="1"/>
              </p:cNvSpPr>
              <p:nvPr/>
            </p:nvSpPr>
            <p:spPr bwMode="auto">
              <a:xfrm>
                <a:off x="2552" y="2143"/>
                <a:ext cx="53" cy="55"/>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859" name="Rectangle 156"/>
            <p:cNvSpPr>
              <a:spLocks noChangeAspect="1" noChangeArrowheads="1"/>
            </p:cNvSpPr>
            <p:nvPr/>
          </p:nvSpPr>
          <p:spPr bwMode="auto">
            <a:xfrm>
              <a:off x="2725" y="1362"/>
              <a:ext cx="26" cy="343"/>
            </a:xfrm>
            <a:prstGeom prst="rect">
              <a:avLst/>
            </a:prstGeom>
            <a:solidFill>
              <a:srgbClr val="808080"/>
            </a:solidFill>
            <a:ln w="9525">
              <a:solidFill>
                <a:srgbClr val="000000"/>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60" name="Rectangle 157"/>
            <p:cNvSpPr>
              <a:spLocks noChangeAspect="1" noChangeArrowheads="1"/>
            </p:cNvSpPr>
            <p:nvPr/>
          </p:nvSpPr>
          <p:spPr bwMode="auto">
            <a:xfrm>
              <a:off x="2419" y="1362"/>
              <a:ext cx="26" cy="343"/>
            </a:xfrm>
            <a:prstGeom prst="rect">
              <a:avLst/>
            </a:prstGeom>
            <a:solidFill>
              <a:srgbClr val="808080"/>
            </a:solidFill>
            <a:ln w="9525">
              <a:solidFill>
                <a:srgbClr val="000000"/>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861" name="Group 386"/>
            <p:cNvGrpSpPr>
              <a:grpSpLocks/>
            </p:cNvGrpSpPr>
            <p:nvPr/>
          </p:nvGrpSpPr>
          <p:grpSpPr bwMode="auto">
            <a:xfrm>
              <a:off x="2562" y="1480"/>
              <a:ext cx="227" cy="907"/>
              <a:chOff x="2562" y="1480"/>
              <a:chExt cx="227" cy="907"/>
            </a:xfrm>
          </p:grpSpPr>
          <p:sp>
            <p:nvSpPr>
              <p:cNvPr id="27862" name="Text Box 166"/>
              <p:cNvSpPr txBox="1">
                <a:spLocks noChangeArrowheads="1"/>
              </p:cNvSpPr>
              <p:nvPr/>
            </p:nvSpPr>
            <p:spPr bwMode="auto">
              <a:xfrm>
                <a:off x="2562" y="1480"/>
                <a:ext cx="136"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ru-RU" sz="1200" b="1">
                    <a:solidFill>
                      <a:srgbClr val="000000"/>
                    </a:solidFill>
                    <a:latin typeface="Times New Roman" panose="02020603050405020304" pitchFamily="18" charset="0"/>
                    <a:cs typeface="Arial" panose="020B0604020202020204" pitchFamily="34" charset="0"/>
                  </a:rPr>
                  <a:t>5</a:t>
                </a:r>
                <a:endParaRPr lang="ru-RU" altLang="ru-RU" sz="1200" b="1">
                  <a:solidFill>
                    <a:srgbClr val="000000"/>
                  </a:solidFill>
                  <a:latin typeface="Times New Roman" panose="02020603050405020304" pitchFamily="18" charset="0"/>
                  <a:cs typeface="Arial" panose="020B0604020202020204" pitchFamily="34" charset="0"/>
                </a:endParaRPr>
              </a:p>
            </p:txBody>
          </p:sp>
          <p:sp>
            <p:nvSpPr>
              <p:cNvPr id="27863" name="Text Box 167"/>
              <p:cNvSpPr txBox="1">
                <a:spLocks noChangeArrowheads="1"/>
              </p:cNvSpPr>
              <p:nvPr/>
            </p:nvSpPr>
            <p:spPr bwMode="auto">
              <a:xfrm>
                <a:off x="2562" y="1797"/>
                <a:ext cx="136"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ru-RU" sz="1200" b="1">
                    <a:solidFill>
                      <a:srgbClr val="000000"/>
                    </a:solidFill>
                    <a:latin typeface="Times New Roman" panose="02020603050405020304" pitchFamily="18" charset="0"/>
                    <a:cs typeface="Arial" panose="020B0604020202020204" pitchFamily="34" charset="0"/>
                  </a:rPr>
                  <a:t>1</a:t>
                </a:r>
                <a:endParaRPr lang="ru-RU" altLang="ru-RU" sz="1200" b="1">
                  <a:solidFill>
                    <a:srgbClr val="000000"/>
                  </a:solidFill>
                  <a:latin typeface="Times New Roman" panose="02020603050405020304" pitchFamily="18" charset="0"/>
                  <a:cs typeface="Arial" panose="020B0604020202020204" pitchFamily="34" charset="0"/>
                </a:endParaRPr>
              </a:p>
            </p:txBody>
          </p:sp>
          <p:sp>
            <p:nvSpPr>
              <p:cNvPr id="27864" name="Text Box 168"/>
              <p:cNvSpPr txBox="1">
                <a:spLocks noChangeArrowheads="1"/>
              </p:cNvSpPr>
              <p:nvPr/>
            </p:nvSpPr>
            <p:spPr bwMode="auto">
              <a:xfrm>
                <a:off x="2562" y="1942"/>
                <a:ext cx="182"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ru-RU" sz="1200" b="1">
                    <a:solidFill>
                      <a:srgbClr val="000000"/>
                    </a:solidFill>
                    <a:latin typeface="Times New Roman" panose="02020603050405020304" pitchFamily="18" charset="0"/>
                    <a:cs typeface="Arial" panose="020B0604020202020204" pitchFamily="34" charset="0"/>
                  </a:rPr>
                  <a:t>2</a:t>
                </a:r>
                <a:endParaRPr lang="ru-RU" altLang="ru-RU" sz="1200" b="1">
                  <a:solidFill>
                    <a:srgbClr val="000000"/>
                  </a:solidFill>
                  <a:latin typeface="Times New Roman" panose="02020603050405020304" pitchFamily="18" charset="0"/>
                  <a:cs typeface="Arial" panose="020B0604020202020204" pitchFamily="34" charset="0"/>
                </a:endParaRPr>
              </a:p>
            </p:txBody>
          </p:sp>
          <p:sp>
            <p:nvSpPr>
              <p:cNvPr id="27865" name="Text Box 169"/>
              <p:cNvSpPr txBox="1">
                <a:spLocks noChangeArrowheads="1"/>
              </p:cNvSpPr>
              <p:nvPr/>
            </p:nvSpPr>
            <p:spPr bwMode="auto">
              <a:xfrm>
                <a:off x="2562" y="2078"/>
                <a:ext cx="182"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ru-RU" sz="1200" b="1">
                    <a:solidFill>
                      <a:srgbClr val="000000"/>
                    </a:solidFill>
                    <a:latin typeface="Times New Roman" panose="02020603050405020304" pitchFamily="18" charset="0"/>
                    <a:cs typeface="Arial" panose="020B0604020202020204" pitchFamily="34" charset="0"/>
                  </a:rPr>
                  <a:t>3</a:t>
                </a:r>
                <a:endParaRPr lang="ru-RU" altLang="ru-RU" sz="1200" b="1">
                  <a:solidFill>
                    <a:srgbClr val="000000"/>
                  </a:solidFill>
                  <a:latin typeface="Times New Roman" panose="02020603050405020304" pitchFamily="18" charset="0"/>
                  <a:cs typeface="Arial" panose="020B0604020202020204" pitchFamily="34" charset="0"/>
                </a:endParaRPr>
              </a:p>
            </p:txBody>
          </p:sp>
          <p:sp>
            <p:nvSpPr>
              <p:cNvPr id="27866" name="Text Box 170"/>
              <p:cNvSpPr txBox="1">
                <a:spLocks noChangeArrowheads="1"/>
              </p:cNvSpPr>
              <p:nvPr/>
            </p:nvSpPr>
            <p:spPr bwMode="auto">
              <a:xfrm>
                <a:off x="2562" y="2214"/>
                <a:ext cx="227"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ru-RU" sz="1200" b="1">
                    <a:solidFill>
                      <a:srgbClr val="000000"/>
                    </a:solidFill>
                    <a:latin typeface="Times New Roman" panose="02020603050405020304" pitchFamily="18" charset="0"/>
                    <a:cs typeface="Arial" panose="020B0604020202020204" pitchFamily="34" charset="0"/>
                  </a:rPr>
                  <a:t>4</a:t>
                </a:r>
                <a:endParaRPr lang="ru-RU" altLang="ru-RU" sz="1200" b="1">
                  <a:solidFill>
                    <a:srgbClr val="000000"/>
                  </a:solidFill>
                  <a:latin typeface="Times New Roman" panose="02020603050405020304" pitchFamily="18" charset="0"/>
                  <a:cs typeface="Arial" panose="020B0604020202020204" pitchFamily="34" charset="0"/>
                </a:endParaRPr>
              </a:p>
            </p:txBody>
          </p:sp>
        </p:grpSp>
      </p:grpSp>
      <p:grpSp>
        <p:nvGrpSpPr>
          <p:cNvPr id="27658" name="Group 403"/>
          <p:cNvGrpSpPr>
            <a:grpSpLocks/>
          </p:cNvGrpSpPr>
          <p:nvPr/>
        </p:nvGrpSpPr>
        <p:grpSpPr bwMode="auto">
          <a:xfrm>
            <a:off x="3132138" y="2636838"/>
            <a:ext cx="863600" cy="1800225"/>
            <a:chOff x="1973" y="1661"/>
            <a:chExt cx="544" cy="1134"/>
          </a:xfrm>
        </p:grpSpPr>
        <p:sp>
          <p:nvSpPr>
            <p:cNvPr id="27820" name="Line 171"/>
            <p:cNvSpPr>
              <a:spLocks noChangeShapeType="1"/>
            </p:cNvSpPr>
            <p:nvPr/>
          </p:nvSpPr>
          <p:spPr bwMode="auto">
            <a:xfrm flipV="1">
              <a:off x="1973" y="1661"/>
              <a:ext cx="544" cy="1134"/>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
          <p:nvSpPr>
            <p:cNvPr id="27821" name="Line 172"/>
            <p:cNvSpPr>
              <a:spLocks noChangeShapeType="1"/>
            </p:cNvSpPr>
            <p:nvPr/>
          </p:nvSpPr>
          <p:spPr bwMode="auto">
            <a:xfrm flipV="1">
              <a:off x="1973" y="1933"/>
              <a:ext cx="544" cy="862"/>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
          <p:nvSpPr>
            <p:cNvPr id="27822" name="Line 173"/>
            <p:cNvSpPr>
              <a:spLocks noChangeShapeType="1"/>
            </p:cNvSpPr>
            <p:nvPr/>
          </p:nvSpPr>
          <p:spPr bwMode="auto">
            <a:xfrm flipV="1">
              <a:off x="1973" y="2069"/>
              <a:ext cx="544" cy="726"/>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
          <p:nvSpPr>
            <p:cNvPr id="27823" name="Line 174"/>
            <p:cNvSpPr>
              <a:spLocks noChangeShapeType="1"/>
            </p:cNvSpPr>
            <p:nvPr/>
          </p:nvSpPr>
          <p:spPr bwMode="auto">
            <a:xfrm flipV="1">
              <a:off x="1973" y="2341"/>
              <a:ext cx="544" cy="454"/>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
          <p:nvSpPr>
            <p:cNvPr id="27824" name="Line 176"/>
            <p:cNvSpPr>
              <a:spLocks noChangeShapeType="1"/>
            </p:cNvSpPr>
            <p:nvPr/>
          </p:nvSpPr>
          <p:spPr bwMode="auto">
            <a:xfrm flipV="1">
              <a:off x="1973" y="2205"/>
              <a:ext cx="544" cy="59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grpSp>
      <p:grpSp>
        <p:nvGrpSpPr>
          <p:cNvPr id="27660" name="Group 405"/>
          <p:cNvGrpSpPr>
            <a:grpSpLocks/>
          </p:cNvGrpSpPr>
          <p:nvPr/>
        </p:nvGrpSpPr>
        <p:grpSpPr bwMode="auto">
          <a:xfrm>
            <a:off x="6588125" y="4627563"/>
            <a:ext cx="2232025" cy="1465262"/>
            <a:chOff x="4150" y="2915"/>
            <a:chExt cx="1406" cy="923"/>
          </a:xfrm>
        </p:grpSpPr>
        <p:grpSp>
          <p:nvGrpSpPr>
            <p:cNvPr id="27811" name="Group 179"/>
            <p:cNvGrpSpPr>
              <a:grpSpLocks/>
            </p:cNvGrpSpPr>
            <p:nvPr/>
          </p:nvGrpSpPr>
          <p:grpSpPr bwMode="auto">
            <a:xfrm>
              <a:off x="4286" y="3006"/>
              <a:ext cx="55" cy="737"/>
              <a:chOff x="4377" y="2976"/>
              <a:chExt cx="55" cy="737"/>
            </a:xfrm>
          </p:grpSpPr>
          <p:sp>
            <p:nvSpPr>
              <p:cNvPr id="27815" name="Oval 180"/>
              <p:cNvSpPr>
                <a:spLocks noChangeAspect="1" noChangeArrowheads="1"/>
              </p:cNvSpPr>
              <p:nvPr/>
            </p:nvSpPr>
            <p:spPr bwMode="auto">
              <a:xfrm>
                <a:off x="4377" y="2976"/>
                <a:ext cx="55" cy="56"/>
              </a:xfrm>
              <a:prstGeom prst="ellipse">
                <a:avLst/>
              </a:prstGeom>
              <a:solidFill>
                <a:srgbClr val="FF7C80"/>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16" name="Oval 181"/>
              <p:cNvSpPr>
                <a:spLocks noChangeAspect="1" noChangeArrowheads="1"/>
              </p:cNvSpPr>
              <p:nvPr/>
            </p:nvSpPr>
            <p:spPr bwMode="auto">
              <a:xfrm>
                <a:off x="4377" y="3147"/>
                <a:ext cx="55" cy="56"/>
              </a:xfrm>
              <a:prstGeom prst="ellipse">
                <a:avLst/>
              </a:prstGeom>
              <a:solidFill>
                <a:srgbClr val="FF7C80"/>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17" name="Oval 182"/>
              <p:cNvSpPr>
                <a:spLocks noChangeAspect="1" noChangeArrowheads="1"/>
              </p:cNvSpPr>
              <p:nvPr/>
            </p:nvSpPr>
            <p:spPr bwMode="auto">
              <a:xfrm>
                <a:off x="4377" y="3294"/>
                <a:ext cx="55" cy="56"/>
              </a:xfrm>
              <a:prstGeom prst="ellipse">
                <a:avLst/>
              </a:prstGeom>
              <a:solidFill>
                <a:srgbClr val="FF7C80"/>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18" name="Oval 183"/>
              <p:cNvSpPr>
                <a:spLocks noChangeAspect="1" noChangeArrowheads="1"/>
              </p:cNvSpPr>
              <p:nvPr/>
            </p:nvSpPr>
            <p:spPr bwMode="auto">
              <a:xfrm>
                <a:off x="4377" y="3475"/>
                <a:ext cx="55" cy="56"/>
              </a:xfrm>
              <a:prstGeom prst="ellipse">
                <a:avLst/>
              </a:prstGeom>
              <a:solidFill>
                <a:srgbClr val="FF7C80"/>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19" name="Oval 184"/>
              <p:cNvSpPr>
                <a:spLocks noChangeAspect="1" noChangeArrowheads="1"/>
              </p:cNvSpPr>
              <p:nvPr/>
            </p:nvSpPr>
            <p:spPr bwMode="auto">
              <a:xfrm>
                <a:off x="4377" y="3657"/>
                <a:ext cx="55" cy="56"/>
              </a:xfrm>
              <a:prstGeom prst="ellipse">
                <a:avLst/>
              </a:prstGeom>
              <a:solidFill>
                <a:srgbClr val="FF7C80"/>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nvGrpSpPr>
            <p:cNvPr id="27812" name="Group 404"/>
            <p:cNvGrpSpPr>
              <a:grpSpLocks/>
            </p:cNvGrpSpPr>
            <p:nvPr/>
          </p:nvGrpSpPr>
          <p:grpSpPr bwMode="auto">
            <a:xfrm>
              <a:off x="4150" y="2915"/>
              <a:ext cx="1406" cy="923"/>
              <a:chOff x="4150" y="2915"/>
              <a:chExt cx="1406" cy="923"/>
            </a:xfrm>
          </p:grpSpPr>
          <p:sp>
            <p:nvSpPr>
              <p:cNvPr id="27813" name="Text Box 2"/>
              <p:cNvSpPr txBox="1">
                <a:spLocks noChangeArrowheads="1"/>
              </p:cNvSpPr>
              <p:nvPr/>
            </p:nvSpPr>
            <p:spPr bwMode="auto">
              <a:xfrm>
                <a:off x="4331" y="2915"/>
                <a:ext cx="1225" cy="9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pt-BR" altLang="ru-RU" b="1" dirty="0">
                    <a:solidFill>
                      <a:srgbClr val="000000"/>
                    </a:solidFill>
                  </a:rPr>
                  <a:t>5 </a:t>
                </a:r>
                <a:r>
                  <a:rPr lang="pt-BR" altLang="ru-RU" dirty="0">
                    <a:solidFill>
                      <a:srgbClr val="000000"/>
                    </a:solidFill>
                  </a:rPr>
                  <a:t>   R = -80 mm</a:t>
                </a:r>
                <a:endParaRPr lang="ru-RU" altLang="ru-RU" dirty="0">
                  <a:solidFill>
                    <a:srgbClr val="000000"/>
                  </a:solidFill>
                </a:endParaRPr>
              </a:p>
              <a:p>
                <a:pPr eaLnBrk="1" hangingPunct="1"/>
                <a:r>
                  <a:rPr lang="pt-BR" altLang="ru-RU" b="1" dirty="0">
                    <a:solidFill>
                      <a:srgbClr val="000000"/>
                    </a:solidFill>
                    <a:cs typeface="Arial" panose="020B0604020202020204" pitchFamily="34" charset="0"/>
                  </a:rPr>
                  <a:t>1</a:t>
                </a:r>
                <a:r>
                  <a:rPr lang="pt-BR" altLang="ru-RU" dirty="0">
                    <a:solidFill>
                      <a:srgbClr val="000000"/>
                    </a:solidFill>
                    <a:cs typeface="Arial" panose="020B0604020202020204" pitchFamily="34" charset="0"/>
                  </a:rPr>
                  <a:t>    R =  0 </a:t>
                </a:r>
              </a:p>
              <a:p>
                <a:pPr eaLnBrk="1" hangingPunct="1"/>
                <a:r>
                  <a:rPr lang="pt-BR" altLang="ru-RU" b="1" dirty="0">
                    <a:solidFill>
                      <a:srgbClr val="000000"/>
                    </a:solidFill>
                    <a:cs typeface="Arial" panose="020B0604020202020204" pitchFamily="34" charset="0"/>
                  </a:rPr>
                  <a:t>2</a:t>
                </a:r>
                <a:r>
                  <a:rPr lang="pt-BR" altLang="ru-RU" dirty="0">
                    <a:solidFill>
                      <a:srgbClr val="000000"/>
                    </a:solidFill>
                    <a:cs typeface="Arial" panose="020B0604020202020204" pitchFamily="34" charset="0"/>
                  </a:rPr>
                  <a:t>    R =  40 mm</a:t>
                </a:r>
              </a:p>
              <a:p>
                <a:pPr eaLnBrk="1" hangingPunct="1"/>
                <a:r>
                  <a:rPr lang="pt-BR" altLang="ru-RU" b="1" dirty="0">
                    <a:solidFill>
                      <a:srgbClr val="000000"/>
                    </a:solidFill>
                    <a:cs typeface="Arial" panose="020B0604020202020204" pitchFamily="34" charset="0"/>
                  </a:rPr>
                  <a:t>3 </a:t>
                </a:r>
                <a:r>
                  <a:rPr lang="pt-BR" altLang="ru-RU" dirty="0">
                    <a:solidFill>
                      <a:srgbClr val="000000"/>
                    </a:solidFill>
                    <a:cs typeface="Arial" panose="020B0604020202020204" pitchFamily="34" charset="0"/>
                  </a:rPr>
                  <a:t>   R =  80 mm</a:t>
                </a:r>
                <a:endParaRPr lang="pt-BR" altLang="ru-RU" b="1" dirty="0">
                  <a:solidFill>
                    <a:srgbClr val="000000"/>
                  </a:solidFill>
                  <a:cs typeface="Arial" panose="020B0604020202020204" pitchFamily="34" charset="0"/>
                </a:endParaRPr>
              </a:p>
              <a:p>
                <a:pPr eaLnBrk="1" hangingPunct="1"/>
                <a:r>
                  <a:rPr lang="pt-BR" altLang="ru-RU" b="1" dirty="0">
                    <a:solidFill>
                      <a:srgbClr val="000000"/>
                    </a:solidFill>
                    <a:cs typeface="Arial" panose="020B0604020202020204" pitchFamily="34" charset="0"/>
                  </a:rPr>
                  <a:t>4</a:t>
                </a:r>
                <a:r>
                  <a:rPr lang="pt-BR" altLang="ru-RU" dirty="0">
                    <a:solidFill>
                      <a:srgbClr val="000000"/>
                    </a:solidFill>
                    <a:cs typeface="Arial" panose="020B0604020202020204" pitchFamily="34" charset="0"/>
                  </a:rPr>
                  <a:t>    R =  120 mm</a:t>
                </a:r>
              </a:p>
            </p:txBody>
          </p:sp>
          <p:sp>
            <p:nvSpPr>
              <p:cNvPr id="27814" name="AutoShape 185"/>
              <p:cNvSpPr>
                <a:spLocks/>
              </p:cNvSpPr>
              <p:nvPr/>
            </p:nvSpPr>
            <p:spPr bwMode="auto">
              <a:xfrm>
                <a:off x="4150" y="2961"/>
                <a:ext cx="91" cy="862"/>
              </a:xfrm>
              <a:prstGeom prst="leftBrace">
                <a:avLst>
                  <a:gd name="adj1" fmla="val 78938"/>
                  <a:gd name="adj2" fmla="val 50000"/>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sp>
        <p:nvSpPr>
          <p:cNvPr id="27662" name="AutoShape 3"/>
          <p:cNvSpPr>
            <a:spLocks noChangeArrowheads="1"/>
          </p:cNvSpPr>
          <p:nvPr/>
        </p:nvSpPr>
        <p:spPr bwMode="auto">
          <a:xfrm>
            <a:off x="6443663" y="4437063"/>
            <a:ext cx="2286000" cy="1871662"/>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ru-RU" altLang="ru-RU">
              <a:latin typeface="Verdana" panose="020B0604030504040204" pitchFamily="34" charset="0"/>
            </a:endParaRPr>
          </a:p>
        </p:txBody>
      </p:sp>
      <p:sp>
        <p:nvSpPr>
          <p:cNvPr id="27663" name="AutoShape 3"/>
          <p:cNvSpPr>
            <a:spLocks noChangeArrowheads="1"/>
          </p:cNvSpPr>
          <p:nvPr/>
        </p:nvSpPr>
        <p:spPr bwMode="auto">
          <a:xfrm>
            <a:off x="323529" y="4437063"/>
            <a:ext cx="5761360" cy="1871662"/>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ru-RU" altLang="ru-RU">
              <a:latin typeface="Verdana" panose="020B0604030504040204" pitchFamily="34" charset="0"/>
            </a:endParaRPr>
          </a:p>
        </p:txBody>
      </p:sp>
      <p:grpSp>
        <p:nvGrpSpPr>
          <p:cNvPr id="27665" name="Group 409"/>
          <p:cNvGrpSpPr>
            <a:grpSpLocks/>
          </p:cNvGrpSpPr>
          <p:nvPr/>
        </p:nvGrpSpPr>
        <p:grpSpPr bwMode="auto">
          <a:xfrm>
            <a:off x="468313" y="1700213"/>
            <a:ext cx="2300287" cy="2344737"/>
            <a:chOff x="295" y="1071"/>
            <a:chExt cx="1449" cy="1477"/>
          </a:xfrm>
        </p:grpSpPr>
        <p:grpSp>
          <p:nvGrpSpPr>
            <p:cNvPr id="27668" name="Group 406"/>
            <p:cNvGrpSpPr>
              <a:grpSpLocks/>
            </p:cNvGrpSpPr>
            <p:nvPr/>
          </p:nvGrpSpPr>
          <p:grpSpPr bwMode="auto">
            <a:xfrm>
              <a:off x="295" y="1071"/>
              <a:ext cx="1449" cy="1477"/>
              <a:chOff x="295" y="1071"/>
              <a:chExt cx="1449" cy="1477"/>
            </a:xfrm>
          </p:grpSpPr>
          <p:sp>
            <p:nvSpPr>
              <p:cNvPr id="27670" name="AutoShape 188"/>
              <p:cNvSpPr>
                <a:spLocks noChangeAspect="1" noChangeArrowheads="1" noTextEdit="1"/>
              </p:cNvSpPr>
              <p:nvPr/>
            </p:nvSpPr>
            <p:spPr bwMode="auto">
              <a:xfrm>
                <a:off x="295" y="1071"/>
                <a:ext cx="1449" cy="1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a:p>
            </p:txBody>
          </p:sp>
          <p:grpSp>
            <p:nvGrpSpPr>
              <p:cNvPr id="27671" name="Group 189"/>
              <p:cNvGrpSpPr>
                <a:grpSpLocks/>
              </p:cNvGrpSpPr>
              <p:nvPr/>
            </p:nvGrpSpPr>
            <p:grpSpPr bwMode="auto">
              <a:xfrm>
                <a:off x="440" y="1071"/>
                <a:ext cx="1304" cy="1306"/>
                <a:chOff x="4277" y="1432"/>
                <a:chExt cx="1192" cy="1194"/>
              </a:xfrm>
            </p:grpSpPr>
            <p:sp>
              <p:nvSpPr>
                <p:cNvPr id="27809" name="Freeform 190"/>
                <p:cNvSpPr>
                  <a:spLocks noChangeAspect="1"/>
                </p:cNvSpPr>
                <p:nvPr/>
              </p:nvSpPr>
              <p:spPr bwMode="auto">
                <a:xfrm>
                  <a:off x="4277" y="1435"/>
                  <a:ext cx="1188" cy="1188"/>
                </a:xfrm>
                <a:custGeom>
                  <a:avLst/>
                  <a:gdLst>
                    <a:gd name="T0" fmla="*/ 878 w 1188"/>
                    <a:gd name="T1" fmla="*/ 861 h 1188"/>
                    <a:gd name="T2" fmla="*/ 883 w 1188"/>
                    <a:gd name="T3" fmla="*/ 621 h 1188"/>
                    <a:gd name="T4" fmla="*/ 1188 w 1188"/>
                    <a:gd name="T5" fmla="*/ 635 h 1188"/>
                    <a:gd name="T6" fmla="*/ 1187 w 1188"/>
                    <a:gd name="T7" fmla="*/ 1185 h 1188"/>
                    <a:gd name="T8" fmla="*/ 3 w 1188"/>
                    <a:gd name="T9" fmla="*/ 1188 h 1188"/>
                    <a:gd name="T10" fmla="*/ 0 w 1188"/>
                    <a:gd name="T11" fmla="*/ 619 h 1188"/>
                    <a:gd name="T12" fmla="*/ 0 w 1188"/>
                    <a:gd name="T13" fmla="*/ 1 h 1188"/>
                    <a:gd name="T14" fmla="*/ 1182 w 1188"/>
                    <a:gd name="T15" fmla="*/ 0 h 1188"/>
                    <a:gd name="T16" fmla="*/ 1188 w 1188"/>
                    <a:gd name="T17" fmla="*/ 635 h 1188"/>
                    <a:gd name="T18" fmla="*/ 876 w 1188"/>
                    <a:gd name="T19" fmla="*/ 621 h 1188"/>
                    <a:gd name="T20" fmla="*/ 858 w 1188"/>
                    <a:gd name="T21" fmla="*/ 357 h 1188"/>
                    <a:gd name="T22" fmla="*/ 274 w 1188"/>
                    <a:gd name="T23" fmla="*/ 351 h 1188"/>
                    <a:gd name="T24" fmla="*/ 267 w 1188"/>
                    <a:gd name="T25" fmla="*/ 602 h 1188"/>
                    <a:gd name="T26" fmla="*/ 267 w 1188"/>
                    <a:gd name="T27" fmla="*/ 898 h 1188"/>
                    <a:gd name="T28" fmla="*/ 426 w 1188"/>
                    <a:gd name="T29" fmla="*/ 953 h 1188"/>
                    <a:gd name="T30" fmla="*/ 576 w 1188"/>
                    <a:gd name="T31" fmla="*/ 983 h 1188"/>
                    <a:gd name="T32" fmla="*/ 727 w 1188"/>
                    <a:gd name="T33" fmla="*/ 962 h 11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88"/>
                    <a:gd name="T52" fmla="*/ 0 h 1188"/>
                    <a:gd name="T53" fmla="*/ 1188 w 1188"/>
                    <a:gd name="T54" fmla="*/ 1188 h 118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88" h="1188">
                      <a:moveTo>
                        <a:pt x="878" y="861"/>
                      </a:moveTo>
                      <a:lnTo>
                        <a:pt x="883" y="621"/>
                      </a:lnTo>
                      <a:lnTo>
                        <a:pt x="1188" y="635"/>
                      </a:lnTo>
                      <a:lnTo>
                        <a:pt x="1187" y="1185"/>
                      </a:lnTo>
                      <a:lnTo>
                        <a:pt x="3" y="1188"/>
                      </a:lnTo>
                      <a:lnTo>
                        <a:pt x="0" y="619"/>
                      </a:lnTo>
                      <a:lnTo>
                        <a:pt x="0" y="1"/>
                      </a:lnTo>
                      <a:lnTo>
                        <a:pt x="1182" y="0"/>
                      </a:lnTo>
                      <a:lnTo>
                        <a:pt x="1188" y="635"/>
                      </a:lnTo>
                      <a:lnTo>
                        <a:pt x="876" y="621"/>
                      </a:lnTo>
                      <a:lnTo>
                        <a:pt x="858" y="357"/>
                      </a:lnTo>
                      <a:lnTo>
                        <a:pt x="274" y="351"/>
                      </a:lnTo>
                      <a:lnTo>
                        <a:pt x="267" y="602"/>
                      </a:lnTo>
                      <a:lnTo>
                        <a:pt x="267" y="898"/>
                      </a:lnTo>
                      <a:lnTo>
                        <a:pt x="426" y="953"/>
                      </a:lnTo>
                      <a:lnTo>
                        <a:pt x="576" y="983"/>
                      </a:lnTo>
                      <a:lnTo>
                        <a:pt x="727" y="962"/>
                      </a:lnTo>
                    </a:path>
                  </a:pathLst>
                </a:cu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27810" name="AutoShape 191"/>
                <p:cNvSpPr>
                  <a:spLocks noChangeAspect="1" noChangeArrowheads="1"/>
                </p:cNvSpPr>
                <p:nvPr/>
              </p:nvSpPr>
              <p:spPr bwMode="auto">
                <a:xfrm>
                  <a:off x="4277" y="1432"/>
                  <a:ext cx="1192" cy="1194"/>
                </a:xfrm>
                <a:prstGeom prst="cube">
                  <a:avLst>
                    <a:gd name="adj" fmla="val 778"/>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672" name="AutoShape 192"/>
              <p:cNvSpPr>
                <a:spLocks noChangeAspect="1" noChangeArrowheads="1"/>
              </p:cNvSpPr>
              <p:nvPr/>
            </p:nvSpPr>
            <p:spPr bwMode="auto">
              <a:xfrm rot="-8090969">
                <a:off x="424" y="2255"/>
                <a:ext cx="42" cy="251"/>
              </a:xfrm>
              <a:prstGeom prst="can">
                <a:avLst>
                  <a:gd name="adj" fmla="val 98164"/>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vert="eaVert"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73" name="AutoShape 193"/>
              <p:cNvSpPr>
                <a:spLocks noChangeAspect="1" noChangeArrowheads="1"/>
              </p:cNvSpPr>
              <p:nvPr/>
            </p:nvSpPr>
            <p:spPr bwMode="auto">
              <a:xfrm rot="-8090969">
                <a:off x="1550" y="2256"/>
                <a:ext cx="42" cy="250"/>
              </a:xfrm>
              <a:prstGeom prst="can">
                <a:avLst>
                  <a:gd name="adj" fmla="val 97773"/>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vert="eaVert"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74" name="AutoShape 194"/>
              <p:cNvSpPr>
                <a:spLocks noChangeAspect="1" noChangeArrowheads="1"/>
              </p:cNvSpPr>
              <p:nvPr/>
            </p:nvSpPr>
            <p:spPr bwMode="auto">
              <a:xfrm rot="-8090969">
                <a:off x="1551" y="1118"/>
                <a:ext cx="42" cy="250"/>
              </a:xfrm>
              <a:prstGeom prst="can">
                <a:avLst>
                  <a:gd name="adj" fmla="val 97773"/>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vert="eaVert"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75" name="AutoShape 195"/>
              <p:cNvSpPr>
                <a:spLocks noChangeAspect="1" noChangeArrowheads="1"/>
              </p:cNvSpPr>
              <p:nvPr/>
            </p:nvSpPr>
            <p:spPr bwMode="auto">
              <a:xfrm rot="-8090969">
                <a:off x="440" y="1119"/>
                <a:ext cx="40" cy="253"/>
              </a:xfrm>
              <a:prstGeom prst="can">
                <a:avLst>
                  <a:gd name="adj" fmla="val 103894"/>
                </a:avLst>
              </a:prstGeom>
              <a:gradFill rotWithShape="1">
                <a:gsLst>
                  <a:gs pos="0">
                    <a:srgbClr val="C0C0C0"/>
                  </a:gs>
                  <a:gs pos="50000">
                    <a:srgbClr val="595959"/>
                  </a:gs>
                  <a:gs pos="100000">
                    <a:srgbClr val="C0C0C0"/>
                  </a:gs>
                </a:gsLst>
                <a:lin ang="0" scaled="1"/>
              </a:gradFill>
              <a:ln w="9525">
                <a:solidFill>
                  <a:srgbClr val="000000"/>
                </a:solidFill>
                <a:round/>
                <a:headEnd/>
                <a:tailEnd/>
              </a:ln>
            </p:spPr>
            <p:txBody>
              <a:bodyPr vert="eaVert"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76" name="Freeform 196"/>
              <p:cNvSpPr>
                <a:spLocks noChangeAspect="1"/>
              </p:cNvSpPr>
              <p:nvPr/>
            </p:nvSpPr>
            <p:spPr bwMode="auto">
              <a:xfrm>
                <a:off x="782" y="1721"/>
                <a:ext cx="317" cy="312"/>
              </a:xfrm>
              <a:custGeom>
                <a:avLst/>
                <a:gdLst>
                  <a:gd name="T0" fmla="*/ 557 w 290"/>
                  <a:gd name="T1" fmla="*/ 89 h 286"/>
                  <a:gd name="T2" fmla="*/ 343 w 290"/>
                  <a:gd name="T3" fmla="*/ 252 h 286"/>
                  <a:gd name="T4" fmla="*/ 179 w 290"/>
                  <a:gd name="T5" fmla="*/ 422 h 286"/>
                  <a:gd name="T6" fmla="*/ 30 w 290"/>
                  <a:gd name="T7" fmla="*/ 698 h 286"/>
                  <a:gd name="T8" fmla="*/ 0 w 290"/>
                  <a:gd name="T9" fmla="*/ 912 h 286"/>
                  <a:gd name="T10" fmla="*/ 9 w 290"/>
                  <a:gd name="T11" fmla="*/ 1225 h 286"/>
                  <a:gd name="T12" fmla="*/ 74 w 290"/>
                  <a:gd name="T13" fmla="*/ 1513 h 286"/>
                  <a:gd name="T14" fmla="*/ 274 w 290"/>
                  <a:gd name="T15" fmla="*/ 1779 h 286"/>
                  <a:gd name="T16" fmla="*/ 671 w 290"/>
                  <a:gd name="T17" fmla="*/ 2056 h 286"/>
                  <a:gd name="T18" fmla="*/ 1045 w 290"/>
                  <a:gd name="T19" fmla="*/ 2122 h 286"/>
                  <a:gd name="T20" fmla="*/ 1514 w 290"/>
                  <a:gd name="T21" fmla="*/ 2077 h 286"/>
                  <a:gd name="T22" fmla="*/ 1858 w 290"/>
                  <a:gd name="T23" fmla="*/ 1893 h 286"/>
                  <a:gd name="T24" fmla="*/ 2165 w 290"/>
                  <a:gd name="T25" fmla="*/ 1424 h 286"/>
                  <a:gd name="T26" fmla="*/ 1733 w 290"/>
                  <a:gd name="T27" fmla="*/ 1467 h 286"/>
                  <a:gd name="T28" fmla="*/ 1364 w 290"/>
                  <a:gd name="T29" fmla="*/ 1364 h 286"/>
                  <a:gd name="T30" fmla="*/ 1076 w 290"/>
                  <a:gd name="T31" fmla="*/ 1171 h 286"/>
                  <a:gd name="T32" fmla="*/ 881 w 290"/>
                  <a:gd name="T33" fmla="*/ 891 h 286"/>
                  <a:gd name="T34" fmla="*/ 753 w 290"/>
                  <a:gd name="T35" fmla="*/ 571 h 286"/>
                  <a:gd name="T36" fmla="*/ 747 w 290"/>
                  <a:gd name="T37" fmla="*/ 274 h 286"/>
                  <a:gd name="T38" fmla="*/ 822 w 290"/>
                  <a:gd name="T39" fmla="*/ 0 h 286"/>
                  <a:gd name="T40" fmla="*/ 557 w 290"/>
                  <a:gd name="T41" fmla="*/ 89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0"/>
                  <a:gd name="T64" fmla="*/ 0 h 286"/>
                  <a:gd name="T65" fmla="*/ 290 w 290"/>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0" h="286">
                    <a:moveTo>
                      <a:pt x="75" y="12"/>
                    </a:moveTo>
                    <a:lnTo>
                      <a:pt x="46" y="34"/>
                    </a:lnTo>
                    <a:lnTo>
                      <a:pt x="24" y="57"/>
                    </a:lnTo>
                    <a:lnTo>
                      <a:pt x="4" y="94"/>
                    </a:lnTo>
                    <a:lnTo>
                      <a:pt x="0" y="123"/>
                    </a:lnTo>
                    <a:lnTo>
                      <a:pt x="1" y="165"/>
                    </a:lnTo>
                    <a:lnTo>
                      <a:pt x="10" y="204"/>
                    </a:lnTo>
                    <a:lnTo>
                      <a:pt x="37" y="240"/>
                    </a:lnTo>
                    <a:lnTo>
                      <a:pt x="90" y="277"/>
                    </a:lnTo>
                    <a:lnTo>
                      <a:pt x="140" y="286"/>
                    </a:lnTo>
                    <a:lnTo>
                      <a:pt x="203" y="280"/>
                    </a:lnTo>
                    <a:lnTo>
                      <a:pt x="249" y="255"/>
                    </a:lnTo>
                    <a:lnTo>
                      <a:pt x="290" y="192"/>
                    </a:lnTo>
                    <a:lnTo>
                      <a:pt x="232" y="198"/>
                    </a:lnTo>
                    <a:lnTo>
                      <a:pt x="183" y="184"/>
                    </a:lnTo>
                    <a:lnTo>
                      <a:pt x="144" y="158"/>
                    </a:lnTo>
                    <a:lnTo>
                      <a:pt x="118" y="120"/>
                    </a:lnTo>
                    <a:lnTo>
                      <a:pt x="101" y="77"/>
                    </a:lnTo>
                    <a:lnTo>
                      <a:pt x="100" y="37"/>
                    </a:lnTo>
                    <a:lnTo>
                      <a:pt x="110" y="0"/>
                    </a:lnTo>
                    <a:lnTo>
                      <a:pt x="75" y="12"/>
                    </a:lnTo>
                    <a:close/>
                  </a:path>
                </a:pathLst>
              </a:custGeom>
              <a:solidFill>
                <a:srgbClr val="DDDDD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27677" name="Arc 197"/>
              <p:cNvSpPr>
                <a:spLocks noChangeAspect="1"/>
              </p:cNvSpPr>
              <p:nvPr/>
            </p:nvSpPr>
            <p:spPr bwMode="auto">
              <a:xfrm flipH="1" flipV="1">
                <a:off x="890" y="1717"/>
                <a:ext cx="206" cy="221"/>
              </a:xfrm>
              <a:custGeom>
                <a:avLst/>
                <a:gdLst>
                  <a:gd name="T0" fmla="*/ 0 w 26893"/>
                  <a:gd name="T1" fmla="*/ 0 h 30052"/>
                  <a:gd name="T2" fmla="*/ 0 w 26893"/>
                  <a:gd name="T3" fmla="*/ 0 h 30052"/>
                  <a:gd name="T4" fmla="*/ 0 w 26893"/>
                  <a:gd name="T5" fmla="*/ 0 h 30052"/>
                  <a:gd name="T6" fmla="*/ 0 60000 65536"/>
                  <a:gd name="T7" fmla="*/ 0 60000 65536"/>
                  <a:gd name="T8" fmla="*/ 0 60000 65536"/>
                  <a:gd name="T9" fmla="*/ 0 w 26893"/>
                  <a:gd name="T10" fmla="*/ 0 h 30052"/>
                  <a:gd name="T11" fmla="*/ 26893 w 26893"/>
                  <a:gd name="T12" fmla="*/ 30052 h 30052"/>
                </a:gdLst>
                <a:ahLst/>
                <a:cxnLst>
                  <a:cxn ang="T6">
                    <a:pos x="T0" y="T1"/>
                  </a:cxn>
                  <a:cxn ang="T7">
                    <a:pos x="T2" y="T3"/>
                  </a:cxn>
                  <a:cxn ang="T8">
                    <a:pos x="T4" y="T5"/>
                  </a:cxn>
                </a:cxnLst>
                <a:rect l="T9" t="T10" r="T11" b="T12"/>
                <a:pathLst>
                  <a:path w="26893" h="30052" fill="none" extrusionOk="0">
                    <a:moveTo>
                      <a:pt x="-1" y="658"/>
                    </a:moveTo>
                    <a:cubicBezTo>
                      <a:pt x="1730" y="221"/>
                      <a:pt x="3508" y="-1"/>
                      <a:pt x="5293" y="0"/>
                    </a:cubicBezTo>
                    <a:cubicBezTo>
                      <a:pt x="17222" y="0"/>
                      <a:pt x="26893" y="9670"/>
                      <a:pt x="26893" y="21600"/>
                    </a:cubicBezTo>
                    <a:cubicBezTo>
                      <a:pt x="26893" y="24504"/>
                      <a:pt x="26307" y="27379"/>
                      <a:pt x="25170" y="30051"/>
                    </a:cubicBezTo>
                  </a:path>
                  <a:path w="26893" h="30052" stroke="0" extrusionOk="0">
                    <a:moveTo>
                      <a:pt x="-1" y="658"/>
                    </a:moveTo>
                    <a:cubicBezTo>
                      <a:pt x="1730" y="221"/>
                      <a:pt x="3508" y="-1"/>
                      <a:pt x="5293" y="0"/>
                    </a:cubicBezTo>
                    <a:cubicBezTo>
                      <a:pt x="17222" y="0"/>
                      <a:pt x="26893" y="9670"/>
                      <a:pt x="26893" y="21600"/>
                    </a:cubicBezTo>
                    <a:cubicBezTo>
                      <a:pt x="26893" y="24504"/>
                      <a:pt x="26307" y="27379"/>
                      <a:pt x="25170" y="30051"/>
                    </a:cubicBezTo>
                    <a:lnTo>
                      <a:pt x="5293" y="21600"/>
                    </a:lnTo>
                    <a:close/>
                  </a:path>
                </a:pathLst>
              </a:cu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nchor="ctr"/>
              <a:lstStyle/>
              <a:p>
                <a:endParaRPr lang="ru-RU"/>
              </a:p>
            </p:txBody>
          </p:sp>
          <p:grpSp>
            <p:nvGrpSpPr>
              <p:cNvPr id="27678" name="Group 198"/>
              <p:cNvGrpSpPr>
                <a:grpSpLocks/>
              </p:cNvGrpSpPr>
              <p:nvPr/>
            </p:nvGrpSpPr>
            <p:grpSpPr bwMode="auto">
              <a:xfrm>
                <a:off x="312" y="1190"/>
                <a:ext cx="1399" cy="1234"/>
                <a:chOff x="4159" y="1541"/>
                <a:chExt cx="1280" cy="1128"/>
              </a:xfrm>
            </p:grpSpPr>
            <p:sp>
              <p:nvSpPr>
                <p:cNvPr id="27708" name="Freeform 199"/>
                <p:cNvSpPr>
                  <a:spLocks noChangeAspect="1"/>
                </p:cNvSpPr>
                <p:nvPr/>
              </p:nvSpPr>
              <p:spPr bwMode="auto">
                <a:xfrm>
                  <a:off x="4159" y="1657"/>
                  <a:ext cx="1154" cy="1012"/>
                </a:xfrm>
                <a:custGeom>
                  <a:avLst/>
                  <a:gdLst>
                    <a:gd name="T0" fmla="*/ 291 w 1154"/>
                    <a:gd name="T1" fmla="*/ 0 h 1012"/>
                    <a:gd name="T2" fmla="*/ 0 w 1154"/>
                    <a:gd name="T3" fmla="*/ 515 h 1012"/>
                    <a:gd name="T4" fmla="*/ 287 w 1154"/>
                    <a:gd name="T5" fmla="*/ 1008 h 1012"/>
                    <a:gd name="T6" fmla="*/ 869 w 1154"/>
                    <a:gd name="T7" fmla="*/ 1012 h 1012"/>
                    <a:gd name="T8" fmla="*/ 1154 w 1154"/>
                    <a:gd name="T9" fmla="*/ 511 h 1012"/>
                    <a:gd name="T10" fmla="*/ 869 w 1154"/>
                    <a:gd name="T11" fmla="*/ 6 h 1012"/>
                    <a:gd name="T12" fmla="*/ 734 w 1154"/>
                    <a:gd name="T13" fmla="*/ 2 h 1012"/>
                    <a:gd name="T14" fmla="*/ 727 w 1154"/>
                    <a:gd name="T15" fmla="*/ 467 h 1012"/>
                    <a:gd name="T16" fmla="*/ 728 w 1154"/>
                    <a:gd name="T17" fmla="*/ 500 h 1012"/>
                    <a:gd name="T18" fmla="*/ 728 w 1154"/>
                    <a:gd name="T19" fmla="*/ 548 h 1012"/>
                    <a:gd name="T20" fmla="*/ 703 w 1154"/>
                    <a:gd name="T21" fmla="*/ 589 h 1012"/>
                    <a:gd name="T22" fmla="*/ 663 w 1154"/>
                    <a:gd name="T23" fmla="*/ 635 h 1012"/>
                    <a:gd name="T24" fmla="*/ 590 w 1154"/>
                    <a:gd name="T25" fmla="*/ 656 h 1012"/>
                    <a:gd name="T26" fmla="*/ 506 w 1154"/>
                    <a:gd name="T27" fmla="*/ 641 h 1012"/>
                    <a:gd name="T28" fmla="*/ 463 w 1154"/>
                    <a:gd name="T29" fmla="*/ 604 h 1012"/>
                    <a:gd name="T30" fmla="*/ 437 w 1154"/>
                    <a:gd name="T31" fmla="*/ 553 h 1012"/>
                    <a:gd name="T32" fmla="*/ 428 w 1154"/>
                    <a:gd name="T33" fmla="*/ 511 h 1012"/>
                    <a:gd name="T34" fmla="*/ 438 w 1154"/>
                    <a:gd name="T35" fmla="*/ 459 h 1012"/>
                    <a:gd name="T36" fmla="*/ 473 w 1154"/>
                    <a:gd name="T37" fmla="*/ 406 h 1012"/>
                    <a:gd name="T38" fmla="*/ 511 w 1154"/>
                    <a:gd name="T39" fmla="*/ 373 h 1012"/>
                    <a:gd name="T40" fmla="*/ 581 w 1154"/>
                    <a:gd name="T41" fmla="*/ 358 h 1012"/>
                    <a:gd name="T42" fmla="*/ 628 w 1154"/>
                    <a:gd name="T43" fmla="*/ 368 h 1012"/>
                    <a:gd name="T44" fmla="*/ 657 w 1154"/>
                    <a:gd name="T45" fmla="*/ 381 h 1012"/>
                    <a:gd name="T46" fmla="*/ 689 w 1154"/>
                    <a:gd name="T47" fmla="*/ 406 h 1012"/>
                    <a:gd name="T48" fmla="*/ 712 w 1154"/>
                    <a:gd name="T49" fmla="*/ 437 h 1012"/>
                    <a:gd name="T50" fmla="*/ 727 w 1154"/>
                    <a:gd name="T51" fmla="*/ 467 h 1012"/>
                    <a:gd name="T52" fmla="*/ 734 w 1154"/>
                    <a:gd name="T53" fmla="*/ 8 h 1012"/>
                    <a:gd name="T54" fmla="*/ 291 w 1154"/>
                    <a:gd name="T55" fmla="*/ 0 h 10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54"/>
                    <a:gd name="T85" fmla="*/ 0 h 1012"/>
                    <a:gd name="T86" fmla="*/ 1154 w 1154"/>
                    <a:gd name="T87" fmla="*/ 1012 h 10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54" h="1012">
                      <a:moveTo>
                        <a:pt x="291" y="0"/>
                      </a:moveTo>
                      <a:lnTo>
                        <a:pt x="0" y="515"/>
                      </a:lnTo>
                      <a:lnTo>
                        <a:pt x="287" y="1008"/>
                      </a:lnTo>
                      <a:lnTo>
                        <a:pt x="869" y="1012"/>
                      </a:lnTo>
                      <a:lnTo>
                        <a:pt x="1154" y="511"/>
                      </a:lnTo>
                      <a:lnTo>
                        <a:pt x="869" y="6"/>
                      </a:lnTo>
                      <a:lnTo>
                        <a:pt x="734" y="2"/>
                      </a:lnTo>
                      <a:lnTo>
                        <a:pt x="727" y="467"/>
                      </a:lnTo>
                      <a:lnTo>
                        <a:pt x="728" y="500"/>
                      </a:lnTo>
                      <a:lnTo>
                        <a:pt x="728" y="548"/>
                      </a:lnTo>
                      <a:lnTo>
                        <a:pt x="703" y="589"/>
                      </a:lnTo>
                      <a:lnTo>
                        <a:pt x="663" y="635"/>
                      </a:lnTo>
                      <a:lnTo>
                        <a:pt x="590" y="656"/>
                      </a:lnTo>
                      <a:lnTo>
                        <a:pt x="506" y="641"/>
                      </a:lnTo>
                      <a:lnTo>
                        <a:pt x="463" y="604"/>
                      </a:lnTo>
                      <a:lnTo>
                        <a:pt x="437" y="553"/>
                      </a:lnTo>
                      <a:lnTo>
                        <a:pt x="428" y="511"/>
                      </a:lnTo>
                      <a:lnTo>
                        <a:pt x="438" y="459"/>
                      </a:lnTo>
                      <a:lnTo>
                        <a:pt x="473" y="406"/>
                      </a:lnTo>
                      <a:lnTo>
                        <a:pt x="511" y="373"/>
                      </a:lnTo>
                      <a:lnTo>
                        <a:pt x="581" y="358"/>
                      </a:lnTo>
                      <a:lnTo>
                        <a:pt x="628" y="368"/>
                      </a:lnTo>
                      <a:lnTo>
                        <a:pt x="657" y="381"/>
                      </a:lnTo>
                      <a:lnTo>
                        <a:pt x="689" y="406"/>
                      </a:lnTo>
                      <a:lnTo>
                        <a:pt x="712" y="437"/>
                      </a:lnTo>
                      <a:lnTo>
                        <a:pt x="727" y="467"/>
                      </a:lnTo>
                      <a:lnTo>
                        <a:pt x="734" y="8"/>
                      </a:lnTo>
                      <a:lnTo>
                        <a:pt x="291" y="0"/>
                      </a:lnTo>
                      <a:close/>
                    </a:path>
                  </a:pathLst>
                </a:custGeom>
                <a:solidFill>
                  <a:srgbClr val="B2B2B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27709" name="Freeform 200"/>
                <p:cNvSpPr>
                  <a:spLocks noChangeAspect="1"/>
                </p:cNvSpPr>
                <p:nvPr/>
              </p:nvSpPr>
              <p:spPr bwMode="auto">
                <a:xfrm>
                  <a:off x="5027" y="2042"/>
                  <a:ext cx="409" cy="623"/>
                </a:xfrm>
                <a:custGeom>
                  <a:avLst/>
                  <a:gdLst>
                    <a:gd name="T0" fmla="*/ 46 w 753"/>
                    <a:gd name="T1" fmla="*/ 20 h 1139"/>
                    <a:gd name="T2" fmla="*/ 66 w 753"/>
                    <a:gd name="T3" fmla="*/ 0 h 1139"/>
                    <a:gd name="T4" fmla="*/ 20 w 753"/>
                    <a:gd name="T5" fmla="*/ 81 h 1139"/>
                    <a:gd name="T6" fmla="*/ 0 w 753"/>
                    <a:gd name="T7" fmla="*/ 102 h 1139"/>
                    <a:gd name="T8" fmla="*/ 46 w 753"/>
                    <a:gd name="T9" fmla="*/ 20 h 1139"/>
                    <a:gd name="T10" fmla="*/ 0 60000 65536"/>
                    <a:gd name="T11" fmla="*/ 0 60000 65536"/>
                    <a:gd name="T12" fmla="*/ 0 60000 65536"/>
                    <a:gd name="T13" fmla="*/ 0 60000 65536"/>
                    <a:gd name="T14" fmla="*/ 0 60000 65536"/>
                    <a:gd name="T15" fmla="*/ 0 w 753"/>
                    <a:gd name="T16" fmla="*/ 0 h 1139"/>
                    <a:gd name="T17" fmla="*/ 753 w 753"/>
                    <a:gd name="T18" fmla="*/ 1139 h 1139"/>
                  </a:gdLst>
                  <a:ahLst/>
                  <a:cxnLst>
                    <a:cxn ang="T10">
                      <a:pos x="T0" y="T1"/>
                    </a:cxn>
                    <a:cxn ang="T11">
                      <a:pos x="T2" y="T3"/>
                    </a:cxn>
                    <a:cxn ang="T12">
                      <a:pos x="T4" y="T5"/>
                    </a:cxn>
                    <a:cxn ang="T13">
                      <a:pos x="T6" y="T7"/>
                    </a:cxn>
                    <a:cxn ang="T14">
                      <a:pos x="T8" y="T9"/>
                    </a:cxn>
                  </a:cxnLst>
                  <a:rect l="T15" t="T16" r="T17" b="T18"/>
                  <a:pathLst>
                    <a:path w="753" h="1139">
                      <a:moveTo>
                        <a:pt x="532" y="224"/>
                      </a:moveTo>
                      <a:lnTo>
                        <a:pt x="753" y="0"/>
                      </a:lnTo>
                      <a:lnTo>
                        <a:pt x="225" y="915"/>
                      </a:lnTo>
                      <a:lnTo>
                        <a:pt x="0" y="1139"/>
                      </a:lnTo>
                      <a:lnTo>
                        <a:pt x="532" y="224"/>
                      </a:lnTo>
                      <a:close/>
                    </a:path>
                  </a:pathLst>
                </a:custGeom>
                <a:solidFill>
                  <a:srgbClr val="D5D5D5"/>
                </a:solidFill>
                <a:ln>
                  <a:noFill/>
                </a:ln>
                <a:extLst>
                  <a:ext uri="{91240B29-F687-4F45-9708-019B960494DF}">
                    <a14:hiddenLine xmlns:a14="http://schemas.microsoft.com/office/drawing/2010/main" xmlns="" w="19050">
                      <a:solidFill>
                        <a:srgbClr val="000000"/>
                      </a:solidFill>
                      <a:prstDash val="dash"/>
                      <a:round/>
                      <a:headEnd/>
                      <a:tailEnd/>
                    </a14:hiddenLine>
                  </a:ext>
                </a:extLst>
              </p:spPr>
              <p:txBody>
                <a:bodyPr/>
                <a:lstStyle/>
                <a:p>
                  <a:endParaRPr lang="ru-RU"/>
                </a:p>
              </p:txBody>
            </p:sp>
            <p:sp>
              <p:nvSpPr>
                <p:cNvPr id="27710" name="Line 201"/>
                <p:cNvSpPr>
                  <a:spLocks noChangeAspect="1" noChangeShapeType="1"/>
                </p:cNvSpPr>
                <p:nvPr/>
              </p:nvSpPr>
              <p:spPr bwMode="auto">
                <a:xfrm flipH="1">
                  <a:off x="5148" y="2042"/>
                  <a:ext cx="288" cy="503"/>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11" name="Freeform 202"/>
                <p:cNvSpPr>
                  <a:spLocks noChangeAspect="1"/>
                </p:cNvSpPr>
                <p:nvPr/>
              </p:nvSpPr>
              <p:spPr bwMode="auto">
                <a:xfrm>
                  <a:off x="5021" y="1543"/>
                  <a:ext cx="415" cy="626"/>
                </a:xfrm>
                <a:custGeom>
                  <a:avLst/>
                  <a:gdLst>
                    <a:gd name="T0" fmla="*/ 0 w 760"/>
                    <a:gd name="T1" fmla="*/ 20 h 1146"/>
                    <a:gd name="T2" fmla="*/ 20 w 760"/>
                    <a:gd name="T3" fmla="*/ 0 h 1146"/>
                    <a:gd name="T4" fmla="*/ 68 w 760"/>
                    <a:gd name="T5" fmla="*/ 80 h 1146"/>
                    <a:gd name="T6" fmla="*/ 48 w 760"/>
                    <a:gd name="T7" fmla="*/ 102 h 1146"/>
                    <a:gd name="T8" fmla="*/ 0 w 760"/>
                    <a:gd name="T9" fmla="*/ 20 h 1146"/>
                    <a:gd name="T10" fmla="*/ 0 60000 65536"/>
                    <a:gd name="T11" fmla="*/ 0 60000 65536"/>
                    <a:gd name="T12" fmla="*/ 0 60000 65536"/>
                    <a:gd name="T13" fmla="*/ 0 60000 65536"/>
                    <a:gd name="T14" fmla="*/ 0 60000 65536"/>
                    <a:gd name="T15" fmla="*/ 0 w 760"/>
                    <a:gd name="T16" fmla="*/ 0 h 1146"/>
                    <a:gd name="T17" fmla="*/ 760 w 760"/>
                    <a:gd name="T18" fmla="*/ 1146 h 1146"/>
                  </a:gdLst>
                  <a:ahLst/>
                  <a:cxnLst>
                    <a:cxn ang="T10">
                      <a:pos x="T0" y="T1"/>
                    </a:cxn>
                    <a:cxn ang="T11">
                      <a:pos x="T2" y="T3"/>
                    </a:cxn>
                    <a:cxn ang="T12">
                      <a:pos x="T4" y="T5"/>
                    </a:cxn>
                    <a:cxn ang="T13">
                      <a:pos x="T6" y="T7"/>
                    </a:cxn>
                    <a:cxn ang="T14">
                      <a:pos x="T8" y="T9"/>
                    </a:cxn>
                  </a:cxnLst>
                  <a:rect l="T15" t="T16" r="T17" b="T18"/>
                  <a:pathLst>
                    <a:path w="760" h="1146">
                      <a:moveTo>
                        <a:pt x="0" y="223"/>
                      </a:moveTo>
                      <a:lnTo>
                        <a:pt x="226" y="0"/>
                      </a:lnTo>
                      <a:lnTo>
                        <a:pt x="760" y="907"/>
                      </a:lnTo>
                      <a:lnTo>
                        <a:pt x="539" y="1146"/>
                      </a:lnTo>
                      <a:lnTo>
                        <a:pt x="0" y="223"/>
                      </a:lnTo>
                      <a:close/>
                    </a:path>
                  </a:pathLst>
                </a:custGeom>
                <a:solidFill>
                  <a:srgbClr val="D5D5D5"/>
                </a:solidFill>
                <a:ln>
                  <a:noFill/>
                </a:ln>
                <a:extLst>
                  <a:ext uri="{91240B29-F687-4F45-9708-019B960494DF}">
                    <a14:hiddenLine xmlns:a14="http://schemas.microsoft.com/office/drawing/2010/main" xmlns="" w="19050">
                      <a:solidFill>
                        <a:srgbClr val="000000"/>
                      </a:solidFill>
                      <a:prstDash val="dash"/>
                      <a:round/>
                      <a:headEnd/>
                      <a:tailEnd/>
                    </a14:hiddenLine>
                  </a:ext>
                </a:extLst>
              </p:spPr>
              <p:txBody>
                <a:bodyPr/>
                <a:lstStyle/>
                <a:p>
                  <a:endParaRPr lang="ru-RU"/>
                </a:p>
              </p:txBody>
            </p:sp>
            <p:sp>
              <p:nvSpPr>
                <p:cNvPr id="27712" name="Line 203"/>
                <p:cNvSpPr>
                  <a:spLocks noChangeAspect="1" noChangeShapeType="1"/>
                </p:cNvSpPr>
                <p:nvPr/>
              </p:nvSpPr>
              <p:spPr bwMode="auto">
                <a:xfrm>
                  <a:off x="5144" y="1543"/>
                  <a:ext cx="292" cy="497"/>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13" name="Line 204"/>
                <p:cNvSpPr>
                  <a:spLocks noChangeAspect="1" noChangeShapeType="1"/>
                </p:cNvSpPr>
                <p:nvPr/>
              </p:nvSpPr>
              <p:spPr bwMode="auto">
                <a:xfrm flipV="1">
                  <a:off x="5027" y="2543"/>
                  <a:ext cx="124" cy="121"/>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14" name="Line 205"/>
                <p:cNvSpPr>
                  <a:spLocks noChangeAspect="1" noChangeShapeType="1"/>
                </p:cNvSpPr>
                <p:nvPr/>
              </p:nvSpPr>
              <p:spPr bwMode="auto">
                <a:xfrm flipV="1">
                  <a:off x="5320" y="2040"/>
                  <a:ext cx="119" cy="119"/>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15" name="Freeform 206"/>
                <p:cNvSpPr>
                  <a:spLocks noChangeAspect="1"/>
                </p:cNvSpPr>
                <p:nvPr/>
              </p:nvSpPr>
              <p:spPr bwMode="auto">
                <a:xfrm>
                  <a:off x="4451" y="1541"/>
                  <a:ext cx="694" cy="124"/>
                </a:xfrm>
                <a:custGeom>
                  <a:avLst/>
                  <a:gdLst>
                    <a:gd name="T0" fmla="*/ 113 w 1272"/>
                    <a:gd name="T1" fmla="*/ 1 h 225"/>
                    <a:gd name="T2" fmla="*/ 93 w 1272"/>
                    <a:gd name="T3" fmla="*/ 20 h 225"/>
                    <a:gd name="T4" fmla="*/ 0 w 1272"/>
                    <a:gd name="T5" fmla="*/ 20 h 225"/>
                    <a:gd name="T6" fmla="*/ 19 w 1272"/>
                    <a:gd name="T7" fmla="*/ 0 h 225"/>
                    <a:gd name="T8" fmla="*/ 0 60000 65536"/>
                    <a:gd name="T9" fmla="*/ 0 60000 65536"/>
                    <a:gd name="T10" fmla="*/ 0 60000 65536"/>
                    <a:gd name="T11" fmla="*/ 0 60000 65536"/>
                    <a:gd name="T12" fmla="*/ 0 w 1272"/>
                    <a:gd name="T13" fmla="*/ 0 h 225"/>
                    <a:gd name="T14" fmla="*/ 1272 w 1272"/>
                    <a:gd name="T15" fmla="*/ 225 h 225"/>
                  </a:gdLst>
                  <a:ahLst/>
                  <a:cxnLst>
                    <a:cxn ang="T8">
                      <a:pos x="T0" y="T1"/>
                    </a:cxn>
                    <a:cxn ang="T9">
                      <a:pos x="T2" y="T3"/>
                    </a:cxn>
                    <a:cxn ang="T10">
                      <a:pos x="T4" y="T5"/>
                    </a:cxn>
                    <a:cxn ang="T11">
                      <a:pos x="T6" y="T7"/>
                    </a:cxn>
                  </a:cxnLst>
                  <a:rect l="T12" t="T13" r="T14" b="T15"/>
                  <a:pathLst>
                    <a:path w="1272" h="225">
                      <a:moveTo>
                        <a:pt x="1272" y="3"/>
                      </a:moveTo>
                      <a:lnTo>
                        <a:pt x="1054" y="225"/>
                      </a:lnTo>
                      <a:lnTo>
                        <a:pt x="0" y="225"/>
                      </a:lnTo>
                      <a:lnTo>
                        <a:pt x="220" y="0"/>
                      </a:lnTo>
                    </a:path>
                  </a:pathLst>
                </a:custGeom>
                <a:solidFill>
                  <a:srgbClr val="D5D5D5"/>
                </a:solidFill>
                <a:ln>
                  <a:noFill/>
                </a:ln>
                <a:extLst>
                  <a:ext uri="{91240B29-F687-4F45-9708-019B960494DF}">
                    <a14:hiddenLine xmlns:a14="http://schemas.microsoft.com/office/drawing/2010/main" xmlns="" w="19050">
                      <a:solidFill>
                        <a:srgbClr val="000000"/>
                      </a:solidFill>
                      <a:prstDash val="dash"/>
                      <a:round/>
                      <a:headEnd/>
                      <a:tailEnd/>
                    </a14:hiddenLine>
                  </a:ext>
                </a:extLst>
              </p:spPr>
              <p:txBody>
                <a:bodyPr/>
                <a:lstStyle/>
                <a:p>
                  <a:endParaRPr lang="ru-RU"/>
                </a:p>
              </p:txBody>
            </p:sp>
            <p:sp>
              <p:nvSpPr>
                <p:cNvPr id="27716" name="Line 207"/>
                <p:cNvSpPr>
                  <a:spLocks noChangeAspect="1" noChangeShapeType="1"/>
                </p:cNvSpPr>
                <p:nvPr/>
              </p:nvSpPr>
              <p:spPr bwMode="auto">
                <a:xfrm flipV="1">
                  <a:off x="4547" y="1541"/>
                  <a:ext cx="26" cy="23"/>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17" name="Line 208"/>
                <p:cNvSpPr>
                  <a:spLocks noChangeAspect="1" noChangeShapeType="1"/>
                </p:cNvSpPr>
                <p:nvPr/>
              </p:nvSpPr>
              <p:spPr bwMode="auto">
                <a:xfrm flipV="1">
                  <a:off x="5122" y="1543"/>
                  <a:ext cx="23" cy="24"/>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18" name="Line 209"/>
                <p:cNvSpPr>
                  <a:spLocks noChangeAspect="1" noChangeShapeType="1"/>
                </p:cNvSpPr>
                <p:nvPr/>
              </p:nvSpPr>
              <p:spPr bwMode="auto">
                <a:xfrm flipV="1">
                  <a:off x="5338" y="2042"/>
                  <a:ext cx="98" cy="100"/>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19" name="Line 210"/>
                <p:cNvSpPr>
                  <a:spLocks noChangeAspect="1" noChangeShapeType="1"/>
                </p:cNvSpPr>
                <p:nvPr/>
              </p:nvSpPr>
              <p:spPr bwMode="auto">
                <a:xfrm flipV="1">
                  <a:off x="5338" y="2047"/>
                  <a:ext cx="95" cy="166"/>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20" name="Line 211"/>
                <p:cNvSpPr>
                  <a:spLocks noChangeAspect="1" noChangeShapeType="1"/>
                </p:cNvSpPr>
                <p:nvPr/>
              </p:nvSpPr>
              <p:spPr bwMode="auto">
                <a:xfrm flipH="1" flipV="1">
                  <a:off x="5340" y="1874"/>
                  <a:ext cx="95" cy="165"/>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21" name="AutoShape 212"/>
                <p:cNvSpPr>
                  <a:spLocks noChangeAspect="1" noChangeArrowheads="1"/>
                </p:cNvSpPr>
                <p:nvPr/>
              </p:nvSpPr>
              <p:spPr bwMode="auto">
                <a:xfrm>
                  <a:off x="4160" y="1666"/>
                  <a:ext cx="1155" cy="999"/>
                </a:xfrm>
                <a:prstGeom prst="hexagon">
                  <a:avLst>
                    <a:gd name="adj" fmla="val 28904"/>
                    <a:gd name="vf" fmla="val 115470"/>
                  </a:avLst>
                </a:prstGeom>
                <a:noFill/>
                <a:ln w="19050">
                  <a:solidFill>
                    <a:srgbClr val="000000"/>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22" name="Line 213"/>
                <p:cNvSpPr>
                  <a:spLocks noChangeAspect="1" noChangeShapeType="1"/>
                </p:cNvSpPr>
                <p:nvPr/>
              </p:nvSpPr>
              <p:spPr bwMode="auto">
                <a:xfrm flipV="1">
                  <a:off x="4451" y="1568"/>
                  <a:ext cx="93" cy="95"/>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sp>
              <p:nvSpPr>
                <p:cNvPr id="27723" name="Line 214"/>
                <p:cNvSpPr>
                  <a:spLocks noChangeAspect="1" noChangeShapeType="1"/>
                </p:cNvSpPr>
                <p:nvPr/>
              </p:nvSpPr>
              <p:spPr bwMode="auto">
                <a:xfrm flipV="1">
                  <a:off x="5027" y="1568"/>
                  <a:ext cx="95" cy="95"/>
                </a:xfrm>
                <a:prstGeom prst="line">
                  <a:avLst/>
                </a:prstGeom>
                <a:noFill/>
                <a:ln w="19050">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endParaRPr lang="ru-RU"/>
                </a:p>
              </p:txBody>
            </p:sp>
            <p:grpSp>
              <p:nvGrpSpPr>
                <p:cNvPr id="27724" name="Group 215"/>
                <p:cNvGrpSpPr>
                  <a:grpSpLocks/>
                </p:cNvGrpSpPr>
                <p:nvPr/>
              </p:nvGrpSpPr>
              <p:grpSpPr bwMode="auto">
                <a:xfrm>
                  <a:off x="4180" y="1679"/>
                  <a:ext cx="1114" cy="983"/>
                  <a:chOff x="2820" y="3039"/>
                  <a:chExt cx="1114" cy="983"/>
                </a:xfrm>
              </p:grpSpPr>
              <p:sp>
                <p:nvSpPr>
                  <p:cNvPr id="27726" name="Freeform 216"/>
                  <p:cNvSpPr>
                    <a:spLocks noChangeAspect="1"/>
                  </p:cNvSpPr>
                  <p:nvPr/>
                </p:nvSpPr>
                <p:spPr bwMode="auto">
                  <a:xfrm>
                    <a:off x="3173" y="3981"/>
                    <a:ext cx="20" cy="20"/>
                  </a:xfrm>
                  <a:custGeom>
                    <a:avLst/>
                    <a:gdLst>
                      <a:gd name="T0" fmla="*/ 0 w 38"/>
                      <a:gd name="T1" fmla="*/ 3 h 37"/>
                      <a:gd name="T2" fmla="*/ 3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727" name="Freeform 217"/>
                  <p:cNvSpPr>
                    <a:spLocks noChangeAspect="1"/>
                  </p:cNvSpPr>
                  <p:nvPr/>
                </p:nvSpPr>
                <p:spPr bwMode="auto">
                  <a:xfrm>
                    <a:off x="3298" y="3981"/>
                    <a:ext cx="20" cy="19"/>
                  </a:xfrm>
                  <a:custGeom>
                    <a:avLst/>
                    <a:gdLst>
                      <a:gd name="T0" fmla="*/ 0 w 38"/>
                      <a:gd name="T1" fmla="*/ 3 h 37"/>
                      <a:gd name="T2" fmla="*/ 3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728" name="Freeform 218"/>
                  <p:cNvSpPr>
                    <a:spLocks noChangeAspect="1"/>
                  </p:cNvSpPr>
                  <p:nvPr/>
                </p:nvSpPr>
                <p:spPr bwMode="auto">
                  <a:xfrm>
                    <a:off x="3421" y="3981"/>
                    <a:ext cx="20" cy="20"/>
                  </a:xfrm>
                  <a:custGeom>
                    <a:avLst/>
                    <a:gdLst>
                      <a:gd name="T0" fmla="*/ 0 w 38"/>
                      <a:gd name="T1" fmla="*/ 3 h 37"/>
                      <a:gd name="T2" fmla="*/ 3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729" name="Freeform 219"/>
                  <p:cNvSpPr>
                    <a:spLocks noChangeAspect="1"/>
                  </p:cNvSpPr>
                  <p:nvPr/>
                </p:nvSpPr>
                <p:spPr bwMode="auto">
                  <a:xfrm>
                    <a:off x="3545" y="3981"/>
                    <a:ext cx="21" cy="19"/>
                  </a:xfrm>
                  <a:custGeom>
                    <a:avLst/>
                    <a:gdLst>
                      <a:gd name="T0" fmla="*/ 0 w 38"/>
                      <a:gd name="T1" fmla="*/ 3 h 37"/>
                      <a:gd name="T2" fmla="*/ 4 w 38"/>
                      <a:gd name="T3" fmla="*/ 0 h 37"/>
                      <a:gd name="T4" fmla="*/ 0 60000 65536"/>
                      <a:gd name="T5" fmla="*/ 0 60000 65536"/>
                      <a:gd name="T6" fmla="*/ 0 w 38"/>
                      <a:gd name="T7" fmla="*/ 0 h 37"/>
                      <a:gd name="T8" fmla="*/ 38 w 38"/>
                      <a:gd name="T9" fmla="*/ 37 h 37"/>
                    </a:gdLst>
                    <a:ahLst/>
                    <a:cxnLst>
                      <a:cxn ang="T4">
                        <a:pos x="T0" y="T1"/>
                      </a:cxn>
                      <a:cxn ang="T5">
                        <a:pos x="T2" y="T3"/>
                      </a:cxn>
                    </a:cxnLst>
                    <a:rect l="T6" t="T7" r="T8" b="T9"/>
                    <a:pathLst>
                      <a:path w="38" h="37">
                        <a:moveTo>
                          <a:pt x="0" y="37"/>
                        </a:moveTo>
                        <a:lnTo>
                          <a:pt x="38"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730" name="Freeform 220"/>
                  <p:cNvSpPr>
                    <a:spLocks noChangeAspect="1"/>
                  </p:cNvSpPr>
                  <p:nvPr/>
                </p:nvSpPr>
                <p:spPr bwMode="auto">
                  <a:xfrm>
                    <a:off x="2840" y="3441"/>
                    <a:ext cx="45" cy="45"/>
                  </a:xfrm>
                  <a:custGeom>
                    <a:avLst/>
                    <a:gdLst>
                      <a:gd name="T0" fmla="*/ 0 w 84"/>
                      <a:gd name="T1" fmla="*/ 7 h 83"/>
                      <a:gd name="T2" fmla="*/ 7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731" name="Freeform 221"/>
                  <p:cNvSpPr>
                    <a:spLocks noChangeAspect="1"/>
                  </p:cNvSpPr>
                  <p:nvPr/>
                </p:nvSpPr>
                <p:spPr bwMode="auto">
                  <a:xfrm>
                    <a:off x="2901" y="3334"/>
                    <a:ext cx="46" cy="45"/>
                  </a:xfrm>
                  <a:custGeom>
                    <a:avLst/>
                    <a:gdLst>
                      <a:gd name="T0" fmla="*/ 0 w 84"/>
                      <a:gd name="T1" fmla="*/ 7 h 83"/>
                      <a:gd name="T2" fmla="*/ 8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732" name="Freeform 222"/>
                  <p:cNvSpPr>
                    <a:spLocks noChangeAspect="1"/>
                  </p:cNvSpPr>
                  <p:nvPr/>
                </p:nvSpPr>
                <p:spPr bwMode="auto">
                  <a:xfrm>
                    <a:off x="2964" y="3225"/>
                    <a:ext cx="45" cy="45"/>
                  </a:xfrm>
                  <a:custGeom>
                    <a:avLst/>
                    <a:gdLst>
                      <a:gd name="T0" fmla="*/ 0 w 84"/>
                      <a:gd name="T1" fmla="*/ 7 h 83"/>
                      <a:gd name="T2" fmla="*/ 7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733" name="Freeform 223"/>
                  <p:cNvSpPr>
                    <a:spLocks noChangeAspect="1"/>
                  </p:cNvSpPr>
                  <p:nvPr/>
                </p:nvSpPr>
                <p:spPr bwMode="auto">
                  <a:xfrm>
                    <a:off x="3025" y="3118"/>
                    <a:ext cx="46" cy="45"/>
                  </a:xfrm>
                  <a:custGeom>
                    <a:avLst/>
                    <a:gdLst>
                      <a:gd name="T0" fmla="*/ 0 w 84"/>
                      <a:gd name="T1" fmla="*/ 7 h 83"/>
                      <a:gd name="T2" fmla="*/ 8 w 84"/>
                      <a:gd name="T3" fmla="*/ 0 h 83"/>
                      <a:gd name="T4" fmla="*/ 0 60000 65536"/>
                      <a:gd name="T5" fmla="*/ 0 60000 65536"/>
                      <a:gd name="T6" fmla="*/ 0 w 84"/>
                      <a:gd name="T7" fmla="*/ 0 h 83"/>
                      <a:gd name="T8" fmla="*/ 84 w 84"/>
                      <a:gd name="T9" fmla="*/ 83 h 83"/>
                    </a:gdLst>
                    <a:ahLst/>
                    <a:cxnLst>
                      <a:cxn ang="T4">
                        <a:pos x="T0" y="T1"/>
                      </a:cxn>
                      <a:cxn ang="T5">
                        <a:pos x="T2" y="T3"/>
                      </a:cxn>
                    </a:cxnLst>
                    <a:rect l="T6" t="T7" r="T8" b="T9"/>
                    <a:pathLst>
                      <a:path w="84" h="83">
                        <a:moveTo>
                          <a:pt x="0" y="83"/>
                        </a:moveTo>
                        <a:lnTo>
                          <a:pt x="84" y="0"/>
                        </a:lnTo>
                      </a:path>
                    </a:pathLst>
                  </a:cu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ru-RU"/>
                  </a:p>
                </p:txBody>
              </p:sp>
              <p:sp>
                <p:nvSpPr>
                  <p:cNvPr id="27734" name="Oval 224"/>
                  <p:cNvSpPr>
                    <a:spLocks noChangeAspect="1" noChangeArrowheads="1"/>
                  </p:cNvSpPr>
                  <p:nvPr/>
                </p:nvSpPr>
                <p:spPr bwMode="auto">
                  <a:xfrm>
                    <a:off x="2820" y="3470"/>
                    <a:ext cx="121" cy="12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735" name="Group 225"/>
                  <p:cNvGrpSpPr>
                    <a:grpSpLocks noChangeAspect="1"/>
                  </p:cNvGrpSpPr>
                  <p:nvPr/>
                </p:nvGrpSpPr>
                <p:grpSpPr bwMode="auto">
                  <a:xfrm>
                    <a:off x="3068" y="3039"/>
                    <a:ext cx="618" cy="123"/>
                    <a:chOff x="1069" y="1162"/>
                    <a:chExt cx="1150" cy="227"/>
                  </a:xfrm>
                </p:grpSpPr>
                <p:sp>
                  <p:nvSpPr>
                    <p:cNvPr id="27804" name="Oval 226"/>
                    <p:cNvSpPr>
                      <a:spLocks noChangeAspect="1" noChangeArrowheads="1"/>
                    </p:cNvSpPr>
                    <p:nvPr/>
                  </p:nvSpPr>
                  <p:spPr bwMode="auto">
                    <a:xfrm>
                      <a:off x="1069" y="1162"/>
                      <a:ext cx="226"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05" name="Oval 227"/>
                    <p:cNvSpPr>
                      <a:spLocks noChangeAspect="1" noChangeArrowheads="1"/>
                    </p:cNvSpPr>
                    <p:nvPr/>
                  </p:nvSpPr>
                  <p:spPr bwMode="auto">
                    <a:xfrm>
                      <a:off x="1300"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06" name="Oval 228"/>
                    <p:cNvSpPr>
                      <a:spLocks noChangeAspect="1" noChangeArrowheads="1"/>
                    </p:cNvSpPr>
                    <p:nvPr/>
                  </p:nvSpPr>
                  <p:spPr bwMode="auto">
                    <a:xfrm>
                      <a:off x="1531" y="1162"/>
                      <a:ext cx="225"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07" name="Oval 229"/>
                    <p:cNvSpPr>
                      <a:spLocks noChangeAspect="1" noChangeArrowheads="1"/>
                    </p:cNvSpPr>
                    <p:nvPr/>
                  </p:nvSpPr>
                  <p:spPr bwMode="auto">
                    <a:xfrm>
                      <a:off x="1761"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08" name="Oval 230"/>
                    <p:cNvSpPr>
                      <a:spLocks noChangeAspect="1" noChangeArrowheads="1"/>
                    </p:cNvSpPr>
                    <p:nvPr/>
                  </p:nvSpPr>
                  <p:spPr bwMode="auto">
                    <a:xfrm>
                      <a:off x="1992"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36" name="Oval 231"/>
                  <p:cNvSpPr>
                    <a:spLocks noChangeAspect="1" noChangeArrowheads="1"/>
                  </p:cNvSpPr>
                  <p:nvPr/>
                </p:nvSpPr>
                <p:spPr bwMode="auto">
                  <a:xfrm>
                    <a:off x="2882" y="3362"/>
                    <a:ext cx="121" cy="122"/>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737" name="Group 232"/>
                  <p:cNvGrpSpPr>
                    <a:grpSpLocks noChangeAspect="1"/>
                  </p:cNvGrpSpPr>
                  <p:nvPr/>
                </p:nvGrpSpPr>
                <p:grpSpPr bwMode="auto">
                  <a:xfrm>
                    <a:off x="3006" y="3147"/>
                    <a:ext cx="245" cy="123"/>
                    <a:chOff x="1655" y="1706"/>
                    <a:chExt cx="466" cy="231"/>
                  </a:xfrm>
                </p:grpSpPr>
                <p:sp>
                  <p:nvSpPr>
                    <p:cNvPr id="27802" name="Oval 233"/>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03" name="Oval 234"/>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38" name="Oval 235"/>
                  <p:cNvSpPr>
                    <a:spLocks noChangeAspect="1" noChangeArrowheads="1"/>
                  </p:cNvSpPr>
                  <p:nvPr/>
                </p:nvSpPr>
                <p:spPr bwMode="auto">
                  <a:xfrm>
                    <a:off x="3254" y="3147"/>
                    <a:ext cx="121" cy="123"/>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39" name="Oval 236"/>
                  <p:cNvSpPr>
                    <a:spLocks noChangeAspect="1" noChangeArrowheads="1"/>
                  </p:cNvSpPr>
                  <p:nvPr/>
                </p:nvSpPr>
                <p:spPr bwMode="auto">
                  <a:xfrm>
                    <a:off x="3378" y="3147"/>
                    <a:ext cx="121" cy="123"/>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740" name="Group 237"/>
                  <p:cNvGrpSpPr>
                    <a:grpSpLocks noChangeAspect="1"/>
                  </p:cNvGrpSpPr>
                  <p:nvPr/>
                </p:nvGrpSpPr>
                <p:grpSpPr bwMode="auto">
                  <a:xfrm>
                    <a:off x="3501" y="3147"/>
                    <a:ext cx="245" cy="123"/>
                    <a:chOff x="1655" y="1706"/>
                    <a:chExt cx="466" cy="231"/>
                  </a:xfrm>
                </p:grpSpPr>
                <p:sp>
                  <p:nvSpPr>
                    <p:cNvPr id="27800" name="Oval 238"/>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801" name="Oval 239"/>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41" name="Oval 240"/>
                  <p:cNvSpPr>
                    <a:spLocks noChangeAspect="1" noChangeArrowheads="1"/>
                  </p:cNvSpPr>
                  <p:nvPr/>
                </p:nvSpPr>
                <p:spPr bwMode="auto">
                  <a:xfrm>
                    <a:off x="2882" y="3576"/>
                    <a:ext cx="122" cy="123"/>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742" name="Group 241"/>
                  <p:cNvGrpSpPr>
                    <a:grpSpLocks noChangeAspect="1"/>
                  </p:cNvGrpSpPr>
                  <p:nvPr/>
                </p:nvGrpSpPr>
                <p:grpSpPr bwMode="auto">
                  <a:xfrm>
                    <a:off x="2942" y="3254"/>
                    <a:ext cx="866" cy="121"/>
                    <a:chOff x="1655" y="1706"/>
                    <a:chExt cx="1644" cy="231"/>
                  </a:xfrm>
                </p:grpSpPr>
                <p:grpSp>
                  <p:nvGrpSpPr>
                    <p:cNvPr id="27790" name="Group 242"/>
                    <p:cNvGrpSpPr>
                      <a:grpSpLocks noChangeAspect="1"/>
                    </p:cNvGrpSpPr>
                    <p:nvPr/>
                  </p:nvGrpSpPr>
                  <p:grpSpPr bwMode="auto">
                    <a:xfrm>
                      <a:off x="1655" y="1706"/>
                      <a:ext cx="466" cy="231"/>
                      <a:chOff x="1655" y="1706"/>
                      <a:chExt cx="466" cy="231"/>
                    </a:xfrm>
                  </p:grpSpPr>
                  <p:sp>
                    <p:nvSpPr>
                      <p:cNvPr id="27798" name="Oval 243"/>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99" name="Oval 244"/>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91" name="Oval 245"/>
                    <p:cNvSpPr>
                      <a:spLocks noChangeAspect="1" noChangeArrowheads="1"/>
                    </p:cNvSpPr>
                    <p:nvPr/>
                  </p:nvSpPr>
                  <p:spPr bwMode="auto">
                    <a:xfrm>
                      <a:off x="2126"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92" name="Oval 246"/>
                    <p:cNvSpPr>
                      <a:spLocks noChangeAspect="1" noChangeArrowheads="1"/>
                    </p:cNvSpPr>
                    <p:nvPr/>
                  </p:nvSpPr>
                  <p:spPr bwMode="auto">
                    <a:xfrm>
                      <a:off x="2361"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793" name="Group 247"/>
                    <p:cNvGrpSpPr>
                      <a:grpSpLocks noChangeAspect="1"/>
                    </p:cNvGrpSpPr>
                    <p:nvPr/>
                  </p:nvGrpSpPr>
                  <p:grpSpPr bwMode="auto">
                    <a:xfrm>
                      <a:off x="2597" y="1706"/>
                      <a:ext cx="702" cy="231"/>
                      <a:chOff x="1791" y="1842"/>
                      <a:chExt cx="702" cy="231"/>
                    </a:xfrm>
                  </p:grpSpPr>
                  <p:grpSp>
                    <p:nvGrpSpPr>
                      <p:cNvPr id="27794" name="Group 248"/>
                      <p:cNvGrpSpPr>
                        <a:grpSpLocks noChangeAspect="1"/>
                      </p:cNvGrpSpPr>
                      <p:nvPr/>
                    </p:nvGrpSpPr>
                    <p:grpSpPr bwMode="auto">
                      <a:xfrm>
                        <a:off x="1791" y="1842"/>
                        <a:ext cx="466" cy="231"/>
                        <a:chOff x="1655" y="1706"/>
                        <a:chExt cx="466" cy="231"/>
                      </a:xfrm>
                    </p:grpSpPr>
                    <p:sp>
                      <p:nvSpPr>
                        <p:cNvPr id="27796" name="Oval 249"/>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97" name="Oval 250"/>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95" name="Oval 251"/>
                      <p:cNvSpPr>
                        <a:spLocks noChangeAspect="1" noChangeArrowheads="1"/>
                      </p:cNvSpPr>
                      <p:nvPr/>
                    </p:nvSpPr>
                    <p:spPr bwMode="auto">
                      <a:xfrm>
                        <a:off x="2262" y="1842"/>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grpSp>
                <p:nvGrpSpPr>
                  <p:cNvPr id="27743" name="Group 252"/>
                  <p:cNvGrpSpPr>
                    <a:grpSpLocks noChangeAspect="1"/>
                  </p:cNvGrpSpPr>
                  <p:nvPr/>
                </p:nvGrpSpPr>
                <p:grpSpPr bwMode="auto">
                  <a:xfrm>
                    <a:off x="3004" y="3362"/>
                    <a:ext cx="245" cy="121"/>
                    <a:chOff x="1655" y="1706"/>
                    <a:chExt cx="466" cy="231"/>
                  </a:xfrm>
                </p:grpSpPr>
                <p:sp>
                  <p:nvSpPr>
                    <p:cNvPr id="27788" name="Oval 253"/>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89" name="Oval 254"/>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nvGrpSpPr>
                  <p:cNvPr id="27744" name="Group 255"/>
                  <p:cNvGrpSpPr>
                    <a:grpSpLocks noChangeAspect="1"/>
                  </p:cNvGrpSpPr>
                  <p:nvPr/>
                </p:nvGrpSpPr>
                <p:grpSpPr bwMode="auto">
                  <a:xfrm>
                    <a:off x="3500" y="3362"/>
                    <a:ext cx="370" cy="121"/>
                    <a:chOff x="1791" y="1842"/>
                    <a:chExt cx="702" cy="231"/>
                  </a:xfrm>
                </p:grpSpPr>
                <p:grpSp>
                  <p:nvGrpSpPr>
                    <p:cNvPr id="27784" name="Group 256"/>
                    <p:cNvGrpSpPr>
                      <a:grpSpLocks noChangeAspect="1"/>
                    </p:cNvGrpSpPr>
                    <p:nvPr/>
                  </p:nvGrpSpPr>
                  <p:grpSpPr bwMode="auto">
                    <a:xfrm>
                      <a:off x="1791" y="1842"/>
                      <a:ext cx="466" cy="231"/>
                      <a:chOff x="1655" y="1706"/>
                      <a:chExt cx="466" cy="231"/>
                    </a:xfrm>
                  </p:grpSpPr>
                  <p:sp>
                    <p:nvSpPr>
                      <p:cNvPr id="27786" name="Oval 257"/>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87" name="Oval 258"/>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85" name="Oval 259"/>
                    <p:cNvSpPr>
                      <a:spLocks noChangeAspect="1" noChangeArrowheads="1"/>
                    </p:cNvSpPr>
                    <p:nvPr/>
                  </p:nvSpPr>
                  <p:spPr bwMode="auto">
                    <a:xfrm>
                      <a:off x="2262" y="1842"/>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nvGrpSpPr>
                  <p:cNvPr id="27745" name="Group 260"/>
                  <p:cNvGrpSpPr>
                    <a:grpSpLocks noChangeAspect="1"/>
                  </p:cNvGrpSpPr>
                  <p:nvPr/>
                </p:nvGrpSpPr>
                <p:grpSpPr bwMode="auto">
                  <a:xfrm>
                    <a:off x="2944" y="3470"/>
                    <a:ext cx="245" cy="121"/>
                    <a:chOff x="1655" y="1706"/>
                    <a:chExt cx="466" cy="231"/>
                  </a:xfrm>
                </p:grpSpPr>
                <p:sp>
                  <p:nvSpPr>
                    <p:cNvPr id="27782" name="Oval 261"/>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83" name="Oval 262"/>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46" name="Oval 263"/>
                  <p:cNvSpPr>
                    <a:spLocks noChangeAspect="1" noChangeArrowheads="1"/>
                  </p:cNvSpPr>
                  <p:nvPr/>
                </p:nvSpPr>
                <p:spPr bwMode="auto">
                  <a:xfrm>
                    <a:off x="3563" y="3470"/>
                    <a:ext cx="123" cy="12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47" name="Oval 264"/>
                  <p:cNvSpPr>
                    <a:spLocks noChangeAspect="1" noChangeArrowheads="1"/>
                  </p:cNvSpPr>
                  <p:nvPr/>
                </p:nvSpPr>
                <p:spPr bwMode="auto">
                  <a:xfrm>
                    <a:off x="3687" y="3470"/>
                    <a:ext cx="123" cy="12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748" name="Group 265"/>
                  <p:cNvGrpSpPr>
                    <a:grpSpLocks noChangeAspect="1"/>
                  </p:cNvGrpSpPr>
                  <p:nvPr/>
                </p:nvGrpSpPr>
                <p:grpSpPr bwMode="auto">
                  <a:xfrm>
                    <a:off x="3006" y="3576"/>
                    <a:ext cx="245" cy="123"/>
                    <a:chOff x="1655" y="1706"/>
                    <a:chExt cx="466" cy="231"/>
                  </a:xfrm>
                </p:grpSpPr>
                <p:sp>
                  <p:nvSpPr>
                    <p:cNvPr id="27780" name="Oval 266"/>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81" name="Oval 267"/>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nvGrpSpPr>
                  <p:cNvPr id="27749" name="Group 268"/>
                  <p:cNvGrpSpPr>
                    <a:grpSpLocks noChangeAspect="1"/>
                  </p:cNvGrpSpPr>
                  <p:nvPr/>
                </p:nvGrpSpPr>
                <p:grpSpPr bwMode="auto">
                  <a:xfrm>
                    <a:off x="3501" y="3576"/>
                    <a:ext cx="371" cy="123"/>
                    <a:chOff x="1791" y="1842"/>
                    <a:chExt cx="702" cy="231"/>
                  </a:xfrm>
                </p:grpSpPr>
                <p:grpSp>
                  <p:nvGrpSpPr>
                    <p:cNvPr id="27776" name="Group 269"/>
                    <p:cNvGrpSpPr>
                      <a:grpSpLocks noChangeAspect="1"/>
                    </p:cNvGrpSpPr>
                    <p:nvPr/>
                  </p:nvGrpSpPr>
                  <p:grpSpPr bwMode="auto">
                    <a:xfrm>
                      <a:off x="1791" y="1842"/>
                      <a:ext cx="466" cy="231"/>
                      <a:chOff x="1655" y="1706"/>
                      <a:chExt cx="466" cy="231"/>
                    </a:xfrm>
                  </p:grpSpPr>
                  <p:sp>
                    <p:nvSpPr>
                      <p:cNvPr id="27778" name="Oval 270"/>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79" name="Oval 271"/>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77" name="Oval 272"/>
                    <p:cNvSpPr>
                      <a:spLocks noChangeAspect="1" noChangeArrowheads="1"/>
                    </p:cNvSpPr>
                    <p:nvPr/>
                  </p:nvSpPr>
                  <p:spPr bwMode="auto">
                    <a:xfrm>
                      <a:off x="2262" y="1842"/>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nvGrpSpPr>
                  <p:cNvPr id="27750" name="Group 273"/>
                  <p:cNvGrpSpPr>
                    <a:grpSpLocks noChangeAspect="1"/>
                  </p:cNvGrpSpPr>
                  <p:nvPr/>
                </p:nvGrpSpPr>
                <p:grpSpPr bwMode="auto">
                  <a:xfrm>
                    <a:off x="2944" y="3685"/>
                    <a:ext cx="864" cy="121"/>
                    <a:chOff x="1655" y="1706"/>
                    <a:chExt cx="1644" cy="231"/>
                  </a:xfrm>
                </p:grpSpPr>
                <p:grpSp>
                  <p:nvGrpSpPr>
                    <p:cNvPr id="27766" name="Group 274"/>
                    <p:cNvGrpSpPr>
                      <a:grpSpLocks noChangeAspect="1"/>
                    </p:cNvGrpSpPr>
                    <p:nvPr/>
                  </p:nvGrpSpPr>
                  <p:grpSpPr bwMode="auto">
                    <a:xfrm>
                      <a:off x="1655" y="1706"/>
                      <a:ext cx="466" cy="231"/>
                      <a:chOff x="1655" y="1706"/>
                      <a:chExt cx="466" cy="231"/>
                    </a:xfrm>
                  </p:grpSpPr>
                  <p:sp>
                    <p:nvSpPr>
                      <p:cNvPr id="27774" name="Oval 275"/>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75" name="Oval 276"/>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67" name="Oval 277"/>
                    <p:cNvSpPr>
                      <a:spLocks noChangeAspect="1" noChangeArrowheads="1"/>
                    </p:cNvSpPr>
                    <p:nvPr/>
                  </p:nvSpPr>
                  <p:spPr bwMode="auto">
                    <a:xfrm>
                      <a:off x="2126"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68" name="Oval 278"/>
                    <p:cNvSpPr>
                      <a:spLocks noChangeAspect="1" noChangeArrowheads="1"/>
                    </p:cNvSpPr>
                    <p:nvPr/>
                  </p:nvSpPr>
                  <p:spPr bwMode="auto">
                    <a:xfrm>
                      <a:off x="2361"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769" name="Group 279"/>
                    <p:cNvGrpSpPr>
                      <a:grpSpLocks noChangeAspect="1"/>
                    </p:cNvGrpSpPr>
                    <p:nvPr/>
                  </p:nvGrpSpPr>
                  <p:grpSpPr bwMode="auto">
                    <a:xfrm>
                      <a:off x="2597" y="1706"/>
                      <a:ext cx="702" cy="231"/>
                      <a:chOff x="1791" y="1842"/>
                      <a:chExt cx="702" cy="231"/>
                    </a:xfrm>
                  </p:grpSpPr>
                  <p:grpSp>
                    <p:nvGrpSpPr>
                      <p:cNvPr id="27770" name="Group 280"/>
                      <p:cNvGrpSpPr>
                        <a:grpSpLocks noChangeAspect="1"/>
                      </p:cNvGrpSpPr>
                      <p:nvPr/>
                    </p:nvGrpSpPr>
                    <p:grpSpPr bwMode="auto">
                      <a:xfrm>
                        <a:off x="1791" y="1842"/>
                        <a:ext cx="466" cy="231"/>
                        <a:chOff x="1655" y="1706"/>
                        <a:chExt cx="466" cy="231"/>
                      </a:xfrm>
                    </p:grpSpPr>
                    <p:sp>
                      <p:nvSpPr>
                        <p:cNvPr id="27772" name="Oval 281"/>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73" name="Oval 282"/>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71" name="Oval 283"/>
                      <p:cNvSpPr>
                        <a:spLocks noChangeAspect="1" noChangeArrowheads="1"/>
                      </p:cNvSpPr>
                      <p:nvPr/>
                    </p:nvSpPr>
                    <p:spPr bwMode="auto">
                      <a:xfrm>
                        <a:off x="2262" y="1842"/>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grpSp>
                <p:nvGrpSpPr>
                  <p:cNvPr id="27751" name="Group 284"/>
                  <p:cNvGrpSpPr>
                    <a:grpSpLocks noChangeAspect="1"/>
                  </p:cNvGrpSpPr>
                  <p:nvPr/>
                </p:nvGrpSpPr>
                <p:grpSpPr bwMode="auto">
                  <a:xfrm>
                    <a:off x="3006" y="3791"/>
                    <a:ext cx="245" cy="123"/>
                    <a:chOff x="1655" y="1706"/>
                    <a:chExt cx="466" cy="231"/>
                  </a:xfrm>
                </p:grpSpPr>
                <p:sp>
                  <p:nvSpPr>
                    <p:cNvPr id="27764" name="Oval 285"/>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65" name="Oval 286"/>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52" name="Oval 287"/>
                  <p:cNvSpPr>
                    <a:spLocks noChangeAspect="1" noChangeArrowheads="1"/>
                  </p:cNvSpPr>
                  <p:nvPr/>
                </p:nvSpPr>
                <p:spPr bwMode="auto">
                  <a:xfrm>
                    <a:off x="3254" y="3791"/>
                    <a:ext cx="121" cy="123"/>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53" name="Oval 288"/>
                  <p:cNvSpPr>
                    <a:spLocks noChangeAspect="1" noChangeArrowheads="1"/>
                  </p:cNvSpPr>
                  <p:nvPr/>
                </p:nvSpPr>
                <p:spPr bwMode="auto">
                  <a:xfrm>
                    <a:off x="3378" y="3791"/>
                    <a:ext cx="121" cy="123"/>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754" name="Group 289"/>
                  <p:cNvGrpSpPr>
                    <a:grpSpLocks noChangeAspect="1"/>
                  </p:cNvGrpSpPr>
                  <p:nvPr/>
                </p:nvGrpSpPr>
                <p:grpSpPr bwMode="auto">
                  <a:xfrm>
                    <a:off x="3501" y="3791"/>
                    <a:ext cx="245" cy="123"/>
                    <a:chOff x="1655" y="1706"/>
                    <a:chExt cx="466" cy="231"/>
                  </a:xfrm>
                </p:grpSpPr>
                <p:sp>
                  <p:nvSpPr>
                    <p:cNvPr id="27762" name="Oval 290"/>
                    <p:cNvSpPr>
                      <a:spLocks noChangeAspect="1" noChangeArrowheads="1"/>
                    </p:cNvSpPr>
                    <p:nvPr/>
                  </p:nvSpPr>
                  <p:spPr bwMode="auto">
                    <a:xfrm>
                      <a:off x="1655"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63" name="Oval 291"/>
                    <p:cNvSpPr>
                      <a:spLocks noChangeAspect="1" noChangeArrowheads="1"/>
                    </p:cNvSpPr>
                    <p:nvPr/>
                  </p:nvSpPr>
                  <p:spPr bwMode="auto">
                    <a:xfrm>
                      <a:off x="1890" y="1706"/>
                      <a:ext cx="231" cy="23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755" name="Oval 292"/>
                  <p:cNvSpPr>
                    <a:spLocks noChangeAspect="1" noChangeArrowheads="1"/>
                  </p:cNvSpPr>
                  <p:nvPr/>
                </p:nvSpPr>
                <p:spPr bwMode="auto">
                  <a:xfrm>
                    <a:off x="3813" y="3470"/>
                    <a:ext cx="121" cy="121"/>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756" name="Group 293"/>
                  <p:cNvGrpSpPr>
                    <a:grpSpLocks noChangeAspect="1"/>
                  </p:cNvGrpSpPr>
                  <p:nvPr/>
                </p:nvGrpSpPr>
                <p:grpSpPr bwMode="auto">
                  <a:xfrm>
                    <a:off x="3066" y="3899"/>
                    <a:ext cx="618" cy="123"/>
                    <a:chOff x="1069" y="1162"/>
                    <a:chExt cx="1150" cy="227"/>
                  </a:xfrm>
                </p:grpSpPr>
                <p:sp>
                  <p:nvSpPr>
                    <p:cNvPr id="27757" name="Oval 294"/>
                    <p:cNvSpPr>
                      <a:spLocks noChangeAspect="1" noChangeArrowheads="1"/>
                    </p:cNvSpPr>
                    <p:nvPr/>
                  </p:nvSpPr>
                  <p:spPr bwMode="auto">
                    <a:xfrm>
                      <a:off x="1069" y="1162"/>
                      <a:ext cx="226"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58" name="Oval 295"/>
                    <p:cNvSpPr>
                      <a:spLocks noChangeAspect="1" noChangeArrowheads="1"/>
                    </p:cNvSpPr>
                    <p:nvPr/>
                  </p:nvSpPr>
                  <p:spPr bwMode="auto">
                    <a:xfrm>
                      <a:off x="1300"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59" name="Oval 296"/>
                    <p:cNvSpPr>
                      <a:spLocks noChangeAspect="1" noChangeArrowheads="1"/>
                    </p:cNvSpPr>
                    <p:nvPr/>
                  </p:nvSpPr>
                  <p:spPr bwMode="auto">
                    <a:xfrm>
                      <a:off x="1531" y="1162"/>
                      <a:ext cx="225"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60" name="Oval 297"/>
                    <p:cNvSpPr>
                      <a:spLocks noChangeAspect="1" noChangeArrowheads="1"/>
                    </p:cNvSpPr>
                    <p:nvPr/>
                  </p:nvSpPr>
                  <p:spPr bwMode="auto">
                    <a:xfrm>
                      <a:off x="1761"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61" name="Oval 298"/>
                    <p:cNvSpPr>
                      <a:spLocks noChangeAspect="1" noChangeArrowheads="1"/>
                    </p:cNvSpPr>
                    <p:nvPr/>
                  </p:nvSpPr>
                  <p:spPr bwMode="auto">
                    <a:xfrm>
                      <a:off x="1992" y="1162"/>
                      <a:ext cx="227" cy="227"/>
                    </a:xfrm>
                    <a:prstGeom prst="ellipse">
                      <a:avLst/>
                    </a:prstGeom>
                    <a:noFill/>
                    <a:ln w="317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sp>
              <p:nvSpPr>
                <p:cNvPr id="27725" name="Line 299"/>
                <p:cNvSpPr>
                  <a:spLocks noChangeShapeType="1"/>
                </p:cNvSpPr>
                <p:nvPr/>
              </p:nvSpPr>
              <p:spPr bwMode="auto">
                <a:xfrm>
                  <a:off x="4571" y="1543"/>
                  <a:ext cx="576" cy="0"/>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ru-RU"/>
                </a:p>
              </p:txBody>
            </p:sp>
          </p:grpSp>
          <p:sp>
            <p:nvSpPr>
              <p:cNvPr id="27679" name="Oval 300"/>
              <p:cNvSpPr>
                <a:spLocks noChangeAspect="1" noChangeArrowheads="1"/>
              </p:cNvSpPr>
              <p:nvPr/>
            </p:nvSpPr>
            <p:spPr bwMode="auto">
              <a:xfrm>
                <a:off x="366" y="1299"/>
                <a:ext cx="42" cy="42"/>
              </a:xfrm>
              <a:prstGeom prst="ellipse">
                <a:avLst/>
              </a:prstGeom>
              <a:solidFill>
                <a:srgbClr val="969696"/>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80" name="Oval 301"/>
              <p:cNvSpPr>
                <a:spLocks noChangeAspect="1" noChangeArrowheads="1"/>
              </p:cNvSpPr>
              <p:nvPr/>
            </p:nvSpPr>
            <p:spPr bwMode="auto">
              <a:xfrm>
                <a:off x="348" y="2436"/>
                <a:ext cx="42" cy="40"/>
              </a:xfrm>
              <a:prstGeom prst="ellipse">
                <a:avLst/>
              </a:prstGeom>
              <a:solidFill>
                <a:srgbClr val="969696"/>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81" name="Oval 302"/>
              <p:cNvSpPr>
                <a:spLocks noChangeAspect="1" noChangeArrowheads="1"/>
              </p:cNvSpPr>
              <p:nvPr/>
            </p:nvSpPr>
            <p:spPr bwMode="auto">
              <a:xfrm>
                <a:off x="1475" y="2432"/>
                <a:ext cx="40" cy="42"/>
              </a:xfrm>
              <a:prstGeom prst="ellipse">
                <a:avLst/>
              </a:prstGeom>
              <a:solidFill>
                <a:srgbClr val="969696"/>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82" name="Oval 303"/>
              <p:cNvSpPr>
                <a:spLocks noChangeAspect="1" noChangeArrowheads="1"/>
              </p:cNvSpPr>
              <p:nvPr/>
            </p:nvSpPr>
            <p:spPr bwMode="auto">
              <a:xfrm>
                <a:off x="1475" y="1297"/>
                <a:ext cx="43" cy="44"/>
              </a:xfrm>
              <a:prstGeom prst="ellipse">
                <a:avLst/>
              </a:prstGeom>
              <a:solidFill>
                <a:srgbClr val="969696"/>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83" name="Oval 304"/>
              <p:cNvSpPr>
                <a:spLocks noChangeAspect="1" noChangeArrowheads="1"/>
              </p:cNvSpPr>
              <p:nvPr/>
            </p:nvSpPr>
            <p:spPr bwMode="auto">
              <a:xfrm>
                <a:off x="778" y="1711"/>
                <a:ext cx="329" cy="324"/>
              </a:xfrm>
              <a:prstGeom prst="ellipse">
                <a:avLst/>
              </a:prstGeom>
              <a:noFill/>
              <a:ln w="19050">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84" name="Rectangle 317"/>
              <p:cNvSpPr>
                <a:spLocks noChangeAspect="1" noChangeArrowheads="1"/>
              </p:cNvSpPr>
              <p:nvPr/>
            </p:nvSpPr>
            <p:spPr bwMode="auto">
              <a:xfrm>
                <a:off x="775" y="1329"/>
                <a:ext cx="25" cy="344"/>
              </a:xfrm>
              <a:prstGeom prst="rect">
                <a:avLst/>
              </a:prstGeom>
              <a:solidFill>
                <a:srgbClr val="808080"/>
              </a:solidFill>
              <a:ln w="9525">
                <a:solidFill>
                  <a:srgbClr val="000000"/>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85" name="Rectangle 318"/>
              <p:cNvSpPr>
                <a:spLocks noChangeAspect="1" noChangeArrowheads="1"/>
              </p:cNvSpPr>
              <p:nvPr/>
            </p:nvSpPr>
            <p:spPr bwMode="auto">
              <a:xfrm>
                <a:off x="1087" y="1329"/>
                <a:ext cx="27" cy="344"/>
              </a:xfrm>
              <a:prstGeom prst="rect">
                <a:avLst/>
              </a:prstGeom>
              <a:solidFill>
                <a:srgbClr val="808080"/>
              </a:solidFill>
              <a:ln w="9525">
                <a:solidFill>
                  <a:srgbClr val="000000"/>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686" name="Group 321"/>
              <p:cNvGrpSpPr>
                <a:grpSpLocks/>
              </p:cNvGrpSpPr>
              <p:nvPr/>
            </p:nvGrpSpPr>
            <p:grpSpPr bwMode="auto">
              <a:xfrm>
                <a:off x="295" y="1230"/>
                <a:ext cx="1306" cy="1318"/>
                <a:chOff x="2783" y="4289"/>
                <a:chExt cx="1194" cy="1205"/>
              </a:xfrm>
            </p:grpSpPr>
            <p:sp>
              <p:nvSpPr>
                <p:cNvPr id="27706" name="Freeform 322"/>
                <p:cNvSpPr>
                  <a:spLocks noChangeAspect="1"/>
                </p:cNvSpPr>
                <p:nvPr/>
              </p:nvSpPr>
              <p:spPr bwMode="auto">
                <a:xfrm>
                  <a:off x="2783" y="4291"/>
                  <a:ext cx="1191" cy="1203"/>
                </a:xfrm>
                <a:custGeom>
                  <a:avLst/>
                  <a:gdLst>
                    <a:gd name="T0" fmla="*/ 13 w 827"/>
                    <a:gd name="T1" fmla="*/ 19 h 835"/>
                    <a:gd name="T2" fmla="*/ 1806 w 827"/>
                    <a:gd name="T3" fmla="*/ 0 h 835"/>
                    <a:gd name="T4" fmla="*/ 1800 w 827"/>
                    <a:gd name="T5" fmla="*/ 1331 h 835"/>
                    <a:gd name="T6" fmla="*/ 1587 w 827"/>
                    <a:gd name="T7" fmla="*/ 1376 h 835"/>
                    <a:gd name="T8" fmla="*/ 1473 w 827"/>
                    <a:gd name="T9" fmla="*/ 1459 h 835"/>
                    <a:gd name="T10" fmla="*/ 1357 w 827"/>
                    <a:gd name="T11" fmla="*/ 1629 h 835"/>
                    <a:gd name="T12" fmla="*/ 1338 w 827"/>
                    <a:gd name="T13" fmla="*/ 1827 h 835"/>
                    <a:gd name="T14" fmla="*/ 1390 w 827"/>
                    <a:gd name="T15" fmla="*/ 1955 h 835"/>
                    <a:gd name="T16" fmla="*/ 1473 w 827"/>
                    <a:gd name="T17" fmla="*/ 2095 h 835"/>
                    <a:gd name="T18" fmla="*/ 1650 w 827"/>
                    <a:gd name="T19" fmla="*/ 2210 h 835"/>
                    <a:gd name="T20" fmla="*/ 2010 w 827"/>
                    <a:gd name="T21" fmla="*/ 2184 h 835"/>
                    <a:gd name="T22" fmla="*/ 2169 w 827"/>
                    <a:gd name="T23" fmla="*/ 2016 h 835"/>
                    <a:gd name="T24" fmla="*/ 2239 w 827"/>
                    <a:gd name="T25" fmla="*/ 1837 h 835"/>
                    <a:gd name="T26" fmla="*/ 2218 w 827"/>
                    <a:gd name="T27" fmla="*/ 1602 h 835"/>
                    <a:gd name="T28" fmla="*/ 2150 w 827"/>
                    <a:gd name="T29" fmla="*/ 1506 h 835"/>
                    <a:gd name="T30" fmla="*/ 2041 w 827"/>
                    <a:gd name="T31" fmla="*/ 1409 h 835"/>
                    <a:gd name="T32" fmla="*/ 1800 w 827"/>
                    <a:gd name="T33" fmla="*/ 1323 h 835"/>
                    <a:gd name="T34" fmla="*/ 1806 w 827"/>
                    <a:gd name="T35" fmla="*/ 13 h 835"/>
                    <a:gd name="T36" fmla="*/ 3557 w 827"/>
                    <a:gd name="T37" fmla="*/ 1 h 835"/>
                    <a:gd name="T38" fmla="*/ 3536 w 827"/>
                    <a:gd name="T39" fmla="*/ 3557 h 835"/>
                    <a:gd name="T40" fmla="*/ 0 w 827"/>
                    <a:gd name="T41" fmla="*/ 3597 h 835"/>
                    <a:gd name="T42" fmla="*/ 13 w 827"/>
                    <a:gd name="T43" fmla="*/ 19 h 83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27"/>
                    <a:gd name="T67" fmla="*/ 0 h 835"/>
                    <a:gd name="T68" fmla="*/ 827 w 827"/>
                    <a:gd name="T69" fmla="*/ 835 h 83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27" h="835">
                      <a:moveTo>
                        <a:pt x="3" y="4"/>
                      </a:moveTo>
                      <a:lnTo>
                        <a:pt x="420" y="0"/>
                      </a:lnTo>
                      <a:lnTo>
                        <a:pt x="419" y="309"/>
                      </a:lnTo>
                      <a:lnTo>
                        <a:pt x="369" y="319"/>
                      </a:lnTo>
                      <a:lnTo>
                        <a:pt x="342" y="339"/>
                      </a:lnTo>
                      <a:lnTo>
                        <a:pt x="315" y="378"/>
                      </a:lnTo>
                      <a:lnTo>
                        <a:pt x="311" y="424"/>
                      </a:lnTo>
                      <a:lnTo>
                        <a:pt x="323" y="454"/>
                      </a:lnTo>
                      <a:lnTo>
                        <a:pt x="342" y="486"/>
                      </a:lnTo>
                      <a:lnTo>
                        <a:pt x="384" y="513"/>
                      </a:lnTo>
                      <a:lnTo>
                        <a:pt x="467" y="507"/>
                      </a:lnTo>
                      <a:lnTo>
                        <a:pt x="504" y="468"/>
                      </a:lnTo>
                      <a:lnTo>
                        <a:pt x="521" y="426"/>
                      </a:lnTo>
                      <a:lnTo>
                        <a:pt x="515" y="372"/>
                      </a:lnTo>
                      <a:lnTo>
                        <a:pt x="500" y="349"/>
                      </a:lnTo>
                      <a:lnTo>
                        <a:pt x="474" y="327"/>
                      </a:lnTo>
                      <a:lnTo>
                        <a:pt x="419" y="307"/>
                      </a:lnTo>
                      <a:lnTo>
                        <a:pt x="420" y="3"/>
                      </a:lnTo>
                      <a:lnTo>
                        <a:pt x="827" y="1"/>
                      </a:lnTo>
                      <a:lnTo>
                        <a:pt x="822" y="826"/>
                      </a:lnTo>
                      <a:lnTo>
                        <a:pt x="0" y="835"/>
                      </a:lnTo>
                      <a:lnTo>
                        <a:pt x="3" y="4"/>
                      </a:lnTo>
                      <a:close/>
                    </a:path>
                  </a:pathLst>
                </a:custGeom>
                <a:solidFill>
                  <a:srgbClr val="C0C0C0">
                    <a:alpha val="50195"/>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sp>
              <p:nvSpPr>
                <p:cNvPr id="27707" name="AutoShape 323"/>
                <p:cNvSpPr>
                  <a:spLocks noChangeAspect="1" noChangeArrowheads="1"/>
                </p:cNvSpPr>
                <p:nvPr/>
              </p:nvSpPr>
              <p:spPr bwMode="auto">
                <a:xfrm>
                  <a:off x="2783" y="4289"/>
                  <a:ext cx="1194" cy="1194"/>
                </a:xfrm>
                <a:prstGeom prst="cube">
                  <a:avLst>
                    <a:gd name="adj" fmla="val 778"/>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7687" name="Rectangle 334"/>
              <p:cNvSpPr>
                <a:spLocks noChangeAspect="1" noChangeArrowheads="1"/>
              </p:cNvSpPr>
              <p:nvPr/>
            </p:nvSpPr>
            <p:spPr bwMode="auto">
              <a:xfrm>
                <a:off x="1088" y="1327"/>
                <a:ext cx="26" cy="347"/>
              </a:xfrm>
              <a:prstGeom prst="rect">
                <a:avLst/>
              </a:prstGeom>
              <a:solidFill>
                <a:srgbClr val="808080"/>
              </a:solidFill>
              <a:ln w="9525">
                <a:solidFill>
                  <a:srgbClr val="000000"/>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88" name="Rectangle 335"/>
              <p:cNvSpPr>
                <a:spLocks noChangeAspect="1" noChangeArrowheads="1"/>
              </p:cNvSpPr>
              <p:nvPr/>
            </p:nvSpPr>
            <p:spPr bwMode="auto">
              <a:xfrm>
                <a:off x="773" y="1327"/>
                <a:ext cx="26" cy="347"/>
              </a:xfrm>
              <a:prstGeom prst="rect">
                <a:avLst/>
              </a:prstGeom>
              <a:solidFill>
                <a:srgbClr val="808080"/>
              </a:solidFill>
              <a:ln w="9525">
                <a:solidFill>
                  <a:srgbClr val="000000"/>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89" name="Oval 341"/>
              <p:cNvSpPr>
                <a:spLocks noChangeAspect="1" noChangeArrowheads="1"/>
              </p:cNvSpPr>
              <p:nvPr/>
            </p:nvSpPr>
            <p:spPr bwMode="auto">
              <a:xfrm>
                <a:off x="939" y="1177"/>
                <a:ext cx="18" cy="18"/>
              </a:xfrm>
              <a:prstGeom prst="ellipse">
                <a:avLst/>
              </a:prstGeom>
              <a:solidFill>
                <a:srgbClr val="FFFFCC"/>
              </a:solidFill>
              <a:ln w="9525">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90" name="Oval 332"/>
              <p:cNvSpPr>
                <a:spLocks noChangeAspect="1" noChangeArrowheads="1"/>
              </p:cNvSpPr>
              <p:nvPr/>
            </p:nvSpPr>
            <p:spPr bwMode="auto">
              <a:xfrm>
                <a:off x="805" y="1752"/>
                <a:ext cx="261" cy="257"/>
              </a:xfrm>
              <a:prstGeom prst="ellipse">
                <a:avLst/>
              </a:prstGeom>
              <a:noFill/>
              <a:ln w="952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691" name="AutoShape 333"/>
              <p:cNvSpPr>
                <a:spLocks noChangeAspect="1" noChangeArrowheads="1"/>
              </p:cNvSpPr>
              <p:nvPr/>
            </p:nvSpPr>
            <p:spPr bwMode="auto">
              <a:xfrm>
                <a:off x="793" y="1162"/>
                <a:ext cx="294" cy="1266"/>
              </a:xfrm>
              <a:prstGeom prst="roundRect">
                <a:avLst>
                  <a:gd name="adj" fmla="val 33542"/>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nvGrpSpPr>
              <p:cNvPr id="27692" name="Group 384"/>
              <p:cNvGrpSpPr>
                <a:grpSpLocks/>
              </p:cNvGrpSpPr>
              <p:nvPr/>
            </p:nvGrpSpPr>
            <p:grpSpPr bwMode="auto">
              <a:xfrm>
                <a:off x="793" y="1162"/>
                <a:ext cx="300" cy="1279"/>
                <a:chOff x="793" y="1162"/>
                <a:chExt cx="300" cy="1279"/>
              </a:xfrm>
            </p:grpSpPr>
            <p:sp>
              <p:nvSpPr>
                <p:cNvPr id="27703" name="Freeform 325"/>
                <p:cNvSpPr>
                  <a:spLocks noChangeAspect="1"/>
                </p:cNvSpPr>
                <p:nvPr/>
              </p:nvSpPr>
              <p:spPr bwMode="auto">
                <a:xfrm>
                  <a:off x="804" y="1162"/>
                  <a:ext cx="273" cy="1199"/>
                </a:xfrm>
                <a:custGeom>
                  <a:avLst/>
                  <a:gdLst>
                    <a:gd name="T0" fmla="*/ 0 w 257"/>
                    <a:gd name="T1" fmla="*/ 666 h 1043"/>
                    <a:gd name="T2" fmla="*/ 133 w 257"/>
                    <a:gd name="T3" fmla="*/ 309 h 1043"/>
                    <a:gd name="T4" fmla="*/ 325 w 257"/>
                    <a:gd name="T5" fmla="*/ 129 h 1043"/>
                    <a:gd name="T6" fmla="*/ 575 w 257"/>
                    <a:gd name="T7" fmla="*/ 0 h 1043"/>
                    <a:gd name="T8" fmla="*/ 1435 w 257"/>
                    <a:gd name="T9" fmla="*/ 10 h 1043"/>
                    <a:gd name="T10" fmla="*/ 1717 w 257"/>
                    <a:gd name="T11" fmla="*/ 156 h 1043"/>
                    <a:gd name="T12" fmla="*/ 1855 w 257"/>
                    <a:gd name="T13" fmla="*/ 354 h 1043"/>
                    <a:gd name="T14" fmla="*/ 1979 w 257"/>
                    <a:gd name="T15" fmla="*/ 610 h 1043"/>
                    <a:gd name="T16" fmla="*/ 1995 w 257"/>
                    <a:gd name="T17" fmla="*/ 5817 h 1043"/>
                    <a:gd name="T18" fmla="*/ 1862 w 257"/>
                    <a:gd name="T19" fmla="*/ 5648 h 1043"/>
                    <a:gd name="T20" fmla="*/ 1816 w 257"/>
                    <a:gd name="T21" fmla="*/ 5454 h 1043"/>
                    <a:gd name="T22" fmla="*/ 1722 w 257"/>
                    <a:gd name="T23" fmla="*/ 5144 h 1043"/>
                    <a:gd name="T24" fmla="*/ 1521 w 257"/>
                    <a:gd name="T25" fmla="*/ 4937 h 1043"/>
                    <a:gd name="T26" fmla="*/ 1142 w 257"/>
                    <a:gd name="T27" fmla="*/ 4725 h 1043"/>
                    <a:gd name="T28" fmla="*/ 808 w 257"/>
                    <a:gd name="T29" fmla="*/ 4725 h 1043"/>
                    <a:gd name="T30" fmla="*/ 381 w 257"/>
                    <a:gd name="T31" fmla="*/ 4999 h 1043"/>
                    <a:gd name="T32" fmla="*/ 163 w 257"/>
                    <a:gd name="T33" fmla="*/ 5318 h 1043"/>
                    <a:gd name="T34" fmla="*/ 86 w 257"/>
                    <a:gd name="T35" fmla="*/ 5772 h 1043"/>
                    <a:gd name="T36" fmla="*/ 249 w 257"/>
                    <a:gd name="T37" fmla="*/ 6310 h 1043"/>
                    <a:gd name="T38" fmla="*/ 512 w 257"/>
                    <a:gd name="T39" fmla="*/ 6611 h 1043"/>
                    <a:gd name="T40" fmla="*/ 976 w 257"/>
                    <a:gd name="T41" fmla="*/ 6765 h 1043"/>
                    <a:gd name="T42" fmla="*/ 1359 w 257"/>
                    <a:gd name="T43" fmla="*/ 6639 h 1043"/>
                    <a:gd name="T44" fmla="*/ 1654 w 257"/>
                    <a:gd name="T45" fmla="*/ 6421 h 1043"/>
                    <a:gd name="T46" fmla="*/ 1816 w 257"/>
                    <a:gd name="T47" fmla="*/ 6064 h 1043"/>
                    <a:gd name="T48" fmla="*/ 1879 w 257"/>
                    <a:gd name="T49" fmla="*/ 5700 h 1043"/>
                    <a:gd name="T50" fmla="*/ 1995 w 257"/>
                    <a:gd name="T51" fmla="*/ 5783 h 1043"/>
                    <a:gd name="T52" fmla="*/ 1986 w 257"/>
                    <a:gd name="T53" fmla="*/ 8770 h 1043"/>
                    <a:gd name="T54" fmla="*/ 1909 w 257"/>
                    <a:gd name="T55" fmla="*/ 9134 h 1043"/>
                    <a:gd name="T56" fmla="*/ 1722 w 257"/>
                    <a:gd name="T57" fmla="*/ 9363 h 1043"/>
                    <a:gd name="T58" fmla="*/ 1450 w 257"/>
                    <a:gd name="T59" fmla="*/ 9499 h 1043"/>
                    <a:gd name="T60" fmla="*/ 427 w 257"/>
                    <a:gd name="T61" fmla="*/ 9499 h 1043"/>
                    <a:gd name="T62" fmla="*/ 249 w 257"/>
                    <a:gd name="T63" fmla="*/ 9363 h 1043"/>
                    <a:gd name="T64" fmla="*/ 101 w 257"/>
                    <a:gd name="T65" fmla="*/ 9117 h 1043"/>
                    <a:gd name="T66" fmla="*/ 0 w 257"/>
                    <a:gd name="T67" fmla="*/ 8731 h 1043"/>
                    <a:gd name="T68" fmla="*/ 0 w 257"/>
                    <a:gd name="T69" fmla="*/ 666 h 1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7"/>
                    <a:gd name="T106" fmla="*/ 0 h 1043"/>
                    <a:gd name="T107" fmla="*/ 257 w 257"/>
                    <a:gd name="T108" fmla="*/ 1043 h 104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7" h="1043">
                      <a:moveTo>
                        <a:pt x="0" y="73"/>
                      </a:moveTo>
                      <a:lnTo>
                        <a:pt x="17" y="34"/>
                      </a:lnTo>
                      <a:lnTo>
                        <a:pt x="42" y="14"/>
                      </a:lnTo>
                      <a:lnTo>
                        <a:pt x="74" y="0"/>
                      </a:lnTo>
                      <a:lnTo>
                        <a:pt x="185" y="1"/>
                      </a:lnTo>
                      <a:lnTo>
                        <a:pt x="221" y="17"/>
                      </a:lnTo>
                      <a:lnTo>
                        <a:pt x="239" y="39"/>
                      </a:lnTo>
                      <a:lnTo>
                        <a:pt x="255" y="67"/>
                      </a:lnTo>
                      <a:lnTo>
                        <a:pt x="257" y="639"/>
                      </a:lnTo>
                      <a:lnTo>
                        <a:pt x="240" y="620"/>
                      </a:lnTo>
                      <a:lnTo>
                        <a:pt x="234" y="599"/>
                      </a:lnTo>
                      <a:lnTo>
                        <a:pt x="222" y="565"/>
                      </a:lnTo>
                      <a:lnTo>
                        <a:pt x="196" y="542"/>
                      </a:lnTo>
                      <a:lnTo>
                        <a:pt x="147" y="519"/>
                      </a:lnTo>
                      <a:lnTo>
                        <a:pt x="104" y="519"/>
                      </a:lnTo>
                      <a:lnTo>
                        <a:pt x="49" y="549"/>
                      </a:lnTo>
                      <a:lnTo>
                        <a:pt x="21" y="584"/>
                      </a:lnTo>
                      <a:lnTo>
                        <a:pt x="11" y="634"/>
                      </a:lnTo>
                      <a:lnTo>
                        <a:pt x="32" y="693"/>
                      </a:lnTo>
                      <a:lnTo>
                        <a:pt x="66" y="726"/>
                      </a:lnTo>
                      <a:lnTo>
                        <a:pt x="126" y="743"/>
                      </a:lnTo>
                      <a:lnTo>
                        <a:pt x="175" y="729"/>
                      </a:lnTo>
                      <a:lnTo>
                        <a:pt x="213" y="705"/>
                      </a:lnTo>
                      <a:lnTo>
                        <a:pt x="234" y="666"/>
                      </a:lnTo>
                      <a:lnTo>
                        <a:pt x="242" y="626"/>
                      </a:lnTo>
                      <a:lnTo>
                        <a:pt x="257" y="635"/>
                      </a:lnTo>
                      <a:lnTo>
                        <a:pt x="256" y="963"/>
                      </a:lnTo>
                      <a:lnTo>
                        <a:pt x="246" y="1003"/>
                      </a:lnTo>
                      <a:lnTo>
                        <a:pt x="222" y="1028"/>
                      </a:lnTo>
                      <a:lnTo>
                        <a:pt x="187" y="1043"/>
                      </a:lnTo>
                      <a:lnTo>
                        <a:pt x="55" y="1043"/>
                      </a:lnTo>
                      <a:lnTo>
                        <a:pt x="32" y="1028"/>
                      </a:lnTo>
                      <a:lnTo>
                        <a:pt x="13" y="1001"/>
                      </a:lnTo>
                      <a:lnTo>
                        <a:pt x="0" y="959"/>
                      </a:lnTo>
                      <a:lnTo>
                        <a:pt x="0" y="73"/>
                      </a:lnTo>
                      <a:close/>
                    </a:path>
                  </a:pathLst>
                </a:custGeom>
                <a:solidFill>
                  <a:srgbClr val="BBE0E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ru-RU"/>
                </a:p>
              </p:txBody>
            </p:sp>
            <p:pic>
              <p:nvPicPr>
                <p:cNvPr id="27704" name="Picture 382" descr="Рисунок1"/>
                <p:cNvPicPr>
                  <a:picLocks noChangeAspect="1" noChangeArrowheads="1"/>
                </p:cNvPicPr>
                <p:nvPr/>
              </p:nvPicPr>
              <p:blipFill>
                <a:blip r:embed="rId4" cstate="print">
                  <a:extLst>
                    <a:ext uri="{28A0092B-C50C-407E-A947-70E740481C1C}">
                      <a14:useLocalDpi xmlns:a14="http://schemas.microsoft.com/office/drawing/2010/main" xmlns="" val="0"/>
                    </a:ext>
                  </a:extLst>
                </a:blip>
                <a:srcRect t="81677"/>
                <a:stretch>
                  <a:fillRect/>
                </a:stretch>
              </p:blipFill>
              <p:spPr bwMode="auto">
                <a:xfrm>
                  <a:off x="793" y="2205"/>
                  <a:ext cx="300" cy="2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705" name="Oval 332"/>
                <p:cNvSpPr>
                  <a:spLocks noChangeAspect="1" noChangeArrowheads="1"/>
                </p:cNvSpPr>
                <p:nvPr/>
              </p:nvSpPr>
              <p:spPr bwMode="auto">
                <a:xfrm>
                  <a:off x="801" y="1752"/>
                  <a:ext cx="261" cy="257"/>
                </a:xfrm>
                <a:prstGeom prst="ellipse">
                  <a:avLst/>
                </a:prstGeom>
                <a:noFill/>
                <a:ln w="9525">
                  <a:solidFill>
                    <a:srgbClr val="292929"/>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nvGrpSpPr>
              <p:cNvPr id="27693" name="Group 395"/>
              <p:cNvGrpSpPr>
                <a:grpSpLocks/>
              </p:cNvGrpSpPr>
              <p:nvPr/>
            </p:nvGrpSpPr>
            <p:grpSpPr bwMode="auto">
              <a:xfrm>
                <a:off x="922" y="1570"/>
                <a:ext cx="53" cy="770"/>
                <a:chOff x="922" y="1570"/>
                <a:chExt cx="53" cy="770"/>
              </a:xfrm>
            </p:grpSpPr>
            <p:sp>
              <p:nvSpPr>
                <p:cNvPr id="27699" name="Oval 151"/>
                <p:cNvSpPr>
                  <a:spLocks noChangeAspect="1" noChangeArrowheads="1"/>
                </p:cNvSpPr>
                <p:nvPr/>
              </p:nvSpPr>
              <p:spPr bwMode="auto">
                <a:xfrm>
                  <a:off x="922" y="2024"/>
                  <a:ext cx="53" cy="57"/>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00" name="Oval 152"/>
                <p:cNvSpPr>
                  <a:spLocks noChangeAspect="1" noChangeArrowheads="1"/>
                </p:cNvSpPr>
                <p:nvPr/>
              </p:nvSpPr>
              <p:spPr bwMode="auto">
                <a:xfrm>
                  <a:off x="922" y="1570"/>
                  <a:ext cx="52" cy="57"/>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01" name="Oval 154"/>
                <p:cNvSpPr>
                  <a:spLocks noChangeAspect="1" noChangeArrowheads="1"/>
                </p:cNvSpPr>
                <p:nvPr/>
              </p:nvSpPr>
              <p:spPr bwMode="auto">
                <a:xfrm>
                  <a:off x="922" y="2285"/>
                  <a:ext cx="53" cy="55"/>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sp>
              <p:nvSpPr>
                <p:cNvPr id="27702" name="Oval 155"/>
                <p:cNvSpPr>
                  <a:spLocks noChangeAspect="1" noChangeArrowheads="1"/>
                </p:cNvSpPr>
                <p:nvPr/>
              </p:nvSpPr>
              <p:spPr bwMode="auto">
                <a:xfrm>
                  <a:off x="922" y="2142"/>
                  <a:ext cx="53" cy="55"/>
                </a:xfrm>
                <a:prstGeom prst="ellipse">
                  <a:avLst/>
                </a:prstGeom>
                <a:solidFill>
                  <a:srgbClr val="FF9999"/>
                </a:solidFill>
                <a:ln w="6350">
                  <a:solidFill>
                    <a:srgbClr val="000000"/>
                  </a:solidFill>
                  <a:round/>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grpSp>
            <p:nvGrpSpPr>
              <p:cNvPr id="27694" name="Group 402"/>
              <p:cNvGrpSpPr>
                <a:grpSpLocks/>
              </p:cNvGrpSpPr>
              <p:nvPr/>
            </p:nvGrpSpPr>
            <p:grpSpPr bwMode="auto">
              <a:xfrm>
                <a:off x="930" y="1480"/>
                <a:ext cx="227" cy="907"/>
                <a:chOff x="930" y="1480"/>
                <a:chExt cx="227" cy="907"/>
              </a:xfrm>
            </p:grpSpPr>
            <p:sp>
              <p:nvSpPr>
                <p:cNvPr id="27695" name="Text Box 166"/>
                <p:cNvSpPr txBox="1">
                  <a:spLocks noChangeArrowheads="1"/>
                </p:cNvSpPr>
                <p:nvPr/>
              </p:nvSpPr>
              <p:spPr bwMode="auto">
                <a:xfrm>
                  <a:off x="930" y="1480"/>
                  <a:ext cx="136"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ru-RU" sz="1200" b="1">
                      <a:solidFill>
                        <a:srgbClr val="000000"/>
                      </a:solidFill>
                      <a:latin typeface="Times New Roman" panose="02020603050405020304" pitchFamily="18" charset="0"/>
                      <a:cs typeface="Arial" panose="020B0604020202020204" pitchFamily="34" charset="0"/>
                    </a:rPr>
                    <a:t>5</a:t>
                  </a:r>
                  <a:endParaRPr lang="ru-RU" altLang="ru-RU" sz="1200" b="1">
                    <a:solidFill>
                      <a:srgbClr val="000000"/>
                    </a:solidFill>
                    <a:latin typeface="Times New Roman" panose="02020603050405020304" pitchFamily="18" charset="0"/>
                    <a:cs typeface="Arial" panose="020B0604020202020204" pitchFamily="34" charset="0"/>
                  </a:endParaRPr>
                </a:p>
              </p:txBody>
            </p:sp>
            <p:sp>
              <p:nvSpPr>
                <p:cNvPr id="27696" name="Text Box 168"/>
                <p:cNvSpPr txBox="1">
                  <a:spLocks noChangeArrowheads="1"/>
                </p:cNvSpPr>
                <p:nvPr/>
              </p:nvSpPr>
              <p:spPr bwMode="auto">
                <a:xfrm>
                  <a:off x="930" y="1942"/>
                  <a:ext cx="182"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ru-RU" sz="1200" b="1">
                      <a:solidFill>
                        <a:srgbClr val="000000"/>
                      </a:solidFill>
                      <a:latin typeface="Times New Roman" panose="02020603050405020304" pitchFamily="18" charset="0"/>
                      <a:cs typeface="Arial" panose="020B0604020202020204" pitchFamily="34" charset="0"/>
                    </a:rPr>
                    <a:t>2</a:t>
                  </a:r>
                  <a:endParaRPr lang="ru-RU" altLang="ru-RU" sz="1200" b="1">
                    <a:solidFill>
                      <a:srgbClr val="000000"/>
                    </a:solidFill>
                    <a:latin typeface="Times New Roman" panose="02020603050405020304" pitchFamily="18" charset="0"/>
                    <a:cs typeface="Arial" panose="020B0604020202020204" pitchFamily="34" charset="0"/>
                  </a:endParaRPr>
                </a:p>
              </p:txBody>
            </p:sp>
            <p:sp>
              <p:nvSpPr>
                <p:cNvPr id="27697" name="Text Box 169"/>
                <p:cNvSpPr txBox="1">
                  <a:spLocks noChangeArrowheads="1"/>
                </p:cNvSpPr>
                <p:nvPr/>
              </p:nvSpPr>
              <p:spPr bwMode="auto">
                <a:xfrm>
                  <a:off x="930" y="2078"/>
                  <a:ext cx="182"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ru-RU" sz="1200" b="1">
                      <a:solidFill>
                        <a:srgbClr val="000000"/>
                      </a:solidFill>
                      <a:latin typeface="Times New Roman" panose="02020603050405020304" pitchFamily="18" charset="0"/>
                      <a:cs typeface="Arial" panose="020B0604020202020204" pitchFamily="34" charset="0"/>
                    </a:rPr>
                    <a:t>3</a:t>
                  </a:r>
                  <a:endParaRPr lang="ru-RU" altLang="ru-RU" sz="1200" b="1">
                    <a:solidFill>
                      <a:srgbClr val="000000"/>
                    </a:solidFill>
                    <a:latin typeface="Times New Roman" panose="02020603050405020304" pitchFamily="18" charset="0"/>
                    <a:cs typeface="Arial" panose="020B0604020202020204" pitchFamily="34" charset="0"/>
                  </a:endParaRPr>
                </a:p>
              </p:txBody>
            </p:sp>
            <p:sp>
              <p:nvSpPr>
                <p:cNvPr id="27698" name="Text Box 170"/>
                <p:cNvSpPr txBox="1">
                  <a:spLocks noChangeArrowheads="1"/>
                </p:cNvSpPr>
                <p:nvPr/>
              </p:nvSpPr>
              <p:spPr bwMode="auto">
                <a:xfrm>
                  <a:off x="930" y="2214"/>
                  <a:ext cx="227" cy="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ru-RU" sz="1200" b="1">
                      <a:solidFill>
                        <a:srgbClr val="000000"/>
                      </a:solidFill>
                      <a:latin typeface="Times New Roman" panose="02020603050405020304" pitchFamily="18" charset="0"/>
                      <a:cs typeface="Arial" panose="020B0604020202020204" pitchFamily="34" charset="0"/>
                    </a:rPr>
                    <a:t>4</a:t>
                  </a:r>
                  <a:endParaRPr lang="ru-RU" altLang="ru-RU" sz="1200" b="1">
                    <a:solidFill>
                      <a:srgbClr val="000000"/>
                    </a:solidFill>
                    <a:latin typeface="Times New Roman" panose="02020603050405020304" pitchFamily="18" charset="0"/>
                    <a:cs typeface="Arial" panose="020B0604020202020204" pitchFamily="34" charset="0"/>
                  </a:endParaRPr>
                </a:p>
              </p:txBody>
            </p:sp>
          </p:grpSp>
        </p:grpSp>
        <p:sp>
          <p:nvSpPr>
            <p:cNvPr id="27669" name="AutoShape 333"/>
            <p:cNvSpPr>
              <a:spLocks noChangeAspect="1" noChangeArrowheads="1"/>
            </p:cNvSpPr>
            <p:nvPr/>
          </p:nvSpPr>
          <p:spPr bwMode="auto">
            <a:xfrm>
              <a:off x="790" y="1162"/>
              <a:ext cx="294" cy="1270"/>
            </a:xfrm>
            <a:prstGeom prst="roundRect">
              <a:avLst>
                <a:gd name="adj" fmla="val 33542"/>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latin typeface="Times New Roman" panose="02020603050405020304" pitchFamily="18" charset="0"/>
                <a:cs typeface="Arial" panose="020B0604020202020204" pitchFamily="34" charset="0"/>
              </a:endParaRPr>
            </a:p>
          </p:txBody>
        </p:sp>
      </p:grpSp>
      <p:sp>
        <p:nvSpPr>
          <p:cNvPr id="2" name="AutoShape 15"/>
          <p:cNvSpPr>
            <a:spLocks noChangeArrowheads="1"/>
          </p:cNvSpPr>
          <p:nvPr/>
        </p:nvSpPr>
        <p:spPr bwMode="gray">
          <a:xfrm>
            <a:off x="6097588" y="4941888"/>
            <a:ext cx="274637" cy="863600"/>
          </a:xfrm>
          <a:prstGeom prst="rightArrow">
            <a:avLst>
              <a:gd name="adj1" fmla="val 67750"/>
              <a:gd name="adj2" fmla="val 66167"/>
            </a:avLst>
          </a:prstGeom>
          <a:gradFill rotWithShape="1">
            <a:gsLst>
              <a:gs pos="0">
                <a:schemeClr val="bg2">
                  <a:gamma/>
                  <a:shade val="46275"/>
                  <a:invGamma/>
                  <a:alpha val="12000"/>
                </a:schemeClr>
              </a:gs>
              <a:gs pos="100000">
                <a:schemeClr val="bg2"/>
              </a:gs>
            </a:gsLst>
            <a:lin ang="0" scaled="1"/>
          </a:gradFill>
          <a:ln w="9525">
            <a:noFill/>
            <a:miter lim="800000"/>
            <a:headEnd/>
            <a:tailEnd/>
          </a:ln>
          <a:effectLst/>
        </p:spPr>
        <p:txBody>
          <a:bodyPr wrap="none" anchor="ctr"/>
          <a:lstStyle/>
          <a:p>
            <a:pPr>
              <a:defRPr/>
            </a:pPr>
            <a:endParaRPr lang="ru-RU">
              <a:latin typeface="Arial" charset="0"/>
            </a:endParaRPr>
          </a:p>
        </p:txBody>
      </p:sp>
      <p:sp>
        <p:nvSpPr>
          <p:cNvPr id="4" name="Прямоугольник 3"/>
          <p:cNvSpPr/>
          <p:nvPr/>
        </p:nvSpPr>
        <p:spPr>
          <a:xfrm>
            <a:off x="611560" y="0"/>
            <a:ext cx="7683181" cy="1077218"/>
          </a:xfrm>
          <a:prstGeom prst="rect">
            <a:avLst/>
          </a:prstGeom>
        </p:spPr>
        <p:txBody>
          <a:bodyPr wrap="square">
            <a:spAutoFit/>
          </a:bodyPr>
          <a:lstStyle/>
          <a:p>
            <a:pPr algn="ctr"/>
            <a:r>
              <a:rPr lang="en-US" sz="3200" b="1" dirty="0">
                <a:solidFill>
                  <a:schemeClr val="tx2"/>
                </a:solidFill>
                <a:latin typeface="Calibri" pitchFamily="34" charset="0"/>
                <a:cs typeface="Calibri" pitchFamily="34" charset="0"/>
              </a:rPr>
              <a:t>Location of </a:t>
            </a:r>
            <a:r>
              <a:rPr lang="en-US" sz="3200" b="1" dirty="0" smtClean="0">
                <a:solidFill>
                  <a:schemeClr val="tx2"/>
                </a:solidFill>
                <a:latin typeface="Calibri" pitchFamily="34" charset="0"/>
                <a:cs typeface="Calibri" pitchFamily="34" charset="0"/>
              </a:rPr>
              <a:t>uranium</a:t>
            </a:r>
            <a:r>
              <a:rPr lang="ru-RU" sz="3200" b="1" dirty="0" smtClean="0">
                <a:solidFill>
                  <a:schemeClr val="tx2"/>
                </a:solidFill>
                <a:latin typeface="Calibri" pitchFamily="34" charset="0"/>
                <a:cs typeface="Calibri" pitchFamily="34" charset="0"/>
              </a:rPr>
              <a:t> </a:t>
            </a:r>
            <a:r>
              <a:rPr lang="en-US" sz="3200" b="1" dirty="0">
                <a:solidFill>
                  <a:schemeClr val="tx2"/>
                </a:solidFill>
                <a:latin typeface="Calibri" pitchFamily="34" charset="0"/>
                <a:cs typeface="Calibri" pitchFamily="34" charset="0"/>
              </a:rPr>
              <a:t>activation</a:t>
            </a:r>
            <a:r>
              <a:rPr lang="en-US" sz="3200" b="1" dirty="0" smtClean="0">
                <a:solidFill>
                  <a:schemeClr val="tx2"/>
                </a:solidFill>
                <a:latin typeface="Calibri" pitchFamily="34" charset="0"/>
                <a:cs typeface="Calibri" pitchFamily="34" charset="0"/>
              </a:rPr>
              <a:t> detectors</a:t>
            </a:r>
            <a:r>
              <a:rPr lang="ru-RU" sz="3200" b="1" dirty="0" smtClean="0">
                <a:solidFill>
                  <a:schemeClr val="tx2"/>
                </a:solidFill>
                <a:latin typeface="Calibri" pitchFamily="34" charset="0"/>
                <a:cs typeface="Calibri" pitchFamily="34" charset="0"/>
              </a:rPr>
              <a:t> </a:t>
            </a:r>
            <a:r>
              <a:rPr lang="en-US" sz="3200" b="1" dirty="0" smtClean="0">
                <a:solidFill>
                  <a:schemeClr val="tx2"/>
                </a:solidFill>
                <a:latin typeface="Calibri" pitchFamily="34" charset="0"/>
                <a:cs typeface="Calibri" pitchFamily="34" charset="0"/>
              </a:rPr>
              <a:t> </a:t>
            </a:r>
            <a:r>
              <a:rPr lang="en-US" sz="3200" b="1" dirty="0">
                <a:solidFill>
                  <a:schemeClr val="tx2"/>
                </a:solidFill>
                <a:latin typeface="Calibri" pitchFamily="34" charset="0"/>
                <a:cs typeface="Calibri" pitchFamily="34" charset="0"/>
              </a:rPr>
              <a:t>on the detector plates</a:t>
            </a:r>
          </a:p>
        </p:txBody>
      </p:sp>
      <p:sp>
        <p:nvSpPr>
          <p:cNvPr id="5" name="Прямоугольник 4"/>
          <p:cNvSpPr/>
          <p:nvPr/>
        </p:nvSpPr>
        <p:spPr>
          <a:xfrm>
            <a:off x="180655" y="4497295"/>
            <a:ext cx="5774058" cy="1477328"/>
          </a:xfrm>
          <a:prstGeom prst="rect">
            <a:avLst/>
          </a:prstGeom>
        </p:spPr>
        <p:txBody>
          <a:bodyPr wrap="square">
            <a:spAutoFit/>
          </a:bodyPr>
          <a:lstStyle/>
          <a:p>
            <a:pPr marL="342900" lvl="0" algn="just">
              <a:spcBef>
                <a:spcPct val="20000"/>
              </a:spcBef>
            </a:pPr>
            <a:r>
              <a:rPr lang="en-US" dirty="0" smtClean="0">
                <a:solidFill>
                  <a:prstClr val="black"/>
                </a:solidFill>
                <a:latin typeface="Arial" pitchFamily="34" charset="0"/>
                <a:cs typeface="Arial" pitchFamily="34" charset="0"/>
              </a:rPr>
              <a:t>For </a:t>
            </a:r>
            <a:r>
              <a:rPr lang="en-US" baseline="30000" dirty="0">
                <a:solidFill>
                  <a:prstClr val="black"/>
                </a:solidFill>
                <a:latin typeface="Arial" pitchFamily="34" charset="0"/>
                <a:cs typeface="Arial" pitchFamily="34" charset="0"/>
              </a:rPr>
              <a:t>238</a:t>
            </a:r>
            <a:r>
              <a:rPr lang="en-US" dirty="0">
                <a:solidFill>
                  <a:prstClr val="black"/>
                </a:solidFill>
                <a:latin typeface="Arial" pitchFamily="34" charset="0"/>
                <a:cs typeface="Arial" pitchFamily="34" charset="0"/>
              </a:rPr>
              <a:t>U(</a:t>
            </a:r>
            <a:r>
              <a:rPr lang="en-US" dirty="0" err="1">
                <a:solidFill>
                  <a:prstClr val="black"/>
                </a:solidFill>
                <a:latin typeface="Arial" pitchFamily="34" charset="0"/>
                <a:cs typeface="Arial" pitchFamily="34" charset="0"/>
              </a:rPr>
              <a:t>n,γ</a:t>
            </a:r>
            <a:r>
              <a:rPr lang="en-US" dirty="0">
                <a:solidFill>
                  <a:prstClr val="black"/>
                </a:solidFill>
                <a:latin typeface="Arial" pitchFamily="34" charset="0"/>
                <a:cs typeface="Arial" pitchFamily="34" charset="0"/>
              </a:rPr>
              <a:t>) and </a:t>
            </a:r>
            <a:r>
              <a:rPr lang="en-US" baseline="30000" dirty="0">
                <a:solidFill>
                  <a:prstClr val="black"/>
                </a:solidFill>
                <a:latin typeface="Arial" pitchFamily="34" charset="0"/>
                <a:cs typeface="Arial" pitchFamily="34" charset="0"/>
              </a:rPr>
              <a:t>nat</a:t>
            </a:r>
            <a:r>
              <a:rPr lang="en-US" dirty="0">
                <a:solidFill>
                  <a:prstClr val="black"/>
                </a:solidFill>
                <a:latin typeface="Arial" pitchFamily="34" charset="0"/>
                <a:cs typeface="Arial" pitchFamily="34" charset="0"/>
              </a:rPr>
              <a:t>U(</a:t>
            </a:r>
            <a:r>
              <a:rPr lang="en-US" dirty="0" err="1">
                <a:solidFill>
                  <a:prstClr val="black"/>
                </a:solidFill>
                <a:latin typeface="Arial" pitchFamily="34" charset="0"/>
                <a:cs typeface="Arial" pitchFamily="34" charset="0"/>
              </a:rPr>
              <a:t>n,f</a:t>
            </a:r>
            <a:r>
              <a:rPr lang="en-US" dirty="0">
                <a:solidFill>
                  <a:prstClr val="black"/>
                </a:solidFill>
                <a:latin typeface="Arial" pitchFamily="34" charset="0"/>
                <a:cs typeface="Arial" pitchFamily="34" charset="0"/>
              </a:rPr>
              <a:t>) reaction rate measurements</a:t>
            </a:r>
            <a:r>
              <a:rPr lang="ru-RU" dirty="0">
                <a:solidFill>
                  <a:prstClr val="black"/>
                </a:solidFill>
                <a:latin typeface="Arial" pitchFamily="34" charset="0"/>
                <a:cs typeface="Arial" pitchFamily="34" charset="0"/>
              </a:rPr>
              <a:t> </a:t>
            </a:r>
            <a:r>
              <a:rPr lang="en-US" dirty="0">
                <a:solidFill>
                  <a:prstClr val="black"/>
                </a:solidFill>
                <a:latin typeface="Arial" pitchFamily="34" charset="0"/>
                <a:cs typeface="Arial" pitchFamily="34" charset="0"/>
              </a:rPr>
              <a:t>the activation </a:t>
            </a:r>
            <a:r>
              <a:rPr lang="en-US" dirty="0" smtClean="0">
                <a:solidFill>
                  <a:prstClr val="black"/>
                </a:solidFill>
                <a:latin typeface="Arial" pitchFamily="34" charset="0"/>
                <a:cs typeface="Arial" pitchFamily="34" charset="0"/>
              </a:rPr>
              <a:t>detectors</a:t>
            </a:r>
            <a:r>
              <a:rPr lang="ru-RU" dirty="0" smtClean="0">
                <a:solidFill>
                  <a:prstClr val="black"/>
                </a:solidFill>
                <a:latin typeface="Arial" pitchFamily="34" charset="0"/>
                <a:cs typeface="Arial" pitchFamily="34" charset="0"/>
              </a:rPr>
              <a:t> </a:t>
            </a:r>
            <a:r>
              <a:rPr lang="en-US" dirty="0" smtClean="0">
                <a:solidFill>
                  <a:prstClr val="black"/>
                </a:solidFill>
                <a:latin typeface="Arial" pitchFamily="34" charset="0"/>
                <a:cs typeface="Arial" pitchFamily="34" charset="0"/>
              </a:rPr>
              <a:t> </a:t>
            </a:r>
            <a:r>
              <a:rPr lang="en-US" dirty="0">
                <a:solidFill>
                  <a:prstClr val="black"/>
                </a:solidFill>
                <a:latin typeface="Arial" pitchFamily="34" charset="0"/>
                <a:cs typeface="Arial" pitchFamily="34" charset="0"/>
              </a:rPr>
              <a:t>from natural metallic uranium</a:t>
            </a:r>
            <a:r>
              <a:rPr lang="ru-RU" dirty="0">
                <a:solidFill>
                  <a:prstClr val="black"/>
                </a:solidFill>
                <a:latin typeface="Arial" pitchFamily="34" charset="0"/>
                <a:cs typeface="Arial" pitchFamily="34" charset="0"/>
              </a:rPr>
              <a:t> </a:t>
            </a:r>
            <a:r>
              <a:rPr lang="en-US" dirty="0">
                <a:solidFill>
                  <a:prstClr val="black"/>
                </a:solidFill>
                <a:latin typeface="Arial" pitchFamily="34" charset="0"/>
                <a:cs typeface="Arial" pitchFamily="34" charset="0"/>
              </a:rPr>
              <a:t>(diameter 8 mm, thickness 1 mm, mass ~ 0.9 g) were</a:t>
            </a:r>
            <a:r>
              <a:rPr lang="ru-RU" dirty="0">
                <a:solidFill>
                  <a:prstClr val="black"/>
                </a:solidFill>
                <a:latin typeface="Arial" pitchFamily="34" charset="0"/>
                <a:cs typeface="Arial" pitchFamily="34" charset="0"/>
              </a:rPr>
              <a:t> </a:t>
            </a:r>
            <a:r>
              <a:rPr lang="en-US" dirty="0" smtClean="0">
                <a:solidFill>
                  <a:prstClr val="black"/>
                </a:solidFill>
                <a:latin typeface="Arial" pitchFamily="34" charset="0"/>
                <a:cs typeface="Arial" pitchFamily="34" charset="0"/>
              </a:rPr>
              <a:t>used</a:t>
            </a:r>
            <a:r>
              <a:rPr lang="ru-RU" dirty="0" smtClean="0">
                <a:solidFill>
                  <a:prstClr val="black"/>
                </a:solidFill>
                <a:latin typeface="Arial" pitchFamily="34" charset="0"/>
                <a:cs typeface="Arial" pitchFamily="34" charset="0"/>
              </a:rPr>
              <a:t> (29 </a:t>
            </a:r>
            <a:r>
              <a:rPr lang="en-US" dirty="0" smtClean="0">
                <a:solidFill>
                  <a:prstClr val="black"/>
                </a:solidFill>
                <a:latin typeface="Arial" pitchFamily="34" charset="0"/>
                <a:cs typeface="Arial" pitchFamily="34" charset="0"/>
              </a:rPr>
              <a:t>activation detectors in each irradiation</a:t>
            </a:r>
            <a:r>
              <a:rPr lang="ru-RU" dirty="0" smtClean="0">
                <a:solidFill>
                  <a:prstClr val="black"/>
                </a:solidFill>
                <a:latin typeface="Arial" pitchFamily="34" charset="0"/>
                <a:cs typeface="Arial" pitchFamily="34" charset="0"/>
              </a:rPr>
              <a:t>)</a:t>
            </a:r>
            <a:r>
              <a:rPr lang="en-US" dirty="0" smtClean="0">
                <a:solidFill>
                  <a:prstClr val="black"/>
                </a:solidFill>
                <a:latin typeface="Arial" pitchFamily="34" charset="0"/>
                <a:cs typeface="Arial" pitchFamily="34" charset="0"/>
              </a:rPr>
              <a:t>.</a:t>
            </a:r>
            <a:endParaRPr lang="ru-RU" dirty="0">
              <a:solidFill>
                <a:prstClr val="black"/>
              </a:solidFill>
              <a:latin typeface="Arial" pitchFamily="34" charset="0"/>
              <a:cs typeface="Arial" pitchFamily="34" charset="0"/>
            </a:endParaRPr>
          </a:p>
        </p:txBody>
      </p:sp>
      <p:sp>
        <p:nvSpPr>
          <p:cNvPr id="332"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xmlns="" val="31695084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6"/>
          <p:cNvSpPr txBox="1">
            <a:spLocks noChangeArrowheads="1"/>
          </p:cNvSpPr>
          <p:nvPr/>
        </p:nvSpPr>
        <p:spPr bwMode="auto">
          <a:xfrm>
            <a:off x="323528" y="1484784"/>
            <a:ext cx="4322762" cy="27597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ru-RU" sz="2000" dirty="0">
                <a:solidFill>
                  <a:srgbClr val="000000"/>
                </a:solidFill>
              </a:rPr>
              <a:t>Monitoring of deuteron, proton and </a:t>
            </a:r>
            <a:r>
              <a:rPr lang="en-US" altLang="ru-RU" sz="2000" baseline="30000" dirty="0">
                <a:solidFill>
                  <a:srgbClr val="000000"/>
                </a:solidFill>
              </a:rPr>
              <a:t>12</a:t>
            </a:r>
            <a:r>
              <a:rPr lang="en-US" altLang="ru-RU" sz="2000" dirty="0">
                <a:solidFill>
                  <a:srgbClr val="000000"/>
                </a:solidFill>
              </a:rPr>
              <a:t>C nuclei beams was carried out by activation of aluminum and copper foils in the reactions </a:t>
            </a:r>
          </a:p>
          <a:p>
            <a:pPr algn="ctr"/>
            <a:endParaRPr lang="en-US" altLang="ru-RU" sz="2000" i="1" baseline="30000" dirty="0">
              <a:solidFill>
                <a:srgbClr val="000000"/>
              </a:solidFill>
            </a:endParaRPr>
          </a:p>
          <a:p>
            <a:pPr algn="ctr"/>
            <a:r>
              <a:rPr lang="en-US" altLang="ru-RU" sz="2000" b="1" i="1" baseline="30000" dirty="0">
                <a:solidFill>
                  <a:srgbClr val="000000"/>
                </a:solidFill>
              </a:rPr>
              <a:t>27</a:t>
            </a:r>
            <a:r>
              <a:rPr lang="en-US" altLang="ru-RU" sz="2000" b="1" i="1" dirty="0">
                <a:solidFill>
                  <a:srgbClr val="000000"/>
                </a:solidFill>
              </a:rPr>
              <a:t>Al(</a:t>
            </a:r>
            <a:r>
              <a:rPr lang="en-US" altLang="ru-RU" sz="2000" b="1" i="1" dirty="0" err="1">
                <a:solidFill>
                  <a:srgbClr val="000000"/>
                </a:solidFill>
              </a:rPr>
              <a:t>d,x</a:t>
            </a:r>
            <a:r>
              <a:rPr lang="en-US" altLang="ru-RU" sz="2000" b="1" i="1" dirty="0">
                <a:solidFill>
                  <a:srgbClr val="000000"/>
                </a:solidFill>
              </a:rPr>
              <a:t>)</a:t>
            </a:r>
            <a:r>
              <a:rPr lang="en-US" altLang="ru-RU" sz="2000" b="1" i="1" baseline="30000" dirty="0">
                <a:solidFill>
                  <a:srgbClr val="000000"/>
                </a:solidFill>
              </a:rPr>
              <a:t>24</a:t>
            </a:r>
            <a:r>
              <a:rPr lang="en-US" altLang="ru-RU" sz="2000" b="1" i="1" dirty="0">
                <a:solidFill>
                  <a:srgbClr val="000000"/>
                </a:solidFill>
              </a:rPr>
              <a:t>Na</a:t>
            </a:r>
            <a:r>
              <a:rPr lang="en-US" altLang="ru-RU" sz="2000" b="1" dirty="0">
                <a:solidFill>
                  <a:srgbClr val="000000"/>
                </a:solidFill>
              </a:rPr>
              <a:t>,</a:t>
            </a:r>
            <a:r>
              <a:rPr lang="en-US" altLang="ru-RU" sz="2000" b="1" i="1" baseline="30000" dirty="0">
                <a:solidFill>
                  <a:srgbClr val="000000"/>
                </a:solidFill>
              </a:rPr>
              <a:t> 27</a:t>
            </a:r>
            <a:r>
              <a:rPr lang="en-US" altLang="ru-RU" sz="2000" b="1" i="1" dirty="0">
                <a:solidFill>
                  <a:srgbClr val="000000"/>
                </a:solidFill>
              </a:rPr>
              <a:t>Al(</a:t>
            </a:r>
            <a:r>
              <a:rPr lang="en-US" altLang="ru-RU" sz="2000" b="1" i="1" dirty="0" err="1">
                <a:solidFill>
                  <a:srgbClr val="000000"/>
                </a:solidFill>
              </a:rPr>
              <a:t>p,x</a:t>
            </a:r>
            <a:r>
              <a:rPr lang="en-US" altLang="ru-RU" sz="2000" b="1" i="1" dirty="0">
                <a:solidFill>
                  <a:srgbClr val="000000"/>
                </a:solidFill>
              </a:rPr>
              <a:t>)</a:t>
            </a:r>
            <a:r>
              <a:rPr lang="en-US" altLang="ru-RU" sz="2000" b="1" i="1" baseline="30000" dirty="0">
                <a:solidFill>
                  <a:srgbClr val="000000"/>
                </a:solidFill>
              </a:rPr>
              <a:t>24</a:t>
            </a:r>
            <a:r>
              <a:rPr lang="en-US" altLang="ru-RU" sz="2000" b="1" i="1" dirty="0">
                <a:solidFill>
                  <a:srgbClr val="000000"/>
                </a:solidFill>
              </a:rPr>
              <a:t>Na</a:t>
            </a:r>
            <a:r>
              <a:rPr lang="en-US" altLang="ru-RU" sz="2000" b="1" dirty="0">
                <a:solidFill>
                  <a:srgbClr val="000000"/>
                </a:solidFill>
              </a:rPr>
              <a:t> </a:t>
            </a:r>
            <a:r>
              <a:rPr lang="en-US" altLang="ru-RU" sz="2000" b="1" i="1" baseline="30000" dirty="0">
                <a:solidFill>
                  <a:srgbClr val="000000"/>
                </a:solidFill>
              </a:rPr>
              <a:t>27</a:t>
            </a:r>
            <a:r>
              <a:rPr lang="en-US" altLang="ru-RU" sz="2000" b="1" i="1" dirty="0">
                <a:solidFill>
                  <a:srgbClr val="000000"/>
                </a:solidFill>
              </a:rPr>
              <a:t>Al(</a:t>
            </a:r>
            <a:r>
              <a:rPr lang="en-US" altLang="ru-RU" sz="2000" b="1" i="1" baseline="30000" dirty="0">
                <a:solidFill>
                  <a:srgbClr val="000000"/>
                </a:solidFill>
              </a:rPr>
              <a:t>12</a:t>
            </a:r>
            <a:r>
              <a:rPr lang="en-US" altLang="ru-RU" sz="2000" b="1" i="1" dirty="0">
                <a:solidFill>
                  <a:srgbClr val="000000"/>
                </a:solidFill>
              </a:rPr>
              <a:t>C,x)</a:t>
            </a:r>
            <a:r>
              <a:rPr lang="en-US" altLang="ru-RU" sz="2000" b="1" i="1" baseline="30000" dirty="0">
                <a:solidFill>
                  <a:srgbClr val="000000"/>
                </a:solidFill>
              </a:rPr>
              <a:t>24</a:t>
            </a:r>
            <a:r>
              <a:rPr lang="en-US" altLang="ru-RU" sz="2000" b="1" i="1" dirty="0">
                <a:solidFill>
                  <a:srgbClr val="000000"/>
                </a:solidFill>
              </a:rPr>
              <a:t>Na</a:t>
            </a:r>
            <a:r>
              <a:rPr lang="en-US" altLang="ru-RU" sz="2000" b="1" i="1" dirty="0" smtClean="0">
                <a:solidFill>
                  <a:srgbClr val="000000"/>
                </a:solidFill>
              </a:rPr>
              <a:t>,</a:t>
            </a:r>
            <a:endParaRPr lang="ru-RU" altLang="ru-RU" sz="2000" b="1" i="1" dirty="0" smtClean="0">
              <a:solidFill>
                <a:srgbClr val="000000"/>
              </a:solidFill>
            </a:endParaRPr>
          </a:p>
          <a:p>
            <a:pPr algn="ctr"/>
            <a:r>
              <a:rPr lang="en-US" altLang="ru-RU" sz="2000" b="1" i="1" dirty="0" smtClean="0">
                <a:solidFill>
                  <a:srgbClr val="000000"/>
                </a:solidFill>
              </a:rPr>
              <a:t> </a:t>
            </a:r>
            <a:r>
              <a:rPr lang="en-US" altLang="ru-RU" sz="2000" b="1" i="1" baseline="30000" dirty="0">
                <a:solidFill>
                  <a:srgbClr val="000000"/>
                </a:solidFill>
              </a:rPr>
              <a:t>64</a:t>
            </a:r>
            <a:r>
              <a:rPr lang="en-US" altLang="ru-RU" sz="2000" b="1" i="1" dirty="0">
                <a:solidFill>
                  <a:srgbClr val="000000"/>
                </a:solidFill>
              </a:rPr>
              <a:t>Cu(</a:t>
            </a:r>
            <a:r>
              <a:rPr lang="en-US" altLang="ru-RU" sz="2000" b="1" i="1" dirty="0" err="1">
                <a:solidFill>
                  <a:srgbClr val="000000"/>
                </a:solidFill>
              </a:rPr>
              <a:t>d,x</a:t>
            </a:r>
            <a:r>
              <a:rPr lang="en-US" altLang="ru-RU" sz="2000" b="1" i="1" dirty="0">
                <a:solidFill>
                  <a:srgbClr val="000000"/>
                </a:solidFill>
              </a:rPr>
              <a:t>)</a:t>
            </a:r>
            <a:r>
              <a:rPr lang="en-US" altLang="ru-RU" sz="2000" b="1" i="1" baseline="30000" dirty="0">
                <a:solidFill>
                  <a:srgbClr val="000000"/>
                </a:solidFill>
              </a:rPr>
              <a:t>24</a:t>
            </a:r>
            <a:r>
              <a:rPr lang="en-US" altLang="ru-RU" sz="2000" b="1" i="1" dirty="0">
                <a:solidFill>
                  <a:srgbClr val="000000"/>
                </a:solidFill>
              </a:rPr>
              <a:t>Na</a:t>
            </a:r>
            <a:r>
              <a:rPr lang="en-US" altLang="ru-RU" sz="2000" b="1" dirty="0">
                <a:solidFill>
                  <a:srgbClr val="000000"/>
                </a:solidFill>
              </a:rPr>
              <a:t> and </a:t>
            </a:r>
            <a:r>
              <a:rPr lang="en-US" altLang="ru-RU" sz="2000" b="1" i="1" baseline="30000" dirty="0">
                <a:solidFill>
                  <a:srgbClr val="000000"/>
                </a:solidFill>
              </a:rPr>
              <a:t>64</a:t>
            </a:r>
            <a:r>
              <a:rPr lang="en-US" altLang="ru-RU" sz="2000" b="1" i="1" dirty="0">
                <a:solidFill>
                  <a:srgbClr val="000000"/>
                </a:solidFill>
              </a:rPr>
              <a:t>Cu(</a:t>
            </a:r>
            <a:r>
              <a:rPr lang="en-US" altLang="ru-RU" sz="2000" b="1" i="1" baseline="30000" dirty="0">
                <a:solidFill>
                  <a:srgbClr val="000000"/>
                </a:solidFill>
              </a:rPr>
              <a:t>12</a:t>
            </a:r>
            <a:r>
              <a:rPr lang="en-US" altLang="ru-RU" sz="2000" b="1" i="1" dirty="0">
                <a:solidFill>
                  <a:srgbClr val="000000"/>
                </a:solidFill>
              </a:rPr>
              <a:t>C,x)</a:t>
            </a:r>
            <a:r>
              <a:rPr lang="en-US" altLang="ru-RU" sz="2000" b="1" i="1" baseline="30000" dirty="0">
                <a:solidFill>
                  <a:srgbClr val="000000"/>
                </a:solidFill>
              </a:rPr>
              <a:t>24</a:t>
            </a:r>
            <a:r>
              <a:rPr lang="en-US" altLang="ru-RU" sz="2000" b="1" i="1" dirty="0">
                <a:solidFill>
                  <a:srgbClr val="000000"/>
                </a:solidFill>
              </a:rPr>
              <a:t>Na</a:t>
            </a:r>
            <a:r>
              <a:rPr lang="en-US" altLang="ru-RU" sz="2000" b="1" dirty="0">
                <a:solidFill>
                  <a:srgbClr val="000000"/>
                </a:solidFill>
              </a:rPr>
              <a:t>. </a:t>
            </a:r>
          </a:p>
          <a:p>
            <a:pPr algn="ctr"/>
            <a:endParaRPr lang="en-US" altLang="ru-RU" sz="2000" dirty="0"/>
          </a:p>
        </p:txBody>
      </p:sp>
      <p:sp>
        <p:nvSpPr>
          <p:cNvPr id="24581" name="Прямоугольник 65"/>
          <p:cNvSpPr>
            <a:spLocks noChangeArrowheads="1"/>
          </p:cNvSpPr>
          <p:nvPr/>
        </p:nvSpPr>
        <p:spPr bwMode="auto">
          <a:xfrm>
            <a:off x="323528" y="4221088"/>
            <a:ext cx="457200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US" altLang="ru-RU" dirty="0">
                <a:solidFill>
                  <a:srgbClr val="000000"/>
                </a:solidFill>
              </a:rPr>
              <a:t>Cross sections of these reactions for given beam energy were chosen by averaging and interpolation of known experimental values</a:t>
            </a:r>
            <a:endParaRPr lang="en-US" altLang="ru-RU" b="1" dirty="0">
              <a:solidFill>
                <a:srgbClr val="000000"/>
              </a:solidFill>
            </a:endParaRPr>
          </a:p>
        </p:txBody>
      </p:sp>
      <p:sp>
        <p:nvSpPr>
          <p:cNvPr id="24582" name="Прямоугольник 66"/>
          <p:cNvSpPr>
            <a:spLocks noChangeArrowheads="1"/>
          </p:cNvSpPr>
          <p:nvPr/>
        </p:nvSpPr>
        <p:spPr bwMode="auto">
          <a:xfrm>
            <a:off x="5364088" y="1628800"/>
            <a:ext cx="324008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ru-RU" sz="1600" dirty="0">
                <a:solidFill>
                  <a:srgbClr val="000000"/>
                </a:solidFill>
              </a:rPr>
              <a:t>Next cross sections were used:</a:t>
            </a:r>
            <a:endParaRPr lang="en-US" altLang="ru-RU" sz="1600" dirty="0">
              <a:solidFill>
                <a:srgbClr val="000066"/>
              </a:solidFill>
            </a:endParaRPr>
          </a:p>
        </p:txBody>
      </p:sp>
      <p:graphicFrame>
        <p:nvGraphicFramePr>
          <p:cNvPr id="68" name="Таблица 67"/>
          <p:cNvGraphicFramePr>
            <a:graphicFrameLocks noGrp="1"/>
          </p:cNvGraphicFramePr>
          <p:nvPr/>
        </p:nvGraphicFramePr>
        <p:xfrm>
          <a:off x="5292725" y="2060575"/>
          <a:ext cx="3529012" cy="3403599"/>
        </p:xfrm>
        <a:graphic>
          <a:graphicData uri="http://schemas.openxmlformats.org/drawingml/2006/table">
            <a:tbl>
              <a:tblPr/>
              <a:tblGrid>
                <a:gridCol w="576165">
                  <a:extLst>
                    <a:ext uri="{9D8B030D-6E8A-4147-A177-3AD203B41FA5}">
                      <a16:colId xmlns:a16="http://schemas.microsoft.com/office/drawing/2014/main" xmlns="" val="20000"/>
                    </a:ext>
                  </a:extLst>
                </a:gridCol>
                <a:gridCol w="1008289">
                  <a:extLst>
                    <a:ext uri="{9D8B030D-6E8A-4147-A177-3AD203B41FA5}">
                      <a16:colId xmlns:a16="http://schemas.microsoft.com/office/drawing/2014/main" xmlns="" val="20001"/>
                    </a:ext>
                  </a:extLst>
                </a:gridCol>
                <a:gridCol w="864248">
                  <a:extLst>
                    <a:ext uri="{9D8B030D-6E8A-4147-A177-3AD203B41FA5}">
                      <a16:colId xmlns:a16="http://schemas.microsoft.com/office/drawing/2014/main" xmlns="" val="20002"/>
                    </a:ext>
                  </a:extLst>
                </a:gridCol>
                <a:gridCol w="1080310">
                  <a:extLst>
                    <a:ext uri="{9D8B030D-6E8A-4147-A177-3AD203B41FA5}">
                      <a16:colId xmlns:a16="http://schemas.microsoft.com/office/drawing/2014/main" xmlns="" val="20003"/>
                    </a:ext>
                  </a:extLst>
                </a:gridCol>
              </a:tblGrid>
              <a:tr h="1005841">
                <a:tc>
                  <a:txBody>
                    <a:bodyPr/>
                    <a:lstStyle/>
                    <a:p>
                      <a:pPr algn="ctr">
                        <a:spcBef>
                          <a:spcPts val="300"/>
                        </a:spcBef>
                        <a:spcAft>
                          <a:spcPts val="300"/>
                        </a:spcAft>
                      </a:pPr>
                      <a:endParaRPr lang="en-US" sz="2200" b="0" kern="800"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US" sz="2200" b="1" kern="800" dirty="0" smtClean="0">
                          <a:solidFill>
                            <a:srgbClr val="000000"/>
                          </a:solidFill>
                          <a:latin typeface="Times New Roman"/>
                          <a:ea typeface="Times New Roman"/>
                          <a:cs typeface="Times New Roman"/>
                        </a:rPr>
                        <a:t>Energy</a:t>
                      </a:r>
                      <a:endParaRPr lang="ru-RU" sz="2200" b="1" dirty="0">
                        <a:solidFill>
                          <a:srgbClr val="000000"/>
                        </a:solidFill>
                        <a:latin typeface="Times New Roman"/>
                        <a:ea typeface="Times New Roman"/>
                        <a:cs typeface="Times New Roman"/>
                      </a:endParaRPr>
                    </a:p>
                    <a:p>
                      <a:pPr algn="ctr">
                        <a:spcBef>
                          <a:spcPts val="300"/>
                        </a:spcBef>
                        <a:spcAft>
                          <a:spcPts val="300"/>
                        </a:spcAft>
                      </a:pPr>
                      <a:r>
                        <a:rPr lang="en-GB" sz="2200" b="1" kern="800" dirty="0" err="1" smtClean="0">
                          <a:solidFill>
                            <a:srgbClr val="000000"/>
                          </a:solidFill>
                          <a:latin typeface="Times New Roman"/>
                          <a:ea typeface="Times New Roman"/>
                          <a:cs typeface="Times New Roman"/>
                        </a:rPr>
                        <a:t>GeV</a:t>
                      </a:r>
                      <a:endParaRPr lang="ru-RU" sz="2200" b="1"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b="1" dirty="0">
                          <a:solidFill>
                            <a:srgbClr val="000000"/>
                          </a:solidFill>
                          <a:latin typeface="Times New Roman"/>
                          <a:ea typeface="Times New Roman"/>
                          <a:cs typeface="Arial"/>
                        </a:rPr>
                        <a:t>CS (Al</a:t>
                      </a:r>
                      <a:r>
                        <a:rPr lang="en-US" sz="2200" b="1" dirty="0" smtClean="0">
                          <a:solidFill>
                            <a:srgbClr val="000000"/>
                          </a:solidFill>
                          <a:latin typeface="Times New Roman"/>
                          <a:ea typeface="Times New Roman"/>
                          <a:cs typeface="Arial"/>
                        </a:rPr>
                        <a:t>)</a:t>
                      </a:r>
                      <a:endParaRPr lang="ru-RU" sz="2200" b="1" dirty="0">
                        <a:solidFill>
                          <a:srgbClr val="000000"/>
                        </a:solidFill>
                        <a:latin typeface="Times New Roman"/>
                        <a:ea typeface="Times New Roman"/>
                        <a:cs typeface="Times New Roman"/>
                      </a:endParaRPr>
                    </a:p>
                    <a:p>
                      <a:pPr algn="ctr">
                        <a:spcAft>
                          <a:spcPts val="0"/>
                        </a:spcAft>
                      </a:pPr>
                      <a:r>
                        <a:rPr lang="en-US" sz="2200" b="1" dirty="0" err="1">
                          <a:solidFill>
                            <a:srgbClr val="000000"/>
                          </a:solidFill>
                          <a:latin typeface="Times New Roman"/>
                          <a:ea typeface="Times New Roman"/>
                          <a:cs typeface="Arial"/>
                        </a:rPr>
                        <a:t>mb</a:t>
                      </a:r>
                      <a:endParaRPr lang="ru-RU" sz="2200" b="1"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b="1" dirty="0">
                          <a:solidFill>
                            <a:srgbClr val="000000"/>
                          </a:solidFill>
                          <a:latin typeface="Times New Roman"/>
                          <a:ea typeface="Times New Roman"/>
                          <a:cs typeface="Arial"/>
                        </a:rPr>
                        <a:t>CS (Cu</a:t>
                      </a:r>
                      <a:r>
                        <a:rPr lang="en-US" sz="2200" b="1" dirty="0" smtClean="0">
                          <a:solidFill>
                            <a:srgbClr val="000000"/>
                          </a:solidFill>
                          <a:latin typeface="Times New Roman"/>
                          <a:ea typeface="Times New Roman"/>
                          <a:cs typeface="Arial"/>
                        </a:rPr>
                        <a:t>)</a:t>
                      </a:r>
                      <a:endParaRPr lang="ru-RU" sz="2200" b="1" dirty="0">
                        <a:solidFill>
                          <a:srgbClr val="000000"/>
                        </a:solidFill>
                        <a:latin typeface="Times New Roman"/>
                        <a:ea typeface="Times New Roman"/>
                        <a:cs typeface="Times New Roman"/>
                      </a:endParaRPr>
                    </a:p>
                    <a:p>
                      <a:pPr algn="ctr">
                        <a:spcAft>
                          <a:spcPts val="0"/>
                        </a:spcAft>
                      </a:pPr>
                      <a:r>
                        <a:rPr lang="en-US" sz="2200" b="1" dirty="0" err="1">
                          <a:solidFill>
                            <a:srgbClr val="000000"/>
                          </a:solidFill>
                          <a:latin typeface="Times New Roman"/>
                          <a:ea typeface="Times New Roman"/>
                          <a:cs typeface="Arial"/>
                        </a:rPr>
                        <a:t>mb</a:t>
                      </a:r>
                      <a:endParaRPr lang="ru-RU" sz="2200" b="1"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35280">
                <a:tc>
                  <a:txBody>
                    <a:bodyPr/>
                    <a:lstStyle/>
                    <a:p>
                      <a:pPr algn="ctr">
                        <a:spcBef>
                          <a:spcPts val="300"/>
                        </a:spcBef>
                        <a:spcAft>
                          <a:spcPts val="300"/>
                        </a:spcAft>
                      </a:pPr>
                      <a:r>
                        <a:rPr lang="en-US" sz="2200" b="1" kern="800" dirty="0" smtClean="0">
                          <a:solidFill>
                            <a:srgbClr val="000000"/>
                          </a:solidFill>
                          <a:latin typeface="Times New Roman"/>
                          <a:ea typeface="Times New Roman"/>
                          <a:cs typeface="Times New Roman"/>
                        </a:rPr>
                        <a:t>p</a:t>
                      </a:r>
                      <a:endParaRPr lang="ru-RU" sz="2200" b="1"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US" sz="2200" b="0" dirty="0" smtClean="0">
                          <a:solidFill>
                            <a:srgbClr val="000000"/>
                          </a:solidFill>
                          <a:latin typeface="Times New Roman"/>
                          <a:ea typeface="Times New Roman"/>
                          <a:cs typeface="Times New Roman"/>
                        </a:rPr>
                        <a:t>0.66</a:t>
                      </a:r>
                      <a:endParaRPr lang="ru-RU" sz="2200" b="0" dirty="0">
                        <a:solidFill>
                          <a:srgbClr val="000000"/>
                        </a:solidFill>
                        <a:latin typeface="Times New Roman"/>
                        <a:ea typeface="Times New Roman"/>
                        <a:cs typeface="Times New Roman"/>
                      </a:endParaRPr>
                    </a:p>
                  </a:txBody>
                  <a:tcPr marL="68592" marR="685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b="0" dirty="0" smtClean="0">
                          <a:solidFill>
                            <a:srgbClr val="000000"/>
                          </a:solidFill>
                          <a:latin typeface="Times New Roman"/>
                          <a:ea typeface="Times New Roman"/>
                          <a:cs typeface="Times New Roman"/>
                        </a:rPr>
                        <a:t>10.8</a:t>
                      </a:r>
                      <a:endParaRPr lang="ru-RU" sz="2200" b="0"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b="0" dirty="0" smtClean="0">
                          <a:solidFill>
                            <a:srgbClr val="000000"/>
                          </a:solidFill>
                          <a:latin typeface="Times New Roman"/>
                          <a:ea typeface="Times New Roman"/>
                          <a:cs typeface="Times New Roman"/>
                        </a:rPr>
                        <a:t>0.31</a:t>
                      </a:r>
                      <a:endParaRPr lang="ru-RU" sz="2200" b="0"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35280">
                <a:tc rowSpan="4">
                  <a:txBody>
                    <a:bodyPr/>
                    <a:lstStyle/>
                    <a:p>
                      <a:pPr algn="ctr">
                        <a:spcBef>
                          <a:spcPts val="300"/>
                        </a:spcBef>
                        <a:spcAft>
                          <a:spcPts val="300"/>
                        </a:spcAft>
                      </a:pPr>
                      <a:r>
                        <a:rPr lang="en-US" sz="2200" b="1" dirty="0" smtClean="0">
                          <a:solidFill>
                            <a:srgbClr val="000000"/>
                          </a:solidFill>
                          <a:latin typeface="Times New Roman"/>
                          <a:ea typeface="Times New Roman"/>
                          <a:cs typeface="Times New Roman"/>
                        </a:rPr>
                        <a:t>d</a:t>
                      </a:r>
                      <a:endParaRPr lang="ru-RU" sz="2200" b="1"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US" sz="2200" b="0" dirty="0" smtClean="0">
                          <a:solidFill>
                            <a:srgbClr val="000000"/>
                          </a:solidFill>
                          <a:latin typeface="Times New Roman"/>
                          <a:ea typeface="Times New Roman"/>
                          <a:cs typeface="Times New Roman"/>
                        </a:rPr>
                        <a:t>1</a:t>
                      </a:r>
                      <a:endParaRPr lang="ru-RU" sz="2200" b="0" dirty="0">
                        <a:solidFill>
                          <a:srgbClr val="000000"/>
                        </a:solidFill>
                        <a:latin typeface="Times New Roman"/>
                        <a:ea typeface="Times New Roman"/>
                        <a:cs typeface="Times New Roman"/>
                      </a:endParaRPr>
                    </a:p>
                  </a:txBody>
                  <a:tcPr marL="68592" marR="685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b="0" dirty="0" smtClean="0">
                          <a:solidFill>
                            <a:srgbClr val="000000"/>
                          </a:solidFill>
                          <a:latin typeface="Times New Roman"/>
                          <a:ea typeface="Times New Roman"/>
                          <a:cs typeface="Times New Roman"/>
                        </a:rPr>
                        <a:t>16.8</a:t>
                      </a:r>
                      <a:endParaRPr lang="ru-RU" sz="2200" b="0"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b="0" dirty="0" smtClean="0">
                          <a:solidFill>
                            <a:srgbClr val="000000"/>
                          </a:solidFill>
                          <a:latin typeface="Times New Roman"/>
                          <a:ea typeface="Times New Roman"/>
                          <a:cs typeface="Times New Roman"/>
                        </a:rPr>
                        <a:t>-</a:t>
                      </a:r>
                      <a:endParaRPr lang="ru-RU" sz="2200" b="0"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35280">
                <a:tc vMerge="1">
                  <a:txBody>
                    <a:bodyPr/>
                    <a:lstStyle/>
                    <a:p>
                      <a:endParaRPr lang="ru-RU"/>
                    </a:p>
                  </a:txBody>
                  <a:tcPr/>
                </a:tc>
                <a:tc>
                  <a:txBody>
                    <a:bodyPr/>
                    <a:lstStyle/>
                    <a:p>
                      <a:pPr marL="0" marR="0" indent="0" algn="ctr" defTabSz="914400" rtl="0" eaLnBrk="1" fontAlgn="auto" latinLnBrk="0" hangingPunct="1">
                        <a:lnSpc>
                          <a:spcPct val="100000"/>
                        </a:lnSpc>
                        <a:spcBef>
                          <a:spcPts val="300"/>
                        </a:spcBef>
                        <a:spcAft>
                          <a:spcPts val="300"/>
                        </a:spcAft>
                        <a:buClrTx/>
                        <a:buSzTx/>
                        <a:buFontTx/>
                        <a:buNone/>
                        <a:tabLst/>
                        <a:defRPr/>
                      </a:pPr>
                      <a:r>
                        <a:rPr lang="ru-RU" sz="2200" b="0" kern="800" dirty="0" smtClean="0">
                          <a:solidFill>
                            <a:srgbClr val="000000"/>
                          </a:solidFill>
                          <a:latin typeface="Times New Roman"/>
                          <a:ea typeface="Times New Roman"/>
                          <a:cs typeface="Times New Roman"/>
                        </a:rPr>
                        <a:t>2</a:t>
                      </a:r>
                      <a:endParaRPr lang="ru-RU" sz="2200" b="0" dirty="0" smtClean="0">
                        <a:solidFill>
                          <a:srgbClr val="000000"/>
                        </a:solidFill>
                        <a:latin typeface="Times New Roman"/>
                        <a:ea typeface="Times New Roman"/>
                        <a:cs typeface="Times New Roman"/>
                      </a:endParaRPr>
                    </a:p>
                  </a:txBody>
                  <a:tcPr marL="68592" marR="685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rgbClr val="000000"/>
                          </a:solidFill>
                          <a:latin typeface="Times New Roman"/>
                          <a:ea typeface="Times New Roman"/>
                          <a:cs typeface="Times New Roman"/>
                        </a:rPr>
                        <a:t>15.4</a:t>
                      </a:r>
                      <a:endParaRPr lang="ru-RU" sz="2200" b="0" dirty="0" smtClean="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rgbClr val="000000"/>
                          </a:solidFill>
                          <a:latin typeface="Times New Roman"/>
                          <a:ea typeface="Times New Roman"/>
                          <a:cs typeface="Times New Roman"/>
                        </a:rPr>
                        <a:t>3.8</a:t>
                      </a:r>
                      <a:endParaRPr lang="ru-RU" sz="2200" b="0" dirty="0" smtClean="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35280">
                <a:tc vMerge="1">
                  <a:txBody>
                    <a:bodyPr/>
                    <a:lstStyle/>
                    <a:p>
                      <a:endParaRPr lang="ru-RU"/>
                    </a:p>
                  </a:txBody>
                  <a:tcPr/>
                </a:tc>
                <a:tc>
                  <a:txBody>
                    <a:bodyPr/>
                    <a:lstStyle/>
                    <a:p>
                      <a:pPr algn="ctr">
                        <a:spcBef>
                          <a:spcPts val="300"/>
                        </a:spcBef>
                        <a:spcAft>
                          <a:spcPts val="300"/>
                        </a:spcAft>
                      </a:pPr>
                      <a:r>
                        <a:rPr lang="ru-RU" sz="2200" b="0" kern="800">
                          <a:solidFill>
                            <a:srgbClr val="000000"/>
                          </a:solidFill>
                          <a:latin typeface="Times New Roman"/>
                          <a:ea typeface="Times New Roman"/>
                          <a:cs typeface="Times New Roman"/>
                        </a:rPr>
                        <a:t>4</a:t>
                      </a:r>
                      <a:endParaRPr lang="ru-RU" sz="2200" b="0">
                        <a:solidFill>
                          <a:srgbClr val="000000"/>
                        </a:solidFill>
                        <a:latin typeface="Times New Roman"/>
                        <a:ea typeface="Times New Roman"/>
                        <a:cs typeface="Times New Roman"/>
                      </a:endParaRPr>
                    </a:p>
                  </a:txBody>
                  <a:tcPr marL="68592" marR="685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rgbClr val="000000"/>
                          </a:solidFill>
                          <a:latin typeface="Times New Roman"/>
                          <a:ea typeface="Times New Roman"/>
                          <a:cs typeface="Times New Roman"/>
                        </a:rPr>
                        <a:t>14.6</a:t>
                      </a:r>
                      <a:endParaRPr lang="ru-RU" sz="2200" b="0" dirty="0" smtClean="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rgbClr val="000000"/>
                          </a:solidFill>
                          <a:latin typeface="Times New Roman"/>
                          <a:ea typeface="Times New Roman"/>
                          <a:cs typeface="Times New Roman"/>
                        </a:rPr>
                        <a:t>6.0</a:t>
                      </a:r>
                      <a:endParaRPr lang="ru-RU" sz="2200" b="0" dirty="0" smtClean="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35280">
                <a:tc vMerge="1">
                  <a:txBody>
                    <a:bodyPr/>
                    <a:lstStyle/>
                    <a:p>
                      <a:endParaRPr lang="ru-RU"/>
                    </a:p>
                  </a:txBody>
                  <a:tcPr/>
                </a:tc>
                <a:tc>
                  <a:txBody>
                    <a:bodyPr/>
                    <a:lstStyle/>
                    <a:p>
                      <a:pPr algn="ctr">
                        <a:spcBef>
                          <a:spcPts val="300"/>
                        </a:spcBef>
                        <a:spcAft>
                          <a:spcPts val="300"/>
                        </a:spcAft>
                      </a:pPr>
                      <a:r>
                        <a:rPr lang="en-US" sz="2200" b="0" dirty="0" smtClean="0">
                          <a:solidFill>
                            <a:srgbClr val="000000"/>
                          </a:solidFill>
                          <a:latin typeface="Times New Roman"/>
                          <a:ea typeface="Times New Roman"/>
                          <a:cs typeface="Times New Roman"/>
                        </a:rPr>
                        <a:t>8</a:t>
                      </a:r>
                      <a:endParaRPr lang="ru-RU" sz="2200" b="0" dirty="0">
                        <a:solidFill>
                          <a:srgbClr val="000000"/>
                        </a:solidFill>
                        <a:latin typeface="Times New Roman"/>
                        <a:ea typeface="Times New Roman"/>
                        <a:cs typeface="Times New Roman"/>
                      </a:endParaRPr>
                    </a:p>
                  </a:txBody>
                  <a:tcPr marL="68592" marR="685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rgbClr val="000000"/>
                          </a:solidFill>
                          <a:latin typeface="Times New Roman"/>
                          <a:ea typeface="Times New Roman"/>
                          <a:cs typeface="Times New Roman"/>
                        </a:rPr>
                        <a:t>14.0</a:t>
                      </a:r>
                      <a:endParaRPr lang="ru-RU" sz="2200" b="0" dirty="0" smtClean="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rgbClr val="000000"/>
                          </a:solidFill>
                          <a:latin typeface="Times New Roman"/>
                          <a:ea typeface="Times New Roman"/>
                          <a:cs typeface="Times New Roman"/>
                        </a:rPr>
                        <a:t>6.3</a:t>
                      </a:r>
                      <a:endParaRPr lang="ru-RU" sz="2200" b="0" dirty="0" smtClean="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360679">
                <a:tc rowSpan="2">
                  <a:txBody>
                    <a:bodyPr/>
                    <a:lstStyle/>
                    <a:p>
                      <a:pPr algn="ctr">
                        <a:spcBef>
                          <a:spcPts val="300"/>
                        </a:spcBef>
                        <a:spcAft>
                          <a:spcPts val="300"/>
                        </a:spcAft>
                      </a:pPr>
                      <a:r>
                        <a:rPr lang="en-US" sz="2200" b="1" kern="800" baseline="30000" dirty="0" smtClean="0">
                          <a:solidFill>
                            <a:srgbClr val="000000"/>
                          </a:solidFill>
                          <a:latin typeface="Times New Roman"/>
                          <a:ea typeface="Times New Roman"/>
                          <a:cs typeface="Times New Roman"/>
                        </a:rPr>
                        <a:t>12</a:t>
                      </a:r>
                      <a:r>
                        <a:rPr lang="en-US" sz="2200" b="1" kern="800" dirty="0" smtClean="0">
                          <a:solidFill>
                            <a:srgbClr val="000000"/>
                          </a:solidFill>
                          <a:latin typeface="Times New Roman"/>
                          <a:ea typeface="Times New Roman"/>
                          <a:cs typeface="Times New Roman"/>
                        </a:rPr>
                        <a:t>C</a:t>
                      </a:r>
                      <a:endParaRPr lang="en-US" sz="2200" b="1" kern="800"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ru-RU" sz="2200" b="0" kern="800" dirty="0" smtClean="0">
                          <a:solidFill>
                            <a:srgbClr val="000000"/>
                          </a:solidFill>
                          <a:latin typeface="Times New Roman"/>
                          <a:ea typeface="Times New Roman"/>
                          <a:cs typeface="Times New Roman"/>
                        </a:rPr>
                        <a:t>2</a:t>
                      </a:r>
                      <a:r>
                        <a:rPr lang="en-US" sz="2200" b="0" kern="800" dirty="0" smtClean="0">
                          <a:solidFill>
                            <a:srgbClr val="000000"/>
                          </a:solidFill>
                          <a:latin typeface="Times New Roman"/>
                          <a:ea typeface="Times New Roman"/>
                          <a:cs typeface="Times New Roman"/>
                        </a:rPr>
                        <a:t>4</a:t>
                      </a:r>
                      <a:endParaRPr lang="ru-RU" sz="2200" b="0" dirty="0">
                        <a:solidFill>
                          <a:srgbClr val="000000"/>
                        </a:solidFill>
                        <a:latin typeface="Times New Roman"/>
                        <a:ea typeface="Times New Roman"/>
                        <a:cs typeface="Times New Roman"/>
                      </a:endParaRPr>
                    </a:p>
                  </a:txBody>
                  <a:tcPr marL="68592" marR="685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b="0">
                          <a:solidFill>
                            <a:srgbClr val="000000"/>
                          </a:solidFill>
                          <a:latin typeface="Times New Roman"/>
                          <a:ea typeface="Times New Roman"/>
                          <a:cs typeface="Times New Roman"/>
                        </a:rPr>
                        <a:t>19.4</a:t>
                      </a:r>
                      <a:endParaRPr lang="ru-RU" sz="2200" b="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b="0" dirty="0">
                          <a:solidFill>
                            <a:srgbClr val="000000"/>
                          </a:solidFill>
                          <a:latin typeface="Times New Roman"/>
                          <a:ea typeface="Times New Roman"/>
                          <a:cs typeface="Times New Roman"/>
                        </a:rPr>
                        <a:t>9.5</a:t>
                      </a:r>
                      <a:endParaRPr lang="ru-RU" sz="2200" b="0"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60679">
                <a:tc vMerge="1">
                  <a:txBody>
                    <a:bodyPr/>
                    <a:lstStyle/>
                    <a:p>
                      <a:endParaRPr lang="ru-RU"/>
                    </a:p>
                  </a:txBody>
                  <a:tcPr/>
                </a:tc>
                <a:tc>
                  <a:txBody>
                    <a:bodyPr/>
                    <a:lstStyle/>
                    <a:p>
                      <a:pPr algn="ctr">
                        <a:spcBef>
                          <a:spcPts val="300"/>
                        </a:spcBef>
                        <a:spcAft>
                          <a:spcPts val="300"/>
                        </a:spcAft>
                      </a:pPr>
                      <a:r>
                        <a:rPr lang="ru-RU" sz="2200" b="0" kern="800" dirty="0" smtClean="0">
                          <a:solidFill>
                            <a:srgbClr val="000000"/>
                          </a:solidFill>
                          <a:latin typeface="Times New Roman"/>
                          <a:ea typeface="Times New Roman"/>
                          <a:cs typeface="Times New Roman"/>
                        </a:rPr>
                        <a:t>4</a:t>
                      </a:r>
                      <a:r>
                        <a:rPr lang="en-US" sz="2200" b="0" kern="800" dirty="0" smtClean="0">
                          <a:solidFill>
                            <a:srgbClr val="000000"/>
                          </a:solidFill>
                          <a:latin typeface="Times New Roman"/>
                          <a:ea typeface="Times New Roman"/>
                          <a:cs typeface="Times New Roman"/>
                        </a:rPr>
                        <a:t>8</a:t>
                      </a:r>
                      <a:endParaRPr lang="ru-RU" sz="2200" b="0" dirty="0">
                        <a:solidFill>
                          <a:srgbClr val="000000"/>
                        </a:solidFill>
                        <a:latin typeface="Times New Roman"/>
                        <a:ea typeface="Times New Roman"/>
                        <a:cs typeface="Times New Roman"/>
                      </a:endParaRPr>
                    </a:p>
                  </a:txBody>
                  <a:tcPr marL="68592" marR="685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2200" b="0" dirty="0">
                          <a:solidFill>
                            <a:srgbClr val="000000"/>
                          </a:solidFill>
                          <a:latin typeface="Times New Roman"/>
                          <a:ea typeface="Times New Roman"/>
                          <a:cs typeface="Times New Roman"/>
                        </a:rPr>
                        <a:t>19.0</a:t>
                      </a:r>
                      <a:endParaRPr lang="ru-RU" sz="2200" b="0" dirty="0">
                        <a:solidFill>
                          <a:srgbClr val="000000"/>
                        </a:solidFill>
                        <a:latin typeface="Times New Roman"/>
                        <a:ea typeface="Times New Roman"/>
                        <a:cs typeface="Times New Roman"/>
                      </a:endParaRP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2200" b="0" dirty="0" smtClean="0">
                          <a:solidFill>
                            <a:srgbClr val="000000"/>
                          </a:solidFill>
                          <a:latin typeface="Times New Roman"/>
                          <a:ea typeface="Times New Roman"/>
                          <a:cs typeface="Times New Roman"/>
                        </a:rPr>
                        <a:t>9.5</a:t>
                      </a:r>
                    </a:p>
                  </a:txBody>
                  <a:tcPr marL="68592" marR="68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bl>
          </a:graphicData>
        </a:graphic>
      </p:graphicFrame>
      <p:sp>
        <p:nvSpPr>
          <p:cNvPr id="11" name="Заголовок 1"/>
          <p:cNvSpPr>
            <a:spLocks noGrp="1"/>
          </p:cNvSpPr>
          <p:nvPr>
            <p:ph type="title"/>
          </p:nvPr>
        </p:nvSpPr>
        <p:spPr>
          <a:xfrm>
            <a:off x="467544" y="0"/>
            <a:ext cx="8229600" cy="1143000"/>
          </a:xfrm>
        </p:spPr>
        <p:txBody>
          <a:bodyPr>
            <a:normAutofit fontScale="90000"/>
          </a:bodyPr>
          <a:lstStyle/>
          <a:p>
            <a:pPr algn="ctr"/>
            <a:r>
              <a:rPr lang="ru-RU" sz="4900" b="1" dirty="0" err="1" smtClean="0"/>
              <a:t>Beam</a:t>
            </a:r>
            <a:r>
              <a:rPr lang="ru-RU" sz="4900" b="1" dirty="0" smtClean="0"/>
              <a:t> </a:t>
            </a:r>
            <a:r>
              <a:rPr lang="ru-RU" sz="4900" b="1" dirty="0" err="1" smtClean="0"/>
              <a:t>parameters</a:t>
            </a:r>
            <a:r>
              <a:rPr lang="ru-RU" b="1" dirty="0" smtClean="0"/>
              <a:t/>
            </a:r>
            <a:br>
              <a:rPr lang="ru-RU" b="1" dirty="0" smtClean="0"/>
            </a:br>
            <a:r>
              <a:rPr lang="en-US" sz="3600" b="1" dirty="0" smtClean="0"/>
              <a:t>Total intensity of primary beams</a:t>
            </a:r>
            <a:endParaRPr lang="ru-RU" b="1" dirty="0"/>
          </a:p>
        </p:txBody>
      </p:sp>
      <p:sp>
        <p:nvSpPr>
          <p:cNvPr id="3" name="Прямоугольник 2"/>
          <p:cNvSpPr/>
          <p:nvPr/>
        </p:nvSpPr>
        <p:spPr>
          <a:xfrm>
            <a:off x="142844" y="5786454"/>
            <a:ext cx="8678893" cy="369332"/>
          </a:xfrm>
          <a:prstGeom prst="rect">
            <a:avLst/>
          </a:prstGeom>
        </p:spPr>
        <p:txBody>
          <a:bodyPr wrap="square">
            <a:spAutoFit/>
          </a:bodyPr>
          <a:lstStyle/>
          <a:p>
            <a:pPr algn="ctr">
              <a:buNone/>
            </a:pPr>
            <a:r>
              <a:rPr lang="en-US" dirty="0">
                <a:latin typeface="Arial" pitchFamily="34" charset="0"/>
                <a:cs typeface="Arial" pitchFamily="34" charset="0"/>
              </a:rPr>
              <a:t>Total intensities were 10</a:t>
            </a:r>
            <a:r>
              <a:rPr lang="en-US" baseline="30000" dirty="0">
                <a:latin typeface="Arial" pitchFamily="34" charset="0"/>
                <a:cs typeface="Arial" pitchFamily="34" charset="0"/>
              </a:rPr>
              <a:t>12</a:t>
            </a:r>
            <a:r>
              <a:rPr lang="en-US" dirty="0">
                <a:latin typeface="Arial" pitchFamily="34" charset="0"/>
                <a:cs typeface="Arial" pitchFamily="34" charset="0"/>
              </a:rPr>
              <a:t> - 10</a:t>
            </a:r>
            <a:r>
              <a:rPr lang="en-US" baseline="30000" dirty="0">
                <a:latin typeface="Arial" pitchFamily="34" charset="0"/>
                <a:cs typeface="Arial" pitchFamily="34" charset="0"/>
              </a:rPr>
              <a:t>14</a:t>
            </a:r>
            <a:r>
              <a:rPr lang="en-US" dirty="0">
                <a:latin typeface="Arial" pitchFamily="34" charset="0"/>
                <a:cs typeface="Arial" pitchFamily="34" charset="0"/>
              </a:rPr>
              <a:t> beam</a:t>
            </a:r>
            <a:r>
              <a:rPr lang="ru-RU" dirty="0">
                <a:latin typeface="Arial" pitchFamily="34" charset="0"/>
                <a:cs typeface="Arial" pitchFamily="34" charset="0"/>
              </a:rPr>
              <a:t> </a:t>
            </a:r>
            <a:r>
              <a:rPr lang="en-US" dirty="0">
                <a:latin typeface="Arial" pitchFamily="34" charset="0"/>
                <a:cs typeface="Arial" pitchFamily="34" charset="0"/>
              </a:rPr>
              <a:t>particles in different RUNs</a:t>
            </a:r>
            <a:endParaRPr lang="ru-RU" dirty="0">
              <a:latin typeface="Arial" pitchFamily="34" charset="0"/>
              <a:cs typeface="Arial" pitchFamily="34" charset="0"/>
            </a:endParaRPr>
          </a:p>
        </p:txBody>
      </p:sp>
      <p:sp>
        <p:nvSpPr>
          <p:cNvPr id="8"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xmlns="" val="4063596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433570" cy="1368412"/>
          </a:xfrm>
        </p:spPr>
        <p:txBody>
          <a:bodyPr>
            <a:normAutofit fontScale="90000"/>
          </a:bodyPr>
          <a:lstStyle/>
          <a:p>
            <a:pPr algn="ctr"/>
            <a:r>
              <a:rPr lang="ru-RU" sz="4900" b="1" dirty="0" err="1" smtClean="0"/>
              <a:t>Beam</a:t>
            </a:r>
            <a:r>
              <a:rPr lang="ru-RU" sz="4900" b="1" dirty="0" smtClean="0"/>
              <a:t> </a:t>
            </a:r>
            <a:r>
              <a:rPr lang="ru-RU" sz="4900" b="1" dirty="0" err="1" smtClean="0"/>
              <a:t>parameters</a:t>
            </a:r>
            <a:r>
              <a:rPr lang="ru-RU" b="1" dirty="0" smtClean="0"/>
              <a:t/>
            </a:r>
            <a:br>
              <a:rPr lang="ru-RU" b="1" dirty="0" smtClean="0"/>
            </a:br>
            <a:r>
              <a:rPr lang="en-US" sz="2700" b="1" dirty="0" smtClean="0"/>
              <a:t>Beam shape and position at the front end of the target</a:t>
            </a:r>
            <a:r>
              <a:rPr lang="ru-RU" sz="2700" b="1" dirty="0" smtClean="0"/>
              <a:t/>
            </a:r>
            <a:br>
              <a:rPr lang="ru-RU" sz="2700" b="1" dirty="0" smtClean="0"/>
            </a:br>
            <a:r>
              <a:rPr lang="en-US" sz="2800" b="1" dirty="0" smtClean="0"/>
              <a:t>(</a:t>
            </a:r>
            <a:r>
              <a:rPr lang="en-US" sz="2800" b="1" dirty="0"/>
              <a:t>I. </a:t>
            </a:r>
            <a:r>
              <a:rPr lang="en-US" sz="2800" b="1" dirty="0" err="1"/>
              <a:t>Zhuk</a:t>
            </a:r>
            <a:r>
              <a:rPr lang="en-US" sz="2800" b="1" dirty="0"/>
              <a:t> team</a:t>
            </a:r>
            <a:r>
              <a:rPr lang="ru-RU" sz="2800" b="1" dirty="0"/>
              <a:t> </a:t>
            </a:r>
            <a:r>
              <a:rPr lang="en-US" sz="2800" b="1" dirty="0"/>
              <a:t>from Belarus) </a:t>
            </a:r>
            <a:endParaRPr lang="ru-RU" sz="2700" b="1" dirty="0"/>
          </a:p>
        </p:txBody>
      </p:sp>
      <p:pic>
        <p:nvPicPr>
          <p:cNvPr id="2050" name="Picture 2"/>
          <p:cNvPicPr>
            <a:picLocks noChangeAspect="1" noChangeArrowheads="1"/>
          </p:cNvPicPr>
          <p:nvPr/>
        </p:nvPicPr>
        <p:blipFill>
          <a:blip r:embed="rId2" cstate="print"/>
          <a:srcRect/>
          <a:stretch>
            <a:fillRect/>
          </a:stretch>
        </p:blipFill>
        <p:spPr bwMode="auto">
          <a:xfrm>
            <a:off x="285720" y="4572008"/>
            <a:ext cx="2552700" cy="18669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5929322" y="3857628"/>
            <a:ext cx="2947985" cy="2710107"/>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2928926" y="4786322"/>
            <a:ext cx="2778108" cy="1581157"/>
          </a:xfrm>
          <a:prstGeom prst="rect">
            <a:avLst/>
          </a:prstGeom>
          <a:noFill/>
          <a:ln w="9525">
            <a:noFill/>
            <a:miter lim="800000"/>
            <a:headEnd/>
            <a:tailEnd/>
          </a:ln>
          <a:effectLst/>
        </p:spPr>
      </p:pic>
      <p:sp>
        <p:nvSpPr>
          <p:cNvPr id="6" name="Прямоугольник 5"/>
          <p:cNvSpPr/>
          <p:nvPr/>
        </p:nvSpPr>
        <p:spPr>
          <a:xfrm>
            <a:off x="142844" y="1643050"/>
            <a:ext cx="8715436" cy="2862322"/>
          </a:xfrm>
          <a:prstGeom prst="rect">
            <a:avLst/>
          </a:prstGeom>
        </p:spPr>
        <p:txBody>
          <a:bodyPr wrap="square">
            <a:spAutoFit/>
          </a:bodyPr>
          <a:lstStyle/>
          <a:p>
            <a:pPr algn="just"/>
            <a:r>
              <a:rPr lang="en-US" dirty="0" smtClean="0">
                <a:latin typeface="Arial" pitchFamily="34" charset="0"/>
                <a:cs typeface="Arial" pitchFamily="34" charset="0"/>
              </a:rPr>
              <a:t>The beam positioning and beam shape were found using</a:t>
            </a:r>
            <a:r>
              <a:rPr lang="ru-RU" dirty="0" smtClean="0">
                <a:latin typeface="Arial" pitchFamily="34" charset="0"/>
                <a:cs typeface="Arial" pitchFamily="34" charset="0"/>
              </a:rPr>
              <a:t> </a:t>
            </a:r>
            <a:r>
              <a:rPr lang="en-US" dirty="0" smtClean="0">
                <a:latin typeface="Arial" pitchFamily="34" charset="0"/>
                <a:cs typeface="Arial" pitchFamily="34" charset="0"/>
              </a:rPr>
              <a:t>an array of fission track detectors measuring beam</a:t>
            </a:r>
            <a:r>
              <a:rPr lang="ru-RU" dirty="0" smtClean="0">
                <a:latin typeface="Arial" pitchFamily="34" charset="0"/>
                <a:cs typeface="Arial" pitchFamily="34" charset="0"/>
              </a:rPr>
              <a:t> </a:t>
            </a:r>
            <a:r>
              <a:rPr lang="en-US" dirty="0" smtClean="0">
                <a:latin typeface="Arial" pitchFamily="34" charset="0"/>
                <a:cs typeface="Arial" pitchFamily="34" charset="0"/>
              </a:rPr>
              <a:t>induced natPb(d, f) fission track densities</a:t>
            </a:r>
            <a:r>
              <a:rPr lang="en-US" b="1" dirty="0" smtClean="0">
                <a:latin typeface="Arial" pitchFamily="34" charset="0"/>
                <a:cs typeface="Arial" pitchFamily="34" charset="0"/>
              </a:rPr>
              <a:t>.</a:t>
            </a:r>
            <a:endParaRPr lang="ru-RU" b="1"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These were placed directly on the front of the targets</a:t>
            </a:r>
            <a:r>
              <a:rPr lang="ru-RU" dirty="0" smtClean="0">
                <a:latin typeface="Arial" pitchFamily="34" charset="0"/>
                <a:cs typeface="Arial" pitchFamily="34" charset="0"/>
              </a:rPr>
              <a:t> </a:t>
            </a:r>
            <a:r>
              <a:rPr lang="en-US" dirty="0" smtClean="0">
                <a:latin typeface="Arial" pitchFamily="34" charset="0"/>
                <a:cs typeface="Arial" pitchFamily="34" charset="0"/>
              </a:rPr>
              <a:t>along the X and Y axes of the Quinta assembly. The track</a:t>
            </a:r>
            <a:r>
              <a:rPr lang="ru-RU" dirty="0" smtClean="0">
                <a:latin typeface="Arial" pitchFamily="34" charset="0"/>
                <a:cs typeface="Arial" pitchFamily="34" charset="0"/>
              </a:rPr>
              <a:t> </a:t>
            </a:r>
            <a:r>
              <a:rPr lang="en-US" dirty="0" smtClean="0">
                <a:latin typeface="Arial" pitchFamily="34" charset="0"/>
                <a:cs typeface="Arial" pitchFamily="34" charset="0"/>
              </a:rPr>
              <a:t>densities from </a:t>
            </a:r>
            <a:r>
              <a:rPr lang="en-US" baseline="30000" dirty="0" smtClean="0">
                <a:latin typeface="Arial" pitchFamily="34" charset="0"/>
                <a:cs typeface="Arial" pitchFamily="34" charset="0"/>
              </a:rPr>
              <a:t>nat</a:t>
            </a:r>
            <a:r>
              <a:rPr lang="en-US" dirty="0" smtClean="0">
                <a:latin typeface="Arial" pitchFamily="34" charset="0"/>
                <a:cs typeface="Arial" pitchFamily="34" charset="0"/>
              </a:rPr>
              <a:t>Pb(d, f) reactions were fitted to a Gaussian</a:t>
            </a:r>
            <a:r>
              <a:rPr lang="ru-RU" dirty="0" smtClean="0">
                <a:latin typeface="Arial" pitchFamily="34" charset="0"/>
                <a:cs typeface="Arial" pitchFamily="34" charset="0"/>
              </a:rPr>
              <a:t> </a:t>
            </a:r>
            <a:r>
              <a:rPr lang="en-US" dirty="0" smtClean="0">
                <a:latin typeface="Arial" pitchFamily="34" charset="0"/>
                <a:cs typeface="Arial" pitchFamily="34" charset="0"/>
              </a:rPr>
              <a:t>distribution function to obtain the beam profile</a:t>
            </a:r>
            <a:r>
              <a:rPr lang="ru-RU" dirty="0" smtClean="0">
                <a:latin typeface="Arial" pitchFamily="34" charset="0"/>
                <a:cs typeface="Arial" pitchFamily="34" charset="0"/>
              </a:rPr>
              <a:t>.</a:t>
            </a:r>
          </a:p>
          <a:p>
            <a:pPr algn="just"/>
            <a:endParaRPr lang="ru-RU" dirty="0" smtClean="0">
              <a:latin typeface="Arial" pitchFamily="34" charset="0"/>
              <a:cs typeface="Arial" pitchFamily="34" charset="0"/>
            </a:endParaRPr>
          </a:p>
          <a:p>
            <a:pPr algn="just"/>
            <a:r>
              <a:rPr lang="en-US" dirty="0" smtClean="0">
                <a:latin typeface="Arial" pitchFamily="34" charset="0"/>
                <a:cs typeface="Arial" pitchFamily="34" charset="0"/>
              </a:rPr>
              <a:t>These values used for compare measured</a:t>
            </a:r>
            <a:r>
              <a:rPr lang="ru-RU" dirty="0" smtClean="0">
                <a:latin typeface="Arial" pitchFamily="34" charset="0"/>
                <a:cs typeface="Arial" pitchFamily="34" charset="0"/>
              </a:rPr>
              <a:t> </a:t>
            </a:r>
            <a:r>
              <a:rPr lang="en-US" dirty="0" smtClean="0">
                <a:latin typeface="Arial" pitchFamily="34" charset="0"/>
                <a:cs typeface="Arial" pitchFamily="34" charset="0"/>
              </a:rPr>
              <a:t>reaction rates</a:t>
            </a:r>
            <a:r>
              <a:rPr lang="ru-RU" dirty="0" smtClean="0">
                <a:latin typeface="Arial" pitchFamily="34" charset="0"/>
                <a:cs typeface="Arial" pitchFamily="34" charset="0"/>
              </a:rPr>
              <a:t> </a:t>
            </a:r>
            <a:r>
              <a:rPr lang="en-US" dirty="0" smtClean="0">
                <a:latin typeface="Arial" pitchFamily="34" charset="0"/>
                <a:cs typeface="Arial" pitchFamily="34" charset="0"/>
              </a:rPr>
              <a:t>in different irradiation runs, for interpolation of the integral</a:t>
            </a:r>
            <a:r>
              <a:rPr lang="ru-RU" dirty="0" smtClean="0">
                <a:latin typeface="Arial" pitchFamily="34" charset="0"/>
                <a:cs typeface="Arial" pitchFamily="34" charset="0"/>
              </a:rPr>
              <a:t> </a:t>
            </a:r>
            <a:r>
              <a:rPr lang="en-US" dirty="0" smtClean="0">
                <a:latin typeface="Arial" pitchFamily="34" charset="0"/>
                <a:cs typeface="Arial" pitchFamily="34" charset="0"/>
              </a:rPr>
              <a:t>numbers of reactions and for simulate experiments by</a:t>
            </a:r>
          </a:p>
          <a:p>
            <a:pPr algn="just"/>
            <a:r>
              <a:rPr lang="en-US" dirty="0" smtClean="0">
                <a:latin typeface="Arial" pitchFamily="34" charset="0"/>
                <a:cs typeface="Arial" pitchFamily="34" charset="0"/>
              </a:rPr>
              <a:t>Codes</a:t>
            </a:r>
            <a:r>
              <a:rPr lang="ru-RU" dirty="0" smtClean="0">
                <a:latin typeface="Arial" pitchFamily="34" charset="0"/>
                <a:cs typeface="Arial" pitchFamily="34" charset="0"/>
              </a:rPr>
              <a:t>.</a:t>
            </a:r>
            <a:endParaRPr lang="ru-RU" dirty="0">
              <a:latin typeface="Arial" pitchFamily="34" charset="0"/>
              <a:cs typeface="Arial" pitchFamily="34" charset="0"/>
            </a:endParaRPr>
          </a:p>
        </p:txBody>
      </p:sp>
      <p:sp>
        <p:nvSpPr>
          <p:cNvPr id="7"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116632"/>
            <a:ext cx="8229600" cy="1143000"/>
          </a:xfrm>
        </p:spPr>
        <p:txBody>
          <a:bodyPr>
            <a:noAutofit/>
          </a:bodyPr>
          <a:lstStyle/>
          <a:p>
            <a:pPr algn="ctr"/>
            <a:r>
              <a:rPr lang="en-US" sz="4000" b="1" dirty="0" smtClean="0"/>
              <a:t>Determination of the capture reaction rates (accumulated plutonium)</a:t>
            </a:r>
            <a:endParaRPr lang="ru-RU" sz="4000" b="1" dirty="0"/>
          </a:p>
        </p:txBody>
      </p:sp>
      <p:sp>
        <p:nvSpPr>
          <p:cNvPr id="4" name="Содержимое 3"/>
          <p:cNvSpPr>
            <a:spLocks noGrp="1"/>
          </p:cNvSpPr>
          <p:nvPr>
            <p:ph idx="1"/>
          </p:nvPr>
        </p:nvSpPr>
        <p:spPr>
          <a:xfrm>
            <a:off x="214282" y="1714488"/>
            <a:ext cx="8472518" cy="4610112"/>
          </a:xfrm>
        </p:spPr>
        <p:txBody>
          <a:bodyPr>
            <a:normAutofit/>
          </a:bodyPr>
          <a:lstStyle/>
          <a:p>
            <a:pPr marL="0" lvl="0" indent="0" algn="just" fontAlgn="base">
              <a:spcBef>
                <a:spcPct val="50000"/>
              </a:spcBef>
              <a:spcAft>
                <a:spcPct val="0"/>
              </a:spcAft>
              <a:buNone/>
              <a:defRPr/>
            </a:pPr>
            <a:r>
              <a:rPr lang="en-US" altLang="ru-RU" sz="2000" dirty="0" smtClean="0">
                <a:solidFill>
                  <a:srgbClr val="000000"/>
                </a:solidFill>
                <a:latin typeface="Arial" pitchFamily="34" charset="0"/>
                <a:cs typeface="Arial" pitchFamily="34" charset="0"/>
              </a:rPr>
              <a:t>The number of </a:t>
            </a:r>
            <a:r>
              <a:rPr lang="en-US" altLang="ru-RU" sz="2000" baseline="30000" dirty="0" smtClean="0">
                <a:solidFill>
                  <a:srgbClr val="000000"/>
                </a:solidFill>
                <a:latin typeface="Arial" pitchFamily="34" charset="0"/>
                <a:cs typeface="Arial" pitchFamily="34" charset="0"/>
              </a:rPr>
              <a:t>238</a:t>
            </a:r>
            <a:r>
              <a:rPr lang="en-US" altLang="ru-RU" sz="2000" dirty="0" smtClean="0">
                <a:solidFill>
                  <a:srgbClr val="000000"/>
                </a:solidFill>
                <a:latin typeface="Arial" pitchFamily="34" charset="0"/>
                <a:cs typeface="Arial" pitchFamily="34" charset="0"/>
              </a:rPr>
              <a:t>U neutron </a:t>
            </a:r>
            <a:r>
              <a:rPr lang="en-US" altLang="ru-RU" sz="2000" dirty="0" err="1" smtClean="0">
                <a:solidFill>
                  <a:srgbClr val="000000"/>
                </a:solidFill>
                <a:latin typeface="Arial" pitchFamily="34" charset="0"/>
                <a:cs typeface="Arial" pitchFamily="34" charset="0"/>
              </a:rPr>
              <a:t>radiative</a:t>
            </a:r>
            <a:r>
              <a:rPr lang="en-US" altLang="ru-RU" sz="2000" dirty="0" smtClean="0">
                <a:solidFill>
                  <a:srgbClr val="000000"/>
                </a:solidFill>
                <a:latin typeface="Arial" pitchFamily="34" charset="0"/>
                <a:cs typeface="Arial" pitchFamily="34" charset="0"/>
              </a:rPr>
              <a:t> capture reactions corresponds to the number of </a:t>
            </a:r>
            <a:r>
              <a:rPr lang="en-US" altLang="ru-RU" sz="2000" baseline="30000" dirty="0" smtClean="0">
                <a:solidFill>
                  <a:srgbClr val="000000"/>
                </a:solidFill>
                <a:latin typeface="Arial" pitchFamily="34" charset="0"/>
                <a:cs typeface="Arial" pitchFamily="34" charset="0"/>
              </a:rPr>
              <a:t>239</a:t>
            </a:r>
            <a:r>
              <a:rPr lang="en-US" altLang="ru-RU" sz="2000" dirty="0" smtClean="0">
                <a:solidFill>
                  <a:srgbClr val="000000"/>
                </a:solidFill>
                <a:latin typeface="Arial" pitchFamily="34" charset="0"/>
                <a:cs typeface="Arial" pitchFamily="34" charset="0"/>
              </a:rPr>
              <a:t>Pu nuclei, which are formed by the chain of </a:t>
            </a:r>
            <a:r>
              <a:rPr lang="en-US" altLang="ru-RU" sz="2000" baseline="30000" dirty="0" smtClean="0">
                <a:solidFill>
                  <a:srgbClr val="000000"/>
                </a:solidFill>
                <a:latin typeface="Arial" pitchFamily="34" charset="0"/>
                <a:cs typeface="Arial" pitchFamily="34" charset="0"/>
              </a:rPr>
              <a:t>239</a:t>
            </a:r>
            <a:r>
              <a:rPr lang="en-US" altLang="ru-RU" sz="2000" dirty="0" smtClean="0">
                <a:solidFill>
                  <a:srgbClr val="000000"/>
                </a:solidFill>
                <a:latin typeface="Arial" pitchFamily="34" charset="0"/>
                <a:cs typeface="Arial" pitchFamily="34" charset="0"/>
              </a:rPr>
              <a:t>U β-decay: </a:t>
            </a:r>
            <a:endParaRPr lang="ru-RU" altLang="ru-RU" sz="2000" dirty="0" smtClean="0">
              <a:solidFill>
                <a:srgbClr val="000000"/>
              </a:solidFill>
              <a:latin typeface="Arial" pitchFamily="34" charset="0"/>
              <a:cs typeface="Arial" pitchFamily="34" charset="0"/>
            </a:endParaRPr>
          </a:p>
          <a:p>
            <a:pPr marL="0" indent="0" algn="ctr" fontAlgn="base">
              <a:spcBef>
                <a:spcPct val="50000"/>
              </a:spcBef>
              <a:spcAft>
                <a:spcPct val="0"/>
              </a:spcAft>
              <a:buNone/>
              <a:defRPr/>
            </a:pPr>
            <a:r>
              <a:rPr lang="ru-RU" altLang="ru-RU" sz="2400" b="1" baseline="30000" dirty="0" smtClean="0">
                <a:solidFill>
                  <a:srgbClr val="000000"/>
                </a:solidFill>
                <a:latin typeface="Arial" pitchFamily="34" charset="0"/>
                <a:cs typeface="Arial" pitchFamily="34" charset="0"/>
                <a:sym typeface="Symbol" panose="05050102010706020507" pitchFamily="18" charset="2"/>
              </a:rPr>
              <a:t>238</a:t>
            </a:r>
            <a:r>
              <a:rPr lang="en-US" altLang="ru-RU" sz="2400" b="1" dirty="0" smtClean="0">
                <a:solidFill>
                  <a:srgbClr val="000000"/>
                </a:solidFill>
                <a:latin typeface="Arial" pitchFamily="34" charset="0"/>
                <a:cs typeface="Arial" pitchFamily="34" charset="0"/>
                <a:sym typeface="Symbol" panose="05050102010706020507" pitchFamily="18" charset="2"/>
              </a:rPr>
              <a:t>U</a:t>
            </a:r>
            <a:r>
              <a:rPr lang="ru-RU" altLang="ru-RU" sz="2400" b="1" dirty="0" smtClean="0">
                <a:solidFill>
                  <a:srgbClr val="000000"/>
                </a:solidFill>
                <a:latin typeface="Arial" pitchFamily="34" charset="0"/>
                <a:cs typeface="Arial" pitchFamily="34" charset="0"/>
                <a:sym typeface="Symbol" panose="05050102010706020507" pitchFamily="18" charset="2"/>
              </a:rPr>
              <a:t>(</a:t>
            </a:r>
            <a:r>
              <a:rPr lang="en-US" altLang="ru-RU" sz="2400" b="1" dirty="0" smtClean="0">
                <a:solidFill>
                  <a:srgbClr val="000000"/>
                </a:solidFill>
                <a:latin typeface="Arial" pitchFamily="34" charset="0"/>
                <a:cs typeface="Arial" pitchFamily="34" charset="0"/>
                <a:sym typeface="Symbol" panose="05050102010706020507" pitchFamily="18" charset="2"/>
              </a:rPr>
              <a:t>n</a:t>
            </a:r>
            <a:r>
              <a:rPr lang="ru-RU" altLang="ru-RU" sz="2400" b="1" dirty="0" smtClean="0">
                <a:solidFill>
                  <a:srgbClr val="000000"/>
                </a:solidFill>
                <a:latin typeface="Arial" pitchFamily="34" charset="0"/>
                <a:cs typeface="Arial" pitchFamily="34" charset="0"/>
                <a:sym typeface="Symbol" panose="05050102010706020507" pitchFamily="18" charset="2"/>
              </a:rPr>
              <a:t>,</a:t>
            </a:r>
            <a:r>
              <a:rPr lang="en-US" altLang="ru-RU" sz="2400" b="1" dirty="0" smtClean="0">
                <a:solidFill>
                  <a:srgbClr val="000000"/>
                </a:solidFill>
                <a:latin typeface="Arial" pitchFamily="34" charset="0"/>
                <a:cs typeface="Arial" pitchFamily="34" charset="0"/>
                <a:sym typeface="Symbol" panose="05050102010706020507" pitchFamily="18" charset="2"/>
              </a:rPr>
              <a:t>γ</a:t>
            </a:r>
            <a:r>
              <a:rPr lang="ru-RU" altLang="ru-RU" sz="2400" b="1" dirty="0" smtClean="0">
                <a:solidFill>
                  <a:srgbClr val="000000"/>
                </a:solidFill>
                <a:latin typeface="Arial" pitchFamily="34" charset="0"/>
                <a:cs typeface="Arial" pitchFamily="34" charset="0"/>
                <a:sym typeface="Symbol" panose="05050102010706020507" pitchFamily="18" charset="2"/>
              </a:rPr>
              <a:t>)</a:t>
            </a:r>
            <a:r>
              <a:rPr lang="ru-RU" altLang="ru-RU" sz="2400" b="1" baseline="30000" dirty="0" smtClean="0">
                <a:solidFill>
                  <a:srgbClr val="000000"/>
                </a:solidFill>
                <a:latin typeface="Arial" pitchFamily="34" charset="0"/>
                <a:cs typeface="Arial" pitchFamily="34" charset="0"/>
                <a:sym typeface="Symbol" panose="05050102010706020507" pitchFamily="18" charset="2"/>
              </a:rPr>
              <a:t>239</a:t>
            </a:r>
            <a:r>
              <a:rPr lang="en-US" altLang="ru-RU" sz="2400" b="1" dirty="0" smtClean="0">
                <a:solidFill>
                  <a:srgbClr val="000000"/>
                </a:solidFill>
                <a:latin typeface="Arial" pitchFamily="34" charset="0"/>
                <a:cs typeface="Arial" pitchFamily="34" charset="0"/>
                <a:sym typeface="Symbol" panose="05050102010706020507" pitchFamily="18" charset="2"/>
              </a:rPr>
              <a:t>U</a:t>
            </a:r>
            <a:r>
              <a:rPr lang="ru-RU" altLang="ru-RU" sz="2400" b="1" dirty="0" smtClean="0">
                <a:solidFill>
                  <a:srgbClr val="000000"/>
                </a:solidFill>
                <a:latin typeface="Arial" pitchFamily="34" charset="0"/>
                <a:cs typeface="Arial" pitchFamily="34" charset="0"/>
                <a:sym typeface="Symbol" panose="05050102010706020507" pitchFamily="18" charset="2"/>
              </a:rPr>
              <a:t> </a:t>
            </a:r>
            <a:r>
              <a:rPr lang="en-US" altLang="ru-RU" sz="2400" b="1" dirty="0" smtClean="0">
                <a:solidFill>
                  <a:srgbClr val="000000"/>
                </a:solidFill>
                <a:latin typeface="Arial" pitchFamily="34" charset="0"/>
                <a:cs typeface="Arial" pitchFamily="34" charset="0"/>
                <a:sym typeface="Symbol" panose="05050102010706020507" pitchFamily="18" charset="2"/>
              </a:rPr>
              <a:t>β</a:t>
            </a:r>
            <a:r>
              <a:rPr lang="ru-RU" altLang="ru-RU" sz="2400" b="1" baseline="30000" dirty="0" smtClean="0">
                <a:solidFill>
                  <a:srgbClr val="000000"/>
                </a:solidFill>
                <a:latin typeface="Arial" pitchFamily="34" charset="0"/>
                <a:cs typeface="Arial" pitchFamily="34" charset="0"/>
                <a:sym typeface="Symbol" panose="05050102010706020507" pitchFamily="18" charset="2"/>
              </a:rPr>
              <a:t>-</a:t>
            </a:r>
            <a:r>
              <a:rPr lang="ru-RU" altLang="ru-RU" sz="2400" b="1" dirty="0" smtClean="0">
                <a:solidFill>
                  <a:srgbClr val="000000"/>
                </a:solidFill>
                <a:latin typeface="Arial" pitchFamily="34" charset="0"/>
                <a:cs typeface="Arial" pitchFamily="34" charset="0"/>
                <a:sym typeface="Symbol" panose="05050102010706020507" pitchFamily="18" charset="2"/>
              </a:rPr>
              <a:t> (23,54 </a:t>
            </a:r>
            <a:r>
              <a:rPr lang="en-US" altLang="ru-RU" sz="2400" b="1" dirty="0" smtClean="0">
                <a:solidFill>
                  <a:srgbClr val="000000"/>
                </a:solidFill>
                <a:latin typeface="Arial" pitchFamily="34" charset="0"/>
                <a:cs typeface="Arial" pitchFamily="34" charset="0"/>
                <a:sym typeface="Symbol" panose="05050102010706020507" pitchFamily="18" charset="2"/>
              </a:rPr>
              <a:t>min</a:t>
            </a:r>
            <a:r>
              <a:rPr lang="ru-RU" altLang="ru-RU" sz="2400" b="1" dirty="0" smtClean="0">
                <a:solidFill>
                  <a:srgbClr val="000000"/>
                </a:solidFill>
                <a:latin typeface="Arial" pitchFamily="34" charset="0"/>
                <a:cs typeface="Arial" pitchFamily="34" charset="0"/>
                <a:sym typeface="Symbol" panose="05050102010706020507" pitchFamily="18" charset="2"/>
              </a:rPr>
              <a:t>) →</a:t>
            </a:r>
            <a:r>
              <a:rPr lang="ru-RU" altLang="ru-RU" sz="2400" b="1" baseline="30000" dirty="0" smtClean="0">
                <a:solidFill>
                  <a:srgbClr val="000000"/>
                </a:solidFill>
                <a:latin typeface="Arial" pitchFamily="34" charset="0"/>
                <a:cs typeface="Arial" pitchFamily="34" charset="0"/>
                <a:sym typeface="Symbol" panose="05050102010706020507" pitchFamily="18" charset="2"/>
              </a:rPr>
              <a:t>239</a:t>
            </a:r>
            <a:r>
              <a:rPr lang="en-US" altLang="ru-RU" sz="2400" b="1" dirty="0" err="1" smtClean="0">
                <a:solidFill>
                  <a:srgbClr val="000000"/>
                </a:solidFill>
                <a:latin typeface="Arial" pitchFamily="34" charset="0"/>
                <a:cs typeface="Arial" pitchFamily="34" charset="0"/>
                <a:sym typeface="Symbol" panose="05050102010706020507" pitchFamily="18" charset="2"/>
              </a:rPr>
              <a:t>Np</a:t>
            </a:r>
            <a:r>
              <a:rPr lang="ru-RU" altLang="ru-RU" sz="2400" b="1" dirty="0" smtClean="0">
                <a:solidFill>
                  <a:srgbClr val="000000"/>
                </a:solidFill>
                <a:latin typeface="Arial" pitchFamily="34" charset="0"/>
                <a:cs typeface="Arial" pitchFamily="34" charset="0"/>
                <a:sym typeface="Symbol" panose="05050102010706020507" pitchFamily="18" charset="2"/>
              </a:rPr>
              <a:t> </a:t>
            </a:r>
            <a:r>
              <a:rPr lang="en-US" altLang="ru-RU" sz="2400" b="1" dirty="0" smtClean="0">
                <a:solidFill>
                  <a:srgbClr val="000000"/>
                </a:solidFill>
                <a:latin typeface="Arial" pitchFamily="34" charset="0"/>
                <a:cs typeface="Arial" pitchFamily="34" charset="0"/>
                <a:sym typeface="Symbol" panose="05050102010706020507" pitchFamily="18" charset="2"/>
              </a:rPr>
              <a:t>β</a:t>
            </a:r>
            <a:r>
              <a:rPr lang="ru-RU" altLang="ru-RU" sz="2400" b="1" baseline="30000" dirty="0" smtClean="0">
                <a:solidFill>
                  <a:srgbClr val="000000"/>
                </a:solidFill>
                <a:latin typeface="Arial" pitchFamily="34" charset="0"/>
                <a:cs typeface="Arial" pitchFamily="34" charset="0"/>
                <a:sym typeface="Symbol" panose="05050102010706020507" pitchFamily="18" charset="2"/>
              </a:rPr>
              <a:t>-</a:t>
            </a:r>
            <a:r>
              <a:rPr lang="ru-RU" altLang="ru-RU" sz="2400" b="1" dirty="0" smtClean="0">
                <a:solidFill>
                  <a:srgbClr val="000000"/>
                </a:solidFill>
                <a:latin typeface="Arial" pitchFamily="34" charset="0"/>
                <a:cs typeface="Arial" pitchFamily="34" charset="0"/>
                <a:sym typeface="Symbol" panose="05050102010706020507" pitchFamily="18" charset="2"/>
              </a:rPr>
              <a:t> (2,36 </a:t>
            </a:r>
            <a:r>
              <a:rPr lang="en-US" altLang="ru-RU" sz="2400" b="1" dirty="0" smtClean="0">
                <a:solidFill>
                  <a:srgbClr val="000000"/>
                </a:solidFill>
                <a:latin typeface="Arial" pitchFamily="34" charset="0"/>
                <a:cs typeface="Arial" pitchFamily="34" charset="0"/>
                <a:sym typeface="Symbol" panose="05050102010706020507" pitchFamily="18" charset="2"/>
              </a:rPr>
              <a:t>d</a:t>
            </a:r>
            <a:r>
              <a:rPr lang="ru-RU" altLang="ru-RU" sz="2400" b="1" dirty="0" smtClean="0">
                <a:solidFill>
                  <a:srgbClr val="000000"/>
                </a:solidFill>
                <a:latin typeface="Arial" pitchFamily="34" charset="0"/>
                <a:cs typeface="Arial" pitchFamily="34" charset="0"/>
                <a:sym typeface="Symbol" panose="05050102010706020507" pitchFamily="18" charset="2"/>
              </a:rPr>
              <a:t>) →</a:t>
            </a:r>
            <a:r>
              <a:rPr lang="ru-RU" altLang="ru-RU" sz="2400" b="1" baseline="30000" dirty="0" smtClean="0">
                <a:solidFill>
                  <a:srgbClr val="000000"/>
                </a:solidFill>
                <a:latin typeface="Arial" pitchFamily="34" charset="0"/>
                <a:cs typeface="Arial" pitchFamily="34" charset="0"/>
                <a:sym typeface="Symbol" panose="05050102010706020507" pitchFamily="18" charset="2"/>
              </a:rPr>
              <a:t>239</a:t>
            </a:r>
            <a:r>
              <a:rPr lang="en-US" altLang="ru-RU" sz="2400" b="1" dirty="0" err="1" smtClean="0">
                <a:solidFill>
                  <a:srgbClr val="000000"/>
                </a:solidFill>
                <a:latin typeface="Arial" pitchFamily="34" charset="0"/>
                <a:cs typeface="Arial" pitchFamily="34" charset="0"/>
                <a:sym typeface="Symbol" panose="05050102010706020507" pitchFamily="18" charset="2"/>
              </a:rPr>
              <a:t>Pu</a:t>
            </a:r>
            <a:r>
              <a:rPr lang="ru-RU" altLang="ru-RU" sz="2400" dirty="0" smtClean="0">
                <a:solidFill>
                  <a:srgbClr val="000000"/>
                </a:solidFill>
                <a:latin typeface="Arial" pitchFamily="34" charset="0"/>
                <a:cs typeface="Arial" pitchFamily="34" charset="0"/>
                <a:sym typeface="Symbol" panose="05050102010706020507" pitchFamily="18" charset="2"/>
              </a:rPr>
              <a:t> </a:t>
            </a:r>
          </a:p>
          <a:p>
            <a:pPr marL="0" lvl="0" indent="0" algn="just" fontAlgn="base">
              <a:spcBef>
                <a:spcPct val="50000"/>
              </a:spcBef>
              <a:spcAft>
                <a:spcPct val="0"/>
              </a:spcAft>
              <a:buNone/>
              <a:defRPr/>
            </a:pPr>
            <a:endParaRPr lang="ru-RU" altLang="ru-RU" sz="2000" dirty="0" smtClean="0">
              <a:solidFill>
                <a:srgbClr val="000000"/>
              </a:solidFill>
              <a:latin typeface="Arial" pitchFamily="34" charset="0"/>
              <a:cs typeface="Arial" pitchFamily="34" charset="0"/>
            </a:endParaRPr>
          </a:p>
          <a:p>
            <a:pPr marL="0" lvl="0" indent="0" algn="just" fontAlgn="base">
              <a:spcBef>
                <a:spcPct val="50000"/>
              </a:spcBef>
              <a:spcAft>
                <a:spcPct val="0"/>
              </a:spcAft>
              <a:buNone/>
              <a:defRPr/>
            </a:pPr>
            <a:r>
              <a:rPr lang="en-US" altLang="ru-RU" sz="2000" dirty="0" smtClean="0">
                <a:solidFill>
                  <a:srgbClr val="000000"/>
                </a:solidFill>
                <a:latin typeface="Arial" pitchFamily="34" charset="0"/>
                <a:cs typeface="Arial" pitchFamily="34" charset="0"/>
              </a:rPr>
              <a:t>After the irradiation of uranium assembly  γ-spectra of irradiated uranium foils were measured</a:t>
            </a:r>
            <a:r>
              <a:rPr lang="ru-RU" altLang="ru-RU" sz="2000" dirty="0" smtClean="0">
                <a:solidFill>
                  <a:srgbClr val="000000"/>
                </a:solidFill>
                <a:latin typeface="Arial" pitchFamily="34" charset="0"/>
                <a:cs typeface="Arial" pitchFamily="34" charset="0"/>
              </a:rPr>
              <a:t> </a:t>
            </a:r>
            <a:r>
              <a:rPr lang="en-US" altLang="ru-RU" sz="2000" dirty="0" smtClean="0">
                <a:solidFill>
                  <a:srgbClr val="000000"/>
                </a:solidFill>
                <a:latin typeface="Arial" pitchFamily="34" charset="0"/>
                <a:cs typeface="Arial" pitchFamily="34" charset="0"/>
              </a:rPr>
              <a:t>using </a:t>
            </a:r>
            <a:r>
              <a:rPr lang="en-US" altLang="ru-RU" sz="2000" dirty="0" err="1" smtClean="0">
                <a:solidFill>
                  <a:srgbClr val="000000"/>
                </a:solidFill>
                <a:latin typeface="Arial" pitchFamily="34" charset="0"/>
                <a:cs typeface="Arial" pitchFamily="34" charset="0"/>
              </a:rPr>
              <a:t>HPGe</a:t>
            </a:r>
            <a:r>
              <a:rPr lang="en-US" altLang="ru-RU" sz="2000" dirty="0" smtClean="0">
                <a:solidFill>
                  <a:srgbClr val="000000"/>
                </a:solidFill>
                <a:latin typeface="Arial" pitchFamily="34" charset="0"/>
                <a:cs typeface="Arial" pitchFamily="34" charset="0"/>
              </a:rPr>
              <a:t> detectors. Before measurement</a:t>
            </a:r>
            <a:r>
              <a:rPr lang="ru-RU" altLang="ru-RU" sz="2000" dirty="0" smtClean="0">
                <a:solidFill>
                  <a:srgbClr val="000000"/>
                </a:solidFill>
                <a:latin typeface="Arial" pitchFamily="34" charset="0"/>
                <a:cs typeface="Arial" pitchFamily="34" charset="0"/>
              </a:rPr>
              <a:t> </a:t>
            </a:r>
            <a:r>
              <a:rPr lang="en-US" altLang="ru-RU" sz="2000" dirty="0" smtClean="0">
                <a:solidFill>
                  <a:srgbClr val="000000"/>
                </a:solidFill>
                <a:latin typeface="Arial" pitchFamily="34" charset="0"/>
                <a:cs typeface="Arial" pitchFamily="34" charset="0"/>
              </a:rPr>
              <a:t>uranium foils</a:t>
            </a:r>
            <a:r>
              <a:rPr lang="ru-RU" altLang="ru-RU" sz="2000" dirty="0" smtClean="0">
                <a:solidFill>
                  <a:srgbClr val="000000"/>
                </a:solidFill>
                <a:latin typeface="Arial" pitchFamily="34" charset="0"/>
                <a:cs typeface="Arial" pitchFamily="34" charset="0"/>
              </a:rPr>
              <a:t> </a:t>
            </a:r>
            <a:r>
              <a:rPr lang="en-US" altLang="ru-RU" sz="2000" dirty="0" smtClean="0">
                <a:solidFill>
                  <a:srgbClr val="000000"/>
                </a:solidFill>
                <a:latin typeface="Arial" pitchFamily="34" charset="0"/>
                <a:cs typeface="Arial" pitchFamily="34" charset="0"/>
              </a:rPr>
              <a:t>were exposure for more than 4 hours to reach 99.9% of the decays of </a:t>
            </a:r>
            <a:r>
              <a:rPr lang="ru-RU" altLang="ru-RU" sz="2000" baseline="30000" dirty="0" smtClean="0">
                <a:solidFill>
                  <a:srgbClr val="000000"/>
                </a:solidFill>
                <a:latin typeface="Arial" pitchFamily="34" charset="0"/>
                <a:cs typeface="Arial" pitchFamily="34" charset="0"/>
              </a:rPr>
              <a:t>239</a:t>
            </a:r>
            <a:r>
              <a:rPr lang="en-US" altLang="ru-RU" sz="2000" dirty="0" smtClean="0">
                <a:solidFill>
                  <a:srgbClr val="000000"/>
                </a:solidFill>
                <a:latin typeface="Arial" pitchFamily="34" charset="0"/>
                <a:cs typeface="Arial" pitchFamily="34" charset="0"/>
              </a:rPr>
              <a:t>U</a:t>
            </a:r>
            <a:r>
              <a:rPr lang="ru-RU" altLang="ru-RU" sz="2000" dirty="0" smtClean="0">
                <a:solidFill>
                  <a:srgbClr val="000000"/>
                </a:solidFill>
                <a:latin typeface="Arial" pitchFamily="34" charset="0"/>
                <a:cs typeface="Arial" pitchFamily="34" charset="0"/>
              </a:rPr>
              <a:t>. </a:t>
            </a:r>
            <a:r>
              <a:rPr lang="en-US" altLang="ru-RU" sz="2000" dirty="0" smtClean="0">
                <a:solidFill>
                  <a:srgbClr val="000000"/>
                </a:solidFill>
                <a:latin typeface="Arial" pitchFamily="34" charset="0"/>
                <a:cs typeface="Arial" pitchFamily="34" charset="0"/>
              </a:rPr>
              <a:t>The reaction rate of neutron capture of uranium-238 was determined by measuring the activity of the </a:t>
            </a:r>
            <a:r>
              <a:rPr lang="ru-RU" altLang="ru-RU" sz="2000" baseline="30000" dirty="0" smtClean="0">
                <a:solidFill>
                  <a:srgbClr val="000000"/>
                </a:solidFill>
                <a:latin typeface="Arial" pitchFamily="34" charset="0"/>
                <a:cs typeface="Arial" pitchFamily="34" charset="0"/>
              </a:rPr>
              <a:t>239</a:t>
            </a:r>
            <a:r>
              <a:rPr lang="en-US" altLang="ru-RU" sz="2000" dirty="0" err="1" smtClean="0">
                <a:solidFill>
                  <a:srgbClr val="000000"/>
                </a:solidFill>
                <a:latin typeface="Arial" pitchFamily="34" charset="0"/>
                <a:cs typeface="Arial" pitchFamily="34" charset="0"/>
              </a:rPr>
              <a:t>Np</a:t>
            </a:r>
            <a:r>
              <a:rPr lang="en-US" altLang="ru-RU" sz="2000" dirty="0" smtClean="0">
                <a:solidFill>
                  <a:srgbClr val="000000"/>
                </a:solidFill>
                <a:latin typeface="Arial" pitchFamily="34" charset="0"/>
                <a:cs typeface="Arial" pitchFamily="34" charset="0"/>
              </a:rPr>
              <a:t> nuclide</a:t>
            </a:r>
            <a:r>
              <a:rPr lang="ru-RU" altLang="ru-RU" sz="2000" dirty="0" smtClean="0">
                <a:solidFill>
                  <a:srgbClr val="000000"/>
                </a:solidFill>
                <a:latin typeface="Arial" pitchFamily="34" charset="0"/>
                <a:cs typeface="Arial" pitchFamily="34" charset="0"/>
              </a:rPr>
              <a:t>.</a:t>
            </a:r>
            <a:r>
              <a:rPr lang="en-US" altLang="ru-RU" sz="2000" dirty="0" smtClean="0">
                <a:solidFill>
                  <a:srgbClr val="000000"/>
                </a:solidFill>
                <a:latin typeface="Arial" pitchFamily="34" charset="0"/>
                <a:cs typeface="Arial" pitchFamily="34" charset="0"/>
              </a:rPr>
              <a:t> </a:t>
            </a:r>
            <a:endParaRPr lang="ru-RU" altLang="ru-RU" sz="2000" dirty="0" smtClean="0">
              <a:solidFill>
                <a:srgbClr val="000000"/>
              </a:solidFill>
              <a:latin typeface="Arial" pitchFamily="34" charset="0"/>
              <a:cs typeface="Arial" pitchFamily="34" charset="0"/>
            </a:endParaRPr>
          </a:p>
          <a:p>
            <a:pPr marL="0" indent="0" algn="just" fontAlgn="base">
              <a:spcBef>
                <a:spcPct val="50000"/>
              </a:spcBef>
              <a:spcAft>
                <a:spcPct val="0"/>
              </a:spcAft>
              <a:buNone/>
              <a:defRPr/>
            </a:pPr>
            <a:endParaRPr lang="en-US" altLang="ru-RU" sz="2400" dirty="0" smtClean="0">
              <a:solidFill>
                <a:srgbClr val="000000"/>
              </a:solidFill>
              <a:latin typeface="Arial" panose="020B0604020202020204" pitchFamily="34" charset="0"/>
              <a:cs typeface="Arial" panose="020B0604020202020204" pitchFamily="34" charset="0"/>
              <a:sym typeface="Symbol" panose="05050102010706020507" pitchFamily="18" charset="2"/>
            </a:endParaRPr>
          </a:p>
          <a:p>
            <a:pPr marL="0" lvl="0" indent="0" algn="just" fontAlgn="base">
              <a:spcBef>
                <a:spcPct val="50000"/>
              </a:spcBef>
              <a:spcAft>
                <a:spcPct val="0"/>
              </a:spcAft>
              <a:buNone/>
              <a:defRPr/>
            </a:pPr>
            <a:endParaRPr lang="ru-RU" altLang="ru-RU" sz="2400" dirty="0" smtClean="0">
              <a:solidFill>
                <a:srgbClr val="000000"/>
              </a:solidFill>
              <a:latin typeface="Arial" panose="020B0604020202020204" pitchFamily="34" charset="0"/>
            </a:endParaRPr>
          </a:p>
          <a:p>
            <a:pPr marL="0" lvl="0" indent="0" algn="just" fontAlgn="base">
              <a:spcBef>
                <a:spcPct val="50000"/>
              </a:spcBef>
              <a:spcAft>
                <a:spcPct val="0"/>
              </a:spcAft>
              <a:buNone/>
              <a:defRPr/>
            </a:pPr>
            <a:endParaRPr lang="en-US" altLang="ru-RU" sz="2400" dirty="0" smtClean="0">
              <a:solidFill>
                <a:srgbClr val="000000"/>
              </a:solidFill>
              <a:latin typeface="Arial" panose="020B0604020202020204" pitchFamily="34" charset="0"/>
            </a:endParaRPr>
          </a:p>
        </p:txBody>
      </p:sp>
      <p:sp>
        <p:nvSpPr>
          <p:cNvPr id="5"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9552" y="116632"/>
            <a:ext cx="8229600" cy="1143000"/>
          </a:xfrm>
        </p:spPr>
        <p:txBody>
          <a:bodyPr>
            <a:noAutofit/>
          </a:bodyPr>
          <a:lstStyle/>
          <a:p>
            <a:pPr algn="ctr"/>
            <a:r>
              <a:rPr lang="en-US" sz="4000" b="1" dirty="0" smtClean="0"/>
              <a:t>Determination of the fission reaction rates</a:t>
            </a:r>
            <a:endParaRPr lang="ru-RU" sz="4000" b="1" dirty="0"/>
          </a:p>
        </p:txBody>
      </p:sp>
      <p:sp>
        <p:nvSpPr>
          <p:cNvPr id="5" name="Содержимое 4"/>
          <p:cNvSpPr>
            <a:spLocks noGrp="1"/>
          </p:cNvSpPr>
          <p:nvPr>
            <p:ph idx="1"/>
          </p:nvPr>
        </p:nvSpPr>
        <p:spPr/>
        <p:txBody>
          <a:bodyPr/>
          <a:lstStyle/>
          <a:p>
            <a:pPr marL="0" lvl="0" indent="0" algn="ctr" fontAlgn="base">
              <a:spcBef>
                <a:spcPct val="0"/>
              </a:spcBef>
              <a:spcAft>
                <a:spcPct val="0"/>
              </a:spcAft>
              <a:buNone/>
              <a:defRPr/>
            </a:pPr>
            <a:endParaRPr lang="en-US" sz="2400" dirty="0" smtClean="0">
              <a:solidFill>
                <a:srgbClr val="003366"/>
              </a:solidFill>
              <a:latin typeface="Arial" panose="020B0604020202020204" pitchFamily="34" charset="0"/>
            </a:endParaRPr>
          </a:p>
          <a:p>
            <a:pPr marL="0" lvl="0" indent="0" algn="ctr" fontAlgn="base">
              <a:spcBef>
                <a:spcPct val="0"/>
              </a:spcBef>
              <a:spcAft>
                <a:spcPct val="0"/>
              </a:spcAft>
              <a:buNone/>
              <a:defRPr/>
            </a:pPr>
            <a:endParaRPr lang="ru-RU" sz="2400" dirty="0" smtClean="0">
              <a:solidFill>
                <a:srgbClr val="003366"/>
              </a:solidFill>
              <a:latin typeface="Arial" charset="0"/>
            </a:endParaRPr>
          </a:p>
          <a:p>
            <a:pPr lvl="0">
              <a:buNone/>
            </a:pPr>
            <a:endParaRPr lang="en-US" altLang="ru-RU" sz="2800" dirty="0" smtClean="0">
              <a:solidFill>
                <a:srgbClr val="000000"/>
              </a:solidFill>
              <a:latin typeface="Arial" panose="020B0604020202020204" pitchFamily="34" charset="0"/>
            </a:endParaRPr>
          </a:p>
          <a:p>
            <a:endParaRPr lang="ru-RU" dirty="0"/>
          </a:p>
        </p:txBody>
      </p:sp>
      <p:sp>
        <p:nvSpPr>
          <p:cNvPr id="6" name="Rectangle 6"/>
          <p:cNvSpPr>
            <a:spLocks noChangeArrowheads="1"/>
          </p:cNvSpPr>
          <p:nvPr/>
        </p:nvSpPr>
        <p:spPr bwMode="auto">
          <a:xfrm>
            <a:off x="357158" y="3643314"/>
            <a:ext cx="8143931" cy="22467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just" eaLnBrk="1" fontAlgn="base" hangingPunct="1">
              <a:spcBef>
                <a:spcPct val="0"/>
              </a:spcBef>
              <a:spcAft>
                <a:spcPct val="0"/>
              </a:spcAft>
            </a:pPr>
            <a:r>
              <a:rPr kumimoji="0" lang="en-US" altLang="ru-RU" sz="2000" b="0" i="0" u="none" strike="noStrike" kern="1200" cap="none" spc="0" normalizeH="0" baseline="0" noProof="0" dirty="0" smtClean="0">
                <a:ln>
                  <a:noFill/>
                </a:ln>
                <a:effectLst/>
                <a:uLnTx/>
                <a:uFillTx/>
                <a:latin typeface="Arial" panose="020B0604020202020204" pitchFamily="34" charset="0"/>
                <a:ea typeface="+mn-ea"/>
              </a:rPr>
              <a:t>Cumulative yields (CY) of these fragments remain approximately constant in a wide range of neutron energies from the fission-spectrum neutrons to neutrons with energy </a:t>
            </a:r>
            <a:r>
              <a:rPr kumimoji="0" lang="ru-RU" altLang="ru-RU" sz="2000" b="0" i="0" u="none" strike="noStrike" kern="1200" cap="none" spc="0" normalizeH="0" baseline="0" noProof="0" dirty="0" smtClean="0">
                <a:ln>
                  <a:noFill/>
                </a:ln>
                <a:effectLst/>
                <a:uLnTx/>
                <a:uFillTx/>
                <a:latin typeface="Arial" panose="020B0604020202020204" pitchFamily="34" charset="0"/>
                <a:ea typeface="+mn-ea"/>
              </a:rPr>
              <a:t>60</a:t>
            </a:r>
            <a:r>
              <a:rPr kumimoji="0" lang="en-US" altLang="ru-RU" sz="2000" b="0" i="0" u="none" strike="noStrike" kern="1200" cap="none" spc="0" normalizeH="0" baseline="0" noProof="0" dirty="0" smtClean="0">
                <a:ln>
                  <a:noFill/>
                </a:ln>
                <a:effectLst/>
                <a:uLnTx/>
                <a:uFillTx/>
                <a:latin typeface="Arial" panose="020B0604020202020204" pitchFamily="34" charset="0"/>
                <a:ea typeface="+mn-ea"/>
              </a:rPr>
              <a:t> MeV. We used the next values of CY</a:t>
            </a:r>
            <a:r>
              <a:rPr kumimoji="0" lang="ru-RU" altLang="ru-RU" sz="2000" b="0" i="0" u="none" strike="noStrike" kern="1200" cap="none" spc="0" normalizeH="0" baseline="0" noProof="0" dirty="0" smtClean="0">
                <a:ln>
                  <a:noFill/>
                </a:ln>
                <a:effectLst/>
                <a:uLnTx/>
                <a:uFillTx/>
                <a:latin typeface="Arial" panose="020B0604020202020204" pitchFamily="34" charset="0"/>
                <a:ea typeface="+mn-ea"/>
              </a:rPr>
              <a:t> </a:t>
            </a:r>
            <a:r>
              <a:rPr lang="en-US" sz="2000" dirty="0" smtClean="0"/>
              <a:t>(</a:t>
            </a:r>
            <a:r>
              <a:rPr lang="en-US" sz="2000" dirty="0"/>
              <a:t>average evaluated data for fission-spectrum and 14 MeV)</a:t>
            </a:r>
            <a:endParaRPr kumimoji="0" lang="en-US" altLang="ru-RU" sz="2000" b="0" i="0" u="none" strike="noStrike" kern="1200" cap="none" spc="0" normalizeH="0" baseline="0" noProof="0" dirty="0" smtClean="0">
              <a:ln>
                <a:noFill/>
              </a:ln>
              <a:effectLst/>
              <a:uLnTx/>
              <a:uFillTx/>
              <a:latin typeface="Arial" panose="020B0604020202020204" pitchFamily="34" charset="0"/>
              <a:ea typeface="+mn-ea"/>
            </a:endParaRPr>
          </a:p>
          <a:p>
            <a:pPr marL="0" marR="0" lvl="0" indent="0" algn="ctr" defTabSz="914400" rtl="0" eaLnBrk="1" fontAlgn="base" latinLnBrk="0" hangingPunct="1">
              <a:lnSpc>
                <a:spcPct val="150000"/>
              </a:lnSpc>
              <a:spcBef>
                <a:spcPct val="0"/>
              </a:spcBef>
              <a:spcAft>
                <a:spcPct val="0"/>
              </a:spcAft>
              <a:buClrTx/>
              <a:buSzTx/>
              <a:buFont typeface="Symbol" panose="05050102010706020507" pitchFamily="18" charset="2"/>
              <a:buNone/>
              <a:tabLst/>
              <a:defRPr/>
            </a:pPr>
            <a:r>
              <a:rPr kumimoji="0" lang="en-US" altLang="ru-RU" sz="2000" b="1" i="0" u="none" strike="noStrike" kern="1200" cap="none" spc="0" normalizeH="0" baseline="30000" noProof="0" dirty="0" smtClean="0">
                <a:ln>
                  <a:noFill/>
                </a:ln>
                <a:effectLst/>
                <a:uLnTx/>
                <a:uFillTx/>
                <a:latin typeface="Arial" panose="020B0604020202020204" pitchFamily="34" charset="0"/>
                <a:ea typeface="+mn-ea"/>
              </a:rPr>
              <a:t>97</a:t>
            </a:r>
            <a:r>
              <a:rPr kumimoji="0" lang="en-US" altLang="ru-RU" sz="2000" b="1" i="0" u="none" strike="noStrike" kern="1200" cap="none" spc="0" normalizeH="0" baseline="0" noProof="0" dirty="0" smtClean="0">
                <a:ln>
                  <a:noFill/>
                </a:ln>
                <a:effectLst/>
                <a:uLnTx/>
                <a:uFillTx/>
                <a:latin typeface="Arial" panose="020B0604020202020204" pitchFamily="34" charset="0"/>
                <a:ea typeface="+mn-ea"/>
              </a:rPr>
              <a:t>Zr -5.7%, </a:t>
            </a:r>
            <a:r>
              <a:rPr kumimoji="0" lang="en-US" altLang="ru-RU" sz="2000" b="1" i="0" u="none" strike="noStrike" kern="1200" cap="none" spc="0" normalizeH="0" baseline="30000" noProof="0" dirty="0" smtClean="0">
                <a:ln>
                  <a:noFill/>
                </a:ln>
                <a:effectLst/>
                <a:uLnTx/>
                <a:uFillTx/>
                <a:latin typeface="Arial" panose="020B0604020202020204" pitchFamily="34" charset="0"/>
                <a:ea typeface="+mn-ea"/>
              </a:rPr>
              <a:t>131</a:t>
            </a:r>
            <a:r>
              <a:rPr kumimoji="0" lang="en-US" altLang="ru-RU" sz="2000" b="1" i="0" u="none" strike="noStrike" kern="1200" cap="none" spc="0" normalizeH="0" baseline="0" noProof="0" dirty="0" smtClean="0">
                <a:ln>
                  <a:noFill/>
                </a:ln>
                <a:effectLst/>
                <a:uLnTx/>
                <a:uFillTx/>
                <a:latin typeface="Arial" panose="020B0604020202020204" pitchFamily="34" charset="0"/>
                <a:ea typeface="+mn-ea"/>
              </a:rPr>
              <a:t>I -3.6%, </a:t>
            </a:r>
            <a:r>
              <a:rPr kumimoji="0" lang="en-US" altLang="ru-RU" sz="2000" b="1" i="0" u="none" strike="noStrike" kern="1200" cap="none" spc="0" normalizeH="0" baseline="30000" noProof="0" dirty="0" smtClean="0">
                <a:ln>
                  <a:noFill/>
                </a:ln>
                <a:effectLst/>
                <a:uLnTx/>
                <a:uFillTx/>
                <a:latin typeface="Arial" panose="020B0604020202020204" pitchFamily="34" charset="0"/>
                <a:ea typeface="+mn-ea"/>
              </a:rPr>
              <a:t>133</a:t>
            </a:r>
            <a:r>
              <a:rPr kumimoji="0" lang="en-US" altLang="ru-RU" sz="2000" b="1" i="0" u="none" strike="noStrike" kern="1200" cap="none" spc="0" normalizeH="0" baseline="0" noProof="0" dirty="0" smtClean="0">
                <a:ln>
                  <a:noFill/>
                </a:ln>
                <a:effectLst/>
                <a:uLnTx/>
                <a:uFillTx/>
                <a:latin typeface="Arial" panose="020B0604020202020204" pitchFamily="34" charset="0"/>
                <a:ea typeface="+mn-ea"/>
              </a:rPr>
              <a:t>I -6.3%, </a:t>
            </a:r>
            <a:r>
              <a:rPr kumimoji="0" lang="en-US" altLang="ru-RU" sz="2000" b="1" i="0" u="none" strike="noStrike" kern="1200" cap="none" spc="0" normalizeH="0" baseline="30000" noProof="0" dirty="0" smtClean="0">
                <a:ln>
                  <a:noFill/>
                </a:ln>
                <a:effectLst/>
                <a:uLnTx/>
                <a:uFillTx/>
                <a:latin typeface="Arial" panose="020B0604020202020204" pitchFamily="34" charset="0"/>
                <a:ea typeface="+mn-ea"/>
              </a:rPr>
              <a:t>143</a:t>
            </a:r>
            <a:r>
              <a:rPr kumimoji="0" lang="en-US" altLang="ru-RU" sz="2000" b="1" i="0" u="none" strike="noStrike" kern="1200" cap="none" spc="0" normalizeH="0" baseline="0" noProof="0" dirty="0" smtClean="0">
                <a:ln>
                  <a:noFill/>
                </a:ln>
                <a:effectLst/>
                <a:uLnTx/>
                <a:uFillTx/>
                <a:latin typeface="Arial" panose="020B0604020202020204" pitchFamily="34" charset="0"/>
                <a:ea typeface="+mn-ea"/>
              </a:rPr>
              <a:t>Ce -4.3%</a:t>
            </a:r>
            <a:r>
              <a:rPr kumimoji="0" lang="ru-RU" altLang="ru-RU" sz="2000" b="1" i="0" u="none" strike="noStrike" kern="1200" cap="none" spc="0" normalizeH="0" baseline="0" noProof="0" dirty="0" smtClean="0">
                <a:ln>
                  <a:noFill/>
                </a:ln>
                <a:effectLst/>
                <a:uLnTx/>
                <a:uFillTx/>
                <a:latin typeface="Arial" panose="020B0604020202020204" pitchFamily="34" charset="0"/>
                <a:ea typeface="+mn-ea"/>
              </a:rPr>
              <a:t>.</a:t>
            </a:r>
          </a:p>
          <a:p>
            <a:pPr lvl="0" algn="ctr" eaLnBrk="1" fontAlgn="base" hangingPunct="1">
              <a:lnSpc>
                <a:spcPct val="150000"/>
              </a:lnSpc>
              <a:spcBef>
                <a:spcPct val="0"/>
              </a:spcBef>
              <a:spcAft>
                <a:spcPct val="0"/>
              </a:spcAft>
            </a:pPr>
            <a:r>
              <a:rPr kumimoji="0" lang="en-US" altLang="ru-RU" sz="1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a:t>
            </a:r>
            <a:r>
              <a:rPr lang="en-US" sz="2000" dirty="0">
                <a:solidFill>
                  <a:prstClr val="black"/>
                </a:solidFill>
                <a:cs typeface="Arial" pitchFamily="34" charset="0"/>
              </a:rPr>
              <a:t>Fission rates obtained for 97Zr, 131I, 133I and 143Ce then averaged</a:t>
            </a:r>
            <a:r>
              <a:rPr lang="en-US" sz="2000" i="1" dirty="0">
                <a:solidFill>
                  <a:prstClr val="black"/>
                </a:solidFill>
                <a:cs typeface="Arial" pitchFamily="34" charset="0"/>
              </a:rPr>
              <a:t>.</a:t>
            </a:r>
            <a:endParaRPr kumimoji="0" lang="ru-RU" altLang="ru-RU" sz="2800" b="0" i="0" u="none" strike="noStrike" kern="1200" cap="none" spc="0" normalizeH="0" baseline="0" noProof="0" dirty="0" smtClean="0">
              <a:ln>
                <a:noFill/>
              </a:ln>
              <a:solidFill>
                <a:srgbClr val="000000"/>
              </a:solidFill>
              <a:effectLst/>
              <a:uLnTx/>
              <a:uFillTx/>
              <a:cs typeface="Arial" pitchFamily="34" charset="0"/>
            </a:endParaRPr>
          </a:p>
        </p:txBody>
      </p:sp>
      <p:sp>
        <p:nvSpPr>
          <p:cNvPr id="7" name="Text Box 11"/>
          <p:cNvSpPr txBox="1">
            <a:spLocks noChangeArrowheads="1"/>
          </p:cNvSpPr>
          <p:nvPr/>
        </p:nvSpPr>
        <p:spPr bwMode="auto">
          <a:xfrm>
            <a:off x="642910" y="1500174"/>
            <a:ext cx="8072494" cy="8617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50000"/>
              </a:spcBef>
              <a:spcAft>
                <a:spcPct val="0"/>
              </a:spcAft>
              <a:buClrTx/>
              <a:buSzTx/>
              <a:buFontTx/>
              <a:buNone/>
              <a:tabLst/>
              <a:defRPr/>
            </a:pPr>
            <a:r>
              <a:rPr kumimoji="0" lang="en-US" altLang="ru-RU" sz="2000" b="0" i="0" u="none" strike="noStrike" kern="1200" cap="none" spc="0" normalizeH="0" baseline="0" noProof="0" dirty="0" smtClean="0">
                <a:ln>
                  <a:noFill/>
                </a:ln>
                <a:effectLst/>
                <a:uLnTx/>
                <a:uFillTx/>
                <a:latin typeface="Arial" panose="020B0604020202020204" pitchFamily="34" charset="0"/>
                <a:ea typeface="+mn-ea"/>
                <a:cs typeface="+mn-cs"/>
              </a:rPr>
              <a:t>Fissions reaction rates</a:t>
            </a:r>
            <a:r>
              <a:rPr kumimoji="0" lang="ru-RU" altLang="ru-RU" sz="2000" b="0" i="0" u="none" strike="noStrike" kern="1200" cap="none" spc="0" normalizeH="0" baseline="0" noProof="0" dirty="0" smtClean="0">
                <a:ln>
                  <a:noFill/>
                </a:ln>
                <a:effectLst/>
                <a:uLnTx/>
                <a:uFillTx/>
                <a:latin typeface="Arial" panose="020B0604020202020204" pitchFamily="34" charset="0"/>
                <a:ea typeface="+mn-ea"/>
                <a:cs typeface="+mn-cs"/>
              </a:rPr>
              <a:t> </a:t>
            </a:r>
            <a:r>
              <a:rPr kumimoji="0" lang="en-US" altLang="ru-RU" sz="2000" b="0" i="0" u="none" strike="noStrike" kern="1200" cap="none" spc="0" normalizeH="0" baseline="0" noProof="0" dirty="0" smtClean="0">
                <a:ln>
                  <a:noFill/>
                </a:ln>
                <a:effectLst/>
                <a:uLnTx/>
                <a:uFillTx/>
                <a:latin typeface="Arial" panose="020B0604020202020204" pitchFamily="34" charset="0"/>
                <a:ea typeface="+mn-ea"/>
                <a:cs typeface="+mn-cs"/>
              </a:rPr>
              <a:t>were determined by yield of gamma-lines</a:t>
            </a:r>
            <a:endParaRPr kumimoji="0" lang="ru-RU" altLang="ru-RU" sz="2000" b="0" i="0" u="none" strike="noStrike" kern="1200" cap="none" spc="0" normalizeH="0" baseline="0" noProof="0" dirty="0" smtClean="0">
              <a:ln>
                <a:noFill/>
              </a:ln>
              <a:effectLst/>
              <a:uLnTx/>
              <a:uFillTx/>
              <a:latin typeface="Arial" panose="020B0604020202020204" pitchFamily="34" charset="0"/>
              <a:ea typeface="+mn-ea"/>
              <a:cs typeface="+mn-cs"/>
            </a:endParaRPr>
          </a:p>
          <a:p>
            <a:pPr marL="0" marR="0" lvl="0" indent="0" algn="just" defTabSz="914400" rtl="0" eaLnBrk="1" fontAlgn="base" latinLnBrk="0" hangingPunct="1">
              <a:lnSpc>
                <a:spcPct val="100000"/>
              </a:lnSpc>
              <a:spcBef>
                <a:spcPct val="50000"/>
              </a:spcBef>
              <a:spcAft>
                <a:spcPct val="0"/>
              </a:spcAft>
              <a:buClrTx/>
              <a:buSzTx/>
              <a:buFontTx/>
              <a:buNone/>
              <a:tabLst/>
              <a:defRPr/>
            </a:pPr>
            <a:endParaRPr kumimoji="0" lang="en-US" altLang="ru-RU" sz="20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endParaRPr>
          </a:p>
        </p:txBody>
      </p:sp>
      <p:sp>
        <p:nvSpPr>
          <p:cNvPr id="8" name="AutoShape 62"/>
          <p:cNvSpPr>
            <a:spLocks noChangeArrowheads="1"/>
          </p:cNvSpPr>
          <p:nvPr/>
        </p:nvSpPr>
        <p:spPr bwMode="gray">
          <a:xfrm>
            <a:off x="714348" y="2214554"/>
            <a:ext cx="7561262" cy="1144475"/>
          </a:xfrm>
          <a:prstGeom prst="roundRect">
            <a:avLst>
              <a:gd name="adj" fmla="val 16667"/>
            </a:avLst>
          </a:prstGeom>
          <a:gradFill rotWithShape="1">
            <a:gsLst>
              <a:gs pos="0">
                <a:schemeClr val="folHlink">
                  <a:gamma/>
                  <a:tint val="21176"/>
                  <a:invGamma/>
                </a:schemeClr>
              </a:gs>
              <a:gs pos="100000">
                <a:schemeClr val="folHlink"/>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effectLst/>
                <a:uLnTx/>
                <a:uFillTx/>
                <a:latin typeface="Arial" panose="020B0604020202020204" pitchFamily="34" charset="0"/>
                <a:ea typeface="+mn-ea"/>
                <a:cs typeface="+mn-cs"/>
              </a:rPr>
              <a:t>743.36 </a:t>
            </a:r>
            <a:r>
              <a:rPr kumimoji="0" lang="en-US" sz="2000" b="1" i="0" u="none" strike="noStrike" kern="1200" cap="none" spc="0" normalizeH="0" baseline="0" noProof="0" dirty="0" err="1">
                <a:ln>
                  <a:noFill/>
                </a:ln>
                <a:effectLst/>
                <a:uLnTx/>
                <a:uFillTx/>
                <a:latin typeface="Arial" panose="020B0604020202020204" pitchFamily="34" charset="0"/>
                <a:ea typeface="+mn-ea"/>
                <a:cs typeface="+mn-cs"/>
              </a:rPr>
              <a:t>keV</a:t>
            </a:r>
            <a:r>
              <a:rPr kumimoji="0" lang="en-US" sz="2000" b="1" i="0" u="none" strike="noStrike" kern="1200" cap="none" spc="0" normalizeH="0" baseline="0" noProof="0" dirty="0">
                <a:ln>
                  <a:noFill/>
                </a:ln>
                <a:effectLst/>
                <a:uLnTx/>
                <a:uFillTx/>
                <a:latin typeface="Arial" panose="020B0604020202020204" pitchFamily="34" charset="0"/>
                <a:ea typeface="+mn-ea"/>
                <a:cs typeface="+mn-cs"/>
              </a:rPr>
              <a:t>, 364.49 </a:t>
            </a:r>
            <a:r>
              <a:rPr kumimoji="0" lang="en-US" sz="2000" b="1" i="0" u="none" strike="noStrike" kern="1200" cap="none" spc="0" normalizeH="0" baseline="0" noProof="0" dirty="0" err="1">
                <a:ln>
                  <a:noFill/>
                </a:ln>
                <a:effectLst/>
                <a:uLnTx/>
                <a:uFillTx/>
                <a:latin typeface="Arial" panose="020B0604020202020204" pitchFamily="34" charset="0"/>
                <a:ea typeface="+mn-ea"/>
                <a:cs typeface="+mn-cs"/>
              </a:rPr>
              <a:t>keV</a:t>
            </a:r>
            <a:r>
              <a:rPr kumimoji="0" lang="en-US" sz="2000" b="1" i="0" u="none" strike="noStrike" kern="1200" cap="none" spc="0" normalizeH="0" baseline="0" noProof="0" dirty="0">
                <a:ln>
                  <a:noFill/>
                </a:ln>
                <a:effectLst/>
                <a:uLnTx/>
                <a:uFillTx/>
                <a:latin typeface="Arial" panose="020B0604020202020204" pitchFamily="34" charset="0"/>
                <a:ea typeface="+mn-ea"/>
                <a:cs typeface="+mn-cs"/>
              </a:rPr>
              <a:t>, 529.9 </a:t>
            </a:r>
            <a:r>
              <a:rPr kumimoji="0" lang="en-US" sz="2000" b="1" i="0" u="none" strike="noStrike" kern="1200" cap="none" spc="0" normalizeH="0" baseline="0" noProof="0" dirty="0" err="1">
                <a:ln>
                  <a:noFill/>
                </a:ln>
                <a:effectLst/>
                <a:uLnTx/>
                <a:uFillTx/>
                <a:latin typeface="Arial" panose="020B0604020202020204" pitchFamily="34" charset="0"/>
                <a:ea typeface="+mn-ea"/>
                <a:cs typeface="+mn-cs"/>
              </a:rPr>
              <a:t>keV</a:t>
            </a:r>
            <a:r>
              <a:rPr kumimoji="0" lang="en-US" sz="2000" b="1" i="0" u="none" strike="noStrike" kern="1200" cap="none" spc="0" normalizeH="0" baseline="0" noProof="0" dirty="0">
                <a:ln>
                  <a:noFill/>
                </a:ln>
                <a:effectLst/>
                <a:uLnTx/>
                <a:uFillTx/>
                <a:latin typeface="Arial" panose="020B0604020202020204" pitchFamily="34" charset="0"/>
                <a:ea typeface="+mn-ea"/>
                <a:cs typeface="+mn-cs"/>
              </a:rPr>
              <a:t>, and 293.3 </a:t>
            </a:r>
            <a:r>
              <a:rPr kumimoji="0" lang="en-US" sz="2000" b="1" i="0" u="none" strike="noStrike" kern="1200" cap="none" spc="0" normalizeH="0" baseline="0" noProof="0" dirty="0" err="1">
                <a:ln>
                  <a:noFill/>
                </a:ln>
                <a:effectLst/>
                <a:uLnTx/>
                <a:uFillTx/>
                <a:latin typeface="Arial" panose="020B0604020202020204" pitchFamily="34" charset="0"/>
                <a:ea typeface="+mn-ea"/>
                <a:cs typeface="+mn-cs"/>
              </a:rPr>
              <a:t>keV</a:t>
            </a:r>
            <a:r>
              <a:rPr kumimoji="0" lang="en-US" sz="2000" b="1" i="0" u="none" strike="noStrike" kern="1200" cap="none" spc="0" normalizeH="0" baseline="0" noProof="0" dirty="0">
                <a:ln>
                  <a:noFill/>
                </a:ln>
                <a:effectLst/>
                <a:uLnTx/>
                <a:uFillTx/>
                <a:latin typeface="Arial" panose="020B0604020202020204" pitchFamily="34" charset="0"/>
                <a:ea typeface="+mn-ea"/>
                <a:cs typeface="+mn-cs"/>
              </a:rPr>
              <a:t> </a:t>
            </a:r>
          </a:p>
          <a:p>
            <a:pPr marL="0" marR="0" lvl="0" indent="0" algn="ctr" defTabSz="914400" rtl="0" eaLnBrk="1" fontAlgn="base" latinLnBrk="0" hangingPunct="1">
              <a:lnSpc>
                <a:spcPct val="150000"/>
              </a:lnSpc>
              <a:spcBef>
                <a:spcPct val="0"/>
              </a:spcBef>
              <a:spcAft>
                <a:spcPct val="0"/>
              </a:spcAft>
              <a:buClrTx/>
              <a:buSzTx/>
              <a:buFontTx/>
              <a:buNone/>
              <a:tabLst/>
              <a:defRPr/>
            </a:pPr>
            <a:r>
              <a:rPr kumimoji="0" lang="ru-RU" sz="2000" b="1" i="0" u="none" strike="noStrike" kern="1200" cap="none" spc="0" normalizeH="0" baseline="0" noProof="0" dirty="0" err="1">
                <a:ln>
                  <a:noFill/>
                </a:ln>
                <a:effectLst/>
                <a:uLnTx/>
                <a:uFillTx/>
                <a:latin typeface="Arial" panose="020B0604020202020204" pitchFamily="34" charset="0"/>
                <a:ea typeface="+mn-ea"/>
                <a:cs typeface="+mn-cs"/>
              </a:rPr>
              <a:t>of</a:t>
            </a:r>
            <a:r>
              <a:rPr kumimoji="0" lang="ru-RU" sz="2000" b="1" i="0" u="none" strike="noStrike" kern="1200" cap="none" spc="0" normalizeH="0" baseline="0" noProof="0" dirty="0">
                <a:ln>
                  <a:noFill/>
                </a:ln>
                <a:effectLst/>
                <a:uLnTx/>
                <a:uFillTx/>
                <a:latin typeface="Arial" panose="020B0604020202020204" pitchFamily="34" charset="0"/>
                <a:ea typeface="+mn-ea"/>
                <a:cs typeface="+mn-cs"/>
              </a:rPr>
              <a:t> </a:t>
            </a:r>
            <a:r>
              <a:rPr kumimoji="0" lang="ru-RU" sz="2000" b="1" i="0" u="none" strike="noStrike" kern="1200" cap="none" spc="0" normalizeH="0" baseline="0" noProof="0" dirty="0" err="1">
                <a:ln>
                  <a:noFill/>
                </a:ln>
                <a:effectLst/>
                <a:uLnTx/>
                <a:uFillTx/>
                <a:latin typeface="Arial" panose="020B0604020202020204" pitchFamily="34" charset="0"/>
                <a:ea typeface="+mn-ea"/>
                <a:cs typeface="+mn-cs"/>
              </a:rPr>
              <a:t>fission</a:t>
            </a:r>
            <a:r>
              <a:rPr kumimoji="0" lang="ru-RU" sz="2000" b="1" i="0" u="none" strike="noStrike" kern="1200" cap="none" spc="0" normalizeH="0" baseline="0" noProof="0" dirty="0">
                <a:ln>
                  <a:noFill/>
                </a:ln>
                <a:effectLst/>
                <a:uLnTx/>
                <a:uFillTx/>
                <a:latin typeface="Arial" panose="020B0604020202020204" pitchFamily="34" charset="0"/>
                <a:ea typeface="+mn-ea"/>
                <a:cs typeface="+mn-cs"/>
              </a:rPr>
              <a:t> </a:t>
            </a:r>
            <a:r>
              <a:rPr kumimoji="0" lang="ru-RU" sz="2000" b="1" i="0" u="none" strike="noStrike" kern="1200" cap="none" spc="0" normalizeH="0" baseline="0" noProof="0" dirty="0" err="1">
                <a:ln>
                  <a:noFill/>
                </a:ln>
                <a:effectLst/>
                <a:uLnTx/>
                <a:uFillTx/>
                <a:latin typeface="Arial" panose="020B0604020202020204" pitchFamily="34" charset="0"/>
                <a:ea typeface="+mn-ea"/>
                <a:cs typeface="+mn-cs"/>
              </a:rPr>
              <a:t>fragments</a:t>
            </a:r>
            <a:r>
              <a:rPr kumimoji="0" lang="ru-RU" sz="2000" b="1" i="0" u="none" strike="noStrike" kern="1200" cap="none" spc="0" normalizeH="0" baseline="0" noProof="0" dirty="0">
                <a:ln>
                  <a:noFill/>
                </a:ln>
                <a:effectLst/>
                <a:uLnTx/>
                <a:uFillTx/>
                <a:latin typeface="Arial" panose="020B0604020202020204" pitchFamily="34" charset="0"/>
                <a:ea typeface="+mn-ea"/>
                <a:cs typeface="+mn-cs"/>
              </a:rPr>
              <a:t> </a:t>
            </a:r>
            <a:endParaRPr kumimoji="0" lang="en-US" sz="2000" b="1" i="0" u="none" strike="noStrike" kern="1200" cap="none" spc="0" normalizeH="0" baseline="0" noProof="0" dirty="0">
              <a:ln>
                <a:noFill/>
              </a:ln>
              <a:effectLst/>
              <a:uLnTx/>
              <a:uFillTx/>
              <a:latin typeface="Arial" panose="020B060402020202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30000" noProof="0" dirty="0">
                <a:ln>
                  <a:noFill/>
                </a:ln>
                <a:effectLst/>
                <a:uLnTx/>
                <a:uFillTx/>
                <a:latin typeface="Arial" panose="020B0604020202020204" pitchFamily="34" charset="0"/>
                <a:ea typeface="+mn-ea"/>
                <a:cs typeface="+mn-cs"/>
              </a:rPr>
              <a:t>97</a:t>
            </a:r>
            <a:r>
              <a:rPr kumimoji="0" lang="en-US" sz="2000" b="1" i="0" u="none" strike="noStrike" kern="1200" cap="none" spc="0" normalizeH="0" baseline="0" noProof="0" dirty="0">
                <a:ln>
                  <a:noFill/>
                </a:ln>
                <a:effectLst/>
                <a:uLnTx/>
                <a:uFillTx/>
                <a:latin typeface="Arial" panose="020B0604020202020204" pitchFamily="34" charset="0"/>
                <a:ea typeface="+mn-ea"/>
                <a:cs typeface="+mn-cs"/>
              </a:rPr>
              <a:t>Zr, </a:t>
            </a:r>
            <a:r>
              <a:rPr kumimoji="0" lang="en-US" sz="2000" b="1" i="0" u="none" strike="noStrike" kern="1200" cap="none" spc="0" normalizeH="0" baseline="30000" noProof="0" dirty="0">
                <a:ln>
                  <a:noFill/>
                </a:ln>
                <a:effectLst/>
                <a:uLnTx/>
                <a:uFillTx/>
                <a:latin typeface="Arial" panose="020B0604020202020204" pitchFamily="34" charset="0"/>
                <a:ea typeface="+mn-ea"/>
                <a:cs typeface="+mn-cs"/>
              </a:rPr>
              <a:t>131</a:t>
            </a:r>
            <a:r>
              <a:rPr kumimoji="0" lang="en-US" sz="2000" b="1" i="0" u="none" strike="noStrike" kern="1200" cap="none" spc="0" normalizeH="0" baseline="0" noProof="0" dirty="0">
                <a:ln>
                  <a:noFill/>
                </a:ln>
                <a:effectLst/>
                <a:uLnTx/>
                <a:uFillTx/>
                <a:latin typeface="Arial" panose="020B0604020202020204" pitchFamily="34" charset="0"/>
                <a:ea typeface="+mn-ea"/>
                <a:cs typeface="+mn-cs"/>
              </a:rPr>
              <a:t>I, </a:t>
            </a:r>
            <a:r>
              <a:rPr kumimoji="0" lang="en-US" sz="2000" b="1" i="0" u="none" strike="noStrike" kern="1200" cap="none" spc="0" normalizeH="0" baseline="30000" noProof="0" dirty="0">
                <a:ln>
                  <a:noFill/>
                </a:ln>
                <a:effectLst/>
                <a:uLnTx/>
                <a:uFillTx/>
                <a:latin typeface="Arial" panose="020B0604020202020204" pitchFamily="34" charset="0"/>
                <a:ea typeface="+mn-ea"/>
                <a:cs typeface="+mn-cs"/>
              </a:rPr>
              <a:t>133</a:t>
            </a:r>
            <a:r>
              <a:rPr kumimoji="0" lang="en-US" sz="2000" b="1" i="0" u="none" strike="noStrike" kern="1200" cap="none" spc="0" normalizeH="0" baseline="0" noProof="0" dirty="0">
                <a:ln>
                  <a:noFill/>
                </a:ln>
                <a:effectLst/>
                <a:uLnTx/>
                <a:uFillTx/>
                <a:latin typeface="Arial" panose="020B0604020202020204" pitchFamily="34" charset="0"/>
                <a:ea typeface="+mn-ea"/>
                <a:cs typeface="+mn-cs"/>
              </a:rPr>
              <a:t>I and </a:t>
            </a:r>
            <a:r>
              <a:rPr kumimoji="0" lang="en-US" sz="2000" b="1" i="0" u="none" strike="noStrike" kern="1200" cap="none" spc="0" normalizeH="0" baseline="30000" noProof="0" dirty="0">
                <a:ln>
                  <a:noFill/>
                </a:ln>
                <a:effectLst/>
                <a:uLnTx/>
                <a:uFillTx/>
                <a:latin typeface="Arial" panose="020B0604020202020204" pitchFamily="34" charset="0"/>
                <a:ea typeface="+mn-ea"/>
                <a:cs typeface="+mn-cs"/>
              </a:rPr>
              <a:t>143</a:t>
            </a:r>
            <a:r>
              <a:rPr kumimoji="0" lang="en-US" sz="2000" b="1" i="0" u="none" strike="noStrike" kern="1200" cap="none" spc="0" normalizeH="0" baseline="0" noProof="0" dirty="0">
                <a:ln>
                  <a:noFill/>
                </a:ln>
                <a:effectLst/>
                <a:uLnTx/>
                <a:uFillTx/>
                <a:latin typeface="Arial" panose="020B0604020202020204" pitchFamily="34" charset="0"/>
                <a:ea typeface="+mn-ea"/>
                <a:cs typeface="+mn-cs"/>
              </a:rPr>
              <a:t>Ce</a:t>
            </a:r>
            <a:endParaRPr kumimoji="0" lang="ru-RU" sz="2000" b="1" i="0" u="none" strike="noStrike" kern="1200" cap="none" spc="0" normalizeH="0" baseline="0" noProof="0" dirty="0">
              <a:ln>
                <a:noFill/>
              </a:ln>
              <a:effectLst/>
              <a:uLnTx/>
              <a:uFillTx/>
              <a:latin typeface="Arial" charset="0"/>
              <a:ea typeface="+mn-ea"/>
              <a:cs typeface="+mn-cs"/>
            </a:endParaRPr>
          </a:p>
        </p:txBody>
      </p:sp>
      <p:sp>
        <p:nvSpPr>
          <p:cNvPr id="9"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562074"/>
          </a:xfrm>
        </p:spPr>
        <p:txBody>
          <a:bodyPr>
            <a:noAutofit/>
          </a:bodyPr>
          <a:lstStyle/>
          <a:p>
            <a:pPr algn="ctr"/>
            <a:r>
              <a:rPr lang="en-US" sz="4400" b="1" dirty="0" smtClean="0"/>
              <a:t>Axial distribution</a:t>
            </a:r>
            <a:r>
              <a:rPr lang="ru-RU" sz="4400" b="1" dirty="0" smtClean="0"/>
              <a:t> </a:t>
            </a:r>
            <a:r>
              <a:rPr lang="en-US" sz="4400" b="1" dirty="0" smtClean="0"/>
              <a:t>of reaction rates</a:t>
            </a:r>
            <a:endParaRPr lang="ru-RU" sz="4400" b="1" dirty="0"/>
          </a:p>
        </p:txBody>
      </p:sp>
      <p:sp>
        <p:nvSpPr>
          <p:cNvPr id="7" name="Объект 6"/>
          <p:cNvSpPr>
            <a:spLocks noGrp="1"/>
          </p:cNvSpPr>
          <p:nvPr>
            <p:ph idx="1"/>
          </p:nvPr>
        </p:nvSpPr>
        <p:spPr>
          <a:xfrm>
            <a:off x="398590" y="1052736"/>
            <a:ext cx="2661240" cy="5184576"/>
          </a:xfrm>
        </p:spPr>
        <p:txBody>
          <a:bodyPr>
            <a:normAutofit fontScale="25000" lnSpcReduction="20000"/>
          </a:bodyPr>
          <a:lstStyle/>
          <a:p>
            <a:pPr marL="0" indent="0" algn="just"/>
            <a:r>
              <a:rPr lang="en-US" sz="5600" dirty="0" smtClean="0">
                <a:latin typeface="Arial" pitchFamily="34" charset="0"/>
                <a:cs typeface="Arial" pitchFamily="34" charset="0"/>
              </a:rPr>
              <a:t>The </a:t>
            </a:r>
            <a:r>
              <a:rPr lang="en-US" sz="5600" dirty="0">
                <a:latin typeface="Arial" pitchFamily="34" charset="0"/>
                <a:cs typeface="Arial" pitchFamily="34" charset="0"/>
              </a:rPr>
              <a:t>experimental axial distribution of </a:t>
            </a:r>
            <a:r>
              <a:rPr lang="en-US" sz="5600" baseline="30000" dirty="0">
                <a:latin typeface="Arial" pitchFamily="34" charset="0"/>
                <a:cs typeface="Arial" pitchFamily="34" charset="0"/>
              </a:rPr>
              <a:t>nat</a:t>
            </a:r>
            <a:r>
              <a:rPr lang="en-US" sz="5600" dirty="0">
                <a:latin typeface="Arial" pitchFamily="34" charset="0"/>
                <a:cs typeface="Arial" pitchFamily="34" charset="0"/>
              </a:rPr>
              <a:t>U fission </a:t>
            </a:r>
            <a:r>
              <a:rPr lang="en-US" sz="5600" dirty="0" smtClean="0">
                <a:latin typeface="Arial" pitchFamily="34" charset="0"/>
                <a:cs typeface="Arial" pitchFamily="34" charset="0"/>
              </a:rPr>
              <a:t> and capture reaction rates </a:t>
            </a:r>
            <a:r>
              <a:rPr lang="en-US" sz="5600" dirty="0">
                <a:latin typeface="Arial" pitchFamily="34" charset="0"/>
                <a:cs typeface="Arial" pitchFamily="34" charset="0"/>
              </a:rPr>
              <a:t>for deuteron and </a:t>
            </a:r>
            <a:r>
              <a:rPr lang="en-US" sz="5600" baseline="30000" dirty="0">
                <a:latin typeface="Arial" pitchFamily="34" charset="0"/>
                <a:cs typeface="Arial" pitchFamily="34" charset="0"/>
              </a:rPr>
              <a:t>12</a:t>
            </a:r>
            <a:r>
              <a:rPr lang="en-US" sz="5600" dirty="0">
                <a:latin typeface="Arial" pitchFamily="34" charset="0"/>
                <a:cs typeface="Arial" pitchFamily="34" charset="0"/>
              </a:rPr>
              <a:t>C ion primary beams with various energy. </a:t>
            </a:r>
            <a:endParaRPr lang="ru-RU" sz="5600" dirty="0" smtClean="0">
              <a:latin typeface="Arial" pitchFamily="34" charset="0"/>
              <a:cs typeface="Arial" pitchFamily="34" charset="0"/>
            </a:endParaRPr>
          </a:p>
          <a:p>
            <a:pPr marL="0" indent="0" algn="just">
              <a:buNone/>
            </a:pPr>
            <a:endParaRPr lang="en-US" sz="5600" dirty="0" smtClean="0">
              <a:latin typeface="Arial" pitchFamily="34" charset="0"/>
              <a:cs typeface="Arial" pitchFamily="34" charset="0"/>
            </a:endParaRPr>
          </a:p>
          <a:p>
            <a:pPr marL="0" indent="0" algn="just"/>
            <a:r>
              <a:rPr lang="en-US" sz="5600" dirty="0" smtClean="0">
                <a:latin typeface="Arial" pitchFamily="34" charset="0"/>
                <a:cs typeface="Arial" pitchFamily="34" charset="0"/>
              </a:rPr>
              <a:t>Value </a:t>
            </a:r>
            <a:r>
              <a:rPr lang="en-US" sz="5600" dirty="0">
                <a:latin typeface="Arial" pitchFamily="34" charset="0"/>
                <a:cs typeface="Arial" pitchFamily="34" charset="0"/>
              </a:rPr>
              <a:t>of reaction rates normalized per one gram of </a:t>
            </a:r>
            <a:r>
              <a:rPr lang="en-US" sz="5600" baseline="30000" dirty="0">
                <a:latin typeface="Arial" pitchFamily="34" charset="0"/>
                <a:cs typeface="Arial" pitchFamily="34" charset="0"/>
              </a:rPr>
              <a:t>nat</a:t>
            </a:r>
            <a:r>
              <a:rPr lang="en-US" sz="5600" dirty="0">
                <a:latin typeface="Arial" pitchFamily="34" charset="0"/>
                <a:cs typeface="Arial" pitchFamily="34" charset="0"/>
              </a:rPr>
              <a:t>U, per one incident particle and per 1 GeV particle energy. For this normalization, the distributions of reaction rates of one type of primary particles is close together for all beam energies</a:t>
            </a:r>
            <a:r>
              <a:rPr lang="en-US" sz="5600" dirty="0" smtClean="0">
                <a:latin typeface="Arial" pitchFamily="34" charset="0"/>
                <a:cs typeface="Arial" pitchFamily="34" charset="0"/>
              </a:rPr>
              <a:t>.</a:t>
            </a:r>
            <a:endParaRPr lang="ru-RU" sz="5600" dirty="0" smtClean="0">
              <a:latin typeface="Arial" pitchFamily="34" charset="0"/>
              <a:cs typeface="Arial" pitchFamily="34" charset="0"/>
            </a:endParaRPr>
          </a:p>
          <a:p>
            <a:pPr marL="0" indent="0" algn="just">
              <a:buNone/>
            </a:pPr>
            <a:endParaRPr lang="en-US" sz="5600" dirty="0" smtClean="0">
              <a:latin typeface="Arial" pitchFamily="34" charset="0"/>
              <a:cs typeface="Arial" pitchFamily="34" charset="0"/>
            </a:endParaRPr>
          </a:p>
          <a:p>
            <a:pPr marL="0" indent="0" algn="just"/>
            <a:r>
              <a:rPr lang="en-US" sz="5600" dirty="0" smtClean="0">
                <a:latin typeface="Arial" pitchFamily="34" charset="0"/>
                <a:cs typeface="Arial" pitchFamily="34" charset="0"/>
              </a:rPr>
              <a:t> </a:t>
            </a:r>
            <a:r>
              <a:rPr lang="en-US" sz="5600" dirty="0">
                <a:latin typeface="Arial" pitchFamily="34" charset="0"/>
                <a:cs typeface="Arial" pitchFamily="34" charset="0"/>
              </a:rPr>
              <a:t>But one can see that with increasing beam energy, a relative decrease in the number of reactions at the first half of the target is observed in the axial distributions of uranium </a:t>
            </a:r>
            <a:r>
              <a:rPr lang="en-US" sz="5600" b="1" dirty="0">
                <a:latin typeface="Arial" pitchFamily="34" charset="0"/>
                <a:cs typeface="Arial" pitchFamily="34" charset="0"/>
              </a:rPr>
              <a:t>fission</a:t>
            </a:r>
            <a:r>
              <a:rPr lang="en-US" sz="5600" dirty="0">
                <a:latin typeface="Arial" pitchFamily="34" charset="0"/>
                <a:cs typeface="Arial" pitchFamily="34" charset="0"/>
              </a:rPr>
              <a:t> events, and a slight increase in these quantities is observed at the same time at the second half of the target along the direction of the primary beam.</a:t>
            </a:r>
            <a:endParaRPr lang="ru-RU" sz="5600" dirty="0">
              <a:latin typeface="Arial" pitchFamily="34" charset="0"/>
              <a:cs typeface="Arial" pitchFamily="34" charset="0"/>
            </a:endParaRPr>
          </a:p>
          <a:p>
            <a:endParaRPr lang="ru-RU" dirty="0"/>
          </a:p>
        </p:txBody>
      </p:sp>
      <p:pic>
        <p:nvPicPr>
          <p:cNvPr id="5" name="Рисунок 4"/>
          <p:cNvPicPr>
            <a:picLocks noChangeAspect="1"/>
          </p:cNvPicPr>
          <p:nvPr/>
        </p:nvPicPr>
        <p:blipFill>
          <a:blip r:embed="rId2" cstate="print"/>
          <a:stretch>
            <a:fillRect/>
          </a:stretch>
        </p:blipFill>
        <p:spPr>
          <a:xfrm>
            <a:off x="3294280" y="3616624"/>
            <a:ext cx="5196975" cy="2910467"/>
          </a:xfrm>
          <a:prstGeom prst="rect">
            <a:avLst/>
          </a:prstGeom>
        </p:spPr>
      </p:pic>
      <p:pic>
        <p:nvPicPr>
          <p:cNvPr id="8" name="Рисунок 7"/>
          <p:cNvPicPr>
            <a:picLocks noChangeAspect="1"/>
          </p:cNvPicPr>
          <p:nvPr/>
        </p:nvPicPr>
        <p:blipFill>
          <a:blip r:embed="rId3" cstate="print"/>
          <a:stretch>
            <a:fillRect/>
          </a:stretch>
        </p:blipFill>
        <p:spPr>
          <a:xfrm>
            <a:off x="3059830" y="777746"/>
            <a:ext cx="5431425" cy="2842100"/>
          </a:xfrm>
          <a:prstGeom prst="rect">
            <a:avLst/>
          </a:prstGeom>
        </p:spPr>
      </p:pic>
      <p:sp>
        <p:nvSpPr>
          <p:cNvPr id="6" name="Text Box 6"/>
          <p:cNvSpPr txBox="1">
            <a:spLocks noChangeArrowheads="1"/>
          </p:cNvSpPr>
          <p:nvPr/>
        </p:nvSpPr>
        <p:spPr bwMode="auto">
          <a:xfrm>
            <a:off x="0" y="6508750"/>
            <a:ext cx="9144000" cy="307777"/>
          </a:xfrm>
          <a:prstGeom prst="rect">
            <a:avLst/>
          </a:prstGeom>
          <a:noFill/>
          <a:ln w="9525">
            <a:noFill/>
            <a:miter lim="800000"/>
            <a:headEnd/>
            <a:tailEnd/>
          </a:ln>
        </p:spPr>
        <p:txBody>
          <a:bodyPr>
            <a:spAutoFit/>
          </a:bodyPr>
          <a:lstStyle/>
          <a:p>
            <a:pPr algn="ctr">
              <a:spcBef>
                <a:spcPct val="50000"/>
              </a:spcBef>
            </a:pPr>
            <a:r>
              <a:rPr lang="en-US" sz="1400" dirty="0" smtClean="0">
                <a:latin typeface="Arial" pitchFamily="34" charset="0"/>
                <a:cs typeface="Arial" pitchFamily="34" charset="0"/>
              </a:rPr>
              <a:t>The XIV-</a:t>
            </a:r>
            <a:r>
              <a:rPr lang="en-US" sz="1400" dirty="0" err="1" smtClean="0">
                <a:latin typeface="Arial" pitchFamily="34" charset="0"/>
                <a:cs typeface="Arial" pitchFamily="34" charset="0"/>
              </a:rPr>
              <a:t>th</a:t>
            </a:r>
            <a:r>
              <a:rPr lang="en-US" sz="1400" dirty="0" smtClean="0">
                <a:latin typeface="Arial" pitchFamily="34" charset="0"/>
                <a:cs typeface="Arial" pitchFamily="34" charset="0"/>
              </a:rPr>
              <a:t> International School-Conference </a:t>
            </a:r>
            <a:r>
              <a:rPr lang="ru-RU" sz="1400" dirty="0" smtClean="0">
                <a:latin typeface="Arial" pitchFamily="34" charset="0"/>
                <a:cs typeface="Arial" pitchFamily="34" charset="0"/>
              </a:rPr>
              <a:t>«</a:t>
            </a:r>
            <a:r>
              <a:rPr lang="en-US" sz="1400" dirty="0" smtClean="0">
                <a:latin typeface="Arial" pitchFamily="34" charset="0"/>
                <a:cs typeface="Arial" pitchFamily="34" charset="0"/>
              </a:rPr>
              <a:t>The Actual Problems of </a:t>
            </a:r>
            <a:r>
              <a:rPr lang="en-US" sz="1400" dirty="0" err="1" smtClean="0">
                <a:latin typeface="Arial" pitchFamily="34" charset="0"/>
                <a:cs typeface="Arial" pitchFamily="34" charset="0"/>
              </a:rPr>
              <a:t>Microworld</a:t>
            </a:r>
            <a:r>
              <a:rPr lang="en-US" sz="1400" dirty="0" smtClean="0">
                <a:latin typeface="Arial" pitchFamily="34" charset="0"/>
                <a:cs typeface="Arial" pitchFamily="34" charset="0"/>
              </a:rPr>
              <a:t> Physics</a:t>
            </a:r>
            <a:r>
              <a:rPr lang="ru-RU" sz="1400" dirty="0" smtClean="0">
                <a:latin typeface="Arial" pitchFamily="34" charset="0"/>
                <a:cs typeface="Arial" pitchFamily="34" charset="0"/>
              </a:rPr>
              <a:t>»</a:t>
            </a:r>
            <a:endParaRPr lang="ru-RU" altLang="ru-RU" sz="16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xmlns="" val="41774357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1292</TotalTime>
  <Words>2206</Words>
  <Application>Microsoft Office PowerPoint</Application>
  <PresentationFormat>Экран (4:3)</PresentationFormat>
  <Paragraphs>233</Paragraphs>
  <Slides>19</Slides>
  <Notes>3</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19</vt:i4>
      </vt:variant>
    </vt:vector>
  </HeadingPairs>
  <TitlesOfParts>
    <vt:vector size="21" baseType="lpstr">
      <vt:lpstr>Поток</vt:lpstr>
      <vt:lpstr>Формула</vt:lpstr>
      <vt:lpstr> Experimental Study of Fission and Capture Reaction Rates   over the Volume of Massive Uranium Target under Relativistic  p, D and 12C Irradiation</vt:lpstr>
      <vt:lpstr>Objectives</vt:lpstr>
      <vt:lpstr>Quinta subcritical assembly</vt:lpstr>
      <vt:lpstr>Слайд 4</vt:lpstr>
      <vt:lpstr>Beam parameters Total intensity of primary beams</vt:lpstr>
      <vt:lpstr>Beam parameters Beam shape and position at the front end of the target (I. Zhuk team from Belarus) </vt:lpstr>
      <vt:lpstr>Determination of the capture reaction rates (accumulated plutonium)</vt:lpstr>
      <vt:lpstr>Determination of the fission reaction rates</vt:lpstr>
      <vt:lpstr>Axial distribution of reaction rates</vt:lpstr>
      <vt:lpstr>Radial distribution of reaction rates (example for deuteron beams)</vt:lpstr>
      <vt:lpstr>   Total number of reactions in the uranium target</vt:lpstr>
      <vt:lpstr>Actual radial distance</vt:lpstr>
      <vt:lpstr>Total number of reactions in the uranium target</vt:lpstr>
      <vt:lpstr>Integral numbers of fission reaction</vt:lpstr>
      <vt:lpstr>     Simulation      (Piter Zhivkov,Bulgaria)</vt:lpstr>
      <vt:lpstr>Comparison of experimental results with model predictions</vt:lpstr>
      <vt:lpstr>Comparison of experimental results with model predictions</vt:lpstr>
      <vt:lpstr>Conclusions</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FISSION AND NEUTRON CAPTURE REACTION RATES IN MASSIVE URANIUM TARGET UNDER RELATIVISTIC BEAM IRRADIATION</dc:title>
  <dc:creator>Алина</dc:creator>
  <cp:lastModifiedBy>Microsoft Office</cp:lastModifiedBy>
  <cp:revision>107</cp:revision>
  <dcterms:created xsi:type="dcterms:W3CDTF">2018-04-02T10:05:34Z</dcterms:created>
  <dcterms:modified xsi:type="dcterms:W3CDTF">2018-08-29T11:52:19Z</dcterms:modified>
</cp:coreProperties>
</file>