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3.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14.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theme/theme15.xml" ContentType="application/vnd.openxmlformats-officedocument.theme+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6.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7.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18.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theme/theme19.xml" ContentType="application/vnd.openxmlformats-officedocument.theme+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6" r:id="rId4"/>
    <p:sldMasterId id="2147483698" r:id="rId5"/>
    <p:sldMasterId id="2147483710" r:id="rId6"/>
    <p:sldMasterId id="2147483722" r:id="rId7"/>
    <p:sldMasterId id="2147483734" r:id="rId8"/>
    <p:sldMasterId id="2147483746" r:id="rId9"/>
    <p:sldMasterId id="2147483758" r:id="rId10"/>
    <p:sldMasterId id="2147483770" r:id="rId11"/>
    <p:sldMasterId id="2147483784" r:id="rId12"/>
    <p:sldMasterId id="2147483798" r:id="rId13"/>
    <p:sldMasterId id="2147483815" r:id="rId14"/>
    <p:sldMasterId id="2147483832" r:id="rId15"/>
    <p:sldMasterId id="2147483849" r:id="rId16"/>
    <p:sldMasterId id="2147483866" r:id="rId17"/>
    <p:sldMasterId id="2147483883" r:id="rId18"/>
    <p:sldMasterId id="2147483897" r:id="rId19"/>
    <p:sldMasterId id="2147483911" r:id="rId20"/>
  </p:sldMasterIdLst>
  <p:notesMasterIdLst>
    <p:notesMasterId r:id="rId71"/>
  </p:notesMasterIdLst>
  <p:sldIdLst>
    <p:sldId id="256" r:id="rId21"/>
    <p:sldId id="257" r:id="rId22"/>
    <p:sldId id="299" r:id="rId23"/>
    <p:sldId id="262" r:id="rId24"/>
    <p:sldId id="285" r:id="rId25"/>
    <p:sldId id="284" r:id="rId26"/>
    <p:sldId id="279" r:id="rId27"/>
    <p:sldId id="297" r:id="rId28"/>
    <p:sldId id="259" r:id="rId29"/>
    <p:sldId id="260" r:id="rId30"/>
    <p:sldId id="261" r:id="rId31"/>
    <p:sldId id="280" r:id="rId32"/>
    <p:sldId id="281" r:id="rId33"/>
    <p:sldId id="307" r:id="rId34"/>
    <p:sldId id="308" r:id="rId35"/>
    <p:sldId id="263" r:id="rId36"/>
    <p:sldId id="306" r:id="rId37"/>
    <p:sldId id="311" r:id="rId38"/>
    <p:sldId id="309" r:id="rId39"/>
    <p:sldId id="267" r:id="rId40"/>
    <p:sldId id="264" r:id="rId41"/>
    <p:sldId id="266" r:id="rId42"/>
    <p:sldId id="265" r:id="rId43"/>
    <p:sldId id="268" r:id="rId44"/>
    <p:sldId id="269" r:id="rId45"/>
    <p:sldId id="270" r:id="rId46"/>
    <p:sldId id="271" r:id="rId47"/>
    <p:sldId id="272" r:id="rId48"/>
    <p:sldId id="277" r:id="rId49"/>
    <p:sldId id="273" r:id="rId50"/>
    <p:sldId id="276" r:id="rId51"/>
    <p:sldId id="282" r:id="rId52"/>
    <p:sldId id="283" r:id="rId53"/>
    <p:sldId id="286" r:id="rId54"/>
    <p:sldId id="291" r:id="rId55"/>
    <p:sldId id="292" r:id="rId56"/>
    <p:sldId id="303" r:id="rId57"/>
    <p:sldId id="290" r:id="rId58"/>
    <p:sldId id="293" r:id="rId59"/>
    <p:sldId id="294" r:id="rId60"/>
    <p:sldId id="295" r:id="rId61"/>
    <p:sldId id="296" r:id="rId62"/>
    <p:sldId id="298" r:id="rId63"/>
    <p:sldId id="300" r:id="rId64"/>
    <p:sldId id="302" r:id="rId65"/>
    <p:sldId id="304" r:id="rId66"/>
    <p:sldId id="312" r:id="rId67"/>
    <p:sldId id="305" r:id="rId68"/>
    <p:sldId id="288" r:id="rId69"/>
    <p:sldId id="289" r:id="rId7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2" autoAdjust="0"/>
    <p:restoredTop sz="92263" autoAdjust="0"/>
  </p:normalViewPr>
  <p:slideViewPr>
    <p:cSldViewPr>
      <p:cViewPr varScale="1">
        <p:scale>
          <a:sx n="41" d="100"/>
          <a:sy n="41" d="100"/>
        </p:scale>
        <p:origin x="-117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6.xml"/><Relationship Id="rId39" Type="http://schemas.openxmlformats.org/officeDocument/2006/relationships/slide" Target="slides/slide19.xml"/><Relationship Id="rId21" Type="http://schemas.openxmlformats.org/officeDocument/2006/relationships/slide" Target="slides/slide1.xml"/><Relationship Id="rId34" Type="http://schemas.openxmlformats.org/officeDocument/2006/relationships/slide" Target="slides/slide14.xml"/><Relationship Id="rId42" Type="http://schemas.openxmlformats.org/officeDocument/2006/relationships/slide" Target="slides/slide22.xml"/><Relationship Id="rId47" Type="http://schemas.openxmlformats.org/officeDocument/2006/relationships/slide" Target="slides/slide27.xml"/><Relationship Id="rId50" Type="http://schemas.openxmlformats.org/officeDocument/2006/relationships/slide" Target="slides/slide30.xml"/><Relationship Id="rId55" Type="http://schemas.openxmlformats.org/officeDocument/2006/relationships/slide" Target="slides/slide35.xml"/><Relationship Id="rId63" Type="http://schemas.openxmlformats.org/officeDocument/2006/relationships/slide" Target="slides/slide43.xml"/><Relationship Id="rId68" Type="http://schemas.openxmlformats.org/officeDocument/2006/relationships/slide" Target="slides/slide48.xml"/><Relationship Id="rId7" Type="http://schemas.openxmlformats.org/officeDocument/2006/relationships/slideMaster" Target="slideMasters/slideMaster7.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9.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slide" Target="slides/slide25.xml"/><Relationship Id="rId53" Type="http://schemas.openxmlformats.org/officeDocument/2006/relationships/slide" Target="slides/slide33.xml"/><Relationship Id="rId58" Type="http://schemas.openxmlformats.org/officeDocument/2006/relationships/slide" Target="slides/slide38.xml"/><Relationship Id="rId66" Type="http://schemas.openxmlformats.org/officeDocument/2006/relationships/slide" Target="slides/slide46.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61" Type="http://schemas.openxmlformats.org/officeDocument/2006/relationships/slide" Target="slides/slide4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slide" Target="slides/slide49.xml"/><Relationship Id="rId8" Type="http://schemas.openxmlformats.org/officeDocument/2006/relationships/slideMaster" Target="slideMasters/slideMaster8.xml"/><Relationship Id="rId51" Type="http://schemas.openxmlformats.org/officeDocument/2006/relationships/slide" Target="slides/slide31.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E253CC-C960-4D33-B0DC-B9916A284BC3}" type="datetimeFigureOut">
              <a:rPr lang="ru-RU" smtClean="0"/>
              <a:t>21.08.2018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6003C-8367-477F-A53E-CE13BA9294A4}" type="slidenum">
              <a:rPr lang="ru-RU" smtClean="0"/>
              <a:t>‹#›</a:t>
            </a:fld>
            <a:endParaRPr lang="ru-RU"/>
          </a:p>
        </p:txBody>
      </p:sp>
    </p:spTree>
    <p:extLst>
      <p:ext uri="{BB962C8B-B14F-4D97-AF65-F5344CB8AC3E}">
        <p14:creationId xmlns:p14="http://schemas.microsoft.com/office/powerpoint/2010/main" val="2100705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fld id="{F2748105-D61C-44B0-833A-7FDD6C19FBE6}" type="slidenum">
              <a:rPr lang="en-US" sz="1200" smtClean="0"/>
              <a:pPr/>
              <a:t>30</a:t>
            </a:fld>
            <a:endParaRPr lang="en-US" sz="120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4197231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40700541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6C6A3E2-D5D5-416F-94E1-60CB87D7D98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503525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92801F-FFDF-40B1-89C1-CAC1B30167A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2096374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43C745-443D-4637-88A5-B73642EECC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5227942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455163-8077-4363-A52A-E43432C304D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0267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F2F1FBC-C159-4347-8BF3-968913DA3BD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216960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965C44-3C42-4F1A-AA26-61CEE4B220F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3490132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7A472D9-EF0B-4FE8-A49F-04B6A935C44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1947042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E9FB7A-FD4A-4294-8766-3C1E5E462A3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3135880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D9A6B0A-C8C7-4A31-87BD-CB913AB26D3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748953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FBE0DD6-C2D8-4325-A0D7-BF09E278F49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58278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384050971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21EC7B0-9675-4639-BB31-5B1756406D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868661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2AF3083-7707-46FD-9096-72CC04ABE62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622816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182B71-742D-40B4-88A8-F66D0B49464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4082675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43C745-443D-4637-88A5-B73642EECC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425308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455163-8077-4363-A52A-E43432C304D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5475923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F2F1FBC-C159-4347-8BF3-968913DA3BD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0587491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965C44-3C42-4F1A-AA26-61CEE4B220F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352285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7A472D9-EF0B-4FE8-A49F-04B6A935C44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718415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E9FB7A-FD4A-4294-8766-3C1E5E462A3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3647502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D9A6B0A-C8C7-4A31-87BD-CB913AB26D3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71615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8000"/>
            <a:chOff x="0" y="0"/>
            <a:chExt cx="5760" cy="4320"/>
          </a:xfrm>
        </p:grpSpPr>
        <p:grpSp>
          <p:nvGrpSpPr>
            <p:cNvPr id="4099" name="Group 3"/>
            <p:cNvGrpSpPr>
              <a:grpSpLocks/>
            </p:cNvGrpSpPr>
            <p:nvPr/>
          </p:nvGrpSpPr>
          <p:grpSpPr bwMode="auto">
            <a:xfrm>
              <a:off x="0" y="0"/>
              <a:ext cx="5760" cy="4320"/>
              <a:chOff x="0" y="0"/>
              <a:chExt cx="5760" cy="4320"/>
            </a:xfrm>
          </p:grpSpPr>
          <p:sp>
            <p:nvSpPr>
              <p:cNvPr id="4100" name="Rectangle 4"/>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nvGrpSpPr>
              <p:cNvPr id="4101" name="Group 5"/>
              <p:cNvGrpSpPr>
                <a:grpSpLocks/>
              </p:cNvGrpSpPr>
              <p:nvPr userDrawn="1"/>
            </p:nvGrpSpPr>
            <p:grpSpPr bwMode="auto">
              <a:xfrm>
                <a:off x="0" y="0"/>
                <a:ext cx="5760" cy="4320"/>
                <a:chOff x="0" y="0"/>
                <a:chExt cx="5760" cy="4320"/>
              </a:xfrm>
            </p:grpSpPr>
            <p:sp>
              <p:nvSpPr>
                <p:cNvPr id="4102"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3"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4"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5"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6"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7"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8"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9"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0"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1"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2"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3"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4"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5"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6"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7"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8"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9"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0"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1"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2"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3"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4"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5"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6"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7"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8"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9"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0"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1"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2"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3"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4"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5"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6"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7"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8"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9"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0"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1"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2"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3"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4"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5"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6"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7"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8"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9"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0"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1"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2"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sp>
            <p:nvSpPr>
              <p:cNvPr id="4153" name="Line 57"/>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4154" name="Group 58"/>
            <p:cNvGrpSpPr>
              <a:grpSpLocks/>
            </p:cNvGrpSpPr>
            <p:nvPr userDrawn="1"/>
          </p:nvGrpSpPr>
          <p:grpSpPr bwMode="auto">
            <a:xfrm>
              <a:off x="3" y="559"/>
              <a:ext cx="4192" cy="1796"/>
              <a:chOff x="3" y="559"/>
              <a:chExt cx="4192" cy="1796"/>
            </a:xfrm>
          </p:grpSpPr>
          <p:sp>
            <p:nvSpPr>
              <p:cNvPr id="4155" name="Line 59"/>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6"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7"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8" name="Arc 62"/>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4159" name="Group 63"/>
            <p:cNvGrpSpPr>
              <a:grpSpLocks/>
            </p:cNvGrpSpPr>
            <p:nvPr userDrawn="1"/>
          </p:nvGrpSpPr>
          <p:grpSpPr bwMode="auto">
            <a:xfrm>
              <a:off x="1480" y="1952"/>
              <a:ext cx="3808" cy="1812"/>
              <a:chOff x="1480" y="1952"/>
              <a:chExt cx="3808" cy="1812"/>
            </a:xfrm>
          </p:grpSpPr>
          <p:sp>
            <p:nvSpPr>
              <p:cNvPr id="4160"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61"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62" name="Arc 66"/>
              <p:cNvSpPr>
                <a:spLocks/>
              </p:cNvSpPr>
              <p:nvPr/>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4163" name="Rectangle 67"/>
          <p:cNvSpPr>
            <a:spLocks noGrp="1" noChangeArrowheads="1"/>
          </p:cNvSpPr>
          <p:nvPr>
            <p:ph type="ctrTitle"/>
          </p:nvPr>
        </p:nvSpPr>
        <p:spPr>
          <a:xfrm>
            <a:off x="990600" y="1752600"/>
            <a:ext cx="7772400" cy="1143000"/>
          </a:xfrm>
        </p:spPr>
        <p:txBody>
          <a:bodyPr/>
          <a:lstStyle>
            <a:lvl1pPr>
              <a:defRPr/>
            </a:lvl1pPr>
          </a:lstStyle>
          <a:p>
            <a:pPr lvl="0"/>
            <a:r>
              <a:rPr lang="ru-RU" noProof="0" smtClean="0"/>
              <a:t>Образец заголовка</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ru-RU" noProof="0" smtClean="0"/>
              <a:t>Образец подзаголовка</a:t>
            </a:r>
          </a:p>
        </p:txBody>
      </p:sp>
      <p:sp>
        <p:nvSpPr>
          <p:cNvPr id="4165" name="Rectangle 69"/>
          <p:cNvSpPr>
            <a:spLocks noGrp="1" noChangeArrowheads="1"/>
          </p:cNvSpPr>
          <p:nvPr>
            <p:ph type="dt" sz="quarter" idx="2"/>
          </p:nvPr>
        </p:nvSpPr>
        <p:spPr/>
        <p:txBody>
          <a:bodyPr/>
          <a:lstStyle>
            <a:lvl1pPr>
              <a:defRPr/>
            </a:lvl1pPr>
          </a:lstStyle>
          <a:p>
            <a:endParaRPr lang="ru-RU">
              <a:solidFill>
                <a:srgbClr val="40458C"/>
              </a:solidFill>
            </a:endParaRPr>
          </a:p>
        </p:txBody>
      </p:sp>
      <p:sp>
        <p:nvSpPr>
          <p:cNvPr id="4166" name="Rectangle 70"/>
          <p:cNvSpPr>
            <a:spLocks noGrp="1" noChangeArrowheads="1"/>
          </p:cNvSpPr>
          <p:nvPr>
            <p:ph type="ftr" sz="quarter" idx="3"/>
          </p:nvPr>
        </p:nvSpPr>
        <p:spPr/>
        <p:txBody>
          <a:bodyPr/>
          <a:lstStyle>
            <a:lvl1pPr>
              <a:defRPr/>
            </a:lvl1pPr>
          </a:lstStyle>
          <a:p>
            <a:endParaRPr lang="ru-RU">
              <a:solidFill>
                <a:srgbClr val="40458C"/>
              </a:solidFill>
            </a:endParaRPr>
          </a:p>
        </p:txBody>
      </p:sp>
      <p:sp>
        <p:nvSpPr>
          <p:cNvPr id="4167" name="Rectangle 71"/>
          <p:cNvSpPr>
            <a:spLocks noGrp="1" noChangeArrowheads="1"/>
          </p:cNvSpPr>
          <p:nvPr>
            <p:ph type="sldNum" sz="quarter" idx="4"/>
          </p:nvPr>
        </p:nvSpPr>
        <p:spPr/>
        <p:txBody>
          <a:bodyPr/>
          <a:lstStyle>
            <a:lvl1pPr>
              <a:defRPr/>
            </a:lvl1pPr>
          </a:lstStyle>
          <a:p>
            <a:fld id="{8E72BCB2-D63F-4702-A7C5-834D319EBF03}"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3896198738"/>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FBE0DD6-C2D8-4325-A0D7-BF09E278F49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00717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21EC7B0-9675-4639-BB31-5B1756406D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612521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2AF3083-7707-46FD-9096-72CC04ABE62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8312419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182B71-742D-40B4-88A8-F66D0B49464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7373517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130BA960-6C74-4F01-9265-8FFDDABA57E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76399675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algn="ctr" eaLnBrk="0" fontAlgn="base" hangingPunct="0">
              <a:spcBef>
                <a:spcPct val="0"/>
              </a:spcBef>
              <a:spcAft>
                <a:spcPct val="0"/>
              </a:spcAft>
              <a:defRPr/>
            </a:pPr>
            <a:endParaRPr lang="en-US" sz="2400">
              <a:solidFill>
                <a:srgbClr val="FFFFFF"/>
              </a:solidFill>
              <a:latin typeface="Calibri" pitchFamily="34" charset="0"/>
            </a:endParaRPr>
          </a:p>
        </p:txBody>
      </p:sp>
      <p:pic>
        <p:nvPicPr>
          <p:cNvPr id="5" name="Picture 37" descr="Logo CERN width=144,      height=144"/>
          <p:cNvPicPr>
            <a:picLocks noChangeAspect="1" noChangeArrowheads="1"/>
          </p:cNvPicPr>
          <p:nvPr userDrawn="1"/>
        </p:nvPicPr>
        <p:blipFill>
          <a:blip r:embed="rId2" cstate="print"/>
          <a:srcRect/>
          <a:stretch>
            <a:fillRect/>
          </a:stretch>
        </p:blipFill>
        <p:spPr bwMode="auto">
          <a:xfrm>
            <a:off x="0" y="0"/>
            <a:ext cx="762000" cy="762000"/>
          </a:xfrm>
          <a:prstGeom prst="rect">
            <a:avLst/>
          </a:prstGeom>
          <a:noFill/>
          <a:ln w="9525">
            <a:noFill/>
            <a:miter lim="800000"/>
            <a:headEnd/>
            <a:tailEnd/>
          </a:ln>
        </p:spPr>
      </p:pic>
      <p:sp>
        <p:nvSpPr>
          <p:cNvPr id="2" name="Title 1"/>
          <p:cNvSpPr>
            <a:spLocks noGrp="1"/>
          </p:cNvSpPr>
          <p:nvPr>
            <p:ph type="title"/>
          </p:nvPr>
        </p:nvSpPr>
        <p:spPr>
          <a:xfrm>
            <a:off x="800100" y="0"/>
            <a:ext cx="6520054"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a:solidFill>
                  <a:srgbClr val="808080">
                    <a:lumMod val="75000"/>
                  </a:srgbClr>
                </a:solidFill>
              </a:rPr>
              <a:t>23/07/2014</a:t>
            </a:r>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a:solidFill>
                  <a:srgbClr val="808080">
                    <a:lumMod val="75000"/>
                  </a:srgbClr>
                </a:solidFill>
              </a:rPr>
              <a:t>Higgs Hunting 2014 - Paris - J. Wenninger</a:t>
            </a:r>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EE4E98C2-E612-405D-9D9D-D2D7EB854B0E}" type="slidenum">
              <a:rPr lang="en-US">
                <a:solidFill>
                  <a:srgbClr val="000000"/>
                </a:solidFill>
              </a:rPr>
              <a:pPr>
                <a:defRPr/>
              </a:pPr>
              <a:t>‹#›</a:t>
            </a:fld>
            <a:endParaRPr lang="en-US">
              <a:solidFill>
                <a:srgbClr val="000000"/>
              </a:solidFill>
            </a:endParaRPr>
          </a:p>
        </p:txBody>
      </p:sp>
      <p:sp>
        <p:nvSpPr>
          <p:cNvPr id="9" name="Rectangle 8"/>
          <p:cNvSpPr/>
          <p:nvPr userDrawn="1"/>
        </p:nvSpPr>
        <p:spPr bwMode="auto">
          <a:xfrm>
            <a:off x="7337161" y="16152"/>
            <a:ext cx="1786338" cy="72969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2400">
              <a:solidFill>
                <a:srgbClr val="000000"/>
              </a:solidFill>
              <a:latin typeface="Comic Sans MS" pitchFamily="66" charset="0"/>
            </a:endParaRPr>
          </a:p>
        </p:txBody>
      </p:sp>
      <p:pic>
        <p:nvPicPr>
          <p:cNvPr id="12290"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20154" y="0"/>
            <a:ext cx="1822041" cy="762000"/>
          </a:xfrm>
          <a:prstGeom prst="rect">
            <a:avLst/>
          </a:prstGeom>
          <a:solidFill>
            <a:schemeClr val="bg1"/>
          </a:solidFill>
          <a:ln w="9525">
            <a:noFill/>
            <a:miter lim="800000"/>
            <a:headEnd/>
            <a:tailEnd/>
          </a:ln>
          <a:effectLst/>
        </p:spPr>
      </p:pic>
    </p:spTree>
    <p:extLst>
      <p:ext uri="{BB962C8B-B14F-4D97-AF65-F5344CB8AC3E}">
        <p14:creationId xmlns:p14="http://schemas.microsoft.com/office/powerpoint/2010/main" val="1280004534"/>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43C745-443D-4637-88A5-B73642EECC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1912391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455163-8077-4363-A52A-E43432C304D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22614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F2F1FBC-C159-4347-8BF3-968913DA3BD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724747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965C44-3C42-4F1A-AA26-61CEE4B220F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9991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26E75D92-B695-4493-91E1-AF12DF95FE7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2852375600"/>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7A472D9-EF0B-4FE8-A49F-04B6A935C44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3883802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E9FB7A-FD4A-4294-8766-3C1E5E462A3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776045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D9A6B0A-C8C7-4A31-87BD-CB913AB26D3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098106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FBE0DD6-C2D8-4325-A0D7-BF09E278F49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0311737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21EC7B0-9675-4639-BB31-5B1756406D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6271482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2AF3083-7707-46FD-9096-72CC04ABE62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7587037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182B71-742D-40B4-88A8-F66D0B49464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4588995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130BA960-6C74-4F01-9265-8FFDDABA57E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2477794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algn="ctr" eaLnBrk="0" fontAlgn="base" hangingPunct="0">
              <a:spcBef>
                <a:spcPct val="0"/>
              </a:spcBef>
              <a:spcAft>
                <a:spcPct val="0"/>
              </a:spcAft>
              <a:defRPr/>
            </a:pPr>
            <a:endParaRPr lang="en-US" sz="2400">
              <a:solidFill>
                <a:srgbClr val="FFFFFF"/>
              </a:solidFill>
              <a:latin typeface="Calibri" pitchFamily="34" charset="0"/>
            </a:endParaRPr>
          </a:p>
        </p:txBody>
      </p:sp>
      <p:pic>
        <p:nvPicPr>
          <p:cNvPr id="5" name="Picture 37" descr="Logo CERN width=144,      height=144"/>
          <p:cNvPicPr>
            <a:picLocks noChangeAspect="1" noChangeArrowheads="1"/>
          </p:cNvPicPr>
          <p:nvPr userDrawn="1"/>
        </p:nvPicPr>
        <p:blipFill>
          <a:blip r:embed="rId2" cstate="print"/>
          <a:srcRect/>
          <a:stretch>
            <a:fillRect/>
          </a:stretch>
        </p:blipFill>
        <p:spPr bwMode="auto">
          <a:xfrm>
            <a:off x="0" y="0"/>
            <a:ext cx="762000" cy="762000"/>
          </a:xfrm>
          <a:prstGeom prst="rect">
            <a:avLst/>
          </a:prstGeom>
          <a:noFill/>
          <a:ln w="9525">
            <a:noFill/>
            <a:miter lim="800000"/>
            <a:headEnd/>
            <a:tailEnd/>
          </a:ln>
        </p:spPr>
      </p:pic>
      <p:sp>
        <p:nvSpPr>
          <p:cNvPr id="2" name="Title 1"/>
          <p:cNvSpPr>
            <a:spLocks noGrp="1"/>
          </p:cNvSpPr>
          <p:nvPr>
            <p:ph type="title"/>
          </p:nvPr>
        </p:nvSpPr>
        <p:spPr>
          <a:xfrm>
            <a:off x="800100" y="0"/>
            <a:ext cx="6520054"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a:solidFill>
                  <a:srgbClr val="808080">
                    <a:lumMod val="75000"/>
                  </a:srgbClr>
                </a:solidFill>
              </a:rPr>
              <a:t>23/07/2014</a:t>
            </a:r>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a:solidFill>
                  <a:srgbClr val="808080">
                    <a:lumMod val="75000"/>
                  </a:srgbClr>
                </a:solidFill>
              </a:rPr>
              <a:t>Higgs Hunting 2014 - Paris - J. Wenninger</a:t>
            </a:r>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EE4E98C2-E612-405D-9D9D-D2D7EB854B0E}" type="slidenum">
              <a:rPr lang="en-US">
                <a:solidFill>
                  <a:srgbClr val="000000"/>
                </a:solidFill>
              </a:rPr>
              <a:pPr>
                <a:defRPr/>
              </a:pPr>
              <a:t>‹#›</a:t>
            </a:fld>
            <a:endParaRPr lang="en-US">
              <a:solidFill>
                <a:srgbClr val="000000"/>
              </a:solidFill>
            </a:endParaRPr>
          </a:p>
        </p:txBody>
      </p:sp>
      <p:sp>
        <p:nvSpPr>
          <p:cNvPr id="9" name="Rectangle 8"/>
          <p:cNvSpPr/>
          <p:nvPr userDrawn="1"/>
        </p:nvSpPr>
        <p:spPr bwMode="auto">
          <a:xfrm>
            <a:off x="7337161" y="16152"/>
            <a:ext cx="1786338" cy="72969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2400">
              <a:solidFill>
                <a:srgbClr val="000000"/>
              </a:solidFill>
              <a:latin typeface="Comic Sans MS" pitchFamily="66" charset="0"/>
            </a:endParaRPr>
          </a:p>
        </p:txBody>
      </p:sp>
      <p:pic>
        <p:nvPicPr>
          <p:cNvPr id="12290"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20154" y="0"/>
            <a:ext cx="1822041" cy="762000"/>
          </a:xfrm>
          <a:prstGeom prst="rect">
            <a:avLst/>
          </a:prstGeom>
          <a:solidFill>
            <a:schemeClr val="bg1"/>
          </a:solidFill>
          <a:ln w="9525">
            <a:noFill/>
            <a:miter lim="800000"/>
            <a:headEnd/>
            <a:tailEnd/>
          </a:ln>
          <a:effectLst/>
        </p:spPr>
      </p:pic>
    </p:spTree>
    <p:extLst>
      <p:ext uri="{BB962C8B-B14F-4D97-AF65-F5344CB8AC3E}">
        <p14:creationId xmlns:p14="http://schemas.microsoft.com/office/powerpoint/2010/main" val="4137884805"/>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D206193-03D9-4D8F-832A-83D1F9B2436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72654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69D24618-69D3-49C9-8E4E-2A220FC80019}"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324463420"/>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D28309D-DD73-49C1-A773-7756365AE93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24174799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B5D437B-F4B5-4D5D-A7CA-ADEC07D4B9D3}"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09935602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5DEC2AB-2B1A-4CA1-AA95-FCB7B25DD5C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96764563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F6A9AEE2-44C7-4C23-A327-6C70D33427B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16328376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FFF554A-2F78-4F64-BDFD-B799EFA0F752}"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3138480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CA10217E-83B9-4C20-AAE4-ABA63E47BE2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78672370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336041-D388-4F14-803B-14B03648D23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46594725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87E71B9-7F9E-43F2-93E6-58AB77D5BD0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1608317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8B82BE-7DFF-4376-AAB7-C8B89F1B27B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1152208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4BF0F44-F6AC-4F86-91C3-9671E83E597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682264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9D2D4F3E-F392-42D6-8DA9-CD8856E1E192}"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4095017053"/>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7687D00-6E3F-47B7-8879-C39AE4EA4C70}"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8384011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BCD837C-C2EC-43FB-93A1-436F087738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53301175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2C359294-278D-4224-9C03-4FFD496A76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40994679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A2C4C3C3-EE29-42BD-9E0E-38A59A0F862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836372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8269193-E5E2-4B13-BC7D-C95139E5D289}"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24737961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D206193-03D9-4D8F-832A-83D1F9B2436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60157331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D28309D-DD73-49C1-A773-7756365AE93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69112444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B5D437B-F4B5-4D5D-A7CA-ADEC07D4B9D3}"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53506723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5DEC2AB-2B1A-4CA1-AA95-FCB7B25DD5C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0313845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F6A9AEE2-44C7-4C23-A327-6C70D33427B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529880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40458C"/>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40458C"/>
              </a:solidFill>
            </a:endParaRPr>
          </a:p>
        </p:txBody>
      </p:sp>
      <p:sp>
        <p:nvSpPr>
          <p:cNvPr id="9" name="Номер слайда 8"/>
          <p:cNvSpPr>
            <a:spLocks noGrp="1"/>
          </p:cNvSpPr>
          <p:nvPr>
            <p:ph type="sldNum" sz="quarter" idx="12"/>
          </p:nvPr>
        </p:nvSpPr>
        <p:spPr/>
        <p:txBody>
          <a:bodyPr/>
          <a:lstStyle>
            <a:lvl1pPr>
              <a:defRPr/>
            </a:lvl1pPr>
          </a:lstStyle>
          <a:p>
            <a:fld id="{9F53F197-C020-4A3E-9DDE-63B49CEAD1CD}"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4214007557"/>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FFF554A-2F78-4F64-BDFD-B799EFA0F752}"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71214116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CA10217E-83B9-4C20-AAE4-ABA63E47BE2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8437872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336041-D388-4F14-803B-14B03648D23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18199487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87E71B9-7F9E-43F2-93E6-58AB77D5BD0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76954171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8B82BE-7DFF-4376-AAB7-C8B89F1B27B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62786067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4BF0F44-F6AC-4F86-91C3-9671E83E597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9028913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7687D00-6E3F-47B7-8879-C39AE4EA4C70}"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71823057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BCD837C-C2EC-43FB-93A1-436F087738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55828698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2C359294-278D-4224-9C03-4FFD496A76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80048599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A2C4C3C3-EE29-42BD-9E0E-38A59A0F862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681316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40458C"/>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40458C"/>
              </a:solidFill>
            </a:endParaRPr>
          </a:p>
        </p:txBody>
      </p:sp>
      <p:sp>
        <p:nvSpPr>
          <p:cNvPr id="5" name="Номер слайда 4"/>
          <p:cNvSpPr>
            <a:spLocks noGrp="1"/>
          </p:cNvSpPr>
          <p:nvPr>
            <p:ph type="sldNum" sz="quarter" idx="12"/>
          </p:nvPr>
        </p:nvSpPr>
        <p:spPr/>
        <p:txBody>
          <a:bodyPr/>
          <a:lstStyle>
            <a:lvl1pPr>
              <a:defRPr/>
            </a:lvl1pPr>
          </a:lstStyle>
          <a:p>
            <a:fld id="{9492CB78-ED57-489B-8709-1E58917742CB}"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3888042263"/>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8269193-E5E2-4B13-BC7D-C95139E5D289}"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43406852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D206193-03D9-4D8F-832A-83D1F9B2436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4489789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D28309D-DD73-49C1-A773-7756365AE93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55411668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B5D437B-F4B5-4D5D-A7CA-ADEC07D4B9D3}"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6427776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5DEC2AB-2B1A-4CA1-AA95-FCB7B25DD5C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37676487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F6A9AEE2-44C7-4C23-A327-6C70D33427B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15471180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FFF554A-2F78-4F64-BDFD-B799EFA0F752}"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09566117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CA10217E-83B9-4C20-AAE4-ABA63E47BE2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76613291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336041-D388-4F14-803B-14B03648D23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1624871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87E71B9-7F9E-43F2-93E6-58AB77D5BD0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525669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40458C"/>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40458C"/>
              </a:solidFill>
            </a:endParaRPr>
          </a:p>
        </p:txBody>
      </p:sp>
      <p:sp>
        <p:nvSpPr>
          <p:cNvPr id="4" name="Номер слайда 3"/>
          <p:cNvSpPr>
            <a:spLocks noGrp="1"/>
          </p:cNvSpPr>
          <p:nvPr>
            <p:ph type="sldNum" sz="quarter" idx="12"/>
          </p:nvPr>
        </p:nvSpPr>
        <p:spPr/>
        <p:txBody>
          <a:bodyPr/>
          <a:lstStyle>
            <a:lvl1pPr>
              <a:defRPr/>
            </a:lvl1pPr>
          </a:lstStyle>
          <a:p>
            <a:fld id="{A9C0705B-1F1A-4C23-B6E3-06BB880B26A1}"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612086405"/>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8B82BE-7DFF-4376-AAB7-C8B89F1B27B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16409709"/>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4BF0F44-F6AC-4F86-91C3-9671E83E597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75458134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7687D00-6E3F-47B7-8879-C39AE4EA4C70}"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62626701"/>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BCD837C-C2EC-43FB-93A1-436F087738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8290302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2C359294-278D-4224-9C03-4FFD496A76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85682050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A2C4C3C3-EE29-42BD-9E0E-38A59A0F862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72459500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8269193-E5E2-4B13-BC7D-C95139E5D289}"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36180640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D206193-03D9-4D8F-832A-83D1F9B2436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90009367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D28309D-DD73-49C1-A773-7756365AE93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40071287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B5D437B-F4B5-4D5D-A7CA-ADEC07D4B9D3}"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160475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8264BA7D-4529-4325-BF8C-D8F606EE9D29}"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938128955"/>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5DEC2AB-2B1A-4CA1-AA95-FCB7B25DD5C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81073718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F6A9AEE2-44C7-4C23-A327-6C70D33427B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09825863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FFF554A-2F78-4F64-BDFD-B799EFA0F752}"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16691231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CA10217E-83B9-4C20-AAE4-ABA63E47BE2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15547941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336041-D388-4F14-803B-14B03648D23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07085475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87E71B9-7F9E-43F2-93E6-58AB77D5BD0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30292335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8B82BE-7DFF-4376-AAB7-C8B89F1B27B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18019185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4BF0F44-F6AC-4F86-91C3-9671E83E597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2552721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7687D00-6E3F-47B7-8879-C39AE4EA4C70}"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73774801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BCD837C-C2EC-43FB-93A1-436F087738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44820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32800163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2DA06EEC-5D74-4986-856B-CBB7CA050CCB}"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653526731"/>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2C359294-278D-4224-9C03-4FFD496A76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06095877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A2C4C3C3-EE29-42BD-9E0E-38A59A0F862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92223166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8269193-E5E2-4B13-BC7D-C95139E5D289}"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32737179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D206193-03D9-4D8F-832A-83D1F9B2436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783790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D28309D-DD73-49C1-A773-7756365AE93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4359661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B5D437B-F4B5-4D5D-A7CA-ADEC07D4B9D3}"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45818313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5DEC2AB-2B1A-4CA1-AA95-FCB7B25DD5C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89208134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F6A9AEE2-44C7-4C23-A327-6C70D33427B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33566833"/>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FFF554A-2F78-4F64-BDFD-B799EFA0F752}"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0027960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CA10217E-83B9-4C20-AAE4-ABA63E47BE2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370076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9C992580-FFC3-4FC2-8EB4-02572CEEA77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862612063"/>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336041-D388-4F14-803B-14B03648D235}"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180111021"/>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287E71B9-7F9E-43F2-93E6-58AB77D5BD0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681629108"/>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8B82BE-7DFF-4376-AAB7-C8B89F1B27B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74509508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4BF0F44-F6AC-4F86-91C3-9671E83E597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29123841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7687D00-6E3F-47B7-8879-C39AE4EA4C70}"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33830182"/>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BCD837C-C2EC-43FB-93A1-436F087738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454521161"/>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2C359294-278D-4224-9C03-4FFD496A76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96354722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A2C4C3C3-EE29-42BD-9E0E-38A59A0F8624}"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68670535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8269193-E5E2-4B13-BC7D-C95139E5D289}"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6597597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6AD66C9-698F-446D-A358-2D7DC40C5B9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53765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10350" y="304800"/>
            <a:ext cx="200025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600" y="304800"/>
            <a:ext cx="584835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00C4565D-58FD-4F94-9700-A8AB307B6E63}"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317013193"/>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B94BDD42-2F6D-4B5B-9561-9026D0DA8BB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61281240"/>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F8B666B3-769F-4764-BE3B-233B71DE48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4508906"/>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460FDEB1-5B44-430F-BB21-9BAC015FC6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6979154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n-U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A187D10B-518B-4592-BB32-3CE720CF5F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96410776"/>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n-U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64D82C33-C7EE-4C1E-A48A-E14E158853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65983176"/>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n-U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7F887FB0-6F80-4A54-8A19-419212BFCE4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124846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E5CDF003-7492-4836-9BC6-35622D4319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45498999"/>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3FDDD7A-F647-4D98-B688-FDF8C0432DA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92431038"/>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94ADAFC-2B47-4630-84D1-6E0C57AB316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441403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3639D3F-C07F-4E70-AF65-58023DFBEAB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984910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04800"/>
            <a:ext cx="77724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838200" y="1905000"/>
            <a:ext cx="3810000" cy="4114800"/>
          </a:xfrm>
        </p:spPr>
        <p:txBody>
          <a:bodyPr/>
          <a:lstStyle/>
          <a:p>
            <a:endParaRPr lang="ru-RU"/>
          </a:p>
        </p:txBody>
      </p:sp>
      <p:sp>
        <p:nvSpPr>
          <p:cNvPr id="4" name="Текст 3"/>
          <p:cNvSpPr>
            <a:spLocks noGrp="1"/>
          </p:cNvSpPr>
          <p:nvPr>
            <p:ph type="body" sz="half" idx="2"/>
          </p:nvPr>
        </p:nvSpPr>
        <p:spPr>
          <a:xfrm>
            <a:off x="4800600"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82B506A0-3A3F-4156-97EC-1EDC936907F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4012246827"/>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CAEA7CA5-B38C-4402-A189-C20B837F74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0144527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72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19200"/>
            <a:ext cx="4076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219200"/>
            <a:ext cx="4076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0100" y="3733800"/>
            <a:ext cx="4076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pPr>
              <a:defRPr/>
            </a:pPr>
            <a:r>
              <a:rPr lang="en-US" smtClean="0">
                <a:solidFill>
                  <a:srgbClr val="000000"/>
                </a:solidFill>
              </a:rPr>
              <a:t>USPAS, Knoxville, TN, January 20-31, 2013</a:t>
            </a:r>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r>
              <a:rPr lang="en-US" smtClean="0">
                <a:solidFill>
                  <a:srgbClr val="000000"/>
                </a:solidFill>
              </a:rPr>
              <a:t>01-Introduction and Overview</a:t>
            </a:r>
            <a:endParaRPr lang="en-US">
              <a:solidFill>
                <a:srgbClr val="000000"/>
              </a:solidFill>
              <a:latin typeface="Aria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pPr>
              <a:defRPr/>
            </a:pPr>
            <a:fld id="{BA33168C-16D6-42A2-AF6D-3D5C06C9F0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7851717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6AD66C9-698F-446D-A358-2D7DC40C5B9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42342415"/>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B94BDD42-2F6D-4B5B-9561-9026D0DA8BB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29868954"/>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F8B666B3-769F-4764-BE3B-233B71DE48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2906937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460FDEB1-5B44-430F-BB21-9BAC015FC6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84812370"/>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n-U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A187D10B-518B-4592-BB32-3CE720CF5F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88521311"/>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n-U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64D82C33-C7EE-4C1E-A48A-E14E158853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28051907"/>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n-U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7F887FB0-6F80-4A54-8A19-419212BFCE4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2227207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E5CDF003-7492-4836-9BC6-35622D4319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45320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8000"/>
            <a:chOff x="0" y="0"/>
            <a:chExt cx="5760" cy="4320"/>
          </a:xfrm>
        </p:grpSpPr>
        <p:grpSp>
          <p:nvGrpSpPr>
            <p:cNvPr id="4099" name="Group 3"/>
            <p:cNvGrpSpPr>
              <a:grpSpLocks/>
            </p:cNvGrpSpPr>
            <p:nvPr/>
          </p:nvGrpSpPr>
          <p:grpSpPr bwMode="auto">
            <a:xfrm>
              <a:off x="0" y="0"/>
              <a:ext cx="5760" cy="4320"/>
              <a:chOff x="0" y="0"/>
              <a:chExt cx="5760" cy="4320"/>
            </a:xfrm>
          </p:grpSpPr>
          <p:sp>
            <p:nvSpPr>
              <p:cNvPr id="4100" name="Rectangle 4"/>
              <p:cNvSpPr>
                <a:spLocks noChangeArrowheads="1"/>
              </p:cNvSpPr>
              <p:nvPr/>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nvGrpSpPr>
              <p:cNvPr id="4101" name="Group 5"/>
              <p:cNvGrpSpPr>
                <a:grpSpLocks/>
              </p:cNvGrpSpPr>
              <p:nvPr userDrawn="1"/>
            </p:nvGrpSpPr>
            <p:grpSpPr bwMode="auto">
              <a:xfrm>
                <a:off x="0" y="0"/>
                <a:ext cx="5760" cy="4320"/>
                <a:chOff x="0" y="0"/>
                <a:chExt cx="5760" cy="4320"/>
              </a:xfrm>
            </p:grpSpPr>
            <p:sp>
              <p:nvSpPr>
                <p:cNvPr id="4102"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3"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4"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5"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6"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7"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8"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09"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0"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1"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2"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3"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4"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5"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6"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7"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8"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19"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0"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1"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2"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3"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4"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5"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6"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7"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8"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29"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0"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1"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2"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3"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4"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5"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6"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7"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8"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39"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0"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1"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2"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3"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4"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5"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6"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7"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8"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49"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0"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1"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2"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sp>
            <p:nvSpPr>
              <p:cNvPr id="4153" name="Line 57"/>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4154" name="Group 58"/>
            <p:cNvGrpSpPr>
              <a:grpSpLocks/>
            </p:cNvGrpSpPr>
            <p:nvPr userDrawn="1"/>
          </p:nvGrpSpPr>
          <p:grpSpPr bwMode="auto">
            <a:xfrm>
              <a:off x="3" y="559"/>
              <a:ext cx="4192" cy="1796"/>
              <a:chOff x="3" y="559"/>
              <a:chExt cx="4192" cy="1796"/>
            </a:xfrm>
          </p:grpSpPr>
          <p:sp>
            <p:nvSpPr>
              <p:cNvPr id="4155" name="Line 59"/>
              <p:cNvSpPr>
                <a:spLocks noChangeShapeType="1"/>
              </p:cNvSpPr>
              <p:nvPr/>
            </p:nvSpPr>
            <p:spPr bwMode="ltGray">
              <a:xfrm>
                <a:off x="506" y="559"/>
                <a:ext cx="0" cy="17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6"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7"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58" name="Arc 62"/>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4159" name="Group 63"/>
            <p:cNvGrpSpPr>
              <a:grpSpLocks/>
            </p:cNvGrpSpPr>
            <p:nvPr userDrawn="1"/>
          </p:nvGrpSpPr>
          <p:grpSpPr bwMode="auto">
            <a:xfrm>
              <a:off x="1480" y="1952"/>
              <a:ext cx="3808" cy="1812"/>
              <a:chOff x="1480" y="1952"/>
              <a:chExt cx="3808" cy="1812"/>
            </a:xfrm>
          </p:grpSpPr>
          <p:sp>
            <p:nvSpPr>
              <p:cNvPr id="4160"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61"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4162" name="Arc 66"/>
              <p:cNvSpPr>
                <a:spLocks/>
              </p:cNvSpPr>
              <p:nvPr/>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4163" name="Rectangle 67"/>
          <p:cNvSpPr>
            <a:spLocks noGrp="1" noChangeArrowheads="1"/>
          </p:cNvSpPr>
          <p:nvPr>
            <p:ph type="ctrTitle"/>
          </p:nvPr>
        </p:nvSpPr>
        <p:spPr>
          <a:xfrm>
            <a:off x="990600" y="1752600"/>
            <a:ext cx="7772400" cy="1143000"/>
          </a:xfrm>
        </p:spPr>
        <p:txBody>
          <a:bodyPr/>
          <a:lstStyle>
            <a:lvl1pPr>
              <a:defRPr/>
            </a:lvl1pPr>
          </a:lstStyle>
          <a:p>
            <a:pPr lvl="0"/>
            <a:r>
              <a:rPr lang="ru-RU" noProof="0" smtClean="0"/>
              <a:t>Образец заголовка</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ru-RU" noProof="0" smtClean="0"/>
              <a:t>Образец подзаголовка</a:t>
            </a:r>
          </a:p>
        </p:txBody>
      </p:sp>
      <p:sp>
        <p:nvSpPr>
          <p:cNvPr id="4165" name="Rectangle 69"/>
          <p:cNvSpPr>
            <a:spLocks noGrp="1" noChangeArrowheads="1"/>
          </p:cNvSpPr>
          <p:nvPr>
            <p:ph type="dt" sz="quarter" idx="2"/>
          </p:nvPr>
        </p:nvSpPr>
        <p:spPr/>
        <p:txBody>
          <a:bodyPr/>
          <a:lstStyle>
            <a:lvl1pPr>
              <a:defRPr/>
            </a:lvl1pPr>
          </a:lstStyle>
          <a:p>
            <a:endParaRPr lang="ru-RU">
              <a:solidFill>
                <a:srgbClr val="40458C"/>
              </a:solidFill>
            </a:endParaRPr>
          </a:p>
        </p:txBody>
      </p:sp>
      <p:sp>
        <p:nvSpPr>
          <p:cNvPr id="4166" name="Rectangle 70"/>
          <p:cNvSpPr>
            <a:spLocks noGrp="1" noChangeArrowheads="1"/>
          </p:cNvSpPr>
          <p:nvPr>
            <p:ph type="ftr" sz="quarter" idx="3"/>
          </p:nvPr>
        </p:nvSpPr>
        <p:spPr/>
        <p:txBody>
          <a:bodyPr/>
          <a:lstStyle>
            <a:lvl1pPr>
              <a:defRPr/>
            </a:lvl1pPr>
          </a:lstStyle>
          <a:p>
            <a:endParaRPr lang="ru-RU">
              <a:solidFill>
                <a:srgbClr val="40458C"/>
              </a:solidFill>
            </a:endParaRPr>
          </a:p>
        </p:txBody>
      </p:sp>
      <p:sp>
        <p:nvSpPr>
          <p:cNvPr id="4167" name="Rectangle 71"/>
          <p:cNvSpPr>
            <a:spLocks noGrp="1" noChangeArrowheads="1"/>
          </p:cNvSpPr>
          <p:nvPr>
            <p:ph type="sldNum" sz="quarter" idx="4"/>
          </p:nvPr>
        </p:nvSpPr>
        <p:spPr/>
        <p:txBody>
          <a:bodyPr/>
          <a:lstStyle>
            <a:lvl1pPr>
              <a:defRPr/>
            </a:lvl1pPr>
          </a:lstStyle>
          <a:p>
            <a:fld id="{8E72BCB2-D63F-4702-A7C5-834D319EBF03}"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702769927"/>
      </p:ext>
    </p:extLst>
  </p:cSld>
  <p:clrMapOvr>
    <a:masterClrMapping/>
  </p:clrMapOvr>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3FDDD7A-F647-4D98-B688-FDF8C0432DA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66837169"/>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94ADAFC-2B47-4630-84D1-6E0C57AB316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94428302"/>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3639D3F-C07F-4E70-AF65-58023DFBEAB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4481710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CAEA7CA5-B38C-4402-A189-C20B837F74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23838326"/>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72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19200"/>
            <a:ext cx="40767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219200"/>
            <a:ext cx="4076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0100" y="3733800"/>
            <a:ext cx="40767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pPr>
              <a:defRPr/>
            </a:pPr>
            <a:r>
              <a:rPr lang="en-US" smtClean="0">
                <a:solidFill>
                  <a:srgbClr val="000000"/>
                </a:solidFill>
              </a:rPr>
              <a:t>USPAS, Knoxville, TN, January 20-31, 2013</a:t>
            </a:r>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r>
              <a:rPr lang="en-US" smtClean="0">
                <a:solidFill>
                  <a:srgbClr val="000000"/>
                </a:solidFill>
              </a:rPr>
              <a:t>01-Introduction and Overview</a:t>
            </a:r>
            <a:endParaRPr lang="en-US">
              <a:solidFill>
                <a:srgbClr val="000000"/>
              </a:solidFill>
              <a:latin typeface="Aria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pPr>
              <a:defRPr/>
            </a:pPr>
            <a:fld id="{BA33168C-16D6-42A2-AF6D-3D5C06C9F0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8557182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7500898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7367106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517295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40678505"/>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61217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26E75D92-B695-4493-91E1-AF12DF95FE7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4194358179"/>
      </p:ext>
    </p:extLst>
  </p:cSld>
  <p:clrMapOvr>
    <a:masterClrMapping/>
  </p:clrMapOvr>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4222433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48163449"/>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817484"/>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84019975"/>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7527542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104075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69D24618-69D3-49C9-8E4E-2A220FC80019}"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07345139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9D2D4F3E-F392-42D6-8DA9-CD8856E1E192}"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255791808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40458C"/>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40458C"/>
              </a:solidFill>
            </a:endParaRPr>
          </a:p>
        </p:txBody>
      </p:sp>
      <p:sp>
        <p:nvSpPr>
          <p:cNvPr id="9" name="Номер слайда 8"/>
          <p:cNvSpPr>
            <a:spLocks noGrp="1"/>
          </p:cNvSpPr>
          <p:nvPr>
            <p:ph type="sldNum" sz="quarter" idx="12"/>
          </p:nvPr>
        </p:nvSpPr>
        <p:spPr/>
        <p:txBody>
          <a:bodyPr/>
          <a:lstStyle>
            <a:lvl1pPr>
              <a:defRPr/>
            </a:lvl1pPr>
          </a:lstStyle>
          <a:p>
            <a:fld id="{9F53F197-C020-4A3E-9DDE-63B49CEAD1CD}"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203724617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40458C"/>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40458C"/>
              </a:solidFill>
            </a:endParaRPr>
          </a:p>
        </p:txBody>
      </p:sp>
      <p:sp>
        <p:nvSpPr>
          <p:cNvPr id="5" name="Номер слайда 4"/>
          <p:cNvSpPr>
            <a:spLocks noGrp="1"/>
          </p:cNvSpPr>
          <p:nvPr>
            <p:ph type="sldNum" sz="quarter" idx="12"/>
          </p:nvPr>
        </p:nvSpPr>
        <p:spPr/>
        <p:txBody>
          <a:bodyPr/>
          <a:lstStyle>
            <a:lvl1pPr>
              <a:defRPr/>
            </a:lvl1pPr>
          </a:lstStyle>
          <a:p>
            <a:fld id="{9492CB78-ED57-489B-8709-1E58917742CB}"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62773404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27318277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40458C"/>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40458C"/>
              </a:solidFill>
            </a:endParaRPr>
          </a:p>
        </p:txBody>
      </p:sp>
      <p:sp>
        <p:nvSpPr>
          <p:cNvPr id="4" name="Номер слайда 3"/>
          <p:cNvSpPr>
            <a:spLocks noGrp="1"/>
          </p:cNvSpPr>
          <p:nvPr>
            <p:ph type="sldNum" sz="quarter" idx="12"/>
          </p:nvPr>
        </p:nvSpPr>
        <p:spPr/>
        <p:txBody>
          <a:bodyPr/>
          <a:lstStyle>
            <a:lvl1pPr>
              <a:defRPr/>
            </a:lvl1pPr>
          </a:lstStyle>
          <a:p>
            <a:fld id="{A9C0705B-1F1A-4C23-B6E3-06BB880B26A1}"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79450769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8264BA7D-4529-4325-BF8C-D8F606EE9D29}"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019014366"/>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p:txBody>
          <a:bodyPr/>
          <a:lstStyle>
            <a:lvl1pPr>
              <a:defRPr/>
            </a:lvl1pPr>
          </a:lstStyle>
          <a:p>
            <a:fld id="{2DA06EEC-5D74-4986-856B-CBB7CA050CCB}"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3291446390"/>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9C992580-FFC3-4FC2-8EB4-02572CEEA77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103252027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10350" y="304800"/>
            <a:ext cx="200025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600" y="304800"/>
            <a:ext cx="584835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40458C"/>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40458C"/>
              </a:solidFill>
            </a:endParaRPr>
          </a:p>
        </p:txBody>
      </p:sp>
      <p:sp>
        <p:nvSpPr>
          <p:cNvPr id="6" name="Номер слайда 5"/>
          <p:cNvSpPr>
            <a:spLocks noGrp="1"/>
          </p:cNvSpPr>
          <p:nvPr>
            <p:ph type="sldNum" sz="quarter" idx="12"/>
          </p:nvPr>
        </p:nvSpPr>
        <p:spPr/>
        <p:txBody>
          <a:bodyPr/>
          <a:lstStyle>
            <a:lvl1pPr>
              <a:defRPr/>
            </a:lvl1pPr>
          </a:lstStyle>
          <a:p>
            <a:fld id="{00C4565D-58FD-4F94-9700-A8AB307B6E63}"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3039676553"/>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clipArtAndTx" preserve="1">
  <p:cSld name="Заголовок, картинк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04800"/>
            <a:ext cx="7772400" cy="1143000"/>
          </a:xfrm>
        </p:spPr>
        <p:txBody>
          <a:bodyPr/>
          <a:lstStyle/>
          <a:p>
            <a:r>
              <a:rPr lang="ru-RU" smtClean="0"/>
              <a:t>Образец заголовка</a:t>
            </a:r>
            <a:endParaRPr lang="ru-RU"/>
          </a:p>
        </p:txBody>
      </p:sp>
      <p:sp>
        <p:nvSpPr>
          <p:cNvPr id="3" name="Картинка 2"/>
          <p:cNvSpPr>
            <a:spLocks noGrp="1"/>
          </p:cNvSpPr>
          <p:nvPr>
            <p:ph type="clipArt" sz="half" idx="1"/>
          </p:nvPr>
        </p:nvSpPr>
        <p:spPr>
          <a:xfrm>
            <a:off x="838200" y="1905000"/>
            <a:ext cx="3810000" cy="4114800"/>
          </a:xfrm>
        </p:spPr>
        <p:txBody>
          <a:bodyPr/>
          <a:lstStyle/>
          <a:p>
            <a:endParaRPr lang="ru-RU"/>
          </a:p>
        </p:txBody>
      </p:sp>
      <p:sp>
        <p:nvSpPr>
          <p:cNvPr id="4" name="Текст 3"/>
          <p:cNvSpPr>
            <a:spLocks noGrp="1"/>
          </p:cNvSpPr>
          <p:nvPr>
            <p:ph type="body" sz="half" idx="2"/>
          </p:nvPr>
        </p:nvSpPr>
        <p:spPr>
          <a:xfrm>
            <a:off x="4800600"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solidFill>
                <a:srgbClr val="40458C"/>
              </a:solidFill>
            </a:endParaRPr>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solidFill>
                <a:srgbClr val="40458C"/>
              </a:solidFill>
            </a:endParaRPr>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82B506A0-3A3F-4156-97EC-1EDC936907F0}" type="slidenum">
              <a:rPr lang="ru-RU">
                <a:solidFill>
                  <a:srgbClr val="40458C"/>
                </a:solidFill>
              </a:rPr>
              <a:pPr/>
              <a:t>‹#›</a:t>
            </a:fld>
            <a:endParaRPr lang="ru-RU">
              <a:solidFill>
                <a:srgbClr val="40458C"/>
              </a:solidFill>
            </a:endParaRPr>
          </a:p>
        </p:txBody>
      </p:sp>
    </p:spTree>
    <p:extLst>
      <p:ext uri="{BB962C8B-B14F-4D97-AF65-F5344CB8AC3E}">
        <p14:creationId xmlns:p14="http://schemas.microsoft.com/office/powerpoint/2010/main" val="348158236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117F115-5BB3-47DC-BF38-F87E0EC98DB9}"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78048EA-DA84-43DA-86E0-45A1F57EF6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183758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0154EE-BE3C-4476-B46E-175FE04E1468}"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7A27D1-BA87-4BF3-9B51-05756FA37A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2806747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95F5AD-079E-425A-9E31-B5171CAA824B}"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C4DB9EA-2970-4956-A118-ADE8416D312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877238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B5F70BC-87DA-4C1D-9C00-124BAF1444EE}"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BA7DB94B-FFA5-4F95-9E83-405DCE7D25B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17349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BAB2B6-2910-4FC3-89C2-C29141ED26E2}" type="datetimeFigureOut">
              <a:rPr lang="ru-RU" smtClean="0"/>
              <a:t>21.08.2018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36475950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FCD17DE-9A55-4B09-89CB-94FE12656A81}" type="datetimeFigureOut">
              <a:rPr lang="ru-RU">
                <a:solidFill>
                  <a:prstClr val="black">
                    <a:tint val="75000"/>
                  </a:prstClr>
                </a:solidFill>
              </a:rPr>
              <a:pPr>
                <a:defRPr/>
              </a:pPr>
              <a:t>21.08.2018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829A4E2-4943-4053-ABCE-544CE13A319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676968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5972CB6-F3AB-4663-862F-9006821BAC74}" type="datetimeFigureOut">
              <a:rPr lang="ru-RU">
                <a:solidFill>
                  <a:prstClr val="black">
                    <a:tint val="75000"/>
                  </a:prstClr>
                </a:solidFill>
              </a:rPr>
              <a:pPr>
                <a:defRPr/>
              </a:pPr>
              <a:t>21.08.2018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FE34DD97-3F53-475E-A13B-8385202FEF1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270323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8BE00A-67AC-4269-914C-4981087FAF90}" type="datetimeFigureOut">
              <a:rPr lang="ru-RU">
                <a:solidFill>
                  <a:prstClr val="black">
                    <a:tint val="75000"/>
                  </a:prstClr>
                </a:solidFill>
              </a:rPr>
              <a:pPr>
                <a:defRPr/>
              </a:pPr>
              <a:t>21.08.2018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383B0316-65A0-4712-9918-52A9FFB6E85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512005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C09E3E-0EE0-4D52-9C86-ED4F216425CD}"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5350783-D63C-42F4-8FAB-5A8D349D8A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300589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873A00-A0BC-4D4E-B65E-BD536FEE8450}"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33CB0E5-564E-42B3-8E2E-7163DABFDE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060803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ECAE803-AE0A-4D52-9F8A-76C20AC3AC85}"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47722-9325-4FE0-B7C5-B3A2A2EC9F0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262798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E8069E-3621-40EA-96E9-35276095E8DE}"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8B1E7A-E655-474D-B86D-8FC2865C96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3443314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117F115-5BB3-47DC-BF38-F87E0EC98DB9}"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78048EA-DA84-43DA-86E0-45A1F57EF6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864849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0154EE-BE3C-4476-B46E-175FE04E1468}"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7A27D1-BA87-4BF3-9B51-05756FA37A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302060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95F5AD-079E-425A-9E31-B5171CAA824B}"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C4DB9EA-2970-4956-A118-ADE8416D312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77075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BAB2B6-2910-4FC3-89C2-C29141ED26E2}" type="datetimeFigureOut">
              <a:rPr lang="ru-RU" smtClean="0"/>
              <a:t>21.08.2018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28052386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B5F70BC-87DA-4C1D-9C00-124BAF1444EE}"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BA7DB94B-FFA5-4F95-9E83-405DCE7D25B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726809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FCD17DE-9A55-4B09-89CB-94FE12656A81}" type="datetimeFigureOut">
              <a:rPr lang="ru-RU">
                <a:solidFill>
                  <a:prstClr val="black">
                    <a:tint val="75000"/>
                  </a:prstClr>
                </a:solidFill>
              </a:rPr>
              <a:pPr>
                <a:defRPr/>
              </a:pPr>
              <a:t>21.08.2018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829A4E2-4943-4053-ABCE-544CE13A319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132291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5972CB6-F3AB-4663-862F-9006821BAC74}" type="datetimeFigureOut">
              <a:rPr lang="ru-RU">
                <a:solidFill>
                  <a:prstClr val="black">
                    <a:tint val="75000"/>
                  </a:prstClr>
                </a:solidFill>
              </a:rPr>
              <a:pPr>
                <a:defRPr/>
              </a:pPr>
              <a:t>21.08.2018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FE34DD97-3F53-475E-A13B-8385202FEF1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98101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8BE00A-67AC-4269-914C-4981087FAF90}" type="datetimeFigureOut">
              <a:rPr lang="ru-RU">
                <a:solidFill>
                  <a:prstClr val="black">
                    <a:tint val="75000"/>
                  </a:prstClr>
                </a:solidFill>
              </a:rPr>
              <a:pPr>
                <a:defRPr/>
              </a:pPr>
              <a:t>21.08.2018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383B0316-65A0-4712-9918-52A9FFB6E85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74028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C09E3E-0EE0-4D52-9C86-ED4F216425CD}"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5350783-D63C-42F4-8FAB-5A8D349D8A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224390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873A00-A0BC-4D4E-B65E-BD536FEE8450}"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33CB0E5-564E-42B3-8E2E-7163DABFDE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690916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ECAE803-AE0A-4D52-9F8A-76C20AC3AC85}"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47722-9325-4FE0-B7C5-B3A2A2EC9F0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92855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E8069E-3621-40EA-96E9-35276095E8DE}"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8B1E7A-E655-474D-B86D-8FC2865C96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990468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117F115-5BB3-47DC-BF38-F87E0EC98DB9}"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78048EA-DA84-43DA-86E0-45A1F57EF6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076610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0154EE-BE3C-4476-B46E-175FE04E1468}"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7A27D1-BA87-4BF3-9B51-05756FA37A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77069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BAB2B6-2910-4FC3-89C2-C29141ED26E2}" type="datetimeFigureOut">
              <a:rPr lang="ru-RU" smtClean="0"/>
              <a:t>21.08.2018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308484511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95F5AD-079E-425A-9E31-B5171CAA824B}"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C4DB9EA-2970-4956-A118-ADE8416D312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509395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B5F70BC-87DA-4C1D-9C00-124BAF1444EE}"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BA7DB94B-FFA5-4F95-9E83-405DCE7D25B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750690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FCD17DE-9A55-4B09-89CB-94FE12656A81}" type="datetimeFigureOut">
              <a:rPr lang="ru-RU">
                <a:solidFill>
                  <a:prstClr val="black">
                    <a:tint val="75000"/>
                  </a:prstClr>
                </a:solidFill>
              </a:rPr>
              <a:pPr>
                <a:defRPr/>
              </a:pPr>
              <a:t>21.08.2018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829A4E2-4943-4053-ABCE-544CE13A319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8676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5972CB6-F3AB-4663-862F-9006821BAC74}" type="datetimeFigureOut">
              <a:rPr lang="ru-RU">
                <a:solidFill>
                  <a:prstClr val="black">
                    <a:tint val="75000"/>
                  </a:prstClr>
                </a:solidFill>
              </a:rPr>
              <a:pPr>
                <a:defRPr/>
              </a:pPr>
              <a:t>21.08.2018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FE34DD97-3F53-475E-A13B-8385202FEF1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716879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8BE00A-67AC-4269-914C-4981087FAF90}" type="datetimeFigureOut">
              <a:rPr lang="ru-RU">
                <a:solidFill>
                  <a:prstClr val="black">
                    <a:tint val="75000"/>
                  </a:prstClr>
                </a:solidFill>
              </a:rPr>
              <a:pPr>
                <a:defRPr/>
              </a:pPr>
              <a:t>21.08.2018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383B0316-65A0-4712-9918-52A9FFB6E85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576644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C09E3E-0EE0-4D52-9C86-ED4F216425CD}"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5350783-D63C-42F4-8FAB-5A8D349D8A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474321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873A00-A0BC-4D4E-B65E-BD536FEE8450}"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33CB0E5-564E-42B3-8E2E-7163DABFDE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948859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ECAE803-AE0A-4D52-9F8A-76C20AC3AC85}"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47722-9325-4FE0-B7C5-B3A2A2EC9F0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223914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E8069E-3621-40EA-96E9-35276095E8DE}"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8B1E7A-E655-474D-B86D-8FC2865C96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2677920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117F115-5BB3-47DC-BF38-F87E0EC98DB9}"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78048EA-DA84-43DA-86E0-45A1F57EF6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2467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BAB2B6-2910-4FC3-89C2-C29141ED26E2}" type="datetimeFigureOut">
              <a:rPr lang="ru-RU" smtClean="0"/>
              <a:t>21.08.2018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35530305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0154EE-BE3C-4476-B46E-175FE04E1468}"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7A27D1-BA87-4BF3-9B51-05756FA37A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168273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95F5AD-079E-425A-9E31-B5171CAA824B}"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C4DB9EA-2970-4956-A118-ADE8416D312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0594189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B5F70BC-87DA-4C1D-9C00-124BAF1444EE}"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BA7DB94B-FFA5-4F95-9E83-405DCE7D25B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0893733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FCD17DE-9A55-4B09-89CB-94FE12656A81}" type="datetimeFigureOut">
              <a:rPr lang="ru-RU">
                <a:solidFill>
                  <a:prstClr val="black">
                    <a:tint val="75000"/>
                  </a:prstClr>
                </a:solidFill>
              </a:rPr>
              <a:pPr>
                <a:defRPr/>
              </a:pPr>
              <a:t>21.08.2018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829A4E2-4943-4053-ABCE-544CE13A319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309507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5972CB6-F3AB-4663-862F-9006821BAC74}" type="datetimeFigureOut">
              <a:rPr lang="ru-RU">
                <a:solidFill>
                  <a:prstClr val="black">
                    <a:tint val="75000"/>
                  </a:prstClr>
                </a:solidFill>
              </a:rPr>
              <a:pPr>
                <a:defRPr/>
              </a:pPr>
              <a:t>21.08.2018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FE34DD97-3F53-475E-A13B-8385202FEF1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594080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8BE00A-67AC-4269-914C-4981087FAF90}" type="datetimeFigureOut">
              <a:rPr lang="ru-RU">
                <a:solidFill>
                  <a:prstClr val="black">
                    <a:tint val="75000"/>
                  </a:prstClr>
                </a:solidFill>
              </a:rPr>
              <a:pPr>
                <a:defRPr/>
              </a:pPr>
              <a:t>21.08.2018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383B0316-65A0-4712-9918-52A9FFB6E85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508216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C09E3E-0EE0-4D52-9C86-ED4F216425CD}"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5350783-D63C-42F4-8FAB-5A8D349D8A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2287147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873A00-A0BC-4D4E-B65E-BD536FEE8450}"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33CB0E5-564E-42B3-8E2E-7163DABFDE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81480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ECAE803-AE0A-4D52-9F8A-76C20AC3AC85}"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47722-9325-4FE0-B7C5-B3A2A2EC9F0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996965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E8069E-3621-40EA-96E9-35276095E8DE}"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8B1E7A-E655-474D-B86D-8FC2865C96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0584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BAB2B6-2910-4FC3-89C2-C29141ED26E2}" type="datetimeFigureOut">
              <a:rPr lang="ru-RU" smtClean="0"/>
              <a:t>21.08.2018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41665272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117F115-5BB3-47DC-BF38-F87E0EC98DB9}"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78048EA-DA84-43DA-86E0-45A1F57EF63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158746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0154EE-BE3C-4476-B46E-175FE04E1468}"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47A27D1-BA87-4BF3-9B51-05756FA37A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653987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95F5AD-079E-425A-9E31-B5171CAA824B}"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C4DB9EA-2970-4956-A118-ADE8416D312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6316695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B5F70BC-87DA-4C1D-9C00-124BAF1444EE}"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BA7DB94B-FFA5-4F95-9E83-405DCE7D25B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1779236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FCD17DE-9A55-4B09-89CB-94FE12656A81}" type="datetimeFigureOut">
              <a:rPr lang="ru-RU">
                <a:solidFill>
                  <a:prstClr val="black">
                    <a:tint val="75000"/>
                  </a:prstClr>
                </a:solidFill>
              </a:rPr>
              <a:pPr>
                <a:defRPr/>
              </a:pPr>
              <a:t>21.08.2018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829A4E2-4943-4053-ABCE-544CE13A319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353109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5972CB6-F3AB-4663-862F-9006821BAC74}" type="datetimeFigureOut">
              <a:rPr lang="ru-RU">
                <a:solidFill>
                  <a:prstClr val="black">
                    <a:tint val="75000"/>
                  </a:prstClr>
                </a:solidFill>
              </a:rPr>
              <a:pPr>
                <a:defRPr/>
              </a:pPr>
              <a:t>21.08.2018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FE34DD97-3F53-475E-A13B-8385202FEF1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8405405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8BE00A-67AC-4269-914C-4981087FAF90}" type="datetimeFigureOut">
              <a:rPr lang="ru-RU">
                <a:solidFill>
                  <a:prstClr val="black">
                    <a:tint val="75000"/>
                  </a:prstClr>
                </a:solidFill>
              </a:rPr>
              <a:pPr>
                <a:defRPr/>
              </a:pPr>
              <a:t>21.08.2018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383B0316-65A0-4712-9918-52A9FFB6E85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158277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C09E3E-0EE0-4D52-9C86-ED4F216425CD}"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5350783-D63C-42F4-8FAB-5A8D349D8A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767240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873A00-A0BC-4D4E-B65E-BD536FEE8450}" type="datetimeFigureOut">
              <a:rPr lang="ru-RU">
                <a:solidFill>
                  <a:prstClr val="black">
                    <a:tint val="75000"/>
                  </a:prstClr>
                </a:solidFill>
              </a:rPr>
              <a:pPr>
                <a:defRPr/>
              </a:pPr>
              <a:t>21.08.2018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33CB0E5-564E-42B3-8E2E-7163DABFDE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9524603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ECAE803-AE0A-4D52-9F8A-76C20AC3AC85}"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47722-9325-4FE0-B7C5-B3A2A2EC9F0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5552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BAB2B6-2910-4FC3-89C2-C29141ED26E2}" type="datetimeFigureOut">
              <a:rPr lang="ru-RU" smtClean="0"/>
              <a:t>21.08.2018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90FF42-F5E9-409E-A152-9C7D98B32B35}" type="slidenum">
              <a:rPr lang="ru-RU" smtClean="0"/>
              <a:t>‹#›</a:t>
            </a:fld>
            <a:endParaRPr lang="ru-RU"/>
          </a:p>
        </p:txBody>
      </p:sp>
    </p:spTree>
    <p:extLst>
      <p:ext uri="{BB962C8B-B14F-4D97-AF65-F5344CB8AC3E}">
        <p14:creationId xmlns:p14="http://schemas.microsoft.com/office/powerpoint/2010/main" val="25676120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E8069E-3621-40EA-96E9-35276095E8DE}"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8B1E7A-E655-474D-B86D-8FC2865C96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0547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70D093-4F1A-4903-B40C-F605C72DF77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930043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8029D7-5006-4F4F-8739-052FC3114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853500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CF3BA0-DD60-4680-9C77-2279A8A1D2B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455473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14376A7-A566-40CB-AF77-3AE84DC4D34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174402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8A85455-ECBF-4637-9A25-7A8C7FFB81A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743848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BCC6F0B-F493-4C14-AF52-C37D0ADC17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0463559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D25D6B5-891A-4AE0-B5FB-D2C2E47D0EF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4917850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1FDE4F3-0B30-4C81-B0EF-D9878094EB6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7774687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B90FCE0-5A75-4130-B6FE-9E47EC923BE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88232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theme" Target="../theme/theme1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slideLayout" Target="../slideLayouts/slideLayout167.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slideLayout" Target="../slideLayouts/slideLayout166.xml"/><Relationship Id="rId17" Type="http://schemas.openxmlformats.org/officeDocument/2006/relationships/theme" Target="../theme/theme14.xml"/><Relationship Id="rId2" Type="http://schemas.openxmlformats.org/officeDocument/2006/relationships/slideLayout" Target="../slideLayouts/slideLayout156.xml"/><Relationship Id="rId16" Type="http://schemas.openxmlformats.org/officeDocument/2006/relationships/slideLayout" Target="../slideLayouts/slideLayout170.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slideLayout" Target="../slideLayouts/slideLayout16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slideLayout" Target="../slideLayouts/slideLayout16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slideLayout" Target="../slideLayouts/slideLayout183.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17" Type="http://schemas.openxmlformats.org/officeDocument/2006/relationships/theme" Target="../theme/theme15.xml"/><Relationship Id="rId2" Type="http://schemas.openxmlformats.org/officeDocument/2006/relationships/slideLayout" Target="../slideLayouts/slideLayout172.xml"/><Relationship Id="rId16" Type="http://schemas.openxmlformats.org/officeDocument/2006/relationships/slideLayout" Target="../slideLayouts/slideLayout186.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10" Type="http://schemas.openxmlformats.org/officeDocument/2006/relationships/slideLayout" Target="../slideLayouts/slideLayout180.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4.xml"/><Relationship Id="rId13" Type="http://schemas.openxmlformats.org/officeDocument/2006/relationships/slideLayout" Target="../slideLayouts/slideLayout199.xml"/><Relationship Id="rId3" Type="http://schemas.openxmlformats.org/officeDocument/2006/relationships/slideLayout" Target="../slideLayouts/slideLayout189.xml"/><Relationship Id="rId7" Type="http://schemas.openxmlformats.org/officeDocument/2006/relationships/slideLayout" Target="../slideLayouts/slideLayout193.xml"/><Relationship Id="rId12" Type="http://schemas.openxmlformats.org/officeDocument/2006/relationships/slideLayout" Target="../slideLayouts/slideLayout198.xml"/><Relationship Id="rId17" Type="http://schemas.openxmlformats.org/officeDocument/2006/relationships/theme" Target="../theme/theme16.xml"/><Relationship Id="rId2" Type="http://schemas.openxmlformats.org/officeDocument/2006/relationships/slideLayout" Target="../slideLayouts/slideLayout188.xml"/><Relationship Id="rId16" Type="http://schemas.openxmlformats.org/officeDocument/2006/relationships/slideLayout" Target="../slideLayouts/slideLayout202.xml"/><Relationship Id="rId1" Type="http://schemas.openxmlformats.org/officeDocument/2006/relationships/slideLayout" Target="../slideLayouts/slideLayout187.xml"/><Relationship Id="rId6" Type="http://schemas.openxmlformats.org/officeDocument/2006/relationships/slideLayout" Target="../slideLayouts/slideLayout192.xml"/><Relationship Id="rId11" Type="http://schemas.openxmlformats.org/officeDocument/2006/relationships/slideLayout" Target="../slideLayouts/slideLayout197.xml"/><Relationship Id="rId5" Type="http://schemas.openxmlformats.org/officeDocument/2006/relationships/slideLayout" Target="../slideLayouts/slideLayout191.xml"/><Relationship Id="rId15" Type="http://schemas.openxmlformats.org/officeDocument/2006/relationships/slideLayout" Target="../slideLayouts/slideLayout201.xml"/><Relationship Id="rId10" Type="http://schemas.openxmlformats.org/officeDocument/2006/relationships/slideLayout" Target="../slideLayouts/slideLayout196.xml"/><Relationship Id="rId4" Type="http://schemas.openxmlformats.org/officeDocument/2006/relationships/slideLayout" Target="../slideLayouts/slideLayout190.xml"/><Relationship Id="rId9" Type="http://schemas.openxmlformats.org/officeDocument/2006/relationships/slideLayout" Target="../slideLayouts/slideLayout195.xml"/><Relationship Id="rId14" Type="http://schemas.openxmlformats.org/officeDocument/2006/relationships/slideLayout" Target="../slideLayouts/slideLayout20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10.xml"/><Relationship Id="rId13" Type="http://schemas.openxmlformats.org/officeDocument/2006/relationships/slideLayout" Target="../slideLayouts/slideLayout215.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slideLayout" Target="../slideLayouts/slideLayout214.xml"/><Relationship Id="rId17" Type="http://schemas.openxmlformats.org/officeDocument/2006/relationships/theme" Target="../theme/theme17.xml"/><Relationship Id="rId2" Type="http://schemas.openxmlformats.org/officeDocument/2006/relationships/slideLayout" Target="../slideLayouts/slideLayout204.xml"/><Relationship Id="rId16" Type="http://schemas.openxmlformats.org/officeDocument/2006/relationships/slideLayout" Target="../slideLayouts/slideLayout218.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5" Type="http://schemas.openxmlformats.org/officeDocument/2006/relationships/slideLayout" Target="../slideLayouts/slideLayout21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 Id="rId14" Type="http://schemas.openxmlformats.org/officeDocument/2006/relationships/slideLayout" Target="../slideLayouts/slideLayout21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slideLayout" Target="../slideLayouts/slideLayout231.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2" Type="http://schemas.openxmlformats.org/officeDocument/2006/relationships/slideLayout" Target="../slideLayouts/slideLayout220.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 Id="rId1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slideLayout" Target="../slideLayouts/slideLayout244.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slideLayout" Target="../slideLayouts/slideLayout243.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 Id="rId1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52.xml"/><Relationship Id="rId3" Type="http://schemas.openxmlformats.org/officeDocument/2006/relationships/slideLayout" Target="../slideLayouts/slideLayout247.xml"/><Relationship Id="rId7" Type="http://schemas.openxmlformats.org/officeDocument/2006/relationships/slideLayout" Target="../slideLayouts/slideLayout251.xml"/><Relationship Id="rId12" Type="http://schemas.openxmlformats.org/officeDocument/2006/relationships/theme" Target="../theme/theme20.xml"/><Relationship Id="rId2" Type="http://schemas.openxmlformats.org/officeDocument/2006/relationships/slideLayout" Target="../slideLayouts/slideLayout246.xml"/><Relationship Id="rId1" Type="http://schemas.openxmlformats.org/officeDocument/2006/relationships/slideLayout" Target="../slideLayouts/slideLayout245.xml"/><Relationship Id="rId6" Type="http://schemas.openxmlformats.org/officeDocument/2006/relationships/slideLayout" Target="../slideLayouts/slideLayout250.xml"/><Relationship Id="rId11" Type="http://schemas.openxmlformats.org/officeDocument/2006/relationships/slideLayout" Target="../slideLayouts/slideLayout255.xml"/><Relationship Id="rId5" Type="http://schemas.openxmlformats.org/officeDocument/2006/relationships/slideLayout" Target="../slideLayouts/slideLayout249.xml"/><Relationship Id="rId10" Type="http://schemas.openxmlformats.org/officeDocument/2006/relationships/slideLayout" Target="../slideLayouts/slideLayout254.xml"/><Relationship Id="rId4" Type="http://schemas.openxmlformats.org/officeDocument/2006/relationships/slideLayout" Target="../slideLayouts/slideLayout248.xml"/><Relationship Id="rId9" Type="http://schemas.openxmlformats.org/officeDocument/2006/relationships/slideLayout" Target="../slideLayouts/slideLayout25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BAB2B6-2910-4FC3-89C2-C29141ED26E2}" type="datetimeFigureOut">
              <a:rPr lang="ru-RU" smtClean="0"/>
              <a:t>21.08.2018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0FF42-F5E9-409E-A152-9C7D98B32B35}" type="slidenum">
              <a:rPr lang="ru-RU" smtClean="0"/>
              <a:t>‹#›</a:t>
            </a:fld>
            <a:endParaRPr lang="ru-RU"/>
          </a:p>
        </p:txBody>
      </p:sp>
    </p:spTree>
    <p:extLst>
      <p:ext uri="{BB962C8B-B14F-4D97-AF65-F5344CB8AC3E}">
        <p14:creationId xmlns:p14="http://schemas.microsoft.com/office/powerpoint/2010/main" val="1006927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34000" y="609600"/>
            <a:ext cx="31242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vvv</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defRPr/>
            </a:pPr>
            <a:fld id="{F70217F4-1238-4A15-A4FA-A084387953BC}" type="slidenum">
              <a:rPr lang="en-US">
                <a:solidFill>
                  <a:srgbClr val="000000"/>
                </a:solidFill>
              </a:rPr>
              <a:pPr eaLnBrk="0" fontAlgn="base" hangingPunct="0">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4142947750"/>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itchFamily="18" charset="0"/>
        </a:defRPr>
      </a:lvl2pPr>
      <a:lvl3pPr algn="ctr" rtl="0" eaLnBrk="0" fontAlgn="base" hangingPunct="0">
        <a:spcBef>
          <a:spcPct val="0"/>
        </a:spcBef>
        <a:spcAft>
          <a:spcPct val="0"/>
        </a:spcAft>
        <a:defRPr sz="4400">
          <a:solidFill>
            <a:schemeClr val="bg1"/>
          </a:solidFill>
          <a:latin typeface="Times New Roman" pitchFamily="18" charset="0"/>
        </a:defRPr>
      </a:lvl3pPr>
      <a:lvl4pPr algn="ctr" rtl="0" eaLnBrk="0" fontAlgn="base" hangingPunct="0">
        <a:spcBef>
          <a:spcPct val="0"/>
        </a:spcBef>
        <a:spcAft>
          <a:spcPct val="0"/>
        </a:spcAft>
        <a:defRPr sz="4400">
          <a:solidFill>
            <a:schemeClr val="bg1"/>
          </a:solidFill>
          <a:latin typeface="Times New Roman" pitchFamily="18" charset="0"/>
        </a:defRPr>
      </a:lvl4pPr>
      <a:lvl5pPr algn="ctr" rtl="0" eaLnBrk="0" fontAlgn="base" hangingPunct="0">
        <a:spcBef>
          <a:spcPct val="0"/>
        </a:spcBef>
        <a:spcAft>
          <a:spcPct val="0"/>
        </a:spcAft>
        <a:defRPr sz="4400">
          <a:solidFill>
            <a:schemeClr val="bg1"/>
          </a:solidFill>
          <a:latin typeface="Times New Roman" pitchFamily="18" charset="0"/>
        </a:defRPr>
      </a:lvl5pPr>
      <a:lvl6pPr marL="457200" algn="ctr" rtl="0" eaLnBrk="0" fontAlgn="base" hangingPunct="0">
        <a:spcBef>
          <a:spcPct val="0"/>
        </a:spcBef>
        <a:spcAft>
          <a:spcPct val="0"/>
        </a:spcAft>
        <a:defRPr>
          <a:solidFill>
            <a:schemeClr val="bg1"/>
          </a:solidFill>
          <a:latin typeface="Times New Roman" pitchFamily="18" charset="0"/>
        </a:defRPr>
      </a:lvl6pPr>
      <a:lvl7pPr marL="914400" algn="ctr" rtl="0" eaLnBrk="0" fontAlgn="base" hangingPunct="0">
        <a:spcBef>
          <a:spcPct val="0"/>
        </a:spcBef>
        <a:spcAft>
          <a:spcPct val="0"/>
        </a:spcAft>
        <a:defRPr>
          <a:solidFill>
            <a:schemeClr val="bg1"/>
          </a:solidFill>
          <a:latin typeface="Times New Roman" pitchFamily="18" charset="0"/>
        </a:defRPr>
      </a:lvl7pPr>
      <a:lvl8pPr marL="1371600" algn="ctr" rtl="0" eaLnBrk="0" fontAlgn="base" hangingPunct="0">
        <a:spcBef>
          <a:spcPct val="0"/>
        </a:spcBef>
        <a:spcAft>
          <a:spcPct val="0"/>
        </a:spcAft>
        <a:defRPr>
          <a:solidFill>
            <a:schemeClr val="bg1"/>
          </a:solidFill>
          <a:latin typeface="Times New Roman" pitchFamily="18" charset="0"/>
        </a:defRPr>
      </a:lvl8pPr>
      <a:lvl9pPr marL="1828800" algn="ctr" rtl="0" eaLnBrk="0" fontAlgn="base" hangingPunct="0">
        <a:spcBef>
          <a:spcPct val="0"/>
        </a:spcBef>
        <a:spcAft>
          <a:spcPct val="0"/>
        </a:spcAft>
        <a:defRPr>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34000" y="609600"/>
            <a:ext cx="31242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vvv</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defRPr/>
            </a:pPr>
            <a:fld id="{F70217F4-1238-4A15-A4FA-A084387953BC}" type="slidenum">
              <a:rPr lang="en-US">
                <a:solidFill>
                  <a:srgbClr val="000000"/>
                </a:solidFill>
              </a:rPr>
              <a:pPr eaLnBrk="0" fontAlgn="base" hangingPunct="0">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037880141"/>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itchFamily="18" charset="0"/>
        </a:defRPr>
      </a:lvl2pPr>
      <a:lvl3pPr algn="ctr" rtl="0" eaLnBrk="0" fontAlgn="base" hangingPunct="0">
        <a:spcBef>
          <a:spcPct val="0"/>
        </a:spcBef>
        <a:spcAft>
          <a:spcPct val="0"/>
        </a:spcAft>
        <a:defRPr sz="4400">
          <a:solidFill>
            <a:schemeClr val="bg1"/>
          </a:solidFill>
          <a:latin typeface="Times New Roman" pitchFamily="18" charset="0"/>
        </a:defRPr>
      </a:lvl3pPr>
      <a:lvl4pPr algn="ctr" rtl="0" eaLnBrk="0" fontAlgn="base" hangingPunct="0">
        <a:spcBef>
          <a:spcPct val="0"/>
        </a:spcBef>
        <a:spcAft>
          <a:spcPct val="0"/>
        </a:spcAft>
        <a:defRPr sz="4400">
          <a:solidFill>
            <a:schemeClr val="bg1"/>
          </a:solidFill>
          <a:latin typeface="Times New Roman" pitchFamily="18" charset="0"/>
        </a:defRPr>
      </a:lvl4pPr>
      <a:lvl5pPr algn="ctr" rtl="0" eaLnBrk="0" fontAlgn="base" hangingPunct="0">
        <a:spcBef>
          <a:spcPct val="0"/>
        </a:spcBef>
        <a:spcAft>
          <a:spcPct val="0"/>
        </a:spcAft>
        <a:defRPr sz="4400">
          <a:solidFill>
            <a:schemeClr val="bg1"/>
          </a:solidFill>
          <a:latin typeface="Times New Roman" pitchFamily="18" charset="0"/>
        </a:defRPr>
      </a:lvl5pPr>
      <a:lvl6pPr marL="457200" algn="ctr" rtl="0" eaLnBrk="0" fontAlgn="base" hangingPunct="0">
        <a:spcBef>
          <a:spcPct val="0"/>
        </a:spcBef>
        <a:spcAft>
          <a:spcPct val="0"/>
        </a:spcAft>
        <a:defRPr>
          <a:solidFill>
            <a:schemeClr val="bg1"/>
          </a:solidFill>
          <a:latin typeface="Times New Roman" pitchFamily="18" charset="0"/>
        </a:defRPr>
      </a:lvl6pPr>
      <a:lvl7pPr marL="914400" algn="ctr" rtl="0" eaLnBrk="0" fontAlgn="base" hangingPunct="0">
        <a:spcBef>
          <a:spcPct val="0"/>
        </a:spcBef>
        <a:spcAft>
          <a:spcPct val="0"/>
        </a:spcAft>
        <a:defRPr>
          <a:solidFill>
            <a:schemeClr val="bg1"/>
          </a:solidFill>
          <a:latin typeface="Times New Roman" pitchFamily="18" charset="0"/>
        </a:defRPr>
      </a:lvl7pPr>
      <a:lvl8pPr marL="1371600" algn="ctr" rtl="0" eaLnBrk="0" fontAlgn="base" hangingPunct="0">
        <a:spcBef>
          <a:spcPct val="0"/>
        </a:spcBef>
        <a:spcAft>
          <a:spcPct val="0"/>
        </a:spcAft>
        <a:defRPr>
          <a:solidFill>
            <a:schemeClr val="bg1"/>
          </a:solidFill>
          <a:latin typeface="Times New Roman" pitchFamily="18" charset="0"/>
        </a:defRPr>
      </a:lvl8pPr>
      <a:lvl9pPr marL="1828800" algn="ctr" rtl="0" eaLnBrk="0" fontAlgn="base" hangingPunct="0">
        <a:spcBef>
          <a:spcPct val="0"/>
        </a:spcBef>
        <a:spcAft>
          <a:spcPct val="0"/>
        </a:spcAft>
        <a:defRPr>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34000" y="609600"/>
            <a:ext cx="31242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vvv</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defRPr/>
            </a:pPr>
            <a:fld id="{F70217F4-1238-4A15-A4FA-A084387953BC}" type="slidenum">
              <a:rPr lang="en-US">
                <a:solidFill>
                  <a:srgbClr val="000000"/>
                </a:solidFill>
              </a:rPr>
              <a:pPr eaLnBrk="0" fontAlgn="base" hangingPunct="0">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53207257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itchFamily="18" charset="0"/>
        </a:defRPr>
      </a:lvl2pPr>
      <a:lvl3pPr algn="ctr" rtl="0" eaLnBrk="0" fontAlgn="base" hangingPunct="0">
        <a:spcBef>
          <a:spcPct val="0"/>
        </a:spcBef>
        <a:spcAft>
          <a:spcPct val="0"/>
        </a:spcAft>
        <a:defRPr sz="4400">
          <a:solidFill>
            <a:schemeClr val="bg1"/>
          </a:solidFill>
          <a:latin typeface="Times New Roman" pitchFamily="18" charset="0"/>
        </a:defRPr>
      </a:lvl3pPr>
      <a:lvl4pPr algn="ctr" rtl="0" eaLnBrk="0" fontAlgn="base" hangingPunct="0">
        <a:spcBef>
          <a:spcPct val="0"/>
        </a:spcBef>
        <a:spcAft>
          <a:spcPct val="0"/>
        </a:spcAft>
        <a:defRPr sz="4400">
          <a:solidFill>
            <a:schemeClr val="bg1"/>
          </a:solidFill>
          <a:latin typeface="Times New Roman" pitchFamily="18" charset="0"/>
        </a:defRPr>
      </a:lvl4pPr>
      <a:lvl5pPr algn="ctr" rtl="0" eaLnBrk="0" fontAlgn="base" hangingPunct="0">
        <a:spcBef>
          <a:spcPct val="0"/>
        </a:spcBef>
        <a:spcAft>
          <a:spcPct val="0"/>
        </a:spcAft>
        <a:defRPr sz="4400">
          <a:solidFill>
            <a:schemeClr val="bg1"/>
          </a:solidFill>
          <a:latin typeface="Times New Roman" pitchFamily="18" charset="0"/>
        </a:defRPr>
      </a:lvl5pPr>
      <a:lvl6pPr marL="457200" algn="ctr" rtl="0" eaLnBrk="0" fontAlgn="base" hangingPunct="0">
        <a:spcBef>
          <a:spcPct val="0"/>
        </a:spcBef>
        <a:spcAft>
          <a:spcPct val="0"/>
        </a:spcAft>
        <a:defRPr>
          <a:solidFill>
            <a:schemeClr val="bg1"/>
          </a:solidFill>
          <a:latin typeface="Times New Roman" pitchFamily="18" charset="0"/>
        </a:defRPr>
      </a:lvl6pPr>
      <a:lvl7pPr marL="914400" algn="ctr" rtl="0" eaLnBrk="0" fontAlgn="base" hangingPunct="0">
        <a:spcBef>
          <a:spcPct val="0"/>
        </a:spcBef>
        <a:spcAft>
          <a:spcPct val="0"/>
        </a:spcAft>
        <a:defRPr>
          <a:solidFill>
            <a:schemeClr val="bg1"/>
          </a:solidFill>
          <a:latin typeface="Times New Roman" pitchFamily="18" charset="0"/>
        </a:defRPr>
      </a:lvl7pPr>
      <a:lvl8pPr marL="1371600" algn="ctr" rtl="0" eaLnBrk="0" fontAlgn="base" hangingPunct="0">
        <a:spcBef>
          <a:spcPct val="0"/>
        </a:spcBef>
        <a:spcAft>
          <a:spcPct val="0"/>
        </a:spcAft>
        <a:defRPr>
          <a:solidFill>
            <a:schemeClr val="bg1"/>
          </a:solidFill>
          <a:latin typeface="Times New Roman" pitchFamily="18" charset="0"/>
        </a:defRPr>
      </a:lvl8pPr>
      <a:lvl9pPr marL="1828800" algn="ctr" rtl="0" eaLnBrk="0" fontAlgn="base" hangingPunct="0">
        <a:spcBef>
          <a:spcPct val="0"/>
        </a:spcBef>
        <a:spcAft>
          <a:spcPct val="0"/>
        </a:spcAft>
        <a:defRPr>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5461498-AE22-4BD2-89D5-C7DDBC0FF156}" type="slidenum">
              <a:rPr lang="ru-RU">
                <a:solidFill>
                  <a:srgbClr val="000000"/>
                </a:solidFill>
              </a:rPr>
              <a:pPr fontAlgn="base">
                <a:spcBef>
                  <a:spcPct val="0"/>
                </a:spcBef>
                <a:spcAft>
                  <a:spcPct val="0"/>
                </a:spcAft>
              </a:pPr>
              <a:t>‹#›</a:t>
            </a:fld>
            <a:endParaRPr lang="ru-RU">
              <a:solidFill>
                <a:srgbClr val="000000"/>
              </a:solidFill>
            </a:endParaRPr>
          </a:p>
        </p:txBody>
      </p:sp>
    </p:spTree>
    <p:extLst>
      <p:ext uri="{BB962C8B-B14F-4D97-AF65-F5344CB8AC3E}">
        <p14:creationId xmlns:p14="http://schemas.microsoft.com/office/powerpoint/2010/main" val="3281100693"/>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5461498-AE22-4BD2-89D5-C7DDBC0FF156}" type="slidenum">
              <a:rPr lang="ru-RU">
                <a:solidFill>
                  <a:srgbClr val="000000"/>
                </a:solidFill>
              </a:rPr>
              <a:pPr fontAlgn="base">
                <a:spcBef>
                  <a:spcPct val="0"/>
                </a:spcBef>
                <a:spcAft>
                  <a:spcPct val="0"/>
                </a:spcAft>
              </a:pPr>
              <a:t>‹#›</a:t>
            </a:fld>
            <a:endParaRPr lang="ru-RU">
              <a:solidFill>
                <a:srgbClr val="000000"/>
              </a:solidFill>
            </a:endParaRPr>
          </a:p>
        </p:txBody>
      </p:sp>
    </p:spTree>
    <p:extLst>
      <p:ext uri="{BB962C8B-B14F-4D97-AF65-F5344CB8AC3E}">
        <p14:creationId xmlns:p14="http://schemas.microsoft.com/office/powerpoint/2010/main" val="324143662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5461498-AE22-4BD2-89D5-C7DDBC0FF156}" type="slidenum">
              <a:rPr lang="ru-RU">
                <a:solidFill>
                  <a:srgbClr val="000000"/>
                </a:solidFill>
              </a:rPr>
              <a:pPr fontAlgn="base">
                <a:spcBef>
                  <a:spcPct val="0"/>
                </a:spcBef>
                <a:spcAft>
                  <a:spcPct val="0"/>
                </a:spcAft>
              </a:pPr>
              <a:t>‹#›</a:t>
            </a:fld>
            <a:endParaRPr lang="ru-RU">
              <a:solidFill>
                <a:srgbClr val="000000"/>
              </a:solidFill>
            </a:endParaRPr>
          </a:p>
        </p:txBody>
      </p:sp>
    </p:spTree>
    <p:extLst>
      <p:ext uri="{BB962C8B-B14F-4D97-AF65-F5344CB8AC3E}">
        <p14:creationId xmlns:p14="http://schemas.microsoft.com/office/powerpoint/2010/main" val="763412520"/>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5461498-AE22-4BD2-89D5-C7DDBC0FF156}" type="slidenum">
              <a:rPr lang="ru-RU">
                <a:solidFill>
                  <a:srgbClr val="000000"/>
                </a:solidFill>
              </a:rPr>
              <a:pPr fontAlgn="base">
                <a:spcBef>
                  <a:spcPct val="0"/>
                </a:spcBef>
                <a:spcAft>
                  <a:spcPct val="0"/>
                </a:spcAft>
              </a:pPr>
              <a:t>‹#›</a:t>
            </a:fld>
            <a:endParaRPr lang="ru-RU">
              <a:solidFill>
                <a:srgbClr val="000000"/>
              </a:solidFill>
            </a:endParaRPr>
          </a:p>
        </p:txBody>
      </p:sp>
    </p:spTree>
    <p:extLst>
      <p:ext uri="{BB962C8B-B14F-4D97-AF65-F5344CB8AC3E}">
        <p14:creationId xmlns:p14="http://schemas.microsoft.com/office/powerpoint/2010/main" val="929859354"/>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865"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5461498-AE22-4BD2-89D5-C7DDBC0FF156}" type="slidenum">
              <a:rPr lang="ru-RU">
                <a:solidFill>
                  <a:srgbClr val="000000"/>
                </a:solidFill>
              </a:rPr>
              <a:pPr fontAlgn="base">
                <a:spcBef>
                  <a:spcPct val="0"/>
                </a:spcBef>
                <a:spcAft>
                  <a:spcPct val="0"/>
                </a:spcAft>
              </a:pPr>
              <a:t>‹#›</a:t>
            </a:fld>
            <a:endParaRPr lang="ru-RU">
              <a:solidFill>
                <a:srgbClr val="000000"/>
              </a:solidFill>
            </a:endParaRPr>
          </a:p>
        </p:txBody>
      </p:sp>
    </p:spTree>
    <p:extLst>
      <p:ext uri="{BB962C8B-B14F-4D97-AF65-F5344CB8AC3E}">
        <p14:creationId xmlns:p14="http://schemas.microsoft.com/office/powerpoint/2010/main" val="2797534327"/>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 id="2147483879" r:id="rId13"/>
    <p:sldLayoutId id="2147483880" r:id="rId14"/>
    <p:sldLayoutId id="2147483881" r:id="rId15"/>
    <p:sldLayoutId id="2147483882" r:id="rId16"/>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972A8EF-510E-459B-80A4-71DD121BCE7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389830003"/>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 id="2147483895" r:id="rId12"/>
    <p:sldLayoutId id="2147483896"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972A8EF-510E-459B-80A4-71DD121BCE71}"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61306235"/>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 id="2147483910"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grpSp>
          <p:nvGrpSpPr>
            <p:cNvPr id="3075" name="Group 3"/>
            <p:cNvGrpSpPr>
              <a:grpSpLocks/>
            </p:cNvGrpSpPr>
            <p:nvPr/>
          </p:nvGrpSpPr>
          <p:grpSpPr bwMode="auto">
            <a:xfrm>
              <a:off x="0" y="0"/>
              <a:ext cx="5760" cy="4320"/>
              <a:chOff x="0" y="0"/>
              <a:chExt cx="5760" cy="4320"/>
            </a:xfrm>
          </p:grpSpPr>
          <p:grpSp>
            <p:nvGrpSpPr>
              <p:cNvPr id="3076" name="Group 4"/>
              <p:cNvGrpSpPr>
                <a:grpSpLocks/>
              </p:cNvGrpSpPr>
              <p:nvPr/>
            </p:nvGrpSpPr>
            <p:grpSpPr bwMode="auto">
              <a:xfrm>
                <a:off x="0" y="192"/>
                <a:ext cx="5760" cy="4032"/>
                <a:chOff x="0" y="192"/>
                <a:chExt cx="5760" cy="4032"/>
              </a:xfrm>
            </p:grpSpPr>
            <p:sp>
              <p:nvSpPr>
                <p:cNvPr id="3077"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78"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79"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0"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1"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2"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3"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4"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5"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6"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7"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8"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9"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0"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1"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2"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3"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4"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5"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6"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7"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8"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3099" name="Group 27"/>
              <p:cNvGrpSpPr>
                <a:grpSpLocks/>
              </p:cNvGrpSpPr>
              <p:nvPr/>
            </p:nvGrpSpPr>
            <p:grpSpPr bwMode="auto">
              <a:xfrm>
                <a:off x="192" y="0"/>
                <a:ext cx="5376" cy="4320"/>
                <a:chOff x="192" y="0"/>
                <a:chExt cx="5376" cy="4320"/>
              </a:xfrm>
            </p:grpSpPr>
            <p:sp>
              <p:nvSpPr>
                <p:cNvPr id="310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3129"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0"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nvGrpSpPr>
            <p:cNvPr id="3131" name="Group 59"/>
            <p:cNvGrpSpPr>
              <a:grpSpLocks/>
            </p:cNvGrpSpPr>
            <p:nvPr/>
          </p:nvGrpSpPr>
          <p:grpSpPr bwMode="auto">
            <a:xfrm>
              <a:off x="261" y="892"/>
              <a:ext cx="1124" cy="1464"/>
              <a:chOff x="96" y="916"/>
              <a:chExt cx="2208" cy="2876"/>
            </a:xfrm>
          </p:grpSpPr>
          <p:sp>
            <p:nvSpPr>
              <p:cNvPr id="3132" name="Line 60"/>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3" name="Line 61"/>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4"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3135" name="Rectangle 63"/>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137" name="Rectangle 65"/>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pPr fontAlgn="base">
              <a:spcBef>
                <a:spcPct val="0"/>
              </a:spcBef>
              <a:spcAft>
                <a:spcPct val="0"/>
              </a:spcAft>
            </a:pPr>
            <a:endParaRPr lang="ru-RU">
              <a:solidFill>
                <a:srgbClr val="40458C"/>
              </a:solidFill>
            </a:endParaRPr>
          </a:p>
        </p:txBody>
      </p:sp>
      <p:sp>
        <p:nvSpPr>
          <p:cNvPr id="3138" name="Rectangle 6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pPr>
            <a:endParaRPr lang="ru-RU">
              <a:solidFill>
                <a:srgbClr val="40458C"/>
              </a:solidFill>
            </a:endParaRPr>
          </a:p>
        </p:txBody>
      </p:sp>
      <p:sp>
        <p:nvSpPr>
          <p:cNvPr id="3139" name="Rectangle 67"/>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fontAlgn="base">
              <a:spcBef>
                <a:spcPct val="0"/>
              </a:spcBef>
              <a:spcAft>
                <a:spcPct val="0"/>
              </a:spcAft>
            </a:pPr>
            <a:fld id="{72214E02-0AEC-4620-B867-F6E580E6FA65}" type="slidenum">
              <a:rPr lang="ru-RU">
                <a:solidFill>
                  <a:srgbClr val="40458C"/>
                </a:solidFill>
              </a:rPr>
              <a:pPr fontAlgn="base">
                <a:spcBef>
                  <a:spcPct val="0"/>
                </a:spcBef>
                <a:spcAft>
                  <a:spcPct val="0"/>
                </a:spcAft>
              </a:pPr>
              <a:t>‹#›</a:t>
            </a:fld>
            <a:endParaRPr lang="ru-RU">
              <a:solidFill>
                <a:srgbClr val="40458C"/>
              </a:solidFill>
            </a:endParaRPr>
          </a:p>
        </p:txBody>
      </p:sp>
    </p:spTree>
    <p:extLst>
      <p:ext uri="{BB962C8B-B14F-4D97-AF65-F5344CB8AC3E}">
        <p14:creationId xmlns:p14="http://schemas.microsoft.com/office/powerpoint/2010/main" val="25045935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hlink"/>
        </a:buClr>
        <a:buSzPct val="110000"/>
        <a:buFont typeface="Wingdings" pitchFamily="2" charset="2"/>
        <a:buBlip>
          <a:blip r:embed="rId14"/>
        </a:buBlip>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BAB2B6-2910-4FC3-89C2-C29141ED26E2}" type="datetimeFigureOut">
              <a:rPr lang="ru-RU" smtClean="0">
                <a:solidFill>
                  <a:prstClr val="black">
                    <a:tint val="75000"/>
                  </a:prstClr>
                </a:solidFill>
              </a: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0FF42-F5E9-409E-A152-9C7D98B32B3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31068374"/>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grpSp>
          <p:nvGrpSpPr>
            <p:cNvPr id="3075" name="Group 3"/>
            <p:cNvGrpSpPr>
              <a:grpSpLocks/>
            </p:cNvGrpSpPr>
            <p:nvPr/>
          </p:nvGrpSpPr>
          <p:grpSpPr bwMode="auto">
            <a:xfrm>
              <a:off x="0" y="0"/>
              <a:ext cx="5760" cy="4320"/>
              <a:chOff x="0" y="0"/>
              <a:chExt cx="5760" cy="4320"/>
            </a:xfrm>
          </p:grpSpPr>
          <p:grpSp>
            <p:nvGrpSpPr>
              <p:cNvPr id="3076" name="Group 4"/>
              <p:cNvGrpSpPr>
                <a:grpSpLocks/>
              </p:cNvGrpSpPr>
              <p:nvPr/>
            </p:nvGrpSpPr>
            <p:grpSpPr bwMode="auto">
              <a:xfrm>
                <a:off x="0" y="192"/>
                <a:ext cx="5760" cy="4032"/>
                <a:chOff x="0" y="192"/>
                <a:chExt cx="5760" cy="4032"/>
              </a:xfrm>
            </p:grpSpPr>
            <p:sp>
              <p:nvSpPr>
                <p:cNvPr id="3077"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78"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79"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0"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1"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2"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3"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4"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5"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6"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7"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8"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89"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0"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1"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2"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3"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4"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5"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6"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7"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098"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nvGrpSpPr>
              <p:cNvPr id="3099" name="Group 27"/>
              <p:cNvGrpSpPr>
                <a:grpSpLocks/>
              </p:cNvGrpSpPr>
              <p:nvPr/>
            </p:nvGrpSpPr>
            <p:grpSpPr bwMode="auto">
              <a:xfrm>
                <a:off x="192" y="0"/>
                <a:ext cx="5376" cy="4320"/>
                <a:chOff x="192" y="0"/>
                <a:chExt cx="5376" cy="4320"/>
              </a:xfrm>
            </p:grpSpPr>
            <p:sp>
              <p:nvSpPr>
                <p:cNvPr id="310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0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1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2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3129"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0" name="Line 58"/>
            <p:cNvSpPr>
              <a:spLocks noChangeShapeType="1"/>
            </p:cNvSpPr>
            <p:nvPr/>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nvGrpSpPr>
            <p:cNvPr id="3131" name="Group 59"/>
            <p:cNvGrpSpPr>
              <a:grpSpLocks/>
            </p:cNvGrpSpPr>
            <p:nvPr/>
          </p:nvGrpSpPr>
          <p:grpSpPr bwMode="auto">
            <a:xfrm>
              <a:off x="261" y="892"/>
              <a:ext cx="1124" cy="1464"/>
              <a:chOff x="96" y="916"/>
              <a:chExt cx="2208" cy="2876"/>
            </a:xfrm>
          </p:grpSpPr>
          <p:sp>
            <p:nvSpPr>
              <p:cNvPr id="3132" name="Line 60"/>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3" name="Line 61"/>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sp>
            <p:nvSpPr>
              <p:cNvPr id="3134"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pSp>
      </p:grpSp>
      <p:sp>
        <p:nvSpPr>
          <p:cNvPr id="3135" name="Rectangle 63"/>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137" name="Rectangle 65"/>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vl1pPr>
          </a:lstStyle>
          <a:p>
            <a:pPr fontAlgn="base">
              <a:spcBef>
                <a:spcPct val="0"/>
              </a:spcBef>
              <a:spcAft>
                <a:spcPct val="0"/>
              </a:spcAft>
            </a:pPr>
            <a:endParaRPr lang="ru-RU">
              <a:solidFill>
                <a:srgbClr val="40458C"/>
              </a:solidFill>
            </a:endParaRPr>
          </a:p>
        </p:txBody>
      </p:sp>
      <p:sp>
        <p:nvSpPr>
          <p:cNvPr id="3138" name="Rectangle 6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vl1pPr>
          </a:lstStyle>
          <a:p>
            <a:pPr fontAlgn="base">
              <a:spcBef>
                <a:spcPct val="0"/>
              </a:spcBef>
              <a:spcAft>
                <a:spcPct val="0"/>
              </a:spcAft>
            </a:pPr>
            <a:endParaRPr lang="ru-RU">
              <a:solidFill>
                <a:srgbClr val="40458C"/>
              </a:solidFill>
            </a:endParaRPr>
          </a:p>
        </p:txBody>
      </p:sp>
      <p:sp>
        <p:nvSpPr>
          <p:cNvPr id="3139" name="Rectangle 67"/>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vl1pPr>
          </a:lstStyle>
          <a:p>
            <a:pPr fontAlgn="base">
              <a:spcBef>
                <a:spcPct val="0"/>
              </a:spcBef>
              <a:spcAft>
                <a:spcPct val="0"/>
              </a:spcAft>
            </a:pPr>
            <a:fld id="{72214E02-0AEC-4620-B867-F6E580E6FA65}" type="slidenum">
              <a:rPr lang="ru-RU">
                <a:solidFill>
                  <a:srgbClr val="40458C"/>
                </a:solidFill>
              </a:rPr>
              <a:pPr fontAlgn="base">
                <a:spcBef>
                  <a:spcPct val="0"/>
                </a:spcBef>
                <a:spcAft>
                  <a:spcPct val="0"/>
                </a:spcAft>
              </a:pPr>
              <a:t>‹#›</a:t>
            </a:fld>
            <a:endParaRPr lang="ru-RU">
              <a:solidFill>
                <a:srgbClr val="40458C"/>
              </a:solidFill>
            </a:endParaRPr>
          </a:p>
        </p:txBody>
      </p:sp>
    </p:spTree>
    <p:extLst>
      <p:ext uri="{BB962C8B-B14F-4D97-AF65-F5344CB8AC3E}">
        <p14:creationId xmlns:p14="http://schemas.microsoft.com/office/powerpoint/2010/main" val="119567423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hlink"/>
        </a:buClr>
        <a:buSzPct val="110000"/>
        <a:buFont typeface="Wingdings" pitchFamily="2" charset="2"/>
        <a:buBlip>
          <a:blip r:embed="rId14"/>
        </a:buBlip>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A5A9C3-62DB-4F83-B8B0-AA50ED4BA160}"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57FDA1-8356-4425-9AE6-90011418EC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4023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A5A9C3-62DB-4F83-B8B0-AA50ED4BA160}"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57FDA1-8356-4425-9AE6-90011418EC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8452552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A5A9C3-62DB-4F83-B8B0-AA50ED4BA160}"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57FDA1-8356-4425-9AE6-90011418EC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9879983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A5A9C3-62DB-4F83-B8B0-AA50ED4BA160}"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57FDA1-8356-4425-9AE6-90011418EC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8854978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A5A9C3-62DB-4F83-B8B0-AA50ED4BA160}" type="datetimeFigureOut">
              <a:rPr lang="ru-RU">
                <a:solidFill>
                  <a:prstClr val="black">
                    <a:tint val="75000"/>
                  </a:prstClr>
                </a:solidFill>
              </a:rPr>
              <a:pPr>
                <a:defRPr/>
              </a:pPr>
              <a:t>21.08.2018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F57FDA1-8356-4425-9AE6-90011418EC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17322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34000" y="609600"/>
            <a:ext cx="312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vvv</a:t>
            </a:r>
          </a:p>
        </p:txBody>
      </p:sp>
      <p:sp>
        <p:nvSpPr>
          <p:cNvPr id="512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defRPr/>
            </a:pPr>
            <a:fld id="{585AFA96-1A84-476D-9172-024592356E7A}" type="slidenum">
              <a:rPr lang="en-US">
                <a:solidFill>
                  <a:srgbClr val="000000"/>
                </a:solidFill>
              </a:rPr>
              <a:pPr eaLnBrk="0" fontAlgn="base" hangingPunct="0">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406459955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itchFamily="18" charset="0"/>
        </a:defRPr>
      </a:lvl2pPr>
      <a:lvl3pPr algn="ctr" rtl="0" eaLnBrk="0" fontAlgn="base" hangingPunct="0">
        <a:spcBef>
          <a:spcPct val="0"/>
        </a:spcBef>
        <a:spcAft>
          <a:spcPct val="0"/>
        </a:spcAft>
        <a:defRPr sz="4400">
          <a:solidFill>
            <a:schemeClr val="bg1"/>
          </a:solidFill>
          <a:latin typeface="Times New Roman" pitchFamily="18" charset="0"/>
        </a:defRPr>
      </a:lvl3pPr>
      <a:lvl4pPr algn="ctr" rtl="0" eaLnBrk="0" fontAlgn="base" hangingPunct="0">
        <a:spcBef>
          <a:spcPct val="0"/>
        </a:spcBef>
        <a:spcAft>
          <a:spcPct val="0"/>
        </a:spcAft>
        <a:defRPr sz="4400">
          <a:solidFill>
            <a:schemeClr val="bg1"/>
          </a:solidFill>
          <a:latin typeface="Times New Roman" pitchFamily="18" charset="0"/>
        </a:defRPr>
      </a:lvl4pPr>
      <a:lvl5pPr algn="ctr" rtl="0" eaLnBrk="0" fontAlgn="base" hangingPunct="0">
        <a:spcBef>
          <a:spcPct val="0"/>
        </a:spcBef>
        <a:spcAft>
          <a:spcPct val="0"/>
        </a:spcAft>
        <a:defRPr sz="4400">
          <a:solidFill>
            <a:schemeClr val="bg1"/>
          </a:solidFill>
          <a:latin typeface="Times New Roman" pitchFamily="18" charset="0"/>
        </a:defRPr>
      </a:lvl5pPr>
      <a:lvl6pPr marL="457200" algn="ctr" rtl="0" eaLnBrk="0" fontAlgn="base" hangingPunct="0">
        <a:spcBef>
          <a:spcPct val="0"/>
        </a:spcBef>
        <a:spcAft>
          <a:spcPct val="0"/>
        </a:spcAft>
        <a:defRPr>
          <a:solidFill>
            <a:schemeClr val="bg1"/>
          </a:solidFill>
          <a:latin typeface="Times New Roman" pitchFamily="18" charset="0"/>
        </a:defRPr>
      </a:lvl6pPr>
      <a:lvl7pPr marL="914400" algn="ctr" rtl="0" eaLnBrk="0" fontAlgn="base" hangingPunct="0">
        <a:spcBef>
          <a:spcPct val="0"/>
        </a:spcBef>
        <a:spcAft>
          <a:spcPct val="0"/>
        </a:spcAft>
        <a:defRPr>
          <a:solidFill>
            <a:schemeClr val="bg1"/>
          </a:solidFill>
          <a:latin typeface="Times New Roman" pitchFamily="18" charset="0"/>
        </a:defRPr>
      </a:lvl7pPr>
      <a:lvl8pPr marL="1371600" algn="ctr" rtl="0" eaLnBrk="0" fontAlgn="base" hangingPunct="0">
        <a:spcBef>
          <a:spcPct val="0"/>
        </a:spcBef>
        <a:spcAft>
          <a:spcPct val="0"/>
        </a:spcAft>
        <a:defRPr>
          <a:solidFill>
            <a:schemeClr val="bg1"/>
          </a:solidFill>
          <a:latin typeface="Times New Roman" pitchFamily="18" charset="0"/>
        </a:defRPr>
      </a:lvl8pPr>
      <a:lvl9pPr marL="1828800" algn="ctr" rtl="0" eaLnBrk="0" fontAlgn="base" hangingPunct="0">
        <a:spcBef>
          <a:spcPct val="0"/>
        </a:spcBef>
        <a:spcAft>
          <a:spcPct val="0"/>
        </a:spcAft>
        <a:defRPr>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9.xml"/><Relationship Id="rId1" Type="http://schemas.openxmlformats.org/officeDocument/2006/relationships/vmlDrawing" Target="../drawings/vmlDrawing2.vml"/><Relationship Id="rId6" Type="http://schemas.openxmlformats.org/officeDocument/2006/relationships/image" Target="../media/image18.wmf"/><Relationship Id="rId5" Type="http://schemas.openxmlformats.org/officeDocument/2006/relationships/oleObject" Target="../embeddings/oleObject7.bin"/><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0.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5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5.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97.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97.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7.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0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18.xml"/><Relationship Id="rId1" Type="http://schemas.openxmlformats.org/officeDocument/2006/relationships/vmlDrawing" Target="../drawings/vmlDrawing3.vml"/><Relationship Id="rId4" Type="http://schemas.openxmlformats.org/officeDocument/2006/relationships/image" Target="../media/image37.wmf"/></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72.xml"/><Relationship Id="rId5" Type="http://schemas.openxmlformats.org/officeDocument/2006/relationships/image" Target="../media/image41.wmf"/><Relationship Id="rId4" Type="http://schemas.openxmlformats.org/officeDocument/2006/relationships/image" Target="../media/image40.jpeg"/></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8.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88.xml"/></Relationships>
</file>

<file path=ppt/slides/_rels/slide37.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23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04.xml"/><Relationship Id="rId1" Type="http://schemas.openxmlformats.org/officeDocument/2006/relationships/vmlDrawing" Target="../drawings/vmlDrawing4.vml"/><Relationship Id="rId6" Type="http://schemas.openxmlformats.org/officeDocument/2006/relationships/image" Target="../media/image47.wmf"/><Relationship Id="rId5" Type="http://schemas.openxmlformats.org/officeDocument/2006/relationships/oleObject" Target="../embeddings/oleObject11.bin"/><Relationship Id="rId4" Type="http://schemas.openxmlformats.org/officeDocument/2006/relationships/image" Target="../media/image46.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1.wmf"/><Relationship Id="rId3" Type="http://schemas.openxmlformats.org/officeDocument/2006/relationships/image" Target="../media/image12.png"/><Relationship Id="rId7" Type="http://schemas.openxmlformats.org/officeDocument/2006/relationships/image" Target="../media/image8.wmf"/><Relationship Id="rId12" Type="http://schemas.openxmlformats.org/officeDocument/2006/relationships/oleObject" Target="../embeddings/oleObject5.bin"/><Relationship Id="rId2" Type="http://schemas.openxmlformats.org/officeDocument/2006/relationships/slideLayout" Target="../slideLayouts/slideLayout30.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9.wmf"/><Relationship Id="rId14" Type="http://schemas.openxmlformats.org/officeDocument/2006/relationships/image" Target="../media/image1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4.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08.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09.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0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4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08.xml"/></Relationships>
</file>

<file path=ppt/slides/_rels/slide4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53.xml"/><Relationship Id="rId4" Type="http://schemas.openxmlformats.org/officeDocument/2006/relationships/image" Target="../media/image56.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8.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7285" y="15020"/>
            <a:ext cx="8568952" cy="2765908"/>
          </a:xfrm>
        </p:spPr>
        <p:txBody>
          <a:bodyPr>
            <a:noAutofit/>
          </a:bodyPr>
          <a:lstStyle/>
          <a:p>
            <a:r>
              <a:rPr lang="en-US" sz="5400" b="1" dirty="0" smtClean="0"/>
              <a:t>Parametric </a:t>
            </a:r>
            <a:r>
              <a:rPr lang="en-US" sz="5400" b="1" dirty="0"/>
              <a:t>x-rays in crystals:</a:t>
            </a:r>
            <a:br>
              <a:rPr lang="en-US" sz="5400" b="1" dirty="0"/>
            </a:br>
            <a:r>
              <a:rPr lang="en-US" sz="5400" b="1" dirty="0"/>
              <a:t>prospects for </a:t>
            </a:r>
            <a:r>
              <a:rPr lang="en-US" sz="5400" b="1" dirty="0" smtClean="0"/>
              <a:t>research and applications</a:t>
            </a:r>
            <a:endParaRPr lang="ru-RU" sz="5400" b="1" dirty="0"/>
          </a:p>
        </p:txBody>
      </p:sp>
      <p:sp>
        <p:nvSpPr>
          <p:cNvPr id="3" name="Подзаголовок 2"/>
          <p:cNvSpPr>
            <a:spLocks noGrp="1"/>
          </p:cNvSpPr>
          <p:nvPr>
            <p:ph type="subTitle" idx="1"/>
          </p:nvPr>
        </p:nvSpPr>
        <p:spPr>
          <a:xfrm>
            <a:off x="1403648" y="2718160"/>
            <a:ext cx="6400800" cy="1358912"/>
          </a:xfrm>
        </p:spPr>
        <p:txBody>
          <a:bodyPr>
            <a:noAutofit/>
          </a:bodyPr>
          <a:lstStyle/>
          <a:p>
            <a:r>
              <a:rPr lang="en-US" b="1" dirty="0" smtClean="0">
                <a:solidFill>
                  <a:srgbClr val="FF0000"/>
                </a:solidFill>
              </a:rPr>
              <a:t>Alexander Lobko</a:t>
            </a:r>
          </a:p>
          <a:p>
            <a:r>
              <a:rPr lang="en-US" b="1" dirty="0" smtClean="0">
                <a:solidFill>
                  <a:srgbClr val="FF0000"/>
                </a:solidFill>
              </a:rPr>
              <a:t>INP BSU-Minsk</a:t>
            </a:r>
            <a:endParaRPr lang="ru-RU" b="1"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077072"/>
            <a:ext cx="3713163"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descr="INP-Logo_v2_bold.jpg"/>
          <p:cNvPicPr>
            <a:picLocks noChangeAspect="1"/>
          </p:cNvPicPr>
          <p:nvPr/>
        </p:nvPicPr>
        <p:blipFill>
          <a:blip r:embed="rId3" cstate="print"/>
          <a:stretch>
            <a:fillRect/>
          </a:stretch>
        </p:blipFill>
        <p:spPr>
          <a:xfrm>
            <a:off x="683567" y="3632007"/>
            <a:ext cx="2238377" cy="2238377"/>
          </a:xfrm>
          <a:prstGeom prst="rect">
            <a:avLst/>
          </a:prstGeom>
        </p:spPr>
      </p:pic>
      <p:sp>
        <p:nvSpPr>
          <p:cNvPr id="4" name="Прямоугольник 3"/>
          <p:cNvSpPr/>
          <p:nvPr/>
        </p:nvSpPr>
        <p:spPr>
          <a:xfrm>
            <a:off x="1187624" y="5870384"/>
            <a:ext cx="6768752" cy="830997"/>
          </a:xfrm>
          <a:prstGeom prst="rect">
            <a:avLst/>
          </a:prstGeom>
        </p:spPr>
        <p:txBody>
          <a:bodyPr wrap="square">
            <a:spAutoFit/>
          </a:bodyPr>
          <a:lstStyle/>
          <a:p>
            <a:pPr algn="ctr"/>
            <a:r>
              <a:rPr lang="en-US" sz="2400" dirty="0" smtClean="0"/>
              <a:t>XIV Intl School-Conference </a:t>
            </a:r>
          </a:p>
          <a:p>
            <a:pPr algn="ctr"/>
            <a:r>
              <a:rPr lang="en-US" sz="2400" dirty="0" smtClean="0"/>
              <a:t>August 22, 2018 – Belarus, Grodno, </a:t>
            </a:r>
            <a:r>
              <a:rPr lang="en-US" sz="2400" dirty="0" err="1" smtClean="0"/>
              <a:t>Ozerny</a:t>
            </a:r>
            <a:endParaRPr lang="ru-RU" sz="2400" dirty="0"/>
          </a:p>
        </p:txBody>
      </p:sp>
    </p:spTree>
    <p:extLst>
      <p:ext uri="{BB962C8B-B14F-4D97-AF65-F5344CB8AC3E}">
        <p14:creationId xmlns:p14="http://schemas.microsoft.com/office/powerpoint/2010/main" val="2664479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n-US" sz="4000" dirty="0"/>
              <a:t>Optimal X-Ray Energies for Medical </a:t>
            </a:r>
            <a:r>
              <a:rPr lang="en-US" sz="4000" dirty="0" smtClean="0"/>
              <a:t>Imaging</a:t>
            </a:r>
            <a:endParaRPr lang="ru-RU" sz="4000" dirty="0"/>
          </a:p>
        </p:txBody>
      </p:sp>
      <p:sp>
        <p:nvSpPr>
          <p:cNvPr id="7171" name="Rectangle 3" descr="Rectangle: Click to edit Master text styles&#10;Second level&#10;Third level&#10;Fourth level&#10;Fifth level"/>
          <p:cNvSpPr>
            <a:spLocks noGrp="1" noChangeArrowheads="1"/>
          </p:cNvSpPr>
          <p:nvPr>
            <p:ph type="body" idx="1"/>
          </p:nvPr>
        </p:nvSpPr>
        <p:spPr>
          <a:xfrm>
            <a:off x="827584" y="1905000"/>
            <a:ext cx="8208912" cy="4114800"/>
          </a:xfrm>
        </p:spPr>
        <p:txBody>
          <a:bodyPr/>
          <a:lstStyle/>
          <a:p>
            <a:r>
              <a:rPr lang="en-US" dirty="0">
                <a:cs typeface="Times New Roman" pitchFamily="18" charset="0"/>
              </a:rPr>
              <a:t> </a:t>
            </a:r>
            <a:r>
              <a:rPr lang="ru-RU" dirty="0" err="1" smtClean="0">
                <a:cs typeface="Times New Roman" pitchFamily="18" charset="0"/>
              </a:rPr>
              <a:t>mammography</a:t>
            </a:r>
            <a:r>
              <a:rPr lang="en-US" dirty="0" smtClean="0">
                <a:cs typeface="Times New Roman" pitchFamily="18" charset="0"/>
              </a:rPr>
              <a:t>, soft tissues</a:t>
            </a:r>
            <a:r>
              <a:rPr lang="ru-RU" dirty="0" smtClean="0">
                <a:cs typeface="Times New Roman" pitchFamily="18" charset="0"/>
              </a:rPr>
              <a:t> </a:t>
            </a:r>
            <a:r>
              <a:rPr lang="en-US" dirty="0">
                <a:cs typeface="Times New Roman" pitchFamily="18" charset="0"/>
              </a:rPr>
              <a:t> </a:t>
            </a:r>
            <a:r>
              <a:rPr lang="en-US" dirty="0" smtClean="0">
                <a:cs typeface="Times New Roman" pitchFamily="18" charset="0"/>
              </a:rPr>
              <a:t>- </a:t>
            </a:r>
            <a:r>
              <a:rPr lang="ru-RU" dirty="0" smtClean="0">
                <a:cs typeface="Times New Roman" pitchFamily="18" charset="0"/>
              </a:rPr>
              <a:t>1</a:t>
            </a:r>
            <a:r>
              <a:rPr lang="en-US" dirty="0" smtClean="0">
                <a:cs typeface="Times New Roman" pitchFamily="18" charset="0"/>
              </a:rPr>
              <a:t>5-</a:t>
            </a:r>
            <a:r>
              <a:rPr lang="ru-RU" dirty="0" smtClean="0">
                <a:cs typeface="Times New Roman" pitchFamily="18" charset="0"/>
              </a:rPr>
              <a:t>2</a:t>
            </a:r>
            <a:r>
              <a:rPr lang="en-US" dirty="0" smtClean="0">
                <a:cs typeface="Times New Roman" pitchFamily="18" charset="0"/>
              </a:rPr>
              <a:t>5</a:t>
            </a:r>
            <a:r>
              <a:rPr lang="ru-RU" dirty="0">
                <a:cs typeface="Times New Roman" pitchFamily="18" charset="0"/>
              </a:rPr>
              <a:t> </a:t>
            </a:r>
            <a:r>
              <a:rPr lang="ru-RU" dirty="0" err="1">
                <a:cs typeface="Times New Roman" pitchFamily="18" charset="0"/>
              </a:rPr>
              <a:t>keV</a:t>
            </a:r>
            <a:r>
              <a:rPr lang="ru-RU" dirty="0">
                <a:cs typeface="Times New Roman" pitchFamily="18" charset="0"/>
              </a:rPr>
              <a:t>;</a:t>
            </a:r>
            <a:endParaRPr lang="en-US" dirty="0">
              <a:cs typeface="Times New Roman" pitchFamily="18" charset="0"/>
            </a:endParaRPr>
          </a:p>
          <a:p>
            <a:r>
              <a:rPr lang="en-US" dirty="0">
                <a:cs typeface="Times New Roman" pitchFamily="18" charset="0"/>
              </a:rPr>
              <a:t> </a:t>
            </a:r>
            <a:r>
              <a:rPr lang="ru-RU" dirty="0" err="1">
                <a:cs typeface="Times New Roman" pitchFamily="18" charset="0"/>
              </a:rPr>
              <a:t>radiography</a:t>
            </a:r>
            <a:r>
              <a:rPr lang="ru-RU" dirty="0">
                <a:cs typeface="Times New Roman" pitchFamily="18" charset="0"/>
              </a:rPr>
              <a:t> </a:t>
            </a:r>
            <a:r>
              <a:rPr lang="ru-RU" dirty="0" err="1">
                <a:cs typeface="Times New Roman" pitchFamily="18" charset="0"/>
              </a:rPr>
              <a:t>of</a:t>
            </a:r>
            <a:r>
              <a:rPr lang="ru-RU" dirty="0">
                <a:cs typeface="Times New Roman" pitchFamily="18" charset="0"/>
              </a:rPr>
              <a:t> </a:t>
            </a:r>
            <a:r>
              <a:rPr lang="ru-RU" dirty="0" err="1">
                <a:cs typeface="Times New Roman" pitchFamily="18" charset="0"/>
              </a:rPr>
              <a:t>chest</a:t>
            </a:r>
            <a:r>
              <a:rPr lang="ru-RU" dirty="0">
                <a:cs typeface="Times New Roman" pitchFamily="18" charset="0"/>
              </a:rPr>
              <a:t>,</a:t>
            </a:r>
            <a:endParaRPr lang="en-US" dirty="0">
              <a:cs typeface="Times New Roman" pitchFamily="18" charset="0"/>
            </a:endParaRPr>
          </a:p>
          <a:p>
            <a:pPr>
              <a:buFont typeface="Wingdings" pitchFamily="2" charset="2"/>
              <a:buNone/>
            </a:pPr>
            <a:r>
              <a:rPr lang="en-US" dirty="0">
                <a:cs typeface="Times New Roman" pitchFamily="18" charset="0"/>
              </a:rPr>
              <a:t>	 e</a:t>
            </a:r>
            <a:r>
              <a:rPr lang="ru-RU" dirty="0" err="1">
                <a:cs typeface="Times New Roman" pitchFamily="18" charset="0"/>
              </a:rPr>
              <a:t>xtremities</a:t>
            </a:r>
            <a:r>
              <a:rPr lang="en-US" dirty="0">
                <a:cs typeface="Times New Roman" pitchFamily="18" charset="0"/>
              </a:rPr>
              <a:t> </a:t>
            </a:r>
            <a:r>
              <a:rPr lang="ru-RU" dirty="0" err="1">
                <a:cs typeface="Times New Roman" pitchFamily="18" charset="0"/>
              </a:rPr>
              <a:t>and</a:t>
            </a:r>
            <a:r>
              <a:rPr lang="en-US" dirty="0">
                <a:cs typeface="Times New Roman" pitchFamily="18" charset="0"/>
              </a:rPr>
              <a:t> </a:t>
            </a:r>
            <a:r>
              <a:rPr lang="ru-RU" dirty="0" err="1">
                <a:cs typeface="Times New Roman" pitchFamily="18" charset="0"/>
              </a:rPr>
              <a:t>head</a:t>
            </a:r>
            <a:r>
              <a:rPr lang="ru-RU" dirty="0">
                <a:cs typeface="Times New Roman" pitchFamily="18" charset="0"/>
              </a:rPr>
              <a:t> </a:t>
            </a:r>
            <a:r>
              <a:rPr lang="en-US" dirty="0">
                <a:cs typeface="Times New Roman" pitchFamily="18" charset="0"/>
              </a:rPr>
              <a:t>	</a:t>
            </a:r>
            <a:r>
              <a:rPr lang="en-US" dirty="0" smtClean="0">
                <a:cs typeface="Times New Roman" pitchFamily="18" charset="0"/>
              </a:rPr>
              <a:t>         -</a:t>
            </a:r>
            <a:r>
              <a:rPr lang="ru-RU" dirty="0" smtClean="0">
                <a:cs typeface="Times New Roman" pitchFamily="18" charset="0"/>
              </a:rPr>
              <a:t> </a:t>
            </a:r>
            <a:r>
              <a:rPr lang="ru-RU" dirty="0">
                <a:cs typeface="Times New Roman" pitchFamily="18" charset="0"/>
              </a:rPr>
              <a:t>40-50 </a:t>
            </a:r>
            <a:r>
              <a:rPr lang="ru-RU" dirty="0" err="1">
                <a:cs typeface="Times New Roman" pitchFamily="18" charset="0"/>
              </a:rPr>
              <a:t>keV</a:t>
            </a:r>
            <a:r>
              <a:rPr lang="ru-RU" dirty="0">
                <a:cs typeface="Times New Roman" pitchFamily="18" charset="0"/>
              </a:rPr>
              <a:t>;</a:t>
            </a:r>
            <a:endParaRPr lang="en-US" dirty="0">
              <a:cs typeface="Times New Roman" pitchFamily="18" charset="0"/>
            </a:endParaRPr>
          </a:p>
          <a:p>
            <a:r>
              <a:rPr lang="en-US" dirty="0">
                <a:cs typeface="Times New Roman" pitchFamily="18" charset="0"/>
              </a:rPr>
              <a:t> </a:t>
            </a:r>
            <a:r>
              <a:rPr lang="ru-RU" dirty="0" err="1">
                <a:cs typeface="Times New Roman" pitchFamily="18" charset="0"/>
              </a:rPr>
              <a:t>abdomen</a:t>
            </a:r>
            <a:r>
              <a:rPr lang="ru-RU" dirty="0">
                <a:cs typeface="Times New Roman" pitchFamily="18" charset="0"/>
              </a:rPr>
              <a:t> </a:t>
            </a:r>
            <a:r>
              <a:rPr lang="ru-RU" dirty="0" err="1">
                <a:cs typeface="Times New Roman" pitchFamily="18" charset="0"/>
              </a:rPr>
              <a:t>and</a:t>
            </a:r>
            <a:r>
              <a:rPr lang="ru-RU" dirty="0">
                <a:cs typeface="Times New Roman" pitchFamily="18" charset="0"/>
              </a:rPr>
              <a:t> </a:t>
            </a:r>
            <a:r>
              <a:rPr lang="ru-RU" dirty="0" err="1">
                <a:cs typeface="Times New Roman" pitchFamily="18" charset="0"/>
              </a:rPr>
              <a:t>pelvis</a:t>
            </a:r>
            <a:endParaRPr lang="en-US" dirty="0">
              <a:cs typeface="Times New Roman" pitchFamily="18" charset="0"/>
            </a:endParaRPr>
          </a:p>
          <a:p>
            <a:pPr>
              <a:buFont typeface="Wingdings" pitchFamily="2" charset="2"/>
              <a:buNone/>
            </a:pPr>
            <a:r>
              <a:rPr lang="en-US" dirty="0">
                <a:cs typeface="Times New Roman" pitchFamily="18" charset="0"/>
              </a:rPr>
              <a:t>	 </a:t>
            </a:r>
            <a:r>
              <a:rPr lang="ru-RU" dirty="0" err="1">
                <a:cs typeface="Times New Roman" pitchFamily="18" charset="0"/>
              </a:rPr>
              <a:t>radiography</a:t>
            </a:r>
            <a:r>
              <a:rPr lang="ru-RU" dirty="0"/>
              <a:t> </a:t>
            </a:r>
            <a:r>
              <a:rPr lang="en-US" dirty="0"/>
              <a:t>			</a:t>
            </a:r>
            <a:r>
              <a:rPr lang="en-US" dirty="0" smtClean="0"/>
              <a:t>         - </a:t>
            </a:r>
            <a:r>
              <a:rPr lang="ru-RU" dirty="0">
                <a:cs typeface="Times New Roman" pitchFamily="18" charset="0"/>
              </a:rPr>
              <a:t>50-70 </a:t>
            </a:r>
            <a:r>
              <a:rPr lang="ru-RU" dirty="0" err="1">
                <a:cs typeface="Times New Roman" pitchFamily="18" charset="0"/>
              </a:rPr>
              <a:t>keV</a:t>
            </a:r>
            <a:r>
              <a:rPr lang="en-US" dirty="0">
                <a:cs typeface="Times New Roman" pitchFamily="18" charset="0"/>
              </a:rPr>
              <a:t>;</a:t>
            </a:r>
          </a:p>
          <a:p>
            <a:r>
              <a:rPr lang="en-US" dirty="0">
                <a:cs typeface="Times New Roman" pitchFamily="18" charset="0"/>
              </a:rPr>
              <a:t> digital angiography 	</a:t>
            </a:r>
            <a:r>
              <a:rPr lang="en-US" dirty="0" smtClean="0">
                <a:cs typeface="Times New Roman" pitchFamily="18" charset="0"/>
              </a:rPr>
              <a:t>         - </a:t>
            </a:r>
            <a:r>
              <a:rPr lang="ru-RU" dirty="0" smtClean="0">
                <a:cs typeface="Times New Roman" pitchFamily="18" charset="0"/>
              </a:rPr>
              <a:t> </a:t>
            </a:r>
            <a:r>
              <a:rPr lang="en-US" dirty="0">
                <a:cs typeface="Times New Roman" pitchFamily="18" charset="0"/>
              </a:rPr>
              <a:t>~33 </a:t>
            </a:r>
            <a:r>
              <a:rPr lang="en-US" dirty="0" err="1">
                <a:cs typeface="Times New Roman" pitchFamily="18" charset="0"/>
              </a:rPr>
              <a:t>keV</a:t>
            </a:r>
            <a:r>
              <a:rPr lang="en-US" dirty="0">
                <a:cs typeface="Times New Roman" pitchFamily="18" charset="0"/>
              </a:rPr>
              <a:t>.</a:t>
            </a:r>
            <a:endParaRPr lang="ru-RU" dirty="0">
              <a:cs typeface="Times New Roman" pitchFamily="18" charset="0"/>
            </a:endParaRPr>
          </a:p>
        </p:txBody>
      </p:sp>
    </p:spTree>
    <p:extLst>
      <p:ext uri="{BB962C8B-B14F-4D97-AF65-F5344CB8AC3E}">
        <p14:creationId xmlns:p14="http://schemas.microsoft.com/office/powerpoint/2010/main" val="206726110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228600"/>
            <a:ext cx="7772400" cy="685800"/>
          </a:xfrm>
        </p:spPr>
        <p:txBody>
          <a:bodyPr/>
          <a:lstStyle/>
          <a:p>
            <a:pPr algn="ctr"/>
            <a:r>
              <a:rPr lang="en-US"/>
              <a:t>X-Ray Flow Evaluation</a:t>
            </a:r>
            <a:endParaRPr lang="ru-RU"/>
          </a:p>
        </p:txBody>
      </p:sp>
      <p:sp>
        <p:nvSpPr>
          <p:cNvPr id="11268" name="Text Box 4"/>
          <p:cNvSpPr txBox="1">
            <a:spLocks noChangeArrowheads="1"/>
          </p:cNvSpPr>
          <p:nvPr/>
        </p:nvSpPr>
        <p:spPr bwMode="auto">
          <a:xfrm>
            <a:off x="1127125" y="1557338"/>
            <a:ext cx="6721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endParaRPr lang="en-US" sz="2400">
              <a:solidFill>
                <a:srgbClr val="40458C"/>
              </a:solidFill>
            </a:endParaRPr>
          </a:p>
        </p:txBody>
      </p:sp>
      <p:sp>
        <p:nvSpPr>
          <p:cNvPr id="11269" name="Text Box 5"/>
          <p:cNvSpPr txBox="1">
            <a:spLocks noChangeArrowheads="1"/>
          </p:cNvSpPr>
          <p:nvPr/>
        </p:nvSpPr>
        <p:spPr bwMode="auto">
          <a:xfrm>
            <a:off x="0" y="1066800"/>
            <a:ext cx="91440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lgn="ctr" fontAlgn="base">
              <a:spcBef>
                <a:spcPct val="0"/>
              </a:spcBef>
              <a:spcAft>
                <a:spcPct val="0"/>
              </a:spcAft>
            </a:pPr>
            <a:r>
              <a:rPr lang="en-US" sz="2200">
                <a:solidFill>
                  <a:srgbClr val="40458C"/>
                </a:solidFill>
                <a:latin typeface="Tahoma" pitchFamily="34" charset="0"/>
              </a:rPr>
              <a:t>The Physics of Medical Imaging / S. Webb (ed), Bristol: Hilger, 1978.</a:t>
            </a:r>
            <a:endParaRPr lang="ru-RU" sz="2200">
              <a:solidFill>
                <a:srgbClr val="40458C"/>
              </a:solidFill>
              <a:latin typeface="Tahoma" pitchFamily="34" charset="0"/>
            </a:endParaRPr>
          </a:p>
        </p:txBody>
      </p:sp>
      <p:sp>
        <p:nvSpPr>
          <p:cNvPr id="11271" name="Text Box 7"/>
          <p:cNvSpPr txBox="1">
            <a:spLocks noChangeArrowheads="1"/>
          </p:cNvSpPr>
          <p:nvPr/>
        </p:nvSpPr>
        <p:spPr bwMode="auto">
          <a:xfrm>
            <a:off x="1736725" y="2624138"/>
            <a:ext cx="854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endParaRPr lang="en-US" sz="2400">
              <a:solidFill>
                <a:srgbClr val="40458C"/>
              </a:solidFill>
            </a:endParaRPr>
          </a:p>
        </p:txBody>
      </p:sp>
      <p:graphicFrame>
        <p:nvGraphicFramePr>
          <p:cNvPr id="11272" name="Object 8"/>
          <p:cNvGraphicFramePr>
            <a:graphicFrameLocks noChangeAspect="1"/>
          </p:cNvGraphicFramePr>
          <p:nvPr/>
        </p:nvGraphicFramePr>
        <p:xfrm>
          <a:off x="511175" y="4343400"/>
          <a:ext cx="8121650" cy="1000125"/>
        </p:xfrm>
        <a:graphic>
          <a:graphicData uri="http://schemas.openxmlformats.org/presentationml/2006/ole">
            <mc:AlternateContent xmlns:mc="http://schemas.openxmlformats.org/markup-compatibility/2006">
              <mc:Choice xmlns:v="urn:schemas-microsoft-com:vml" Requires="v">
                <p:oleObj spid="_x0000_s3380" name="Equation" r:id="rId3" imgW="2222280" imgH="228600" progId="Equation.DSMT4">
                  <p:embed/>
                </p:oleObj>
              </mc:Choice>
              <mc:Fallback>
                <p:oleObj name="Equation" r:id="rId3" imgW="2222280" imgH="228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175" y="4343400"/>
                        <a:ext cx="8121650"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3" name="Text Box 9"/>
          <p:cNvSpPr txBox="1">
            <a:spLocks noChangeArrowheads="1"/>
          </p:cNvSpPr>
          <p:nvPr/>
        </p:nvSpPr>
        <p:spPr bwMode="auto">
          <a:xfrm>
            <a:off x="420688" y="5181600"/>
            <a:ext cx="830421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2800" b="1">
                <a:solidFill>
                  <a:srgbClr val="40458C"/>
                </a:solidFill>
              </a:rPr>
              <a:t>Number of x-ray quanta needful to visualize</a:t>
            </a:r>
          </a:p>
          <a:p>
            <a:pPr algn="ctr" fontAlgn="base">
              <a:spcBef>
                <a:spcPct val="0"/>
              </a:spcBef>
              <a:spcAft>
                <a:spcPct val="0"/>
              </a:spcAft>
            </a:pPr>
            <a:r>
              <a:rPr lang="en-US" sz="2800" b="1">
                <a:solidFill>
                  <a:srgbClr val="40458C"/>
                </a:solidFill>
              </a:rPr>
              <a:t>1.0 mm</a:t>
            </a:r>
            <a:r>
              <a:rPr lang="en-US" sz="2800" b="1" baseline="30000">
                <a:solidFill>
                  <a:srgbClr val="40458C"/>
                </a:solidFill>
              </a:rPr>
              <a:t>3 </a:t>
            </a:r>
            <a:r>
              <a:rPr lang="en-US" sz="2800" b="1">
                <a:solidFill>
                  <a:srgbClr val="40458C"/>
                </a:solidFill>
              </a:rPr>
              <a:t>of biological tissue at 1% contrast is</a:t>
            </a:r>
          </a:p>
          <a:p>
            <a:pPr algn="ctr" fontAlgn="base">
              <a:spcBef>
                <a:spcPct val="0"/>
              </a:spcBef>
              <a:spcAft>
                <a:spcPct val="0"/>
              </a:spcAft>
            </a:pPr>
            <a:r>
              <a:rPr lang="en-US" sz="2800" b="1">
                <a:solidFill>
                  <a:srgbClr val="FD4715"/>
                </a:solidFill>
              </a:rPr>
              <a:t>2.6x10</a:t>
            </a:r>
            <a:r>
              <a:rPr lang="en-US" sz="2800" b="1" baseline="30000">
                <a:solidFill>
                  <a:srgbClr val="FD4715"/>
                </a:solidFill>
              </a:rPr>
              <a:t>13</a:t>
            </a:r>
            <a:r>
              <a:rPr lang="en-US" sz="2800" b="1">
                <a:solidFill>
                  <a:srgbClr val="FD4715"/>
                </a:solidFill>
              </a:rPr>
              <a:t> quanta/m</a:t>
            </a:r>
            <a:r>
              <a:rPr lang="en-US" sz="2800" b="1" baseline="30000">
                <a:solidFill>
                  <a:srgbClr val="FD4715"/>
                </a:solidFill>
              </a:rPr>
              <a:t>2</a:t>
            </a:r>
            <a:r>
              <a:rPr lang="en-US" sz="2800" b="1">
                <a:solidFill>
                  <a:srgbClr val="40458C"/>
                </a:solidFill>
              </a:rPr>
              <a:t>.</a:t>
            </a:r>
            <a:endParaRPr lang="ru-RU" sz="2800" b="1">
              <a:solidFill>
                <a:srgbClr val="40458C"/>
              </a:solidFill>
            </a:endParaRPr>
          </a:p>
        </p:txBody>
      </p:sp>
      <p:grpSp>
        <p:nvGrpSpPr>
          <p:cNvPr id="11275" name="Group 11"/>
          <p:cNvGrpSpPr>
            <a:grpSpLocks/>
          </p:cNvGrpSpPr>
          <p:nvPr/>
        </p:nvGrpSpPr>
        <p:grpSpPr bwMode="auto">
          <a:xfrm>
            <a:off x="1905000" y="1524000"/>
            <a:ext cx="4953000" cy="2705100"/>
            <a:chOff x="3861" y="1134"/>
            <a:chExt cx="6120" cy="3420"/>
          </a:xfrm>
        </p:grpSpPr>
        <p:grpSp>
          <p:nvGrpSpPr>
            <p:cNvPr id="11276" name="Group 12"/>
            <p:cNvGrpSpPr>
              <a:grpSpLocks/>
            </p:cNvGrpSpPr>
            <p:nvPr/>
          </p:nvGrpSpPr>
          <p:grpSpPr bwMode="auto">
            <a:xfrm>
              <a:off x="3861" y="2034"/>
              <a:ext cx="6120" cy="2520"/>
              <a:chOff x="3861" y="2034"/>
              <a:chExt cx="6120" cy="2520"/>
            </a:xfrm>
          </p:grpSpPr>
          <p:grpSp>
            <p:nvGrpSpPr>
              <p:cNvPr id="11277" name="Group 13"/>
              <p:cNvGrpSpPr>
                <a:grpSpLocks/>
              </p:cNvGrpSpPr>
              <p:nvPr/>
            </p:nvGrpSpPr>
            <p:grpSpPr bwMode="auto">
              <a:xfrm>
                <a:off x="3861" y="2034"/>
                <a:ext cx="5040" cy="2520"/>
                <a:chOff x="3501" y="2034"/>
                <a:chExt cx="5040" cy="2520"/>
              </a:xfrm>
            </p:grpSpPr>
            <p:grpSp>
              <p:nvGrpSpPr>
                <p:cNvPr id="11278" name="Group 14"/>
                <p:cNvGrpSpPr>
                  <a:grpSpLocks/>
                </p:cNvGrpSpPr>
                <p:nvPr/>
              </p:nvGrpSpPr>
              <p:grpSpPr bwMode="auto">
                <a:xfrm>
                  <a:off x="3501" y="2034"/>
                  <a:ext cx="5040" cy="2520"/>
                  <a:chOff x="3501" y="2034"/>
                  <a:chExt cx="5040" cy="2520"/>
                </a:xfrm>
              </p:grpSpPr>
              <p:grpSp>
                <p:nvGrpSpPr>
                  <p:cNvPr id="11279" name="Group 15"/>
                  <p:cNvGrpSpPr>
                    <a:grpSpLocks/>
                  </p:cNvGrpSpPr>
                  <p:nvPr/>
                </p:nvGrpSpPr>
                <p:grpSpPr bwMode="auto">
                  <a:xfrm>
                    <a:off x="3501" y="2034"/>
                    <a:ext cx="5040" cy="2520"/>
                    <a:chOff x="3501" y="2034"/>
                    <a:chExt cx="3060" cy="1440"/>
                  </a:xfrm>
                </p:grpSpPr>
                <p:sp>
                  <p:nvSpPr>
                    <p:cNvPr id="11280" name="Rectangle 16"/>
                    <p:cNvSpPr>
                      <a:spLocks noChangeArrowheads="1"/>
                    </p:cNvSpPr>
                    <p:nvPr/>
                  </p:nvSpPr>
                  <p:spPr bwMode="auto">
                    <a:xfrm>
                      <a:off x="3501" y="2034"/>
                      <a:ext cx="3060" cy="144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endParaRPr lang="ru-RU" sz="2400">
                        <a:solidFill>
                          <a:srgbClr val="40458C"/>
                        </a:solidFill>
                      </a:endParaRPr>
                    </a:p>
                  </p:txBody>
                </p:sp>
                <p:sp>
                  <p:nvSpPr>
                    <p:cNvPr id="11281" name="Rectangle 17"/>
                    <p:cNvSpPr>
                      <a:spLocks noChangeArrowheads="1"/>
                    </p:cNvSpPr>
                    <p:nvPr/>
                  </p:nvSpPr>
                  <p:spPr bwMode="auto">
                    <a:xfrm>
                      <a:off x="4221" y="2574"/>
                      <a:ext cx="1620" cy="360"/>
                    </a:xfrm>
                    <a:prstGeom prst="rect">
                      <a:avLst/>
                    </a:prstGeom>
                    <a:solidFill>
                      <a:srgbClr val="FFFFFF"/>
                    </a:solidFill>
                    <a:ln w="9525">
                      <a:solidFill>
                        <a:srgbClr val="000000"/>
                      </a:solidFill>
                      <a:miter lim="800000"/>
                      <a:headEnd/>
                      <a:tailEnd/>
                    </a:ln>
                  </p:spPr>
                  <p:txBody>
                    <a:bodyPr/>
                    <a:lstStyle/>
                    <a:p>
                      <a:pPr fontAlgn="base">
                        <a:spcBef>
                          <a:spcPct val="0"/>
                        </a:spcBef>
                        <a:spcAft>
                          <a:spcPct val="0"/>
                        </a:spcAft>
                      </a:pPr>
                      <a:endParaRPr lang="ru-RU" sz="2400">
                        <a:solidFill>
                          <a:srgbClr val="40458C"/>
                        </a:solidFill>
                      </a:endParaRPr>
                    </a:p>
                  </p:txBody>
                </p:sp>
              </p:grpSp>
              <p:sp>
                <p:nvSpPr>
                  <p:cNvPr id="11282" name="Text Box 18"/>
                  <p:cNvSpPr txBox="1">
                    <a:spLocks noChangeArrowheads="1"/>
                  </p:cNvSpPr>
                  <p:nvPr/>
                </p:nvSpPr>
                <p:spPr bwMode="auto">
                  <a:xfrm>
                    <a:off x="3698" y="2934"/>
                    <a:ext cx="856" cy="782"/>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a:lstStyle/>
                  <a:p>
                    <a:pPr eaLnBrk="0" fontAlgn="base" hangingPunct="0">
                      <a:spcBef>
                        <a:spcPct val="0"/>
                      </a:spcBef>
                      <a:spcAft>
                        <a:spcPct val="0"/>
                      </a:spcAft>
                    </a:pPr>
                    <a:endParaRPr lang="en-US" sz="1200">
                      <a:solidFill>
                        <a:srgbClr val="40458C"/>
                      </a:solidFill>
                      <a:latin typeface="Times New Roman" pitchFamily="18" charset="0"/>
                    </a:endParaRPr>
                  </a:p>
                </p:txBody>
              </p:sp>
              <p:sp>
                <p:nvSpPr>
                  <p:cNvPr id="11283" name="Text Box 19"/>
                  <p:cNvSpPr txBox="1">
                    <a:spLocks noChangeArrowheads="1"/>
                  </p:cNvSpPr>
                  <p:nvPr/>
                </p:nvSpPr>
                <p:spPr bwMode="auto">
                  <a:xfrm>
                    <a:off x="5498" y="2214"/>
                    <a:ext cx="1036" cy="7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1200">
                      <a:solidFill>
                        <a:srgbClr val="40458C"/>
                      </a:solidFill>
                      <a:latin typeface="Times New Roman" pitchFamily="18" charset="0"/>
                    </a:endParaRPr>
                  </a:p>
                </p:txBody>
              </p:sp>
            </p:grpSp>
            <p:sp>
              <p:nvSpPr>
                <p:cNvPr id="11284" name="Line 20"/>
                <p:cNvSpPr>
                  <a:spLocks noChangeShapeType="1"/>
                </p:cNvSpPr>
                <p:nvPr/>
              </p:nvSpPr>
              <p:spPr bwMode="auto">
                <a:xfrm>
                  <a:off x="7641" y="2934"/>
                  <a:ext cx="0" cy="72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85" name="Text Box 21"/>
                <p:cNvSpPr txBox="1">
                  <a:spLocks noChangeArrowheads="1"/>
                </p:cNvSpPr>
                <p:nvPr/>
              </p:nvSpPr>
              <p:spPr bwMode="auto">
                <a:xfrm>
                  <a:off x="7821" y="2934"/>
                  <a:ext cx="540" cy="7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r>
                    <a:rPr lang="ru-RU" sz="2200">
                      <a:solidFill>
                        <a:srgbClr val="40458C"/>
                      </a:solidFill>
                      <a:latin typeface="Times New Roman" pitchFamily="18" charset="0"/>
                    </a:rPr>
                    <a:t>x</a:t>
                  </a:r>
                </a:p>
              </p:txBody>
            </p:sp>
          </p:grpSp>
          <p:sp>
            <p:nvSpPr>
              <p:cNvPr id="11286" name="Line 22"/>
              <p:cNvSpPr>
                <a:spLocks noChangeShapeType="1"/>
              </p:cNvSpPr>
              <p:nvPr/>
            </p:nvSpPr>
            <p:spPr bwMode="auto">
              <a:xfrm>
                <a:off x="9261" y="2034"/>
                <a:ext cx="0" cy="252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87" name="Text Box 23"/>
              <p:cNvSpPr txBox="1">
                <a:spLocks noChangeArrowheads="1"/>
              </p:cNvSpPr>
              <p:nvPr/>
            </p:nvSpPr>
            <p:spPr bwMode="auto">
              <a:xfrm>
                <a:off x="9441" y="2754"/>
                <a:ext cx="540" cy="7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r>
                  <a:rPr lang="ru-RU" sz="2200">
                    <a:solidFill>
                      <a:srgbClr val="40458C"/>
                    </a:solidFill>
                    <a:latin typeface="Times New Roman" pitchFamily="18" charset="0"/>
                  </a:rPr>
                  <a:t>t</a:t>
                </a:r>
              </a:p>
            </p:txBody>
          </p:sp>
        </p:grpSp>
        <p:sp>
          <p:nvSpPr>
            <p:cNvPr id="11288" name="Line 24"/>
            <p:cNvSpPr>
              <a:spLocks noChangeShapeType="1"/>
            </p:cNvSpPr>
            <p:nvPr/>
          </p:nvSpPr>
          <p:spPr bwMode="auto">
            <a:xfrm>
              <a:off x="6381" y="1134"/>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89" name="Line 25"/>
            <p:cNvSpPr>
              <a:spLocks noChangeShapeType="1"/>
            </p:cNvSpPr>
            <p:nvPr/>
          </p:nvSpPr>
          <p:spPr bwMode="auto">
            <a:xfrm>
              <a:off x="5481" y="1134"/>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90" name="Line 26"/>
            <p:cNvSpPr>
              <a:spLocks noChangeShapeType="1"/>
            </p:cNvSpPr>
            <p:nvPr/>
          </p:nvSpPr>
          <p:spPr bwMode="auto">
            <a:xfrm>
              <a:off x="4581" y="1134"/>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91" name="Line 27"/>
            <p:cNvSpPr>
              <a:spLocks noChangeShapeType="1"/>
            </p:cNvSpPr>
            <p:nvPr/>
          </p:nvSpPr>
          <p:spPr bwMode="auto">
            <a:xfrm>
              <a:off x="7281" y="1134"/>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sp>
          <p:nvSpPr>
            <p:cNvPr id="11292" name="Line 28"/>
            <p:cNvSpPr>
              <a:spLocks noChangeShapeType="1"/>
            </p:cNvSpPr>
            <p:nvPr/>
          </p:nvSpPr>
          <p:spPr bwMode="auto">
            <a:xfrm>
              <a:off x="8001" y="1134"/>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z="2400">
                <a:solidFill>
                  <a:srgbClr val="40458C"/>
                </a:solidFill>
              </a:endParaRPr>
            </a:p>
          </p:txBody>
        </p:sp>
      </p:grpSp>
      <p:sp>
        <p:nvSpPr>
          <p:cNvPr id="11293" name="Text Box 29"/>
          <p:cNvSpPr txBox="1">
            <a:spLocks noChangeArrowheads="1"/>
          </p:cNvSpPr>
          <p:nvPr/>
        </p:nvSpPr>
        <p:spPr bwMode="auto">
          <a:xfrm>
            <a:off x="746125" y="285273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en-US" sz="2400">
              <a:solidFill>
                <a:srgbClr val="40458C"/>
              </a:solidFill>
            </a:endParaRPr>
          </a:p>
        </p:txBody>
      </p:sp>
      <p:graphicFrame>
        <p:nvGraphicFramePr>
          <p:cNvPr id="11294" name="Object 30"/>
          <p:cNvGraphicFramePr>
            <a:graphicFrameLocks noChangeAspect="1"/>
          </p:cNvGraphicFramePr>
          <p:nvPr/>
        </p:nvGraphicFramePr>
        <p:xfrm>
          <a:off x="1981200" y="2286000"/>
          <a:ext cx="690563" cy="838200"/>
        </p:xfrm>
        <a:graphic>
          <a:graphicData uri="http://schemas.openxmlformats.org/presentationml/2006/ole">
            <mc:AlternateContent xmlns:mc="http://schemas.openxmlformats.org/markup-compatibility/2006">
              <mc:Choice xmlns:v="urn:schemas-microsoft-com:vml" Requires="v">
                <p:oleObj spid="_x0000_s3381" name="Equation" r:id="rId5" imgW="177480" imgH="215640" progId="Equation.DSMT4">
                  <p:embed/>
                </p:oleObj>
              </mc:Choice>
              <mc:Fallback>
                <p:oleObj name="Equation" r:id="rId5" imgW="177480" imgH="2156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286000"/>
                        <a:ext cx="690563"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95" name="Object 31"/>
          <p:cNvGraphicFramePr>
            <a:graphicFrameLocks noChangeAspect="1"/>
          </p:cNvGraphicFramePr>
          <p:nvPr/>
        </p:nvGraphicFramePr>
        <p:xfrm>
          <a:off x="3733800" y="3429000"/>
          <a:ext cx="617538" cy="701675"/>
        </p:xfrm>
        <a:graphic>
          <a:graphicData uri="http://schemas.openxmlformats.org/presentationml/2006/ole">
            <mc:AlternateContent xmlns:mc="http://schemas.openxmlformats.org/markup-compatibility/2006">
              <mc:Choice xmlns:v="urn:schemas-microsoft-com:vml" Requires="v">
                <p:oleObj spid="_x0000_s3382" name="Equation" r:id="rId7" imgW="190440" imgH="215640" progId="Equation.DSMT4">
                  <p:embed/>
                </p:oleObj>
              </mc:Choice>
              <mc:Fallback>
                <p:oleObj name="Equation" r:id="rId7" imgW="190440" imgH="2156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3429000"/>
                        <a:ext cx="617538"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45289298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0" y="0"/>
            <a:ext cx="9144000" cy="1223962"/>
          </a:xfrm>
          <a:noFill/>
          <a:ln>
            <a:solidFill>
              <a:schemeClr val="tx1"/>
            </a:solidFill>
          </a:ln>
        </p:spPr>
        <p:txBody>
          <a:bodyPr/>
          <a:lstStyle/>
          <a:p>
            <a:r>
              <a:rPr lang="en-US" sz="4000" b="1" dirty="0">
                <a:solidFill>
                  <a:schemeClr val="tx1"/>
                </a:solidFill>
                <a:latin typeface="Arial" pitchFamily="34" charset="0"/>
                <a:cs typeface="Arial" pitchFamily="34" charset="0"/>
              </a:rPr>
              <a:t>What do we need for</a:t>
            </a:r>
            <a:br>
              <a:rPr lang="en-US" sz="4000" b="1" dirty="0">
                <a:solidFill>
                  <a:schemeClr val="tx1"/>
                </a:solidFill>
                <a:latin typeface="Arial" pitchFamily="34" charset="0"/>
                <a:cs typeface="Arial" pitchFamily="34" charset="0"/>
              </a:rPr>
            </a:br>
            <a:r>
              <a:rPr lang="en-US" sz="4000" b="1" i="1" dirty="0">
                <a:solidFill>
                  <a:schemeClr val="tx1"/>
                </a:solidFill>
                <a:latin typeface="Arial" pitchFamily="34" charset="0"/>
                <a:cs typeface="Arial" pitchFamily="34" charset="0"/>
              </a:rPr>
              <a:t>in vivo</a:t>
            </a:r>
            <a:r>
              <a:rPr lang="en-US" sz="4000" b="1" dirty="0">
                <a:solidFill>
                  <a:schemeClr val="tx1"/>
                </a:solidFill>
                <a:latin typeface="Arial" pitchFamily="34" charset="0"/>
                <a:cs typeface="Arial" pitchFamily="34" charset="0"/>
              </a:rPr>
              <a:t> quality </a:t>
            </a:r>
            <a:r>
              <a:rPr lang="en-US" sz="4000" b="1" dirty="0" smtClean="0">
                <a:solidFill>
                  <a:schemeClr val="tx1"/>
                </a:solidFill>
                <a:latin typeface="Arial" pitchFamily="34" charset="0"/>
                <a:cs typeface="Arial" pitchFamily="34" charset="0"/>
              </a:rPr>
              <a:t>X-RAY imaging</a:t>
            </a:r>
            <a:r>
              <a:rPr lang="en-US" sz="4000" b="1" dirty="0">
                <a:solidFill>
                  <a:schemeClr val="tx1"/>
                </a:solidFill>
                <a:latin typeface="Arial" pitchFamily="34" charset="0"/>
                <a:cs typeface="Arial" pitchFamily="34" charset="0"/>
              </a:rPr>
              <a:t>?</a:t>
            </a:r>
          </a:p>
        </p:txBody>
      </p:sp>
      <p:sp>
        <p:nvSpPr>
          <p:cNvPr id="96259" name="Rectangle 3"/>
          <p:cNvSpPr>
            <a:spLocks noGrp="1" noChangeArrowheads="1"/>
          </p:cNvSpPr>
          <p:nvPr>
            <p:ph type="body" idx="1"/>
          </p:nvPr>
        </p:nvSpPr>
        <p:spPr>
          <a:xfrm>
            <a:off x="-3895" y="2492896"/>
            <a:ext cx="9144000" cy="4176464"/>
          </a:xfrm>
        </p:spPr>
        <p:txBody>
          <a:bodyPr/>
          <a:lstStyle/>
          <a:p>
            <a:pPr algn="ctr">
              <a:buNone/>
            </a:pPr>
            <a:r>
              <a:rPr lang="en-US" sz="4000" dirty="0" smtClean="0">
                <a:latin typeface="Arial" pitchFamily="34" charset="0"/>
                <a:cs typeface="Arial" pitchFamily="34" charset="0"/>
              </a:rPr>
              <a:t>Evaluating radiological examination in general </a:t>
            </a:r>
            <a:r>
              <a:rPr lang="en-US" sz="4000" dirty="0" smtClean="0">
                <a:latin typeface="Arial" pitchFamily="34" charset="0"/>
                <a:cs typeface="Arial" pitchFamily="34" charset="0"/>
              </a:rPr>
              <a:t>context, number </a:t>
            </a:r>
            <a:r>
              <a:rPr lang="en-US" sz="4000" dirty="0" smtClean="0">
                <a:latin typeface="Arial" pitchFamily="34" charset="0"/>
                <a:cs typeface="Arial" pitchFamily="34" charset="0"/>
              </a:rPr>
              <a:t>of </a:t>
            </a:r>
            <a:r>
              <a:rPr lang="en-US" sz="4000" dirty="0" smtClean="0">
                <a:latin typeface="Arial" pitchFamily="34" charset="0"/>
                <a:cs typeface="Arial" pitchFamily="34" charset="0"/>
              </a:rPr>
              <a:t>x-ray quanta </a:t>
            </a:r>
            <a:r>
              <a:rPr lang="en-US" sz="4000" dirty="0" smtClean="0">
                <a:latin typeface="Arial" pitchFamily="34" charset="0"/>
                <a:cs typeface="Arial" pitchFamily="34" charset="0"/>
              </a:rPr>
              <a:t>needed to </a:t>
            </a:r>
            <a:r>
              <a:rPr lang="en-US" sz="4000" dirty="0" smtClean="0">
                <a:latin typeface="Arial" pitchFamily="34" charset="0"/>
                <a:cs typeface="Arial" pitchFamily="34" charset="0"/>
              </a:rPr>
              <a:t>visualize 1.0 </a:t>
            </a:r>
            <a:r>
              <a:rPr lang="en-US" sz="4000" dirty="0" smtClean="0">
                <a:latin typeface="Arial" pitchFamily="34" charset="0"/>
                <a:cs typeface="Arial" pitchFamily="34" charset="0"/>
              </a:rPr>
              <a:t>mm</a:t>
            </a:r>
            <a:r>
              <a:rPr lang="en-US" sz="4000" baseline="30000" dirty="0" smtClean="0">
                <a:latin typeface="Arial" pitchFamily="34" charset="0"/>
                <a:cs typeface="Arial" pitchFamily="34" charset="0"/>
              </a:rPr>
              <a:t>3</a:t>
            </a:r>
            <a:r>
              <a:rPr lang="en-US" sz="4000" dirty="0" smtClean="0">
                <a:latin typeface="Arial" pitchFamily="34" charset="0"/>
                <a:cs typeface="Arial" pitchFamily="34" charset="0"/>
              </a:rPr>
              <a:t> of biological tissue at 1% contrast is</a:t>
            </a:r>
          </a:p>
          <a:p>
            <a:pPr algn="ctr">
              <a:buNone/>
            </a:pPr>
            <a:r>
              <a:rPr lang="en-US" sz="4000" b="1" dirty="0" smtClean="0">
                <a:solidFill>
                  <a:srgbClr val="FF0000"/>
                </a:solidFill>
                <a:latin typeface="Arial" pitchFamily="34" charset="0"/>
                <a:cs typeface="Arial" pitchFamily="34" charset="0"/>
              </a:rPr>
              <a:t>~10</a:t>
            </a:r>
            <a:r>
              <a:rPr lang="en-US" sz="4000" b="1" baseline="30000" dirty="0" smtClean="0">
                <a:solidFill>
                  <a:srgbClr val="FF0000"/>
                </a:solidFill>
                <a:latin typeface="Arial" pitchFamily="34" charset="0"/>
                <a:cs typeface="Arial" pitchFamily="34" charset="0"/>
              </a:rPr>
              <a:t>6</a:t>
            </a:r>
            <a:r>
              <a:rPr lang="en-US" sz="4000" b="1" dirty="0" smtClean="0">
                <a:solidFill>
                  <a:srgbClr val="FF0000"/>
                </a:solidFill>
                <a:latin typeface="Arial" pitchFamily="34" charset="0"/>
                <a:cs typeface="Arial" pitchFamily="34" charset="0"/>
              </a:rPr>
              <a:t> photons/mm</a:t>
            </a:r>
            <a:r>
              <a:rPr lang="en-US" sz="4000" b="1" baseline="30000" dirty="0" smtClean="0">
                <a:solidFill>
                  <a:srgbClr val="FF0000"/>
                </a:solidFill>
                <a:latin typeface="Arial" pitchFamily="34" charset="0"/>
                <a:cs typeface="Arial" pitchFamily="34" charset="0"/>
              </a:rPr>
              <a:t>2</a:t>
            </a:r>
            <a:r>
              <a:rPr lang="en-US" sz="4000" b="1" dirty="0">
                <a:latin typeface="Arial" pitchFamily="34" charset="0"/>
                <a:cs typeface="Arial" pitchFamily="34" charset="0"/>
              </a:rPr>
              <a:t> </a:t>
            </a:r>
            <a:r>
              <a:rPr lang="en-US" sz="4000" b="1" dirty="0" smtClean="0">
                <a:latin typeface="Arial" pitchFamily="34" charset="0"/>
                <a:cs typeface="Arial" pitchFamily="34" charset="0"/>
              </a:rPr>
              <a:t> </a:t>
            </a:r>
            <a:r>
              <a:rPr lang="en-US" sz="4000" dirty="0" smtClean="0">
                <a:latin typeface="Arial" pitchFamily="34" charset="0"/>
                <a:cs typeface="Arial" pitchFamily="34" charset="0"/>
              </a:rPr>
              <a:t>i</a:t>
            </a:r>
            <a:r>
              <a:rPr lang="en-US" sz="4000" dirty="0" smtClean="0">
                <a:latin typeface="Arial" pitchFamily="34" charset="0"/>
                <a:cs typeface="Arial" pitchFamily="34" charset="0"/>
              </a:rPr>
              <a:t>n the case </a:t>
            </a:r>
            <a:r>
              <a:rPr lang="en-US" sz="4000" dirty="0" smtClean="0">
                <a:latin typeface="Arial" pitchFamily="34" charset="0"/>
                <a:cs typeface="Arial" pitchFamily="34" charset="0"/>
              </a:rPr>
              <a:t>of </a:t>
            </a:r>
            <a:r>
              <a:rPr lang="en-US" sz="4000" i="1" dirty="0" smtClean="0">
                <a:solidFill>
                  <a:srgbClr val="0000FF"/>
                </a:solidFill>
                <a:latin typeface="Arial" pitchFamily="34" charset="0"/>
                <a:cs typeface="Arial" pitchFamily="34" charset="0"/>
              </a:rPr>
              <a:t>digital</a:t>
            </a:r>
            <a:r>
              <a:rPr lang="en-US" sz="4000" dirty="0" smtClean="0">
                <a:solidFill>
                  <a:srgbClr val="0000FF"/>
                </a:solidFill>
                <a:latin typeface="Arial" pitchFamily="34" charset="0"/>
                <a:cs typeface="Arial" pitchFamily="34" charset="0"/>
              </a:rPr>
              <a:t> </a:t>
            </a:r>
            <a:r>
              <a:rPr lang="en-US" sz="4000" dirty="0" smtClean="0">
                <a:solidFill>
                  <a:srgbClr val="0000FF"/>
                </a:solidFill>
                <a:latin typeface="Arial" pitchFamily="34" charset="0"/>
                <a:cs typeface="Arial" pitchFamily="34" charset="0"/>
              </a:rPr>
              <a:t>detection</a:t>
            </a:r>
            <a:endParaRPr lang="en-US" sz="4000" dirty="0" smtClean="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398758933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a:xfrm>
            <a:off x="0" y="1285860"/>
            <a:ext cx="9144000" cy="5572140"/>
          </a:xfrm>
        </p:spPr>
        <p:txBody>
          <a:bodyPr/>
          <a:lstStyle/>
          <a:p>
            <a:pPr algn="ctr">
              <a:buNone/>
            </a:pPr>
            <a:r>
              <a:rPr lang="en-US" sz="2400" b="1" dirty="0" smtClean="0">
                <a:latin typeface="Arial" pitchFamily="34" charset="0"/>
                <a:cs typeface="Arial" pitchFamily="34" charset="0"/>
              </a:rPr>
              <a:t>Due to </a:t>
            </a:r>
            <a:r>
              <a:rPr lang="en-US" sz="2400" b="1" dirty="0" smtClean="0">
                <a:solidFill>
                  <a:srgbClr val="0000FF"/>
                </a:solidFill>
                <a:latin typeface="Arial" pitchFamily="34" charset="0"/>
                <a:cs typeface="Arial" pitchFamily="34" charset="0"/>
              </a:rPr>
              <a:t>heart beat and breathing,</a:t>
            </a:r>
            <a:r>
              <a:rPr lang="en-US" sz="2400" b="1" dirty="0" smtClean="0">
                <a:latin typeface="Arial" pitchFamily="34" charset="0"/>
                <a:cs typeface="Arial" pitchFamily="34" charset="0"/>
              </a:rPr>
              <a:t> above </a:t>
            </a:r>
            <a:r>
              <a:rPr lang="en-US" sz="2400" b="1" dirty="0" smtClean="0">
                <a:latin typeface="Arial" pitchFamily="34" charset="0"/>
                <a:cs typeface="Arial" pitchFamily="34" charset="0"/>
              </a:rPr>
              <a:t>mentioned </a:t>
            </a:r>
            <a:r>
              <a:rPr lang="en-US" sz="2400" b="1" dirty="0" smtClean="0">
                <a:latin typeface="Arial" pitchFamily="34" charset="0"/>
                <a:cs typeface="Arial" pitchFamily="34" charset="0"/>
              </a:rPr>
              <a:t>photon </a:t>
            </a:r>
            <a:r>
              <a:rPr lang="en-US" sz="2400" b="1" dirty="0" smtClean="0">
                <a:latin typeface="Arial" pitchFamily="34" charset="0"/>
                <a:cs typeface="Arial" pitchFamily="34" charset="0"/>
              </a:rPr>
              <a:t>flux must be provided within </a:t>
            </a:r>
            <a:r>
              <a:rPr lang="en-US" sz="2400" b="1" dirty="0" smtClean="0">
                <a:solidFill>
                  <a:srgbClr val="FF0000"/>
                </a:solidFill>
                <a:latin typeface="Arial" pitchFamily="34" charset="0"/>
                <a:cs typeface="Arial" pitchFamily="34" charset="0"/>
              </a:rPr>
              <a:t>~</a:t>
            </a:r>
            <a:r>
              <a:rPr lang="en-US" sz="2400" b="1" dirty="0" smtClean="0">
                <a:solidFill>
                  <a:srgbClr val="FF0000"/>
                </a:solidFill>
                <a:latin typeface="Arial" pitchFamily="34" charset="0"/>
                <a:cs typeface="Arial" pitchFamily="34" charset="0"/>
              </a:rPr>
              <a:t>1 second</a:t>
            </a:r>
            <a:r>
              <a:rPr lang="en-US" sz="2400" b="1" dirty="0" smtClean="0">
                <a:latin typeface="Arial" pitchFamily="34" charset="0"/>
                <a:cs typeface="Arial" pitchFamily="34" charset="0"/>
              </a:rPr>
              <a:t>.</a:t>
            </a:r>
            <a:endParaRPr lang="en-US" sz="2400" b="1" dirty="0" smtClean="0">
              <a:latin typeface="Arial" pitchFamily="34" charset="0"/>
              <a:cs typeface="Arial" pitchFamily="34" charset="0"/>
            </a:endParaRPr>
          </a:p>
          <a:p>
            <a:pPr algn="ctr">
              <a:buNone/>
            </a:pPr>
            <a:r>
              <a:rPr lang="en-US" sz="2400" b="1" dirty="0" smtClean="0">
                <a:latin typeface="Arial" pitchFamily="34" charset="0"/>
                <a:cs typeface="Arial" pitchFamily="34" charset="0"/>
              </a:rPr>
              <a:t>Photons must penetrate considerable field of vision,</a:t>
            </a:r>
          </a:p>
          <a:p>
            <a:pPr algn="ctr">
              <a:buNone/>
            </a:pPr>
            <a:r>
              <a:rPr lang="en-US" sz="2400" b="1" dirty="0" smtClean="0">
                <a:latin typeface="Arial" pitchFamily="34" charset="0"/>
                <a:cs typeface="Arial" pitchFamily="34" charset="0"/>
              </a:rPr>
              <a:t>say 10x10 cm.</a:t>
            </a:r>
          </a:p>
          <a:p>
            <a:pPr algn="ctr">
              <a:buNone/>
            </a:pPr>
            <a:r>
              <a:rPr lang="en-US" sz="2400" b="1" u="sng" dirty="0" smtClean="0">
                <a:latin typeface="Arial" pitchFamily="34" charset="0"/>
                <a:cs typeface="Arial" pitchFamily="34" charset="0"/>
              </a:rPr>
              <a:t>Thus, we need, </a:t>
            </a:r>
            <a:r>
              <a:rPr lang="en-US" sz="2400" b="1" i="1" u="sng" dirty="0" smtClean="0">
                <a:latin typeface="Arial" pitchFamily="34" charset="0"/>
                <a:cs typeface="Arial" pitchFamily="34" charset="0"/>
              </a:rPr>
              <a:t>at least</a:t>
            </a:r>
          </a:p>
          <a:p>
            <a:pPr algn="ctr">
              <a:buNone/>
            </a:pPr>
            <a:r>
              <a:rPr lang="en-US" sz="2400" b="1" dirty="0" smtClean="0">
                <a:latin typeface="Arial" pitchFamily="34" charset="0"/>
                <a:cs typeface="Arial" pitchFamily="34" charset="0"/>
              </a:rPr>
              <a:t>~10</a:t>
            </a:r>
            <a:r>
              <a:rPr lang="en-US" sz="2400" b="1" baseline="30000" dirty="0" smtClean="0">
                <a:latin typeface="Arial" pitchFamily="34" charset="0"/>
                <a:cs typeface="Arial" pitchFamily="34" charset="0"/>
              </a:rPr>
              <a:t>6</a:t>
            </a:r>
            <a:r>
              <a:rPr lang="en-US" sz="2400" b="1" dirty="0" smtClean="0">
                <a:latin typeface="Arial" pitchFamily="34" charset="0"/>
                <a:cs typeface="Arial" pitchFamily="34" charset="0"/>
              </a:rPr>
              <a:t> mm</a:t>
            </a:r>
            <a:r>
              <a:rPr lang="en-US" sz="2400" b="1" baseline="30000" dirty="0" smtClean="0">
                <a:latin typeface="Arial" pitchFamily="34" charset="0"/>
                <a:cs typeface="Arial" pitchFamily="34" charset="0"/>
              </a:rPr>
              <a:t>-2</a:t>
            </a:r>
            <a:r>
              <a:rPr lang="en-US" sz="2400" b="1" dirty="0" smtClean="0">
                <a:latin typeface="Arial" pitchFamily="34" charset="0"/>
                <a:cs typeface="Arial" pitchFamily="34" charset="0"/>
              </a:rPr>
              <a:t> * 100x100 mm</a:t>
            </a:r>
            <a:r>
              <a:rPr lang="en-US" sz="2400" b="1" baseline="30000" dirty="0" smtClean="0">
                <a:latin typeface="Arial" pitchFamily="34" charset="0"/>
                <a:cs typeface="Arial" pitchFamily="34" charset="0"/>
              </a:rPr>
              <a:t>2</a:t>
            </a:r>
            <a:r>
              <a:rPr lang="en-US" sz="2400" b="1" dirty="0" smtClean="0">
                <a:latin typeface="Arial" pitchFamily="34" charset="0"/>
                <a:cs typeface="Arial" pitchFamily="34" charset="0"/>
              </a:rPr>
              <a:t> / </a:t>
            </a:r>
            <a:r>
              <a:rPr lang="en-US" sz="2400" b="1" dirty="0" smtClean="0">
                <a:latin typeface="Arial" pitchFamily="34" charset="0"/>
                <a:cs typeface="Arial" pitchFamily="34" charset="0"/>
              </a:rPr>
              <a:t>1.0 </a:t>
            </a:r>
            <a:r>
              <a:rPr lang="en-US" sz="2400" b="1" dirty="0" smtClean="0">
                <a:latin typeface="Arial" pitchFamily="34" charset="0"/>
                <a:cs typeface="Arial" pitchFamily="34" charset="0"/>
              </a:rPr>
              <a:t>s = </a:t>
            </a:r>
          </a:p>
          <a:p>
            <a:pPr algn="ctr">
              <a:buNone/>
            </a:pPr>
            <a:r>
              <a:rPr lang="en-US" sz="2400" b="1" dirty="0" smtClean="0">
                <a:solidFill>
                  <a:srgbClr val="FF0000"/>
                </a:solidFill>
                <a:latin typeface="Arial" pitchFamily="34" charset="0"/>
                <a:cs typeface="Arial" pitchFamily="34" charset="0"/>
              </a:rPr>
              <a:t>~</a:t>
            </a:r>
            <a:r>
              <a:rPr lang="en-US" sz="2400" b="1" dirty="0" smtClean="0">
                <a:solidFill>
                  <a:srgbClr val="FF0000"/>
                </a:solidFill>
                <a:latin typeface="Arial" pitchFamily="34" charset="0"/>
                <a:cs typeface="Arial" pitchFamily="34" charset="0"/>
              </a:rPr>
              <a:t>10</a:t>
            </a:r>
            <a:r>
              <a:rPr lang="en-US" sz="2400" b="1" baseline="30000" dirty="0" smtClean="0">
                <a:solidFill>
                  <a:srgbClr val="FF0000"/>
                </a:solidFill>
                <a:latin typeface="Arial" pitchFamily="34" charset="0"/>
                <a:cs typeface="Arial" pitchFamily="34" charset="0"/>
              </a:rPr>
              <a:t>10</a:t>
            </a:r>
            <a:r>
              <a:rPr lang="en-US" sz="2400" b="1" dirty="0" smtClean="0">
                <a:solidFill>
                  <a:srgbClr val="FF0000"/>
                </a:solidFill>
                <a:latin typeface="Arial" pitchFamily="34" charset="0"/>
                <a:cs typeface="Arial" pitchFamily="34" charset="0"/>
              </a:rPr>
              <a:t> </a:t>
            </a:r>
            <a:r>
              <a:rPr lang="en-US" sz="2400" b="1" dirty="0" smtClean="0">
                <a:solidFill>
                  <a:srgbClr val="FF0000"/>
                </a:solidFill>
                <a:latin typeface="Arial" pitchFamily="34" charset="0"/>
                <a:cs typeface="Arial" pitchFamily="34" charset="0"/>
              </a:rPr>
              <a:t>photons/s</a:t>
            </a:r>
            <a:r>
              <a:rPr lang="en-US" sz="2400" b="1" dirty="0" smtClean="0">
                <a:latin typeface="Arial" pitchFamily="34" charset="0"/>
                <a:cs typeface="Arial" pitchFamily="34" charset="0"/>
              </a:rPr>
              <a:t> </a:t>
            </a:r>
          </a:p>
          <a:p>
            <a:pPr algn="ctr">
              <a:buNone/>
            </a:pPr>
            <a:r>
              <a:rPr lang="en-US" sz="2400" b="1" dirty="0" smtClean="0">
                <a:latin typeface="Arial" pitchFamily="34" charset="0"/>
                <a:cs typeface="Arial" pitchFamily="34" charset="0"/>
              </a:rPr>
              <a:t>with tunable x-ray energy in </a:t>
            </a:r>
            <a:r>
              <a:rPr lang="en-US" sz="2400" b="1" dirty="0" smtClean="0">
                <a:solidFill>
                  <a:srgbClr val="FF0000"/>
                </a:solidFill>
                <a:latin typeface="Arial" pitchFamily="34" charset="0"/>
                <a:cs typeface="Arial" pitchFamily="34" charset="0"/>
              </a:rPr>
              <a:t>10-70 </a:t>
            </a:r>
            <a:r>
              <a:rPr lang="en-US" sz="2400" b="1" dirty="0" err="1" smtClean="0">
                <a:solidFill>
                  <a:srgbClr val="FF0000"/>
                </a:solidFill>
                <a:latin typeface="Arial" pitchFamily="34" charset="0"/>
                <a:cs typeface="Arial" pitchFamily="34" charset="0"/>
              </a:rPr>
              <a:t>keV</a:t>
            </a:r>
            <a:r>
              <a:rPr lang="en-US" sz="2400" b="1" dirty="0" smtClean="0">
                <a:latin typeface="Arial" pitchFamily="34" charset="0"/>
                <a:cs typeface="Arial" pitchFamily="34" charset="0"/>
              </a:rPr>
              <a:t> range.</a:t>
            </a:r>
          </a:p>
          <a:p>
            <a:pPr algn="ctr">
              <a:buNone/>
            </a:pPr>
            <a:r>
              <a:rPr lang="en-US" sz="2400" b="1" dirty="0" smtClean="0">
                <a:latin typeface="Arial" pitchFamily="34" charset="0"/>
                <a:cs typeface="Arial" pitchFamily="34" charset="0"/>
              </a:rPr>
              <a:t>Mono-chromaticity could be of </a:t>
            </a:r>
            <a:r>
              <a:rPr lang="en-US" sz="2400" b="1" dirty="0" smtClean="0">
                <a:solidFill>
                  <a:srgbClr val="FF0000"/>
                </a:solidFill>
                <a:latin typeface="Arial" pitchFamily="34" charset="0"/>
                <a:cs typeface="Arial" pitchFamily="34" charset="0"/>
              </a:rPr>
              <a:t>~10</a:t>
            </a:r>
            <a:r>
              <a:rPr lang="en-US" sz="2400" b="1" baseline="30000" dirty="0" smtClean="0">
                <a:solidFill>
                  <a:srgbClr val="FF0000"/>
                </a:solidFill>
                <a:latin typeface="Arial" pitchFamily="34" charset="0"/>
                <a:cs typeface="Arial" pitchFamily="34" charset="0"/>
              </a:rPr>
              <a:t>-2</a:t>
            </a:r>
            <a:r>
              <a:rPr lang="en-US" sz="2400" b="1" dirty="0" smtClean="0">
                <a:solidFill>
                  <a:srgbClr val="FF0000"/>
                </a:solidFill>
                <a:latin typeface="Arial" pitchFamily="34" charset="0"/>
                <a:cs typeface="Arial" pitchFamily="34" charset="0"/>
              </a:rPr>
              <a:t> </a:t>
            </a:r>
            <a:r>
              <a:rPr lang="en-US" sz="2400" b="1" dirty="0" smtClean="0">
                <a:latin typeface="Arial" pitchFamily="34" charset="0"/>
                <a:cs typeface="Arial" pitchFamily="34" charset="0"/>
              </a:rPr>
              <a:t>and less</a:t>
            </a:r>
            <a:r>
              <a:rPr lang="en-US" sz="2400" b="1" dirty="0" smtClean="0">
                <a:solidFill>
                  <a:srgbClr val="FF0000"/>
                </a:solidFill>
                <a:latin typeface="Arial" pitchFamily="34" charset="0"/>
                <a:cs typeface="Arial" pitchFamily="34" charset="0"/>
              </a:rPr>
              <a:t> </a:t>
            </a:r>
            <a:r>
              <a:rPr lang="en-US" sz="2400" b="1" dirty="0" smtClean="0">
                <a:latin typeface="Arial" pitchFamily="34" charset="0"/>
                <a:cs typeface="Arial" pitchFamily="34" charset="0"/>
              </a:rPr>
              <a:t>for a patient’s dose reduction.</a:t>
            </a:r>
          </a:p>
          <a:p>
            <a:pPr algn="ctr">
              <a:buNone/>
            </a:pPr>
            <a:r>
              <a:rPr lang="en-US" sz="2400" b="1" dirty="0" smtClean="0">
                <a:latin typeface="Arial" pitchFamily="34" charset="0"/>
                <a:cs typeface="Arial" pitchFamily="34" charset="0"/>
              </a:rPr>
              <a:t>Radiation background should be low.</a:t>
            </a:r>
          </a:p>
          <a:p>
            <a:pPr algn="ctr">
              <a:buNone/>
            </a:pPr>
            <a:r>
              <a:rPr lang="en-US" sz="2400" b="1" u="sng" dirty="0" smtClean="0">
                <a:solidFill>
                  <a:srgbClr val="FF0000"/>
                </a:solidFill>
                <a:latin typeface="Arial" pitchFamily="34" charset="0"/>
                <a:cs typeface="Arial" pitchFamily="34" charset="0"/>
              </a:rPr>
              <a:t>All these conditions together can be met today only at SRS</a:t>
            </a:r>
          </a:p>
        </p:txBody>
      </p:sp>
      <p:sp>
        <p:nvSpPr>
          <p:cNvPr id="5" name="Rectangle 2"/>
          <p:cNvSpPr>
            <a:spLocks noGrp="1" noChangeArrowheads="1"/>
          </p:cNvSpPr>
          <p:nvPr>
            <p:ph type="title"/>
          </p:nvPr>
        </p:nvSpPr>
        <p:spPr>
          <a:xfrm>
            <a:off x="0" y="0"/>
            <a:ext cx="9144000" cy="1223962"/>
          </a:xfrm>
          <a:noFill/>
          <a:ln>
            <a:solidFill>
              <a:schemeClr val="tx1"/>
            </a:solidFill>
          </a:ln>
        </p:spPr>
        <p:txBody>
          <a:bodyPr/>
          <a:lstStyle/>
          <a:p>
            <a:r>
              <a:rPr lang="en-US" sz="4000" b="1" dirty="0">
                <a:solidFill>
                  <a:schemeClr val="tx1"/>
                </a:solidFill>
                <a:latin typeface="Arial" pitchFamily="34" charset="0"/>
                <a:cs typeface="Arial" pitchFamily="34" charset="0"/>
              </a:rPr>
              <a:t>What do we </a:t>
            </a:r>
            <a:r>
              <a:rPr lang="en-US" sz="4000" b="1" dirty="0" smtClean="0">
                <a:solidFill>
                  <a:schemeClr val="tx1"/>
                </a:solidFill>
                <a:latin typeface="Arial" pitchFamily="34" charset="0"/>
                <a:cs typeface="Arial" pitchFamily="34" charset="0"/>
              </a:rPr>
              <a:t>exactly need </a:t>
            </a:r>
            <a:r>
              <a:rPr lang="en-US" sz="4000" b="1" dirty="0">
                <a:solidFill>
                  <a:schemeClr val="tx1"/>
                </a:solidFill>
                <a:latin typeface="Arial" pitchFamily="34" charset="0"/>
                <a:cs typeface="Arial" pitchFamily="34" charset="0"/>
              </a:rPr>
              <a:t>for</a:t>
            </a:r>
            <a:br>
              <a:rPr lang="en-US" sz="4000" b="1" dirty="0">
                <a:solidFill>
                  <a:schemeClr val="tx1"/>
                </a:solidFill>
                <a:latin typeface="Arial" pitchFamily="34" charset="0"/>
                <a:cs typeface="Arial" pitchFamily="34" charset="0"/>
              </a:rPr>
            </a:br>
            <a:r>
              <a:rPr lang="en-US" sz="4000" b="1" i="1" dirty="0">
                <a:solidFill>
                  <a:schemeClr val="tx1"/>
                </a:solidFill>
                <a:latin typeface="Arial" pitchFamily="34" charset="0"/>
                <a:cs typeface="Arial" pitchFamily="34" charset="0"/>
              </a:rPr>
              <a:t>in vivo</a:t>
            </a:r>
            <a:r>
              <a:rPr lang="en-US" sz="4000" b="1" dirty="0">
                <a:solidFill>
                  <a:schemeClr val="tx1"/>
                </a:solidFill>
                <a:latin typeface="Arial" pitchFamily="34" charset="0"/>
                <a:cs typeface="Arial" pitchFamily="34" charset="0"/>
              </a:rPr>
              <a:t> quality </a:t>
            </a:r>
            <a:r>
              <a:rPr lang="en-US" sz="4000" b="1" dirty="0" smtClean="0">
                <a:solidFill>
                  <a:schemeClr val="tx1"/>
                </a:solidFill>
                <a:latin typeface="Arial" pitchFamily="34" charset="0"/>
                <a:cs typeface="Arial" pitchFamily="34" charset="0"/>
              </a:rPr>
              <a:t>X-RAY imaging</a:t>
            </a:r>
            <a:r>
              <a:rPr lang="en-US" sz="4000" b="1" dirty="0">
                <a:solidFill>
                  <a:schemeClr val="tx1"/>
                </a:solidFill>
                <a:latin typeface="Arial" pitchFamily="34" charset="0"/>
                <a:cs typeface="Arial" pitchFamily="34" charset="0"/>
              </a:rPr>
              <a:t>?</a:t>
            </a:r>
          </a:p>
        </p:txBody>
      </p:sp>
    </p:spTree>
    <p:extLst>
      <p:ext uri="{BB962C8B-B14F-4D97-AF65-F5344CB8AC3E}">
        <p14:creationId xmlns:p14="http://schemas.microsoft.com/office/powerpoint/2010/main" val="249645071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928992" cy="2116088"/>
          </a:xfrm>
        </p:spPr>
        <p:txBody>
          <a:bodyPr/>
          <a:lstStyle/>
          <a:p>
            <a:r>
              <a:rPr lang="en-US" dirty="0" smtClean="0"/>
              <a:t>Number of the PXR photons regarding to parameters of a realistic electron accelerator</a:t>
            </a:r>
            <a:endParaRPr lang="ru-RU" dirty="0"/>
          </a:p>
        </p:txBody>
      </p:sp>
      <p:sp>
        <p:nvSpPr>
          <p:cNvPr id="3" name="TextBox 2"/>
          <p:cNvSpPr txBox="1"/>
          <p:nvPr/>
        </p:nvSpPr>
        <p:spPr>
          <a:xfrm>
            <a:off x="107504" y="2348880"/>
            <a:ext cx="8784976" cy="4401205"/>
          </a:xfrm>
          <a:prstGeom prst="rect">
            <a:avLst/>
          </a:prstGeom>
          <a:noFill/>
        </p:spPr>
        <p:txBody>
          <a:bodyPr wrap="square" rtlCol="0">
            <a:spAutoFit/>
          </a:bodyPr>
          <a:lstStyle/>
          <a:p>
            <a:r>
              <a:rPr lang="en-US" sz="4000" dirty="0" smtClean="0"/>
              <a:t>1 A = </a:t>
            </a:r>
            <a:r>
              <a:rPr lang="ru-RU" sz="4000" dirty="0" smtClean="0"/>
              <a:t>6*10^18</a:t>
            </a:r>
            <a:r>
              <a:rPr lang="en-US" sz="4000" dirty="0" smtClean="0"/>
              <a:t> electrons/s</a:t>
            </a:r>
          </a:p>
          <a:p>
            <a:endParaRPr lang="en-US" sz="4000" dirty="0" smtClean="0"/>
          </a:p>
          <a:p>
            <a:r>
              <a:rPr lang="en-US" sz="4000" dirty="0" smtClean="0"/>
              <a:t>PXR photons/s = 10^-5 per electron/s</a:t>
            </a:r>
          </a:p>
          <a:p>
            <a:pPr algn="ctr"/>
            <a:r>
              <a:rPr lang="en-US" sz="4000" dirty="0" smtClean="0">
                <a:solidFill>
                  <a:srgbClr val="FF0000"/>
                </a:solidFill>
              </a:rPr>
              <a:t>Thus,</a:t>
            </a:r>
          </a:p>
          <a:p>
            <a:r>
              <a:rPr lang="ru-RU" sz="4000" dirty="0" smtClean="0"/>
              <a:t>10^1</a:t>
            </a:r>
            <a:r>
              <a:rPr lang="en-US" sz="4000" dirty="0" smtClean="0"/>
              <a:t>0 PXR photons can be generated by ~some mA beam</a:t>
            </a:r>
            <a:endParaRPr lang="ru-RU" sz="4000" dirty="0"/>
          </a:p>
        </p:txBody>
      </p:sp>
    </p:spTree>
    <p:extLst>
      <p:ext uri="{BB962C8B-B14F-4D97-AF65-F5344CB8AC3E}">
        <p14:creationId xmlns:p14="http://schemas.microsoft.com/office/powerpoint/2010/main" val="162330684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48464" cy="1447800"/>
          </a:xfrm>
        </p:spPr>
        <p:txBody>
          <a:bodyPr/>
          <a:lstStyle/>
          <a:p>
            <a:pPr algn="ctr"/>
            <a:r>
              <a:rPr lang="en-US" dirty="0"/>
              <a:t>Electron Beam Laboratory</a:t>
            </a:r>
            <a:br>
              <a:rPr lang="en-US" dirty="0"/>
            </a:br>
            <a:r>
              <a:rPr lang="en-US" dirty="0"/>
              <a:t>SINP, Moscow, Russia</a:t>
            </a:r>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820" y="2708920"/>
            <a:ext cx="4473180" cy="2818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4572000" y="2492896"/>
            <a:ext cx="4593373" cy="2862322"/>
          </a:xfrm>
          <a:prstGeom prst="rect">
            <a:avLst/>
          </a:prstGeom>
        </p:spPr>
        <p:txBody>
          <a:bodyPr wrap="square">
            <a:spAutoFit/>
          </a:bodyPr>
          <a:lstStyle/>
          <a:p>
            <a:r>
              <a:rPr lang="en-US" dirty="0" smtClean="0"/>
              <a:t>    </a:t>
            </a:r>
            <a:r>
              <a:rPr lang="en-US" dirty="0"/>
              <a:t>Injection energy: 48 </a:t>
            </a:r>
            <a:r>
              <a:rPr lang="en-US" dirty="0" err="1"/>
              <a:t>keV</a:t>
            </a:r>
            <a:endParaRPr lang="en-US" dirty="0"/>
          </a:p>
          <a:p>
            <a:r>
              <a:rPr lang="en-US" dirty="0"/>
              <a:t>    Energy gain: 4.8 MeV / orbit</a:t>
            </a:r>
          </a:p>
          <a:p>
            <a:r>
              <a:rPr lang="en-US" dirty="0"/>
              <a:t>    Orbits: 14</a:t>
            </a:r>
          </a:p>
          <a:p>
            <a:r>
              <a:rPr lang="en-US" dirty="0"/>
              <a:t>  </a:t>
            </a:r>
            <a:r>
              <a:rPr lang="en-US" b="1" dirty="0">
                <a:solidFill>
                  <a:srgbClr val="FF0000"/>
                </a:solidFill>
              </a:rPr>
              <a:t>  Output energy: 14.8 - 68.3 MeV</a:t>
            </a:r>
          </a:p>
          <a:p>
            <a:r>
              <a:rPr lang="en-US" dirty="0"/>
              <a:t>    </a:t>
            </a:r>
            <a:r>
              <a:rPr lang="en-US" b="1" dirty="0">
                <a:solidFill>
                  <a:srgbClr val="FF0000"/>
                </a:solidFill>
              </a:rPr>
              <a:t>Output current at 68.3 MeV: 10 mA</a:t>
            </a:r>
          </a:p>
          <a:p>
            <a:r>
              <a:rPr lang="en-US" dirty="0"/>
              <a:t>    Orbit circumference increase: 1l/orbit</a:t>
            </a:r>
          </a:p>
          <a:p>
            <a:r>
              <a:rPr lang="en-US" dirty="0"/>
              <a:t>    Operating frequency: 2,856 MHz</a:t>
            </a:r>
          </a:p>
          <a:p>
            <a:r>
              <a:rPr lang="en-US" dirty="0"/>
              <a:t>    Klystron power pulsed: 6 MW</a:t>
            </a:r>
          </a:p>
          <a:p>
            <a:r>
              <a:rPr lang="en-US" dirty="0"/>
              <a:t>    End magnet field induction: 0.963 T</a:t>
            </a:r>
          </a:p>
          <a:p>
            <a:r>
              <a:rPr lang="en-US" dirty="0"/>
              <a:t>    RTM dimensions: 2.2x1.8x0.9 m3</a:t>
            </a:r>
          </a:p>
        </p:txBody>
      </p:sp>
      <p:sp>
        <p:nvSpPr>
          <p:cNvPr id="4" name="Прямоугольник 3"/>
          <p:cNvSpPr/>
          <p:nvPr/>
        </p:nvSpPr>
        <p:spPr>
          <a:xfrm>
            <a:off x="971600" y="1846565"/>
            <a:ext cx="7704856" cy="523220"/>
          </a:xfrm>
          <a:prstGeom prst="rect">
            <a:avLst/>
          </a:prstGeom>
        </p:spPr>
        <p:txBody>
          <a:bodyPr wrap="square">
            <a:spAutoFit/>
          </a:bodyPr>
          <a:lstStyle/>
          <a:p>
            <a:r>
              <a:rPr lang="en-US" sz="2800" dirty="0"/>
              <a:t>P</a:t>
            </a:r>
            <a:r>
              <a:rPr lang="en-US" sz="2800" dirty="0" smtClean="0"/>
              <a:t>arameters </a:t>
            </a:r>
            <a:r>
              <a:rPr lang="en-US" sz="2800" dirty="0"/>
              <a:t>of a pulsed racetrack </a:t>
            </a:r>
            <a:r>
              <a:rPr lang="en-US" sz="2800" dirty="0" err="1"/>
              <a:t>microtron</a:t>
            </a:r>
            <a:endParaRPr lang="en-US" sz="2800" dirty="0"/>
          </a:p>
        </p:txBody>
      </p:sp>
      <p:sp>
        <p:nvSpPr>
          <p:cNvPr id="5" name="Прямоугольник 4"/>
          <p:cNvSpPr/>
          <p:nvPr/>
        </p:nvSpPr>
        <p:spPr>
          <a:xfrm>
            <a:off x="2843808" y="6021288"/>
            <a:ext cx="3107967" cy="369332"/>
          </a:xfrm>
          <a:prstGeom prst="rect">
            <a:avLst/>
          </a:prstGeom>
        </p:spPr>
        <p:txBody>
          <a:bodyPr wrap="none">
            <a:spAutoFit/>
          </a:bodyPr>
          <a:lstStyle/>
          <a:p>
            <a:r>
              <a:rPr lang="en-US" dirty="0">
                <a:solidFill>
                  <a:schemeClr val="tx2">
                    <a:lumMod val="50000"/>
                  </a:schemeClr>
                </a:solidFill>
              </a:rPr>
              <a:t>http://vserv.sinp.msu.ru/ebl/</a:t>
            </a:r>
            <a:endParaRPr lang="ru-RU" dirty="0">
              <a:solidFill>
                <a:schemeClr val="tx2">
                  <a:lumMod val="50000"/>
                </a:schemeClr>
              </a:solidFill>
            </a:endParaRPr>
          </a:p>
        </p:txBody>
      </p:sp>
    </p:spTree>
    <p:extLst>
      <p:ext uri="{BB962C8B-B14F-4D97-AF65-F5344CB8AC3E}">
        <p14:creationId xmlns:p14="http://schemas.microsoft.com/office/powerpoint/2010/main" val="412961348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0" y="0"/>
            <a:ext cx="9144000" cy="785813"/>
          </a:xfrm>
        </p:spPr>
        <p:txBody>
          <a:bodyPr/>
          <a:lstStyle/>
          <a:p>
            <a:pPr eaLnBrk="1" hangingPunct="1"/>
            <a:r>
              <a:rPr lang="en-US" smtClean="0">
                <a:solidFill>
                  <a:srgbClr val="FF0000"/>
                </a:solidFill>
              </a:rPr>
              <a:t>Limitations of medical x-ray imaging</a:t>
            </a:r>
            <a:endParaRPr lang="ru-RU" smtClean="0">
              <a:solidFill>
                <a:srgbClr val="FF0000"/>
              </a:solidFill>
            </a:endParaRPr>
          </a:p>
        </p:txBody>
      </p:sp>
      <p:sp>
        <p:nvSpPr>
          <p:cNvPr id="3075" name="Содержимое 2"/>
          <p:cNvSpPr>
            <a:spLocks noGrp="1"/>
          </p:cNvSpPr>
          <p:nvPr>
            <p:ph idx="1"/>
          </p:nvPr>
        </p:nvSpPr>
        <p:spPr>
          <a:xfrm>
            <a:off x="0" y="785813"/>
            <a:ext cx="9144000" cy="6072187"/>
          </a:xfrm>
        </p:spPr>
        <p:txBody>
          <a:bodyPr/>
          <a:lstStyle/>
          <a:p>
            <a:pPr eaLnBrk="1" hangingPunct="1">
              <a:buFont typeface="Arial" charset="0"/>
              <a:buNone/>
            </a:pPr>
            <a:r>
              <a:rPr lang="en-US" smtClean="0"/>
              <a:t>	</a:t>
            </a:r>
            <a:r>
              <a:rPr lang="en-US" sz="3100" smtClean="0"/>
              <a:t>The quality of the x-ray images is ultimately limited by </a:t>
            </a:r>
            <a:r>
              <a:rPr lang="en-US" sz="3100" b="1" smtClean="0">
                <a:solidFill>
                  <a:srgbClr val="FF0000"/>
                </a:solidFill>
              </a:rPr>
              <a:t>two</a:t>
            </a:r>
            <a:r>
              <a:rPr lang="en-US" sz="3100" smtClean="0"/>
              <a:t> opposing factors, </a:t>
            </a:r>
            <a:r>
              <a:rPr lang="en-US" sz="3100" smtClean="0">
                <a:solidFill>
                  <a:srgbClr val="FF0000"/>
                </a:solidFill>
              </a:rPr>
              <a:t>one</a:t>
            </a:r>
            <a:r>
              <a:rPr lang="en-US" sz="3100" smtClean="0"/>
              <a:t> is that </a:t>
            </a:r>
            <a:r>
              <a:rPr lang="en-US" sz="3100" smtClean="0">
                <a:solidFill>
                  <a:srgbClr val="0070C0"/>
                </a:solidFill>
              </a:rPr>
              <a:t>increased</a:t>
            </a:r>
            <a:r>
              <a:rPr lang="en-US" sz="3100" smtClean="0"/>
              <a:t> image spatial and contrast </a:t>
            </a:r>
            <a:r>
              <a:rPr lang="en-US" sz="3100" smtClean="0">
                <a:solidFill>
                  <a:srgbClr val="0070C0"/>
                </a:solidFill>
              </a:rPr>
              <a:t>resolution</a:t>
            </a:r>
            <a:r>
              <a:rPr lang="en-US" sz="3100" smtClean="0"/>
              <a:t> requires an </a:t>
            </a:r>
            <a:r>
              <a:rPr lang="en-US" sz="3100" smtClean="0">
                <a:solidFill>
                  <a:srgbClr val="0070C0"/>
                </a:solidFill>
              </a:rPr>
              <a:t>increased number of detected x-ray photons per image resolution unit</a:t>
            </a:r>
            <a:r>
              <a:rPr lang="en-US" sz="3100" smtClean="0"/>
              <a:t>, and the </a:t>
            </a:r>
            <a:r>
              <a:rPr lang="en-US" sz="3100" smtClean="0">
                <a:solidFill>
                  <a:srgbClr val="FF0000"/>
                </a:solidFill>
              </a:rPr>
              <a:t>second</a:t>
            </a:r>
            <a:r>
              <a:rPr lang="en-US" sz="3100" smtClean="0"/>
              <a:t> is the direct dependence between </a:t>
            </a:r>
            <a:r>
              <a:rPr lang="en-US" sz="3100" smtClean="0">
                <a:solidFill>
                  <a:srgbClr val="0070C0"/>
                </a:solidFill>
              </a:rPr>
              <a:t>the increased</a:t>
            </a:r>
            <a:r>
              <a:rPr lang="en-US" sz="3100" smtClean="0"/>
              <a:t> </a:t>
            </a:r>
            <a:r>
              <a:rPr lang="en-US" sz="3100" smtClean="0">
                <a:solidFill>
                  <a:srgbClr val="0070C0"/>
                </a:solidFill>
              </a:rPr>
              <a:t>dose </a:t>
            </a:r>
            <a:r>
              <a:rPr lang="en-US" sz="3100" smtClean="0"/>
              <a:t>deposited by x-rays and </a:t>
            </a:r>
            <a:r>
              <a:rPr lang="en-US" sz="3100" smtClean="0">
                <a:solidFill>
                  <a:srgbClr val="0070C0"/>
                </a:solidFill>
              </a:rPr>
              <a:t>the increased risk of tissue damage </a:t>
            </a:r>
            <a:r>
              <a:rPr lang="en-US" sz="3100" smtClean="0"/>
              <a:t>and further cancer development.</a:t>
            </a:r>
          </a:p>
          <a:p>
            <a:pPr eaLnBrk="1" hangingPunct="1">
              <a:buFont typeface="Arial" charset="0"/>
              <a:buNone/>
            </a:pPr>
            <a:r>
              <a:rPr lang="en-US" sz="3100" smtClean="0"/>
              <a:t>	</a:t>
            </a:r>
            <a:r>
              <a:rPr lang="en-US" sz="3100" smtClean="0">
                <a:solidFill>
                  <a:srgbClr val="FF0000"/>
                </a:solidFill>
              </a:rPr>
              <a:t>Some ways of optimization:</a:t>
            </a:r>
          </a:p>
          <a:p>
            <a:pPr eaLnBrk="1" hangingPunct="1"/>
            <a:r>
              <a:rPr lang="en-US" sz="3100" smtClean="0"/>
              <a:t>Monochromatic x-rays instead of </a:t>
            </a:r>
            <a:r>
              <a:rPr lang="en-US" sz="3100" i="1" smtClean="0"/>
              <a:t>Bremsstrahlung</a:t>
            </a:r>
          </a:p>
          <a:p>
            <a:pPr eaLnBrk="1" hangingPunct="1"/>
            <a:r>
              <a:rPr lang="en-US" sz="3100" smtClean="0"/>
              <a:t>Utilization of x-ray refractive index – phase sensitive imaging</a:t>
            </a:r>
            <a:endParaRPr lang="ru-RU" sz="3100" smtClean="0"/>
          </a:p>
        </p:txBody>
      </p:sp>
    </p:spTree>
    <p:extLst>
      <p:ext uri="{BB962C8B-B14F-4D97-AF65-F5344CB8AC3E}">
        <p14:creationId xmlns:p14="http://schemas.microsoft.com/office/powerpoint/2010/main" val="40300623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052736"/>
          </a:xfrm>
        </p:spPr>
        <p:txBody>
          <a:bodyPr/>
          <a:lstStyle/>
          <a:p>
            <a:r>
              <a:rPr lang="en-US" b="1" dirty="0" smtClean="0">
                <a:solidFill>
                  <a:srgbClr val="FF0000"/>
                </a:solidFill>
              </a:rPr>
              <a:t>Multi-modality </a:t>
            </a:r>
            <a:r>
              <a:rPr lang="en-US" b="1" dirty="0">
                <a:solidFill>
                  <a:srgbClr val="FF0000"/>
                </a:solidFill>
              </a:rPr>
              <a:t>imaging </a:t>
            </a:r>
            <a:endParaRPr lang="ru-RU" b="1" dirty="0">
              <a:solidFill>
                <a:srgbClr val="FF0000"/>
              </a:solidFill>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5660461"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066812" y="1268760"/>
            <a:ext cx="3059832" cy="4093428"/>
          </a:xfrm>
          <a:prstGeom prst="rect">
            <a:avLst/>
          </a:prstGeom>
        </p:spPr>
        <p:txBody>
          <a:bodyPr wrap="square">
            <a:spAutoFit/>
          </a:bodyPr>
          <a:lstStyle/>
          <a:p>
            <a:r>
              <a:rPr lang="en-US" sz="2000" dirty="0" smtClean="0">
                <a:solidFill>
                  <a:prstClr val="black"/>
                </a:solidFill>
              </a:rPr>
              <a:t>PET/CT images of glucose metabolism. </a:t>
            </a:r>
          </a:p>
          <a:p>
            <a:r>
              <a:rPr lang="en-US" sz="2000" dirty="0" smtClean="0">
                <a:solidFill>
                  <a:prstClr val="black"/>
                </a:solidFill>
              </a:rPr>
              <a:t>(</a:t>
            </a:r>
            <a:r>
              <a:rPr lang="en-US" sz="2000" dirty="0">
                <a:solidFill>
                  <a:prstClr val="black"/>
                </a:solidFill>
              </a:rPr>
              <a:t>A</a:t>
            </a:r>
            <a:r>
              <a:rPr lang="en-US" sz="2000" dirty="0" smtClean="0">
                <a:solidFill>
                  <a:prstClr val="black"/>
                </a:solidFill>
              </a:rPr>
              <a:t>) Maximum intensity projection image representing the whole-body bio-distribution of FDG. </a:t>
            </a:r>
            <a:r>
              <a:rPr lang="en-US" sz="2000" dirty="0" smtClean="0">
                <a:solidFill>
                  <a:prstClr val="black"/>
                </a:solidFill>
              </a:rPr>
              <a:t>(</a:t>
            </a:r>
            <a:r>
              <a:rPr lang="en-US" sz="2000" dirty="0">
                <a:solidFill>
                  <a:prstClr val="black"/>
                </a:solidFill>
              </a:rPr>
              <a:t>B</a:t>
            </a:r>
            <a:r>
              <a:rPr lang="en-US" sz="2000" dirty="0" smtClean="0">
                <a:solidFill>
                  <a:prstClr val="black"/>
                </a:solidFill>
              </a:rPr>
              <a:t>) shows an axial PET </a:t>
            </a:r>
            <a:r>
              <a:rPr lang="en-US" sz="2000" dirty="0" smtClean="0">
                <a:solidFill>
                  <a:prstClr val="black"/>
                </a:solidFill>
              </a:rPr>
              <a:t>slice positioned </a:t>
            </a:r>
            <a:r>
              <a:rPr lang="en-US" sz="2000" dirty="0" smtClean="0">
                <a:solidFill>
                  <a:prstClr val="black"/>
                </a:solidFill>
              </a:rPr>
              <a:t>on a lung lesion highlighted by the circled region. </a:t>
            </a:r>
            <a:r>
              <a:rPr lang="en-US" sz="2000" dirty="0" smtClean="0">
                <a:solidFill>
                  <a:prstClr val="black"/>
                </a:solidFill>
              </a:rPr>
              <a:t>(</a:t>
            </a:r>
            <a:r>
              <a:rPr lang="en-US" sz="2000" dirty="0">
                <a:solidFill>
                  <a:prstClr val="black"/>
                </a:solidFill>
              </a:rPr>
              <a:t>C,D</a:t>
            </a:r>
            <a:r>
              <a:rPr lang="en-US" sz="2000" dirty="0" smtClean="0">
                <a:solidFill>
                  <a:prstClr val="black"/>
                </a:solidFill>
              </a:rPr>
              <a:t>) show two fusion images obtained with two different HU windows</a:t>
            </a:r>
            <a:r>
              <a:rPr lang="en-US" sz="2000" dirty="0">
                <a:solidFill>
                  <a:prstClr val="black"/>
                </a:solidFill>
              </a:rPr>
              <a:t>.</a:t>
            </a:r>
            <a:endParaRPr lang="ru-RU" sz="2000" dirty="0">
              <a:solidFill>
                <a:prstClr val="black"/>
              </a:solidFill>
            </a:endParaRPr>
          </a:p>
        </p:txBody>
      </p:sp>
    </p:spTree>
    <p:extLst>
      <p:ext uri="{BB962C8B-B14F-4D97-AF65-F5344CB8AC3E}">
        <p14:creationId xmlns:p14="http://schemas.microsoft.com/office/powerpoint/2010/main" val="1538914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005"/>
            <a:ext cx="8229600" cy="1143000"/>
          </a:xfrm>
        </p:spPr>
        <p:txBody>
          <a:bodyPr>
            <a:normAutofit/>
          </a:bodyPr>
          <a:lstStyle/>
          <a:p>
            <a:r>
              <a:rPr lang="en-US" sz="2400" dirty="0" smtClean="0"/>
              <a:t>The market </a:t>
            </a:r>
            <a:r>
              <a:rPr lang="en-US" sz="2400" dirty="0"/>
              <a:t>has reached a plateau in terms of number </a:t>
            </a:r>
            <a:r>
              <a:rPr lang="en-US" sz="2400" dirty="0" smtClean="0"/>
              <a:t>of CT </a:t>
            </a:r>
            <a:r>
              <a:rPr lang="en-US" sz="2400" dirty="0"/>
              <a:t>slices due to patient dose, image quality and cost considerations</a:t>
            </a:r>
            <a:endParaRPr lang="ru-RU" sz="2400"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066590"/>
            <a:ext cx="5760640" cy="57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88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7" y="996407"/>
            <a:ext cx="8352929" cy="5509200"/>
          </a:xfrm>
          <a:prstGeom prst="rect">
            <a:avLst/>
          </a:prstGeom>
        </p:spPr>
        <p:txBody>
          <a:bodyPr wrap="square">
            <a:spAutoFit/>
          </a:bodyPr>
          <a:lstStyle/>
          <a:p>
            <a:r>
              <a:rPr lang="en-US" sz="2200" dirty="0"/>
              <a:t>As </a:t>
            </a:r>
            <a:r>
              <a:rPr lang="en-US" sz="2200" dirty="0" smtClean="0"/>
              <a:t>the slice war has come to an end by some years, manufacturers seems now following a different direction for next generation of CT scanners for which the number of energy bin is to be increased instead of the number of slices. Extending the capability of CT scanners beyond the </a:t>
            </a:r>
            <a:r>
              <a:rPr lang="en-US" sz="2200" dirty="0" smtClean="0">
                <a:solidFill>
                  <a:srgbClr val="FF0000"/>
                </a:solidFill>
              </a:rPr>
              <a:t>physical limitation </a:t>
            </a:r>
            <a:r>
              <a:rPr lang="en-US" sz="2200" dirty="0" smtClean="0"/>
              <a:t>posed by energy integrating detectors (EID) offers several advantages. Bremsstrahlung spectra generated by </a:t>
            </a:r>
            <a:r>
              <a:rPr lang="en-US" sz="2200" dirty="0" err="1" smtClean="0"/>
              <a:t>Xray</a:t>
            </a:r>
            <a:r>
              <a:rPr lang="en-US" sz="2200" dirty="0" smtClean="0"/>
              <a:t> tubes are such that all images obtained by energy integrating detectors are unavoidably affected by </a:t>
            </a:r>
            <a:r>
              <a:rPr lang="en-US" sz="2200" dirty="0" smtClean="0">
                <a:solidFill>
                  <a:srgbClr val="FF0000"/>
                </a:solidFill>
              </a:rPr>
              <a:t>beam hardening artifacts </a:t>
            </a:r>
            <a:r>
              <a:rPr lang="en-US" sz="2200" dirty="0" smtClean="0"/>
              <a:t>(besides several more or less fancy software techniques for artifact reduction); hence, objects with same composition and density can have different reconstructed CT numbers (expressed in Hounsfield Units, or HU) depending on the depth and composition of surrounding materials. This limitation prevents material differentiation and quantitative imaging, unless (i) </a:t>
            </a:r>
            <a:r>
              <a:rPr lang="en-US" sz="2200" dirty="0" smtClean="0">
                <a:solidFill>
                  <a:srgbClr val="FF0000"/>
                </a:solidFill>
              </a:rPr>
              <a:t>the incident  </a:t>
            </a:r>
            <a:r>
              <a:rPr lang="en-US" sz="2200" dirty="0" err="1" smtClean="0">
                <a:solidFill>
                  <a:srgbClr val="FF0000"/>
                </a:solidFill>
              </a:rPr>
              <a:t>Xray</a:t>
            </a:r>
            <a:r>
              <a:rPr lang="en-US" sz="2200" dirty="0" smtClean="0">
                <a:solidFill>
                  <a:srgbClr val="FF0000"/>
                </a:solidFill>
              </a:rPr>
              <a:t> spectrum is narrowed enough to be considered </a:t>
            </a:r>
            <a:r>
              <a:rPr lang="en-US" sz="2200" dirty="0" err="1" smtClean="0">
                <a:solidFill>
                  <a:srgbClr val="FF0000"/>
                </a:solidFill>
              </a:rPr>
              <a:t>quasimonochromatic</a:t>
            </a:r>
            <a:r>
              <a:rPr lang="en-US" sz="2200" dirty="0" smtClean="0"/>
              <a:t>, or (ii) the attenuation data is selectively recorded in different data bins as a function of the photon energy</a:t>
            </a:r>
            <a:r>
              <a:rPr lang="en-US" sz="2200" dirty="0"/>
              <a:t>.</a:t>
            </a:r>
            <a:endParaRPr lang="ru-RU" sz="2200" dirty="0"/>
          </a:p>
        </p:txBody>
      </p:sp>
      <p:sp>
        <p:nvSpPr>
          <p:cNvPr id="3" name="Прямоугольник 2"/>
          <p:cNvSpPr/>
          <p:nvPr/>
        </p:nvSpPr>
        <p:spPr>
          <a:xfrm>
            <a:off x="28379" y="27763"/>
            <a:ext cx="9115621" cy="954107"/>
          </a:xfrm>
          <a:prstGeom prst="rect">
            <a:avLst/>
          </a:prstGeom>
        </p:spPr>
        <p:txBody>
          <a:bodyPr wrap="square">
            <a:spAutoFit/>
          </a:bodyPr>
          <a:lstStyle/>
          <a:p>
            <a:r>
              <a:rPr lang="en-US" sz="2800" dirty="0" smtClean="0"/>
              <a:t>D. Panetta Advances in X-ray detectors for clinical and preclinical Computed Tomography // NIM A809 (2016) 2–12</a:t>
            </a:r>
            <a:endParaRPr lang="en-US" sz="2800" dirty="0"/>
          </a:p>
        </p:txBody>
      </p:sp>
    </p:spTree>
    <p:extLst>
      <p:ext uri="{BB962C8B-B14F-4D97-AF65-F5344CB8AC3E}">
        <p14:creationId xmlns:p14="http://schemas.microsoft.com/office/powerpoint/2010/main" val="2269294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normAutofit/>
          </a:bodyPr>
          <a:lstStyle/>
          <a:p>
            <a:r>
              <a:rPr lang="en-US" b="1" dirty="0" smtClean="0">
                <a:solidFill>
                  <a:srgbClr val="FF0000"/>
                </a:solidFill>
              </a:rPr>
              <a:t>PARAMETRIC X-RAYS</a:t>
            </a:r>
            <a:endParaRPr lang="ru-RU" b="1" dirty="0">
              <a:solidFill>
                <a:srgbClr val="FF0000"/>
              </a:solidFill>
            </a:endParaRPr>
          </a:p>
        </p:txBody>
      </p:sp>
      <p:sp>
        <p:nvSpPr>
          <p:cNvPr id="3" name="TextBox 2"/>
          <p:cNvSpPr txBox="1"/>
          <p:nvPr/>
        </p:nvSpPr>
        <p:spPr>
          <a:xfrm>
            <a:off x="323528" y="908720"/>
            <a:ext cx="8568952" cy="3785652"/>
          </a:xfrm>
          <a:prstGeom prst="rect">
            <a:avLst/>
          </a:prstGeom>
          <a:noFill/>
        </p:spPr>
        <p:txBody>
          <a:bodyPr wrap="square" rtlCol="0">
            <a:spAutoFit/>
          </a:bodyPr>
          <a:lstStyle/>
          <a:p>
            <a:pPr marL="285750" indent="-285750">
              <a:buFont typeface="Arial" pitchFamily="34" charset="0"/>
              <a:buChar char="•"/>
            </a:pPr>
            <a:r>
              <a:rPr lang="en-US" sz="4000" dirty="0" smtClean="0"/>
              <a:t>BASIC PROPERTIES</a:t>
            </a:r>
          </a:p>
          <a:p>
            <a:pPr marL="285750" indent="-285750">
              <a:buFont typeface="Arial" pitchFamily="34" charset="0"/>
              <a:buChar char="•"/>
            </a:pPr>
            <a:r>
              <a:rPr lang="en-US" sz="4000" dirty="0" smtClean="0"/>
              <a:t>PROSPECTS </a:t>
            </a:r>
            <a:r>
              <a:rPr lang="en-US" sz="4000" dirty="0" smtClean="0"/>
              <a:t>FOR BIOMEDICAL </a:t>
            </a:r>
            <a:r>
              <a:rPr lang="en-US" sz="4000" dirty="0" smtClean="0"/>
              <a:t>APPLICATIONS</a:t>
            </a:r>
          </a:p>
          <a:p>
            <a:pPr marL="285750" indent="-285750">
              <a:buFont typeface="Arial" pitchFamily="34" charset="0"/>
              <a:buChar char="•"/>
            </a:pPr>
            <a:r>
              <a:rPr lang="en-US" sz="4000" dirty="0"/>
              <a:t>TOPICS FOR </a:t>
            </a:r>
            <a:r>
              <a:rPr lang="en-US" sz="4000" dirty="0" smtClean="0"/>
              <a:t>RESEARCH</a:t>
            </a:r>
            <a:endParaRPr lang="en-US" sz="4000" dirty="0" smtClean="0"/>
          </a:p>
          <a:p>
            <a:pPr marL="285750" indent="-285750">
              <a:buFont typeface="Arial" pitchFamily="34" charset="0"/>
              <a:buChar char="•"/>
            </a:pPr>
            <a:r>
              <a:rPr lang="en-US" sz="4000" dirty="0" smtClean="0"/>
              <a:t>PRECISE SPECTROSCOPY</a:t>
            </a:r>
          </a:p>
          <a:p>
            <a:pPr marL="285750" indent="-285750">
              <a:buFont typeface="Arial" pitchFamily="34" charset="0"/>
              <a:buChar char="•"/>
            </a:pPr>
            <a:r>
              <a:rPr lang="en-US" sz="4000" dirty="0" smtClean="0"/>
              <a:t>CONCLUSIONS</a:t>
            </a:r>
            <a:endParaRPr lang="ru-RU" sz="4000" dirty="0"/>
          </a:p>
        </p:txBody>
      </p:sp>
      <p:sp>
        <p:nvSpPr>
          <p:cNvPr id="4" name="TextBox 3"/>
          <p:cNvSpPr txBox="1"/>
          <p:nvPr/>
        </p:nvSpPr>
        <p:spPr>
          <a:xfrm>
            <a:off x="201216" y="4738224"/>
            <a:ext cx="8712968" cy="2031325"/>
          </a:xfrm>
          <a:prstGeom prst="rect">
            <a:avLst/>
          </a:prstGeom>
          <a:noFill/>
        </p:spPr>
        <p:txBody>
          <a:bodyPr wrap="square" rtlCol="0">
            <a:spAutoFit/>
          </a:bodyPr>
          <a:lstStyle/>
          <a:p>
            <a:r>
              <a:rPr lang="en-US" b="1" dirty="0" smtClean="0">
                <a:solidFill>
                  <a:srgbClr val="FF0000"/>
                </a:solidFill>
              </a:rPr>
              <a:t>BOOK  V.G</a:t>
            </a:r>
            <a:r>
              <a:rPr lang="en-US" b="1" dirty="0">
                <a:solidFill>
                  <a:srgbClr val="FF0000"/>
                </a:solidFill>
              </a:rPr>
              <a:t>. </a:t>
            </a:r>
            <a:r>
              <a:rPr lang="en-US" b="1" dirty="0" err="1">
                <a:solidFill>
                  <a:srgbClr val="FF0000"/>
                </a:solidFill>
              </a:rPr>
              <a:t>Baryshevsky</a:t>
            </a:r>
            <a:r>
              <a:rPr lang="en-US" b="1" dirty="0">
                <a:solidFill>
                  <a:srgbClr val="FF0000"/>
                </a:solidFill>
              </a:rPr>
              <a:t>, I.D. </a:t>
            </a:r>
            <a:r>
              <a:rPr lang="en-US" b="1" dirty="0" err="1">
                <a:solidFill>
                  <a:srgbClr val="FF0000"/>
                </a:solidFill>
              </a:rPr>
              <a:t>Feranchuk</a:t>
            </a:r>
            <a:r>
              <a:rPr lang="en-US" b="1" dirty="0">
                <a:solidFill>
                  <a:srgbClr val="FF0000"/>
                </a:solidFill>
              </a:rPr>
              <a:t>, A.P. </a:t>
            </a:r>
            <a:r>
              <a:rPr lang="en-US" b="1" dirty="0" err="1">
                <a:solidFill>
                  <a:srgbClr val="FF0000"/>
                </a:solidFill>
              </a:rPr>
              <a:t>Ulyanenkov</a:t>
            </a:r>
            <a:r>
              <a:rPr lang="en-US" b="1" dirty="0">
                <a:solidFill>
                  <a:srgbClr val="FF0000"/>
                </a:solidFill>
              </a:rPr>
              <a:t>, Parametric X-Ray Radiation</a:t>
            </a:r>
          </a:p>
          <a:p>
            <a:r>
              <a:rPr lang="en-US" b="1" dirty="0">
                <a:solidFill>
                  <a:srgbClr val="FF0000"/>
                </a:solidFill>
              </a:rPr>
              <a:t>in Crystals: Theory, Experiment and Applications, vol. 213, Springer-</a:t>
            </a:r>
            <a:r>
              <a:rPr lang="en-US" b="1" dirty="0" err="1">
                <a:solidFill>
                  <a:srgbClr val="FF0000"/>
                </a:solidFill>
              </a:rPr>
              <a:t>Verlag</a:t>
            </a:r>
            <a:r>
              <a:rPr lang="en-US" b="1" dirty="0">
                <a:solidFill>
                  <a:srgbClr val="FF0000"/>
                </a:solidFill>
              </a:rPr>
              <a:t>,</a:t>
            </a:r>
          </a:p>
          <a:p>
            <a:r>
              <a:rPr lang="en-US" b="1" dirty="0">
                <a:solidFill>
                  <a:srgbClr val="FF0000"/>
                </a:solidFill>
              </a:rPr>
              <a:t>Berlin Heidelberg, 2005</a:t>
            </a:r>
            <a:r>
              <a:rPr lang="en-US" b="1" dirty="0" smtClean="0">
                <a:solidFill>
                  <a:srgbClr val="FF0000"/>
                </a:solidFill>
              </a:rPr>
              <a:t>.</a:t>
            </a:r>
          </a:p>
          <a:p>
            <a:endParaRPr lang="en-US" b="1" dirty="0" smtClean="0">
              <a:solidFill>
                <a:srgbClr val="FF0000"/>
              </a:solidFill>
            </a:endParaRPr>
          </a:p>
          <a:p>
            <a:r>
              <a:rPr lang="en-US" b="1" dirty="0" smtClean="0">
                <a:solidFill>
                  <a:srgbClr val="FF0000"/>
                </a:solidFill>
              </a:rPr>
              <a:t>REVIEW V.G</a:t>
            </a:r>
            <a:r>
              <a:rPr lang="en-US" b="1" dirty="0">
                <a:solidFill>
                  <a:srgbClr val="FF0000"/>
                </a:solidFill>
              </a:rPr>
              <a:t>. </a:t>
            </a:r>
            <a:r>
              <a:rPr lang="en-US" b="1" dirty="0" err="1" smtClean="0">
                <a:solidFill>
                  <a:srgbClr val="FF0000"/>
                </a:solidFill>
              </a:rPr>
              <a:t>Baryshevsky</a:t>
            </a:r>
            <a:r>
              <a:rPr lang="en-US" b="1" dirty="0" smtClean="0">
                <a:solidFill>
                  <a:srgbClr val="FF0000"/>
                </a:solidFill>
              </a:rPr>
              <a:t> Spontaneous </a:t>
            </a:r>
            <a:r>
              <a:rPr lang="en-US" b="1" dirty="0">
                <a:solidFill>
                  <a:srgbClr val="FF0000"/>
                </a:solidFill>
              </a:rPr>
              <a:t>and induced radiation by electrons/positrons in natural </a:t>
            </a:r>
            <a:r>
              <a:rPr lang="en-US" b="1" dirty="0" smtClean="0">
                <a:solidFill>
                  <a:srgbClr val="FF0000"/>
                </a:solidFill>
              </a:rPr>
              <a:t>and photonic </a:t>
            </a:r>
            <a:r>
              <a:rPr lang="en-US" b="1" dirty="0">
                <a:solidFill>
                  <a:srgbClr val="FF0000"/>
                </a:solidFill>
              </a:rPr>
              <a:t>crystals. Volume free electron lasers (VFELs): From microwave</a:t>
            </a:r>
          </a:p>
          <a:p>
            <a:r>
              <a:rPr lang="en-US" b="1" dirty="0">
                <a:solidFill>
                  <a:srgbClr val="FF0000"/>
                </a:solidFill>
              </a:rPr>
              <a:t>and optical to X-ray </a:t>
            </a:r>
            <a:r>
              <a:rPr lang="en-US" b="1" dirty="0" smtClean="0">
                <a:solidFill>
                  <a:srgbClr val="FF0000"/>
                </a:solidFill>
              </a:rPr>
              <a:t>range // </a:t>
            </a:r>
            <a:r>
              <a:rPr lang="en-US" b="1" dirty="0">
                <a:solidFill>
                  <a:srgbClr val="FF0000"/>
                </a:solidFill>
              </a:rPr>
              <a:t>Nuclear Instruments and Methods </a:t>
            </a:r>
            <a:r>
              <a:rPr lang="en-US" b="1" dirty="0" smtClean="0">
                <a:solidFill>
                  <a:srgbClr val="FF0000"/>
                </a:solidFill>
              </a:rPr>
              <a:t>B </a:t>
            </a:r>
            <a:r>
              <a:rPr lang="en-US" b="1" dirty="0">
                <a:solidFill>
                  <a:srgbClr val="FF0000"/>
                </a:solidFill>
              </a:rPr>
              <a:t>355 (2015) 17–23</a:t>
            </a:r>
          </a:p>
        </p:txBody>
      </p:sp>
    </p:spTree>
    <p:extLst>
      <p:ext uri="{BB962C8B-B14F-4D97-AF65-F5344CB8AC3E}">
        <p14:creationId xmlns:p14="http://schemas.microsoft.com/office/powerpoint/2010/main" val="4275097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0" y="0"/>
            <a:ext cx="9144000" cy="1143000"/>
          </a:xfrm>
        </p:spPr>
        <p:txBody>
          <a:bodyPr/>
          <a:lstStyle/>
          <a:p>
            <a:r>
              <a:rPr lang="en-US" smtClean="0">
                <a:solidFill>
                  <a:srgbClr val="FF0000"/>
                </a:solidFill>
              </a:rPr>
              <a:t>Phase sensitive imaging requires coherent x-rays</a:t>
            </a:r>
            <a:endParaRPr lang="ru-RU" smtClean="0">
              <a:solidFill>
                <a:srgbClr val="FF0000"/>
              </a:solidFill>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46188"/>
            <a:ext cx="5357813" cy="561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7813" y="1428750"/>
            <a:ext cx="3763962"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Прямоугольник 5"/>
          <p:cNvSpPr>
            <a:spLocks noChangeArrowheads="1"/>
          </p:cNvSpPr>
          <p:nvPr/>
        </p:nvSpPr>
        <p:spPr bwMode="auto">
          <a:xfrm>
            <a:off x="5357813" y="3857625"/>
            <a:ext cx="37861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en-US" sz="2800">
                <a:solidFill>
                  <a:srgbClr val="FF0000"/>
                </a:solidFill>
                <a:latin typeface="Arial" charset="0"/>
              </a:rPr>
              <a:t>In general, radiation is partially coherent</a:t>
            </a:r>
          </a:p>
        </p:txBody>
      </p:sp>
      <p:sp>
        <p:nvSpPr>
          <p:cNvPr id="7174" name="TextBox 6"/>
          <p:cNvSpPr txBox="1">
            <a:spLocks noChangeArrowheads="1"/>
          </p:cNvSpPr>
          <p:nvPr/>
        </p:nvSpPr>
        <p:spPr bwMode="auto">
          <a:xfrm>
            <a:off x="3786188" y="6488113"/>
            <a:ext cx="5357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solidFill>
                  <a:prstClr val="black"/>
                </a:solidFill>
              </a:rPr>
              <a:t>D. Attwood http://www.coe.berkeley.edu/AST/srms</a:t>
            </a:r>
            <a:endParaRPr lang="ru-RU">
              <a:solidFill>
                <a:prstClr val="black"/>
              </a:solidFill>
            </a:endParaRPr>
          </a:p>
        </p:txBody>
      </p:sp>
      <p:pic>
        <p:nvPicPr>
          <p:cNvPr id="717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8900" y="5072063"/>
            <a:ext cx="5245100" cy="141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31665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2"/>
          <p:cNvSpPr>
            <a:spLocks noChangeArrowheads="1"/>
          </p:cNvSpPr>
          <p:nvPr/>
        </p:nvSpPr>
        <p:spPr bwMode="auto">
          <a:xfrm>
            <a:off x="0" y="0"/>
            <a:ext cx="9144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en-US" sz="4000">
                <a:solidFill>
                  <a:srgbClr val="FF0000"/>
                </a:solidFill>
                <a:latin typeface="Arial" charset="0"/>
              </a:rPr>
              <a:t>Coherence of PXR</a:t>
            </a:r>
          </a:p>
          <a:p>
            <a:pPr algn="ctr" fontAlgn="base">
              <a:spcBef>
                <a:spcPct val="0"/>
              </a:spcBef>
              <a:spcAft>
                <a:spcPct val="0"/>
              </a:spcAft>
            </a:pPr>
            <a:r>
              <a:rPr lang="en-US" sz="2000">
                <a:solidFill>
                  <a:prstClr val="black"/>
                </a:solidFill>
                <a:latin typeface="Arial" charset="0"/>
              </a:rPr>
              <a:t>PXR may provide combination of monochromatic absorption imaging and phase contrast imaging. Parametric x-rays are coherent to a considerable extent. That is its </a:t>
            </a:r>
            <a:r>
              <a:rPr lang="en-US" sz="2000" b="1" i="1">
                <a:solidFill>
                  <a:srgbClr val="FF0000"/>
                </a:solidFill>
                <a:latin typeface="Arial" charset="0"/>
              </a:rPr>
              <a:t>intrinsic</a:t>
            </a:r>
            <a:r>
              <a:rPr lang="en-US" sz="2000">
                <a:solidFill>
                  <a:prstClr val="black"/>
                </a:solidFill>
                <a:latin typeface="Arial" charset="0"/>
              </a:rPr>
              <a:t> property.</a:t>
            </a:r>
            <a:endParaRPr lang="ru-RU" sz="2000">
              <a:solidFill>
                <a:prstClr val="black"/>
              </a:solidFill>
              <a:latin typeface="Arial" charset="0"/>
            </a:endParaRPr>
          </a:p>
        </p:txBody>
      </p:sp>
      <p:sp>
        <p:nvSpPr>
          <p:cNvPr id="10243" name="TextBox 4"/>
          <p:cNvSpPr txBox="1">
            <a:spLocks noChangeArrowheads="1"/>
          </p:cNvSpPr>
          <p:nvPr/>
        </p:nvSpPr>
        <p:spPr bwMode="auto">
          <a:xfrm>
            <a:off x="5143500" y="1643063"/>
            <a:ext cx="40005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sz="1600">
                <a:solidFill>
                  <a:prstClr val="black"/>
                </a:solidFill>
              </a:rPr>
              <a:t>Shape of PXR angular distribution strongly depends on the Bragg angle and on the quantity of diffracted transition radiation and </a:t>
            </a:r>
            <a:r>
              <a:rPr lang="en-US" sz="1600" i="1">
                <a:solidFill>
                  <a:prstClr val="black"/>
                </a:solidFill>
              </a:rPr>
              <a:t>Bremsstrahlung</a:t>
            </a:r>
            <a:r>
              <a:rPr lang="en-US" sz="1600">
                <a:solidFill>
                  <a:prstClr val="black"/>
                </a:solidFill>
              </a:rPr>
              <a:t>.</a:t>
            </a:r>
          </a:p>
          <a:p>
            <a:pPr eaLnBrk="1" fontAlgn="base" hangingPunct="1">
              <a:spcBef>
                <a:spcPct val="0"/>
              </a:spcBef>
              <a:spcAft>
                <a:spcPct val="0"/>
              </a:spcAft>
            </a:pPr>
            <a:endParaRPr lang="en-US" sz="1600">
              <a:solidFill>
                <a:prstClr val="black"/>
              </a:solidFill>
            </a:endParaRPr>
          </a:p>
          <a:p>
            <a:pPr eaLnBrk="1" fontAlgn="base" hangingPunct="1">
              <a:spcBef>
                <a:spcPct val="0"/>
              </a:spcBef>
              <a:spcAft>
                <a:spcPct val="0"/>
              </a:spcAft>
            </a:pPr>
            <a:r>
              <a:rPr lang="en-US" sz="1600">
                <a:solidFill>
                  <a:prstClr val="black"/>
                </a:solidFill>
              </a:rPr>
              <a:t>Proportion between coherent and partly coherent components depends on generation geometry, i.e. Bragg, or Laue, or extremely asymmetric diffraction.</a:t>
            </a:r>
          </a:p>
          <a:p>
            <a:pPr eaLnBrk="1" fontAlgn="base" hangingPunct="1">
              <a:spcBef>
                <a:spcPct val="0"/>
              </a:spcBef>
              <a:spcAft>
                <a:spcPct val="0"/>
              </a:spcAft>
            </a:pPr>
            <a:endParaRPr lang="en-US" sz="1600">
              <a:solidFill>
                <a:prstClr val="black"/>
              </a:solidFill>
            </a:endParaRPr>
          </a:p>
          <a:p>
            <a:pPr eaLnBrk="1" fontAlgn="base" hangingPunct="1">
              <a:spcBef>
                <a:spcPct val="0"/>
              </a:spcBef>
              <a:spcAft>
                <a:spcPct val="0"/>
              </a:spcAft>
            </a:pPr>
            <a:r>
              <a:rPr lang="en-US" sz="1600">
                <a:solidFill>
                  <a:prstClr val="black"/>
                </a:solidFill>
              </a:rPr>
              <a:t>When crystal target is rotating to tune PXR frequency, proportion between coherent (</a:t>
            </a:r>
            <a:r>
              <a:rPr lang="en-US" sz="1600" i="1">
                <a:solidFill>
                  <a:prstClr val="black"/>
                </a:solidFill>
              </a:rPr>
              <a:t>pure</a:t>
            </a:r>
            <a:r>
              <a:rPr lang="en-US" sz="1600">
                <a:solidFill>
                  <a:prstClr val="black"/>
                </a:solidFill>
              </a:rPr>
              <a:t> PXR) and partly coherent components (diffracted radiations), as well as shape of the “source” changes considerably.</a:t>
            </a:r>
          </a:p>
          <a:p>
            <a:pPr eaLnBrk="1" fontAlgn="base" hangingPunct="1">
              <a:spcBef>
                <a:spcPct val="0"/>
              </a:spcBef>
              <a:spcAft>
                <a:spcPct val="0"/>
              </a:spcAft>
            </a:pPr>
            <a:endParaRPr lang="en-US" sz="1600">
              <a:solidFill>
                <a:prstClr val="black"/>
              </a:solidFill>
            </a:endParaRPr>
          </a:p>
          <a:p>
            <a:pPr eaLnBrk="1" fontAlgn="base" hangingPunct="1">
              <a:spcBef>
                <a:spcPct val="0"/>
              </a:spcBef>
              <a:spcAft>
                <a:spcPct val="0"/>
              </a:spcAft>
            </a:pPr>
            <a:r>
              <a:rPr lang="en-US" sz="1600">
                <a:solidFill>
                  <a:prstClr val="black"/>
                </a:solidFill>
              </a:rPr>
              <a:t>Thus, PXR spatial (and temporal) coherence is the value, highly variable with crystal target rotation.</a:t>
            </a:r>
            <a:endParaRPr lang="ru-RU" sz="1600">
              <a:solidFill>
                <a:prstClr val="black"/>
              </a:solidFill>
            </a:endParaRPr>
          </a:p>
        </p:txBody>
      </p:sp>
      <p:grpSp>
        <p:nvGrpSpPr>
          <p:cNvPr id="10244" name="Группа 6"/>
          <p:cNvGrpSpPr>
            <a:grpSpLocks/>
          </p:cNvGrpSpPr>
          <p:nvPr/>
        </p:nvGrpSpPr>
        <p:grpSpPr bwMode="auto">
          <a:xfrm>
            <a:off x="0" y="1714500"/>
            <a:ext cx="5143500" cy="5075238"/>
            <a:chOff x="0" y="1714500"/>
            <a:chExt cx="5143500" cy="5075238"/>
          </a:xfrm>
        </p:grpSpPr>
        <p:pic>
          <p:nvPicPr>
            <p:cNvPr id="10245" name="Picture 5" descr="Slide3-F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 y="1714500"/>
              <a:ext cx="5000625" cy="44069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0246" name="TextBox 5"/>
            <p:cNvSpPr txBox="1">
              <a:spLocks noChangeArrowheads="1"/>
            </p:cNvSpPr>
            <p:nvPr/>
          </p:nvSpPr>
          <p:spPr bwMode="auto">
            <a:xfrm>
              <a:off x="0" y="6143625"/>
              <a:ext cx="5143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solidFill>
                    <a:prstClr val="black"/>
                  </a:solidFill>
                </a:rPr>
                <a:t>PXR angular distributions at Bragg angles</a:t>
              </a:r>
            </a:p>
            <a:p>
              <a:pPr algn="ctr" eaLnBrk="1" fontAlgn="base" hangingPunct="1">
                <a:spcBef>
                  <a:spcPct val="0"/>
                </a:spcBef>
                <a:spcAft>
                  <a:spcPct val="0"/>
                </a:spcAft>
              </a:pPr>
              <a:r>
                <a:rPr lang="en-US">
                  <a:solidFill>
                    <a:prstClr val="black"/>
                  </a:solidFill>
                </a:rPr>
                <a:t>of 45 and 9 arc deg.</a:t>
              </a:r>
              <a:endParaRPr lang="ru-RU">
                <a:solidFill>
                  <a:prstClr val="black"/>
                </a:solidFill>
              </a:endParaRPr>
            </a:p>
          </p:txBody>
        </p:sp>
      </p:grpSp>
    </p:spTree>
    <p:extLst>
      <p:ext uri="{BB962C8B-B14F-4D97-AF65-F5344CB8AC3E}">
        <p14:creationId xmlns:p14="http://schemas.microsoft.com/office/powerpoint/2010/main" val="84602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4"/>
          <p:cNvSpPr>
            <a:spLocks noGrp="1"/>
          </p:cNvSpPr>
          <p:nvPr>
            <p:ph type="sldNum" sz="quarter" idx="12"/>
          </p:nvPr>
        </p:nvSpPr>
        <p:spPr/>
        <p:txBody>
          <a:bodyPr/>
          <a:lstStyle/>
          <a:p>
            <a:pPr>
              <a:defRPr/>
            </a:pPr>
            <a:fld id="{7F93352C-0D15-4473-862E-FC27C93D7C79}" type="slidenum">
              <a:rPr lang="ru-RU">
                <a:solidFill>
                  <a:prstClr val="black">
                    <a:tint val="75000"/>
                  </a:prstClr>
                </a:solidFill>
              </a:rPr>
              <a:pPr>
                <a:defRPr/>
              </a:pPr>
              <a:t>22</a:t>
            </a:fld>
            <a:endParaRPr lang="ru-RU" dirty="0">
              <a:solidFill>
                <a:prstClr val="black">
                  <a:tint val="75000"/>
                </a:prstClr>
              </a:solidFill>
            </a:endParaRPr>
          </a:p>
        </p:txBody>
      </p:sp>
      <p:sp>
        <p:nvSpPr>
          <p:cNvPr id="9219" name="Rectangle 2"/>
          <p:cNvSpPr>
            <a:spLocks noGrp="1" noChangeArrowheads="1"/>
          </p:cNvSpPr>
          <p:nvPr>
            <p:ph type="title"/>
          </p:nvPr>
        </p:nvSpPr>
        <p:spPr>
          <a:xfrm>
            <a:off x="0" y="0"/>
            <a:ext cx="9144000" cy="765175"/>
          </a:xfrm>
        </p:spPr>
        <p:txBody>
          <a:bodyPr/>
          <a:lstStyle/>
          <a:p>
            <a:r>
              <a:rPr lang="en-US" sz="3600" b="1" dirty="0" smtClean="0">
                <a:solidFill>
                  <a:srgbClr val="FF0000"/>
                </a:solidFill>
              </a:rPr>
              <a:t>Spectral brilliance of x-ray sources</a:t>
            </a:r>
            <a:endParaRPr lang="ru-RU" sz="3600" b="1" dirty="0" smtClean="0">
              <a:solidFill>
                <a:srgbClr val="FF0000"/>
              </a:solidFill>
            </a:endParaRPr>
          </a:p>
        </p:txBody>
      </p:sp>
      <p:grpSp>
        <p:nvGrpSpPr>
          <p:cNvPr id="9220" name="Группа 10"/>
          <p:cNvGrpSpPr>
            <a:grpSpLocks/>
          </p:cNvGrpSpPr>
          <p:nvPr/>
        </p:nvGrpSpPr>
        <p:grpSpPr bwMode="auto">
          <a:xfrm>
            <a:off x="0" y="750888"/>
            <a:ext cx="9144000" cy="6107112"/>
            <a:chOff x="0" y="750888"/>
            <a:chExt cx="9144000" cy="6107112"/>
          </a:xfrm>
        </p:grpSpPr>
        <p:pic>
          <p:nvPicPr>
            <p:cNvPr id="9226" name="Picture 3" descr="spectral brilli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5175"/>
              <a:ext cx="3559175" cy="6092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227" name="Picture 4" descr="spectral brilliance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750888"/>
              <a:ext cx="5580062" cy="4471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9221" name="Line 5"/>
          <p:cNvSpPr>
            <a:spLocks noChangeShapeType="1"/>
          </p:cNvSpPr>
          <p:nvPr/>
        </p:nvSpPr>
        <p:spPr bwMode="auto">
          <a:xfrm flipV="1">
            <a:off x="3419475" y="4221163"/>
            <a:ext cx="1657350" cy="1584325"/>
          </a:xfrm>
          <a:prstGeom prst="line">
            <a:avLst/>
          </a:prstGeom>
          <a:noFill/>
          <a:ln w="101600">
            <a:solidFill>
              <a:srgbClr val="FF0000"/>
            </a:solidFill>
            <a:round/>
            <a:headEnd/>
            <a:tailEnd type="stealth"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a:solidFill>
                <a:prstClr val="black"/>
              </a:solidFill>
              <a:latin typeface="Arial" charset="0"/>
            </a:endParaRPr>
          </a:p>
        </p:txBody>
      </p:sp>
      <p:sp>
        <p:nvSpPr>
          <p:cNvPr id="9222" name="Text Box 6"/>
          <p:cNvSpPr txBox="1">
            <a:spLocks noChangeArrowheads="1"/>
          </p:cNvSpPr>
          <p:nvPr/>
        </p:nvSpPr>
        <p:spPr bwMode="auto">
          <a:xfrm>
            <a:off x="3851275" y="5589588"/>
            <a:ext cx="48244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pPr>
            <a:r>
              <a:rPr lang="en-US" sz="2000" b="1">
                <a:solidFill>
                  <a:prstClr val="black"/>
                </a:solidFill>
              </a:rPr>
              <a:t>PXR spectral brilliance comparable with that of bending magnet, but its flux is coherent on a great extent</a:t>
            </a:r>
            <a:endParaRPr lang="ru-RU" sz="2000" b="1">
              <a:solidFill>
                <a:prstClr val="black"/>
              </a:solidFill>
            </a:endParaRPr>
          </a:p>
        </p:txBody>
      </p:sp>
      <p:sp>
        <p:nvSpPr>
          <p:cNvPr id="9223" name="Rectangle 7"/>
          <p:cNvSpPr>
            <a:spLocks noChangeArrowheads="1"/>
          </p:cNvSpPr>
          <p:nvPr/>
        </p:nvSpPr>
        <p:spPr bwMode="auto">
          <a:xfrm>
            <a:off x="323850" y="4076700"/>
            <a:ext cx="3025775" cy="2592388"/>
          </a:xfrm>
          <a:prstGeom prst="rect">
            <a:avLst/>
          </a:prstGeom>
          <a:noFill/>
          <a:ln w="222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0"/>
              </a:spcBef>
              <a:spcAft>
                <a:spcPct val="0"/>
              </a:spcAft>
            </a:pPr>
            <a:endParaRPr lang="ru-RU">
              <a:solidFill>
                <a:prstClr val="black"/>
              </a:solidFill>
              <a:latin typeface="Arial" charset="0"/>
            </a:endParaRPr>
          </a:p>
        </p:txBody>
      </p:sp>
      <p:sp>
        <p:nvSpPr>
          <p:cNvPr id="9224" name="Oval 727"/>
          <p:cNvSpPr>
            <a:spLocks noChangeArrowheads="1"/>
          </p:cNvSpPr>
          <p:nvPr/>
        </p:nvSpPr>
        <p:spPr bwMode="auto">
          <a:xfrm>
            <a:off x="6929438" y="857250"/>
            <a:ext cx="1647825" cy="1166813"/>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0"/>
              </a:spcBef>
              <a:spcAft>
                <a:spcPct val="0"/>
              </a:spcAft>
            </a:pPr>
            <a:endParaRPr lang="ru-RU">
              <a:solidFill>
                <a:prstClr val="black"/>
              </a:solidFill>
              <a:latin typeface="Arial" charset="0"/>
            </a:endParaRPr>
          </a:p>
        </p:txBody>
      </p:sp>
      <p:sp>
        <p:nvSpPr>
          <p:cNvPr id="9225" name="TextBox 9"/>
          <p:cNvSpPr txBox="1">
            <a:spLocks noChangeArrowheads="1"/>
          </p:cNvSpPr>
          <p:nvPr/>
        </p:nvSpPr>
        <p:spPr bwMode="auto">
          <a:xfrm>
            <a:off x="5214938" y="1428750"/>
            <a:ext cx="1608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b="1">
                <a:solidFill>
                  <a:srgbClr val="FF0000"/>
                </a:solidFill>
              </a:rPr>
              <a:t>PXR sources</a:t>
            </a:r>
            <a:endParaRPr lang="ru-RU" b="1">
              <a:solidFill>
                <a:srgbClr val="FF0000"/>
              </a:solidFill>
            </a:endParaRPr>
          </a:p>
        </p:txBody>
      </p:sp>
    </p:spTree>
    <p:extLst>
      <p:ext uri="{BB962C8B-B14F-4D97-AF65-F5344CB8AC3E}">
        <p14:creationId xmlns:p14="http://schemas.microsoft.com/office/powerpoint/2010/main" val="3730579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0" y="0"/>
            <a:ext cx="9144000" cy="714375"/>
          </a:xfrm>
        </p:spPr>
        <p:txBody>
          <a:bodyPr/>
          <a:lstStyle/>
          <a:p>
            <a:pPr eaLnBrk="1" hangingPunct="1"/>
            <a:r>
              <a:rPr lang="en-US" b="1" dirty="0" smtClean="0">
                <a:solidFill>
                  <a:srgbClr val="FF0000"/>
                </a:solidFill>
              </a:rPr>
              <a:t>Prospects</a:t>
            </a:r>
            <a:endParaRPr lang="ru-RU" b="1" dirty="0" smtClean="0">
              <a:solidFill>
                <a:srgbClr val="FF0000"/>
              </a:solidFill>
            </a:endParaRPr>
          </a:p>
        </p:txBody>
      </p:sp>
      <p:sp>
        <p:nvSpPr>
          <p:cNvPr id="12291" name="Содержимое 3"/>
          <p:cNvSpPr>
            <a:spLocks noGrp="1"/>
          </p:cNvSpPr>
          <p:nvPr>
            <p:ph idx="1"/>
          </p:nvPr>
        </p:nvSpPr>
        <p:spPr>
          <a:xfrm>
            <a:off x="0" y="857250"/>
            <a:ext cx="9144000" cy="5908675"/>
          </a:xfrm>
        </p:spPr>
        <p:txBody>
          <a:bodyPr>
            <a:spAutoFit/>
          </a:bodyPr>
          <a:lstStyle/>
          <a:p>
            <a:r>
              <a:rPr lang="en-US" sz="3000" smtClean="0"/>
              <a:t>PXR is the </a:t>
            </a:r>
            <a:r>
              <a:rPr lang="en-US" sz="3000" i="1" smtClean="0">
                <a:solidFill>
                  <a:srgbClr val="FF0000"/>
                </a:solidFill>
              </a:rPr>
              <a:t>prospective</a:t>
            </a:r>
            <a:r>
              <a:rPr lang="en-US" sz="3000" smtClean="0"/>
              <a:t> source of coherent hard x-rays obtainable at a relatively low energy electron accelerator</a:t>
            </a:r>
          </a:p>
          <a:p>
            <a:r>
              <a:rPr lang="en-US" sz="3000" smtClean="0"/>
              <a:t>Application of PXR for bio-med imaging can provide </a:t>
            </a:r>
            <a:r>
              <a:rPr lang="en-US" sz="3000" i="1" smtClean="0">
                <a:solidFill>
                  <a:srgbClr val="FF0000"/>
                </a:solidFill>
              </a:rPr>
              <a:t>combination</a:t>
            </a:r>
            <a:r>
              <a:rPr lang="en-US" sz="3000" smtClean="0"/>
              <a:t> of monochromatic and phase sensitive images, thus reducing dose while improving contrast  (First PXR-DEI image was taken at LEBRA-PXR source)</a:t>
            </a:r>
          </a:p>
          <a:p>
            <a:r>
              <a:rPr lang="en-US" sz="3000" smtClean="0"/>
              <a:t>Coherence properties of a </a:t>
            </a:r>
            <a:r>
              <a:rPr lang="en-US" sz="3000" i="1" smtClean="0">
                <a:solidFill>
                  <a:srgbClr val="FF0000"/>
                </a:solidFill>
              </a:rPr>
              <a:t>real</a:t>
            </a:r>
            <a:r>
              <a:rPr lang="en-US" sz="3000" smtClean="0"/>
              <a:t> PXR beams are the matter of further research, both theoretically and experimentally</a:t>
            </a:r>
          </a:p>
          <a:p>
            <a:r>
              <a:rPr lang="en-US" sz="3000" smtClean="0"/>
              <a:t>It is </a:t>
            </a:r>
            <a:r>
              <a:rPr lang="en-US" sz="3000" i="1" smtClean="0">
                <a:solidFill>
                  <a:srgbClr val="FF0000"/>
                </a:solidFill>
              </a:rPr>
              <a:t>important</a:t>
            </a:r>
            <a:r>
              <a:rPr lang="en-US" sz="3000" smtClean="0"/>
              <a:t> to develop techniques of PXR coherence metrology  and/or in-line monitoring</a:t>
            </a:r>
          </a:p>
        </p:txBody>
      </p:sp>
    </p:spTree>
    <p:extLst>
      <p:ext uri="{BB962C8B-B14F-4D97-AF65-F5344CB8AC3E}">
        <p14:creationId xmlns:p14="http://schemas.microsoft.com/office/powerpoint/2010/main" val="37288086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0" y="0"/>
            <a:ext cx="9144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0" fontAlgn="base" hangingPunct="0">
              <a:spcBef>
                <a:spcPct val="0"/>
              </a:spcBef>
              <a:spcAft>
                <a:spcPct val="0"/>
              </a:spcAft>
            </a:pPr>
            <a:r>
              <a:rPr lang="en-US" sz="4400" dirty="0" smtClean="0">
                <a:solidFill>
                  <a:srgbClr val="FF0000"/>
                </a:solidFill>
                <a:latin typeface="Arial" charset="0"/>
                <a:cs typeface="Arial" charset="0"/>
              </a:rPr>
              <a:t>Spectroscopy</a:t>
            </a:r>
            <a:endParaRPr lang="ru-RU" sz="4400" dirty="0">
              <a:solidFill>
                <a:srgbClr val="FF0000"/>
              </a:solidFill>
              <a:latin typeface="Arial" charset="0"/>
              <a:cs typeface="Arial" charset="0"/>
            </a:endParaRPr>
          </a:p>
        </p:txBody>
      </p:sp>
      <p:sp>
        <p:nvSpPr>
          <p:cNvPr id="7171" name="Прямоугольник 2"/>
          <p:cNvSpPr>
            <a:spLocks noChangeArrowheads="1"/>
          </p:cNvSpPr>
          <p:nvPr/>
        </p:nvSpPr>
        <p:spPr bwMode="auto">
          <a:xfrm>
            <a:off x="0" y="1071563"/>
            <a:ext cx="91440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base" hangingPunct="0">
              <a:spcBef>
                <a:spcPct val="0"/>
              </a:spcBef>
              <a:spcAft>
                <a:spcPct val="0"/>
              </a:spcAft>
            </a:pPr>
            <a:r>
              <a:rPr lang="en-US" sz="2000" dirty="0" err="1">
                <a:solidFill>
                  <a:srgbClr val="FF0000"/>
                </a:solidFill>
                <a:latin typeface="Arial" charset="0"/>
                <a:cs typeface="Arial" charset="0"/>
              </a:rPr>
              <a:t>Mössbauer</a:t>
            </a:r>
            <a:r>
              <a:rPr lang="en-US" sz="2000" dirty="0">
                <a:solidFill>
                  <a:srgbClr val="FF0000"/>
                </a:solidFill>
                <a:latin typeface="Arial" charset="0"/>
                <a:cs typeface="Arial" charset="0"/>
              </a:rPr>
              <a:t> spectroscopy </a:t>
            </a:r>
            <a:r>
              <a:rPr lang="en-US" sz="2000" dirty="0">
                <a:solidFill>
                  <a:srgbClr val="000000"/>
                </a:solidFill>
                <a:latin typeface="Arial" charset="0"/>
                <a:cs typeface="Arial" charset="0"/>
              </a:rPr>
              <a:t>is a powerful and well established method employed for conducting research in various fields such as physical, chemical, biological, earth, and fundamental physical sciences.</a:t>
            </a:r>
          </a:p>
          <a:p>
            <a:pPr algn="ctr" eaLnBrk="0" fontAlgn="base" hangingPunct="0">
              <a:spcBef>
                <a:spcPct val="0"/>
              </a:spcBef>
              <a:spcAft>
                <a:spcPct val="0"/>
              </a:spcAft>
            </a:pPr>
            <a:endParaRPr lang="en-US" sz="2000" dirty="0">
              <a:solidFill>
                <a:srgbClr val="000000"/>
              </a:solidFill>
              <a:latin typeface="Arial" charset="0"/>
              <a:cs typeface="Arial" charset="0"/>
            </a:endParaRPr>
          </a:p>
          <a:p>
            <a:pPr algn="ctr" eaLnBrk="0" fontAlgn="base" hangingPunct="0">
              <a:spcBef>
                <a:spcPct val="0"/>
              </a:spcBef>
              <a:spcAft>
                <a:spcPct val="0"/>
              </a:spcAft>
            </a:pPr>
            <a:r>
              <a:rPr lang="en-US" sz="2000" dirty="0" err="1">
                <a:solidFill>
                  <a:srgbClr val="FF0000"/>
                </a:solidFill>
                <a:latin typeface="Arial" charset="0"/>
                <a:cs typeface="Arial" charset="0"/>
              </a:rPr>
              <a:t>Mössbauer</a:t>
            </a:r>
            <a:r>
              <a:rPr lang="en-US" sz="2000" dirty="0">
                <a:solidFill>
                  <a:srgbClr val="FF0000"/>
                </a:solidFill>
                <a:latin typeface="Arial" charset="0"/>
                <a:cs typeface="Arial" charset="0"/>
              </a:rPr>
              <a:t> spectroscopy </a:t>
            </a:r>
            <a:r>
              <a:rPr lang="en-US" sz="2000" dirty="0">
                <a:solidFill>
                  <a:srgbClr val="000000"/>
                </a:solidFill>
                <a:latin typeface="Arial" charset="0"/>
                <a:cs typeface="Arial" charset="0"/>
              </a:rPr>
              <a:t>provides element-specific information on surrounding electronic states and magnetism, which is required in modern materials science and in complex systems such as biological substances.</a:t>
            </a:r>
          </a:p>
          <a:p>
            <a:pPr algn="ctr" eaLnBrk="0" fontAlgn="base" hangingPunct="0">
              <a:spcBef>
                <a:spcPct val="0"/>
              </a:spcBef>
              <a:spcAft>
                <a:spcPct val="0"/>
              </a:spcAft>
            </a:pPr>
            <a:endParaRPr lang="en-US" sz="2000" dirty="0">
              <a:solidFill>
                <a:srgbClr val="000000"/>
              </a:solidFill>
              <a:latin typeface="Arial" charset="0"/>
              <a:cs typeface="Arial" charset="0"/>
            </a:endParaRPr>
          </a:p>
          <a:p>
            <a:pPr algn="ctr" eaLnBrk="0" fontAlgn="base" hangingPunct="0">
              <a:spcBef>
                <a:spcPct val="0"/>
              </a:spcBef>
              <a:spcAft>
                <a:spcPct val="0"/>
              </a:spcAft>
            </a:pPr>
            <a:r>
              <a:rPr lang="en-US" sz="2000" dirty="0" err="1">
                <a:solidFill>
                  <a:srgbClr val="FF0000"/>
                </a:solidFill>
                <a:latin typeface="Arial" charset="0"/>
                <a:cs typeface="Arial" charset="0"/>
              </a:rPr>
              <a:t>Mössbauer</a:t>
            </a:r>
            <a:r>
              <a:rPr lang="en-US" sz="2000" dirty="0">
                <a:solidFill>
                  <a:srgbClr val="FF0000"/>
                </a:solidFill>
                <a:latin typeface="Arial" charset="0"/>
                <a:cs typeface="Arial" charset="0"/>
              </a:rPr>
              <a:t> spectroscopy </a:t>
            </a:r>
            <a:r>
              <a:rPr lang="en-US" sz="2000" dirty="0">
                <a:solidFill>
                  <a:srgbClr val="000000"/>
                </a:solidFill>
                <a:latin typeface="Arial" charset="0"/>
                <a:cs typeface="Arial" charset="0"/>
              </a:rPr>
              <a:t>probes tiny changes in the energy levels of an atomic nucleus in response to its environment. Typically, three types of nuclear interaction may be observed: an isomer (chemical) shift; </a:t>
            </a:r>
            <a:r>
              <a:rPr lang="en-US" sz="2000" dirty="0" err="1">
                <a:solidFill>
                  <a:srgbClr val="000000"/>
                </a:solidFill>
                <a:latin typeface="Arial" charset="0"/>
                <a:cs typeface="Arial" charset="0"/>
              </a:rPr>
              <a:t>quadrupole</a:t>
            </a:r>
            <a:r>
              <a:rPr lang="en-US" sz="2000" dirty="0">
                <a:solidFill>
                  <a:srgbClr val="000000"/>
                </a:solidFill>
                <a:latin typeface="Arial" charset="0"/>
                <a:cs typeface="Arial" charset="0"/>
              </a:rPr>
              <a:t> splitting; and magnetic or hyperfine splitting (Zeeman effect).</a:t>
            </a:r>
          </a:p>
          <a:p>
            <a:pPr algn="ctr" eaLnBrk="0" fontAlgn="base" hangingPunct="0">
              <a:spcBef>
                <a:spcPct val="0"/>
              </a:spcBef>
              <a:spcAft>
                <a:spcPct val="0"/>
              </a:spcAft>
            </a:pPr>
            <a:endParaRPr lang="en-US" sz="2000" dirty="0">
              <a:solidFill>
                <a:srgbClr val="000000"/>
              </a:solidFill>
              <a:latin typeface="Arial" charset="0"/>
              <a:cs typeface="Arial" charset="0"/>
            </a:endParaRPr>
          </a:p>
          <a:p>
            <a:pPr algn="ctr" eaLnBrk="0" fontAlgn="base" hangingPunct="0">
              <a:spcBef>
                <a:spcPct val="0"/>
              </a:spcBef>
              <a:spcAft>
                <a:spcPct val="0"/>
              </a:spcAft>
            </a:pPr>
            <a:r>
              <a:rPr lang="en-US" sz="2000" dirty="0">
                <a:solidFill>
                  <a:srgbClr val="000000"/>
                </a:solidFill>
                <a:latin typeface="Arial" charset="0"/>
                <a:cs typeface="Arial" charset="0"/>
              </a:rPr>
              <a:t>Due to the high energy and extremely narrow line widths of gamma rays, </a:t>
            </a:r>
            <a:r>
              <a:rPr lang="en-US" sz="2000" dirty="0" err="1">
                <a:solidFill>
                  <a:srgbClr val="FF0000"/>
                </a:solidFill>
                <a:latin typeface="Arial" charset="0"/>
                <a:cs typeface="Arial" charset="0"/>
              </a:rPr>
              <a:t>Mössbauer</a:t>
            </a:r>
            <a:r>
              <a:rPr lang="en-US" sz="2000" dirty="0">
                <a:solidFill>
                  <a:srgbClr val="FF0000"/>
                </a:solidFill>
                <a:latin typeface="Arial" charset="0"/>
                <a:cs typeface="Arial" charset="0"/>
              </a:rPr>
              <a:t> spectroscopy </a:t>
            </a:r>
            <a:r>
              <a:rPr lang="en-US" sz="2000" dirty="0">
                <a:solidFill>
                  <a:srgbClr val="000000"/>
                </a:solidFill>
                <a:latin typeface="Arial" charset="0"/>
                <a:cs typeface="Arial" charset="0"/>
              </a:rPr>
              <a:t>is one of the most sensitive techniques in terms of energy (and hence frequency) resolution, capable of detecting change in just a </a:t>
            </a:r>
            <a:r>
              <a:rPr lang="en-US" sz="2000" b="1" u="sng" dirty="0">
                <a:solidFill>
                  <a:srgbClr val="FF0000"/>
                </a:solidFill>
                <a:latin typeface="Arial" charset="0"/>
                <a:cs typeface="Arial" charset="0"/>
              </a:rPr>
              <a:t>few parts per 10</a:t>
            </a:r>
            <a:r>
              <a:rPr lang="en-US" sz="2000" b="1" u="sng" baseline="30000" dirty="0">
                <a:solidFill>
                  <a:srgbClr val="FF0000"/>
                </a:solidFill>
                <a:latin typeface="Arial" charset="0"/>
                <a:cs typeface="Arial" charset="0"/>
              </a:rPr>
              <a:t>11</a:t>
            </a:r>
            <a:r>
              <a:rPr lang="en-US" sz="2000" dirty="0">
                <a:solidFill>
                  <a:srgbClr val="000000"/>
                </a:solidFill>
                <a:latin typeface="Arial" charset="0"/>
                <a:cs typeface="Arial" charset="0"/>
              </a:rPr>
              <a:t>.</a:t>
            </a:r>
          </a:p>
        </p:txBody>
      </p:sp>
    </p:spTree>
    <p:extLst>
      <p:ext uri="{BB962C8B-B14F-4D97-AF65-F5344CB8AC3E}">
        <p14:creationId xmlns:p14="http://schemas.microsoft.com/office/powerpoint/2010/main" val="1153058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1938" y="4070350"/>
            <a:ext cx="4905375" cy="278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8195" name="TextBox 4"/>
          <p:cNvSpPr txBox="1">
            <a:spLocks noChangeArrowheads="1"/>
          </p:cNvSpPr>
          <p:nvPr/>
        </p:nvSpPr>
        <p:spPr bwMode="auto">
          <a:xfrm>
            <a:off x="2286000" y="0"/>
            <a:ext cx="45053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n-US" sz="4400">
                <a:solidFill>
                  <a:srgbClr val="FF0000"/>
                </a:solidFill>
                <a:latin typeface="Arial" charset="0"/>
                <a:cs typeface="Arial" charset="0"/>
              </a:rPr>
              <a:t>Mössbauer effect</a:t>
            </a:r>
            <a:endParaRPr lang="ru-RU" sz="4400">
              <a:solidFill>
                <a:srgbClr val="FF0000"/>
              </a:solidFill>
              <a:latin typeface="Arial" charset="0"/>
              <a:cs typeface="Arial" charset="0"/>
            </a:endParaRPr>
          </a:p>
        </p:txBody>
      </p:sp>
      <p:sp>
        <p:nvSpPr>
          <p:cNvPr id="8196" name="Прямоугольник 5"/>
          <p:cNvSpPr>
            <a:spLocks noChangeArrowheads="1"/>
          </p:cNvSpPr>
          <p:nvPr/>
        </p:nvSpPr>
        <p:spPr bwMode="auto">
          <a:xfrm>
            <a:off x="0" y="642938"/>
            <a:ext cx="91440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latin typeface="Arial" charset="0"/>
                <a:cs typeface="Arial" charset="0"/>
              </a:rPr>
              <a:t>In 1957, Rudolf Mössbauer discovered that, in some circumstances, if the nucleus is bound in a crystal lattice, the whole crystal recoils rather than the individual nucleus. Due to the much greater mass involved in recoil the energy of the emitted ray is very close to that of the difference in energy between the nuclear energy levels, and </a:t>
            </a:r>
            <a:r>
              <a:rPr lang="en-US" sz="2000" u="sng">
                <a:solidFill>
                  <a:srgbClr val="FF0000"/>
                </a:solidFill>
                <a:latin typeface="Arial" charset="0"/>
                <a:cs typeface="Arial" charset="0"/>
              </a:rPr>
              <a:t>resonant absorption is possible</a:t>
            </a:r>
            <a:r>
              <a:rPr lang="en-US" sz="2000">
                <a:latin typeface="Arial" charset="0"/>
                <a:cs typeface="Arial" charset="0"/>
              </a:rPr>
              <a:t>.</a:t>
            </a:r>
          </a:p>
        </p:txBody>
      </p:sp>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05063"/>
            <a:ext cx="3929063" cy="359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8198" name="Прямоугольник 7"/>
          <p:cNvSpPr>
            <a:spLocks noChangeArrowheads="1"/>
          </p:cNvSpPr>
          <p:nvPr/>
        </p:nvSpPr>
        <p:spPr bwMode="auto">
          <a:xfrm>
            <a:off x="0" y="6027738"/>
            <a:ext cx="42148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latin typeface="Arial" charset="0"/>
                <a:cs typeface="Arial" charset="0"/>
              </a:rPr>
              <a:t>Magnetic splitting of the nuclear energy levels and the corresponding Mössbauer spectrum</a:t>
            </a:r>
            <a:endParaRPr lang="ru-RU" sz="1600">
              <a:latin typeface="Arial" charset="0"/>
              <a:cs typeface="Arial" charset="0"/>
            </a:endParaRPr>
          </a:p>
        </p:txBody>
      </p:sp>
      <p:sp>
        <p:nvSpPr>
          <p:cNvPr id="8199" name="Прямоугольник 8"/>
          <p:cNvSpPr>
            <a:spLocks noChangeArrowheads="1"/>
          </p:cNvSpPr>
          <p:nvPr/>
        </p:nvSpPr>
        <p:spPr bwMode="auto">
          <a:xfrm>
            <a:off x="4357688" y="2428875"/>
            <a:ext cx="4572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err="1">
                <a:solidFill>
                  <a:srgbClr val="FF0000"/>
                </a:solidFill>
                <a:latin typeface="Arial" charset="0"/>
                <a:cs typeface="Arial" charset="0"/>
              </a:rPr>
              <a:t>Mössbauer</a:t>
            </a:r>
            <a:r>
              <a:rPr lang="en-US" sz="2000" dirty="0">
                <a:solidFill>
                  <a:srgbClr val="FF0000"/>
                </a:solidFill>
                <a:latin typeface="Arial" charset="0"/>
                <a:cs typeface="Arial" charset="0"/>
              </a:rPr>
              <a:t> spectroscopy is limited by the need for a suitable gamma-ray source. And samples must be solid (frozen)</a:t>
            </a:r>
            <a:endParaRPr lang="ru-RU" sz="2000" dirty="0">
              <a:solidFill>
                <a:srgbClr val="FF0000"/>
              </a:solidFill>
              <a:latin typeface="Arial" charset="0"/>
              <a:cs typeface="Arial" charset="0"/>
            </a:endParaRPr>
          </a:p>
        </p:txBody>
      </p:sp>
    </p:spTree>
    <p:extLst>
      <p:ext uri="{BB962C8B-B14F-4D97-AF65-F5344CB8AC3E}">
        <p14:creationId xmlns:p14="http://schemas.microsoft.com/office/powerpoint/2010/main" val="28577440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
          <p:cNvSpPr txBox="1">
            <a:spLocks noChangeArrowheads="1"/>
          </p:cNvSpPr>
          <p:nvPr/>
        </p:nvSpPr>
        <p:spPr bwMode="auto">
          <a:xfrm>
            <a:off x="2286000" y="0"/>
            <a:ext cx="45053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n-US" sz="4400">
                <a:solidFill>
                  <a:srgbClr val="FF0000"/>
                </a:solidFill>
                <a:latin typeface="Arial" charset="0"/>
                <a:cs typeface="Arial" charset="0"/>
              </a:rPr>
              <a:t>Mössbauer effect</a:t>
            </a:r>
            <a:endParaRPr lang="ru-RU" sz="4400">
              <a:solidFill>
                <a:srgbClr val="FF0000"/>
              </a:solidFill>
              <a:latin typeface="Arial" charset="0"/>
              <a:cs typeface="Arial" charset="0"/>
            </a:endParaRPr>
          </a:p>
        </p:txBody>
      </p:sp>
      <p:pic>
        <p:nvPicPr>
          <p:cNvPr id="92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765175"/>
            <a:ext cx="8072438" cy="609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220" name="TextBox 9"/>
          <p:cNvSpPr txBox="1">
            <a:spLocks noChangeArrowheads="1"/>
          </p:cNvSpPr>
          <p:nvPr/>
        </p:nvSpPr>
        <p:spPr bwMode="auto">
          <a:xfrm>
            <a:off x="7429500" y="1214438"/>
            <a:ext cx="731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n-US"/>
              <a:t>pink</a:t>
            </a:r>
            <a:endParaRPr lang="ru-RU"/>
          </a:p>
        </p:txBody>
      </p:sp>
    </p:spTree>
    <p:extLst>
      <p:ext uri="{BB962C8B-B14F-4D97-AF65-F5344CB8AC3E}">
        <p14:creationId xmlns:p14="http://schemas.microsoft.com/office/powerpoint/2010/main" val="22690951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0" y="0"/>
            <a:ext cx="9144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n-US" sz="4000">
                <a:solidFill>
                  <a:srgbClr val="FF0000"/>
                </a:solidFill>
                <a:latin typeface="Arial" charset="0"/>
                <a:cs typeface="Arial" charset="0"/>
              </a:rPr>
              <a:t>Synchrotron-Radiation-Based</a:t>
            </a:r>
          </a:p>
          <a:p>
            <a:r>
              <a:rPr lang="en-US" sz="4000">
                <a:solidFill>
                  <a:srgbClr val="FF0000"/>
                </a:solidFill>
                <a:latin typeface="Arial" charset="0"/>
                <a:cs typeface="Arial" charset="0"/>
              </a:rPr>
              <a:t>Mossbauer Spectroscopy</a:t>
            </a:r>
          </a:p>
        </p:txBody>
      </p:sp>
      <p:pic>
        <p:nvPicPr>
          <p:cNvPr id="102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1285875"/>
            <a:ext cx="8669338"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244" name="Прямоугольник 4"/>
          <p:cNvSpPr>
            <a:spLocks noChangeArrowheads="1"/>
          </p:cNvSpPr>
          <p:nvPr/>
        </p:nvSpPr>
        <p:spPr bwMode="auto">
          <a:xfrm>
            <a:off x="0" y="6396038"/>
            <a:ext cx="4975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M. Seto at al. PRL 102, 217602 (2009)</a:t>
            </a:r>
          </a:p>
        </p:txBody>
      </p:sp>
      <p:pic>
        <p:nvPicPr>
          <p:cNvPr id="102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7813" y="4038600"/>
            <a:ext cx="378618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246" name="Прямоугольник 5"/>
          <p:cNvSpPr>
            <a:spLocks noChangeArrowheads="1"/>
          </p:cNvSpPr>
          <p:nvPr/>
        </p:nvSpPr>
        <p:spPr bwMode="auto">
          <a:xfrm>
            <a:off x="285750" y="4643438"/>
            <a:ext cx="5000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0000"/>
                </a:solidFill>
                <a:latin typeface="Arial" charset="0"/>
                <a:cs typeface="Arial" charset="0"/>
              </a:rPr>
              <a:t>The applicability</a:t>
            </a:r>
          </a:p>
          <a:p>
            <a:r>
              <a:rPr lang="en-US">
                <a:solidFill>
                  <a:srgbClr val="FF0000"/>
                </a:solidFill>
                <a:latin typeface="Arial" charset="0"/>
                <a:cs typeface="Arial" charset="0"/>
              </a:rPr>
              <a:t>of SR-based Mossbauer spectroscopy increasing.</a:t>
            </a:r>
          </a:p>
        </p:txBody>
      </p:sp>
    </p:spTree>
    <p:extLst>
      <p:ext uri="{BB962C8B-B14F-4D97-AF65-F5344CB8AC3E}">
        <p14:creationId xmlns:p14="http://schemas.microsoft.com/office/powerpoint/2010/main" val="2106729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0" y="0"/>
            <a:ext cx="9144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n-US" sz="4000">
                <a:solidFill>
                  <a:srgbClr val="FF0000"/>
                </a:solidFill>
                <a:latin typeface="Arial" charset="0"/>
                <a:cs typeface="Arial" charset="0"/>
              </a:rPr>
              <a:t>Synchrotron-Radiation-Based</a:t>
            </a:r>
          </a:p>
          <a:p>
            <a:r>
              <a:rPr lang="en-US" sz="4000">
                <a:solidFill>
                  <a:srgbClr val="FF0000"/>
                </a:solidFill>
                <a:latin typeface="Arial" charset="0"/>
                <a:cs typeface="Arial" charset="0"/>
              </a:rPr>
              <a:t>Mossbauer Spectroscopy</a:t>
            </a:r>
          </a:p>
        </p:txBody>
      </p:sp>
      <p:pic>
        <p:nvPicPr>
          <p:cNvPr id="1126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4438"/>
            <a:ext cx="914400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1268" name="Прямоугольник 8"/>
          <p:cNvSpPr>
            <a:spLocks noChangeArrowheads="1"/>
          </p:cNvSpPr>
          <p:nvPr/>
        </p:nvSpPr>
        <p:spPr bwMode="auto">
          <a:xfrm>
            <a:off x="0" y="4549775"/>
            <a:ext cx="9144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500">
                <a:latin typeface="Arial" charset="0"/>
                <a:cs typeface="Arial" charset="0"/>
              </a:rPr>
              <a:t>The spectral density of PXR in the peaks exceeds the analogous value for the SR to one electron. It is also important that the PXR frequencies are defined solely by the crystal parameters and do not depend on the electron energy. </a:t>
            </a:r>
            <a:r>
              <a:rPr lang="en-US" sz="2500">
                <a:solidFill>
                  <a:srgbClr val="FF0000"/>
                </a:solidFill>
                <a:latin typeface="Arial" charset="0"/>
                <a:cs typeface="Arial" charset="0"/>
              </a:rPr>
              <a:t>It allows generate hard X-rays from electrons with essentially less energy than in the case of SR.</a:t>
            </a:r>
          </a:p>
        </p:txBody>
      </p:sp>
    </p:spTree>
    <p:extLst>
      <p:ext uri="{BB962C8B-B14F-4D97-AF65-F5344CB8AC3E}">
        <p14:creationId xmlns:p14="http://schemas.microsoft.com/office/powerpoint/2010/main" val="14136784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Documents and Settings\User\Рабочий стол\ScreenHunter_02 Oct. 03 13.33.jpg"/>
          <p:cNvPicPr>
            <a:picLocks noChangeAspect="1" noChangeArrowheads="1"/>
          </p:cNvPicPr>
          <p:nvPr/>
        </p:nvPicPr>
        <p:blipFill>
          <a:blip r:embed="rId2"/>
          <a:srcRect/>
          <a:stretch>
            <a:fillRect/>
          </a:stretch>
        </p:blipFill>
        <p:spPr bwMode="auto">
          <a:xfrm>
            <a:off x="785786" y="1294208"/>
            <a:ext cx="7834870" cy="5563792"/>
          </a:xfrm>
          <a:prstGeom prst="rect">
            <a:avLst/>
          </a:prstGeom>
          <a:noFill/>
        </p:spPr>
      </p:pic>
      <p:sp>
        <p:nvSpPr>
          <p:cNvPr id="3" name="TextBox 2"/>
          <p:cNvSpPr txBox="1"/>
          <p:nvPr/>
        </p:nvSpPr>
        <p:spPr>
          <a:xfrm>
            <a:off x="1" y="0"/>
            <a:ext cx="9144000" cy="1323439"/>
          </a:xfrm>
          <a:prstGeom prst="rect">
            <a:avLst/>
          </a:prstGeom>
          <a:noFill/>
        </p:spPr>
        <p:txBody>
          <a:bodyPr wrap="square" rtlCol="0">
            <a:spAutoFit/>
          </a:bodyPr>
          <a:lstStyle/>
          <a:p>
            <a:pPr algn="ctr" eaLnBrk="0" fontAlgn="base" hangingPunct="0">
              <a:spcBef>
                <a:spcPct val="0"/>
              </a:spcBef>
              <a:spcAft>
                <a:spcPct val="0"/>
              </a:spcAft>
            </a:pPr>
            <a:r>
              <a:rPr lang="en-US" sz="4000" dirty="0">
                <a:solidFill>
                  <a:srgbClr val="FF0000"/>
                </a:solidFill>
                <a:latin typeface="Arial" pitchFamily="34" charset="0"/>
                <a:cs typeface="Arial" pitchFamily="34" charset="0"/>
              </a:rPr>
              <a:t>Mossbauer spectra in energy and time domains</a:t>
            </a:r>
            <a:endParaRPr lang="ru-RU" sz="40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289779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79105"/>
            <a:ext cx="7488832" cy="558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43608" y="262238"/>
            <a:ext cx="6885668" cy="769441"/>
          </a:xfrm>
          <a:prstGeom prst="rect">
            <a:avLst/>
          </a:prstGeom>
          <a:noFill/>
        </p:spPr>
        <p:txBody>
          <a:bodyPr wrap="none" rtlCol="0">
            <a:spAutoFit/>
          </a:bodyPr>
          <a:lstStyle/>
          <a:p>
            <a:r>
              <a:rPr lang="en-US" sz="4400" dirty="0" smtClean="0"/>
              <a:t>PXR visual presentation - </a:t>
            </a:r>
            <a:r>
              <a:rPr lang="en-US" sz="4400" dirty="0" smtClean="0"/>
              <a:t>1</a:t>
            </a:r>
            <a:endParaRPr lang="ru-RU" sz="4400" dirty="0"/>
          </a:p>
        </p:txBody>
      </p:sp>
      <p:sp>
        <p:nvSpPr>
          <p:cNvPr id="3" name="TextBox 2"/>
          <p:cNvSpPr txBox="1"/>
          <p:nvPr/>
        </p:nvSpPr>
        <p:spPr>
          <a:xfrm>
            <a:off x="960186" y="1453426"/>
            <a:ext cx="2598729" cy="369332"/>
          </a:xfrm>
          <a:prstGeom prst="rect">
            <a:avLst/>
          </a:prstGeom>
          <a:solidFill>
            <a:schemeClr val="accent1"/>
          </a:solidFill>
        </p:spPr>
        <p:txBody>
          <a:bodyPr wrap="square" rtlCol="0">
            <a:spAutoFit/>
          </a:bodyPr>
          <a:lstStyle/>
          <a:p>
            <a:r>
              <a:rPr lang="en-US" dirty="0" smtClean="0"/>
              <a:t>Electromagnetic field</a:t>
            </a:r>
            <a:endParaRPr lang="ru-RU" dirty="0"/>
          </a:p>
        </p:txBody>
      </p:sp>
      <p:sp>
        <p:nvSpPr>
          <p:cNvPr id="4" name="TextBox 3"/>
          <p:cNvSpPr txBox="1"/>
          <p:nvPr/>
        </p:nvSpPr>
        <p:spPr>
          <a:xfrm>
            <a:off x="5062506" y="1064686"/>
            <a:ext cx="1525718" cy="923330"/>
          </a:xfrm>
          <a:prstGeom prst="rect">
            <a:avLst/>
          </a:prstGeom>
          <a:solidFill>
            <a:schemeClr val="accent1"/>
          </a:solidFill>
        </p:spPr>
        <p:txBody>
          <a:bodyPr wrap="square" rtlCol="0">
            <a:spAutoFit/>
          </a:bodyPr>
          <a:lstStyle/>
          <a:p>
            <a:r>
              <a:rPr lang="en-US" dirty="0" smtClean="0"/>
              <a:t>Polarized and coherent x-rays</a:t>
            </a:r>
            <a:endParaRPr lang="ru-RU" dirty="0"/>
          </a:p>
        </p:txBody>
      </p:sp>
    </p:spTree>
    <p:extLst>
      <p:ext uri="{BB962C8B-B14F-4D97-AF65-F5344CB8AC3E}">
        <p14:creationId xmlns:p14="http://schemas.microsoft.com/office/powerpoint/2010/main" val="142872384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228600" y="152400"/>
            <a:ext cx="8763000" cy="685800"/>
          </a:xfrm>
          <a:prstGeom prst="rect">
            <a:avLst/>
          </a:prstGeom>
          <a:solidFill>
            <a:srgbClr val="C0C0C0"/>
          </a:solidFill>
          <a:ln w="12700">
            <a:solidFill>
              <a:schemeClr val="tx1"/>
            </a:solidFill>
            <a:miter lim="800000"/>
            <a:headEnd/>
            <a:tailEnd/>
          </a:ln>
        </p:spPr>
        <p:txBody>
          <a:bodyPr wrap="none" anchor="ctr"/>
          <a:lstStyle/>
          <a:p>
            <a:pPr>
              <a:spcBef>
                <a:spcPct val="50000"/>
              </a:spcBef>
            </a:pPr>
            <a:endParaRPr lang="en-US" sz="1600">
              <a:solidFill>
                <a:srgbClr val="0000FF"/>
              </a:solidFill>
              <a:latin typeface="Arial" charset="0"/>
            </a:endParaRPr>
          </a:p>
          <a:p>
            <a:pPr>
              <a:spcBef>
                <a:spcPct val="50000"/>
              </a:spcBef>
            </a:pPr>
            <a:endParaRPr lang="en-US"/>
          </a:p>
        </p:txBody>
      </p:sp>
      <p:sp>
        <p:nvSpPr>
          <p:cNvPr id="18435" name="Text Box 5"/>
          <p:cNvSpPr txBox="1">
            <a:spLocks noChangeArrowheads="1"/>
          </p:cNvSpPr>
          <p:nvPr/>
        </p:nvSpPr>
        <p:spPr bwMode="auto">
          <a:xfrm>
            <a:off x="0" y="28575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a:r>
              <a:rPr lang="en-US" sz="2800" b="1" dirty="0">
                <a:solidFill>
                  <a:srgbClr val="FFFF00"/>
                </a:solidFill>
                <a:latin typeface="Arial" charset="0"/>
                <a:cs typeface="Arial" charset="0"/>
              </a:rPr>
              <a:t>EXPERIMENTAL SETUP FOR </a:t>
            </a:r>
            <a:r>
              <a:rPr lang="en-US" sz="2800" b="1" dirty="0">
                <a:solidFill>
                  <a:srgbClr val="FF0000"/>
                </a:solidFill>
                <a:latin typeface="Arial" charset="0"/>
                <a:cs typeface="Arial" charset="0"/>
              </a:rPr>
              <a:t>PGR</a:t>
            </a:r>
            <a:r>
              <a:rPr lang="en-US" sz="2800" b="1" dirty="0">
                <a:solidFill>
                  <a:srgbClr val="FFFF00"/>
                </a:solidFill>
                <a:latin typeface="Arial" charset="0"/>
                <a:cs typeface="Arial" charset="0"/>
              </a:rPr>
              <a:t> OBSERVATION</a:t>
            </a:r>
          </a:p>
        </p:txBody>
      </p:sp>
      <p:sp>
        <p:nvSpPr>
          <p:cNvPr id="18436" name="Text Box 6"/>
          <p:cNvSpPr txBox="1">
            <a:spLocks noChangeArrowheads="1"/>
          </p:cNvSpPr>
          <p:nvPr/>
        </p:nvSpPr>
        <p:spPr bwMode="auto">
          <a:xfrm>
            <a:off x="1965325" y="20224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ru-RU"/>
          </a:p>
        </p:txBody>
      </p:sp>
      <p:sp>
        <p:nvSpPr>
          <p:cNvPr id="18437" name="Text Box 11"/>
          <p:cNvSpPr txBox="1">
            <a:spLocks noChangeArrowheads="1"/>
          </p:cNvSpPr>
          <p:nvPr/>
        </p:nvSpPr>
        <p:spPr bwMode="auto">
          <a:xfrm>
            <a:off x="4387850" y="22860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ru-RU"/>
          </a:p>
        </p:txBody>
      </p:sp>
      <p:pic>
        <p:nvPicPr>
          <p:cNvPr id="1843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857250"/>
            <a:ext cx="5635625" cy="478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Прямоугольник 6"/>
          <p:cNvSpPr/>
          <p:nvPr/>
        </p:nvSpPr>
        <p:spPr>
          <a:xfrm>
            <a:off x="0" y="5517232"/>
            <a:ext cx="9144000" cy="1200150"/>
          </a:xfrm>
          <a:prstGeom prst="rect">
            <a:avLst/>
          </a:prstGeom>
        </p:spPr>
        <p:txBody>
          <a:bodyPr>
            <a:spAutoFit/>
          </a:bodyPr>
          <a:lstStyle/>
          <a:p>
            <a:pPr>
              <a:defRPr/>
            </a:pPr>
            <a:r>
              <a:rPr lang="en-US" sz="2400" dirty="0">
                <a:solidFill>
                  <a:srgbClr val="FF0000"/>
                </a:solidFill>
                <a:latin typeface="Arial" pitchFamily="34" charset="0"/>
                <a:cs typeface="Arial" pitchFamily="34" charset="0"/>
              </a:rPr>
              <a:t>Sketch of the experimental setup for the observation of PGR:</a:t>
            </a:r>
          </a:p>
          <a:p>
            <a:pPr marL="457200" indent="-457200">
              <a:buFontTx/>
              <a:buAutoNum type="arabicParenR"/>
              <a:defRPr/>
            </a:pPr>
            <a:r>
              <a:rPr lang="en-US" sz="2400" dirty="0">
                <a:solidFill>
                  <a:srgbClr val="FF0000"/>
                </a:solidFill>
                <a:latin typeface="Arial" pitchFamily="34" charset="0"/>
                <a:cs typeface="Arial" pitchFamily="34" charset="0"/>
              </a:rPr>
              <a:t>Mossbauer crystal-radiator; 2) Mossbauer absorber;</a:t>
            </a:r>
          </a:p>
          <a:p>
            <a:pPr marL="457200" indent="-457200">
              <a:defRPr/>
            </a:pPr>
            <a:r>
              <a:rPr lang="en-US" sz="2400" dirty="0">
                <a:solidFill>
                  <a:srgbClr val="FF0000"/>
                </a:solidFill>
                <a:latin typeface="Arial" pitchFamily="34" charset="0"/>
                <a:cs typeface="Arial" pitchFamily="34" charset="0"/>
              </a:rPr>
              <a:t>3) detector-counter of the fluorescence photons from the absorber</a:t>
            </a:r>
          </a:p>
        </p:txBody>
      </p:sp>
    </p:spTree>
    <p:extLst>
      <p:ext uri="{BB962C8B-B14F-4D97-AF65-F5344CB8AC3E}">
        <p14:creationId xmlns:p14="http://schemas.microsoft.com/office/powerpoint/2010/main" val="35636417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71802" y="0"/>
            <a:ext cx="3344185" cy="707886"/>
          </a:xfrm>
          <a:prstGeom prst="rect">
            <a:avLst/>
          </a:prstGeom>
          <a:noFill/>
        </p:spPr>
        <p:txBody>
          <a:bodyPr wrap="none" rtlCol="0">
            <a:spAutoFit/>
          </a:bodyPr>
          <a:lstStyle/>
          <a:p>
            <a:pPr algn="ctr" eaLnBrk="0" fontAlgn="base" hangingPunct="0">
              <a:spcBef>
                <a:spcPct val="0"/>
              </a:spcBef>
              <a:spcAft>
                <a:spcPct val="0"/>
              </a:spcAft>
            </a:pPr>
            <a:r>
              <a:rPr lang="en-US" sz="4000" b="1" dirty="0">
                <a:solidFill>
                  <a:srgbClr val="FF0000"/>
                </a:solidFill>
                <a:latin typeface="Arial" pitchFamily="34" charset="0"/>
                <a:cs typeface="Arial" pitchFamily="34" charset="0"/>
              </a:rPr>
              <a:t>PROSPECTS</a:t>
            </a:r>
            <a:endParaRPr lang="ru-RU" sz="4000" b="1" dirty="0">
              <a:solidFill>
                <a:srgbClr val="FF0000"/>
              </a:solidFill>
              <a:latin typeface="Arial" pitchFamily="34" charset="0"/>
              <a:cs typeface="Arial" pitchFamily="34" charset="0"/>
            </a:endParaRPr>
          </a:p>
        </p:txBody>
      </p:sp>
      <p:sp>
        <p:nvSpPr>
          <p:cNvPr id="4" name="TextBox 3"/>
          <p:cNvSpPr txBox="1"/>
          <p:nvPr/>
        </p:nvSpPr>
        <p:spPr>
          <a:xfrm>
            <a:off x="0" y="642918"/>
            <a:ext cx="9144000" cy="6109365"/>
          </a:xfrm>
          <a:prstGeom prst="rect">
            <a:avLst/>
          </a:prstGeom>
          <a:noFill/>
        </p:spPr>
        <p:txBody>
          <a:bodyPr wrap="square" rtlCol="0">
            <a:spAutoFit/>
          </a:bodyPr>
          <a:lstStyle/>
          <a:p>
            <a:pPr algn="ctr" eaLnBrk="0" fontAlgn="base" hangingPunct="0">
              <a:spcBef>
                <a:spcPct val="0"/>
              </a:spcBef>
              <a:spcAft>
                <a:spcPct val="0"/>
              </a:spcAft>
            </a:pPr>
            <a:r>
              <a:rPr lang="en-US" sz="2300" dirty="0">
                <a:solidFill>
                  <a:srgbClr val="000000"/>
                </a:solidFill>
                <a:latin typeface="Arial" pitchFamily="34" charset="0"/>
                <a:cs typeface="Arial" pitchFamily="34" charset="0"/>
              </a:rPr>
              <a:t>Mossbauer spectroscopy can probe the hyperfine fields, measuring local properties of materials (structural and magnetic)</a:t>
            </a:r>
          </a:p>
          <a:p>
            <a:pPr algn="ctr" eaLnBrk="0" fontAlgn="base" hangingPunct="0">
              <a:spcBef>
                <a:spcPct val="0"/>
              </a:spcBef>
              <a:spcAft>
                <a:spcPct val="0"/>
              </a:spcAft>
            </a:pPr>
            <a:endParaRPr lang="en-US" sz="2300" dirty="0">
              <a:solidFill>
                <a:srgbClr val="000000"/>
              </a:solidFill>
              <a:latin typeface="Arial" pitchFamily="34" charset="0"/>
              <a:cs typeface="Arial" pitchFamily="34" charset="0"/>
            </a:endParaRPr>
          </a:p>
          <a:p>
            <a:pPr algn="ctr" eaLnBrk="0" fontAlgn="base" hangingPunct="0">
              <a:spcBef>
                <a:spcPct val="0"/>
              </a:spcBef>
              <a:spcAft>
                <a:spcPct val="0"/>
              </a:spcAft>
            </a:pPr>
            <a:r>
              <a:rPr lang="en-US" sz="2300" dirty="0">
                <a:solidFill>
                  <a:srgbClr val="000000"/>
                </a:solidFill>
                <a:latin typeface="Arial" pitchFamily="34" charset="0"/>
                <a:cs typeface="Arial" pitchFamily="34" charset="0"/>
              </a:rPr>
              <a:t>Hyperfine interactions: interactions between a nucleus and its environment (isomer shift, </a:t>
            </a:r>
            <a:r>
              <a:rPr lang="en-US" sz="2300" dirty="0" err="1">
                <a:solidFill>
                  <a:srgbClr val="000000"/>
                </a:solidFill>
                <a:latin typeface="Arial" pitchFamily="34" charset="0"/>
                <a:cs typeface="Arial" pitchFamily="34" charset="0"/>
              </a:rPr>
              <a:t>quadrupole</a:t>
            </a:r>
            <a:r>
              <a:rPr lang="en-US" sz="2300" dirty="0">
                <a:solidFill>
                  <a:srgbClr val="000000"/>
                </a:solidFill>
                <a:latin typeface="Arial" pitchFamily="34" charset="0"/>
                <a:cs typeface="Arial" pitchFamily="34" charset="0"/>
              </a:rPr>
              <a:t> splitting, magnetic splitting)</a:t>
            </a:r>
          </a:p>
          <a:p>
            <a:pPr algn="ctr" eaLnBrk="0" fontAlgn="base" hangingPunct="0">
              <a:spcBef>
                <a:spcPct val="0"/>
              </a:spcBef>
              <a:spcAft>
                <a:spcPct val="0"/>
              </a:spcAft>
            </a:pPr>
            <a:endParaRPr lang="en-US" sz="2300" dirty="0">
              <a:solidFill>
                <a:srgbClr val="000000"/>
              </a:solidFill>
              <a:latin typeface="Arial" pitchFamily="34" charset="0"/>
              <a:cs typeface="Arial" pitchFamily="34" charset="0"/>
            </a:endParaRPr>
          </a:p>
          <a:p>
            <a:pPr algn="ctr" eaLnBrk="0" fontAlgn="base" hangingPunct="0">
              <a:spcBef>
                <a:spcPct val="0"/>
              </a:spcBef>
              <a:spcAft>
                <a:spcPct val="0"/>
              </a:spcAft>
            </a:pPr>
            <a:r>
              <a:rPr lang="en-US" sz="2300" dirty="0">
                <a:solidFill>
                  <a:srgbClr val="000000"/>
                </a:solidFill>
                <a:latin typeface="Arial" pitchFamily="34" charset="0"/>
                <a:cs typeface="Arial" pitchFamily="34" charset="0"/>
              </a:rPr>
              <a:t>Conversion electron Mossbauer spectroscopy allows to study magnetic properties of mono-layer thick nanostructures</a:t>
            </a:r>
          </a:p>
          <a:p>
            <a:pPr algn="ctr" eaLnBrk="0" fontAlgn="base" hangingPunct="0">
              <a:spcBef>
                <a:spcPct val="0"/>
              </a:spcBef>
              <a:spcAft>
                <a:spcPct val="0"/>
              </a:spcAft>
            </a:pPr>
            <a:endParaRPr lang="en-US" sz="2300" dirty="0">
              <a:solidFill>
                <a:srgbClr val="000000"/>
              </a:solidFill>
              <a:latin typeface="Arial" pitchFamily="34" charset="0"/>
              <a:cs typeface="Arial" pitchFamily="34" charset="0"/>
            </a:endParaRPr>
          </a:p>
          <a:p>
            <a:pPr algn="ctr" eaLnBrk="0" fontAlgn="base" hangingPunct="0">
              <a:spcBef>
                <a:spcPct val="0"/>
              </a:spcBef>
              <a:spcAft>
                <a:spcPct val="0"/>
              </a:spcAft>
            </a:pPr>
            <a:r>
              <a:rPr lang="en-US" sz="2300" dirty="0">
                <a:solidFill>
                  <a:srgbClr val="FF0000"/>
                </a:solidFill>
                <a:latin typeface="Arial" pitchFamily="34" charset="0"/>
                <a:cs typeface="Arial" pitchFamily="34" charset="0"/>
              </a:rPr>
              <a:t>Accelerator-based Mossbauer spectroscopy can provide spectra in time domain to addition of energy domain (standard MS)</a:t>
            </a:r>
          </a:p>
          <a:p>
            <a:pPr algn="ctr" eaLnBrk="0" fontAlgn="base" hangingPunct="0">
              <a:spcBef>
                <a:spcPct val="0"/>
              </a:spcBef>
              <a:spcAft>
                <a:spcPct val="0"/>
              </a:spcAft>
            </a:pPr>
            <a:endParaRPr lang="en-US" sz="2300" dirty="0">
              <a:solidFill>
                <a:srgbClr val="000000"/>
              </a:solidFill>
              <a:latin typeface="Arial" pitchFamily="34" charset="0"/>
              <a:cs typeface="Arial" pitchFamily="34" charset="0"/>
            </a:endParaRPr>
          </a:p>
          <a:p>
            <a:pPr algn="ctr" eaLnBrk="0" fontAlgn="base" hangingPunct="0">
              <a:spcBef>
                <a:spcPct val="0"/>
              </a:spcBef>
              <a:spcAft>
                <a:spcPct val="0"/>
              </a:spcAft>
            </a:pPr>
            <a:r>
              <a:rPr lang="en-US" sz="2300" dirty="0">
                <a:solidFill>
                  <a:srgbClr val="FF0000"/>
                </a:solidFill>
                <a:latin typeface="Arial" pitchFamily="34" charset="0"/>
                <a:cs typeface="Arial" pitchFamily="34" charset="0"/>
              </a:rPr>
              <a:t>Accelerator-based Mossbauer spectroscopy can provide polarized photons necessary for magnetic measurements</a:t>
            </a:r>
          </a:p>
          <a:p>
            <a:pPr algn="ctr" eaLnBrk="0" fontAlgn="base" hangingPunct="0">
              <a:spcBef>
                <a:spcPct val="0"/>
              </a:spcBef>
              <a:spcAft>
                <a:spcPct val="0"/>
              </a:spcAft>
            </a:pPr>
            <a:endParaRPr lang="en-US" sz="2300" dirty="0">
              <a:solidFill>
                <a:srgbClr val="000000"/>
              </a:solidFill>
              <a:latin typeface="Arial" pitchFamily="34" charset="0"/>
              <a:cs typeface="Arial" pitchFamily="34" charset="0"/>
            </a:endParaRPr>
          </a:p>
          <a:p>
            <a:pPr algn="ctr" eaLnBrk="0" fontAlgn="base" hangingPunct="0">
              <a:spcBef>
                <a:spcPct val="0"/>
              </a:spcBef>
              <a:spcAft>
                <a:spcPct val="0"/>
              </a:spcAft>
            </a:pPr>
            <a:r>
              <a:rPr lang="en-US" sz="2300" dirty="0">
                <a:solidFill>
                  <a:srgbClr val="FF0000"/>
                </a:solidFill>
                <a:latin typeface="Arial" pitchFamily="34" charset="0"/>
                <a:cs typeface="Arial" pitchFamily="34" charset="0"/>
              </a:rPr>
              <a:t>Accelerator-based Mossbauer spectroscopy can deal with non-conventional Mossbauer isotopes</a:t>
            </a:r>
            <a:endParaRPr lang="ru-RU" sz="23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7253854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0" y="0"/>
            <a:ext cx="9144000" cy="1143000"/>
          </a:xfrm>
        </p:spPr>
        <p:txBody>
          <a:bodyPr/>
          <a:lstStyle/>
          <a:p>
            <a:r>
              <a:rPr lang="en-US" sz="4000"/>
              <a:t>Diffracted Radiation of Relativistic Oscillator (DRO)</a:t>
            </a:r>
          </a:p>
        </p:txBody>
      </p:sp>
      <p:sp>
        <p:nvSpPr>
          <p:cNvPr id="6149" name="Text Box 5"/>
          <p:cNvSpPr txBox="1">
            <a:spLocks noChangeArrowheads="1"/>
          </p:cNvSpPr>
          <p:nvPr/>
        </p:nvSpPr>
        <p:spPr bwMode="auto">
          <a:xfrm>
            <a:off x="179511" y="116632"/>
            <a:ext cx="8568953"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b="1" dirty="0">
                <a:solidFill>
                  <a:srgbClr val="FF3300"/>
                </a:solidFill>
                <a:latin typeface="Arial" pitchFamily="34" charset="0"/>
                <a:cs typeface="Arial" pitchFamily="34" charset="0"/>
              </a:rPr>
              <a:t>DRO</a:t>
            </a:r>
            <a:r>
              <a:rPr lang="en-US" sz="2800" dirty="0">
                <a:latin typeface="Arial" pitchFamily="34" charset="0"/>
                <a:cs typeface="Arial" pitchFamily="34" charset="0"/>
              </a:rPr>
              <a:t> is the coherent process of x-ray photon emission by the relativistic oscillator (e.g. electron channeling in a crystal) and its diffraction within the single crystal target. It sometimes called </a:t>
            </a:r>
            <a:r>
              <a:rPr lang="en-US" sz="2800" dirty="0">
                <a:solidFill>
                  <a:schemeClr val="accent2"/>
                </a:solidFill>
                <a:latin typeface="Arial" pitchFamily="34" charset="0"/>
                <a:cs typeface="Arial" pitchFamily="34" charset="0"/>
              </a:rPr>
              <a:t>diffracted </a:t>
            </a:r>
            <a:r>
              <a:rPr lang="en-US" sz="2800" dirty="0" smtClean="0">
                <a:solidFill>
                  <a:schemeClr val="accent2"/>
                </a:solidFill>
                <a:latin typeface="Arial" pitchFamily="34" charset="0"/>
                <a:cs typeface="Arial" pitchFamily="34" charset="0"/>
              </a:rPr>
              <a:t>channeling </a:t>
            </a:r>
            <a:r>
              <a:rPr lang="en-US" sz="2800" dirty="0">
                <a:solidFill>
                  <a:schemeClr val="accent2"/>
                </a:solidFill>
                <a:latin typeface="Arial" pitchFamily="34" charset="0"/>
                <a:cs typeface="Arial" pitchFamily="34" charset="0"/>
              </a:rPr>
              <a:t>radiation</a:t>
            </a:r>
            <a:r>
              <a:rPr lang="en-US" sz="2800" dirty="0">
                <a:latin typeface="Arial" pitchFamily="34" charset="0"/>
                <a:cs typeface="Arial" pitchFamily="34" charset="0"/>
              </a:rPr>
              <a:t> – </a:t>
            </a:r>
            <a:r>
              <a:rPr lang="en-US" sz="2800" b="1" dirty="0">
                <a:solidFill>
                  <a:srgbClr val="FF3300"/>
                </a:solidFill>
                <a:latin typeface="Arial" pitchFamily="34" charset="0"/>
                <a:cs typeface="Arial" pitchFamily="34" charset="0"/>
              </a:rPr>
              <a:t>DCO</a:t>
            </a:r>
            <a:r>
              <a:rPr lang="en-US" sz="2800" dirty="0">
                <a:latin typeface="Arial" pitchFamily="34" charset="0"/>
                <a:cs typeface="Arial" pitchFamily="34" charset="0"/>
              </a:rPr>
              <a:t>.</a:t>
            </a:r>
          </a:p>
          <a:p>
            <a:endParaRPr lang="en-US" sz="2800" dirty="0">
              <a:latin typeface="Arial" pitchFamily="34" charset="0"/>
              <a:cs typeface="Arial" pitchFamily="34" charset="0"/>
            </a:endParaRPr>
          </a:p>
          <a:p>
            <a:r>
              <a:rPr lang="en-US" sz="2800" b="1" dirty="0">
                <a:latin typeface="Arial" pitchFamily="34" charset="0"/>
                <a:cs typeface="Arial" pitchFamily="34" charset="0"/>
              </a:rPr>
              <a:t>DRO</a:t>
            </a:r>
            <a:r>
              <a:rPr lang="en-US" sz="2800" dirty="0">
                <a:latin typeface="Arial" pitchFamily="34" charset="0"/>
                <a:cs typeface="Arial" pitchFamily="34" charset="0"/>
              </a:rPr>
              <a:t> formation was firstly considered in [</a:t>
            </a:r>
            <a:r>
              <a:rPr lang="en-US" sz="2800" b="1" dirty="0" err="1">
                <a:solidFill>
                  <a:schemeClr val="accent2"/>
                </a:solidFill>
                <a:latin typeface="Arial" pitchFamily="34" charset="0"/>
                <a:cs typeface="Arial" pitchFamily="34" charset="0"/>
              </a:rPr>
              <a:t>Baryshevsky</a:t>
            </a:r>
            <a:r>
              <a:rPr lang="en-US" sz="2800" b="1" dirty="0">
                <a:solidFill>
                  <a:schemeClr val="accent2"/>
                </a:solidFill>
                <a:latin typeface="Arial" pitchFamily="34" charset="0"/>
                <a:cs typeface="Arial" pitchFamily="34" charset="0"/>
              </a:rPr>
              <a:t> V.G., </a:t>
            </a:r>
            <a:r>
              <a:rPr lang="en-US" sz="2800" b="1" dirty="0" err="1">
                <a:solidFill>
                  <a:schemeClr val="accent2"/>
                </a:solidFill>
                <a:latin typeface="Arial" pitchFamily="34" charset="0"/>
                <a:cs typeface="Arial" pitchFamily="34" charset="0"/>
              </a:rPr>
              <a:t>Dubovskaya</a:t>
            </a:r>
            <a:r>
              <a:rPr lang="en-US" sz="2800" b="1" dirty="0">
                <a:solidFill>
                  <a:schemeClr val="accent2"/>
                </a:solidFill>
                <a:latin typeface="Arial" pitchFamily="34" charset="0"/>
                <a:cs typeface="Arial" pitchFamily="34" charset="0"/>
              </a:rPr>
              <a:t> </a:t>
            </a:r>
            <a:r>
              <a:rPr lang="en-US" sz="2800" b="1" dirty="0" err="1">
                <a:solidFill>
                  <a:schemeClr val="accent2"/>
                </a:solidFill>
                <a:latin typeface="Arial" pitchFamily="34" charset="0"/>
                <a:cs typeface="Arial" pitchFamily="34" charset="0"/>
              </a:rPr>
              <a:t>I.Ya</a:t>
            </a:r>
            <a:r>
              <a:rPr lang="en-US" sz="2800" b="1" dirty="0">
                <a:solidFill>
                  <a:schemeClr val="accent2"/>
                </a:solidFill>
                <a:latin typeface="Arial" pitchFamily="34" charset="0"/>
                <a:cs typeface="Arial" pitchFamily="34" charset="0"/>
              </a:rPr>
              <a:t>. // </a:t>
            </a:r>
            <a:r>
              <a:rPr lang="en-US" sz="2800" b="1" dirty="0" err="1">
                <a:solidFill>
                  <a:schemeClr val="accent2"/>
                </a:solidFill>
                <a:latin typeface="Arial" pitchFamily="34" charset="0"/>
                <a:cs typeface="Arial" pitchFamily="34" charset="0"/>
              </a:rPr>
              <a:t>Doklady</a:t>
            </a:r>
            <a:r>
              <a:rPr lang="en-US" sz="2800" b="1" dirty="0">
                <a:solidFill>
                  <a:schemeClr val="accent2"/>
                </a:solidFill>
                <a:latin typeface="Arial" pitchFamily="34" charset="0"/>
                <a:cs typeface="Arial" pitchFamily="34" charset="0"/>
              </a:rPr>
              <a:t> </a:t>
            </a:r>
            <a:r>
              <a:rPr lang="en-US" sz="2800" b="1" dirty="0" err="1">
                <a:solidFill>
                  <a:schemeClr val="accent2"/>
                </a:solidFill>
                <a:latin typeface="Arial" pitchFamily="34" charset="0"/>
                <a:cs typeface="Arial" pitchFamily="34" charset="0"/>
              </a:rPr>
              <a:t>Akad</a:t>
            </a:r>
            <a:r>
              <a:rPr lang="en-US" sz="2800" b="1" dirty="0">
                <a:solidFill>
                  <a:schemeClr val="accent2"/>
                </a:solidFill>
                <a:latin typeface="Arial" pitchFamily="34" charset="0"/>
                <a:cs typeface="Arial" pitchFamily="34" charset="0"/>
              </a:rPr>
              <a:t>. </a:t>
            </a:r>
            <a:r>
              <a:rPr lang="en-US" sz="2800" b="1" dirty="0" err="1">
                <a:solidFill>
                  <a:schemeClr val="accent2"/>
                </a:solidFill>
                <a:latin typeface="Arial" pitchFamily="34" charset="0"/>
                <a:cs typeface="Arial" pitchFamily="34" charset="0"/>
              </a:rPr>
              <a:t>Nauk</a:t>
            </a:r>
            <a:r>
              <a:rPr lang="en-US" sz="2800" b="1" dirty="0">
                <a:solidFill>
                  <a:schemeClr val="accent2"/>
                </a:solidFill>
                <a:latin typeface="Arial" pitchFamily="34" charset="0"/>
                <a:cs typeface="Arial" pitchFamily="34" charset="0"/>
              </a:rPr>
              <a:t> SSSR, 231 (1976) 1336, (in Russian)</a:t>
            </a:r>
            <a:r>
              <a:rPr lang="ru-RU" sz="2800" dirty="0">
                <a:latin typeface="Arial" pitchFamily="34" charset="0"/>
                <a:cs typeface="Arial" pitchFamily="34" charset="0"/>
              </a:rPr>
              <a:t> </a:t>
            </a:r>
            <a:r>
              <a:rPr lang="en-US" sz="2800" dirty="0">
                <a:latin typeface="Arial" pitchFamily="34" charset="0"/>
                <a:cs typeface="Arial" pitchFamily="34" charset="0"/>
              </a:rPr>
              <a:t>] and detailed review and references may be found in [</a:t>
            </a:r>
            <a:r>
              <a:rPr lang="en-US" sz="2800" b="1" dirty="0" err="1">
                <a:solidFill>
                  <a:schemeClr val="accent2"/>
                </a:solidFill>
                <a:latin typeface="Arial" pitchFamily="34" charset="0"/>
                <a:cs typeface="Arial" pitchFamily="34" charset="0"/>
              </a:rPr>
              <a:t>Baryshevsky</a:t>
            </a:r>
            <a:r>
              <a:rPr lang="en-US" sz="2800" b="1" dirty="0">
                <a:solidFill>
                  <a:schemeClr val="accent2"/>
                </a:solidFill>
                <a:latin typeface="Arial" pitchFamily="34" charset="0"/>
                <a:cs typeface="Arial" pitchFamily="34" charset="0"/>
              </a:rPr>
              <a:t> V.G., </a:t>
            </a:r>
            <a:r>
              <a:rPr lang="en-US" sz="2800" b="1" dirty="0" err="1">
                <a:solidFill>
                  <a:schemeClr val="accent2"/>
                </a:solidFill>
                <a:latin typeface="Arial" pitchFamily="34" charset="0"/>
                <a:cs typeface="Arial" pitchFamily="34" charset="0"/>
              </a:rPr>
              <a:t>Dubovskaya</a:t>
            </a:r>
            <a:r>
              <a:rPr lang="en-US" sz="2800" b="1" dirty="0">
                <a:solidFill>
                  <a:schemeClr val="accent2"/>
                </a:solidFill>
                <a:latin typeface="Arial" pitchFamily="34" charset="0"/>
                <a:cs typeface="Arial" pitchFamily="34" charset="0"/>
              </a:rPr>
              <a:t> </a:t>
            </a:r>
            <a:r>
              <a:rPr lang="en-US" sz="2800" b="1" dirty="0" err="1">
                <a:solidFill>
                  <a:schemeClr val="accent2"/>
                </a:solidFill>
                <a:latin typeface="Arial" pitchFamily="34" charset="0"/>
                <a:cs typeface="Arial" pitchFamily="34" charset="0"/>
              </a:rPr>
              <a:t>I.Ya</a:t>
            </a:r>
            <a:r>
              <a:rPr lang="en-US" sz="2800" b="1" dirty="0">
                <a:solidFill>
                  <a:schemeClr val="accent2"/>
                </a:solidFill>
                <a:latin typeface="Arial" pitchFamily="34" charset="0"/>
                <a:cs typeface="Arial" pitchFamily="34" charset="0"/>
              </a:rPr>
              <a:t>. Diffraction phenomena in spontaneous and stimulated radiation by relativistic particles in crystals, Lawrence Berkeley Laboratory, LBL-31695 (1991) 122 p</a:t>
            </a:r>
            <a:r>
              <a:rPr lang="en-US" sz="2800" dirty="0">
                <a:solidFill>
                  <a:schemeClr val="accent2"/>
                </a:solidFill>
                <a:latin typeface="Arial" pitchFamily="34" charset="0"/>
                <a:cs typeface="Arial" pitchFamily="34" charset="0"/>
              </a:rPr>
              <a:t>.</a:t>
            </a:r>
            <a:r>
              <a:rPr lang="en-US" sz="2800" dirty="0">
                <a:latin typeface="Arial" pitchFamily="34" charset="0"/>
                <a:cs typeface="Arial" pitchFamily="34" charset="0"/>
              </a:rPr>
              <a:t>]. </a:t>
            </a:r>
          </a:p>
        </p:txBody>
      </p:sp>
    </p:spTree>
    <p:extLst>
      <p:ext uri="{BB962C8B-B14F-4D97-AF65-F5344CB8AC3E}">
        <p14:creationId xmlns:p14="http://schemas.microsoft.com/office/powerpoint/2010/main" val="8374805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1143000"/>
          </a:xfrm>
        </p:spPr>
        <p:txBody>
          <a:bodyPr/>
          <a:lstStyle/>
          <a:p>
            <a:r>
              <a:rPr lang="en-US" sz="4000" dirty="0" smtClean="0">
                <a:solidFill>
                  <a:srgbClr val="FF0000"/>
                </a:solidFill>
              </a:rPr>
              <a:t>Diffracted channeling radiation</a:t>
            </a:r>
            <a:endParaRPr lang="en-US" sz="4000" dirty="0">
              <a:solidFill>
                <a:srgbClr val="FF0000"/>
              </a:solidFill>
            </a:endParaRPr>
          </a:p>
        </p:txBody>
      </p:sp>
      <p:sp>
        <p:nvSpPr>
          <p:cNvPr id="8197" name="Text Box 5"/>
          <p:cNvSpPr txBox="1">
            <a:spLocks noChangeArrowheads="1"/>
          </p:cNvSpPr>
          <p:nvPr/>
        </p:nvSpPr>
        <p:spPr bwMode="auto">
          <a:xfrm>
            <a:off x="323528" y="3860800"/>
            <a:ext cx="842493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3600" dirty="0"/>
              <a:t>For example, for </a:t>
            </a:r>
            <a:r>
              <a:rPr lang="en-US" sz="3600" i="1" dirty="0"/>
              <a:t>Si</a:t>
            </a:r>
            <a:r>
              <a:rPr lang="en-US" sz="3600" dirty="0"/>
              <a:t> target this ratio is estimated as </a:t>
            </a:r>
            <a:r>
              <a:rPr lang="en-US" sz="3600" b="1" dirty="0">
                <a:solidFill>
                  <a:srgbClr val="FF3300"/>
                </a:solidFill>
              </a:rPr>
              <a:t>R~5</a:t>
            </a:r>
            <a:r>
              <a:rPr lang="en-US" sz="3600" dirty="0"/>
              <a:t> for electrons of 34 MeV energy channeled between (100) planes and radiation diffracted by (220)  planes.</a:t>
            </a:r>
          </a:p>
        </p:txBody>
      </p:sp>
      <p:sp>
        <p:nvSpPr>
          <p:cNvPr id="8199" name="Rectangle 7"/>
          <p:cNvSpPr>
            <a:spLocks noChangeArrowheads="1"/>
          </p:cNvSpPr>
          <p:nvPr/>
        </p:nvSpPr>
        <p:spPr bwMode="auto">
          <a:xfrm>
            <a:off x="0" y="2990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ru-RU"/>
          </a:p>
        </p:txBody>
      </p:sp>
      <p:graphicFrame>
        <p:nvGraphicFramePr>
          <p:cNvPr id="8198" name="Object 6"/>
          <p:cNvGraphicFramePr>
            <a:graphicFrameLocks noChangeAspect="1"/>
          </p:cNvGraphicFramePr>
          <p:nvPr/>
        </p:nvGraphicFramePr>
        <p:xfrm>
          <a:off x="323850" y="1341438"/>
          <a:ext cx="8280400" cy="1690687"/>
        </p:xfrm>
        <a:graphic>
          <a:graphicData uri="http://schemas.openxmlformats.org/presentationml/2006/ole">
            <mc:AlternateContent xmlns:mc="http://schemas.openxmlformats.org/markup-compatibility/2006">
              <mc:Choice xmlns:v="urn:schemas-microsoft-com:vml" Requires="v">
                <p:oleObj spid="_x0000_s5218" name="Формула" r:id="rId3" imgW="4292600" imgH="876300" progId="Equation.3">
                  <p:embed/>
                </p:oleObj>
              </mc:Choice>
              <mc:Fallback>
                <p:oleObj name="Формула" r:id="rId3" imgW="4292600" imgH="876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341438"/>
                        <a:ext cx="8280400" cy="169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87411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0"/>
            <a:ext cx="9144000" cy="620713"/>
          </a:xfrm>
        </p:spPr>
        <p:txBody>
          <a:bodyPr/>
          <a:lstStyle/>
          <a:p>
            <a:r>
              <a:rPr lang="en-US" sz="3600" b="1">
                <a:solidFill>
                  <a:srgbClr val="FF0000"/>
                </a:solidFill>
              </a:rPr>
              <a:t>Practical examples of PXR applications</a:t>
            </a:r>
            <a:endParaRPr lang="ru-RU" sz="3600" b="1">
              <a:solidFill>
                <a:srgbClr val="FF0000"/>
              </a:solidFill>
            </a:endParaRPr>
          </a:p>
        </p:txBody>
      </p:sp>
      <p:pic>
        <p:nvPicPr>
          <p:cNvPr id="111619" name="Picture 3" descr="fig2-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613"/>
            <a:ext cx="4932363" cy="2519362"/>
          </a:xfrm>
          <a:prstGeom prst="rect">
            <a:avLst/>
          </a:prstGeom>
          <a:noFill/>
          <a:extLst>
            <a:ext uri="{909E8E84-426E-40DD-AFC4-6F175D3DCCD1}">
              <a14:hiddenFill xmlns:a14="http://schemas.microsoft.com/office/drawing/2010/main">
                <a:solidFill>
                  <a:srgbClr val="FFFFFF"/>
                </a:solidFill>
              </a14:hiddenFill>
            </a:ext>
          </a:extLst>
        </p:spPr>
      </p:pic>
      <p:pic>
        <p:nvPicPr>
          <p:cNvPr id="111620" name="Picture 4" descr="fig2-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981075"/>
            <a:ext cx="3168650" cy="2435225"/>
          </a:xfrm>
          <a:prstGeom prst="rect">
            <a:avLst/>
          </a:prstGeom>
          <a:noFill/>
          <a:extLst>
            <a:ext uri="{909E8E84-426E-40DD-AFC4-6F175D3DCCD1}">
              <a14:hiddenFill xmlns:a14="http://schemas.microsoft.com/office/drawing/2010/main">
                <a:solidFill>
                  <a:srgbClr val="FFFFFF"/>
                </a:solidFill>
              </a14:hiddenFill>
            </a:ext>
          </a:extLst>
        </p:spPr>
      </p:pic>
      <p:pic>
        <p:nvPicPr>
          <p:cNvPr id="111621" name="Picture 5" descr="fig2-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284538"/>
            <a:ext cx="381635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1116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3789363"/>
            <a:ext cx="3994150" cy="245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623" name="Text Box 7"/>
          <p:cNvSpPr txBox="1">
            <a:spLocks noChangeArrowheads="1"/>
          </p:cNvSpPr>
          <p:nvPr/>
        </p:nvSpPr>
        <p:spPr bwMode="auto">
          <a:xfrm>
            <a:off x="4387850" y="6491288"/>
            <a:ext cx="475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b="1">
                <a:solidFill>
                  <a:srgbClr val="000000"/>
                </a:solidFill>
              </a:rPr>
              <a:t>Rensselaer Polytechnic Institute, NY, USA</a:t>
            </a:r>
            <a:endParaRPr lang="ru-RU" b="1">
              <a:solidFill>
                <a:srgbClr val="000000"/>
              </a:solidFill>
            </a:endParaRPr>
          </a:p>
        </p:txBody>
      </p:sp>
      <p:sp>
        <p:nvSpPr>
          <p:cNvPr id="111624" name="Text Box 8"/>
          <p:cNvSpPr txBox="1">
            <a:spLocks noChangeArrowheads="1"/>
          </p:cNvSpPr>
          <p:nvPr/>
        </p:nvSpPr>
        <p:spPr bwMode="auto">
          <a:xfrm>
            <a:off x="3708400" y="620713"/>
            <a:ext cx="2787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b="1">
                <a:solidFill>
                  <a:srgbClr val="000000"/>
                </a:solidFill>
              </a:rPr>
              <a:t>Nihon University, Japan</a:t>
            </a:r>
            <a:endParaRPr lang="ru-RU" b="1">
              <a:solidFill>
                <a:srgbClr val="000000"/>
              </a:solidFill>
            </a:endParaRPr>
          </a:p>
        </p:txBody>
      </p:sp>
      <p:sp>
        <p:nvSpPr>
          <p:cNvPr id="111625" name="Text Box 9"/>
          <p:cNvSpPr txBox="1">
            <a:spLocks noChangeArrowheads="1"/>
          </p:cNvSpPr>
          <p:nvPr/>
        </p:nvSpPr>
        <p:spPr bwMode="auto">
          <a:xfrm>
            <a:off x="1835150" y="6481763"/>
            <a:ext cx="955675" cy="37623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b="1">
                <a:solidFill>
                  <a:srgbClr val="FF0000"/>
                </a:solidFill>
              </a:rPr>
              <a:t>EXAFS</a:t>
            </a:r>
            <a:endParaRPr lang="ru-RU" b="1">
              <a:solidFill>
                <a:srgbClr val="FF0000"/>
              </a:solidFill>
            </a:endParaRPr>
          </a:p>
        </p:txBody>
      </p:sp>
      <p:sp>
        <p:nvSpPr>
          <p:cNvPr id="111626" name="Text Box 10"/>
          <p:cNvSpPr txBox="1">
            <a:spLocks noChangeArrowheads="1"/>
          </p:cNvSpPr>
          <p:nvPr/>
        </p:nvSpPr>
        <p:spPr bwMode="auto">
          <a:xfrm>
            <a:off x="6011863" y="3429000"/>
            <a:ext cx="3076575" cy="376238"/>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b="1">
                <a:solidFill>
                  <a:srgbClr val="FF0000"/>
                </a:solidFill>
              </a:rPr>
              <a:t>enhanced contrast images</a:t>
            </a:r>
            <a:endParaRPr lang="ru-RU" b="1">
              <a:solidFill>
                <a:srgbClr val="FF0000"/>
              </a:solidFill>
            </a:endParaRPr>
          </a:p>
        </p:txBody>
      </p:sp>
    </p:spTree>
    <p:extLst>
      <p:ext uri="{BB962C8B-B14F-4D97-AF65-F5344CB8AC3E}">
        <p14:creationId xmlns:p14="http://schemas.microsoft.com/office/powerpoint/2010/main" val="172173271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0"/>
            <a:ext cx="9144000" cy="765175"/>
          </a:xfrm>
        </p:spPr>
        <p:txBody>
          <a:bodyPr/>
          <a:lstStyle/>
          <a:p>
            <a:r>
              <a:rPr lang="en-US" sz="3600" b="1">
                <a:solidFill>
                  <a:srgbClr val="FF0000"/>
                </a:solidFill>
              </a:rPr>
              <a:t>Dose reduction</a:t>
            </a:r>
            <a:endParaRPr lang="ru-RU" sz="3600" b="1">
              <a:solidFill>
                <a:srgbClr val="FF0000"/>
              </a:solidFill>
            </a:endParaRPr>
          </a:p>
        </p:txBody>
      </p:sp>
      <p:sp>
        <p:nvSpPr>
          <p:cNvPr id="45059" name="Rectangle 3"/>
          <p:cNvSpPr>
            <a:spLocks noGrp="1" noChangeArrowheads="1"/>
          </p:cNvSpPr>
          <p:nvPr>
            <p:ph type="body" idx="1"/>
          </p:nvPr>
        </p:nvSpPr>
        <p:spPr>
          <a:xfrm>
            <a:off x="0" y="1052513"/>
            <a:ext cx="9144000" cy="3168650"/>
          </a:xfrm>
        </p:spPr>
        <p:txBody>
          <a:bodyPr/>
          <a:lstStyle/>
          <a:p>
            <a:pPr>
              <a:lnSpc>
                <a:spcPct val="90000"/>
              </a:lnSpc>
              <a:buFontTx/>
              <a:buNone/>
            </a:pPr>
            <a:r>
              <a:rPr lang="en-US" b="1"/>
              <a:t>Possibility to reduce absorbed dose by PXR use: </a:t>
            </a:r>
          </a:p>
          <a:p>
            <a:pPr>
              <a:lnSpc>
                <a:spcPct val="90000"/>
              </a:lnSpc>
            </a:pPr>
            <a:r>
              <a:rPr lang="en-US" b="1"/>
              <a:t>Choice of the PXR frequency within “water window”</a:t>
            </a:r>
          </a:p>
          <a:p>
            <a:pPr>
              <a:lnSpc>
                <a:spcPct val="90000"/>
              </a:lnSpc>
            </a:pPr>
            <a:r>
              <a:rPr lang="en-US" b="1"/>
              <a:t>Selective action on the specific molecular bonds</a:t>
            </a:r>
          </a:p>
          <a:p>
            <a:pPr>
              <a:lnSpc>
                <a:spcPct val="90000"/>
              </a:lnSpc>
            </a:pPr>
            <a:endParaRPr lang="ru-RU" b="1"/>
          </a:p>
        </p:txBody>
      </p:sp>
      <p:pic>
        <p:nvPicPr>
          <p:cNvPr id="450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4292600"/>
            <a:ext cx="74168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5445125"/>
            <a:ext cx="74168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79371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68313" y="0"/>
            <a:ext cx="8229600" cy="777875"/>
          </a:xfrm>
        </p:spPr>
        <p:txBody>
          <a:bodyPr/>
          <a:lstStyle/>
          <a:p>
            <a:r>
              <a:rPr lang="en-US" sz="3600" b="1">
                <a:solidFill>
                  <a:srgbClr val="FF0000"/>
                </a:solidFill>
              </a:rPr>
              <a:t>Soft x-ray water window</a:t>
            </a:r>
            <a:endParaRPr lang="ru-RU" sz="3600" b="1">
              <a:solidFill>
                <a:srgbClr val="FF0000"/>
              </a:solidFill>
            </a:endParaRPr>
          </a:p>
        </p:txBody>
      </p:sp>
      <p:pic>
        <p:nvPicPr>
          <p:cNvPr id="46083" name="Picture 3" descr="spectrum water window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693738"/>
            <a:ext cx="8208963" cy="6164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4419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539750" y="0"/>
            <a:ext cx="8229600" cy="692150"/>
          </a:xfrm>
        </p:spPr>
        <p:txBody>
          <a:bodyPr/>
          <a:lstStyle/>
          <a:p>
            <a:r>
              <a:rPr lang="en-US" sz="4000" b="1" dirty="0" smtClean="0">
                <a:solidFill>
                  <a:srgbClr val="FF0000"/>
                </a:solidFill>
              </a:rPr>
              <a:t>Photon activation therapy</a:t>
            </a:r>
            <a:endParaRPr lang="en-US" sz="4000" b="1" dirty="0">
              <a:solidFill>
                <a:srgbClr val="FF0000"/>
              </a:solidFill>
            </a:endParaRPr>
          </a:p>
        </p:txBody>
      </p:sp>
      <p:pic>
        <p:nvPicPr>
          <p:cNvPr id="78851" name="Picture 3"/>
          <p:cNvPicPr>
            <a:picLocks noChangeAspect="1" noChangeArrowheads="1"/>
          </p:cNvPicPr>
          <p:nvPr/>
        </p:nvPicPr>
        <p:blipFill>
          <a:blip r:embed="rId2" cstate="print"/>
          <a:srcRect/>
          <a:stretch>
            <a:fillRect/>
          </a:stretch>
        </p:blipFill>
        <p:spPr bwMode="auto">
          <a:xfrm>
            <a:off x="0" y="981075"/>
            <a:ext cx="9144000" cy="5081588"/>
          </a:xfrm>
          <a:prstGeom prst="rect">
            <a:avLst/>
          </a:prstGeom>
          <a:noFill/>
          <a:ln w="9525">
            <a:noFill/>
            <a:miter lim="800000"/>
            <a:headEnd/>
            <a:tailEnd/>
          </a:ln>
          <a:effectLst/>
        </p:spPr>
      </p:pic>
      <p:sp>
        <p:nvSpPr>
          <p:cNvPr id="78852" name="Rectangle 4"/>
          <p:cNvSpPr>
            <a:spLocks noChangeArrowheads="1"/>
          </p:cNvSpPr>
          <p:nvPr/>
        </p:nvSpPr>
        <p:spPr bwMode="auto">
          <a:xfrm>
            <a:off x="179388" y="6237288"/>
            <a:ext cx="1873250" cy="366712"/>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solidFill>
                  <a:srgbClr val="000000"/>
                </a:solidFill>
              </a:rPr>
              <a:t>www.mpsd.de/irt</a:t>
            </a:r>
          </a:p>
        </p:txBody>
      </p:sp>
    </p:spTree>
    <p:extLst>
      <p:ext uri="{BB962C8B-B14F-4D97-AF65-F5344CB8AC3E}">
        <p14:creationId xmlns:p14="http://schemas.microsoft.com/office/powerpoint/2010/main" val="42626136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1"/>
            <a:ext cx="9144000" cy="980728"/>
          </a:xfrm>
        </p:spPr>
        <p:txBody>
          <a:bodyPr/>
          <a:lstStyle/>
          <a:p>
            <a:r>
              <a:rPr lang="en-US" sz="3600" b="1" dirty="0" smtClean="0">
                <a:solidFill>
                  <a:srgbClr val="FF0000"/>
                </a:solidFill>
              </a:rPr>
              <a:t>PXR </a:t>
            </a:r>
            <a:r>
              <a:rPr lang="en-US" sz="3600" b="1" dirty="0">
                <a:solidFill>
                  <a:srgbClr val="FF0000"/>
                </a:solidFill>
              </a:rPr>
              <a:t>effect on protein molecule</a:t>
            </a:r>
            <a:endParaRPr lang="ru-RU" sz="3600" b="1" dirty="0">
              <a:solidFill>
                <a:srgbClr val="FF0000"/>
              </a:solidFill>
            </a:endParaRPr>
          </a:p>
        </p:txBody>
      </p:sp>
      <p:sp>
        <p:nvSpPr>
          <p:cNvPr id="47107" name="Rectangle 3"/>
          <p:cNvSpPr>
            <a:spLocks noGrp="1" noChangeArrowheads="1"/>
          </p:cNvSpPr>
          <p:nvPr>
            <p:ph type="body" idx="1"/>
          </p:nvPr>
        </p:nvSpPr>
        <p:spPr>
          <a:xfrm>
            <a:off x="0" y="1341438"/>
            <a:ext cx="6011863" cy="2087562"/>
          </a:xfrm>
        </p:spPr>
        <p:txBody>
          <a:bodyPr/>
          <a:lstStyle/>
          <a:p>
            <a:pPr algn="ctr">
              <a:lnSpc>
                <a:spcPct val="80000"/>
              </a:lnSpc>
              <a:buFontTx/>
              <a:buNone/>
            </a:pPr>
            <a:r>
              <a:rPr lang="en-US" sz="2800" dirty="0"/>
              <a:t>	</a:t>
            </a:r>
            <a:r>
              <a:rPr lang="en-US" b="1" dirty="0"/>
              <a:t>Deactivation of </a:t>
            </a:r>
            <a:r>
              <a:rPr lang="en-US" b="1" dirty="0">
                <a:solidFill>
                  <a:srgbClr val="FF0000"/>
                </a:solidFill>
              </a:rPr>
              <a:t>cysteine</a:t>
            </a:r>
            <a:r>
              <a:rPr lang="en-US" b="1" dirty="0"/>
              <a:t> enzyme (ionization of the sulfur bridge) results in destruction of some molecules in cancer cells</a:t>
            </a:r>
          </a:p>
          <a:p>
            <a:pPr>
              <a:lnSpc>
                <a:spcPct val="80000"/>
              </a:lnSpc>
              <a:buFontTx/>
              <a:buNone/>
            </a:pPr>
            <a:endParaRPr lang="en-US" sz="2800" dirty="0"/>
          </a:p>
          <a:p>
            <a:pPr>
              <a:lnSpc>
                <a:spcPct val="80000"/>
              </a:lnSpc>
              <a:buFontTx/>
              <a:buNone/>
            </a:pPr>
            <a:endParaRPr lang="ru-RU" sz="2800" dirty="0"/>
          </a:p>
        </p:txBody>
      </p:sp>
      <p:sp>
        <p:nvSpPr>
          <p:cNvPr id="4710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ru-RU">
              <a:solidFill>
                <a:srgbClr val="000000"/>
              </a:solidFill>
            </a:endParaRPr>
          </a:p>
        </p:txBody>
      </p:sp>
      <p:graphicFrame>
        <p:nvGraphicFramePr>
          <p:cNvPr id="47109" name="Object 5"/>
          <p:cNvGraphicFramePr>
            <a:graphicFrameLocks noChangeAspect="1"/>
          </p:cNvGraphicFramePr>
          <p:nvPr>
            <p:extLst>
              <p:ext uri="{D42A27DB-BD31-4B8C-83A1-F6EECF244321}">
                <p14:modId xmlns:p14="http://schemas.microsoft.com/office/powerpoint/2010/main" val="3354475766"/>
              </p:ext>
            </p:extLst>
          </p:nvPr>
        </p:nvGraphicFramePr>
        <p:xfrm>
          <a:off x="6084168" y="836712"/>
          <a:ext cx="2592387" cy="2571750"/>
        </p:xfrm>
        <a:graphic>
          <a:graphicData uri="http://schemas.openxmlformats.org/presentationml/2006/ole">
            <mc:AlternateContent xmlns:mc="http://schemas.openxmlformats.org/markup-compatibility/2006">
              <mc:Choice xmlns:v="urn:schemas-microsoft-com:vml" Requires="v">
                <p:oleObj spid="_x0000_s6334" name="Equation" r:id="rId3" imgW="1155700" imgH="1143000" progId="Equation.DSMT4">
                  <p:embed/>
                </p:oleObj>
              </mc:Choice>
              <mc:Fallback>
                <p:oleObj name="Equation" r:id="rId3" imgW="1155700" imgH="1143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836712"/>
                        <a:ext cx="2592387" cy="257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110" name="Text Box 6"/>
          <p:cNvSpPr txBox="1">
            <a:spLocks noChangeArrowheads="1"/>
          </p:cNvSpPr>
          <p:nvPr/>
        </p:nvSpPr>
        <p:spPr bwMode="auto">
          <a:xfrm>
            <a:off x="6372200" y="3332162"/>
            <a:ext cx="264795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sz="2000" b="1" dirty="0">
                <a:solidFill>
                  <a:srgbClr val="000000"/>
                </a:solidFill>
              </a:rPr>
              <a:t>Cysteine is sulfur-containing enzyme, which determines bonds and activity of many bio-active molecules</a:t>
            </a:r>
            <a:endParaRPr lang="ru-RU" sz="2000" b="1" dirty="0">
              <a:solidFill>
                <a:srgbClr val="000000"/>
              </a:solidFill>
            </a:endParaRPr>
          </a:p>
        </p:txBody>
      </p:sp>
      <p:sp>
        <p:nvSpPr>
          <p:cNvPr id="471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ru-RU">
              <a:solidFill>
                <a:srgbClr val="000000"/>
              </a:solidFill>
            </a:endParaRPr>
          </a:p>
        </p:txBody>
      </p:sp>
      <p:graphicFrame>
        <p:nvGraphicFramePr>
          <p:cNvPr id="47112" name="Object 8"/>
          <p:cNvGraphicFramePr>
            <a:graphicFrameLocks noChangeAspect="1"/>
          </p:cNvGraphicFramePr>
          <p:nvPr/>
        </p:nvGraphicFramePr>
        <p:xfrm>
          <a:off x="1619250" y="3357563"/>
          <a:ext cx="3313113" cy="862012"/>
        </p:xfrm>
        <a:graphic>
          <a:graphicData uri="http://schemas.openxmlformats.org/presentationml/2006/ole">
            <mc:AlternateContent xmlns:mc="http://schemas.openxmlformats.org/markup-compatibility/2006">
              <mc:Choice xmlns:v="urn:schemas-microsoft-com:vml" Requires="v">
                <p:oleObj spid="_x0000_s6335" name="Equation" r:id="rId5" imgW="914400" imgH="241300" progId="Equation.DSMT4">
                  <p:embed/>
                </p:oleObj>
              </mc:Choice>
              <mc:Fallback>
                <p:oleObj name="Equation" r:id="rId5" imgW="914400" imgH="2413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9250" y="3357563"/>
                        <a:ext cx="3313113" cy="862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113" name="Text Box 9"/>
          <p:cNvSpPr txBox="1">
            <a:spLocks noChangeArrowheads="1"/>
          </p:cNvSpPr>
          <p:nvPr/>
        </p:nvSpPr>
        <p:spPr bwMode="auto">
          <a:xfrm>
            <a:off x="1" y="4292600"/>
            <a:ext cx="5148064"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20000"/>
              </a:spcBef>
              <a:spcAft>
                <a:spcPct val="0"/>
              </a:spcAft>
            </a:pPr>
            <a:r>
              <a:rPr lang="en-US" sz="2800" b="1" dirty="0">
                <a:solidFill>
                  <a:srgbClr val="000000"/>
                </a:solidFill>
              </a:rPr>
              <a:t>Use of resonant radiation from PXR source could provide </a:t>
            </a:r>
            <a:r>
              <a:rPr lang="en-US" sz="2800" b="1" dirty="0">
                <a:solidFill>
                  <a:srgbClr val="FF0000"/>
                </a:solidFill>
              </a:rPr>
              <a:t>eight</a:t>
            </a:r>
            <a:r>
              <a:rPr lang="en-US" sz="2800" b="1" dirty="0">
                <a:solidFill>
                  <a:srgbClr val="000000"/>
                </a:solidFill>
              </a:rPr>
              <a:t> times reduction of total radiation dose for getting the equivalent radiation effect</a:t>
            </a:r>
            <a:r>
              <a:rPr lang="ru-RU" sz="2800" dirty="0">
                <a:solidFill>
                  <a:srgbClr val="000000"/>
                </a:solidFill>
              </a:rPr>
              <a:t> </a:t>
            </a:r>
          </a:p>
        </p:txBody>
      </p:sp>
      <p:sp>
        <p:nvSpPr>
          <p:cNvPr id="2" name="TextBox 1"/>
          <p:cNvSpPr txBox="1"/>
          <p:nvPr/>
        </p:nvSpPr>
        <p:spPr>
          <a:xfrm>
            <a:off x="5320824" y="5319198"/>
            <a:ext cx="3707904" cy="1323439"/>
          </a:xfrm>
          <a:prstGeom prst="rect">
            <a:avLst/>
          </a:prstGeom>
          <a:noFill/>
        </p:spPr>
        <p:txBody>
          <a:bodyPr wrap="square" rtlCol="0">
            <a:spAutoFit/>
          </a:bodyPr>
          <a:lstStyle/>
          <a:p>
            <a:r>
              <a:rPr lang="en-US" sz="2000" dirty="0" smtClean="0"/>
              <a:t>For some cancer tumors number of sulfur atoms 3 times exceeds this number for normal cells</a:t>
            </a:r>
            <a:endParaRPr lang="ru-RU" sz="2000" dirty="0"/>
          </a:p>
        </p:txBody>
      </p:sp>
    </p:spTree>
    <p:extLst>
      <p:ext uri="{BB962C8B-B14F-4D97-AF65-F5344CB8AC3E}">
        <p14:creationId xmlns:p14="http://schemas.microsoft.com/office/powerpoint/2010/main" val="19414609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68313" y="0"/>
            <a:ext cx="8229600" cy="777875"/>
          </a:xfrm>
        </p:spPr>
        <p:txBody>
          <a:bodyPr/>
          <a:lstStyle/>
          <a:p>
            <a:r>
              <a:rPr lang="ru-RU" sz="3600" b="1">
                <a:solidFill>
                  <a:srgbClr val="FF0000"/>
                </a:solidFill>
              </a:rPr>
              <a:t>Soft X-Ray Imaging</a:t>
            </a:r>
            <a:r>
              <a:rPr lang="ru-RU"/>
              <a:t> </a:t>
            </a:r>
          </a:p>
        </p:txBody>
      </p:sp>
      <p:sp>
        <p:nvSpPr>
          <p:cNvPr id="40963" name="Rectangle 3"/>
          <p:cNvSpPr>
            <a:spLocks noGrp="1" noChangeArrowheads="1"/>
          </p:cNvSpPr>
          <p:nvPr>
            <p:ph type="body" idx="1"/>
          </p:nvPr>
        </p:nvSpPr>
        <p:spPr>
          <a:xfrm>
            <a:off x="250825" y="1052513"/>
            <a:ext cx="8893175" cy="5218112"/>
          </a:xfrm>
        </p:spPr>
        <p:txBody>
          <a:bodyPr/>
          <a:lstStyle/>
          <a:p>
            <a:pPr algn="ctr">
              <a:lnSpc>
                <a:spcPct val="90000"/>
              </a:lnSpc>
              <a:buFontTx/>
              <a:buNone/>
            </a:pPr>
            <a:r>
              <a:rPr lang="en-US" sz="2800"/>
              <a:t>	 </a:t>
            </a:r>
            <a:r>
              <a:rPr lang="en-US" sz="2400" b="1">
                <a:solidFill>
                  <a:srgbClr val="FF0000"/>
                </a:solidFill>
              </a:rPr>
              <a:t>Methods:</a:t>
            </a:r>
            <a:r>
              <a:rPr lang="en-US" sz="1800"/>
              <a:t> </a:t>
            </a:r>
            <a:r>
              <a:rPr lang="ru-RU" sz="2400"/>
              <a:t>Soft x-ray imaging, photoelectron emission microscopy (</a:t>
            </a:r>
            <a:r>
              <a:rPr lang="ru-RU" sz="2400">
                <a:solidFill>
                  <a:srgbClr val="FF0000"/>
                </a:solidFill>
              </a:rPr>
              <a:t>PEEM</a:t>
            </a:r>
            <a:r>
              <a:rPr lang="ru-RU" sz="2400"/>
              <a:t>), scanning transmission x-ray microscopy (</a:t>
            </a:r>
            <a:r>
              <a:rPr lang="ru-RU" sz="2400">
                <a:solidFill>
                  <a:srgbClr val="FF0000"/>
                </a:solidFill>
              </a:rPr>
              <a:t>STXM</a:t>
            </a:r>
            <a:r>
              <a:rPr lang="ru-RU" sz="2400"/>
              <a:t>), full-field microscopy, x-ray diffraction imaging (</a:t>
            </a:r>
            <a:r>
              <a:rPr lang="ru-RU" sz="2400">
                <a:solidFill>
                  <a:srgbClr val="FF0000"/>
                </a:solidFill>
              </a:rPr>
              <a:t>XDI</a:t>
            </a:r>
            <a:r>
              <a:rPr lang="ru-RU" sz="2400"/>
              <a:t>), x-ray tomography, computer-aided tomography (</a:t>
            </a:r>
            <a:r>
              <a:rPr lang="ru-RU" sz="2400">
                <a:solidFill>
                  <a:srgbClr val="FF0000"/>
                </a:solidFill>
              </a:rPr>
              <a:t>CAT</a:t>
            </a:r>
            <a:r>
              <a:rPr lang="ru-RU" sz="2400"/>
              <a:t>).</a:t>
            </a:r>
            <a:endParaRPr lang="en-US" sz="2400"/>
          </a:p>
          <a:p>
            <a:pPr algn="ctr">
              <a:lnSpc>
                <a:spcPct val="90000"/>
              </a:lnSpc>
              <a:buFontTx/>
              <a:buNone/>
            </a:pPr>
            <a:r>
              <a:rPr lang="ru-RU" sz="2800" b="1">
                <a:solidFill>
                  <a:srgbClr val="FF0000"/>
                </a:solidFill>
              </a:rPr>
              <a:t>Problems:</a:t>
            </a:r>
            <a:endParaRPr lang="en-US" sz="2800" b="1">
              <a:solidFill>
                <a:srgbClr val="FF0000"/>
              </a:solidFill>
            </a:endParaRPr>
          </a:p>
          <a:p>
            <a:pPr algn="ctr">
              <a:lnSpc>
                <a:spcPct val="90000"/>
              </a:lnSpc>
              <a:buFontTx/>
              <a:buNone/>
            </a:pPr>
            <a:r>
              <a:rPr lang="ru-RU" sz="2800">
                <a:solidFill>
                  <a:schemeClr val="accent2"/>
                </a:solidFill>
              </a:rPr>
              <a:t>Cell biology</a:t>
            </a:r>
          </a:p>
          <a:p>
            <a:pPr algn="ctr">
              <a:lnSpc>
                <a:spcPct val="90000"/>
              </a:lnSpc>
              <a:buFontTx/>
              <a:buNone/>
            </a:pPr>
            <a:r>
              <a:rPr lang="ru-RU" sz="2800">
                <a:solidFill>
                  <a:schemeClr val="accent2"/>
                </a:solidFill>
              </a:rPr>
              <a:t>Nano</a:t>
            </a:r>
            <a:r>
              <a:rPr lang="en-US" sz="2800">
                <a:solidFill>
                  <a:schemeClr val="accent2"/>
                </a:solidFill>
              </a:rPr>
              <a:t>-</a:t>
            </a:r>
            <a:r>
              <a:rPr lang="ru-RU" sz="2800">
                <a:solidFill>
                  <a:schemeClr val="accent2"/>
                </a:solidFill>
              </a:rPr>
              <a:t>magnetism </a:t>
            </a:r>
          </a:p>
          <a:p>
            <a:pPr algn="ctr">
              <a:lnSpc>
                <a:spcPct val="90000"/>
              </a:lnSpc>
              <a:buFontTx/>
              <a:buNone/>
            </a:pPr>
            <a:r>
              <a:rPr lang="ru-RU" sz="2800">
                <a:solidFill>
                  <a:schemeClr val="accent2"/>
                </a:solidFill>
              </a:rPr>
              <a:t>Environmental science</a:t>
            </a:r>
          </a:p>
          <a:p>
            <a:pPr algn="ctr">
              <a:lnSpc>
                <a:spcPct val="90000"/>
              </a:lnSpc>
              <a:buFontTx/>
              <a:buNone/>
            </a:pPr>
            <a:r>
              <a:rPr lang="ru-RU" sz="2800">
                <a:solidFill>
                  <a:schemeClr val="accent2"/>
                </a:solidFill>
              </a:rPr>
              <a:t>Soft matter, polymers</a:t>
            </a:r>
            <a:endParaRPr lang="en-US" sz="2800"/>
          </a:p>
          <a:p>
            <a:pPr>
              <a:lnSpc>
                <a:spcPct val="90000"/>
              </a:lnSpc>
              <a:buFontTx/>
              <a:buNone/>
            </a:pPr>
            <a:endParaRPr lang="en-US" sz="2800"/>
          </a:p>
          <a:p>
            <a:pPr>
              <a:lnSpc>
                <a:spcPct val="90000"/>
              </a:lnSpc>
              <a:buFontTx/>
              <a:buNone/>
            </a:pPr>
            <a:r>
              <a:rPr lang="en-US" sz="2800" b="1">
                <a:solidFill>
                  <a:srgbClr val="FF0000"/>
                </a:solidFill>
              </a:rPr>
              <a:t>	</a:t>
            </a:r>
            <a:r>
              <a:rPr lang="ru-RU" sz="2800" b="1">
                <a:solidFill>
                  <a:srgbClr val="FF0000"/>
                </a:solidFill>
              </a:rPr>
              <a:t>The </a:t>
            </a:r>
            <a:r>
              <a:rPr lang="ru-RU" sz="2800" b="1" u="sng">
                <a:solidFill>
                  <a:srgbClr val="FF0000"/>
                </a:solidFill>
              </a:rPr>
              <a:t>tunability</a:t>
            </a:r>
            <a:r>
              <a:rPr lang="ru-RU" sz="2800" b="1">
                <a:solidFill>
                  <a:srgbClr val="FF0000"/>
                </a:solidFill>
              </a:rPr>
              <a:t> of radiation is </a:t>
            </a:r>
            <a:r>
              <a:rPr lang="ru-RU" sz="2800" b="1" u="sng">
                <a:solidFill>
                  <a:srgbClr val="FF0000"/>
                </a:solidFill>
              </a:rPr>
              <a:t>absolutely</a:t>
            </a:r>
            <a:r>
              <a:rPr lang="ru-RU" sz="2800" b="1">
                <a:solidFill>
                  <a:srgbClr val="FF0000"/>
                </a:solidFill>
              </a:rPr>
              <a:t> essential for the creation of contrast mechanisms.</a:t>
            </a:r>
          </a:p>
        </p:txBody>
      </p:sp>
    </p:spTree>
    <p:extLst>
      <p:ext uri="{BB962C8B-B14F-4D97-AF65-F5344CB8AC3E}">
        <p14:creationId xmlns:p14="http://schemas.microsoft.com/office/powerpoint/2010/main" val="1730913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28600" y="990600"/>
            <a:ext cx="8763000" cy="57150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latin typeface="Times New Roman" pitchFamily="18" charset="0"/>
            </a:endParaRPr>
          </a:p>
        </p:txBody>
      </p:sp>
      <p:sp>
        <p:nvSpPr>
          <p:cNvPr id="14339" name="Rectangle 3"/>
          <p:cNvSpPr>
            <a:spLocks noChangeArrowheads="1"/>
          </p:cNvSpPr>
          <p:nvPr/>
        </p:nvSpPr>
        <p:spPr bwMode="auto">
          <a:xfrm>
            <a:off x="228600" y="152400"/>
            <a:ext cx="8763000" cy="685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C0C0C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50000"/>
              </a:spcBef>
              <a:spcAft>
                <a:spcPct val="0"/>
              </a:spcAft>
            </a:pPr>
            <a:endParaRPr lang="en-US" sz="1600">
              <a:solidFill>
                <a:srgbClr val="0000FF"/>
              </a:solidFill>
              <a:latin typeface="Arial" charset="0"/>
            </a:endParaRPr>
          </a:p>
          <a:p>
            <a:pPr algn="ctr" eaLnBrk="0" fontAlgn="base" hangingPunct="0">
              <a:spcBef>
                <a:spcPct val="50000"/>
              </a:spcBef>
              <a:spcAft>
                <a:spcPct val="0"/>
              </a:spcAft>
            </a:pPr>
            <a:endParaRPr lang="en-US" sz="2400">
              <a:solidFill>
                <a:srgbClr val="40458C"/>
              </a:solidFill>
              <a:latin typeface="Times New Roman" pitchFamily="18" charset="0"/>
            </a:endParaRPr>
          </a:p>
        </p:txBody>
      </p:sp>
      <p:pic>
        <p:nvPicPr>
          <p:cNvPr id="14340" name="Picture 4" descr="Slide7-Lco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90600"/>
            <a:ext cx="4267200" cy="25146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grpSp>
        <p:nvGrpSpPr>
          <p:cNvPr id="14341" name="Group 5"/>
          <p:cNvGrpSpPr>
            <a:grpSpLocks/>
          </p:cNvGrpSpPr>
          <p:nvPr/>
        </p:nvGrpSpPr>
        <p:grpSpPr bwMode="auto">
          <a:xfrm>
            <a:off x="4953000" y="2133600"/>
            <a:ext cx="3810000" cy="914400"/>
            <a:chOff x="2928" y="1344"/>
            <a:chExt cx="2400" cy="576"/>
          </a:xfrm>
        </p:grpSpPr>
        <p:sp>
          <p:nvSpPr>
            <p:cNvPr id="14342" name="Rectangle 6"/>
            <p:cNvSpPr>
              <a:spLocks noChangeArrowheads="1"/>
            </p:cNvSpPr>
            <p:nvPr/>
          </p:nvSpPr>
          <p:spPr bwMode="auto">
            <a:xfrm>
              <a:off x="2928" y="1344"/>
              <a:ext cx="2400" cy="576"/>
            </a:xfrm>
            <a:prstGeom prst="rect">
              <a:avLst/>
            </a:prstGeom>
            <a:solidFill>
              <a:srgbClr val="EAEAEA"/>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aphicFrame>
          <p:nvGraphicFramePr>
            <p:cNvPr id="14343" name="Object 7"/>
            <p:cNvGraphicFramePr>
              <a:graphicFrameLocks noChangeAspect="1"/>
            </p:cNvGraphicFramePr>
            <p:nvPr/>
          </p:nvGraphicFramePr>
          <p:xfrm>
            <a:off x="2976" y="1344"/>
            <a:ext cx="2304" cy="512"/>
          </p:xfrm>
          <a:graphic>
            <a:graphicData uri="http://schemas.openxmlformats.org/presentationml/2006/ole">
              <mc:AlternateContent xmlns:mc="http://schemas.openxmlformats.org/markup-compatibility/2006">
                <mc:Choice xmlns:v="urn:schemas-microsoft-com:vml" Requires="v">
                  <p:oleObj spid="_x0000_s2565" name="Equation" r:id="rId4" imgW="1993680" imgH="444240" progId="Equation.3">
                    <p:embed/>
                  </p:oleObj>
                </mc:Choice>
                <mc:Fallback>
                  <p:oleObj name="Equation" r:id="rId4" imgW="199368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6" y="1344"/>
                          <a:ext cx="2304" cy="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4344" name="Group 8"/>
          <p:cNvGrpSpPr>
            <a:grpSpLocks/>
          </p:cNvGrpSpPr>
          <p:nvPr/>
        </p:nvGrpSpPr>
        <p:grpSpPr bwMode="auto">
          <a:xfrm>
            <a:off x="5410200" y="1143000"/>
            <a:ext cx="2971800" cy="762000"/>
            <a:chOff x="3264" y="720"/>
            <a:chExt cx="1872" cy="480"/>
          </a:xfrm>
        </p:grpSpPr>
        <p:sp>
          <p:nvSpPr>
            <p:cNvPr id="14345" name="Rectangle 9"/>
            <p:cNvSpPr>
              <a:spLocks noChangeArrowheads="1"/>
            </p:cNvSpPr>
            <p:nvPr/>
          </p:nvSpPr>
          <p:spPr bwMode="auto">
            <a:xfrm>
              <a:off x="3264" y="720"/>
              <a:ext cx="1872" cy="480"/>
            </a:xfrm>
            <a:prstGeom prst="rect">
              <a:avLst/>
            </a:prstGeom>
            <a:solidFill>
              <a:srgbClr val="EAEAEA"/>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aphicFrame>
          <p:nvGraphicFramePr>
            <p:cNvPr id="14346" name="Object 10"/>
            <p:cNvGraphicFramePr>
              <a:graphicFrameLocks noChangeAspect="1"/>
            </p:cNvGraphicFramePr>
            <p:nvPr/>
          </p:nvGraphicFramePr>
          <p:xfrm>
            <a:off x="3408" y="720"/>
            <a:ext cx="576" cy="415"/>
          </p:xfrm>
          <a:graphic>
            <a:graphicData uri="http://schemas.openxmlformats.org/presentationml/2006/ole">
              <mc:AlternateContent xmlns:mc="http://schemas.openxmlformats.org/markup-compatibility/2006">
                <mc:Choice xmlns:v="urn:schemas-microsoft-com:vml" Requires="v">
                  <p:oleObj spid="_x0000_s2566" name="Equation" r:id="rId6" imgW="545760" imgH="393480" progId="Equation.3">
                    <p:embed/>
                  </p:oleObj>
                </mc:Choice>
                <mc:Fallback>
                  <p:oleObj name="Equation" r:id="rId6" imgW="54576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8" y="720"/>
                          <a:ext cx="576"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7" name="Object 11"/>
            <p:cNvGraphicFramePr>
              <a:graphicFrameLocks noChangeAspect="1"/>
            </p:cNvGraphicFramePr>
            <p:nvPr/>
          </p:nvGraphicFramePr>
          <p:xfrm>
            <a:off x="4272" y="816"/>
            <a:ext cx="720" cy="273"/>
          </p:xfrm>
          <a:graphic>
            <a:graphicData uri="http://schemas.openxmlformats.org/presentationml/2006/ole">
              <mc:AlternateContent xmlns:mc="http://schemas.openxmlformats.org/markup-compatibility/2006">
                <mc:Choice xmlns:v="urn:schemas-microsoft-com:vml" Requires="v">
                  <p:oleObj spid="_x0000_s2567" name="Equation" r:id="rId8" imgW="634680" imgH="241200" progId="Equation.3">
                    <p:embed/>
                  </p:oleObj>
                </mc:Choice>
                <mc:Fallback>
                  <p:oleObj name="Equation" r:id="rId8" imgW="634680" imgH="24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2" y="816"/>
                          <a:ext cx="720" cy="2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4348" name="Group 12"/>
          <p:cNvGrpSpPr>
            <a:grpSpLocks/>
          </p:cNvGrpSpPr>
          <p:nvPr/>
        </p:nvGrpSpPr>
        <p:grpSpPr bwMode="auto">
          <a:xfrm>
            <a:off x="2514600" y="3505200"/>
            <a:ext cx="6248400" cy="685800"/>
            <a:chOff x="1584" y="2208"/>
            <a:chExt cx="3936" cy="432"/>
          </a:xfrm>
        </p:grpSpPr>
        <p:sp>
          <p:nvSpPr>
            <p:cNvPr id="14349" name="Rectangle 13"/>
            <p:cNvSpPr>
              <a:spLocks noChangeArrowheads="1"/>
            </p:cNvSpPr>
            <p:nvPr/>
          </p:nvSpPr>
          <p:spPr bwMode="auto">
            <a:xfrm>
              <a:off x="1584" y="2208"/>
              <a:ext cx="3936" cy="432"/>
            </a:xfrm>
            <a:prstGeom prst="rect">
              <a:avLst/>
            </a:prstGeom>
            <a:solidFill>
              <a:srgbClr val="EAEAEA"/>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aphicFrame>
          <p:nvGraphicFramePr>
            <p:cNvPr id="14350" name="Object 14"/>
            <p:cNvGraphicFramePr>
              <a:graphicFrameLocks noChangeAspect="1"/>
            </p:cNvGraphicFramePr>
            <p:nvPr/>
          </p:nvGraphicFramePr>
          <p:xfrm>
            <a:off x="1632" y="2278"/>
            <a:ext cx="3840" cy="292"/>
          </p:xfrm>
          <a:graphic>
            <a:graphicData uri="http://schemas.openxmlformats.org/presentationml/2006/ole">
              <mc:AlternateContent xmlns:mc="http://schemas.openxmlformats.org/markup-compatibility/2006">
                <mc:Choice xmlns:v="urn:schemas-microsoft-com:vml" Requires="v">
                  <p:oleObj spid="_x0000_s2568" name="Equation" r:id="rId10" imgW="3149280" imgH="241200" progId="Equation.3">
                    <p:embed/>
                  </p:oleObj>
                </mc:Choice>
                <mc:Fallback>
                  <p:oleObj name="Equation" r:id="rId10" imgW="3149280" imgH="241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32" y="2278"/>
                          <a:ext cx="3840"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4351" name="Group 15"/>
          <p:cNvGrpSpPr>
            <a:grpSpLocks/>
          </p:cNvGrpSpPr>
          <p:nvPr/>
        </p:nvGrpSpPr>
        <p:grpSpPr bwMode="auto">
          <a:xfrm>
            <a:off x="1371600" y="4343400"/>
            <a:ext cx="2362200" cy="838200"/>
            <a:chOff x="576" y="2592"/>
            <a:chExt cx="1680" cy="672"/>
          </a:xfrm>
        </p:grpSpPr>
        <p:sp>
          <p:nvSpPr>
            <p:cNvPr id="14352" name="Rectangle 16"/>
            <p:cNvSpPr>
              <a:spLocks noChangeArrowheads="1"/>
            </p:cNvSpPr>
            <p:nvPr/>
          </p:nvSpPr>
          <p:spPr bwMode="auto">
            <a:xfrm>
              <a:off x="576" y="2592"/>
              <a:ext cx="1680" cy="672"/>
            </a:xfrm>
            <a:prstGeom prst="rect">
              <a:avLst/>
            </a:prstGeom>
            <a:solidFill>
              <a:srgbClr val="EAEAEA"/>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ru-RU" sz="2400">
                <a:solidFill>
                  <a:srgbClr val="40458C"/>
                </a:solidFill>
              </a:endParaRPr>
            </a:p>
          </p:txBody>
        </p:sp>
        <p:graphicFrame>
          <p:nvGraphicFramePr>
            <p:cNvPr id="14353" name="Object 17"/>
            <p:cNvGraphicFramePr>
              <a:graphicFrameLocks noChangeAspect="1"/>
            </p:cNvGraphicFramePr>
            <p:nvPr/>
          </p:nvGraphicFramePr>
          <p:xfrm>
            <a:off x="672" y="2640"/>
            <a:ext cx="1584" cy="607"/>
          </p:xfrm>
          <a:graphic>
            <a:graphicData uri="http://schemas.openxmlformats.org/presentationml/2006/ole">
              <mc:AlternateContent xmlns:mc="http://schemas.openxmlformats.org/markup-compatibility/2006">
                <mc:Choice xmlns:v="urn:schemas-microsoft-com:vml" Requires="v">
                  <p:oleObj spid="_x0000_s2569" name="Equation" r:id="rId12" imgW="1422360" imgH="545760" progId="Equation.3">
                    <p:embed/>
                  </p:oleObj>
                </mc:Choice>
                <mc:Fallback>
                  <p:oleObj name="Equation" r:id="rId12" imgW="1422360" imgH="54576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2" y="2640"/>
                          <a:ext cx="1584" cy="6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4354" name="Group 18"/>
          <p:cNvGrpSpPr>
            <a:grpSpLocks/>
          </p:cNvGrpSpPr>
          <p:nvPr/>
        </p:nvGrpSpPr>
        <p:grpSpPr bwMode="auto">
          <a:xfrm>
            <a:off x="190500" y="4267200"/>
            <a:ext cx="8763000" cy="2590800"/>
            <a:chOff x="192" y="2780"/>
            <a:chExt cx="5328" cy="1367"/>
          </a:xfrm>
        </p:grpSpPr>
        <p:pic>
          <p:nvPicPr>
            <p:cNvPr id="14355" name="Picture 19" descr="Slide8-Relativisti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76" y="2780"/>
              <a:ext cx="2544" cy="136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4356" name="Text Box 20"/>
            <p:cNvSpPr txBox="1">
              <a:spLocks noChangeArrowheads="1"/>
            </p:cNvSpPr>
            <p:nvPr/>
          </p:nvSpPr>
          <p:spPr bwMode="auto">
            <a:xfrm>
              <a:off x="192" y="3344"/>
              <a:ext cx="2636" cy="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1600" b="1">
                  <a:solidFill>
                    <a:srgbClr val="40458C"/>
                  </a:solidFill>
                  <a:latin typeface="Times New Roman" pitchFamily="18" charset="0"/>
                </a:rPr>
                <a:t>Relativistic electrons: the background radiation</a:t>
              </a:r>
            </a:p>
            <a:p>
              <a:pPr eaLnBrk="0" fontAlgn="base" hangingPunct="0">
                <a:spcBef>
                  <a:spcPct val="0"/>
                </a:spcBef>
                <a:spcAft>
                  <a:spcPct val="0"/>
                </a:spcAft>
              </a:pPr>
              <a:r>
                <a:rPr lang="en-US" sz="1600" b="1">
                  <a:solidFill>
                    <a:srgbClr val="40458C"/>
                  </a:solidFill>
                  <a:latin typeface="Times New Roman" pitchFamily="18" charset="0"/>
                </a:rPr>
                <a:t>caused by effects other than PXR, e.g., coherent</a:t>
              </a:r>
            </a:p>
            <a:p>
              <a:pPr eaLnBrk="0" fontAlgn="base" hangingPunct="0">
                <a:spcBef>
                  <a:spcPct val="0"/>
                </a:spcBef>
                <a:spcAft>
                  <a:spcPct val="0"/>
                </a:spcAft>
              </a:pPr>
              <a:r>
                <a:rPr lang="en-US" sz="1600" b="1">
                  <a:solidFill>
                    <a:srgbClr val="40458C"/>
                  </a:solidFill>
                  <a:latin typeface="Times New Roman" pitchFamily="18" charset="0"/>
                </a:rPr>
                <a:t>and incoherent </a:t>
              </a:r>
              <a:r>
                <a:rPr lang="en-US" sz="1600" b="1" i="1">
                  <a:solidFill>
                    <a:srgbClr val="40458C"/>
                  </a:solidFill>
                  <a:latin typeface="Times New Roman" pitchFamily="18" charset="0"/>
                </a:rPr>
                <a:t>Bremsstrahlung</a:t>
              </a:r>
              <a:r>
                <a:rPr lang="en-US" sz="1600" b="1">
                  <a:solidFill>
                    <a:srgbClr val="40458C"/>
                  </a:solidFill>
                  <a:latin typeface="Times New Roman" pitchFamily="18" charset="0"/>
                </a:rPr>
                <a:t>, is concentrated</a:t>
              </a:r>
            </a:p>
            <a:p>
              <a:pPr eaLnBrk="0" fontAlgn="base" hangingPunct="0">
                <a:spcBef>
                  <a:spcPct val="0"/>
                </a:spcBef>
                <a:spcAft>
                  <a:spcPct val="0"/>
                </a:spcAft>
              </a:pPr>
              <a:r>
                <a:rPr lang="en-US" sz="1600" b="1">
                  <a:solidFill>
                    <a:srgbClr val="40458C"/>
                  </a:solidFill>
                  <a:latin typeface="Times New Roman" pitchFamily="18" charset="0"/>
                </a:rPr>
                <a:t>within the narrow cone along the direction of</a:t>
              </a:r>
            </a:p>
            <a:p>
              <a:pPr eaLnBrk="0" fontAlgn="base" hangingPunct="0">
                <a:spcBef>
                  <a:spcPct val="0"/>
                </a:spcBef>
                <a:spcAft>
                  <a:spcPct val="0"/>
                </a:spcAft>
              </a:pPr>
              <a:r>
                <a:rPr lang="en-US" sz="1600" b="1">
                  <a:solidFill>
                    <a:srgbClr val="40458C"/>
                  </a:solidFill>
                  <a:latin typeface="Times New Roman" pitchFamily="18" charset="0"/>
                </a:rPr>
                <a:t>particle beam</a:t>
              </a:r>
            </a:p>
          </p:txBody>
        </p:sp>
      </p:grpSp>
      <p:sp>
        <p:nvSpPr>
          <p:cNvPr id="14357" name="Rectangle 21"/>
          <p:cNvSpPr>
            <a:spLocks noGrp="1" noChangeArrowheads="1"/>
          </p:cNvSpPr>
          <p:nvPr>
            <p:ph type="title" idx="4294967295"/>
          </p:nvPr>
        </p:nvSpPr>
        <p:spPr>
          <a:xfrm>
            <a:off x="609600" y="152400"/>
            <a:ext cx="7922840" cy="685800"/>
          </a:xfrm>
        </p:spPr>
        <p:txBody>
          <a:bodyPr/>
          <a:lstStyle/>
          <a:p>
            <a:pPr algn="ctr"/>
            <a:r>
              <a:rPr lang="en-US" dirty="0"/>
              <a:t>PXR Visual </a:t>
            </a:r>
            <a:r>
              <a:rPr lang="en-US" dirty="0" smtClean="0"/>
              <a:t>Presentation </a:t>
            </a:r>
            <a:r>
              <a:rPr lang="en-US" dirty="0" smtClean="0"/>
              <a:t>- 2</a:t>
            </a:r>
            <a:endParaRPr lang="ru-RU" dirty="0"/>
          </a:p>
        </p:txBody>
      </p:sp>
    </p:spTree>
    <p:extLst>
      <p:ext uri="{BB962C8B-B14F-4D97-AF65-F5344CB8AC3E}">
        <p14:creationId xmlns:p14="http://schemas.microsoft.com/office/powerpoint/2010/main" val="37389991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8313" y="0"/>
            <a:ext cx="8229600" cy="850900"/>
          </a:xfrm>
        </p:spPr>
        <p:txBody>
          <a:bodyPr/>
          <a:lstStyle/>
          <a:p>
            <a:r>
              <a:rPr lang="ru-RU" sz="3600" b="1">
                <a:solidFill>
                  <a:srgbClr val="FF0000"/>
                </a:solidFill>
              </a:rPr>
              <a:t>Soft X-Ray Spectroscopy</a:t>
            </a:r>
            <a:r>
              <a:rPr lang="ru-RU"/>
              <a:t> </a:t>
            </a:r>
          </a:p>
        </p:txBody>
      </p:sp>
      <p:sp>
        <p:nvSpPr>
          <p:cNvPr id="41987" name="Rectangle 3"/>
          <p:cNvSpPr>
            <a:spLocks noGrp="1" noChangeArrowheads="1"/>
          </p:cNvSpPr>
          <p:nvPr>
            <p:ph type="body" idx="1"/>
          </p:nvPr>
        </p:nvSpPr>
        <p:spPr>
          <a:xfrm>
            <a:off x="323850" y="908050"/>
            <a:ext cx="8208963" cy="5949950"/>
          </a:xfrm>
        </p:spPr>
        <p:txBody>
          <a:bodyPr/>
          <a:lstStyle/>
          <a:p>
            <a:pPr>
              <a:lnSpc>
                <a:spcPct val="80000"/>
              </a:lnSpc>
              <a:buFontTx/>
              <a:buNone/>
            </a:pPr>
            <a:r>
              <a:rPr lang="en-US" sz="2400"/>
              <a:t>	</a:t>
            </a:r>
            <a:r>
              <a:rPr lang="en-US" sz="2400" b="1">
                <a:solidFill>
                  <a:srgbClr val="FF0000"/>
                </a:solidFill>
              </a:rPr>
              <a:t>Methods:</a:t>
            </a:r>
            <a:r>
              <a:rPr lang="en-US" sz="2400"/>
              <a:t> </a:t>
            </a:r>
            <a:r>
              <a:rPr lang="ru-RU" sz="2400"/>
              <a:t>Soft x-ray absorption spectroscopy (</a:t>
            </a:r>
            <a:r>
              <a:rPr lang="ru-RU" sz="2400">
                <a:solidFill>
                  <a:srgbClr val="FF0000"/>
                </a:solidFill>
              </a:rPr>
              <a:t>XAS</a:t>
            </a:r>
            <a:r>
              <a:rPr lang="ru-RU" sz="2400"/>
              <a:t>), near-edge x-ray absorption fine structure (</a:t>
            </a:r>
            <a:r>
              <a:rPr lang="ru-RU" sz="2400">
                <a:solidFill>
                  <a:srgbClr val="FF0000"/>
                </a:solidFill>
              </a:rPr>
              <a:t>NEXAFS</a:t>
            </a:r>
            <a:r>
              <a:rPr lang="ru-RU" sz="2400"/>
              <a:t>) spectroscopy, soft x-ray emission spectroscopy (</a:t>
            </a:r>
            <a:r>
              <a:rPr lang="ru-RU" sz="2400">
                <a:solidFill>
                  <a:schemeClr val="hlink"/>
                </a:solidFill>
              </a:rPr>
              <a:t>SXES</a:t>
            </a:r>
            <a:r>
              <a:rPr lang="ru-RU" sz="2400"/>
              <a:t>), resonant inelastic x-ray scattering (</a:t>
            </a:r>
            <a:r>
              <a:rPr lang="ru-RU" sz="2400">
                <a:solidFill>
                  <a:schemeClr val="hlink"/>
                </a:solidFill>
              </a:rPr>
              <a:t>RIXS</a:t>
            </a:r>
            <a:r>
              <a:rPr lang="ru-RU" sz="2400"/>
              <a:t>), x-ray magnetic circular dichroism (</a:t>
            </a:r>
            <a:r>
              <a:rPr lang="ru-RU" sz="2400">
                <a:solidFill>
                  <a:srgbClr val="FF0000"/>
                </a:solidFill>
              </a:rPr>
              <a:t>XMCD</a:t>
            </a:r>
            <a:r>
              <a:rPr lang="ru-RU" sz="2400"/>
              <a:t>),</a:t>
            </a:r>
            <a:r>
              <a:rPr lang="en-US" sz="2400"/>
              <a:t>	</a:t>
            </a:r>
            <a:r>
              <a:rPr lang="ru-RU" sz="2400"/>
              <a:t>x-ray photo</a:t>
            </a:r>
            <a:r>
              <a:rPr lang="en-US" sz="2400"/>
              <a:t>-</a:t>
            </a:r>
            <a:r>
              <a:rPr lang="ru-RU" sz="2400"/>
              <a:t>emission spectroscopy (</a:t>
            </a:r>
            <a:r>
              <a:rPr lang="ru-RU" sz="2400">
                <a:solidFill>
                  <a:srgbClr val="FF0000"/>
                </a:solidFill>
              </a:rPr>
              <a:t>XPS</a:t>
            </a:r>
            <a:r>
              <a:rPr lang="ru-RU" sz="2400"/>
              <a:t>), Auger spectroscopy.</a:t>
            </a:r>
            <a:endParaRPr lang="en-US" sz="2400"/>
          </a:p>
          <a:p>
            <a:pPr algn="ctr">
              <a:lnSpc>
                <a:spcPct val="80000"/>
              </a:lnSpc>
              <a:buFontTx/>
              <a:buNone/>
            </a:pPr>
            <a:r>
              <a:rPr lang="en-US" sz="2400"/>
              <a:t>	</a:t>
            </a:r>
          </a:p>
          <a:p>
            <a:pPr algn="ctr">
              <a:lnSpc>
                <a:spcPct val="80000"/>
              </a:lnSpc>
              <a:buFontTx/>
              <a:buNone/>
            </a:pPr>
            <a:r>
              <a:rPr lang="ru-RU" sz="2400" b="1">
                <a:solidFill>
                  <a:srgbClr val="FF0000"/>
                </a:solidFill>
              </a:rPr>
              <a:t>Problems:</a:t>
            </a:r>
          </a:p>
          <a:p>
            <a:pPr algn="ctr">
              <a:lnSpc>
                <a:spcPct val="80000"/>
              </a:lnSpc>
              <a:buFontTx/>
              <a:buNone/>
            </a:pPr>
            <a:r>
              <a:rPr lang="ru-RU" sz="2400">
                <a:solidFill>
                  <a:schemeClr val="accent2"/>
                </a:solidFill>
              </a:rPr>
              <a:t>Complex materials </a:t>
            </a:r>
          </a:p>
          <a:p>
            <a:pPr algn="ctr">
              <a:lnSpc>
                <a:spcPct val="80000"/>
              </a:lnSpc>
              <a:buFontTx/>
              <a:buNone/>
            </a:pPr>
            <a:r>
              <a:rPr lang="ru-RU" sz="2400">
                <a:solidFill>
                  <a:schemeClr val="accent2"/>
                </a:solidFill>
              </a:rPr>
              <a:t>Magnetic materials </a:t>
            </a:r>
          </a:p>
          <a:p>
            <a:pPr algn="ctr">
              <a:lnSpc>
                <a:spcPct val="80000"/>
              </a:lnSpc>
              <a:buFontTx/>
              <a:buNone/>
            </a:pPr>
            <a:r>
              <a:rPr lang="ru-RU" sz="2400">
                <a:solidFill>
                  <a:schemeClr val="accent2"/>
                </a:solidFill>
              </a:rPr>
              <a:t>Environmental science</a:t>
            </a:r>
          </a:p>
          <a:p>
            <a:pPr algn="ctr">
              <a:lnSpc>
                <a:spcPct val="80000"/>
              </a:lnSpc>
              <a:buFontTx/>
              <a:buNone/>
            </a:pPr>
            <a:r>
              <a:rPr lang="ru-RU" sz="2400">
                <a:solidFill>
                  <a:schemeClr val="accent2"/>
                </a:solidFill>
              </a:rPr>
              <a:t>Catalysis</a:t>
            </a:r>
            <a:endParaRPr lang="en-US" sz="2400">
              <a:solidFill>
                <a:schemeClr val="accent2"/>
              </a:solidFill>
            </a:endParaRPr>
          </a:p>
          <a:p>
            <a:pPr algn="ctr">
              <a:lnSpc>
                <a:spcPct val="80000"/>
              </a:lnSpc>
              <a:buFontTx/>
              <a:buNone/>
            </a:pPr>
            <a:endParaRPr lang="en-US" sz="2400"/>
          </a:p>
          <a:p>
            <a:pPr algn="ctr">
              <a:lnSpc>
                <a:spcPct val="80000"/>
              </a:lnSpc>
              <a:buFontTx/>
              <a:buNone/>
            </a:pPr>
            <a:r>
              <a:rPr lang="ru-RU" sz="2800" b="1">
                <a:solidFill>
                  <a:srgbClr val="FF0000"/>
                </a:solidFill>
              </a:rPr>
              <a:t>The photon</a:t>
            </a:r>
            <a:r>
              <a:rPr lang="en-US" sz="2800" b="1">
                <a:solidFill>
                  <a:srgbClr val="FF0000"/>
                </a:solidFill>
              </a:rPr>
              <a:t> </a:t>
            </a:r>
            <a:r>
              <a:rPr lang="ru-RU" sz="2800" b="1">
                <a:solidFill>
                  <a:srgbClr val="FF0000"/>
                </a:solidFill>
              </a:rPr>
              <a:t>energy </a:t>
            </a:r>
            <a:r>
              <a:rPr lang="ru-RU" sz="2800" b="1" u="sng">
                <a:solidFill>
                  <a:srgbClr val="FF0000"/>
                </a:solidFill>
              </a:rPr>
              <a:t>tunability</a:t>
            </a:r>
            <a:r>
              <a:rPr lang="ru-RU" sz="2800" b="1">
                <a:solidFill>
                  <a:srgbClr val="FF0000"/>
                </a:solidFill>
              </a:rPr>
              <a:t> </a:t>
            </a:r>
            <a:r>
              <a:rPr lang="en-US" sz="2800" b="1">
                <a:solidFill>
                  <a:srgbClr val="FF0000"/>
                </a:solidFill>
              </a:rPr>
              <a:t>and its brilliance for some above listed applications are</a:t>
            </a:r>
            <a:r>
              <a:rPr lang="ru-RU" sz="2800" b="1">
                <a:solidFill>
                  <a:srgbClr val="FF0000"/>
                </a:solidFill>
              </a:rPr>
              <a:t> essential.</a:t>
            </a:r>
          </a:p>
        </p:txBody>
      </p:sp>
    </p:spTree>
    <p:extLst>
      <p:ext uri="{BB962C8B-B14F-4D97-AF65-F5344CB8AC3E}">
        <p14:creationId xmlns:p14="http://schemas.microsoft.com/office/powerpoint/2010/main" val="26601293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8313" y="0"/>
            <a:ext cx="8229600" cy="777875"/>
          </a:xfrm>
        </p:spPr>
        <p:txBody>
          <a:bodyPr/>
          <a:lstStyle/>
          <a:p>
            <a:r>
              <a:rPr lang="ru-RU" sz="3600" b="1">
                <a:solidFill>
                  <a:srgbClr val="FF0000"/>
                </a:solidFill>
              </a:rPr>
              <a:t>Soft X-Ray Scattering</a:t>
            </a:r>
          </a:p>
        </p:txBody>
      </p:sp>
      <p:sp>
        <p:nvSpPr>
          <p:cNvPr id="43011" name="Rectangle 3"/>
          <p:cNvSpPr>
            <a:spLocks noGrp="1" noChangeArrowheads="1"/>
          </p:cNvSpPr>
          <p:nvPr>
            <p:ph type="body" idx="1"/>
          </p:nvPr>
        </p:nvSpPr>
        <p:spPr>
          <a:xfrm>
            <a:off x="0" y="1209675"/>
            <a:ext cx="9144000" cy="5648325"/>
          </a:xfrm>
        </p:spPr>
        <p:txBody>
          <a:bodyPr/>
          <a:lstStyle/>
          <a:p>
            <a:pPr algn="ctr">
              <a:lnSpc>
                <a:spcPct val="90000"/>
              </a:lnSpc>
              <a:buFontTx/>
              <a:buNone/>
            </a:pPr>
            <a:r>
              <a:rPr lang="en-US" sz="2800"/>
              <a:t>	 </a:t>
            </a:r>
            <a:r>
              <a:rPr lang="en-US" sz="2400" b="1">
                <a:solidFill>
                  <a:srgbClr val="FF0000"/>
                </a:solidFill>
              </a:rPr>
              <a:t>Methods:</a:t>
            </a:r>
            <a:r>
              <a:rPr lang="en-US" sz="2400"/>
              <a:t> </a:t>
            </a:r>
            <a:r>
              <a:rPr lang="ru-RU" sz="2400"/>
              <a:t>Soft x-ray emission spectroscopy (</a:t>
            </a:r>
            <a:r>
              <a:rPr lang="ru-RU" sz="2400">
                <a:solidFill>
                  <a:schemeClr val="hlink"/>
                </a:solidFill>
              </a:rPr>
              <a:t>SXES</a:t>
            </a:r>
            <a:r>
              <a:rPr lang="ru-RU" sz="2400"/>
              <a:t>), inelastic x-ray scattering (</a:t>
            </a:r>
            <a:r>
              <a:rPr lang="ru-RU" sz="2400">
                <a:solidFill>
                  <a:srgbClr val="FF0000"/>
                </a:solidFill>
              </a:rPr>
              <a:t>IXS</a:t>
            </a:r>
            <a:r>
              <a:rPr lang="ru-RU" sz="2400"/>
              <a:t>), resonant x-ray inelastic scattering (</a:t>
            </a:r>
            <a:r>
              <a:rPr lang="ru-RU" sz="2400">
                <a:solidFill>
                  <a:schemeClr val="hlink"/>
                </a:solidFill>
              </a:rPr>
              <a:t>RIXS</a:t>
            </a:r>
            <a:r>
              <a:rPr lang="ru-RU" sz="2400"/>
              <a:t>), speckle patterns, small-angle x-ray scattering (</a:t>
            </a:r>
            <a:r>
              <a:rPr lang="ru-RU" sz="2400">
                <a:solidFill>
                  <a:srgbClr val="FF0000"/>
                </a:solidFill>
              </a:rPr>
              <a:t>SAXS</a:t>
            </a:r>
            <a:r>
              <a:rPr lang="ru-RU" sz="2400"/>
              <a:t>). </a:t>
            </a:r>
            <a:endParaRPr lang="en-US" sz="2400"/>
          </a:p>
          <a:p>
            <a:pPr algn="ctr">
              <a:lnSpc>
                <a:spcPct val="90000"/>
              </a:lnSpc>
              <a:buFontTx/>
              <a:buNone/>
            </a:pPr>
            <a:r>
              <a:rPr lang="ru-RU" sz="2800" b="1">
                <a:solidFill>
                  <a:srgbClr val="FF0000"/>
                </a:solidFill>
              </a:rPr>
              <a:t>Problems:</a:t>
            </a:r>
            <a:endParaRPr lang="en-US" sz="2800" b="1">
              <a:solidFill>
                <a:srgbClr val="FF0000"/>
              </a:solidFill>
            </a:endParaRPr>
          </a:p>
          <a:p>
            <a:pPr algn="ctr">
              <a:lnSpc>
                <a:spcPct val="90000"/>
              </a:lnSpc>
              <a:buFontTx/>
              <a:buNone/>
            </a:pPr>
            <a:r>
              <a:rPr lang="ru-RU" sz="2800">
                <a:solidFill>
                  <a:schemeClr val="accent2"/>
                </a:solidFill>
              </a:rPr>
              <a:t>Strongly correlated materials </a:t>
            </a:r>
          </a:p>
          <a:p>
            <a:pPr algn="ctr">
              <a:lnSpc>
                <a:spcPct val="90000"/>
              </a:lnSpc>
              <a:buFontTx/>
              <a:buNone/>
            </a:pPr>
            <a:r>
              <a:rPr lang="ru-RU" sz="2800">
                <a:solidFill>
                  <a:schemeClr val="accent2"/>
                </a:solidFill>
              </a:rPr>
              <a:t>Magnetic materials </a:t>
            </a:r>
          </a:p>
          <a:p>
            <a:pPr algn="ctr">
              <a:lnSpc>
                <a:spcPct val="90000"/>
              </a:lnSpc>
              <a:buFontTx/>
              <a:buNone/>
            </a:pPr>
            <a:r>
              <a:rPr lang="ru-RU" sz="2800">
                <a:solidFill>
                  <a:schemeClr val="accent2"/>
                </a:solidFill>
              </a:rPr>
              <a:t>Environmental science </a:t>
            </a:r>
          </a:p>
          <a:p>
            <a:pPr algn="ctr">
              <a:lnSpc>
                <a:spcPct val="90000"/>
              </a:lnSpc>
              <a:buFontTx/>
              <a:buNone/>
            </a:pPr>
            <a:r>
              <a:rPr lang="ru-RU" sz="2800">
                <a:solidFill>
                  <a:schemeClr val="accent2"/>
                </a:solidFill>
              </a:rPr>
              <a:t>Catalysis</a:t>
            </a:r>
            <a:endParaRPr lang="en-US" sz="2800">
              <a:solidFill>
                <a:schemeClr val="accent2"/>
              </a:solidFill>
            </a:endParaRPr>
          </a:p>
          <a:p>
            <a:pPr>
              <a:lnSpc>
                <a:spcPct val="90000"/>
              </a:lnSpc>
              <a:buFontTx/>
              <a:buNone/>
            </a:pPr>
            <a:endParaRPr lang="ru-RU" sz="2800">
              <a:solidFill>
                <a:schemeClr val="accent2"/>
              </a:solidFill>
            </a:endParaRPr>
          </a:p>
          <a:p>
            <a:pPr algn="ctr">
              <a:lnSpc>
                <a:spcPct val="90000"/>
              </a:lnSpc>
              <a:buFontTx/>
              <a:buNone/>
            </a:pPr>
            <a:r>
              <a:rPr lang="en-US" sz="2800" b="1">
                <a:solidFill>
                  <a:srgbClr val="FF0000"/>
                </a:solidFill>
              </a:rPr>
              <a:t>	</a:t>
            </a:r>
            <a:r>
              <a:rPr lang="ru-RU" sz="2800" b="1">
                <a:solidFill>
                  <a:srgbClr val="FF0000"/>
                </a:solidFill>
              </a:rPr>
              <a:t>The </a:t>
            </a:r>
            <a:r>
              <a:rPr lang="ru-RU" sz="2800" b="1" u="sng">
                <a:solidFill>
                  <a:srgbClr val="FF0000"/>
                </a:solidFill>
              </a:rPr>
              <a:t>tunability</a:t>
            </a:r>
            <a:r>
              <a:rPr lang="ru-RU" sz="2800" b="1">
                <a:solidFill>
                  <a:srgbClr val="FF0000"/>
                </a:solidFill>
              </a:rPr>
              <a:t> of radiation </a:t>
            </a:r>
            <a:r>
              <a:rPr lang="en-US" sz="2800" b="1">
                <a:solidFill>
                  <a:srgbClr val="FF0000"/>
                </a:solidFill>
              </a:rPr>
              <a:t>and its brilliance for some above listed applications are</a:t>
            </a:r>
            <a:r>
              <a:rPr lang="ru-RU" sz="2800" b="1">
                <a:solidFill>
                  <a:srgbClr val="FF0000"/>
                </a:solidFill>
              </a:rPr>
              <a:t> essential.</a:t>
            </a:r>
          </a:p>
        </p:txBody>
      </p:sp>
    </p:spTree>
    <p:extLst>
      <p:ext uri="{BB962C8B-B14F-4D97-AF65-F5344CB8AC3E}">
        <p14:creationId xmlns:p14="http://schemas.microsoft.com/office/powerpoint/2010/main" val="30408289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0" y="0"/>
            <a:ext cx="9144000" cy="706438"/>
          </a:xfrm>
        </p:spPr>
        <p:txBody>
          <a:bodyPr/>
          <a:lstStyle/>
          <a:p>
            <a:r>
              <a:rPr lang="en-US" sz="3600" b="1">
                <a:solidFill>
                  <a:srgbClr val="FF0000"/>
                </a:solidFill>
              </a:rPr>
              <a:t>Applications to the life sciences</a:t>
            </a:r>
            <a:endParaRPr lang="ru-RU" sz="3600" b="1">
              <a:solidFill>
                <a:srgbClr val="FF0000"/>
              </a:solidFill>
            </a:endParaRPr>
          </a:p>
        </p:txBody>
      </p:sp>
      <p:sp>
        <p:nvSpPr>
          <p:cNvPr id="44035" name="Rectangle 3"/>
          <p:cNvSpPr>
            <a:spLocks noGrp="1" noChangeArrowheads="1"/>
          </p:cNvSpPr>
          <p:nvPr>
            <p:ph type="body" idx="1"/>
          </p:nvPr>
        </p:nvSpPr>
        <p:spPr>
          <a:xfrm>
            <a:off x="0" y="1052513"/>
            <a:ext cx="9144000" cy="5805487"/>
          </a:xfrm>
        </p:spPr>
        <p:txBody>
          <a:bodyPr/>
          <a:lstStyle/>
          <a:p>
            <a:pPr>
              <a:lnSpc>
                <a:spcPct val="90000"/>
              </a:lnSpc>
            </a:pPr>
            <a:r>
              <a:rPr lang="en-US" sz="3600"/>
              <a:t>Potential to form high spatial resolution images in hydrated bio-material</a:t>
            </a:r>
          </a:p>
          <a:p>
            <a:pPr>
              <a:lnSpc>
                <a:spcPct val="90000"/>
              </a:lnSpc>
            </a:pPr>
            <a:r>
              <a:rPr lang="en-US" sz="3600"/>
              <a:t>Ability to identify atomic elements by the coincidence between photon energy and atomic resonances of the constituents of organic materials</a:t>
            </a:r>
          </a:p>
          <a:p>
            <a:pPr algn="ctr">
              <a:lnSpc>
                <a:spcPct val="90000"/>
              </a:lnSpc>
              <a:buFontTx/>
              <a:buNone/>
            </a:pPr>
            <a:r>
              <a:rPr lang="en-US" sz="3600">
                <a:solidFill>
                  <a:srgbClr val="FF0000"/>
                </a:solidFill>
              </a:rPr>
              <a:t>Concern</a:t>
            </a:r>
          </a:p>
          <a:p>
            <a:pPr algn="ctr">
              <a:lnSpc>
                <a:spcPct val="90000"/>
              </a:lnSpc>
              <a:buFontTx/>
              <a:buNone/>
            </a:pPr>
            <a:r>
              <a:rPr lang="en-US" sz="3600"/>
              <a:t>Radiation-induced damage: photon energy deposited per unit mass (dose) can cause observable changes in structure</a:t>
            </a:r>
          </a:p>
          <a:p>
            <a:pPr>
              <a:lnSpc>
                <a:spcPct val="90000"/>
              </a:lnSpc>
            </a:pPr>
            <a:endParaRPr lang="en-US" sz="3600"/>
          </a:p>
          <a:p>
            <a:pPr>
              <a:lnSpc>
                <a:spcPct val="90000"/>
              </a:lnSpc>
              <a:buFontTx/>
              <a:buNone/>
            </a:pPr>
            <a:endParaRPr lang="en-US"/>
          </a:p>
          <a:p>
            <a:pPr>
              <a:lnSpc>
                <a:spcPct val="90000"/>
              </a:lnSpc>
            </a:pPr>
            <a:endParaRPr lang="en-US"/>
          </a:p>
          <a:p>
            <a:pPr>
              <a:lnSpc>
                <a:spcPct val="90000"/>
              </a:lnSpc>
            </a:pPr>
            <a:endParaRPr lang="ru-RU"/>
          </a:p>
        </p:txBody>
      </p:sp>
    </p:spTree>
    <p:extLst>
      <p:ext uri="{BB962C8B-B14F-4D97-AF65-F5344CB8AC3E}">
        <p14:creationId xmlns:p14="http://schemas.microsoft.com/office/powerpoint/2010/main" val="8509708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0647" y="23142"/>
            <a:ext cx="8229600" cy="1143000"/>
          </a:xfrm>
        </p:spPr>
        <p:txBody>
          <a:bodyPr/>
          <a:lstStyle/>
          <a:p>
            <a:r>
              <a:rPr lang="en-US" b="1" dirty="0" smtClean="0">
                <a:solidFill>
                  <a:srgbClr val="FF0000"/>
                </a:solidFill>
              </a:rPr>
              <a:t>CONCEPT OF PXR SOURCE</a:t>
            </a:r>
            <a:endParaRPr lang="ru-RU" b="1" dirty="0">
              <a:solidFill>
                <a:srgbClr val="FF000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847" y="1484784"/>
            <a:ext cx="57912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8157" y="3212396"/>
            <a:ext cx="5350309" cy="364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61307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91" y="-23357"/>
            <a:ext cx="9171791" cy="3147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91" y="3529017"/>
            <a:ext cx="9171791" cy="2647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9446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7988" y="59757"/>
            <a:ext cx="8229600" cy="1143000"/>
          </a:xfrm>
        </p:spPr>
        <p:txBody>
          <a:bodyPr/>
          <a:lstStyle/>
          <a:p>
            <a:r>
              <a:rPr lang="en-US" dirty="0" smtClean="0">
                <a:solidFill>
                  <a:srgbClr val="FF0000"/>
                </a:solidFill>
              </a:rPr>
              <a:t>New targets</a:t>
            </a:r>
            <a:endParaRPr lang="ru-RU" dirty="0">
              <a:solidFill>
                <a:srgbClr val="FF0000"/>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474505"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25459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247864"/>
          </a:xfrm>
          <a:prstGeom prst="rect">
            <a:avLst/>
          </a:prstGeom>
        </p:spPr>
        <p:txBody>
          <a:bodyPr wrap="square">
            <a:spAutoFit/>
          </a:bodyPr>
          <a:lstStyle/>
          <a:p>
            <a:pPr algn="ctr" eaLnBrk="0" fontAlgn="base" hangingPunct="0">
              <a:spcBef>
                <a:spcPct val="0"/>
              </a:spcBef>
              <a:spcAft>
                <a:spcPct val="0"/>
              </a:spcAft>
              <a:defRPr/>
            </a:pPr>
            <a:r>
              <a:rPr lang="en-US" sz="4000" b="1" cap="small" dirty="0">
                <a:solidFill>
                  <a:srgbClr val="0000FF"/>
                </a:solidFill>
                <a:effectLst>
                  <a:outerShdw blurRad="38100" dist="38100" dir="2700000" algn="tl">
                    <a:srgbClr val="000000">
                      <a:alpha val="43137"/>
                    </a:srgbClr>
                  </a:outerShdw>
                </a:effectLst>
                <a:latin typeface="Arial" pitchFamily="34" charset="0"/>
                <a:cs typeface="Arial" pitchFamily="34" charset="0"/>
              </a:rPr>
              <a:t>PROSPECTS</a:t>
            </a:r>
          </a:p>
          <a:p>
            <a:pPr algn="just" eaLnBrk="0" fontAlgn="base" hangingPunct="0">
              <a:spcBef>
                <a:spcPct val="0"/>
              </a:spcBef>
              <a:spcAft>
                <a:spcPct val="0"/>
              </a:spcAft>
              <a:defRPr/>
            </a:pPr>
            <a:endParaRPr lang="en-US" sz="2400" dirty="0">
              <a:solidFill>
                <a:srgbClr val="000000"/>
              </a:solidFill>
              <a:latin typeface="Arial" pitchFamily="34" charset="0"/>
              <a:cs typeface="Arial" pitchFamily="34" charset="0"/>
            </a:endParaRPr>
          </a:p>
          <a:p>
            <a:pPr algn="just" eaLnBrk="0" fontAlgn="base" hangingPunct="0">
              <a:spcBef>
                <a:spcPct val="0"/>
              </a:spcBef>
              <a:spcAft>
                <a:spcPct val="0"/>
              </a:spcAft>
              <a:defRPr/>
            </a:pPr>
            <a:r>
              <a:rPr lang="en-US" sz="2800" dirty="0">
                <a:solidFill>
                  <a:srgbClr val="000000"/>
                </a:solidFill>
                <a:latin typeface="Arial" pitchFamily="34" charset="0"/>
                <a:cs typeface="Arial" pitchFamily="34" charset="0"/>
              </a:rPr>
              <a:t>We have fabricated homogeneous 500 nm-thick films made of single crystal HPTP </a:t>
            </a:r>
            <a:r>
              <a:rPr lang="en-US" sz="2800" dirty="0" err="1">
                <a:solidFill>
                  <a:srgbClr val="000000"/>
                </a:solidFill>
                <a:latin typeface="Arial" pitchFamily="34" charset="0"/>
                <a:cs typeface="Arial" pitchFamily="34" charset="0"/>
              </a:rPr>
              <a:t>nano</a:t>
            </a:r>
            <a:r>
              <a:rPr lang="en-US" sz="2800" dirty="0">
                <a:solidFill>
                  <a:srgbClr val="000000"/>
                </a:solidFill>
                <a:latin typeface="Arial" pitchFamily="34" charset="0"/>
                <a:cs typeface="Arial" pitchFamily="34" charset="0"/>
              </a:rPr>
              <a:t>-diamonds which demonstrated good x-ray diffraction patterns. Next step is to develop methods to produce sandwich-type ND targets of thickness suitable for the accelerator x-ray experiments, i.e. </a:t>
            </a:r>
            <a:r>
              <a:rPr lang="en-US" sz="2800" dirty="0">
                <a:solidFill>
                  <a:srgbClr val="0000FF"/>
                </a:solidFill>
                <a:latin typeface="Arial" pitchFamily="34" charset="0"/>
                <a:cs typeface="Arial" pitchFamily="34" charset="0"/>
              </a:rPr>
              <a:t>tens of microns</a:t>
            </a:r>
            <a:r>
              <a:rPr lang="en-US" sz="2800" dirty="0">
                <a:solidFill>
                  <a:srgbClr val="000000"/>
                </a:solidFill>
                <a:latin typeface="Arial" pitchFamily="34" charset="0"/>
                <a:cs typeface="Arial" pitchFamily="34" charset="0"/>
              </a:rPr>
              <a:t>. </a:t>
            </a:r>
          </a:p>
          <a:p>
            <a:pPr algn="just" eaLnBrk="0" fontAlgn="base" hangingPunct="0">
              <a:spcBef>
                <a:spcPct val="0"/>
              </a:spcBef>
              <a:spcAft>
                <a:spcPct val="0"/>
              </a:spcAft>
              <a:defRPr/>
            </a:pPr>
            <a:endParaRPr lang="en-US" sz="2800" dirty="0">
              <a:solidFill>
                <a:srgbClr val="000000"/>
              </a:solidFill>
              <a:latin typeface="Arial" pitchFamily="34" charset="0"/>
              <a:cs typeface="Arial" pitchFamily="34" charset="0"/>
            </a:endParaRPr>
          </a:p>
          <a:p>
            <a:pPr algn="just" eaLnBrk="0" fontAlgn="base" hangingPunct="0">
              <a:spcBef>
                <a:spcPct val="0"/>
              </a:spcBef>
              <a:spcAft>
                <a:spcPct val="0"/>
              </a:spcAft>
              <a:defRPr/>
            </a:pPr>
            <a:r>
              <a:rPr lang="fr-FR" sz="2800" dirty="0">
                <a:solidFill>
                  <a:srgbClr val="000000"/>
                </a:solidFill>
                <a:latin typeface="Arial" pitchFamily="34" charset="0"/>
                <a:cs typeface="Arial" pitchFamily="34" charset="0"/>
              </a:rPr>
              <a:t>We consider that targets made of nanodiamonds may provide good prospects in generating crystal-assisted radiations by the relativistic charged particles, such as </a:t>
            </a:r>
            <a:r>
              <a:rPr lang="fr-FR" sz="2800" b="1" dirty="0">
                <a:solidFill>
                  <a:srgbClr val="FF0000"/>
                </a:solidFill>
                <a:latin typeface="Arial" pitchFamily="34" charset="0"/>
                <a:cs typeface="Arial" pitchFamily="34" charset="0"/>
              </a:rPr>
              <a:t>PXR, diffracted transition radiation, diffracted </a:t>
            </a:r>
            <a:r>
              <a:rPr lang="fr-FR" sz="2800" b="1" i="1" dirty="0">
                <a:solidFill>
                  <a:srgbClr val="FF0000"/>
                </a:solidFill>
                <a:latin typeface="Arial" pitchFamily="34" charset="0"/>
                <a:cs typeface="Arial" pitchFamily="34" charset="0"/>
              </a:rPr>
              <a:t>Bremsstrahlung</a:t>
            </a:r>
            <a:r>
              <a:rPr lang="fr-FR" sz="2800" dirty="0">
                <a:solidFill>
                  <a:srgbClr val="000000"/>
                </a:solidFill>
                <a:latin typeface="Arial" pitchFamily="34" charset="0"/>
                <a:cs typeface="Arial" pitchFamily="34" charset="0"/>
              </a:rPr>
              <a:t>, etc.</a:t>
            </a:r>
            <a:endParaRPr lang="en-US" sz="28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8948857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dirty="0" smtClean="0">
                <a:solidFill>
                  <a:srgbClr val="FF0000"/>
                </a:solidFill>
              </a:rPr>
              <a:t>New Geometries</a:t>
            </a:r>
            <a:endParaRPr lang="ru-RU" dirty="0">
              <a:solidFill>
                <a:srgbClr val="FF0000"/>
              </a:solidFill>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217828"/>
            <a:ext cx="7682626" cy="5640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66703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0" y="0"/>
            <a:ext cx="9144000" cy="1196752"/>
          </a:xfrm>
          <a:noFill/>
          <a:ln/>
        </p:spPr>
        <p:txBody>
          <a:bodyPr/>
          <a:lstStyle/>
          <a:p>
            <a:r>
              <a:rPr lang="en-US" sz="3600" b="1" dirty="0">
                <a:solidFill>
                  <a:srgbClr val="FF0000"/>
                </a:solidFill>
              </a:rPr>
              <a:t>Optimal PXR </a:t>
            </a:r>
            <a:r>
              <a:rPr lang="en-US" sz="3600" b="1" dirty="0" smtClean="0">
                <a:solidFill>
                  <a:srgbClr val="FF0000"/>
                </a:solidFill>
              </a:rPr>
              <a:t>shape of crystal </a:t>
            </a:r>
            <a:r>
              <a:rPr lang="en-US" sz="3600" b="1" dirty="0">
                <a:solidFill>
                  <a:srgbClr val="FF0000"/>
                </a:solidFill>
              </a:rPr>
              <a:t>target - wedge</a:t>
            </a:r>
          </a:p>
        </p:txBody>
      </p:sp>
      <p:pic>
        <p:nvPicPr>
          <p:cNvPr id="55299" name="Picture 3" descr="wedge"/>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79388" y="1341438"/>
            <a:ext cx="4932362" cy="3082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5300" name="Picture 4" descr="wedge_ang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3800" y="2781300"/>
            <a:ext cx="4140200" cy="3832225"/>
          </a:xfrm>
          <a:prstGeom prst="rect">
            <a:avLst/>
          </a:prstGeom>
          <a:noFill/>
          <a:extLst>
            <a:ext uri="{909E8E84-426E-40DD-AFC4-6F175D3DCCD1}">
              <a14:hiddenFill xmlns:a14="http://schemas.microsoft.com/office/drawing/2010/main">
                <a:solidFill>
                  <a:srgbClr val="FFFFFF"/>
                </a:solidFill>
              </a14:hiddenFill>
            </a:ext>
          </a:extLst>
        </p:spPr>
      </p:pic>
      <p:pic>
        <p:nvPicPr>
          <p:cNvPr id="55301" name="Picture 5" descr="pro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4398963"/>
            <a:ext cx="3935412" cy="2459037"/>
          </a:xfrm>
          <a:prstGeom prst="rect">
            <a:avLst/>
          </a:prstGeom>
          <a:noFill/>
          <a:extLst>
            <a:ext uri="{909E8E84-426E-40DD-AFC4-6F175D3DCCD1}">
              <a14:hiddenFill xmlns:a14="http://schemas.microsoft.com/office/drawing/2010/main">
                <a:solidFill>
                  <a:srgbClr val="FFFFFF"/>
                </a:solidFill>
              </a14:hiddenFill>
            </a:ext>
          </a:extLst>
        </p:spPr>
      </p:pic>
      <p:sp>
        <p:nvSpPr>
          <p:cNvPr id="55302" name="Text Box 6"/>
          <p:cNvSpPr txBox="1">
            <a:spLocks noChangeArrowheads="1"/>
          </p:cNvSpPr>
          <p:nvPr/>
        </p:nvSpPr>
        <p:spPr bwMode="auto">
          <a:xfrm>
            <a:off x="4716463" y="1196752"/>
            <a:ext cx="4427537"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sz="2000" b="1" dirty="0">
                <a:solidFill>
                  <a:srgbClr val="000000"/>
                </a:solidFill>
              </a:rPr>
              <a:t>To calculate optimal asymmetric geometries and wedge configurations – </a:t>
            </a:r>
            <a:r>
              <a:rPr lang="en-US" sz="2000" b="1" dirty="0">
                <a:solidFill>
                  <a:srgbClr val="333399"/>
                </a:solidFill>
              </a:rPr>
              <a:t>dynamical</a:t>
            </a:r>
            <a:r>
              <a:rPr lang="en-US" sz="2000" b="1" dirty="0">
                <a:solidFill>
                  <a:srgbClr val="000000"/>
                </a:solidFill>
              </a:rPr>
              <a:t> theory required</a:t>
            </a:r>
          </a:p>
        </p:txBody>
      </p:sp>
    </p:spTree>
    <p:extLst>
      <p:ext uri="{BB962C8B-B14F-4D97-AF65-F5344CB8AC3E}">
        <p14:creationId xmlns:p14="http://schemas.microsoft.com/office/powerpoint/2010/main" val="38648735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68313" y="0"/>
            <a:ext cx="8229600" cy="922338"/>
          </a:xfrm>
        </p:spPr>
        <p:txBody>
          <a:bodyPr/>
          <a:lstStyle/>
          <a:p>
            <a:r>
              <a:rPr lang="en-US" b="1" dirty="0" smtClean="0">
                <a:solidFill>
                  <a:srgbClr val="FF0000"/>
                </a:solidFill>
              </a:rPr>
              <a:t>Ideas for the future research</a:t>
            </a:r>
            <a:endParaRPr lang="en-US" b="1" dirty="0">
              <a:solidFill>
                <a:srgbClr val="FF0000"/>
              </a:solidFill>
            </a:endParaRPr>
          </a:p>
        </p:txBody>
      </p:sp>
      <p:sp>
        <p:nvSpPr>
          <p:cNvPr id="34819" name="Rectangle 3"/>
          <p:cNvSpPr>
            <a:spLocks noGrp="1" noChangeArrowheads="1"/>
          </p:cNvSpPr>
          <p:nvPr>
            <p:ph type="body" idx="1"/>
          </p:nvPr>
        </p:nvSpPr>
        <p:spPr>
          <a:xfrm>
            <a:off x="179388" y="1341438"/>
            <a:ext cx="8640762" cy="5516562"/>
          </a:xfrm>
        </p:spPr>
        <p:txBody>
          <a:bodyPr/>
          <a:lstStyle/>
          <a:p>
            <a:pPr>
              <a:lnSpc>
                <a:spcPct val="90000"/>
              </a:lnSpc>
            </a:pPr>
            <a:r>
              <a:rPr lang="en-US" dirty="0" smtClean="0"/>
              <a:t>PXR Yield </a:t>
            </a:r>
            <a:r>
              <a:rPr lang="en-US" dirty="0"/>
              <a:t>optimization (target material, Laue and Bragg, symmetric/asymmetric, wedge-shaped, X ray energy range, polarization, angular distribution, etc.) on the base of exact dynamical theory</a:t>
            </a:r>
          </a:p>
          <a:p>
            <a:pPr>
              <a:lnSpc>
                <a:spcPct val="90000"/>
              </a:lnSpc>
            </a:pPr>
            <a:r>
              <a:rPr lang="en-US" dirty="0"/>
              <a:t>Analysis of experimental data</a:t>
            </a:r>
          </a:p>
          <a:p>
            <a:pPr>
              <a:lnSpc>
                <a:spcPct val="90000"/>
              </a:lnSpc>
            </a:pPr>
            <a:r>
              <a:rPr lang="en-US" dirty="0"/>
              <a:t>Account of coherent </a:t>
            </a:r>
            <a:r>
              <a:rPr lang="en-US" i="1" dirty="0"/>
              <a:t>Bremsstrahlung</a:t>
            </a:r>
            <a:r>
              <a:rPr lang="en-US" dirty="0"/>
              <a:t> and PXR interference</a:t>
            </a:r>
          </a:p>
          <a:p>
            <a:pPr>
              <a:lnSpc>
                <a:spcPct val="90000"/>
              </a:lnSpc>
            </a:pPr>
            <a:r>
              <a:rPr lang="en-US" smtClean="0"/>
              <a:t>Development of </a:t>
            </a:r>
            <a:r>
              <a:rPr lang="en-US" dirty="0"/>
              <a:t>dedicated targets</a:t>
            </a:r>
            <a:endParaRPr lang="ru-RU" dirty="0"/>
          </a:p>
          <a:p>
            <a:pPr>
              <a:lnSpc>
                <a:spcPct val="90000"/>
              </a:lnSpc>
            </a:pPr>
            <a:r>
              <a:rPr lang="en-US" dirty="0"/>
              <a:t>Calculations of heat deposit and its dependence on PXR properties</a:t>
            </a:r>
          </a:p>
          <a:p>
            <a:pPr>
              <a:lnSpc>
                <a:spcPct val="90000"/>
              </a:lnSpc>
            </a:pPr>
            <a:endParaRPr lang="en-US" dirty="0"/>
          </a:p>
          <a:p>
            <a:pPr>
              <a:lnSpc>
                <a:spcPct val="90000"/>
              </a:lnSpc>
            </a:pPr>
            <a:endParaRPr lang="en-US" sz="2800" dirty="0"/>
          </a:p>
          <a:p>
            <a:pPr>
              <a:lnSpc>
                <a:spcPct val="90000"/>
              </a:lnSpc>
            </a:pPr>
            <a:endParaRPr lang="en-US" sz="2800" dirty="0"/>
          </a:p>
        </p:txBody>
      </p:sp>
    </p:spTree>
    <p:extLst>
      <p:ext uri="{BB962C8B-B14F-4D97-AF65-F5344CB8AC3E}">
        <p14:creationId xmlns:p14="http://schemas.microsoft.com/office/powerpoint/2010/main" val="3730674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0" y="0"/>
            <a:ext cx="9144000" cy="1412875"/>
          </a:xfrm>
          <a:noFill/>
          <a:ln/>
          <a:extLst>
            <a:ext uri="{91240B29-F687-4F45-9708-019B960494DF}">
              <a14:hiddenLine xmlns:a14="http://schemas.microsoft.com/office/drawing/2010/main" w="12700">
                <a:solidFill>
                  <a:schemeClr val="tx1"/>
                </a:solidFill>
                <a:miter lim="800000"/>
                <a:headEnd/>
                <a:tailEnd/>
              </a14:hiddenLine>
            </a:ext>
          </a:extLst>
        </p:spPr>
        <p:txBody>
          <a:bodyPr/>
          <a:lstStyle/>
          <a:p>
            <a:r>
              <a:rPr lang="en-US" sz="3600" b="1">
                <a:solidFill>
                  <a:srgbClr val="FF0000"/>
                </a:solidFill>
              </a:rPr>
              <a:t>Motivation for application – </a:t>
            </a:r>
            <a:br>
              <a:rPr lang="en-US" sz="3600" b="1">
                <a:solidFill>
                  <a:srgbClr val="FF0000"/>
                </a:solidFill>
              </a:rPr>
            </a:br>
            <a:r>
              <a:rPr lang="en-US" sz="3600" b="1">
                <a:solidFill>
                  <a:srgbClr val="FF0000"/>
                </a:solidFill>
              </a:rPr>
              <a:t>PXR properties</a:t>
            </a:r>
            <a:endParaRPr lang="ru-RU" sz="3600" b="1">
              <a:solidFill>
                <a:srgbClr val="FF0000"/>
              </a:solidFill>
            </a:endParaRPr>
          </a:p>
        </p:txBody>
      </p:sp>
      <p:sp>
        <p:nvSpPr>
          <p:cNvPr id="106499" name="Rectangle 3"/>
          <p:cNvSpPr>
            <a:spLocks noGrp="1" noChangeArrowheads="1"/>
          </p:cNvSpPr>
          <p:nvPr>
            <p:ph type="body" idx="1"/>
          </p:nvPr>
        </p:nvSpPr>
        <p:spPr>
          <a:xfrm>
            <a:off x="107504" y="1340768"/>
            <a:ext cx="9039950" cy="5373216"/>
          </a:xfrm>
        </p:spPr>
        <p:txBody>
          <a:bodyPr/>
          <a:lstStyle/>
          <a:p>
            <a:pPr>
              <a:lnSpc>
                <a:spcPct val="90000"/>
              </a:lnSpc>
            </a:pPr>
            <a:r>
              <a:rPr lang="en-US" sz="2900" dirty="0"/>
              <a:t>PXR are quasi-monochromatic x-rays;</a:t>
            </a:r>
          </a:p>
          <a:p>
            <a:pPr>
              <a:lnSpc>
                <a:spcPct val="90000"/>
              </a:lnSpc>
            </a:pPr>
            <a:r>
              <a:rPr lang="en-US" sz="2900" dirty="0"/>
              <a:t>PXR energy can be changed continuously by crystal rotation;</a:t>
            </a:r>
          </a:p>
          <a:p>
            <a:pPr>
              <a:lnSpc>
                <a:spcPct val="90000"/>
              </a:lnSpc>
            </a:pPr>
            <a:r>
              <a:rPr lang="en-US" sz="2900" dirty="0"/>
              <a:t>PXR are </a:t>
            </a:r>
            <a:r>
              <a:rPr lang="en-US" sz="2900" dirty="0" smtClean="0"/>
              <a:t>directed, </a:t>
            </a:r>
            <a:r>
              <a:rPr lang="en-US" sz="2900" dirty="0"/>
              <a:t>and </a:t>
            </a:r>
            <a:r>
              <a:rPr lang="en-US" sz="2900" dirty="0" smtClean="0"/>
              <a:t>polarized, and partially coherent x-rays;</a:t>
            </a:r>
            <a:endParaRPr lang="en-US" sz="2900" dirty="0"/>
          </a:p>
          <a:p>
            <a:pPr>
              <a:lnSpc>
                <a:spcPct val="90000"/>
              </a:lnSpc>
            </a:pPr>
            <a:r>
              <a:rPr lang="en-US" sz="2900" dirty="0"/>
              <a:t>PXR energy does not depend on energy of incident charged particles but only on their Lorenz factor;</a:t>
            </a:r>
          </a:p>
          <a:p>
            <a:pPr>
              <a:lnSpc>
                <a:spcPct val="90000"/>
              </a:lnSpc>
            </a:pPr>
            <a:r>
              <a:rPr lang="en-US" sz="2900" dirty="0"/>
              <a:t>PXR radiation angle can be as large as 180 degrees;</a:t>
            </a:r>
          </a:p>
          <a:p>
            <a:pPr>
              <a:lnSpc>
                <a:spcPct val="90000"/>
              </a:lnSpc>
            </a:pPr>
            <a:r>
              <a:rPr lang="en-US" sz="2900" dirty="0">
                <a:cs typeface="Times New Roman" pitchFamily="18" charset="0"/>
              </a:rPr>
              <a:t>PXR has no theoretical limits for charged particle energy, i.e. this radiation mechanism exists at any, low or high as possible, beam energy.</a:t>
            </a:r>
            <a:r>
              <a:rPr lang="en-US" sz="2900" dirty="0"/>
              <a:t> </a:t>
            </a:r>
          </a:p>
          <a:p>
            <a:pPr>
              <a:lnSpc>
                <a:spcPct val="90000"/>
              </a:lnSpc>
              <a:buFontTx/>
              <a:buNone/>
            </a:pPr>
            <a:endParaRPr lang="ru-RU" sz="2800" dirty="0"/>
          </a:p>
        </p:txBody>
      </p:sp>
    </p:spTree>
    <p:extLst>
      <p:ext uri="{BB962C8B-B14F-4D97-AF65-F5344CB8AC3E}">
        <p14:creationId xmlns:p14="http://schemas.microsoft.com/office/powerpoint/2010/main" val="354043807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0"/>
            <a:ext cx="8229600" cy="922338"/>
          </a:xfrm>
        </p:spPr>
        <p:txBody>
          <a:bodyPr/>
          <a:lstStyle/>
          <a:p>
            <a:r>
              <a:rPr lang="en-US" b="1" dirty="0">
                <a:solidFill>
                  <a:srgbClr val="FF0000"/>
                </a:solidFill>
              </a:rPr>
              <a:t>Ideas for the future research</a:t>
            </a:r>
            <a:endParaRPr lang="en-US" dirty="0">
              <a:solidFill>
                <a:srgbClr val="FF0000"/>
              </a:solidFill>
            </a:endParaRPr>
          </a:p>
        </p:txBody>
      </p:sp>
      <p:sp>
        <p:nvSpPr>
          <p:cNvPr id="37891" name="Rectangle 3"/>
          <p:cNvSpPr>
            <a:spLocks noGrp="1" noChangeArrowheads="1"/>
          </p:cNvSpPr>
          <p:nvPr>
            <p:ph type="body" idx="1"/>
          </p:nvPr>
        </p:nvSpPr>
        <p:spPr>
          <a:xfrm>
            <a:off x="179388" y="1412875"/>
            <a:ext cx="8785225" cy="5445125"/>
          </a:xfrm>
        </p:spPr>
        <p:txBody>
          <a:bodyPr/>
          <a:lstStyle/>
          <a:p>
            <a:pPr>
              <a:lnSpc>
                <a:spcPct val="90000"/>
              </a:lnSpc>
            </a:pPr>
            <a:r>
              <a:rPr lang="en-US" dirty="0"/>
              <a:t>Theory and simulations of PXR generation in bent crystals</a:t>
            </a:r>
          </a:p>
          <a:p>
            <a:pPr>
              <a:lnSpc>
                <a:spcPct val="90000"/>
              </a:lnSpc>
            </a:pPr>
            <a:r>
              <a:rPr lang="en-US" dirty="0"/>
              <a:t>X ray optics (conventional, poly-capillary, bent crystals)</a:t>
            </a:r>
          </a:p>
          <a:p>
            <a:pPr>
              <a:lnSpc>
                <a:spcPct val="90000"/>
              </a:lnSpc>
            </a:pPr>
            <a:r>
              <a:rPr lang="en-US" dirty="0"/>
              <a:t>Possibilities of biomedical applications</a:t>
            </a:r>
          </a:p>
          <a:p>
            <a:pPr>
              <a:lnSpc>
                <a:spcPct val="90000"/>
              </a:lnSpc>
            </a:pPr>
            <a:r>
              <a:rPr lang="en-US" dirty="0"/>
              <a:t>Application of photonic crystals for radiation generation in </a:t>
            </a:r>
            <a:r>
              <a:rPr lang="en-US" dirty="0" smtClean="0"/>
              <a:t>THz, UV </a:t>
            </a:r>
            <a:r>
              <a:rPr lang="en-US" dirty="0"/>
              <a:t>and soft X ray ranges</a:t>
            </a:r>
          </a:p>
          <a:p>
            <a:pPr>
              <a:lnSpc>
                <a:spcPct val="90000"/>
              </a:lnSpc>
            </a:pPr>
            <a:r>
              <a:rPr lang="en-US" dirty="0"/>
              <a:t>Feasibility study of PXR collective </a:t>
            </a:r>
            <a:r>
              <a:rPr lang="en-US" dirty="0" smtClean="0"/>
              <a:t>generation</a:t>
            </a:r>
            <a:endParaRPr lang="en-US" dirty="0"/>
          </a:p>
        </p:txBody>
      </p:sp>
    </p:spTree>
    <p:extLst>
      <p:ext uri="{BB962C8B-B14F-4D97-AF65-F5344CB8AC3E}">
        <p14:creationId xmlns:p14="http://schemas.microsoft.com/office/powerpoint/2010/main" val="1976754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0"/>
            <a:ext cx="9144000" cy="609600"/>
          </a:xfrm>
          <a:noFill/>
          <a:ln/>
          <a:extLst>
            <a:ext uri="{91240B29-F687-4F45-9708-019B960494DF}">
              <a14:hiddenLine xmlns:a14="http://schemas.microsoft.com/office/drawing/2010/main" w="12700">
                <a:solidFill>
                  <a:schemeClr val="tx1"/>
                </a:solidFill>
                <a:miter lim="800000"/>
                <a:headEnd/>
                <a:tailEnd/>
              </a14:hiddenLine>
            </a:ext>
          </a:extLst>
        </p:spPr>
        <p:txBody>
          <a:bodyPr/>
          <a:lstStyle/>
          <a:p>
            <a:r>
              <a:rPr lang="en-US" sz="3600" b="1">
                <a:solidFill>
                  <a:srgbClr val="FF0000"/>
                </a:solidFill>
              </a:rPr>
              <a:t>PXR frequency tunability</a:t>
            </a:r>
            <a:endParaRPr lang="ru-RU" sz="3600" b="1">
              <a:solidFill>
                <a:srgbClr val="FF0000"/>
              </a:solidFill>
            </a:endParaRPr>
          </a:p>
        </p:txBody>
      </p:sp>
      <p:pic>
        <p:nvPicPr>
          <p:cNvPr id="101379" name="Picture 3"/>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0" y="1268413"/>
            <a:ext cx="6400800" cy="4800600"/>
          </a:xfrm>
        </p:spPr>
      </p:pic>
      <p:sp>
        <p:nvSpPr>
          <p:cNvPr id="101380" name="Rectangle 4"/>
          <p:cNvSpPr>
            <a:spLocks noGrp="1" noChangeArrowheads="1"/>
          </p:cNvSpPr>
          <p:nvPr>
            <p:ph type="body" sz="half" idx="2"/>
          </p:nvPr>
        </p:nvSpPr>
        <p:spPr>
          <a:xfrm>
            <a:off x="6300788" y="1773238"/>
            <a:ext cx="2843212" cy="1752600"/>
          </a:xfrm>
        </p:spPr>
        <p:txBody>
          <a:bodyPr/>
          <a:lstStyle/>
          <a:p>
            <a:pPr marL="0" indent="0">
              <a:buNone/>
            </a:pPr>
            <a:r>
              <a:rPr lang="en-US" sz="2400" dirty="0"/>
              <a:t> About 40% </a:t>
            </a:r>
            <a:r>
              <a:rPr lang="en-US" sz="2400" dirty="0" err="1"/>
              <a:t>tunability</a:t>
            </a:r>
            <a:r>
              <a:rPr lang="en-US" sz="2400" dirty="0"/>
              <a:t> around 17.7 </a:t>
            </a:r>
            <a:r>
              <a:rPr lang="en-US" sz="2400" dirty="0" err="1"/>
              <a:t>keV</a:t>
            </a:r>
            <a:r>
              <a:rPr lang="en-US" sz="2400" dirty="0"/>
              <a:t> Bragg condition</a:t>
            </a:r>
            <a:endParaRPr lang="ru-RU" sz="2400" dirty="0"/>
          </a:p>
        </p:txBody>
      </p:sp>
      <p:sp>
        <p:nvSpPr>
          <p:cNvPr id="101381" name="Text Box 5"/>
          <p:cNvSpPr txBox="1">
            <a:spLocks noChangeArrowheads="1"/>
          </p:cNvSpPr>
          <p:nvPr/>
        </p:nvSpPr>
        <p:spPr bwMode="auto">
          <a:xfrm>
            <a:off x="6372225" y="4005263"/>
            <a:ext cx="2560638" cy="8350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600">
                <a:solidFill>
                  <a:srgbClr val="000000"/>
                </a:solidFill>
                <a:latin typeface="Tahoma" pitchFamily="34" charset="0"/>
              </a:rPr>
              <a:t>B. Sones et al.</a:t>
            </a:r>
          </a:p>
          <a:p>
            <a:pPr fontAlgn="base">
              <a:spcBef>
                <a:spcPct val="0"/>
              </a:spcBef>
              <a:spcAft>
                <a:spcPct val="0"/>
              </a:spcAft>
            </a:pPr>
            <a:r>
              <a:rPr lang="en-US" sz="1600" b="1">
                <a:solidFill>
                  <a:srgbClr val="000000"/>
                </a:solidFill>
                <a:latin typeface="Tahoma" pitchFamily="34" charset="0"/>
              </a:rPr>
              <a:t>ANS Transactions</a:t>
            </a:r>
            <a:r>
              <a:rPr lang="en-US" sz="1600">
                <a:solidFill>
                  <a:srgbClr val="000000"/>
                </a:solidFill>
                <a:latin typeface="Tahoma" pitchFamily="34" charset="0"/>
              </a:rPr>
              <a:t>, v. 88</a:t>
            </a:r>
          </a:p>
          <a:p>
            <a:pPr fontAlgn="base">
              <a:spcBef>
                <a:spcPct val="0"/>
              </a:spcBef>
              <a:spcAft>
                <a:spcPct val="0"/>
              </a:spcAft>
            </a:pPr>
            <a:r>
              <a:rPr lang="en-US" sz="1600">
                <a:solidFill>
                  <a:srgbClr val="000000"/>
                </a:solidFill>
                <a:latin typeface="Tahoma" pitchFamily="34" charset="0"/>
              </a:rPr>
              <a:t>(2003), RPI Linac, USA</a:t>
            </a:r>
            <a:endParaRPr lang="ru-RU" sz="1600">
              <a:solidFill>
                <a:srgbClr val="000000"/>
              </a:solidFill>
              <a:latin typeface="Tahoma" pitchFamily="34" charset="0"/>
            </a:endParaRPr>
          </a:p>
        </p:txBody>
      </p:sp>
      <p:sp>
        <p:nvSpPr>
          <p:cNvPr id="101382" name="Text Box 6"/>
          <p:cNvSpPr txBox="1">
            <a:spLocks noChangeArrowheads="1"/>
          </p:cNvSpPr>
          <p:nvPr/>
        </p:nvSpPr>
        <p:spPr bwMode="auto">
          <a:xfrm>
            <a:off x="4932363" y="6308725"/>
            <a:ext cx="3963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b="1">
                <a:solidFill>
                  <a:srgbClr val="000000"/>
                </a:solidFill>
                <a:latin typeface="Univers-Bold"/>
                <a:cs typeface="Times New Roman" pitchFamily="18" charset="0"/>
              </a:rPr>
              <a:t>Rensselaer Polytechnical Institute</a:t>
            </a:r>
            <a:r>
              <a:rPr lang="ru-RU">
                <a:solidFill>
                  <a:srgbClr val="000000"/>
                </a:solidFill>
                <a:latin typeface="Tahoma" pitchFamily="34" charset="0"/>
              </a:rPr>
              <a:t> </a:t>
            </a:r>
          </a:p>
        </p:txBody>
      </p:sp>
    </p:spTree>
    <p:extLst>
      <p:ext uri="{BB962C8B-B14F-4D97-AF65-F5344CB8AC3E}">
        <p14:creationId xmlns:p14="http://schemas.microsoft.com/office/powerpoint/2010/main" val="28218891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0" y="0"/>
            <a:ext cx="9144000" cy="981075"/>
          </a:xfrm>
        </p:spPr>
        <p:txBody>
          <a:bodyPr/>
          <a:lstStyle/>
          <a:p>
            <a:r>
              <a:rPr lang="en-US" sz="3600" b="1" dirty="0">
                <a:solidFill>
                  <a:srgbClr val="FF0000"/>
                </a:solidFill>
                <a:latin typeface="Arial" pitchFamily="34" charset="0"/>
                <a:cs typeface="Arial" pitchFamily="34" charset="0"/>
              </a:rPr>
              <a:t>Comparison of some x-ray generation processes at accelerators</a:t>
            </a:r>
            <a:r>
              <a:rPr lang="ru-RU" sz="3600" b="1" dirty="0">
                <a:solidFill>
                  <a:srgbClr val="FF0000"/>
                </a:solidFill>
                <a:latin typeface="Arial" pitchFamily="34" charset="0"/>
                <a:cs typeface="Arial" pitchFamily="34" charset="0"/>
              </a:rPr>
              <a:t> </a:t>
            </a:r>
          </a:p>
        </p:txBody>
      </p:sp>
      <p:graphicFrame>
        <p:nvGraphicFramePr>
          <p:cNvPr id="108582" name="Group 38"/>
          <p:cNvGraphicFramePr>
            <a:graphicFrameLocks noGrp="1"/>
          </p:cNvGraphicFramePr>
          <p:nvPr>
            <p:ph idx="1"/>
          </p:nvPr>
        </p:nvGraphicFramePr>
        <p:xfrm>
          <a:off x="468313" y="1196975"/>
          <a:ext cx="8280400" cy="4998024"/>
        </p:xfrm>
        <a:graphic>
          <a:graphicData uri="http://schemas.openxmlformats.org/drawingml/2006/table">
            <a:tbl>
              <a:tblPr/>
              <a:tblGrid>
                <a:gridCol w="2951162"/>
                <a:gridCol w="2663825"/>
                <a:gridCol w="2665413"/>
              </a:tblGrid>
              <a:tr h="527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rPr>
                        <a:t>Type of radiation</a:t>
                      </a:r>
                      <a:endParaRPr kumimoji="0" lang="ru-RU" sz="28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Yield</a:t>
                      </a:r>
                      <a:r>
                        <a:rPr kumimoji="0" lang="ru-RU" sz="2800" b="0" i="0" u="none" strike="noStrike" cap="none" normalizeH="0" baseline="0" smtClean="0">
                          <a:ln>
                            <a:noFill/>
                          </a:ln>
                          <a:solidFill>
                            <a:schemeClr val="tx1"/>
                          </a:solidFill>
                          <a:effectLst/>
                          <a:latin typeface="Arial" pitchFamily="34" charset="0"/>
                        </a:rPr>
                        <a:t>,</a:t>
                      </a:r>
                      <a:endParaRPr kumimoji="0" lang="en-US" sz="2800" b="0" i="0" u="none" strike="noStrike" cap="none" normalizeH="0" baseline="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photon</a:t>
                      </a:r>
                      <a:r>
                        <a:rPr kumimoji="0" lang="ru-RU" sz="2800" b="0" i="0" u="none" strike="noStrike" cap="none" normalizeH="0" baseline="0" smtClean="0">
                          <a:ln>
                            <a:noFill/>
                          </a:ln>
                          <a:solidFill>
                            <a:schemeClr val="tx1"/>
                          </a:solidFill>
                          <a:effectLst/>
                          <a:latin typeface="Arial" pitchFamily="34" charset="0"/>
                        </a:rPr>
                        <a:t>/</a:t>
                      </a:r>
                      <a:r>
                        <a:rPr kumimoji="0" lang="en-US" sz="2800" b="0" i="0" u="none" strike="noStrike" cap="none" normalizeH="0" baseline="0" smtClean="0">
                          <a:ln>
                            <a:noFill/>
                          </a:ln>
                          <a:solidFill>
                            <a:schemeClr val="tx1"/>
                          </a:solidFill>
                          <a:effectLst/>
                          <a:latin typeface="Arial" pitchFamily="34" charset="0"/>
                        </a:rPr>
                        <a:t>e</a:t>
                      </a:r>
                      <a:endParaRPr kumimoji="0" lang="ru-RU"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Е,</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rPr>
                        <a:t>MeV</a:t>
                      </a:r>
                      <a:endParaRPr kumimoji="0" lang="ru-RU"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0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rPr>
                        <a:t>BR</a:t>
                      </a:r>
                      <a:endParaRPr kumimoji="0" lang="ru-RU"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7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rPr>
                        <a:t>CBR</a:t>
                      </a:r>
                      <a:endParaRPr kumimoji="0" lang="ru-RU"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0</a:t>
                      </a:r>
                      <a:r>
                        <a:rPr kumimoji="0" lang="en-US" sz="2800" b="0" i="0" u="none" strike="noStrike" cap="none" normalizeH="0" baseline="0" smtClean="0">
                          <a:ln>
                            <a:noFill/>
                          </a:ln>
                          <a:solidFill>
                            <a:schemeClr val="tx1"/>
                          </a:solidFill>
                          <a:effectLst/>
                          <a:latin typeface="Arial" pitchFamily="34" charset="0"/>
                        </a:rPr>
                        <a:t>.</a:t>
                      </a:r>
                      <a:r>
                        <a:rPr kumimoji="0" lang="ru-RU" sz="2800" b="0" i="0" u="none" strike="noStrike" cap="none" normalizeH="0" baseline="0" smtClean="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0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rPr>
                        <a:t>SR</a:t>
                      </a:r>
                      <a:endParaRPr kumimoji="0" lang="ru-RU"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smtClean="0">
                          <a:ln>
                            <a:noFill/>
                          </a:ln>
                          <a:solidFill>
                            <a:srgbClr val="FF0000"/>
                          </a:solidFill>
                          <a:effectLst/>
                          <a:latin typeface="Arial" pitchFamily="34" charset="0"/>
                        </a:rPr>
                        <a:t>3 *(+3)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0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pitchFamily="34" charset="0"/>
                        </a:rPr>
                        <a:t>TR</a:t>
                      </a:r>
                      <a:endParaRPr kumimoji="0" lang="ru-RU" sz="2800" b="1"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0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rPr>
                        <a:t>RR</a:t>
                      </a:r>
                      <a:endParaRPr kumimoji="0" lang="ru-RU"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pitchFamily="34" charset="0"/>
                        </a:rPr>
                        <a:t>PXR</a:t>
                      </a:r>
                      <a:endParaRPr kumimoji="0" lang="ru-RU"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0" i="0" u="none" strike="noStrike" cap="none" normalizeH="0" baseline="0" smtClean="0">
                          <a:ln>
                            <a:noFill/>
                          </a:ln>
                          <a:solidFill>
                            <a:schemeClr val="tx1"/>
                          </a:solidFill>
                          <a:effectLst/>
                          <a:latin typeface="Arial" pitchFamily="34" charset="0"/>
                        </a:rPr>
                        <a:t>1.3*(-5)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smtClean="0">
                          <a:ln>
                            <a:noFill/>
                          </a:ln>
                          <a:solidFill>
                            <a:srgbClr val="FF0000"/>
                          </a:solidFill>
                          <a:effectLst/>
                          <a:latin typeface="Arial" pitchFamily="34" charset="0"/>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8581" name="Text Box 37"/>
          <p:cNvSpPr txBox="1">
            <a:spLocks noChangeArrowheads="1"/>
          </p:cNvSpPr>
          <p:nvPr/>
        </p:nvSpPr>
        <p:spPr bwMode="auto">
          <a:xfrm>
            <a:off x="428596" y="6308725"/>
            <a:ext cx="8358245" cy="461665"/>
          </a:xfrm>
          <a:prstGeom prst="rect">
            <a:avLst/>
          </a:prstGeom>
          <a:noFill/>
          <a:ln w="9525">
            <a:solidFill>
              <a:schemeClr val="tx1"/>
            </a:solidFill>
            <a:miter lim="800000"/>
            <a:headEnd/>
            <a:tailEnd/>
          </a:ln>
          <a:effectLst/>
        </p:spPr>
        <p:txBody>
          <a:bodyPr wrap="square">
            <a:spAutoFit/>
          </a:bodyPr>
          <a:lstStyle/>
          <a:p>
            <a:pPr algn="ctr" eaLnBrk="0" fontAlgn="base" hangingPunct="0">
              <a:spcBef>
                <a:spcPct val="0"/>
              </a:spcBef>
              <a:spcAft>
                <a:spcPct val="0"/>
              </a:spcAft>
            </a:pPr>
            <a:r>
              <a:rPr lang="en-US" sz="2400" dirty="0">
                <a:solidFill>
                  <a:srgbClr val="000000"/>
                </a:solidFill>
                <a:latin typeface="Arial" pitchFamily="34" charset="0"/>
                <a:cs typeface="Arial" pitchFamily="34" charset="0"/>
              </a:rPr>
              <a:t>V.G. </a:t>
            </a:r>
            <a:r>
              <a:rPr lang="en-US" sz="2400" dirty="0" err="1">
                <a:solidFill>
                  <a:srgbClr val="000000"/>
                </a:solidFill>
                <a:latin typeface="Arial" pitchFamily="34" charset="0"/>
                <a:cs typeface="Arial" pitchFamily="34" charset="0"/>
              </a:rPr>
              <a:t>Baryshevsky</a:t>
            </a:r>
            <a:r>
              <a:rPr lang="en-US" sz="2400" dirty="0">
                <a:solidFill>
                  <a:srgbClr val="000000"/>
                </a:solidFill>
                <a:latin typeface="Arial" pitchFamily="34" charset="0"/>
                <a:cs typeface="Arial" pitchFamily="34" charset="0"/>
              </a:rPr>
              <a:t>, I.D. </a:t>
            </a:r>
            <a:r>
              <a:rPr lang="en-US" sz="2400" dirty="0" err="1">
                <a:solidFill>
                  <a:srgbClr val="000000"/>
                </a:solidFill>
                <a:latin typeface="Arial" pitchFamily="34" charset="0"/>
                <a:cs typeface="Arial" pitchFamily="34" charset="0"/>
              </a:rPr>
              <a:t>Feranchuk</a:t>
            </a:r>
            <a:r>
              <a:rPr lang="en-US" sz="2400" dirty="0">
                <a:solidFill>
                  <a:srgbClr val="000000"/>
                </a:solidFill>
                <a:latin typeface="Arial" pitchFamily="34" charset="0"/>
                <a:cs typeface="Arial" pitchFamily="34" charset="0"/>
              </a:rPr>
              <a:t> // NIM 228 (1985) 490</a:t>
            </a:r>
            <a:endParaRPr lang="ru-RU" sz="24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45459199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57232"/>
          </a:xfrm>
        </p:spPr>
        <p:txBody>
          <a:bodyPr/>
          <a:lstStyle/>
          <a:p>
            <a:pPr algn="ctr">
              <a:defRPr/>
            </a:pPr>
            <a:r>
              <a:rPr lang="de-DE" sz="3200" dirty="0" smtClean="0">
                <a:solidFill>
                  <a:srgbClr val="FF0000"/>
                </a:solidFill>
              </a:rPr>
              <a:t>Ideal case: Monochromatic source tunable for the particular imaging situation</a:t>
            </a:r>
            <a:endParaRPr lang="ru-RU" dirty="0">
              <a:solidFill>
                <a:srgbClr val="FF0000"/>
              </a:solidFill>
            </a:endParaRPr>
          </a:p>
        </p:txBody>
      </p:sp>
      <p:sp>
        <p:nvSpPr>
          <p:cNvPr id="11267" name="Содержимое 2"/>
          <p:cNvSpPr>
            <a:spLocks noGrp="1"/>
          </p:cNvSpPr>
          <p:nvPr>
            <p:ph idx="1"/>
          </p:nvPr>
        </p:nvSpPr>
        <p:spPr bwMode="auto">
          <a:xfrm>
            <a:off x="0" y="1214438"/>
            <a:ext cx="9144000" cy="5643562"/>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de-DE" sz="2600" b="1" u="sng" dirty="0" smtClean="0">
                <a:solidFill>
                  <a:srgbClr val="FF0000"/>
                </a:solidFill>
              </a:rPr>
              <a:t>Requirements:</a:t>
            </a:r>
          </a:p>
          <a:p>
            <a:r>
              <a:rPr lang="de-DE" sz="2600" dirty="0" smtClean="0"/>
              <a:t>	- high contrast</a:t>
            </a:r>
          </a:p>
          <a:p>
            <a:r>
              <a:rPr lang="de-DE" sz="2600" dirty="0" smtClean="0"/>
              <a:t>	- low patient dose</a:t>
            </a:r>
          </a:p>
          <a:p>
            <a:r>
              <a:rPr lang="de-DE" sz="2600" dirty="0" smtClean="0"/>
              <a:t>	- maximum SNR</a:t>
            </a:r>
          </a:p>
          <a:p>
            <a:r>
              <a:rPr lang="de-DE" sz="2600" dirty="0" smtClean="0"/>
              <a:t>	- no beam hardening artefacts</a:t>
            </a:r>
          </a:p>
          <a:p>
            <a:endParaRPr lang="de-DE" sz="2600" dirty="0" smtClean="0"/>
          </a:p>
          <a:p>
            <a:pPr>
              <a:buFontTx/>
              <a:buNone/>
            </a:pPr>
            <a:r>
              <a:rPr lang="de-DE" sz="2600" b="1" u="sng" dirty="0" smtClean="0">
                <a:solidFill>
                  <a:srgbClr val="FF0000"/>
                </a:solidFill>
              </a:rPr>
              <a:t>Variants:</a:t>
            </a:r>
          </a:p>
          <a:p>
            <a:pPr>
              <a:lnSpc>
                <a:spcPct val="130000"/>
              </a:lnSpc>
            </a:pPr>
            <a:r>
              <a:rPr lang="de-DE" sz="2600" dirty="0" smtClean="0">
                <a:cs typeface="Arial" charset="0"/>
              </a:rPr>
              <a:t>→ use a synchrotron X-ray source (100 m)</a:t>
            </a:r>
          </a:p>
          <a:p>
            <a:pPr>
              <a:lnSpc>
                <a:spcPct val="130000"/>
              </a:lnSpc>
            </a:pPr>
            <a:r>
              <a:rPr lang="de-DE" sz="2600" dirty="0" smtClean="0"/>
              <a:t>→ improving of X-ray tubes (10 cm) based technology</a:t>
            </a:r>
          </a:p>
          <a:p>
            <a:pPr>
              <a:lnSpc>
                <a:spcPct val="130000"/>
              </a:lnSpc>
            </a:pPr>
            <a:r>
              <a:rPr lang="de-DE" sz="2600" dirty="0" smtClean="0"/>
              <a:t>→ search for alternatives (table-top): parametric X-rays, channeling X-rays, etc…..</a:t>
            </a:r>
          </a:p>
          <a:p>
            <a:pPr>
              <a:buFontTx/>
              <a:buNone/>
            </a:pPr>
            <a:endParaRPr lang="ru-RU" sz="2400" dirty="0" smtClean="0"/>
          </a:p>
        </p:txBody>
      </p:sp>
      <p:pic>
        <p:nvPicPr>
          <p:cNvPr id="11268" name="Picture 3"/>
          <p:cNvPicPr>
            <a:picLocks noChangeAspect="1" noChangeArrowheads="1"/>
          </p:cNvPicPr>
          <p:nvPr/>
        </p:nvPicPr>
        <p:blipFill>
          <a:blip r:embed="rId2" cstate="print"/>
          <a:srcRect/>
          <a:stretch>
            <a:fillRect/>
          </a:stretch>
        </p:blipFill>
        <p:spPr bwMode="auto">
          <a:xfrm>
            <a:off x="4786314" y="1071546"/>
            <a:ext cx="3497262" cy="1822450"/>
          </a:xfrm>
          <a:prstGeom prst="rect">
            <a:avLst/>
          </a:prstGeom>
          <a:noFill/>
          <a:ln w="9525">
            <a:noFill/>
            <a:round/>
            <a:headEnd/>
            <a:tailEnd/>
          </a:ln>
        </p:spPr>
      </p:pic>
      <p:pic>
        <p:nvPicPr>
          <p:cNvPr id="11269" name="Picture 3"/>
          <p:cNvPicPr>
            <a:picLocks noChangeAspect="1" noChangeArrowheads="1"/>
          </p:cNvPicPr>
          <p:nvPr/>
        </p:nvPicPr>
        <p:blipFill>
          <a:blip r:embed="rId3" cstate="print"/>
          <a:srcRect/>
          <a:stretch>
            <a:fillRect/>
          </a:stretch>
        </p:blipFill>
        <p:spPr bwMode="auto">
          <a:xfrm>
            <a:off x="6715125" y="2928938"/>
            <a:ext cx="2428875" cy="2071687"/>
          </a:xfrm>
          <a:prstGeom prst="rect">
            <a:avLst/>
          </a:prstGeom>
          <a:noFill/>
          <a:ln w="9525">
            <a:noFill/>
            <a:round/>
            <a:headEnd/>
            <a:tailEnd/>
          </a:ln>
        </p:spPr>
      </p:pic>
    </p:spTree>
    <p:extLst>
      <p:ext uri="{BB962C8B-B14F-4D97-AF65-F5344CB8AC3E}">
        <p14:creationId xmlns:p14="http://schemas.microsoft.com/office/powerpoint/2010/main" val="1114073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52400"/>
            <a:ext cx="7772400" cy="828328"/>
          </a:xfrm>
          <a:ln w="12700">
            <a:solidFill>
              <a:schemeClr val="tx1"/>
            </a:solidFill>
            <a:miter lim="800000"/>
            <a:headEnd/>
            <a:tailEnd/>
          </a:ln>
        </p:spPr>
        <p:txBody>
          <a:bodyPr/>
          <a:lstStyle/>
          <a:p>
            <a:pPr algn="ctr"/>
            <a:r>
              <a:rPr lang="en-US" sz="4000" dirty="0"/>
              <a:t>Biomedical </a:t>
            </a:r>
            <a:r>
              <a:rPr lang="en-US" sz="4000" dirty="0" smtClean="0"/>
              <a:t>Applications</a:t>
            </a:r>
            <a:endParaRPr lang="ru-RU" sz="4000" dirty="0"/>
          </a:p>
        </p:txBody>
      </p:sp>
      <p:sp>
        <p:nvSpPr>
          <p:cNvPr id="6147" name="Rectangle 3" descr="Rectangle: Click to edit Master text styles&#10;Second level&#10;Third level&#10;Fourth level&#10;Fifth level"/>
          <p:cNvSpPr>
            <a:spLocks noGrp="1" noChangeArrowheads="1"/>
          </p:cNvSpPr>
          <p:nvPr>
            <p:ph type="body" idx="1"/>
          </p:nvPr>
        </p:nvSpPr>
        <p:spPr>
          <a:xfrm>
            <a:off x="323528" y="1124744"/>
            <a:ext cx="8363272" cy="5352256"/>
          </a:xfrm>
        </p:spPr>
        <p:txBody>
          <a:bodyPr/>
          <a:lstStyle/>
          <a:p>
            <a:pPr>
              <a:lnSpc>
                <a:spcPct val="150000"/>
              </a:lnSpc>
              <a:buFont typeface="Wingdings" pitchFamily="2" charset="2"/>
              <a:buNone/>
            </a:pPr>
            <a:r>
              <a:rPr lang="en-US" sz="2000" b="1" dirty="0">
                <a:cs typeface="Courier New" pitchFamily="49" charset="0"/>
              </a:rPr>
              <a:t>An x-ray source with a narrow frequency range, ideally at a single frequency, would be advantageous because it would allow x-rays only at </a:t>
            </a:r>
            <a:r>
              <a:rPr lang="en-US" sz="2000" b="1" dirty="0">
                <a:cs typeface="Times New Roman" pitchFamily="18" charset="0"/>
              </a:rPr>
              <a:t>the desired frequency to be produced</a:t>
            </a:r>
            <a:r>
              <a:rPr lang="en-US" sz="2000" b="1" dirty="0"/>
              <a:t>.</a:t>
            </a:r>
          </a:p>
          <a:p>
            <a:pPr>
              <a:lnSpc>
                <a:spcPct val="150000"/>
              </a:lnSpc>
              <a:buFont typeface="Wingdings" pitchFamily="2" charset="2"/>
              <a:buNone/>
            </a:pPr>
            <a:r>
              <a:rPr lang="en-US" sz="2000" b="1" dirty="0">
                <a:cs typeface="Courier New" pitchFamily="49" charset="0"/>
              </a:rPr>
              <a:t>By eliminating x-ray frequencies outside of the range required for a specific application, the dose may be significantly reduced.  It has been estimated that </a:t>
            </a:r>
            <a:r>
              <a:rPr lang="en-US" sz="2000" b="1" dirty="0">
                <a:solidFill>
                  <a:srgbClr val="FF0000"/>
                </a:solidFill>
                <a:cs typeface="Courier New" pitchFamily="49" charset="0"/>
              </a:rPr>
              <a:t>mammographic</a:t>
            </a:r>
            <a:r>
              <a:rPr lang="en-US" sz="2000" b="1" dirty="0">
                <a:cs typeface="Courier New" pitchFamily="49" charset="0"/>
              </a:rPr>
              <a:t> examinations performed with near mono-energetic x-rays will deliver a dose to the patient that will be from </a:t>
            </a:r>
            <a:r>
              <a:rPr lang="en-US" sz="2000" b="1" dirty="0">
                <a:solidFill>
                  <a:srgbClr val="FF0000"/>
                </a:solidFill>
                <a:cs typeface="Courier New" pitchFamily="49" charset="0"/>
              </a:rPr>
              <a:t>one-tenth</a:t>
            </a:r>
            <a:r>
              <a:rPr lang="en-US" sz="2000" b="1" dirty="0">
                <a:cs typeface="Courier New" pitchFamily="49" charset="0"/>
              </a:rPr>
              <a:t> to </a:t>
            </a:r>
            <a:r>
              <a:rPr lang="en-US" sz="2000" b="1" dirty="0">
                <a:solidFill>
                  <a:srgbClr val="FF0000"/>
                </a:solidFill>
                <a:cs typeface="Courier New" pitchFamily="49" charset="0"/>
              </a:rPr>
              <a:t>one-fiftieth</a:t>
            </a:r>
            <a:r>
              <a:rPr lang="en-US" sz="2000" b="1" dirty="0">
                <a:cs typeface="Courier New" pitchFamily="49" charset="0"/>
              </a:rPr>
              <a:t> of the dose delivered by a conventional x-ray system.  This estimate is similarly applicable to </a:t>
            </a:r>
            <a:r>
              <a:rPr lang="en-US" sz="2000" b="1" dirty="0">
                <a:solidFill>
                  <a:srgbClr val="FF0000"/>
                </a:solidFill>
                <a:cs typeface="Times New Roman" pitchFamily="18" charset="0"/>
              </a:rPr>
              <a:t>angiography</a:t>
            </a:r>
            <a:r>
              <a:rPr lang="en-US" sz="2000" b="1" dirty="0">
                <a:cs typeface="Times New Roman" pitchFamily="18" charset="0"/>
              </a:rPr>
              <a:t> and other radiography studies.</a:t>
            </a:r>
            <a:r>
              <a:rPr lang="ru-RU" sz="2000" b="1" dirty="0"/>
              <a:t> </a:t>
            </a:r>
            <a:endParaRPr lang="en-US" sz="2000" b="1" dirty="0"/>
          </a:p>
        </p:txBody>
      </p:sp>
    </p:spTree>
    <p:extLst>
      <p:ext uri="{BB962C8B-B14F-4D97-AF65-F5344CB8AC3E}">
        <p14:creationId xmlns:p14="http://schemas.microsoft.com/office/powerpoint/2010/main" val="161129089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Эскиз">
  <a:themeElements>
    <a:clrScheme name="Эскиз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Эскиз">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Эскиз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Эскиз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Эскиз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Эскиз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Эскиз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Эскиз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Эскиз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Эскиз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Эскиз">
  <a:themeElements>
    <a:clrScheme name="Эскиз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Эскиз">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Эскиз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Эскиз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Эскиз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Эскиз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Эскиз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Эскиз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Эскиз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Эскиз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7144</TotalTime>
  <Words>2385</Words>
  <Application>Microsoft Office PowerPoint</Application>
  <PresentationFormat>Экран (4:3)</PresentationFormat>
  <Paragraphs>280</Paragraphs>
  <Slides>50</Slides>
  <Notes>1</Notes>
  <HiddenSlides>0</HiddenSlides>
  <MMClips>0</MMClips>
  <ScaleCrop>false</ScaleCrop>
  <HeadingPairs>
    <vt:vector size="6" baseType="variant">
      <vt:variant>
        <vt:lpstr>Тема</vt:lpstr>
      </vt:variant>
      <vt:variant>
        <vt:i4>20</vt:i4>
      </vt:variant>
      <vt:variant>
        <vt:lpstr>Внедренные серверы OLE</vt:lpstr>
      </vt:variant>
      <vt:variant>
        <vt:i4>2</vt:i4>
      </vt:variant>
      <vt:variant>
        <vt:lpstr>Заголовки слайдов</vt:lpstr>
      </vt:variant>
      <vt:variant>
        <vt:i4>50</vt:i4>
      </vt:variant>
    </vt:vector>
  </HeadingPairs>
  <TitlesOfParts>
    <vt:vector size="72" baseType="lpstr">
      <vt:lpstr>Тема Office</vt:lpstr>
      <vt:lpstr>Эскиз</vt:lpstr>
      <vt:lpstr>1_Эскиз</vt:lpstr>
      <vt:lpstr>1_Тема Office</vt:lpstr>
      <vt:lpstr>2_Тема Office</vt:lpstr>
      <vt:lpstr>3_Тема Office</vt:lpstr>
      <vt:lpstr>4_Тема Office</vt:lpstr>
      <vt:lpstr>5_Тема Office</vt:lpstr>
      <vt:lpstr>Blank Presentation</vt:lpstr>
      <vt:lpstr>1_Blank Presentation</vt:lpstr>
      <vt:lpstr>2_Blank Presentation</vt:lpstr>
      <vt:lpstr>3_Blank Presentation</vt:lpstr>
      <vt:lpstr>Default Design</vt:lpstr>
      <vt:lpstr>1_Default Design</vt:lpstr>
      <vt:lpstr>2_Default Design</vt:lpstr>
      <vt:lpstr>3_Default Design</vt:lpstr>
      <vt:lpstr>4_Default Design</vt:lpstr>
      <vt:lpstr>Оформление по умолчанию</vt:lpstr>
      <vt:lpstr>1_Оформление по умолчанию</vt:lpstr>
      <vt:lpstr>6_Тема Office</vt:lpstr>
      <vt:lpstr>Equation</vt:lpstr>
      <vt:lpstr>Формула</vt:lpstr>
      <vt:lpstr>Parametric x-rays in crystals: prospects for research and applications</vt:lpstr>
      <vt:lpstr>PARAMETRIC X-RAYS</vt:lpstr>
      <vt:lpstr>Презентация PowerPoint</vt:lpstr>
      <vt:lpstr>PXR Visual Presentation - 2</vt:lpstr>
      <vt:lpstr>Motivation for application –  PXR properties</vt:lpstr>
      <vt:lpstr>PXR frequency tunability</vt:lpstr>
      <vt:lpstr>Comparison of some x-ray generation processes at accelerators </vt:lpstr>
      <vt:lpstr>Ideal case: Monochromatic source tunable for the particular imaging situation</vt:lpstr>
      <vt:lpstr>Biomedical Applications</vt:lpstr>
      <vt:lpstr>Optimal X-Ray Energies for Medical Imaging</vt:lpstr>
      <vt:lpstr>X-Ray Flow Evaluation</vt:lpstr>
      <vt:lpstr>What do we need for in vivo quality X-RAY imaging?</vt:lpstr>
      <vt:lpstr>What do we exactly need for in vivo quality X-RAY imaging?</vt:lpstr>
      <vt:lpstr>Number of the PXR photons regarding to parameters of a realistic electron accelerator</vt:lpstr>
      <vt:lpstr>Electron Beam Laboratory SINP, Moscow, Russia</vt:lpstr>
      <vt:lpstr>Limitations of medical x-ray imaging</vt:lpstr>
      <vt:lpstr>Multi-modality imaging </vt:lpstr>
      <vt:lpstr>The market has reached a plateau in terms of number of CT slices due to patient dose, image quality and cost considerations</vt:lpstr>
      <vt:lpstr>Презентация PowerPoint</vt:lpstr>
      <vt:lpstr>Phase sensitive imaging requires coherent x-rays</vt:lpstr>
      <vt:lpstr>Презентация PowerPoint</vt:lpstr>
      <vt:lpstr>Spectral brilliance of x-ray sources</vt:lpstr>
      <vt:lpstr>Prospects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Diffracted Radiation of Relativistic Oscillator (DRO)</vt:lpstr>
      <vt:lpstr>Diffracted channeling radiation</vt:lpstr>
      <vt:lpstr>Practical examples of PXR applications</vt:lpstr>
      <vt:lpstr>Dose reduction</vt:lpstr>
      <vt:lpstr>Soft x-ray water window</vt:lpstr>
      <vt:lpstr>Photon activation therapy</vt:lpstr>
      <vt:lpstr>PXR effect on protein molecule</vt:lpstr>
      <vt:lpstr>Soft X-Ray Imaging </vt:lpstr>
      <vt:lpstr>Soft X-Ray Spectroscopy </vt:lpstr>
      <vt:lpstr>Soft X-Ray Scattering</vt:lpstr>
      <vt:lpstr>Applications to the life sciences</vt:lpstr>
      <vt:lpstr>CONCEPT OF PXR SOURCE</vt:lpstr>
      <vt:lpstr>Презентация PowerPoint</vt:lpstr>
      <vt:lpstr>New targets</vt:lpstr>
      <vt:lpstr>Презентация PowerPoint</vt:lpstr>
      <vt:lpstr>New Geometries</vt:lpstr>
      <vt:lpstr>Optimal PXR shape of crystal target - wedge</vt:lpstr>
      <vt:lpstr>Ideas for the future research</vt:lpstr>
      <vt:lpstr>Ideas for the future research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Parametric x-rays in crystals: prospects for research and application</dc:title>
  <dc:creator>Lobko</dc:creator>
  <cp:lastModifiedBy>Lobko</cp:lastModifiedBy>
  <cp:revision>98</cp:revision>
  <dcterms:created xsi:type="dcterms:W3CDTF">2018-07-02T11:51:12Z</dcterms:created>
  <dcterms:modified xsi:type="dcterms:W3CDTF">2018-08-22T10:07:46Z</dcterms:modified>
</cp:coreProperties>
</file>