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62" r:id="rId3"/>
    <p:sldId id="370" r:id="rId4"/>
    <p:sldId id="363" r:id="rId5"/>
    <p:sldId id="371" r:id="rId6"/>
    <p:sldId id="373" r:id="rId7"/>
    <p:sldId id="320" r:id="rId8"/>
    <p:sldId id="385" r:id="rId9"/>
    <p:sldId id="319" r:id="rId10"/>
    <p:sldId id="375" r:id="rId11"/>
    <p:sldId id="376" r:id="rId12"/>
    <p:sldId id="329" r:id="rId13"/>
    <p:sldId id="377" r:id="rId14"/>
    <p:sldId id="392" r:id="rId15"/>
    <p:sldId id="387" r:id="rId16"/>
    <p:sldId id="388" r:id="rId17"/>
    <p:sldId id="390" r:id="rId18"/>
    <p:sldId id="379" r:id="rId19"/>
    <p:sldId id="330" r:id="rId20"/>
    <p:sldId id="391" r:id="rId21"/>
    <p:sldId id="381" r:id="rId22"/>
    <p:sldId id="384" r:id="rId23"/>
    <p:sldId id="383" r:id="rId24"/>
    <p:sldId id="361" r:id="rId25"/>
    <p:sldId id="317" r:id="rId26"/>
  </p:sldIdLst>
  <p:sldSz cx="9144000" cy="6858000" type="screen4x3"/>
  <p:notesSz cx="6808788" cy="98234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28" autoAdjust="0"/>
    <p:restoredTop sz="94686" autoAdjust="0"/>
  </p:normalViewPr>
  <p:slideViewPr>
    <p:cSldViewPr>
      <p:cViewPr>
        <p:scale>
          <a:sx n="100" d="100"/>
          <a:sy n="100" d="100"/>
        </p:scale>
        <p:origin x="-936" y="6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226" y="-96"/>
      </p:cViewPr>
      <p:guideLst>
        <p:guide orient="horz" pos="3094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5012C5-28C5-410D-B2C6-469F37CC8189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31325"/>
            <a:ext cx="2951163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038" y="9331325"/>
            <a:ext cx="2951162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E74DAD-4754-4E13-9A55-DB4EAA140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7980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99D379-3FE6-4CAF-8E15-E57AED04F81D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738188"/>
            <a:ext cx="4910138" cy="3683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665663"/>
            <a:ext cx="5446712" cy="4421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31325"/>
            <a:ext cx="2951163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331325"/>
            <a:ext cx="2951162" cy="490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21C151-BE09-4DA1-9188-1426A4FE1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667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21C151-BE09-4DA1-9188-1426A4FE167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21C151-BE09-4DA1-9188-1426A4FE167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EE6C8-D632-4A28-97B8-C994071FEE7C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90174-6B0C-42BC-B75F-4EFDD7B4D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40376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F265B-14C3-4B49-BB56-4A55DD7CF6E5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45B0-A238-4306-AE7D-82CCD0353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44815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6C2BC-DECC-485F-9AAD-4F597B4E5FFA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729D9-ED84-4470-BD5D-18C39B5A4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52907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92525-8B86-48A8-AF6D-CB69C232CA12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EBC85-9059-4474-9F20-D7517FF3E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356856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7DE0F-E098-45A7-8639-83BF401D05BC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7C57-340C-4C90-BB30-5644693AC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8289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C45E6-6D78-4446-8B6D-6A554DBA2331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425CE-52C4-4C1D-9B85-E7B38CAA4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501641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88A1-3137-4B88-AAEF-03E68734A1A9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5B4C2-98D9-4028-BE2F-D38BAF19F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88545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B713-9FDB-4B63-80EF-CB6C37EDF97F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E4518-D402-42B0-B34D-0DF8F36DE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11954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4F59-212F-498B-9730-5BF5D423BA7B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3ADD6-EE8D-48C3-9E02-A3F9983A8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10219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15888-A89F-415D-A47D-938A1ED290C6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62A47-87F7-497C-AF8B-1728837A7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54112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2A5B2-29A8-408D-A383-709DC16784C3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AA3B-7EEC-43FE-BB99-29693E0FC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451894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CCF9D7-CCD7-4ADD-A1E9-CB0AB53270A0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E19E7-C343-409F-9ECA-AAC8AFAD5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tupos/effz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000240"/>
            <a:ext cx="8858250" cy="197408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Analytical </a:t>
            </a:r>
            <a:r>
              <a:rPr lang="en-US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model of a many-electron atom</a:t>
            </a:r>
            <a:endParaRPr lang="ru-RU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1115616" y="316563"/>
            <a:ext cx="1812925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oadway" pitchFamily="82" charset="0"/>
              </a:rPr>
              <a:t>BELARUSIAN</a:t>
            </a:r>
            <a:b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oadway" pitchFamily="82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oadway" pitchFamily="82" charset="0"/>
              </a:rPr>
              <a:t>STATE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oadway" pitchFamily="82" charset="0"/>
              </a:rPr>
              <a:t>UNIVERSITY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62" name="Picture 14" descr="H:\Work\2012\Logo_BS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27" y="87028"/>
            <a:ext cx="797973" cy="1279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Untertitel 2"/>
          <p:cNvSpPr txBox="1">
            <a:spLocks/>
          </p:cNvSpPr>
          <p:nvPr/>
        </p:nvSpPr>
        <p:spPr bwMode="auto">
          <a:xfrm>
            <a:off x="1357290" y="4214818"/>
            <a:ext cx="6792452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sz="2400" dirty="0" err="1" smtClean="0">
                <a:solidFill>
                  <a:schemeClr val="tx2"/>
                </a:solidFill>
                <a:latin typeface="Arial" pitchFamily="34" charset="0"/>
              </a:rPr>
              <a:t>Aliaksandr</a:t>
            </a:r>
            <a:r>
              <a:rPr lang="en-US" sz="24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Arial" pitchFamily="34" charset="0"/>
              </a:rPr>
              <a:t>Leonau</a:t>
            </a:r>
            <a:endParaRPr lang="en-US" sz="2400" dirty="0" smtClean="0">
              <a:solidFill>
                <a:schemeClr val="tx2"/>
              </a:solidFill>
              <a:latin typeface="Arial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1600" b="1" dirty="0" smtClean="0">
              <a:solidFill>
                <a:srgbClr val="7030A0"/>
              </a:solidFill>
              <a:latin typeface="+mn-lt"/>
              <a:cs typeface="Estrangelo Edessa" pitchFamily="66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7030A0"/>
                </a:solidFill>
                <a:latin typeface="+mn-lt"/>
                <a:cs typeface="Estrangelo Edessa" pitchFamily="66" charset="0"/>
              </a:rPr>
              <a:t>Belarusian State University, Minsk (Belarus)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0" y="6313884"/>
            <a:ext cx="9144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3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6163" y="6382489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Actual Problems of </a:t>
            </a:r>
            <a:r>
              <a:rPr lang="en-US" sz="1100" b="1" dirty="0" err="1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Microworld</a:t>
            </a:r>
            <a:r>
              <a:rPr lang="en-US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 Physics</a:t>
            </a:r>
            <a:r>
              <a:rPr lang="ru-RU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, </a:t>
            </a:r>
            <a:r>
              <a:rPr lang="en-US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17</a:t>
            </a:r>
            <a:r>
              <a:rPr lang="en-US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.08.2018</a:t>
            </a:r>
            <a:endParaRPr lang="en-US" sz="1100" b="1" dirty="0" smtClean="0">
              <a:solidFill>
                <a:srgbClr val="0000FF"/>
              </a:solidFill>
              <a:ea typeface="Calibri" pitchFamily="34" charset="0"/>
              <a:cs typeface="Arial" charset="0"/>
            </a:endParaRPr>
          </a:p>
          <a:p>
            <a:pPr algn="ctr" eaLnBrk="0" hangingPunct="0"/>
            <a:r>
              <a:rPr lang="en-US" sz="1100" b="1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Belarus, </a:t>
            </a:r>
            <a:r>
              <a:rPr lang="en-US" sz="1100" b="1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Grodno region</a:t>
            </a:r>
            <a:endParaRPr lang="ru-RU" sz="1200" dirty="0">
              <a:solidFill>
                <a:srgbClr val="0000FF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8674" name="Picture 2" descr="https://indico.cern.ch/event/747731/logo-353486946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285728"/>
            <a:ext cx="1038225" cy="952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rgbClr val="0000FF"/>
                </a:solidFill>
                <a:latin typeface="+mj-lt"/>
                <a:cs typeface="Arial" pitchFamily="34" charset="0"/>
              </a:rPr>
              <a:t>Zeroth</a:t>
            </a:r>
            <a:r>
              <a:rPr lang="en-US" sz="3600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-order results</a:t>
            </a:r>
            <a:endParaRPr lang="ru-RU" sz="3600" dirty="0">
              <a:solidFill>
                <a:srgbClr val="0000FF"/>
              </a:solidFill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7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748605" cy="505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6143644"/>
            <a:ext cx="8417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Relative error of the total atomic energy as a function of nucleus’ charge Z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>
            <a:off x="6462409" y="3000372"/>
            <a:ext cx="698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pitchFamily="34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de-DE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786322"/>
            <a:ext cx="144475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16248"/>
            <a:ext cx="3499104" cy="84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Perturbation theory over W-operator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643174" y="5643578"/>
            <a:ext cx="4643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1</a:t>
            </a:r>
            <a:r>
              <a:rPr lang="en-US" baseline="30000" dirty="0" err="1" smtClean="0">
                <a:solidFill>
                  <a:srgbClr val="0000FF"/>
                </a:solidFill>
              </a:rPr>
              <a:t>st</a:t>
            </a:r>
            <a:r>
              <a:rPr lang="en-US" dirty="0" smtClean="0">
                <a:solidFill>
                  <a:srgbClr val="0000FF"/>
                </a:solidFill>
              </a:rPr>
              <a:t> order correction </a:t>
            </a:r>
            <a:r>
              <a:rPr lang="en-US" b="1" dirty="0" smtClean="0">
                <a:solidFill>
                  <a:srgbClr val="0000FF"/>
                </a:solidFill>
              </a:rPr>
              <a:t>vanishes</a:t>
            </a:r>
            <a:r>
              <a:rPr lang="en-US" dirty="0" smtClean="0">
                <a:solidFill>
                  <a:srgbClr val="0000FF"/>
                </a:solidFill>
              </a:rPr>
              <a:t> !</a:t>
            </a:r>
            <a:endParaRPr lang="en-US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500430" y="4786322"/>
            <a:ext cx="1571636" cy="500066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8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2844" y="1357298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Now it is possible to construct perturbation theory due to the operator </a:t>
            </a:r>
            <a:r>
              <a:rPr lang="en-US" b="1" dirty="0" smtClean="0">
                <a:solidFill>
                  <a:srgbClr val="0000FF"/>
                </a:solidFill>
              </a:rPr>
              <a:t>W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eigenstates</a:t>
            </a:r>
            <a:r>
              <a:rPr lang="en-US" dirty="0" smtClean="0">
                <a:solidFill>
                  <a:srgbClr val="0000FF"/>
                </a:solidFill>
              </a:rPr>
              <a:t> of the </a:t>
            </a:r>
            <a:r>
              <a:rPr lang="en-US" dirty="0" err="1" smtClean="0">
                <a:solidFill>
                  <a:srgbClr val="0000FF"/>
                </a:solidFill>
              </a:rPr>
              <a:t>zeroth</a:t>
            </a:r>
            <a:r>
              <a:rPr lang="en-US" dirty="0" smtClean="0">
                <a:solidFill>
                  <a:srgbClr val="0000FF"/>
                </a:solidFill>
              </a:rPr>
              <a:t>-order Hamiltonian </a:t>
            </a:r>
            <a:r>
              <a:rPr lang="en-US" b="1" dirty="0" smtClean="0">
                <a:solidFill>
                  <a:srgbClr val="0000FF"/>
                </a:solidFill>
              </a:rPr>
              <a:t>H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are utilized):</a:t>
            </a:r>
            <a:endParaRPr lang="en-US" b="1" dirty="0" smtClean="0">
              <a:solidFill>
                <a:srgbClr val="0000FF"/>
              </a:solidFill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524" y="2964754"/>
            <a:ext cx="8715756" cy="82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Прямоугольник 31"/>
          <p:cNvSpPr/>
          <p:nvPr/>
        </p:nvSpPr>
        <p:spPr>
          <a:xfrm>
            <a:off x="142844" y="4071942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1-st order correction: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2923" y="4071942"/>
            <a:ext cx="6404229" cy="33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643446"/>
            <a:ext cx="1499616" cy="64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5" name="Прямая со стрелкой 34"/>
          <p:cNvCxnSpPr/>
          <p:nvPr/>
        </p:nvCxnSpPr>
        <p:spPr>
          <a:xfrm flipV="1">
            <a:off x="2071670" y="4500570"/>
            <a:ext cx="642942" cy="50006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857488" y="4500570"/>
            <a:ext cx="571504" cy="50006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75" y="1727196"/>
            <a:ext cx="631825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Calculating 2</a:t>
            </a:r>
            <a:r>
              <a:rPr lang="en-US" sz="3600" baseline="300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nd</a:t>
            </a: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 order corrections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42844" y="1282471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order perturbation theory due to the </a:t>
            </a:r>
            <a:r>
              <a:rPr lang="en-US" b="1" dirty="0" smtClean="0">
                <a:solidFill>
                  <a:srgbClr val="0000FF"/>
                </a:solidFill>
              </a:rPr>
              <a:t>W</a:t>
            </a:r>
            <a:r>
              <a:rPr lang="en-US" dirty="0" smtClean="0">
                <a:solidFill>
                  <a:srgbClr val="0000FF"/>
                </a:solidFill>
              </a:rPr>
              <a:t> operator: 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9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2844" y="3068421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where 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071810"/>
            <a:ext cx="736663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976220"/>
            <a:ext cx="4968240" cy="78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Прямоугольник 31"/>
          <p:cNvSpPr/>
          <p:nvPr/>
        </p:nvSpPr>
        <p:spPr>
          <a:xfrm>
            <a:off x="2143108" y="3976220"/>
            <a:ext cx="4857784" cy="78581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3071802" y="4619162"/>
            <a:ext cx="928694" cy="64294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1071538" y="5333542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only </a:t>
            </a:r>
            <a:r>
              <a:rPr lang="en-US" sz="1400" b="1" dirty="0" smtClean="0">
                <a:solidFill>
                  <a:srgbClr val="0000FF"/>
                </a:solidFill>
              </a:rPr>
              <a:t>one</a:t>
            </a:r>
            <a:r>
              <a:rPr lang="en-US" sz="1400" dirty="0" smtClean="0">
                <a:solidFill>
                  <a:srgbClr val="0000FF"/>
                </a:solidFill>
              </a:rPr>
              <a:t> electron goes into an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intermediate state </a:t>
            </a:r>
            <a:endParaRPr lang="ru-RU" sz="14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072066" y="5476418"/>
            <a:ext cx="25717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two</a:t>
            </a:r>
            <a:r>
              <a:rPr lang="en-US" sz="1400" dirty="0" smtClean="0">
                <a:solidFill>
                  <a:srgbClr val="0000FF"/>
                </a:solidFill>
              </a:rPr>
              <a:t> electrons undergo the transition into</a:t>
            </a:r>
          </a:p>
          <a:p>
            <a:pPr algn="ctr"/>
            <a:r>
              <a:rPr lang="en-US" sz="1400" smtClean="0">
                <a:solidFill>
                  <a:srgbClr val="0000FF"/>
                </a:solidFill>
              </a:rPr>
              <a:t>intermediates states </a:t>
            </a:r>
            <a:endParaRPr lang="ru-RU" sz="14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rot="16200000" flipH="1">
            <a:off x="5857884" y="4833476"/>
            <a:ext cx="714380" cy="28575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11254"/>
            <a:ext cx="77978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Calculating 2</a:t>
            </a:r>
            <a:r>
              <a:rPr lang="en-US" sz="3600" baseline="300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nd</a:t>
            </a: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 order corrections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9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976220"/>
            <a:ext cx="4968240" cy="78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Прямоугольник 31"/>
          <p:cNvSpPr/>
          <p:nvPr/>
        </p:nvSpPr>
        <p:spPr>
          <a:xfrm>
            <a:off x="2143108" y="3976220"/>
            <a:ext cx="4857784" cy="78581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3071802" y="4619162"/>
            <a:ext cx="928694" cy="64294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1071538" y="5333542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only </a:t>
            </a:r>
            <a:r>
              <a:rPr lang="en-US" sz="1400" b="1" dirty="0" smtClean="0">
                <a:solidFill>
                  <a:srgbClr val="0000FF"/>
                </a:solidFill>
              </a:rPr>
              <a:t>one</a:t>
            </a:r>
            <a:r>
              <a:rPr lang="en-US" sz="1400" dirty="0" smtClean="0">
                <a:solidFill>
                  <a:srgbClr val="0000FF"/>
                </a:solidFill>
              </a:rPr>
              <a:t> electron goes into an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intermediate state </a:t>
            </a:r>
            <a:endParaRPr lang="ru-RU" sz="14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072066" y="5476418"/>
            <a:ext cx="25717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two</a:t>
            </a:r>
            <a:r>
              <a:rPr lang="en-US" sz="1400" dirty="0" smtClean="0">
                <a:solidFill>
                  <a:srgbClr val="0000FF"/>
                </a:solidFill>
              </a:rPr>
              <a:t> electrons undergo the transition into</a:t>
            </a:r>
          </a:p>
          <a:p>
            <a:pPr algn="ctr"/>
            <a:r>
              <a:rPr lang="en-US" sz="1400" smtClean="0">
                <a:solidFill>
                  <a:srgbClr val="0000FF"/>
                </a:solidFill>
              </a:rPr>
              <a:t>intermediates states </a:t>
            </a:r>
            <a:endParaRPr lang="ru-RU" sz="14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rot="16200000" flipH="1">
            <a:off x="5857884" y="4833476"/>
            <a:ext cx="714380" cy="28575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Calculating 2</a:t>
            </a:r>
            <a:r>
              <a:rPr lang="en-US" sz="3600" baseline="30000" dirty="0" smtClean="0">
                <a:solidFill>
                  <a:srgbClr val="0000FF"/>
                </a:solidFill>
                <a:cs typeface="Arial" charset="0"/>
              </a:rPr>
              <a:t>nd</a:t>
            </a: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 order corrections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10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406" y="1282471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largest </a:t>
            </a:r>
            <a:r>
              <a:rPr lang="en-US" b="1" dirty="0" smtClean="0">
                <a:solidFill>
                  <a:srgbClr val="0000FF"/>
                </a:solidFill>
              </a:rPr>
              <a:t>advantage</a:t>
            </a:r>
            <a:r>
              <a:rPr lang="en-US" dirty="0" smtClean="0">
                <a:solidFill>
                  <a:srgbClr val="0000FF"/>
                </a:solidFill>
              </a:rPr>
              <a:t> of </a:t>
            </a:r>
            <a:r>
              <a:rPr lang="en-US" b="1" dirty="0" smtClean="0">
                <a:solidFill>
                  <a:srgbClr val="0000FF"/>
                </a:solidFill>
              </a:rPr>
              <a:t>ECM</a:t>
            </a:r>
            <a:r>
              <a:rPr lang="en-US" dirty="0" smtClean="0">
                <a:solidFill>
                  <a:srgbClr val="0000FF"/>
                </a:solidFill>
              </a:rPr>
              <a:t> – using a hydrogen-like basis the required </a:t>
            </a:r>
            <a:r>
              <a:rPr lang="en-US" u="sng" dirty="0" smtClean="0">
                <a:solidFill>
                  <a:srgbClr val="0000FF"/>
                </a:solidFill>
              </a:rPr>
              <a:t>summations</a:t>
            </a:r>
            <a:r>
              <a:rPr lang="en-US" dirty="0" smtClean="0">
                <a:solidFill>
                  <a:srgbClr val="0000FF"/>
                </a:solidFill>
              </a:rPr>
              <a:t> can be done in a </a:t>
            </a:r>
            <a:r>
              <a:rPr lang="en-US" u="sng" dirty="0" smtClean="0">
                <a:solidFill>
                  <a:srgbClr val="0000FF"/>
                </a:solidFill>
              </a:rPr>
              <a:t>closed form</a:t>
            </a:r>
            <a:r>
              <a:rPr lang="en-US" dirty="0" smtClean="0">
                <a:solidFill>
                  <a:srgbClr val="0000FF"/>
                </a:solidFill>
              </a:rPr>
              <a:t> through the </a:t>
            </a:r>
            <a:r>
              <a:rPr lang="en-US" b="1" dirty="0" smtClean="0">
                <a:solidFill>
                  <a:srgbClr val="0000FF"/>
                </a:solidFill>
              </a:rPr>
              <a:t>single-particle Coulomb Green functions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2844" y="2071678"/>
            <a:ext cx="885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Taking into account the Pauli exclusion principle and that not all states are present, the </a:t>
            </a:r>
            <a:r>
              <a:rPr lang="en-US" b="1" dirty="0" smtClean="0">
                <a:solidFill>
                  <a:srgbClr val="0000FF"/>
                </a:solidFill>
              </a:rPr>
              <a:t>reduced Coulomb Green function</a:t>
            </a:r>
            <a:r>
              <a:rPr lang="en-US" dirty="0" smtClean="0">
                <a:solidFill>
                  <a:srgbClr val="0000FF"/>
                </a:solidFill>
              </a:rPr>
              <a:t> is utilized: 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832102"/>
            <a:ext cx="61912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Прямоугольник 23"/>
          <p:cNvSpPr/>
          <p:nvPr/>
        </p:nvSpPr>
        <p:spPr>
          <a:xfrm>
            <a:off x="1071538" y="3871921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for </a:t>
            </a:r>
            <a:r>
              <a:rPr lang="en-US" dirty="0" err="1" smtClean="0">
                <a:solidFill>
                  <a:srgbClr val="0000FF"/>
                </a:solidFill>
              </a:rPr>
              <a:t>mutli</a:t>
            </a:r>
            <a:r>
              <a:rPr lang="en-US" dirty="0" smtClean="0">
                <a:solidFill>
                  <a:srgbClr val="0000FF"/>
                </a:solidFill>
              </a:rPr>
              <a:t>-electron excitations we need to obtain </a:t>
            </a:r>
            <a:r>
              <a:rPr lang="en-US" b="1" dirty="0" smtClean="0">
                <a:solidFill>
                  <a:srgbClr val="0000FF"/>
                </a:solidFill>
              </a:rPr>
              <a:t>a two-particle Coulomb Green function</a:t>
            </a:r>
            <a:r>
              <a:rPr lang="en-US" dirty="0" smtClean="0">
                <a:solidFill>
                  <a:srgbClr val="0000FF"/>
                </a:solidFill>
              </a:rPr>
              <a:t> that can be represented as a </a:t>
            </a:r>
            <a:r>
              <a:rPr lang="en-US" b="1" dirty="0" smtClean="0">
                <a:solidFill>
                  <a:srgbClr val="0000FF"/>
                </a:solidFill>
              </a:rPr>
              <a:t>convolution</a:t>
            </a:r>
            <a:r>
              <a:rPr lang="en-US" dirty="0" smtClean="0">
                <a:solidFill>
                  <a:srgbClr val="0000FF"/>
                </a:solidFill>
              </a:rPr>
              <a:t> of two </a:t>
            </a:r>
            <a:r>
              <a:rPr lang="en-US" b="1" dirty="0" smtClean="0">
                <a:solidFill>
                  <a:srgbClr val="0000FF"/>
                </a:solidFill>
              </a:rPr>
              <a:t>single</a:t>
            </a:r>
            <a:r>
              <a:rPr lang="en-US" dirty="0" smtClean="0">
                <a:solidFill>
                  <a:srgbClr val="0000FF"/>
                </a:solidFill>
              </a:rPr>
              <a:t> particle ones: 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428596" y="3943359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7349" y="5014929"/>
            <a:ext cx="578929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2</a:t>
            </a:r>
            <a:r>
              <a:rPr lang="en-US" sz="3600" baseline="300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nd</a:t>
            </a: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 order PT: single electron excitations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11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22239"/>
            <a:ext cx="7642247" cy="501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Прямоугольник 27"/>
          <p:cNvSpPr/>
          <p:nvPr/>
        </p:nvSpPr>
        <p:spPr>
          <a:xfrm>
            <a:off x="500034" y="6143644"/>
            <a:ext cx="8417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Relative error of the total atomic energy as a function of nucleus’ charge 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2</a:t>
            </a:r>
            <a:r>
              <a:rPr lang="en-US" sz="3600" baseline="300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nd</a:t>
            </a:r>
            <a:r>
              <a:rPr lang="en-US" sz="3600" dirty="0" smtClean="0">
                <a:solidFill>
                  <a:srgbClr val="0000FF"/>
                </a:solidFill>
                <a:latin typeface="+mj-lt"/>
                <a:ea typeface="+mj-ea"/>
                <a:cs typeface="Arial" charset="0"/>
              </a:rPr>
              <a:t> order PT: single + multi electron excitations</a:t>
            </a:r>
            <a:endParaRPr lang="en-US" sz="3600" dirty="0">
              <a:solidFill>
                <a:srgbClr val="0000FF"/>
              </a:solidFill>
              <a:latin typeface="+mj-lt"/>
              <a:ea typeface="+mj-ea"/>
              <a:cs typeface="Arial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12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986355"/>
            <a:ext cx="7010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1254132"/>
            <a:ext cx="664845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Прямоугольник 29"/>
          <p:cNvSpPr/>
          <p:nvPr/>
        </p:nvSpPr>
        <p:spPr>
          <a:xfrm>
            <a:off x="1071538" y="5072074"/>
            <a:ext cx="7143800" cy="78581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pitchFamily="34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de-DE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1343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Radial densities: Ne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13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pitchFamily="34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Conclusions</a:t>
            </a:r>
            <a:endParaRPr lang="de-DE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40" y="1238272"/>
            <a:ext cx="79946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Radial densities: </a:t>
            </a:r>
            <a:r>
              <a:rPr lang="en-US" sz="3600" dirty="0" err="1" smtClean="0">
                <a:solidFill>
                  <a:srgbClr val="0000FF"/>
                </a:solidFill>
                <a:cs typeface="Arial" charset="0"/>
              </a:rPr>
              <a:t>Ar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14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Atomic scattering factors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15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131945" cy="281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8326" y="1089854"/>
            <a:ext cx="4128516" cy="283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86190"/>
            <a:ext cx="4102608" cy="277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2491" y="3795544"/>
            <a:ext cx="4090416" cy="277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Прямоугольник 27"/>
          <p:cNvSpPr/>
          <p:nvPr/>
        </p:nvSpPr>
        <p:spPr>
          <a:xfrm>
            <a:off x="2357422" y="2214554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Ne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878464" y="2214554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Si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357422" y="4929198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Ca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858016" y="484561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pitchFamily="34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Conclusions</a:t>
            </a:r>
            <a:endParaRPr lang="de-DE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Conclusions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536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5" name="Прямоугольник 24"/>
          <p:cNvSpPr/>
          <p:nvPr/>
        </p:nvSpPr>
        <p:spPr>
          <a:xfrm>
            <a:off x="142844" y="1138182"/>
            <a:ext cx="88583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A fully analytical approximation for the </a:t>
            </a:r>
            <a:r>
              <a:rPr lang="en-US" sz="2000" smtClean="0">
                <a:solidFill>
                  <a:srgbClr val="0000FF"/>
                </a:solidFill>
              </a:rPr>
              <a:t>observable characteristics </a:t>
            </a:r>
            <a:r>
              <a:rPr lang="en-US" sz="2000" dirty="0" smtClean="0">
                <a:solidFill>
                  <a:srgbClr val="0000FF"/>
                </a:solidFill>
              </a:rPr>
              <a:t>of many-electron atoms and ions is developed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Both qualitative and quantitative estimations can be done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Straightforward calculation of subsequent corrections and direct generalization for the relativistic calculations is possible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16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3533790"/>
            <a:ext cx="90360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87540" y="3500438"/>
            <a:ext cx="8985054" cy="21431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715016"/>
            <a:ext cx="750676" cy="7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1000100" y="5857892"/>
            <a:ext cx="2963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SOFTWARE AVAILABLE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929058" y="5857892"/>
            <a:ext cx="3065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https://github.com/tupos/effz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000100" y="5786454"/>
            <a:ext cx="7143800" cy="571504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06152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Acknowledgements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536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grpSp>
        <p:nvGrpSpPr>
          <p:cNvPr id="3" name="Группа 2"/>
          <p:cNvGrpSpPr/>
          <p:nvPr/>
        </p:nvGrpSpPr>
        <p:grpSpPr>
          <a:xfrm>
            <a:off x="566698" y="2214554"/>
            <a:ext cx="8267706" cy="793026"/>
            <a:chOff x="566698" y="1844824"/>
            <a:chExt cx="8267706" cy="793026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566698" y="1844824"/>
              <a:ext cx="3744416" cy="38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2000" b="1" dirty="0" smtClean="0">
                  <a:solidFill>
                    <a:srgbClr val="0000FF"/>
                  </a:solidFill>
                  <a:cs typeface="Arial" charset="0"/>
                </a:rPr>
                <a:t>Belarusian State University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2000" dirty="0" smtClean="0">
                  <a:solidFill>
                    <a:srgbClr val="0000FF"/>
                  </a:solidFill>
                  <a:cs typeface="Arial" charset="0"/>
                </a:rPr>
                <a:t>(Minsk, Belarus)</a:t>
              </a:r>
            </a:p>
            <a:p>
              <a:pPr eaLnBrk="1" hangingPunct="1">
                <a:spcBef>
                  <a:spcPct val="20000"/>
                </a:spcBef>
              </a:pPr>
              <a:endParaRPr lang="en-US" sz="2000" dirty="0" smtClean="0">
                <a:solidFill>
                  <a:srgbClr val="0000FF"/>
                </a:solidFill>
                <a:cs typeface="Arial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ru-RU" sz="2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683568" y="2248191"/>
              <a:ext cx="6120680" cy="38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200000"/>
                </a:lnSpc>
                <a:spcBef>
                  <a:spcPct val="20000"/>
                </a:spcBef>
              </a:pPr>
              <a:endParaRPr lang="en-US" sz="2000" dirty="0" smtClean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4987266" y="1845762"/>
              <a:ext cx="3528392" cy="38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2000" b="1" dirty="0" smtClean="0">
                  <a:solidFill>
                    <a:srgbClr val="0000FF"/>
                  </a:solidFill>
                  <a:cs typeface="Arial" charset="0"/>
                </a:rPr>
                <a:t>MPI for Nuclear Physics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2000" dirty="0" smtClean="0">
                  <a:solidFill>
                    <a:srgbClr val="0000FF"/>
                  </a:solidFill>
                  <a:cs typeface="Arial" charset="0"/>
                </a:rPr>
                <a:t>(Heidelberg, Germany)</a:t>
              </a:r>
              <a:endParaRPr lang="ru-RU" sz="2000" dirty="0">
                <a:solidFill>
                  <a:srgbClr val="0000FF"/>
                </a:solidFill>
                <a:cs typeface="Arial" charset="0"/>
              </a:endParaRPr>
            </a:p>
          </p:txBody>
        </p:sp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4929190" y="2214352"/>
              <a:ext cx="3905214" cy="38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200000"/>
                </a:lnSpc>
                <a:spcBef>
                  <a:spcPct val="20000"/>
                </a:spcBef>
              </a:pPr>
              <a:endParaRPr lang="en-US" sz="2000" b="1" dirty="0" smtClean="0">
                <a:solidFill>
                  <a:srgbClr val="0000FF"/>
                </a:solidFill>
                <a:cs typeface="Arial" charset="0"/>
              </a:endParaRPr>
            </a:p>
          </p:txBody>
        </p:sp>
      </p:grp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17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00100" y="2996983"/>
            <a:ext cx="28553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 Prof. Dr. 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Ilya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Feranchuk</a:t>
            </a:r>
            <a:endParaRPr lang="en-US" b="1" dirty="0" smtClean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72066" y="3000372"/>
            <a:ext cx="3022046" cy="12557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 Dr. 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Oleg 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Skoromnik</a:t>
            </a:r>
            <a:endParaRPr lang="en-US" b="1" dirty="0" smtClean="0">
              <a:solidFill>
                <a:srgbClr val="0000FF"/>
              </a:solidFill>
              <a:cs typeface="Arial" charset="0"/>
            </a:endParaRP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Prof. Dr. </a:t>
            </a:r>
            <a:r>
              <a:rPr lang="en-US" b="1" dirty="0" err="1" smtClean="0">
                <a:solidFill>
                  <a:srgbClr val="0000FF"/>
                </a:solidFill>
                <a:cs typeface="Arial" charset="0"/>
              </a:rPr>
              <a:t>Christoph</a:t>
            </a: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 Keitel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540" y="2143116"/>
            <a:ext cx="8985054" cy="21431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7540" y="2143116"/>
            <a:ext cx="4341584" cy="21431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31010" y="2143116"/>
            <a:ext cx="4341584" cy="21431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14" descr="H:\Work\2012\Logo_BS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4429132"/>
            <a:ext cx="797973" cy="1279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572008"/>
            <a:ext cx="2461664" cy="9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06152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86063"/>
            <a:ext cx="914400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THANK YOU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FOR YOUR ATTENTION ! </a:t>
            </a:r>
            <a:endParaRPr lang="ru-RU" sz="4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de-DE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Accuracy </a:t>
            </a:r>
            <a:r>
              <a:rPr lang="en-US" sz="3600" dirty="0" err="1" smtClean="0">
                <a:solidFill>
                  <a:srgbClr val="0000FF"/>
                </a:solidFill>
                <a:cs typeface="Arial" charset="0"/>
              </a:rPr>
              <a:t>vs</a:t>
            </a: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 Simplicity</a:t>
            </a:r>
            <a:r>
              <a:rPr lang="ru-RU" sz="3600" dirty="0" smtClean="0">
                <a:solidFill>
                  <a:srgbClr val="0000FF"/>
                </a:solidFill>
                <a:cs typeface="Arial" charset="0"/>
              </a:rPr>
              <a:t> 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2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28860" y="1285860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Single-electron wave function</a:t>
            </a:r>
            <a:r>
              <a:rPr lang="en-US" dirty="0" smtClean="0">
                <a:solidFill>
                  <a:srgbClr val="0000FF"/>
                </a:solidFill>
              </a:rPr>
              <a:t> (SEWF) is the key point of the initial approximation for both density functional theory and the solution of the Schrödinger equation.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500298" y="2357430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High </a:t>
            </a:r>
            <a:r>
              <a:rPr lang="en-US" u="sng" dirty="0" smtClean="0">
                <a:solidFill>
                  <a:srgbClr val="0000FF"/>
                </a:solidFill>
              </a:rPr>
              <a:t>accuracy</a:t>
            </a:r>
            <a:r>
              <a:rPr lang="en-US" dirty="0" smtClean="0">
                <a:solidFill>
                  <a:srgbClr val="0000FF"/>
                </a:solidFill>
              </a:rPr>
              <a:t> algorithms: HF, MCHF, post-HF and other.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Disadvantage: complexity of numerical simulations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41092"/>
            <a:ext cx="2000264" cy="1973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428596" y="3357562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There are many applications where there is no need for extremely high accuracy, but a </a:t>
            </a:r>
            <a:r>
              <a:rPr lang="en-US" u="sng" dirty="0" smtClean="0">
                <a:solidFill>
                  <a:srgbClr val="0000FF"/>
                </a:solidFill>
              </a:rPr>
              <a:t>simple algorithm</a:t>
            </a:r>
            <a:r>
              <a:rPr lang="en-US" dirty="0" smtClean="0">
                <a:solidFill>
                  <a:srgbClr val="0000FF"/>
                </a:solidFill>
              </a:rPr>
              <a:t> of repeated calculations of atomic characteristics is required: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71538" y="4286256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computational plasma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X-ray physics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crystallography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214842" y="42916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semiconductor physics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strong laser-matter interactions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214686"/>
            <a:ext cx="107305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Прямоугольник 21"/>
          <p:cNvSpPr/>
          <p:nvPr/>
        </p:nvSpPr>
        <p:spPr>
          <a:xfrm>
            <a:off x="1088149" y="5500702"/>
            <a:ext cx="10270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Models used: Thomas-Fermi, multi-parametric screening hydrogen, etc.</a:t>
            </a:r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428596" y="5572140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Прямоугольник 23"/>
          <p:cNvSpPr/>
          <p:nvPr/>
        </p:nvSpPr>
        <p:spPr>
          <a:xfrm>
            <a:off x="2571736" y="5929306"/>
            <a:ext cx="4357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Can one introduce </a:t>
            </a:r>
            <a:r>
              <a:rPr lang="en-US" b="1" dirty="0" smtClean="0">
                <a:solidFill>
                  <a:srgbClr val="0000FF"/>
                </a:solidFill>
              </a:rPr>
              <a:t>something new</a:t>
            </a:r>
            <a:r>
              <a:rPr lang="en-US" dirty="0" smtClean="0">
                <a:solidFill>
                  <a:srgbClr val="0000FF"/>
                </a:solidFill>
              </a:rPr>
              <a:t> ?</a:t>
            </a:r>
            <a:endParaRPr lang="en-US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71736" y="5929330"/>
            <a:ext cx="3929090" cy="359289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73256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Main features of our approach</a:t>
            </a:r>
            <a:r>
              <a:rPr lang="ru-RU" sz="3600" dirty="0" smtClean="0">
                <a:solidFill>
                  <a:srgbClr val="0000FF"/>
                </a:solidFill>
                <a:cs typeface="Arial" charset="0"/>
              </a:rPr>
              <a:t> 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2844" y="1357298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Effective Charge Model</a:t>
            </a:r>
            <a:r>
              <a:rPr lang="en-US" dirty="0" smtClean="0">
                <a:solidFill>
                  <a:srgbClr val="0000FF"/>
                </a:solidFill>
              </a:rPr>
              <a:t> (ECM) utilizes basis set of fully analytical SEWF – hydrogen-like wave functions with a </a:t>
            </a:r>
            <a:r>
              <a:rPr lang="en-US" b="1" dirty="0" smtClean="0">
                <a:solidFill>
                  <a:srgbClr val="0000FF"/>
                </a:solidFill>
              </a:rPr>
              <a:t>single free parameter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u="sng" dirty="0" smtClean="0">
                <a:solidFill>
                  <a:srgbClr val="0000FF"/>
                </a:solidFill>
              </a:rPr>
              <a:t>identical</a:t>
            </a:r>
            <a:r>
              <a:rPr lang="en-US" dirty="0" smtClean="0">
                <a:solidFill>
                  <a:srgbClr val="0000FF"/>
                </a:solidFill>
              </a:rPr>
              <a:t> for all SEWF).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0100" y="2143116"/>
            <a:ext cx="6286544" cy="428628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3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929066"/>
            <a:ext cx="7358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Main goals of ECM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</a:p>
          <a:p>
            <a:pPr marL="800100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sufficiently accurate analytical </a:t>
            </a:r>
            <a:r>
              <a:rPr lang="en-US" dirty="0" err="1" smtClean="0">
                <a:solidFill>
                  <a:srgbClr val="0000FF"/>
                </a:solidFill>
              </a:rPr>
              <a:t>zeroth</a:t>
            </a:r>
            <a:r>
              <a:rPr lang="en-US" dirty="0" smtClean="0">
                <a:solidFill>
                  <a:srgbClr val="0000FF"/>
                </a:solidFill>
              </a:rPr>
              <a:t>-order approximation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possibility to construct regular perturbation theory for higher order corrections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428596" y="2214554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2143116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complete and </a:t>
            </a:r>
            <a:r>
              <a:rPr lang="en-US" dirty="0" err="1" smtClean="0">
                <a:solidFill>
                  <a:srgbClr val="0000FF"/>
                </a:solidFill>
              </a:rPr>
              <a:t>orthonormal</a:t>
            </a:r>
            <a:r>
              <a:rPr lang="en-US" dirty="0" smtClean="0">
                <a:solidFill>
                  <a:srgbClr val="0000FF"/>
                </a:solidFill>
              </a:rPr>
              <a:t> basis is automatically provided !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00100" y="2684830"/>
            <a:ext cx="750099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transition into secondary-quantized representation becomes possible</a:t>
            </a:r>
          </a:p>
          <a:p>
            <a:pPr>
              <a:buFont typeface="Arial" pitchFamily="34" charset="0"/>
              <a:buChar char="•"/>
            </a:pPr>
            <a:endParaRPr lang="en-US" sz="10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various closed-form expressions can be implemented</a:t>
            </a:r>
            <a:endParaRPr lang="ru-RU" dirty="0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357694"/>
            <a:ext cx="107305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73256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Contents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47837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Description of the effective charge model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Second-order corrections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Some of the possible applications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de-DE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857760"/>
            <a:ext cx="442722" cy="45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857760"/>
            <a:ext cx="394716" cy="42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481776"/>
            <a:ext cx="8010144" cy="116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Hamiltonian of the atomic system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2910" y="3500438"/>
            <a:ext cx="8143932" cy="1071570"/>
          </a:xfrm>
          <a:prstGeom prst="rect">
            <a:avLst/>
          </a:prstGeom>
          <a:solidFill>
            <a:schemeClr val="tx2">
              <a:lumMod val="20000"/>
              <a:lumOff val="8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4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5" y="1891040"/>
            <a:ext cx="5498592" cy="109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44" y="1357298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Non-relativistic Hamiltonian of the atomic system (in atomic units)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2916792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can be re-written in the form as follows: 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2214546" y="3571876"/>
            <a:ext cx="428628" cy="2143140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6036479" y="2178835"/>
            <a:ext cx="428628" cy="4929222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1928794" y="5143512"/>
            <a:ext cx="285752" cy="28575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28596" y="5429264"/>
            <a:ext cx="34290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describes a set of non-interacting electrons in a hydrogen-like atom with nucleus charge </a:t>
            </a:r>
            <a:r>
              <a:rPr lang="en-US" sz="1600" b="1" dirty="0" smtClean="0">
                <a:solidFill>
                  <a:srgbClr val="0000FF"/>
                </a:solidFill>
              </a:rPr>
              <a:t>Z*</a:t>
            </a:r>
            <a:r>
              <a:rPr lang="en-US" sz="1600" dirty="0" smtClean="0">
                <a:solidFill>
                  <a:srgbClr val="0000FF"/>
                </a:solidFill>
              </a:rPr>
              <a:t> and total number of electrons </a:t>
            </a:r>
            <a:r>
              <a:rPr lang="en-US" sz="1600" b="1" dirty="0" smtClean="0">
                <a:solidFill>
                  <a:srgbClr val="0000FF"/>
                </a:solidFill>
              </a:rPr>
              <a:t>N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V="1">
            <a:off x="6429388" y="5281870"/>
            <a:ext cx="285752" cy="28575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143504" y="5496184"/>
            <a:ext cx="34290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can be considered as a “</a:t>
            </a:r>
            <a:r>
              <a:rPr lang="en-US" sz="1600" b="1" dirty="0" smtClean="0">
                <a:solidFill>
                  <a:srgbClr val="0000FF"/>
                </a:solidFill>
              </a:rPr>
              <a:t>perturbation</a:t>
            </a:r>
            <a:r>
              <a:rPr lang="en-US" sz="1600" dirty="0" smtClean="0">
                <a:solidFill>
                  <a:srgbClr val="0000FF"/>
                </a:solidFill>
              </a:rPr>
              <a:t>” operator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357818" y="5496184"/>
            <a:ext cx="2928958" cy="642942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33791" y="5357826"/>
            <a:ext cx="4000528" cy="1143008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643314"/>
            <a:ext cx="967740" cy="3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Прямоугольник 29"/>
          <p:cNvSpPr/>
          <p:nvPr/>
        </p:nvSpPr>
        <p:spPr>
          <a:xfrm>
            <a:off x="6786578" y="3857628"/>
            <a:ext cx="1715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</a:rPr>
              <a:t>discrete</a:t>
            </a:r>
            <a:r>
              <a:rPr lang="en-US" sz="1600" dirty="0" smtClean="0">
                <a:solidFill>
                  <a:srgbClr val="0000FF"/>
                </a:solidFill>
              </a:rPr>
              <a:t> states)</a:t>
            </a:r>
            <a:endParaRPr lang="ru-RU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524" y="2893316"/>
            <a:ext cx="8715756" cy="82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cs typeface="Arial" charset="0"/>
              </a:rPr>
              <a:t>Hamiltonian of the atomic system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5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1357298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Transition to the </a:t>
            </a:r>
            <a:r>
              <a:rPr lang="en-US" b="1" dirty="0" smtClean="0">
                <a:solidFill>
                  <a:srgbClr val="0000FF"/>
                </a:solidFill>
              </a:rPr>
              <a:t>secondary-quantized representation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4059800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Greek letters represent the collective quantum number: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6429388" y="3929066"/>
            <a:ext cx="285752" cy="28575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857364"/>
            <a:ext cx="3499104" cy="84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071942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Прямая со стрелкой 24"/>
          <p:cNvCxnSpPr/>
          <p:nvPr/>
        </p:nvCxnSpPr>
        <p:spPr>
          <a:xfrm rot="16200000" flipH="1">
            <a:off x="6429388" y="4357694"/>
            <a:ext cx="285752" cy="28575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4429132"/>
            <a:ext cx="1005840" cy="40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Прямоугольник 30"/>
          <p:cNvSpPr/>
          <p:nvPr/>
        </p:nvSpPr>
        <p:spPr>
          <a:xfrm>
            <a:off x="6786578" y="4662082"/>
            <a:ext cx="2329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</a:rPr>
              <a:t>continuous</a:t>
            </a:r>
            <a:r>
              <a:rPr lang="en-US" sz="1600" dirty="0" smtClean="0">
                <a:solidFill>
                  <a:srgbClr val="0000FF"/>
                </a:solidFill>
              </a:rPr>
              <a:t> spectrum)</a:t>
            </a:r>
            <a:endParaRPr lang="ru-RU" sz="1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786578" y="3643314"/>
            <a:ext cx="2214578" cy="571504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4429132"/>
            <a:ext cx="2214578" cy="571504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1285860"/>
            <a:ext cx="210312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Прямоугольник 33"/>
          <p:cNvSpPr/>
          <p:nvPr/>
        </p:nvSpPr>
        <p:spPr>
          <a:xfrm>
            <a:off x="142844" y="4714884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Simple </a:t>
            </a:r>
            <a:r>
              <a:rPr lang="en-US" b="1" dirty="0" smtClean="0">
                <a:solidFill>
                  <a:srgbClr val="0000FF"/>
                </a:solidFill>
              </a:rPr>
              <a:t>hydrogen-like</a:t>
            </a:r>
            <a:r>
              <a:rPr lang="en-US" dirty="0" smtClean="0">
                <a:solidFill>
                  <a:srgbClr val="0000FF"/>
                </a:solidFill>
              </a:rPr>
              <a:t> wave-functions are used: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56" y="5286388"/>
            <a:ext cx="2712720" cy="75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93324" y="5429264"/>
            <a:ext cx="750676" cy="7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Прямоугольник 36"/>
          <p:cNvSpPr/>
          <p:nvPr/>
        </p:nvSpPr>
        <p:spPr>
          <a:xfrm>
            <a:off x="5500694" y="5429264"/>
            <a:ext cx="30718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solidFill>
                  <a:srgbClr val="0000FF"/>
                </a:solidFill>
              </a:rPr>
              <a:t>Note</a:t>
            </a:r>
            <a:r>
              <a:rPr lang="en-US" sz="1400" dirty="0" smtClean="0">
                <a:solidFill>
                  <a:srgbClr val="0000FF"/>
                </a:solidFill>
              </a:rPr>
              <a:t>: only </a:t>
            </a:r>
            <a:r>
              <a:rPr lang="en-US" sz="1400" b="1" dirty="0" smtClean="0">
                <a:solidFill>
                  <a:srgbClr val="0000FF"/>
                </a:solidFill>
              </a:rPr>
              <a:t>one</a:t>
            </a:r>
            <a:r>
              <a:rPr lang="en-US" sz="1400" dirty="0" smtClean="0">
                <a:solidFill>
                  <a:srgbClr val="0000FF"/>
                </a:solidFill>
              </a:rPr>
              <a:t> free </a:t>
            </a:r>
            <a:r>
              <a:rPr lang="en-US" sz="1400" b="1" dirty="0" smtClean="0">
                <a:solidFill>
                  <a:srgbClr val="0000FF"/>
                </a:solidFill>
              </a:rPr>
              <a:t>parameter</a:t>
            </a:r>
            <a:r>
              <a:rPr lang="en-US" sz="1400" dirty="0" smtClean="0">
                <a:solidFill>
                  <a:srgbClr val="0000FF"/>
                </a:solidFill>
              </a:rPr>
              <a:t> is used for </a:t>
            </a:r>
            <a:r>
              <a:rPr lang="en-US" sz="1400" b="1" dirty="0" smtClean="0">
                <a:solidFill>
                  <a:srgbClr val="0000FF"/>
                </a:solidFill>
              </a:rPr>
              <a:t>all SEWF </a:t>
            </a:r>
            <a:r>
              <a:rPr lang="en-US" sz="1400" dirty="0" smtClean="0">
                <a:solidFill>
                  <a:srgbClr val="0000FF"/>
                </a:solidFill>
              </a:rPr>
              <a:t>of the current atom (ion) !</a:t>
            </a:r>
            <a:endParaRPr lang="ru-RU" sz="1400" dirty="0"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5429264"/>
            <a:ext cx="750676" cy="7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072206"/>
            <a:ext cx="1257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296" y="2643182"/>
            <a:ext cx="4259580" cy="39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How to calculate Z* ?</a:t>
            </a:r>
            <a:endParaRPr lang="ru-RU" sz="3600" dirty="0">
              <a:solidFill>
                <a:srgbClr val="0000FF"/>
              </a:solidFill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1357298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knowledge of the effective charge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Z</a:t>
            </a:r>
            <a:r>
              <a:rPr lang="en-US" dirty="0" smtClean="0">
                <a:solidFill>
                  <a:srgbClr val="0000FF"/>
                </a:solidFill>
              </a:rPr>
              <a:t>* fully defines the Hamiltonian of the </a:t>
            </a:r>
            <a:r>
              <a:rPr lang="en-US" dirty="0" err="1" smtClean="0">
                <a:solidFill>
                  <a:srgbClr val="0000FF"/>
                </a:solidFill>
              </a:rPr>
              <a:t>zeroth</a:t>
            </a:r>
            <a:r>
              <a:rPr lang="en-US" dirty="0" smtClean="0">
                <a:solidFill>
                  <a:srgbClr val="0000FF"/>
                </a:solidFill>
              </a:rPr>
              <a:t>-order approximation </a:t>
            </a:r>
            <a:r>
              <a:rPr lang="en-US" b="1" dirty="0" smtClean="0">
                <a:solidFill>
                  <a:srgbClr val="0000FF"/>
                </a:solidFill>
              </a:rPr>
              <a:t>H</a:t>
            </a:r>
            <a:r>
              <a:rPr lang="en-US" baseline="-25000" dirty="0" smtClean="0">
                <a:solidFill>
                  <a:srgbClr val="0000FF"/>
                </a:solidFill>
              </a:rPr>
              <a:t>0 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2143116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For this </a:t>
            </a:r>
            <a:r>
              <a:rPr lang="en-US" dirty="0" err="1" smtClean="0">
                <a:solidFill>
                  <a:srgbClr val="0000FF"/>
                </a:solidFill>
              </a:rPr>
              <a:t>puprose</a:t>
            </a:r>
            <a:r>
              <a:rPr lang="en-US" dirty="0" smtClean="0">
                <a:solidFill>
                  <a:srgbClr val="0000FF"/>
                </a:solidFill>
              </a:rPr>
              <a:t> we perform the </a:t>
            </a:r>
            <a:r>
              <a:rPr lang="en-US" b="1" dirty="0" err="1" smtClean="0">
                <a:solidFill>
                  <a:srgbClr val="0000FF"/>
                </a:solidFill>
              </a:rPr>
              <a:t>variational</a:t>
            </a:r>
            <a:r>
              <a:rPr lang="en-US" dirty="0" smtClean="0">
                <a:solidFill>
                  <a:srgbClr val="0000FF"/>
                </a:solidFill>
              </a:rPr>
              <a:t> calculation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0" y="2500306"/>
            <a:ext cx="4572032" cy="642942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Стрелка вправо 29"/>
          <p:cNvSpPr/>
          <p:nvPr/>
        </p:nvSpPr>
        <p:spPr>
          <a:xfrm>
            <a:off x="5143504" y="4286256"/>
            <a:ext cx="571504" cy="357190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28662" y="5786454"/>
            <a:ext cx="4500594" cy="642942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Прямоугольник 32"/>
          <p:cNvSpPr/>
          <p:nvPr/>
        </p:nvSpPr>
        <p:spPr>
          <a:xfrm>
            <a:off x="1071539" y="5786454"/>
            <a:ext cx="4786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Here we utilized the variable change</a:t>
            </a:r>
            <a:endParaRPr lang="en-US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6 (17)</a:t>
            </a:r>
            <a:endParaRPr lang="ru-RU" sz="1200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57752" y="2568355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with trial state vector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571744"/>
            <a:ext cx="1394460" cy="35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Прямая со стрелкой 25"/>
          <p:cNvCxnSpPr/>
          <p:nvPr/>
        </p:nvCxnSpPr>
        <p:spPr>
          <a:xfrm rot="10800000" flipV="1">
            <a:off x="7572396" y="2928934"/>
            <a:ext cx="285752" cy="21431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500826" y="3143248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depends on the set 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of </a:t>
            </a:r>
            <a:r>
              <a:rPr lang="en-US" sz="1400" b="1" dirty="0" smtClean="0">
                <a:solidFill>
                  <a:srgbClr val="0000FF"/>
                </a:solidFill>
              </a:rPr>
              <a:t>occupation numbers</a:t>
            </a:r>
            <a:endParaRPr lang="ru-RU" sz="14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3357562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All calculations can be done analytically, and finally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we obtain: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14818"/>
            <a:ext cx="457962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714752"/>
            <a:ext cx="1874520" cy="8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4786322"/>
            <a:ext cx="1920240" cy="40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Прямоугольник 33"/>
          <p:cNvSpPr/>
          <p:nvPr/>
        </p:nvSpPr>
        <p:spPr>
          <a:xfrm>
            <a:off x="6143636" y="3786190"/>
            <a:ext cx="2286016" cy="1571636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4929198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both values are analytically calculated and </a:t>
            </a:r>
            <a:r>
              <a:rPr lang="en-US" sz="1400" b="1" dirty="0" smtClean="0">
                <a:solidFill>
                  <a:srgbClr val="0000FF"/>
                </a:solidFill>
              </a:rPr>
              <a:t>DO NOT </a:t>
            </a:r>
            <a:r>
              <a:rPr lang="en-US" sz="1400" dirty="0" smtClean="0">
                <a:solidFill>
                  <a:srgbClr val="0000FF"/>
                </a:solidFill>
              </a:rPr>
              <a:t>depend on </a:t>
            </a:r>
            <a:r>
              <a:rPr lang="en-US" sz="1400" b="1" dirty="0" smtClean="0">
                <a:solidFill>
                  <a:srgbClr val="0000FF"/>
                </a:solidFill>
              </a:rPr>
              <a:t>Z*</a:t>
            </a:r>
            <a:endParaRPr lang="ru-RU" sz="1400" b="1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4071934" y="4643446"/>
            <a:ext cx="642942" cy="42862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 flipH="1" flipV="1">
            <a:off x="3612349" y="4745841"/>
            <a:ext cx="285752" cy="8096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трелка вправо 40"/>
          <p:cNvSpPr/>
          <p:nvPr/>
        </p:nvSpPr>
        <p:spPr>
          <a:xfrm rot="5400000">
            <a:off x="7215206" y="5500702"/>
            <a:ext cx="35719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6143636" y="5715016"/>
            <a:ext cx="3000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zeroth</a:t>
            </a:r>
            <a:r>
              <a:rPr lang="en-US" sz="1400" b="1" dirty="0" smtClean="0">
                <a:solidFill>
                  <a:srgbClr val="0000FF"/>
                </a:solidFill>
              </a:rPr>
              <a:t>-order energies and SEWF</a:t>
            </a:r>
          </a:p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are well-defined !</a:t>
            </a:r>
            <a:endParaRPr lang="ru-RU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882</Words>
  <Application>Microsoft Office PowerPoint</Application>
  <PresentationFormat>Экран (4:3)</PresentationFormat>
  <Paragraphs>158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Analytical model of a many-electron atom</vt:lpstr>
      <vt:lpstr>Contents</vt:lpstr>
      <vt:lpstr>Contents</vt:lpstr>
      <vt:lpstr>Accuracy vs Simplicity </vt:lpstr>
      <vt:lpstr>Main features of our approach </vt:lpstr>
      <vt:lpstr>Contents</vt:lpstr>
      <vt:lpstr>Hamiltonian of the atomic system</vt:lpstr>
      <vt:lpstr>Hamiltonian of the atomic system</vt:lpstr>
      <vt:lpstr>Слайд 9</vt:lpstr>
      <vt:lpstr>Слайд 10</vt:lpstr>
      <vt:lpstr>Contents</vt:lpstr>
      <vt:lpstr>Слайд 12</vt:lpstr>
      <vt:lpstr>Слайд 13</vt:lpstr>
      <vt:lpstr>Слайд 14</vt:lpstr>
      <vt:lpstr>Слайд 15</vt:lpstr>
      <vt:lpstr>Слайд 16</vt:lpstr>
      <vt:lpstr>Слайд 17</vt:lpstr>
      <vt:lpstr>Contents</vt:lpstr>
      <vt:lpstr>Radial densities: Ne</vt:lpstr>
      <vt:lpstr>Radial densities: Ar</vt:lpstr>
      <vt:lpstr>Atomic scattering factors</vt:lpstr>
      <vt:lpstr>Contents</vt:lpstr>
      <vt:lpstr>Conclusions</vt:lpstr>
      <vt:lpstr>Acknowledgements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AL-WRKS</cp:lastModifiedBy>
  <cp:revision>516</cp:revision>
  <dcterms:created xsi:type="dcterms:W3CDTF">2010-04-22T15:03:12Z</dcterms:created>
  <dcterms:modified xsi:type="dcterms:W3CDTF">2018-08-15T06:56:02Z</dcterms:modified>
</cp:coreProperties>
</file>