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0" r:id="rId6"/>
    <p:sldId id="263" r:id="rId7"/>
    <p:sldId id="268" r:id="rId8"/>
    <p:sldId id="262" r:id="rId9"/>
    <p:sldId id="261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489AAD-1712-4D1D-B589-D48C938436C9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41A3C-1C09-4288-94F1-11142CC419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571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2016-2017 – development of modified GEM detectors for MPD experiment at NICA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41A3C-1C09-4288-94F1-11142CC419D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10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intrinsic </a:t>
            </a:r>
            <a:r>
              <a:rPr lang="en-US" dirty="0" smtClean="0"/>
              <a:t>ion back-drift suppression is one of the main advantages of the GEMs and makes a gating grid unnecessary. In this way, a detector can be read out continuously using GEMs without the dead time during the gating.</a:t>
            </a:r>
            <a:br>
              <a:rPr lang="en-US" dirty="0" smtClean="0"/>
            </a:br>
            <a:r>
              <a:rPr lang="en-US" dirty="0" smtClean="0"/>
              <a:t>Another advantage of the GEM amplification is the fast signal: the electron signal is measured directly on the pad plane, which leads to a better time (respectively z-) resolution. Furthermore, the GEMs do require less mounting structures as proportional wires do. </a:t>
            </a:r>
          </a:p>
          <a:p>
            <a:r>
              <a:rPr lang="en-US" dirty="0" smtClean="0"/>
              <a:t>The GEM signal on the pad plane is narrower than in the case of proportional wires. This is an advantage in the two-track separation, but poses new problems in the </a:t>
            </a:r>
            <a:r>
              <a:rPr lang="en-US" dirty="0" err="1" smtClean="0"/>
              <a:t>rφ</a:t>
            </a:r>
            <a:r>
              <a:rPr lang="en-US" dirty="0" smtClean="0"/>
              <a:t> resolution. The pads have to be smaller, so that a narrow signal still hits enough pads for a good reconstruction in the </a:t>
            </a:r>
            <a:r>
              <a:rPr lang="en-US" dirty="0" err="1" smtClean="0"/>
              <a:t>rφ</a:t>
            </a:r>
            <a:r>
              <a:rPr lang="en-US" dirty="0" smtClean="0"/>
              <a:t> plane. However, the number of pads is limited by the feasible number of readout channels and the signal height (smaller pads result in a smaller signal per pad), so a compromise has to be found. </a:t>
            </a:r>
          </a:p>
          <a:p>
            <a:r>
              <a:rPr lang="en-US" dirty="0" smtClean="0"/>
              <a:t>Overall, GEMs are a very promising technique for the gas amplification in a TPC and many of their advantages already have been confirmed experimentally.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41A3C-1C09-4288-94F1-11142CC419D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615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41A3C-1C09-4288-94F1-11142CC419D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940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75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9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066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8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375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761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607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616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7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31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60B0A-52D9-4529-A599-232DA0AD4AF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BF73C-5707-4D2B-A26E-224F642F8A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66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microsoft.com/office/2007/relationships/hdphoto" Target="../media/hdphoto2.wdp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8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9144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cap="all" dirty="0"/>
              <a:t>Modular testing system </a:t>
            </a:r>
            <a:br>
              <a:rPr lang="en-US" sz="2700" cap="all" dirty="0"/>
            </a:br>
            <a:r>
              <a:rPr lang="en-US" sz="2700" cap="all" dirty="0"/>
              <a:t>for detectors and front-end electronics </a:t>
            </a:r>
            <a:endParaRPr lang="ru-RU" sz="2700" cap="all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86946" y="4622880"/>
            <a:ext cx="2466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Vadim Bayev</a:t>
            </a:r>
          </a:p>
          <a:p>
            <a:r>
              <a:rPr lang="en-US" dirty="0"/>
              <a:t>Konstantin </a:t>
            </a:r>
            <a:r>
              <a:rPr lang="en-US" dirty="0" err="1"/>
              <a:t>Afanaciev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" y="85725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dirty="0"/>
              <a:t>The XIV-</a:t>
            </a:r>
            <a:r>
              <a:rPr lang="en-US" sz="1350" b="1" dirty="0" err="1"/>
              <a:t>th</a:t>
            </a:r>
            <a:r>
              <a:rPr lang="en-US" sz="1350" b="1" dirty="0"/>
              <a:t> International School-Conference </a:t>
            </a:r>
            <a:r>
              <a:rPr lang="en-US" sz="1350" b="1" i="1" dirty="0"/>
              <a:t>The Actual Problems of </a:t>
            </a:r>
            <a:r>
              <a:rPr lang="en-US" sz="1350" b="1" i="1" dirty="0" err="1"/>
              <a:t>Microworld</a:t>
            </a:r>
            <a:r>
              <a:rPr lang="en-US" sz="1350" b="1" i="1" dirty="0"/>
              <a:t> Physics</a:t>
            </a:r>
          </a:p>
          <a:p>
            <a:pPr algn="ctr"/>
            <a:r>
              <a:rPr lang="en-US" sz="1350" dirty="0"/>
              <a:t>In Memory of Professor Nikolai </a:t>
            </a:r>
            <a:r>
              <a:rPr lang="en-US" sz="1350" dirty="0" err="1"/>
              <a:t>Shumeiko</a:t>
            </a:r>
            <a:r>
              <a:rPr lang="en-US" sz="1350" b="1" i="1" dirty="0"/>
              <a:t> </a:t>
            </a:r>
            <a:endParaRPr lang="ru-RU" sz="135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69578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/>
              <a:t>Institute for Nuclear Problems, Belarusian State University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22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Прямоугольник 42"/>
          <p:cNvSpPr/>
          <p:nvPr/>
        </p:nvSpPr>
        <p:spPr>
          <a:xfrm>
            <a:off x="0" y="28330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latin typeface="Symbol" panose="05050102010706020507" pitchFamily="18" charset="2"/>
              </a:rPr>
              <a:t>m</a:t>
            </a:r>
            <a:r>
              <a:rPr lang="en-US" sz="2400" dirty="0" err="1" smtClean="0"/>
              <a:t>RWELL</a:t>
            </a:r>
            <a:r>
              <a:rPr lang="en-US" sz="2400" dirty="0" smtClean="0"/>
              <a:t> </a:t>
            </a:r>
            <a:r>
              <a:rPr lang="en-US" sz="2400" dirty="0" err="1" smtClean="0"/>
              <a:t>dector</a:t>
            </a:r>
            <a:endParaRPr lang="ru-RU" sz="2400" dirty="0"/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866" y="959741"/>
            <a:ext cx="3021242" cy="226593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9" r="19227" b="23428"/>
          <a:stretch/>
        </p:blipFill>
        <p:spPr>
          <a:xfrm>
            <a:off x="1168400" y="924308"/>
            <a:ext cx="2818196" cy="2692652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43" y="3921759"/>
            <a:ext cx="6005617" cy="2728367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482080" y="4064000"/>
            <a:ext cx="24180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Bottom metallization</a:t>
            </a:r>
          </a:p>
          <a:p>
            <a:r>
              <a:rPr lang="en-US" dirty="0" smtClean="0"/>
              <a:t>removed</a:t>
            </a:r>
          </a:p>
          <a:p>
            <a:endParaRPr lang="en-US" dirty="0" smtClean="0"/>
          </a:p>
          <a:p>
            <a:r>
              <a:rPr lang="en-US" dirty="0" smtClean="0"/>
              <a:t>Resistive </a:t>
            </a:r>
            <a:r>
              <a:rPr lang="en-US" dirty="0" err="1" smtClean="0"/>
              <a:t>Kapton</a:t>
            </a:r>
            <a:r>
              <a:rPr lang="en-US" dirty="0" smtClean="0"/>
              <a:t> used</a:t>
            </a:r>
          </a:p>
          <a:p>
            <a:r>
              <a:rPr lang="en-US" dirty="0"/>
              <a:t>f</a:t>
            </a:r>
            <a:r>
              <a:rPr lang="en-US" dirty="0" smtClean="0"/>
              <a:t>or signal registration</a:t>
            </a: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50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57680" y="17678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452" y="898144"/>
            <a:ext cx="3922776" cy="2663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6000"/>
                    </a14:imgEffect>
                    <a14:imgEffect>
                      <a14:brightnessContrast bright="5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02" t="43035" r="50628" b="27169"/>
          <a:stretch/>
        </p:blipFill>
        <p:spPr bwMode="auto">
          <a:xfrm>
            <a:off x="4983018" y="3835952"/>
            <a:ext cx="3729643" cy="27350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5727" y="4430774"/>
            <a:ext cx="41840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signals from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RWELL</a:t>
            </a:r>
            <a:r>
              <a:rPr lang="en-US" dirty="0"/>
              <a:t> </a:t>
            </a:r>
            <a:r>
              <a:rPr lang="en-US" dirty="0" smtClean="0"/>
              <a:t>detector example were obtained but the resolution and Gain were much worse than expected.</a:t>
            </a:r>
          </a:p>
          <a:p>
            <a:endParaRPr lang="en-US" dirty="0" smtClean="0"/>
          </a:p>
          <a:p>
            <a:r>
              <a:rPr lang="en-US" dirty="0" smtClean="0"/>
              <a:t>Also </a:t>
            </a:r>
            <a:r>
              <a:rPr lang="en-US" dirty="0" smtClean="0"/>
              <a:t>resistive </a:t>
            </a:r>
            <a:r>
              <a:rPr lang="en-US" dirty="0" err="1" smtClean="0"/>
              <a:t>Kapton</a:t>
            </a:r>
            <a:r>
              <a:rPr lang="en-US" dirty="0" smtClean="0"/>
              <a:t> was damaged after some time of detector operation.</a:t>
            </a:r>
          </a:p>
          <a:p>
            <a:r>
              <a:rPr lang="en-US" dirty="0" smtClean="0"/>
              <a:t>We plan to use DLC coating instead of </a:t>
            </a:r>
            <a:r>
              <a:rPr lang="en-US" dirty="0"/>
              <a:t>resistive </a:t>
            </a:r>
            <a:r>
              <a:rPr lang="en-US" dirty="0" err="1" smtClean="0"/>
              <a:t>Kapton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9244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Spectroscopy results (Fe</a:t>
            </a:r>
            <a:r>
              <a:rPr lang="en-US" sz="2400" baseline="30000" dirty="0" smtClean="0"/>
              <a:t>55</a:t>
            </a:r>
            <a:r>
              <a:rPr lang="en-US" sz="2400" dirty="0" smtClean="0"/>
              <a:t>)</a:t>
            </a:r>
            <a:endParaRPr lang="ru-RU" sz="2400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9711380"/>
              </p:ext>
            </p:extLst>
          </p:nvPr>
        </p:nvGraphicFramePr>
        <p:xfrm>
          <a:off x="-157384" y="322263"/>
          <a:ext cx="5630293" cy="430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157384" y="322263"/>
                        <a:ext cx="5630293" cy="430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263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9464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</a:t>
            </a:r>
            <a:r>
              <a:rPr lang="en-US" sz="2800" b="1" dirty="0" smtClean="0"/>
              <a:t>lans </a:t>
            </a:r>
            <a:r>
              <a:rPr lang="en-US" sz="2800" b="1" dirty="0"/>
              <a:t>for the near future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1173" y="1046480"/>
            <a:ext cx="452241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detector </a:t>
            </a:r>
            <a:r>
              <a:rPr lang="en-US" sz="2400" dirty="0" err="1">
                <a:latin typeface="Symbol" panose="05050102010706020507" pitchFamily="18" charset="2"/>
              </a:rPr>
              <a:t>m</a:t>
            </a:r>
            <a:r>
              <a:rPr lang="en-US" sz="2400" dirty="0" err="1"/>
              <a:t>RWELL</a:t>
            </a:r>
            <a:r>
              <a:rPr lang="en-US" sz="2400" dirty="0"/>
              <a:t> </a:t>
            </a:r>
            <a:r>
              <a:rPr lang="en-US" sz="2400" dirty="0" smtClean="0"/>
              <a:t>with DLC coating </a:t>
            </a:r>
          </a:p>
          <a:p>
            <a:endParaRPr lang="en-US" sz="2400" dirty="0"/>
          </a:p>
          <a:p>
            <a:r>
              <a:rPr lang="en-US" sz="2400" dirty="0" smtClean="0"/>
              <a:t>SSR THGEM </a:t>
            </a:r>
            <a:r>
              <a:rPr lang="en-US" sz="2400" dirty="0" smtClean="0"/>
              <a:t>(strip readout)</a:t>
            </a:r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GEM and </a:t>
            </a:r>
            <a:r>
              <a:rPr lang="en-US" sz="2400" dirty="0" err="1" smtClean="0">
                <a:latin typeface="Symbol" panose="05050102010706020507" pitchFamily="18" charset="2"/>
              </a:rPr>
              <a:t>m</a:t>
            </a:r>
            <a:r>
              <a:rPr lang="en-US" sz="2400" dirty="0" err="1" smtClean="0"/>
              <a:t>RWELL</a:t>
            </a:r>
            <a:r>
              <a:rPr lang="en-US" sz="2400" dirty="0" smtClean="0"/>
              <a:t> with holes formed by laser beam in collaboration with </a:t>
            </a:r>
            <a:r>
              <a:rPr lang="en-US" sz="2400" dirty="0"/>
              <a:t>Institute of Physics of the NAS of Belarus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GEM with graphene coating to prevent ion back flow</a:t>
            </a:r>
          </a:p>
          <a:p>
            <a:endParaRPr lang="en-US" sz="2400" dirty="0"/>
          </a:p>
          <a:p>
            <a:r>
              <a:rPr lang="en-US" sz="2400" dirty="0" smtClean="0"/>
              <a:t>Straw tubes with segmented cathode for Z-coordinate</a:t>
            </a:r>
            <a:endParaRPr lang="ru-RU" sz="2400" dirty="0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6"/>
          <a:stretch/>
        </p:blipFill>
        <p:spPr bwMode="auto">
          <a:xfrm>
            <a:off x="5187953" y="968030"/>
            <a:ext cx="2472687" cy="248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6" t="30816" r="9358" b="14671"/>
          <a:stretch/>
        </p:blipFill>
        <p:spPr>
          <a:xfrm>
            <a:off x="5187953" y="3696090"/>
            <a:ext cx="2468992" cy="1548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/>
          <a:srcRect l="12721" t="76423" r="2926"/>
          <a:stretch/>
        </p:blipFill>
        <p:spPr bwMode="auto">
          <a:xfrm>
            <a:off x="5209310" y="5570001"/>
            <a:ext cx="2447636" cy="89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92994" y="1184955"/>
            <a:ext cx="1680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SSR THGEM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590061" y="3888492"/>
            <a:ext cx="13103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 foil</a:t>
            </a:r>
            <a:endParaRPr lang="ru-RU" dirty="0" smtClean="0"/>
          </a:p>
          <a:p>
            <a:r>
              <a:rPr lang="en-US" dirty="0" smtClean="0"/>
              <a:t>d =</a:t>
            </a:r>
            <a:r>
              <a:rPr lang="ru-RU" dirty="0" smtClean="0"/>
              <a:t>20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</a:t>
            </a:r>
            <a:endParaRPr lang="ru-RU" dirty="0" smtClean="0"/>
          </a:p>
          <a:p>
            <a:r>
              <a:rPr lang="en-US" dirty="0" smtClean="0"/>
              <a:t>pitch</a:t>
            </a:r>
            <a:r>
              <a:rPr lang="ru-RU" dirty="0" smtClean="0"/>
              <a:t> </a:t>
            </a:r>
            <a:r>
              <a:rPr lang="ru-RU" dirty="0" smtClean="0"/>
              <a:t>40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667903" y="5541857"/>
            <a:ext cx="12325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Graphene</a:t>
            </a:r>
          </a:p>
          <a:p>
            <a:r>
              <a:rPr lang="en-US" dirty="0" smtClean="0"/>
              <a:t>at Cu mesh</a:t>
            </a:r>
            <a:endParaRPr lang="ru-RU" dirty="0" smtClean="0"/>
          </a:p>
          <a:p>
            <a:r>
              <a:rPr lang="en-US" dirty="0" smtClean="0"/>
              <a:t>d = 5</a:t>
            </a:r>
            <a:r>
              <a:rPr lang="ru-RU" dirty="0" smtClean="0"/>
              <a:t>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60855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58922" y="1143518"/>
            <a:ext cx="778419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m</a:t>
            </a:r>
            <a:r>
              <a:rPr lang="en-US" sz="2400" dirty="0" smtClean="0"/>
              <a:t>odular </a:t>
            </a:r>
            <a:r>
              <a:rPr lang="en-US" sz="2400" dirty="0" smtClean="0"/>
              <a:t>system for </a:t>
            </a:r>
            <a:r>
              <a:rPr lang="en-US" sz="2400" dirty="0"/>
              <a:t>detectors and front-end electronics </a:t>
            </a:r>
            <a:r>
              <a:rPr lang="en-US" sz="2400" dirty="0" smtClean="0"/>
              <a:t>testing was developed in INP BSU</a:t>
            </a:r>
          </a:p>
          <a:p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characterization </a:t>
            </a:r>
            <a:r>
              <a:rPr lang="en-US" sz="2400" dirty="0"/>
              <a:t>of Thick Gas Electron Multiplier </a:t>
            </a:r>
            <a:r>
              <a:rPr lang="en-US" sz="2400" dirty="0" smtClean="0"/>
              <a:t>(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produced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Svyaz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Engineering in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Dubna</a:t>
            </a:r>
            <a:r>
              <a:rPr lang="en-US" sz="2400" dirty="0" smtClean="0"/>
              <a:t>) was performed</a:t>
            </a:r>
            <a:endParaRPr lang="ru-RU" sz="2400" dirty="0"/>
          </a:p>
          <a:p>
            <a:endParaRPr lang="en-US" sz="2400" dirty="0" smtClean="0"/>
          </a:p>
          <a:p>
            <a:r>
              <a:rPr lang="en-US" sz="2400" dirty="0" smtClean="0"/>
              <a:t>It was shown that the developed modular testing system allows to </a:t>
            </a:r>
            <a:r>
              <a:rPr lang="en-US" sz="2400" dirty="0" smtClean="0"/>
              <a:t>measure </a:t>
            </a:r>
            <a:r>
              <a:rPr lang="en-US" sz="2400" dirty="0" smtClean="0"/>
              <a:t>the main characteristics of GEM </a:t>
            </a:r>
            <a:r>
              <a:rPr lang="en-US" sz="2400" dirty="0" smtClean="0"/>
              <a:t>detectors</a:t>
            </a:r>
          </a:p>
          <a:p>
            <a:endParaRPr lang="en-US" sz="2400" dirty="0"/>
          </a:p>
          <a:p>
            <a:r>
              <a:rPr lang="en-US" sz="2400" dirty="0"/>
              <a:t>Main characteristics of </a:t>
            </a:r>
            <a:r>
              <a:rPr lang="en-US" sz="2400" dirty="0" smtClean="0"/>
              <a:t>THGEM detectors measured in Minsk fully correlate with those obtained in </a:t>
            </a:r>
            <a:r>
              <a:rPr lang="en-US" sz="2400" dirty="0" err="1" smtClean="0"/>
              <a:t>Dubna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" y="15182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Conclusions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41603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7514" y="1034589"/>
            <a:ext cx="7370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AIM:</a:t>
            </a:r>
          </a:p>
          <a:p>
            <a:r>
              <a:rPr lang="en-US" sz="2400" dirty="0"/>
              <a:t>to create </a:t>
            </a:r>
            <a:r>
              <a:rPr lang="en-US" sz="2400" dirty="0" smtClean="0"/>
              <a:t>the </a:t>
            </a:r>
            <a:r>
              <a:rPr lang="en-US" sz="2400" dirty="0"/>
              <a:t>modular testing system in Minsk 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1. System for testing new type gas detectors (GEMs in particular) developed by </a:t>
            </a:r>
            <a:r>
              <a:rPr lang="en-US" sz="2400" dirty="0" smtClean="0"/>
              <a:t>JINR</a:t>
            </a:r>
            <a:r>
              <a:rPr lang="en-US" sz="2400" dirty="0"/>
              <a:t>,</a:t>
            </a:r>
            <a:r>
              <a:rPr lang="en-US" sz="2400" dirty="0" smtClean="0"/>
              <a:t> INP </a:t>
            </a:r>
            <a:r>
              <a:rPr lang="en-US" sz="2400" dirty="0"/>
              <a:t>BSU </a:t>
            </a:r>
            <a:r>
              <a:rPr lang="en-US" sz="2400" dirty="0" smtClean="0"/>
              <a:t>and </a:t>
            </a:r>
            <a:r>
              <a:rPr lang="en-US" sz="2400" dirty="0"/>
              <a:t>Institute of Physics of the </a:t>
            </a:r>
            <a:r>
              <a:rPr lang="en-US" sz="2400" dirty="0" smtClean="0"/>
              <a:t>NAS </a:t>
            </a:r>
            <a:r>
              <a:rPr lang="en-US" sz="2400" dirty="0"/>
              <a:t>of </a:t>
            </a:r>
            <a:r>
              <a:rPr lang="en-US" sz="2400" dirty="0" smtClean="0"/>
              <a:t>Belarus jointly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2. System for testing front-end electronics developed by INP BSU for HEP experiments </a:t>
            </a:r>
            <a:r>
              <a:rPr lang="en-US" sz="2400" dirty="0" smtClean="0"/>
              <a:t>at </a:t>
            </a:r>
            <a:r>
              <a:rPr lang="en-US" sz="2400" dirty="0"/>
              <a:t>JINR, CERN, DESY etc.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3. Verification</a:t>
            </a:r>
            <a:r>
              <a:rPr lang="ru-RU" sz="2400" dirty="0" smtClean="0"/>
              <a:t> </a:t>
            </a:r>
            <a:r>
              <a:rPr lang="en-US" sz="2400" dirty="0" smtClean="0"/>
              <a:t>of results obtained with testing facility in </a:t>
            </a:r>
            <a:r>
              <a:rPr lang="en-US" sz="2400" dirty="0" smtClean="0"/>
              <a:t>JINR.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8300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8364" y="204914"/>
            <a:ext cx="75675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G</a:t>
            </a:r>
            <a:r>
              <a:rPr lang="en-US" sz="2000" b="1" dirty="0" smtClean="0">
                <a:solidFill>
                  <a:srgbClr val="002060"/>
                </a:solidFill>
              </a:rPr>
              <a:t>as </a:t>
            </a:r>
            <a:r>
              <a:rPr lang="en-US" sz="2000" b="1" dirty="0">
                <a:solidFill>
                  <a:srgbClr val="002060"/>
                </a:solidFill>
              </a:rPr>
              <a:t>electron multiplier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/>
              <a:t>(GEM) detectors are one of the class of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err="1" smtClean="0"/>
              <a:t>Micropattern</a:t>
            </a:r>
            <a:r>
              <a:rPr lang="en-US" sz="2000" b="1" dirty="0" smtClean="0"/>
              <a:t> </a:t>
            </a:r>
            <a:r>
              <a:rPr lang="en-US" sz="2000" b="1" dirty="0"/>
              <a:t>gas </a:t>
            </a:r>
            <a:r>
              <a:rPr lang="en-US" sz="2000" b="1" dirty="0" smtClean="0"/>
              <a:t>detectors </a:t>
            </a:r>
            <a:r>
              <a:rPr lang="en-US" sz="2000" dirty="0" smtClean="0"/>
              <a:t>including such types as </a:t>
            </a:r>
            <a:r>
              <a:rPr lang="en-US" sz="2000" b="1" dirty="0" err="1" smtClean="0"/>
              <a:t>MicroMegas</a:t>
            </a:r>
            <a:r>
              <a:rPr lang="en-US" sz="2000" b="1" dirty="0" smtClean="0"/>
              <a:t>,  </a:t>
            </a:r>
            <a:br>
              <a:rPr lang="en-US" sz="2000" b="1" dirty="0" smtClean="0"/>
            </a:br>
            <a:r>
              <a:rPr lang="en-US" sz="2000" b="1" dirty="0" err="1" smtClean="0"/>
              <a:t>MicroStrip</a:t>
            </a:r>
            <a:r>
              <a:rPr lang="en-US" sz="2000" b="1" dirty="0" smtClean="0"/>
              <a:t> </a:t>
            </a:r>
            <a:r>
              <a:rPr lang="en-US" sz="2000" b="1" dirty="0"/>
              <a:t>Gas </a:t>
            </a:r>
            <a:r>
              <a:rPr lang="en-US" sz="2000" b="1" dirty="0" smtClean="0"/>
              <a:t>Chamber, Micro </a:t>
            </a:r>
            <a:r>
              <a:rPr lang="en-US" sz="2000" b="1" dirty="0"/>
              <a:t>Pattern Gas Detectors</a:t>
            </a:r>
            <a:r>
              <a:rPr lang="en-US" sz="2000" b="1" dirty="0"/>
              <a:t> </a:t>
            </a:r>
            <a:r>
              <a:rPr lang="en-US" sz="2000" dirty="0"/>
              <a:t>and </a:t>
            </a:r>
            <a:r>
              <a:rPr lang="en-US" sz="2000" dirty="0" smtClean="0"/>
              <a:t>other</a:t>
            </a:r>
            <a:endParaRPr lang="en-US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0218" y="1373423"/>
            <a:ext cx="7567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GEMs were invented in 1997 in the Gas Detector Development Group at CERN by physicist Fabio </a:t>
            </a:r>
            <a:r>
              <a:rPr lang="en-US" dirty="0" err="1"/>
              <a:t>Sauli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136" y="2263890"/>
            <a:ext cx="3509082" cy="27791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85" y="2277853"/>
            <a:ext cx="3674688" cy="276520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60218" y="5338463"/>
            <a:ext cx="3738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Electron microscope picture of a GEM surface (from CERN GDD group).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72863" y="5338463"/>
            <a:ext cx="2402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Sketch of the working principle of a GEM.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56694" y="4405428"/>
            <a:ext cx="1063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10 kV/cm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5" idx="0"/>
          </p:cNvCxnSpPr>
          <p:nvPr/>
        </p:nvCxnSpPr>
        <p:spPr>
          <a:xfrm flipH="1" flipV="1">
            <a:off x="7360920" y="3660454"/>
            <a:ext cx="1127298" cy="7449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683832" y="2164080"/>
            <a:ext cx="3416228" cy="115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683832" y="5020099"/>
            <a:ext cx="3416228" cy="115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184027" y="1870522"/>
            <a:ext cx="946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cathode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252607" y="5068314"/>
            <a:ext cx="77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anode</a:t>
            </a:r>
            <a:endParaRPr lang="ru-RU" dirty="0"/>
          </a:p>
        </p:txBody>
      </p:sp>
      <p:cxnSp>
        <p:nvCxnSpPr>
          <p:cNvPr id="20" name="Скругленная соединительная линия 19"/>
          <p:cNvCxnSpPr/>
          <p:nvPr/>
        </p:nvCxnSpPr>
        <p:spPr>
          <a:xfrm rot="10800000" flipV="1">
            <a:off x="7388004" y="2086730"/>
            <a:ext cx="1287862" cy="588952"/>
          </a:xfrm>
          <a:prstGeom prst="curvedConnector3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8218508" y="2067206"/>
            <a:ext cx="661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X-ray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0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09600" y="2981267"/>
            <a:ext cx="1780310" cy="13161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/>
              <a:t>High </a:t>
            </a:r>
            <a:r>
              <a:rPr lang="en-US" b="1" dirty="0" smtClean="0"/>
              <a:t>Voltage</a:t>
            </a:r>
          </a:p>
          <a:p>
            <a:pPr algn="ctr"/>
            <a:r>
              <a:rPr lang="en-US" b="1" dirty="0" smtClean="0"/>
              <a:t>4 channels</a:t>
            </a:r>
            <a:endParaRPr lang="en-US" b="1" dirty="0"/>
          </a:p>
          <a:p>
            <a:pPr algn="ctr"/>
            <a:r>
              <a:rPr lang="en-US" b="1" dirty="0"/>
              <a:t>Up to ± 8 kV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83486" y="1424248"/>
            <a:ext cx="2199749" cy="10819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/>
              <a:t>Fe</a:t>
            </a:r>
            <a:r>
              <a:rPr lang="en-US" b="1" baseline="30000" dirty="0"/>
              <a:t>55</a:t>
            </a:r>
            <a:r>
              <a:rPr lang="en-US" b="1" dirty="0"/>
              <a:t> X-Ray </a:t>
            </a:r>
            <a:r>
              <a:rPr lang="en-US" b="1" dirty="0"/>
              <a:t>S</a:t>
            </a:r>
            <a:r>
              <a:rPr lang="en-US" b="1" dirty="0" smtClean="0"/>
              <a:t>ource</a:t>
            </a:r>
            <a:endParaRPr lang="en-US" b="1" dirty="0" smtClean="0"/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can be </a:t>
            </a:r>
            <a:r>
              <a:rPr lang="en-US" b="1" dirty="0" smtClean="0">
                <a:solidFill>
                  <a:srgbClr val="FF0000"/>
                </a:solidFill>
              </a:rPr>
              <a:t>varied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76813" y="2981267"/>
            <a:ext cx="2289466" cy="13161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/>
              <a:t>Charge Sensitive </a:t>
            </a:r>
            <a:r>
              <a:rPr lang="en-US" b="1" dirty="0" smtClean="0"/>
              <a:t>Amplifier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can be </a:t>
            </a:r>
            <a:r>
              <a:rPr lang="en-US" b="1" dirty="0" smtClean="0">
                <a:solidFill>
                  <a:srgbClr val="FF0000"/>
                </a:solidFill>
              </a:rPr>
              <a:t>varied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76812" y="4771390"/>
            <a:ext cx="2289467" cy="13161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/>
              <a:t>Data Acquisition</a:t>
            </a:r>
          </a:p>
          <a:p>
            <a:pPr algn="ctr"/>
            <a:r>
              <a:rPr lang="en-US" sz="1600" b="1" dirty="0"/>
              <a:t>(DRS4 </a:t>
            </a:r>
            <a:r>
              <a:rPr lang="en-US" sz="1600" b="1" dirty="0" smtClean="0"/>
              <a:t>evaluation </a:t>
            </a:r>
            <a:r>
              <a:rPr lang="en-US" sz="1600" b="1" dirty="0"/>
              <a:t>board</a:t>
            </a:r>
          </a:p>
          <a:p>
            <a:pPr algn="ctr"/>
            <a:r>
              <a:rPr lang="en-US" sz="1600" b="1" dirty="0"/>
              <a:t>DT5725 CAEN digitizer)</a:t>
            </a:r>
            <a:endParaRPr lang="ru-RU" sz="16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83488" y="2981267"/>
            <a:ext cx="2199748" cy="131618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Test </a:t>
            </a:r>
            <a:r>
              <a:rPr lang="en-US" b="1" dirty="0" smtClean="0">
                <a:solidFill>
                  <a:schemeClr val="tx1"/>
                </a:solidFill>
              </a:rPr>
              <a:t>Box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(device under test)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can be </a:t>
            </a:r>
            <a:r>
              <a:rPr lang="en-US" b="1" dirty="0" smtClean="0">
                <a:solidFill>
                  <a:srgbClr val="FF0000"/>
                </a:solidFill>
              </a:rPr>
              <a:t>varied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83486" y="4771390"/>
            <a:ext cx="2199749" cy="13161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/>
              <a:t>Gas System (Ar+CO</a:t>
            </a:r>
            <a:r>
              <a:rPr lang="en-US" b="1" baseline="-25000" dirty="0"/>
              <a:t>2</a:t>
            </a:r>
            <a:r>
              <a:rPr lang="en-US" b="1" dirty="0"/>
              <a:t>)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can be varied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5483217" y="3570084"/>
            <a:ext cx="589687" cy="138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10" name="Стрелка вправо 9"/>
          <p:cNvSpPr/>
          <p:nvPr/>
        </p:nvSpPr>
        <p:spPr>
          <a:xfrm rot="16200000">
            <a:off x="4154400" y="4464275"/>
            <a:ext cx="284018" cy="1246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4154400" y="2680505"/>
            <a:ext cx="284018" cy="1246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7179536" y="4453682"/>
            <a:ext cx="284018" cy="1402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13" name="TextBox 12"/>
          <p:cNvSpPr txBox="1"/>
          <p:nvPr/>
        </p:nvSpPr>
        <p:spPr>
          <a:xfrm>
            <a:off x="1" y="51569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Scheme of modular testing system</a:t>
            </a:r>
            <a:endParaRPr lang="ru-RU" sz="2800" dirty="0"/>
          </a:p>
        </p:txBody>
      </p:sp>
      <p:sp>
        <p:nvSpPr>
          <p:cNvPr id="14" name="Стрелка вправо 13"/>
          <p:cNvSpPr/>
          <p:nvPr/>
        </p:nvSpPr>
        <p:spPr>
          <a:xfrm rot="16200000">
            <a:off x="7179536" y="2668960"/>
            <a:ext cx="284018" cy="1246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76811" y="1424248"/>
            <a:ext cx="2289467" cy="1089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/>
              <a:t>Oscilloscope</a:t>
            </a:r>
            <a:endParaRPr lang="ru-RU" b="1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2510673" y="3570084"/>
            <a:ext cx="589687" cy="138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4180428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0497" y="4266410"/>
            <a:ext cx="44615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Setup </a:t>
            </a:r>
            <a:r>
              <a:rPr lang="en-US" sz="2400" dirty="0" smtClean="0"/>
              <a:t>for </a:t>
            </a:r>
            <a:r>
              <a:rPr lang="en-US" sz="2400" dirty="0"/>
              <a:t>gas </a:t>
            </a:r>
            <a:r>
              <a:rPr lang="en-US" sz="2400" dirty="0" smtClean="0"/>
              <a:t>detectors study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71131" y="5140227"/>
            <a:ext cx="367523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Charge </a:t>
            </a:r>
            <a:r>
              <a:rPr lang="en-US" sz="2400" b="1" dirty="0" smtClean="0"/>
              <a:t>sensitive amplifiers </a:t>
            </a:r>
          </a:p>
          <a:p>
            <a:r>
              <a:rPr lang="en-US" sz="2400" dirty="0" smtClean="0"/>
              <a:t>2-ch MH1XAA010</a:t>
            </a:r>
          </a:p>
          <a:p>
            <a:r>
              <a:rPr lang="en-US" sz="2400" dirty="0" smtClean="0"/>
              <a:t>8-ch MH2XAA020 (KT-N)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/>
          <a:stretch/>
        </p:blipFill>
        <p:spPr>
          <a:xfrm>
            <a:off x="1556373" y="599507"/>
            <a:ext cx="6077881" cy="36240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55700" y="4770896"/>
            <a:ext cx="29729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GEM</a:t>
            </a:r>
            <a:endParaRPr lang="en-US" sz="2400" b="1" dirty="0" smtClean="0"/>
          </a:p>
          <a:p>
            <a:r>
              <a:rPr lang="en-US" sz="2400" b="1" dirty="0" smtClean="0"/>
              <a:t>Gas tubes</a:t>
            </a:r>
          </a:p>
          <a:p>
            <a:r>
              <a:rPr lang="en-US" sz="2400" b="1" dirty="0" smtClean="0"/>
              <a:t>Wire chamber</a:t>
            </a:r>
          </a:p>
          <a:p>
            <a:r>
              <a:rPr lang="en-US" sz="2400" b="1" dirty="0" smtClean="0"/>
              <a:t>Straw tube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6669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l="15697" t="13227" b="13715"/>
          <a:stretch/>
        </p:blipFill>
        <p:spPr bwMode="auto">
          <a:xfrm>
            <a:off x="1032412" y="995283"/>
            <a:ext cx="2726978" cy="218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1040704" y="3178708"/>
            <a:ext cx="2719189" cy="1379126"/>
            <a:chOff x="4847272" y="2835910"/>
            <a:chExt cx="2497455" cy="1266667"/>
          </a:xfrm>
        </p:grpSpPr>
        <p:pic>
          <p:nvPicPr>
            <p:cNvPr id="8" name="Picture 2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47272" y="2838450"/>
              <a:ext cx="2497455" cy="118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5217" y="2835910"/>
              <a:ext cx="2419048" cy="1266667"/>
            </a:xfrm>
            <a:prstGeom prst="rect">
              <a:avLst/>
            </a:prstGeom>
          </p:spPr>
        </p:pic>
        <p:cxnSp>
          <p:nvCxnSpPr>
            <p:cNvPr id="1026" name="AutoShape 2"/>
            <p:cNvCxnSpPr>
              <a:cxnSpLocks noChangeShapeType="1"/>
            </p:cNvCxnSpPr>
            <p:nvPr/>
          </p:nvCxnSpPr>
          <p:spPr bwMode="auto">
            <a:xfrm rot="-5400000" flipH="1" flipV="1">
              <a:off x="7022300" y="3052455"/>
              <a:ext cx="133350" cy="1238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6000"/>
                    </a14:imgEffect>
                    <a14:imgEffect>
                      <a14:brightnessContrast bright="25000" contras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73"/>
          <a:stretch/>
        </p:blipFill>
        <p:spPr>
          <a:xfrm>
            <a:off x="4458546" y="995283"/>
            <a:ext cx="3943774" cy="341838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32174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Thick </a:t>
            </a:r>
            <a:r>
              <a:rPr lang="en-US" sz="2400" dirty="0"/>
              <a:t>Gas Electron Multiplier (THGEM)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6970" y="4665555"/>
            <a:ext cx="612374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Produced by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Svyaz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Engineering (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Dubna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Russia), 15 pcs tested</a:t>
            </a: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of </a:t>
            </a:r>
            <a:r>
              <a:rPr lang="en-US" sz="2000" dirty="0" smtClean="0"/>
              <a:t>fiberglass is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0.5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</a:t>
            </a: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of copper metallization after etching is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Diameter of holes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0.2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Distance between holes s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0.5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</a:t>
            </a: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Width of rims is 15 </a:t>
            </a:r>
            <a:r>
              <a:rPr lang="en-US" dirty="0" smtClean="0"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Area of THGEM is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10х10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</a:t>
            </a:r>
            <a:r>
              <a:rPr lang="ru-RU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28" y="1029806"/>
            <a:ext cx="2133600" cy="49784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5726674" y="5804328"/>
            <a:ext cx="30551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Breakdown Voltage Test:</a:t>
            </a:r>
          </a:p>
          <a:p>
            <a:r>
              <a:rPr lang="en-US" b="1" dirty="0" smtClean="0"/>
              <a:t>for </a:t>
            </a:r>
            <a:r>
              <a:rPr lang="en-US" b="1" dirty="0" err="1" smtClean="0"/>
              <a:t>Ar</a:t>
            </a:r>
            <a:r>
              <a:rPr lang="en-US" b="1" dirty="0" smtClean="0"/>
              <a:t> 90%</a:t>
            </a:r>
            <a:r>
              <a:rPr lang="ru-RU" b="1" dirty="0" smtClean="0"/>
              <a:t> </a:t>
            </a:r>
            <a:r>
              <a:rPr lang="en-US" b="1" dirty="0" smtClean="0"/>
              <a:t>+ CO</a:t>
            </a:r>
            <a:r>
              <a:rPr lang="en-US" b="1" baseline="-25000" dirty="0" smtClean="0"/>
              <a:t>2</a:t>
            </a:r>
            <a:r>
              <a:rPr lang="en-US" b="1" dirty="0" smtClean="0"/>
              <a:t> 10% ~</a:t>
            </a:r>
            <a:r>
              <a:rPr lang="ru-RU" b="1" dirty="0" smtClean="0">
                <a:solidFill>
                  <a:srgbClr val="FF0000"/>
                </a:solidFill>
              </a:rPr>
              <a:t>1450 </a:t>
            </a:r>
            <a:r>
              <a:rPr lang="en-US" b="1" dirty="0" smtClean="0">
                <a:solidFill>
                  <a:srgbClr val="FF0000"/>
                </a:solidFill>
              </a:rPr>
              <a:t>V</a:t>
            </a:r>
          </a:p>
          <a:p>
            <a:r>
              <a:rPr lang="en-US" b="1" dirty="0"/>
              <a:t>for </a:t>
            </a:r>
            <a:r>
              <a:rPr lang="en-US" b="1" dirty="0" err="1"/>
              <a:t>Ar</a:t>
            </a:r>
            <a:r>
              <a:rPr lang="en-US" b="1" dirty="0"/>
              <a:t> </a:t>
            </a:r>
            <a:r>
              <a:rPr lang="en-US" b="1" dirty="0" smtClean="0"/>
              <a:t>70</a:t>
            </a:r>
            <a:r>
              <a:rPr lang="en-US" b="1" dirty="0"/>
              <a:t>%</a:t>
            </a:r>
            <a:r>
              <a:rPr lang="ru-RU" b="1" dirty="0"/>
              <a:t> </a:t>
            </a:r>
            <a:r>
              <a:rPr lang="en-US" b="1" dirty="0"/>
              <a:t>+ CO</a:t>
            </a:r>
            <a:r>
              <a:rPr lang="en-US" b="1" baseline="-25000" dirty="0"/>
              <a:t>2</a:t>
            </a:r>
            <a:r>
              <a:rPr lang="en-US" b="1" dirty="0"/>
              <a:t> </a:t>
            </a:r>
            <a:r>
              <a:rPr lang="en-US" b="1" dirty="0" smtClean="0"/>
              <a:t>30</a:t>
            </a:r>
            <a:r>
              <a:rPr lang="en-US" b="1" dirty="0"/>
              <a:t>% </a:t>
            </a:r>
            <a:r>
              <a:rPr lang="en-US" b="1" dirty="0" smtClean="0"/>
              <a:t>~</a:t>
            </a:r>
            <a:r>
              <a:rPr lang="en-US" b="1" dirty="0" smtClean="0">
                <a:solidFill>
                  <a:srgbClr val="FF0000"/>
                </a:solidFill>
              </a:rPr>
              <a:t>310</a:t>
            </a:r>
            <a:r>
              <a:rPr lang="ru-RU" b="1" dirty="0" smtClean="0">
                <a:solidFill>
                  <a:srgbClr val="FF0000"/>
                </a:solidFill>
              </a:rPr>
              <a:t>0 </a:t>
            </a:r>
            <a:r>
              <a:rPr lang="en-US" b="1" dirty="0" smtClean="0">
                <a:solidFill>
                  <a:srgbClr val="FF0000"/>
                </a:solidFill>
              </a:rPr>
              <a:t>V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28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Рисунок 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91" y="1252725"/>
            <a:ext cx="8733418" cy="4912548"/>
          </a:xfrm>
          <a:prstGeom prst="rect">
            <a:avLst/>
          </a:prstGeom>
        </p:spPr>
      </p:pic>
      <p:sp>
        <p:nvSpPr>
          <p:cNvPr id="92" name="Прямоугольник 91"/>
          <p:cNvSpPr/>
          <p:nvPr/>
        </p:nvSpPr>
        <p:spPr>
          <a:xfrm>
            <a:off x="0" y="32174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THGEM detector scheme with anode readout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322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Рисунок 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160" y="1925208"/>
            <a:ext cx="6307897" cy="3548192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254821" y="3389128"/>
            <a:ext cx="551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HV</a:t>
            </a:r>
            <a:endParaRPr lang="ru-RU" sz="2400" dirty="0"/>
          </a:p>
        </p:txBody>
      </p:sp>
      <p:cxnSp>
        <p:nvCxnSpPr>
          <p:cNvPr id="78" name="Прямая со стрелкой 77"/>
          <p:cNvCxnSpPr>
            <a:stCxn id="76" idx="3"/>
          </p:cNvCxnSpPr>
          <p:nvPr/>
        </p:nvCxnSpPr>
        <p:spPr>
          <a:xfrm flipV="1">
            <a:off x="806575" y="2238983"/>
            <a:ext cx="698446" cy="13809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>
            <a:stCxn id="76" idx="3"/>
          </p:cNvCxnSpPr>
          <p:nvPr/>
        </p:nvCxnSpPr>
        <p:spPr>
          <a:xfrm flipV="1">
            <a:off x="806575" y="2700803"/>
            <a:ext cx="596097" cy="91915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>
            <a:stCxn id="76" idx="3"/>
          </p:cNvCxnSpPr>
          <p:nvPr/>
        </p:nvCxnSpPr>
        <p:spPr>
          <a:xfrm>
            <a:off x="806575" y="3619961"/>
            <a:ext cx="549213" cy="7803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173387" y="1048125"/>
            <a:ext cx="123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Cathode</a:t>
            </a:r>
            <a:endParaRPr lang="ru-RU" sz="2400" dirty="0"/>
          </a:p>
        </p:txBody>
      </p:sp>
      <p:cxnSp>
        <p:nvCxnSpPr>
          <p:cNvPr id="86" name="Прямая со стрелкой 85"/>
          <p:cNvCxnSpPr>
            <a:stCxn id="84" idx="2"/>
          </p:cNvCxnSpPr>
          <p:nvPr/>
        </p:nvCxnSpPr>
        <p:spPr>
          <a:xfrm>
            <a:off x="3790864" y="1509790"/>
            <a:ext cx="637888" cy="180606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386972" y="4094597"/>
            <a:ext cx="1382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Charge Sensitive </a:t>
            </a:r>
            <a:r>
              <a:rPr lang="en-US" sz="2400" dirty="0" smtClean="0"/>
              <a:t>Amplifier</a:t>
            </a:r>
            <a:endParaRPr lang="ru-RU" sz="2400" dirty="0"/>
          </a:p>
        </p:txBody>
      </p:sp>
      <p:sp>
        <p:nvSpPr>
          <p:cNvPr id="89" name="TextBox 88"/>
          <p:cNvSpPr txBox="1"/>
          <p:nvPr/>
        </p:nvSpPr>
        <p:spPr>
          <a:xfrm>
            <a:off x="7721650" y="2238983"/>
            <a:ext cx="1135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THGEM</a:t>
            </a:r>
            <a:endParaRPr lang="ru-RU" sz="2400" dirty="0"/>
          </a:p>
        </p:txBody>
      </p:sp>
      <p:cxnSp>
        <p:nvCxnSpPr>
          <p:cNvPr id="91" name="Прямая со стрелкой 90"/>
          <p:cNvCxnSpPr>
            <a:stCxn id="89" idx="1"/>
          </p:cNvCxnSpPr>
          <p:nvPr/>
        </p:nvCxnSpPr>
        <p:spPr>
          <a:xfrm flipH="1">
            <a:off x="5144654" y="2469816"/>
            <a:ext cx="2576996" cy="10954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Прямоугольник 91"/>
          <p:cNvSpPr/>
          <p:nvPr/>
        </p:nvSpPr>
        <p:spPr>
          <a:xfrm>
            <a:off x="0" y="32174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Test </a:t>
            </a:r>
            <a:r>
              <a:rPr lang="en-US" sz="2400" dirty="0" smtClean="0"/>
              <a:t>module for THGEM detector characterization with readout anode</a:t>
            </a:r>
            <a:endParaRPr lang="en-US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370319" y="5454955"/>
            <a:ext cx="2486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8-ch MH2XAA020 (KT-N)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389928" y="5896163"/>
            <a:ext cx="2182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Gas mixture </a:t>
            </a:r>
            <a:r>
              <a:rPr lang="en-US" sz="2400" dirty="0" smtClean="0"/>
              <a:t>out</a:t>
            </a:r>
            <a:endParaRPr lang="ru-RU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4939581" y="1014247"/>
            <a:ext cx="1988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Gas mixture in</a:t>
            </a:r>
            <a:endParaRPr lang="ru-RU" sz="2400" dirty="0"/>
          </a:p>
        </p:txBody>
      </p:sp>
      <p:sp>
        <p:nvSpPr>
          <p:cNvPr id="28" name="Стрелка вниз 27"/>
          <p:cNvSpPr/>
          <p:nvPr/>
        </p:nvSpPr>
        <p:spPr>
          <a:xfrm>
            <a:off x="5634183" y="1537377"/>
            <a:ext cx="193963" cy="2811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низ 42"/>
          <p:cNvSpPr/>
          <p:nvPr/>
        </p:nvSpPr>
        <p:spPr>
          <a:xfrm>
            <a:off x="3287001" y="5613807"/>
            <a:ext cx="193963" cy="2811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22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80" y="724695"/>
            <a:ext cx="4673000" cy="35759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214" y="4358242"/>
            <a:ext cx="3186245" cy="203919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32174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Spectroscopy results (Fe</a:t>
            </a:r>
            <a:r>
              <a:rPr lang="en-US" sz="2400" baseline="30000" dirty="0" smtClean="0"/>
              <a:t>55</a:t>
            </a:r>
            <a:r>
              <a:rPr lang="en-US" sz="2400" dirty="0" smtClean="0"/>
              <a:t>)</a:t>
            </a:r>
            <a:endParaRPr lang="ru-RU" sz="2400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470987"/>
              </p:ext>
            </p:extLst>
          </p:nvPr>
        </p:nvGraphicFramePr>
        <p:xfrm>
          <a:off x="4667199" y="1671894"/>
          <a:ext cx="4920083" cy="542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Graph" r:id="rId5" imgW="3920760" imgH="4320000" progId="Origin50.Graph">
                  <p:embed/>
                </p:oleObj>
              </mc:Choice>
              <mc:Fallback>
                <p:oleObj name="Graph" r:id="rId5" imgW="3920760" imgH="4320000" progId="Origin50.Graph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199" y="1671894"/>
                        <a:ext cx="4920083" cy="54200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0" r="6399"/>
          <a:stretch/>
        </p:blipFill>
        <p:spPr bwMode="auto">
          <a:xfrm>
            <a:off x="1486677" y="1473764"/>
            <a:ext cx="1398764" cy="11698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3"/>
          <p:cNvSpPr>
            <a:spLocks noChangeArrowheads="1"/>
          </p:cNvSpPr>
          <p:nvPr/>
        </p:nvSpPr>
        <p:spPr bwMode="auto">
          <a:xfrm>
            <a:off x="4948348" y="870844"/>
            <a:ext cx="36471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ru-RU" sz="2000" dirty="0" smtClean="0">
                <a:solidFill>
                  <a:srgbClr val="000000"/>
                </a:solidFill>
                <a:latin typeface="+mn-lt"/>
              </a:rPr>
              <a:t>Fe</a:t>
            </a:r>
            <a:r>
              <a:rPr lang="en-US" altLang="ru-RU" sz="2000" baseline="30000" dirty="0" smtClean="0">
                <a:solidFill>
                  <a:srgbClr val="000000"/>
                </a:solidFill>
                <a:latin typeface="+mn-lt"/>
              </a:rPr>
              <a:t>55</a:t>
            </a:r>
            <a:r>
              <a:rPr lang="en-US" altLang="ru-RU" sz="2000" dirty="0" smtClean="0">
                <a:solidFill>
                  <a:srgbClr val="000000"/>
                </a:solidFill>
                <a:latin typeface="+mn-lt"/>
              </a:rPr>
              <a:t> X-ray </a:t>
            </a:r>
            <a:r>
              <a:rPr lang="en-US" altLang="ru-RU" sz="2000" dirty="0">
                <a:solidFill>
                  <a:srgbClr val="000000"/>
                </a:solidFill>
                <a:latin typeface="+mn-lt"/>
              </a:rPr>
              <a:t>source used for testing</a:t>
            </a:r>
          </a:p>
          <a:p>
            <a:r>
              <a:rPr lang="en-US" altLang="ru-RU" sz="2000" dirty="0" smtClean="0">
                <a:solidFill>
                  <a:srgbClr val="000000"/>
                </a:solidFill>
                <a:latin typeface="+mn-lt"/>
              </a:rPr>
              <a:t>5.9 </a:t>
            </a:r>
            <a:r>
              <a:rPr lang="en-US" altLang="ru-RU" sz="2000" dirty="0" err="1">
                <a:solidFill>
                  <a:srgbClr val="000000"/>
                </a:solidFill>
                <a:latin typeface="+mn-lt"/>
              </a:rPr>
              <a:t>keV</a:t>
            </a:r>
            <a:r>
              <a:rPr lang="en-US" altLang="ru-RU" sz="2000" dirty="0">
                <a:solidFill>
                  <a:srgbClr val="000000"/>
                </a:solidFill>
                <a:latin typeface="+mn-lt"/>
              </a:rPr>
              <a:t> main </a:t>
            </a:r>
            <a:r>
              <a:rPr lang="en-US" altLang="ru-RU" sz="2000" dirty="0" smtClean="0">
                <a:solidFill>
                  <a:srgbClr val="000000"/>
                </a:solidFill>
                <a:latin typeface="+mn-lt"/>
              </a:rPr>
              <a:t>peak </a:t>
            </a:r>
            <a:endParaRPr lang="en-US" altLang="ru-RU" sz="2000" dirty="0">
              <a:solidFill>
                <a:srgbClr val="000000"/>
              </a:solidFill>
              <a:latin typeface="+mn-lt"/>
            </a:endParaRPr>
          </a:p>
          <a:p>
            <a:r>
              <a:rPr lang="en-US" altLang="ru-RU" sz="2000" dirty="0" smtClean="0">
                <a:solidFill>
                  <a:srgbClr val="000000"/>
                </a:solidFill>
                <a:latin typeface="+mn-lt"/>
              </a:rPr>
              <a:t>2.9 </a:t>
            </a:r>
            <a:r>
              <a:rPr lang="en-US" altLang="ru-RU" sz="2000" dirty="0" err="1">
                <a:solidFill>
                  <a:srgbClr val="000000"/>
                </a:solidFill>
                <a:latin typeface="+mn-lt"/>
              </a:rPr>
              <a:t>keV</a:t>
            </a:r>
            <a:r>
              <a:rPr lang="en-US" altLang="ru-RU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ru-RU" sz="2000" dirty="0" smtClean="0">
                <a:solidFill>
                  <a:srgbClr val="000000"/>
                </a:solidFill>
                <a:latin typeface="+mn-lt"/>
              </a:rPr>
              <a:t>escape </a:t>
            </a:r>
            <a:r>
              <a:rPr lang="en-US" altLang="ru-RU" sz="2000" dirty="0">
                <a:solidFill>
                  <a:srgbClr val="000000"/>
                </a:solidFill>
                <a:latin typeface="+mn-lt"/>
              </a:rPr>
              <a:t>peak in </a:t>
            </a:r>
            <a:r>
              <a:rPr lang="en-US" altLang="ru-RU" sz="2000" dirty="0" err="1">
                <a:solidFill>
                  <a:srgbClr val="000000"/>
                </a:solidFill>
                <a:latin typeface="+mn-lt"/>
              </a:rPr>
              <a:t>Ar</a:t>
            </a:r>
            <a:r>
              <a:rPr lang="en-US" altLang="ru-RU" sz="2000" dirty="0">
                <a:solidFill>
                  <a:srgbClr val="000000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544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2319</TotalTime>
  <Words>636</Words>
  <Application>Microsoft Office PowerPoint</Application>
  <PresentationFormat>Экран (4:3)</PresentationFormat>
  <Paragraphs>114</Paragraphs>
  <Slides>13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Times New Roman</vt:lpstr>
      <vt:lpstr>Тема Office</vt:lpstr>
      <vt:lpstr>Origin Graph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Bayev</dc:creator>
  <cp:lastModifiedBy>Bayev</cp:lastModifiedBy>
  <cp:revision>65</cp:revision>
  <dcterms:created xsi:type="dcterms:W3CDTF">2018-08-13T13:34:19Z</dcterms:created>
  <dcterms:modified xsi:type="dcterms:W3CDTF">2018-08-15T07:20:59Z</dcterms:modified>
</cp:coreProperties>
</file>