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Default Extension="doc" ContentType="application/msword"/>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sldIdLst>
    <p:sldId id="334" r:id="rId2"/>
    <p:sldId id="401" r:id="rId3"/>
    <p:sldId id="400" r:id="rId4"/>
    <p:sldId id="257" r:id="rId5"/>
    <p:sldId id="289" r:id="rId6"/>
    <p:sldId id="395" r:id="rId7"/>
    <p:sldId id="361" r:id="rId8"/>
    <p:sldId id="364" r:id="rId9"/>
    <p:sldId id="362" r:id="rId10"/>
    <p:sldId id="265" r:id="rId11"/>
    <p:sldId id="326" r:id="rId12"/>
    <p:sldId id="327" r:id="rId13"/>
    <p:sldId id="373" r:id="rId14"/>
    <p:sldId id="281" r:id="rId15"/>
    <p:sldId id="328" r:id="rId16"/>
    <p:sldId id="335" r:id="rId17"/>
    <p:sldId id="262" r:id="rId18"/>
    <p:sldId id="336" r:id="rId19"/>
    <p:sldId id="261" r:id="rId20"/>
    <p:sldId id="365" r:id="rId21"/>
    <p:sldId id="263" r:id="rId22"/>
    <p:sldId id="366" r:id="rId23"/>
    <p:sldId id="377" r:id="rId24"/>
    <p:sldId id="367" r:id="rId25"/>
    <p:sldId id="369" r:id="rId26"/>
    <p:sldId id="282" r:id="rId27"/>
    <p:sldId id="266" r:id="rId28"/>
    <p:sldId id="370" r:id="rId29"/>
    <p:sldId id="371" r:id="rId30"/>
    <p:sldId id="372" r:id="rId31"/>
    <p:sldId id="374" r:id="rId32"/>
    <p:sldId id="376" r:id="rId33"/>
    <p:sldId id="375" r:id="rId34"/>
    <p:sldId id="272" r:id="rId35"/>
    <p:sldId id="396" r:id="rId36"/>
    <p:sldId id="273" r:id="rId37"/>
    <p:sldId id="311" r:id="rId38"/>
    <p:sldId id="397" r:id="rId39"/>
    <p:sldId id="398" r:id="rId40"/>
    <p:sldId id="399" r:id="rId41"/>
    <p:sldId id="267" r:id="rId42"/>
    <p:sldId id="269" r:id="rId43"/>
    <p:sldId id="270" r:id="rId44"/>
    <p:sldId id="271" r:id="rId45"/>
    <p:sldId id="380" r:id="rId46"/>
    <p:sldId id="300" r:id="rId47"/>
    <p:sldId id="305" r:id="rId48"/>
    <p:sldId id="337" r:id="rId49"/>
    <p:sldId id="306" r:id="rId50"/>
    <p:sldId id="342" r:id="rId51"/>
    <p:sldId id="343" r:id="rId52"/>
    <p:sldId id="310" r:id="rId53"/>
    <p:sldId id="388" r:id="rId54"/>
    <p:sldId id="389" r:id="rId55"/>
    <p:sldId id="338" r:id="rId56"/>
    <p:sldId id="341" r:id="rId57"/>
    <p:sldId id="308" r:id="rId58"/>
    <p:sldId id="381" r:id="rId59"/>
    <p:sldId id="383" r:id="rId60"/>
    <p:sldId id="387" r:id="rId61"/>
    <p:sldId id="378" r:id="rId62"/>
    <p:sldId id="379" r:id="rId63"/>
    <p:sldId id="319" r:id="rId64"/>
    <p:sldId id="320" r:id="rId65"/>
    <p:sldId id="329" r:id="rId66"/>
    <p:sldId id="288" r:id="rId67"/>
    <p:sldId id="332" r:id="rId68"/>
    <p:sldId id="402" r:id="rId69"/>
    <p:sldId id="403" r:id="rId70"/>
    <p:sldId id="404" r:id="rId71"/>
    <p:sldId id="405" r:id="rId72"/>
    <p:sldId id="406" r:id="rId7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CC"/>
    <a:srgbClr val="0000CC"/>
    <a:srgbClr val="CC3399"/>
    <a:srgbClr val="00CCFF"/>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2" autoAdjust="0"/>
    <p:restoredTop sz="94675" autoAdjust="0"/>
  </p:normalViewPr>
  <p:slideViewPr>
    <p:cSldViewPr>
      <p:cViewPr>
        <p:scale>
          <a:sx n="100" d="100"/>
          <a:sy n="100" d="100"/>
        </p:scale>
        <p:origin x="-678" y="-162"/>
      </p:cViewPr>
      <p:guideLst>
        <p:guide orient="horz" pos="2160"/>
        <p:guide pos="2880"/>
      </p:guideLst>
    </p:cSldViewPr>
  </p:slideViewPr>
  <p:outlineViewPr>
    <p:cViewPr>
      <p:scale>
        <a:sx n="33" d="100"/>
        <a:sy n="33" d="100"/>
      </p:scale>
      <p:origin x="0" y="108"/>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78BC9D0A-794D-4AA0-8B5D-BD9392748E0D}" type="datetimeFigureOut">
              <a:rPr lang="ru-RU"/>
              <a:pPr>
                <a:defRPr/>
              </a:pPr>
              <a:t>08.08.2018</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u-RU"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02718A1-DF0B-4CAE-AD63-EBD5B57C8E27}"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1AE6D1-6B34-4F9D-9909-0E694F3F27A0}" type="slidenum">
              <a:rPr lang="ru-RU"/>
              <a:pPr fontAlgn="base">
                <a:spcBef>
                  <a:spcPct val="0"/>
                </a:spcBef>
                <a:spcAft>
                  <a:spcPct val="0"/>
                </a:spcAft>
                <a:defRPr/>
              </a:pPr>
              <a:t>10</a:t>
            </a:fld>
            <a:endParaRPr lang="ru-RU"/>
          </a:p>
        </p:txBody>
      </p:sp>
      <p:sp>
        <p:nvSpPr>
          <p:cNvPr id="727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F37C65-B6C8-479E-B23C-73FA8E228926}" type="slidenum">
              <a:rPr lang="ru-RU"/>
              <a:pPr fontAlgn="base">
                <a:spcBef>
                  <a:spcPct val="0"/>
                </a:spcBef>
                <a:spcAft>
                  <a:spcPct val="0"/>
                </a:spcAft>
                <a:defRPr/>
              </a:pPr>
              <a:t>41</a:t>
            </a:fld>
            <a:endParaRPr lang="ru-RU"/>
          </a:p>
        </p:txBody>
      </p:sp>
      <p:sp>
        <p:nvSpPr>
          <p:cNvPr id="819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192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8D031E-A64A-4C1F-B190-96C6A46939CB}" type="slidenum">
              <a:rPr lang="ru-RU"/>
              <a:pPr fontAlgn="base">
                <a:spcBef>
                  <a:spcPct val="0"/>
                </a:spcBef>
                <a:spcAft>
                  <a:spcPct val="0"/>
                </a:spcAft>
                <a:defRPr/>
              </a:pPr>
              <a:t>42</a:t>
            </a:fld>
            <a:endParaRPr lang="ru-RU"/>
          </a:p>
        </p:txBody>
      </p:sp>
      <p:sp>
        <p:nvSpPr>
          <p:cNvPr id="829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757285-F862-47D3-B192-4601978BD47F}" type="slidenum">
              <a:rPr lang="ru-RU"/>
              <a:pPr fontAlgn="base">
                <a:spcBef>
                  <a:spcPct val="0"/>
                </a:spcBef>
                <a:spcAft>
                  <a:spcPct val="0"/>
                </a:spcAft>
                <a:defRPr/>
              </a:pPr>
              <a:t>43</a:t>
            </a:fld>
            <a:endParaRPr lang="ru-RU"/>
          </a:p>
        </p:txBody>
      </p:sp>
      <p:sp>
        <p:nvSpPr>
          <p:cNvPr id="8397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397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89767D-6B9F-483E-9221-32076A4520E2}" type="slidenum">
              <a:rPr lang="ru-RU"/>
              <a:pPr fontAlgn="base">
                <a:spcBef>
                  <a:spcPct val="0"/>
                </a:spcBef>
                <a:spcAft>
                  <a:spcPct val="0"/>
                </a:spcAft>
                <a:defRPr/>
              </a:pPr>
              <a:t>44</a:t>
            </a:fld>
            <a:endParaRPr lang="ru-RU"/>
          </a:p>
        </p:txBody>
      </p:sp>
      <p:sp>
        <p:nvSpPr>
          <p:cNvPr id="849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2D8BDA0-1C1A-42D6-AB24-19DC12CC6A66}" type="slidenum">
              <a:rPr lang="ru-RU"/>
              <a:pPr fontAlgn="base">
                <a:spcBef>
                  <a:spcPct val="0"/>
                </a:spcBef>
                <a:spcAft>
                  <a:spcPct val="0"/>
                </a:spcAft>
                <a:defRPr/>
              </a:pPr>
              <a:t>52</a:t>
            </a:fld>
            <a:endParaRPr lang="ru-RU"/>
          </a:p>
        </p:txBody>
      </p:sp>
      <p:sp>
        <p:nvSpPr>
          <p:cNvPr id="86019" name="Rectangle 8"/>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buFont typeface="Times New Roman" pitchFamily="18" charset="0"/>
              <a:buNone/>
            </a:pPr>
            <a:fld id="{2E036BDC-D51B-4E97-B6DF-2D10F961079F}" type="slidenum">
              <a:rPr lang="en-GB" sz="1200">
                <a:latin typeface="Calibri" pitchFamily="34" charset="0"/>
                <a:cs typeface="Lucida Sans Unicode" pitchFamily="34" charset="0"/>
              </a:rPr>
              <a:pPr algn="r">
                <a:buFont typeface="Times New Roman" pitchFamily="18" charset="0"/>
                <a:buNone/>
              </a:pPr>
              <a:t>52</a:t>
            </a:fld>
            <a:endParaRPr lang="en-GB" sz="1200">
              <a:latin typeface="Calibri" pitchFamily="34" charset="0"/>
              <a:cs typeface="Lucida Sans Unicode" pitchFamily="34" charset="0"/>
            </a:endParaRPr>
          </a:p>
        </p:txBody>
      </p:sp>
      <p:sp>
        <p:nvSpPr>
          <p:cNvPr id="86020" name="Text Box 1"/>
          <p:cNvSpPr txBox="1">
            <a:spLocks noChangeArrowheads="1"/>
          </p:cNvSpPr>
          <p:nvPr/>
        </p:nvSpPr>
        <p:spPr bwMode="auto">
          <a:xfrm>
            <a:off x="3886200" y="8686800"/>
            <a:ext cx="2971800" cy="457200"/>
          </a:xfrm>
          <a:prstGeom prst="rect">
            <a:avLst/>
          </a:prstGeom>
          <a:noFill/>
          <a:ln w="9525">
            <a:noFill/>
            <a:round/>
            <a:headEnd/>
            <a:tailEnd/>
          </a:ln>
        </p:spPr>
        <p:txBody>
          <a:bodyPr lIns="90000" tIns="46800" rIns="90000" bIns="46800" anchor="b"/>
          <a:lstStyle/>
          <a:p>
            <a:pPr algn="r">
              <a:buClr>
                <a:srgbClr val="000000"/>
              </a:buClr>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fld id="{0D6EB55D-EEEC-4794-9D5F-CB6E9C41F097}" type="slidenum">
              <a:rPr lang="en-GB" sz="1200">
                <a:solidFill>
                  <a:srgbClr val="4B2500"/>
                </a:solidFill>
                <a:latin typeface="Calibri" pitchFamily="34" charset="0"/>
                <a:cs typeface="Lucida Sans Unicode" pitchFamily="34" charset="0"/>
              </a:rPr>
              <a:pPr algn="r">
                <a:buClr>
                  <a:srgbClr val="000000"/>
                </a:buClr>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t>52</a:t>
            </a:fld>
            <a:endParaRPr lang="en-GB" sz="1200">
              <a:solidFill>
                <a:srgbClr val="4B2500"/>
              </a:solidFill>
              <a:latin typeface="Calibri" pitchFamily="34" charset="0"/>
              <a:cs typeface="Lucida Sans Unicode" pitchFamily="34" charset="0"/>
            </a:endParaRPr>
          </a:p>
        </p:txBody>
      </p:sp>
      <p:sp>
        <p:nvSpPr>
          <p:cNvPr id="86021" name="Text Box 2"/>
          <p:cNvSpPr txBox="1">
            <a:spLocks noChangeArrowheads="1"/>
          </p:cNvSpPr>
          <p:nvPr/>
        </p:nvSpPr>
        <p:spPr bwMode="auto">
          <a:xfrm>
            <a:off x="996950" y="685800"/>
            <a:ext cx="4864100" cy="3429000"/>
          </a:xfrm>
          <a:prstGeom prst="rect">
            <a:avLst/>
          </a:prstGeom>
          <a:solidFill>
            <a:srgbClr val="FFFFFF"/>
          </a:solidFill>
          <a:ln w="9360">
            <a:solidFill>
              <a:srgbClr val="000000"/>
            </a:solidFill>
            <a:miter lim="800000"/>
            <a:headEnd/>
            <a:tailEnd/>
          </a:ln>
        </p:spPr>
        <p:txBody>
          <a:bodyPr wrap="none" anchor="ctr"/>
          <a:lstStyle/>
          <a:p>
            <a:pPr>
              <a:buClr>
                <a:srgbClr val="4B2500"/>
              </a:buClr>
              <a:buFont typeface="Garamond" pitchFamily="18" charset="0"/>
              <a:buNone/>
            </a:pPr>
            <a:endParaRPr lang="ru-RU">
              <a:latin typeface="Calibri" pitchFamily="34" charset="0"/>
              <a:cs typeface="Lucida Sans Unicode" pitchFamily="34" charset="0"/>
            </a:endParaRPr>
          </a:p>
        </p:txBody>
      </p:sp>
      <p:sp>
        <p:nvSpPr>
          <p:cNvPr id="86022" name="Rectangle 3"/>
          <p:cNvSpPr>
            <a:spLocks noGrp="1" noChangeArrowheads="1"/>
          </p:cNvSpPr>
          <p:nvPr>
            <p:ph type="body"/>
          </p:nvPr>
        </p:nvSpPr>
        <p:spPr bwMode="auto">
          <a:xfrm>
            <a:off x="914400" y="4343400"/>
            <a:ext cx="5027613" cy="4113213"/>
          </a:xfrm>
          <a:noFill/>
          <a:ln>
            <a:solidFill>
              <a:srgbClr val="000000"/>
            </a:solidFill>
            <a:miter lim="800000"/>
            <a:headEnd/>
            <a:tailEnd/>
          </a:ln>
        </p:spPr>
        <p:txBody>
          <a:bodyPr wrap="none" numCol="1" anchor="ctr" anchorCtr="0" compatLnSpc="1">
            <a:prstTxWarp prst="textNoShape">
              <a:avLst/>
            </a:prstTxWarp>
          </a:bodyPr>
          <a:lstStyle/>
          <a:p>
            <a:pPr eaLnBrk="1" hangingPunct="1">
              <a:spcBef>
                <a:spcPct val="0"/>
              </a:spcBef>
            </a:pPr>
            <a:endParaRPr lang="ru-RU"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TextEdit="1"/>
          </p:cNvSpPr>
          <p:nvPr>
            <p:ph type="sldImg"/>
          </p:nvPr>
        </p:nvSpPr>
        <p:spPr bwMode="auto">
          <a:noFill/>
          <a:ln>
            <a:solidFill>
              <a:srgbClr val="000000"/>
            </a:solidFill>
            <a:miter lim="800000"/>
            <a:headEnd/>
            <a:tailEnd/>
          </a:ln>
        </p:spPr>
      </p:sp>
      <p:sp>
        <p:nvSpPr>
          <p:cNvPr id="62467"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TextEdit="1"/>
          </p:cNvSpPr>
          <p:nvPr>
            <p:ph type="sldImg"/>
          </p:nvPr>
        </p:nvSpPr>
        <p:spPr bwMode="auto">
          <a:noFill/>
          <a:ln>
            <a:solidFill>
              <a:srgbClr val="000000"/>
            </a:solidFill>
            <a:miter lim="800000"/>
            <a:headEnd/>
            <a:tailEnd/>
          </a:ln>
        </p:spPr>
      </p:sp>
      <p:sp>
        <p:nvSpPr>
          <p:cNvPr id="63491"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2"/>
          <p:cNvSpPr>
            <a:spLocks noGrp="1" noChangeArrowheads="1"/>
          </p:cNvSpPr>
          <p:nvPr>
            <p:ph type="sldNum"/>
          </p:nvPr>
        </p:nvSpPr>
        <p:spPr>
          <a:ln/>
        </p:spPr>
        <p:txBody>
          <a:bodyPr/>
          <a:lstStyle/>
          <a:p>
            <a:fld id="{863AF60B-9220-4539-B006-3A0E5C7C11D7}" type="slidenum">
              <a:rPr lang="ru-RU"/>
              <a:pPr/>
              <a:t>55</a:t>
            </a:fld>
            <a:endParaRPr lang="ru-RU"/>
          </a:p>
        </p:txBody>
      </p:sp>
      <p:sp>
        <p:nvSpPr>
          <p:cNvPr id="22529"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2530" name="Rectangle 2"/>
          <p:cNvSpPr txBox="1">
            <a:spLocks noGrp="1" noChangeArrowheads="1"/>
          </p:cNvSpPr>
          <p:nvPr>
            <p:ph type="body" idx="1"/>
          </p:nvPr>
        </p:nvSpPr>
        <p:spPr bwMode="auto">
          <a:xfrm>
            <a:off x="685512" y="4343230"/>
            <a:ext cx="5486976" cy="4115139"/>
          </a:xfrm>
          <a:prstGeom prst="rect">
            <a:avLst/>
          </a:prstGeom>
          <a:noFill/>
          <a:ln cap="flat">
            <a:round/>
            <a:headEnd/>
            <a:tailEnd/>
          </a:ln>
        </p:spPr>
        <p:txBody>
          <a:bodyPr wrap="none" anchor="ctr"/>
          <a:lstStyle/>
          <a:p>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2"/>
          <p:cNvSpPr>
            <a:spLocks noGrp="1" noChangeArrowheads="1"/>
          </p:cNvSpPr>
          <p:nvPr>
            <p:ph type="sldNum"/>
          </p:nvPr>
        </p:nvSpPr>
        <p:spPr>
          <a:ln/>
        </p:spPr>
        <p:txBody>
          <a:bodyPr/>
          <a:lstStyle/>
          <a:p>
            <a:fld id="{5826C1C4-23C0-4560-8264-52B19D74492D}" type="slidenum">
              <a:rPr lang="ru-RU"/>
              <a:pPr/>
              <a:t>56</a:t>
            </a:fld>
            <a:endParaRPr lang="ru-RU"/>
          </a:p>
        </p:txBody>
      </p:sp>
      <p:sp>
        <p:nvSpPr>
          <p:cNvPr id="37889" name="Rectangle 1"/>
          <p:cNvSpPr txBox="1">
            <a:spLocks noGrp="1" noRot="1" noChangeAspect="1" noChangeArrowheads="1"/>
          </p:cNvSpPr>
          <p:nvPr>
            <p:ph type="sldImg"/>
          </p:nvPr>
        </p:nvSpPr>
        <p:spPr bwMode="auto">
          <a:xfrm>
            <a:off x="1143000" y="695325"/>
            <a:ext cx="4568825" cy="3425825"/>
          </a:xfrm>
          <a:prstGeom prst="rect">
            <a:avLst/>
          </a:prstGeom>
          <a:solidFill>
            <a:srgbClr val="FFFFFF"/>
          </a:solidFill>
          <a:ln>
            <a:solidFill>
              <a:srgbClr val="000000"/>
            </a:solidFill>
            <a:miter lim="800000"/>
            <a:headEnd/>
            <a:tailEnd/>
          </a:ln>
        </p:spPr>
      </p:sp>
      <p:sp>
        <p:nvSpPr>
          <p:cNvPr id="37890" name="Rectangle 2"/>
          <p:cNvSpPr txBox="1">
            <a:spLocks noGrp="1" noChangeArrowheads="1"/>
          </p:cNvSpPr>
          <p:nvPr>
            <p:ph type="body" idx="1"/>
          </p:nvPr>
        </p:nvSpPr>
        <p:spPr bwMode="auto">
          <a:xfrm>
            <a:off x="685512" y="4343231"/>
            <a:ext cx="5485536" cy="4113782"/>
          </a:xfrm>
          <a:prstGeom prst="rect">
            <a:avLst/>
          </a:prstGeom>
          <a:noFill/>
          <a:ln cap="flat">
            <a:round/>
            <a:headEnd/>
            <a:tailEnd/>
          </a:ln>
        </p:spPr>
        <p:txBody>
          <a:bodyPr wrap="none" anchor="ctr"/>
          <a:lstStyle/>
          <a:p>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2"/>
          <p:cNvSpPr>
            <a:spLocks noGrp="1" noChangeArrowheads="1"/>
          </p:cNvSpPr>
          <p:nvPr>
            <p:ph type="sldNum"/>
          </p:nvPr>
        </p:nvSpPr>
        <p:spPr>
          <a:ln/>
        </p:spPr>
        <p:txBody>
          <a:bodyPr/>
          <a:lstStyle/>
          <a:p>
            <a:fld id="{A19EA639-11B2-41B5-8ACE-D87C5F75BDBD}" type="slidenum">
              <a:rPr lang="ru-RU"/>
              <a:pPr/>
              <a:t>58</a:t>
            </a:fld>
            <a:endParaRPr lang="ru-RU"/>
          </a:p>
        </p:txBody>
      </p:sp>
      <p:sp>
        <p:nvSpPr>
          <p:cNvPr id="35841" name="Rectangle 1"/>
          <p:cNvSpPr txBox="1">
            <a:spLocks noGrp="1" noRot="1" noChangeAspect="1" noChangeArrowheads="1"/>
          </p:cNvSpPr>
          <p:nvPr>
            <p:ph type="sldImg"/>
          </p:nvPr>
        </p:nvSpPr>
        <p:spPr bwMode="auto">
          <a:xfrm>
            <a:off x="1143000" y="695325"/>
            <a:ext cx="4568825" cy="3425825"/>
          </a:xfrm>
          <a:prstGeom prst="rect">
            <a:avLst/>
          </a:prstGeom>
          <a:solidFill>
            <a:srgbClr val="FFFFFF"/>
          </a:solidFill>
          <a:ln>
            <a:solidFill>
              <a:srgbClr val="000000"/>
            </a:solidFill>
            <a:miter lim="800000"/>
            <a:headEnd/>
            <a:tailEnd/>
          </a:ln>
        </p:spPr>
      </p:sp>
      <p:sp>
        <p:nvSpPr>
          <p:cNvPr id="35842" name="Rectangle 2"/>
          <p:cNvSpPr txBox="1">
            <a:spLocks noGrp="1" noChangeArrowheads="1"/>
          </p:cNvSpPr>
          <p:nvPr>
            <p:ph type="body" idx="1"/>
          </p:nvPr>
        </p:nvSpPr>
        <p:spPr bwMode="auto">
          <a:xfrm>
            <a:off x="685512" y="4343231"/>
            <a:ext cx="5485536" cy="4113782"/>
          </a:xfrm>
          <a:prstGeom prst="rect">
            <a:avLst/>
          </a:prstGeom>
          <a:noFill/>
          <a:ln cap="flat">
            <a:round/>
            <a:headEnd/>
            <a:tailEnd/>
          </a:ln>
        </p:spPr>
        <p:txBody>
          <a:bodyPr wrap="none" anchor="ct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8A7DC9-17E5-4300-BA79-E91AF3F732C0}" type="slidenum">
              <a:rPr lang="ru-RU"/>
              <a:pPr fontAlgn="base">
                <a:spcBef>
                  <a:spcPct val="0"/>
                </a:spcBef>
                <a:spcAft>
                  <a:spcPct val="0"/>
                </a:spcAft>
                <a:defRPr/>
              </a:pPr>
              <a:t>11</a:t>
            </a:fld>
            <a:endParaRPr lang="ru-RU"/>
          </a:p>
        </p:txBody>
      </p:sp>
      <p:sp>
        <p:nvSpPr>
          <p:cNvPr id="737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37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endParaRPr lang="ru-RU"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0F0121-4339-4D01-8299-184136E37B89}" type="slidenum">
              <a:rPr lang="ru-RU"/>
              <a:pPr fontAlgn="base">
                <a:spcBef>
                  <a:spcPct val="0"/>
                </a:spcBef>
                <a:spcAft>
                  <a:spcPct val="0"/>
                </a:spcAft>
                <a:defRPr/>
              </a:pPr>
              <a:t>65</a:t>
            </a:fld>
            <a:endParaRPr lang="ru-RU"/>
          </a:p>
        </p:txBody>
      </p:sp>
      <p:sp>
        <p:nvSpPr>
          <p:cNvPr id="870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316FB7D-5C86-4929-B518-D740ABE3BFA1}" type="slidenum">
              <a:rPr lang="ru-RU"/>
              <a:pPr fontAlgn="base">
                <a:spcBef>
                  <a:spcPct val="0"/>
                </a:spcBef>
                <a:spcAft>
                  <a:spcPct val="0"/>
                </a:spcAft>
                <a:defRPr/>
              </a:pPr>
              <a:t>12</a:t>
            </a:fld>
            <a:endParaRPr lang="ru-RU"/>
          </a:p>
        </p:txBody>
      </p:sp>
      <p:sp>
        <p:nvSpPr>
          <p:cNvPr id="7475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475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48CFBAD-7107-4691-8EFE-C198C080C69B}" type="slidenum">
              <a:rPr lang="ru-RU"/>
              <a:pPr fontAlgn="base">
                <a:spcBef>
                  <a:spcPct val="0"/>
                </a:spcBef>
                <a:spcAft>
                  <a:spcPct val="0"/>
                </a:spcAft>
                <a:defRPr/>
              </a:pPr>
              <a:t>15</a:t>
            </a:fld>
            <a:endParaRPr lang="ru-RU"/>
          </a:p>
        </p:txBody>
      </p:sp>
      <p:sp>
        <p:nvSpPr>
          <p:cNvPr id="7577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5780"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34C9A8A-094C-4B1F-8A60-CFBAF8CEFDA0}" type="slidenum">
              <a:rPr lang="ru-RU"/>
              <a:pPr fontAlgn="base">
                <a:spcBef>
                  <a:spcPct val="0"/>
                </a:spcBef>
                <a:spcAft>
                  <a:spcPct val="0"/>
                </a:spcAft>
                <a:defRPr/>
              </a:pPr>
              <a:t>19</a:t>
            </a:fld>
            <a:endParaRPr lang="ru-RU"/>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88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z="24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98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ru-RU" dirty="0"/>
          </a:p>
        </p:txBody>
      </p:sp>
      <p:sp>
        <p:nvSpPr>
          <p:cNvPr id="4" name="Slide Number Placeholder 3"/>
          <p:cNvSpPr>
            <a:spLocks noGrp="1"/>
          </p:cNvSpPr>
          <p:nvPr>
            <p:ph type="sldNum" sz="quarter" idx="10"/>
          </p:nvPr>
        </p:nvSpPr>
        <p:spPr/>
        <p:txBody>
          <a:bodyPr/>
          <a:lstStyle/>
          <a:p>
            <a:fld id="{238F2DBD-11A2-487C-B5BB-BF2ED29F8DC0}" type="slidenum">
              <a:rPr lang="ru-RU" smtClean="0"/>
              <a:pPr/>
              <a:t>35</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FC866B5-9D86-41AB-A2C3-B65AF4051F58}" type="slidenum">
              <a:rPr lang="ru-RU"/>
              <a:pPr fontAlgn="base">
                <a:spcBef>
                  <a:spcPct val="0"/>
                </a:spcBef>
                <a:spcAft>
                  <a:spcPct val="0"/>
                </a:spcAft>
                <a:defRPr/>
              </a:pPr>
              <a:t>36</a:t>
            </a:fld>
            <a:endParaRPr lang="ru-RU"/>
          </a:p>
        </p:txBody>
      </p:sp>
      <p:sp>
        <p:nvSpPr>
          <p:cNvPr id="808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9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u-R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u-RU"/>
          </a:p>
        </p:txBody>
      </p:sp>
      <p:sp>
        <p:nvSpPr>
          <p:cNvPr id="4" name="Date Placeholder 3"/>
          <p:cNvSpPr>
            <a:spLocks noGrp="1"/>
          </p:cNvSpPr>
          <p:nvPr>
            <p:ph type="dt" sz="half" idx="10"/>
          </p:nvPr>
        </p:nvSpPr>
        <p:spPr/>
        <p:txBody>
          <a:bodyPr/>
          <a:lstStyle>
            <a:lvl1pPr>
              <a:defRPr/>
            </a:lvl1pPr>
          </a:lstStyle>
          <a:p>
            <a:pPr>
              <a:defRPr/>
            </a:pPr>
            <a:fld id="{15E6C1AD-C2BD-4BAF-94CE-4C02C180648C}" type="datetimeFigureOut">
              <a:rPr lang="ru-RU"/>
              <a:pPr>
                <a:defRPr/>
              </a:pPr>
              <a:t>08.08.2018</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76AB9E47-E1A7-40ED-88CE-088DDDD2F85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pPr>
              <a:defRPr/>
            </a:pPr>
            <a:fld id="{9033F777-67F8-4C04-B22E-D71C3EBDB00F}" type="datetimeFigureOut">
              <a:rPr lang="ru-RU"/>
              <a:pPr>
                <a:defRPr/>
              </a:pPr>
              <a:t>08.08.2018</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C22438F9-ECB2-47C8-9AC4-0FDFBDF339D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u-R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pPr>
              <a:defRPr/>
            </a:pPr>
            <a:fld id="{63F9D86A-1E60-4827-8CDA-02B2CFE10DDD}" type="datetimeFigureOut">
              <a:rPr lang="ru-RU"/>
              <a:pPr>
                <a:defRPr/>
              </a:pPr>
              <a:t>08.08.2018</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0EFE5E4-3178-4B5C-B25B-EFED77140CFA}"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09600"/>
            <a:ext cx="77724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9812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4114800"/>
            <a:ext cx="38100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p:txBody>
          <a:bodyPr/>
          <a:lstStyle>
            <a:lvl1pPr>
              <a:defRPr/>
            </a:lvl1pPr>
          </a:lstStyle>
          <a:p>
            <a:pPr>
              <a:defRPr/>
            </a:pPr>
            <a:endParaRPr lang="ru-RU"/>
          </a:p>
        </p:txBody>
      </p:sp>
      <p:sp>
        <p:nvSpPr>
          <p:cNvPr id="7" name="Rectangle 5"/>
          <p:cNvSpPr>
            <a:spLocks noGrp="1" noChangeArrowheads="1"/>
          </p:cNvSpPr>
          <p:nvPr>
            <p:ph type="ftr" sz="quarter" idx="11"/>
          </p:nvPr>
        </p:nvSpPr>
        <p:spPr/>
        <p:txBody>
          <a:bodyPr/>
          <a:lstStyle>
            <a:lvl1pPr>
              <a:defRPr/>
            </a:lvl1pPr>
          </a:lstStyle>
          <a:p>
            <a:pPr>
              <a:defRPr/>
            </a:pPr>
            <a:endParaRPr lang="ru-RU"/>
          </a:p>
        </p:txBody>
      </p:sp>
      <p:sp>
        <p:nvSpPr>
          <p:cNvPr id="8" name="Rectangle 6"/>
          <p:cNvSpPr>
            <a:spLocks noGrp="1" noChangeArrowheads="1"/>
          </p:cNvSpPr>
          <p:nvPr>
            <p:ph type="sldNum" sz="quarter" idx="12"/>
          </p:nvPr>
        </p:nvSpPr>
        <p:spPr/>
        <p:txBody>
          <a:bodyPr/>
          <a:lstStyle>
            <a:lvl1pPr>
              <a:defRPr/>
            </a:lvl1pPr>
          </a:lstStyle>
          <a:p>
            <a:pPr>
              <a:defRPr/>
            </a:pPr>
            <a:fld id="{1DD0E694-B14C-47C2-8011-F2322DF63EA8}"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685800" y="609600"/>
            <a:ext cx="7772400" cy="5486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E16F6FED-0F98-4563-8868-97F0524FB526}"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0" y="273629"/>
            <a:ext cx="8218080" cy="1134839"/>
          </a:xfrm>
        </p:spPr>
        <p:txBody>
          <a:bodyPr/>
          <a:lstStyle/>
          <a:p>
            <a:r>
              <a:rPr lang="en-US" smtClean="0"/>
              <a:t>Click to edit Master title style</a:t>
            </a:r>
            <a:endParaRPr lang="ru-RU"/>
          </a:p>
        </p:txBody>
      </p:sp>
      <p:sp>
        <p:nvSpPr>
          <p:cNvPr id="3" name="Date Placeholder 2"/>
          <p:cNvSpPr>
            <a:spLocks noGrp="1"/>
          </p:cNvSpPr>
          <p:nvPr>
            <p:ph type="dt" idx="10"/>
          </p:nvPr>
        </p:nvSpPr>
        <p:spPr>
          <a:xfrm>
            <a:off x="456480" y="6247376"/>
            <a:ext cx="2119680" cy="462289"/>
          </a:xfrm>
        </p:spPr>
        <p:txBody>
          <a:bodyPr/>
          <a:lstStyle>
            <a:lvl1pPr>
              <a:defRPr/>
            </a:lvl1pPr>
          </a:lstStyle>
          <a:p>
            <a:endParaRPr lang="ru-RU"/>
          </a:p>
        </p:txBody>
      </p:sp>
      <p:sp>
        <p:nvSpPr>
          <p:cNvPr id="4" name="Footer Placeholder 3"/>
          <p:cNvSpPr>
            <a:spLocks noGrp="1"/>
          </p:cNvSpPr>
          <p:nvPr>
            <p:ph type="ftr" idx="11"/>
          </p:nvPr>
        </p:nvSpPr>
        <p:spPr>
          <a:xfrm>
            <a:off x="3127680" y="6247376"/>
            <a:ext cx="2888640" cy="462289"/>
          </a:xfrm>
        </p:spPr>
        <p:txBody>
          <a:bodyPr/>
          <a:lstStyle>
            <a:lvl1pPr>
              <a:defRPr/>
            </a:lvl1pPr>
          </a:lstStyle>
          <a:p>
            <a:endParaRPr lang="ru-RU"/>
          </a:p>
        </p:txBody>
      </p:sp>
      <p:sp>
        <p:nvSpPr>
          <p:cNvPr id="5" name="Slide Number Placeholder 4"/>
          <p:cNvSpPr>
            <a:spLocks noGrp="1"/>
          </p:cNvSpPr>
          <p:nvPr>
            <p:ph type="sldNum" idx="12"/>
          </p:nvPr>
        </p:nvSpPr>
        <p:spPr>
          <a:xfrm>
            <a:off x="6556320" y="6247376"/>
            <a:ext cx="2119680" cy="462289"/>
          </a:xfrm>
        </p:spPr>
        <p:txBody>
          <a:bodyPr/>
          <a:lstStyle>
            <a:lvl1pPr>
              <a:defRPr/>
            </a:lvl1pPr>
          </a:lstStyle>
          <a:p>
            <a:fld id="{E8D59717-0BE6-476D-B9E1-539C3BBC0CAF}"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pPr>
              <a:defRPr/>
            </a:pPr>
            <a:fld id="{A98028B8-DC4F-4D67-AF0F-DF10439BAE3E}" type="datetimeFigureOut">
              <a:rPr lang="ru-RU"/>
              <a:pPr>
                <a:defRPr/>
              </a:pPr>
              <a:t>08.08.2018</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AE98008D-DA60-4E37-A855-F37645C632C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FE34908-186A-45E7-BA25-2CF71C4A2498}" type="datetimeFigureOut">
              <a:rPr lang="ru-RU"/>
              <a:pPr>
                <a:defRPr/>
              </a:pPr>
              <a:t>08.08.2018</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050309FA-F693-4F69-93B2-6DCF064D35AE}"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Date Placeholder 3"/>
          <p:cNvSpPr>
            <a:spLocks noGrp="1"/>
          </p:cNvSpPr>
          <p:nvPr>
            <p:ph type="dt" sz="half" idx="10"/>
          </p:nvPr>
        </p:nvSpPr>
        <p:spPr/>
        <p:txBody>
          <a:bodyPr/>
          <a:lstStyle>
            <a:lvl1pPr>
              <a:defRPr/>
            </a:lvl1pPr>
          </a:lstStyle>
          <a:p>
            <a:pPr>
              <a:defRPr/>
            </a:pPr>
            <a:fld id="{54C7B0F8-5531-4934-9D9B-74AC6C9510B5}" type="datetimeFigureOut">
              <a:rPr lang="ru-RU"/>
              <a:pPr>
                <a:defRPr/>
              </a:pPr>
              <a:t>08.08.2018</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3C4F0EDE-8B6D-4437-899F-C18343AEFFF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Date Placeholder 3"/>
          <p:cNvSpPr>
            <a:spLocks noGrp="1"/>
          </p:cNvSpPr>
          <p:nvPr>
            <p:ph type="dt" sz="half" idx="10"/>
          </p:nvPr>
        </p:nvSpPr>
        <p:spPr/>
        <p:txBody>
          <a:bodyPr/>
          <a:lstStyle>
            <a:lvl1pPr>
              <a:defRPr/>
            </a:lvl1pPr>
          </a:lstStyle>
          <a:p>
            <a:pPr>
              <a:defRPr/>
            </a:pPr>
            <a:fld id="{E46CD16A-F154-4355-9810-2B5707F9867A}" type="datetimeFigureOut">
              <a:rPr lang="ru-RU"/>
              <a:pPr>
                <a:defRPr/>
              </a:pPr>
              <a:t>08.08.2018</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4D803392-6E28-49A9-8FD5-B4B5A815B4A8}"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ate Placeholder 3"/>
          <p:cNvSpPr>
            <a:spLocks noGrp="1"/>
          </p:cNvSpPr>
          <p:nvPr>
            <p:ph type="dt" sz="half" idx="10"/>
          </p:nvPr>
        </p:nvSpPr>
        <p:spPr/>
        <p:txBody>
          <a:bodyPr/>
          <a:lstStyle>
            <a:lvl1pPr>
              <a:defRPr/>
            </a:lvl1pPr>
          </a:lstStyle>
          <a:p>
            <a:pPr>
              <a:defRPr/>
            </a:pPr>
            <a:fld id="{31F85A26-2A9F-43C7-ACE7-16E1D1C161F0}" type="datetimeFigureOut">
              <a:rPr lang="ru-RU"/>
              <a:pPr>
                <a:defRPr/>
              </a:pPr>
              <a:t>08.08.2018</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01D718B5-9739-4BAB-BC86-5A05D17512A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49DAB10-DE4E-459D-AD88-CBF5D3FE5E03}" type="datetimeFigureOut">
              <a:rPr lang="ru-RU"/>
              <a:pPr>
                <a:defRPr/>
              </a:pPr>
              <a:t>08.08.2018</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F22BBDA7-8CC3-4836-8F12-27AD3FCC03C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BA517DC-199A-4579-A102-9B448423836F}" type="datetimeFigureOut">
              <a:rPr lang="ru-RU"/>
              <a:pPr>
                <a:defRPr/>
              </a:pPr>
              <a:t>08.08.2018</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B05DF462-D3EE-4515-A0BD-DC5954CA402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03C556E-BE04-46A6-AD5A-C0444BE5AF7F}" type="datetimeFigureOut">
              <a:rPr lang="ru-RU"/>
              <a:pPr>
                <a:defRPr/>
              </a:pPr>
              <a:t>08.08.2018</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A63D5013-23A7-4E83-BB9C-2F626A0A25A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gs>
            <a:gs pos="50000">
              <a:schemeClr val="bg1">
                <a:alpha val="50000"/>
              </a:schemeClr>
            </a:gs>
            <a:gs pos="100000">
              <a:srgbClr val="00B050"/>
            </a:gs>
          </a:gsLst>
          <a:lin ang="5400000" scaled="1"/>
          <a:tileRect/>
        </a:gra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u-RU" smtClean="0"/>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D70ADD74-87A5-4842-A1EC-00B6C72A8BB7}" type="datetimeFigureOut">
              <a:rPr lang="ru-RU"/>
              <a:pPr>
                <a:defRPr/>
              </a:pPr>
              <a:t>08.08.2018</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CA4CB90-1F0F-4E15-98C5-95C8FB8D712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36.gif"/><Relationship Id="rId1" Type="http://schemas.openxmlformats.org/officeDocument/2006/relationships/slideLayout" Target="../slideLayouts/slideLayout12.xml"/><Relationship Id="rId4" Type="http://schemas.openxmlformats.org/officeDocument/2006/relationships/image" Target="../media/image38.gif"/></Relationships>
</file>

<file path=ppt/slides/_rels/slide3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1.bin"/></Relationships>
</file>

<file path=ppt/slides/_rels/slide33.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4.jpeg"/><Relationship Id="rId7" Type="http://schemas.openxmlformats.org/officeDocument/2006/relationships/hyperlink" Target="http://webvision.med.utah.edu/imageswv/pupil.jpeg" TargetMode="External"/><Relationship Id="rId12" Type="http://schemas.openxmlformats.org/officeDocument/2006/relationships/image" Target="../media/image52.jpeg"/><Relationship Id="rId2" Type="http://schemas.openxmlformats.org/officeDocument/2006/relationships/image" Target="../media/image43.jpeg"/><Relationship Id="rId1" Type="http://schemas.openxmlformats.org/officeDocument/2006/relationships/slideLayout" Target="../slideLayouts/slideLayout7.xml"/><Relationship Id="rId6" Type="http://schemas.openxmlformats.org/officeDocument/2006/relationships/image" Target="../media/image47.jpeg"/><Relationship Id="rId11" Type="http://schemas.openxmlformats.org/officeDocument/2006/relationships/image" Target="../media/image51.jpeg"/><Relationship Id="rId5" Type="http://schemas.openxmlformats.org/officeDocument/2006/relationships/image" Target="../media/image46.jpeg"/><Relationship Id="rId10" Type="http://schemas.openxmlformats.org/officeDocument/2006/relationships/image" Target="../media/image50.png"/><Relationship Id="rId4" Type="http://schemas.openxmlformats.org/officeDocument/2006/relationships/image" Target="../media/image45.jpeg"/><Relationship Id="rId9" Type="http://schemas.openxmlformats.org/officeDocument/2006/relationships/image" Target="../media/image49.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36.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jpeg"/><Relationship Id="rId1" Type="http://schemas.openxmlformats.org/officeDocument/2006/relationships/slideLayout" Target="../slideLayouts/slideLayout12.xml"/><Relationship Id="rId4" Type="http://schemas.openxmlformats.org/officeDocument/2006/relationships/image" Target="../media/image68.jpeg"/></Relationships>
</file>

<file path=ppt/slides/_rels/slide47.xml.rels><?xml version="1.0" encoding="UTF-8" standalone="yes"?>
<Relationships xmlns="http://schemas.openxmlformats.org/package/2006/relationships"><Relationship Id="rId3" Type="http://schemas.openxmlformats.org/officeDocument/2006/relationships/image" Target="../media/image70.jpeg"/><Relationship Id="rId7" Type="http://schemas.openxmlformats.org/officeDocument/2006/relationships/image" Target="../media/image74.jpeg"/><Relationship Id="rId2" Type="http://schemas.openxmlformats.org/officeDocument/2006/relationships/image" Target="../media/image69.jpeg"/><Relationship Id="rId1" Type="http://schemas.openxmlformats.org/officeDocument/2006/relationships/slideLayout" Target="../slideLayouts/slideLayout12.xml"/><Relationship Id="rId6" Type="http://schemas.openxmlformats.org/officeDocument/2006/relationships/image" Target="../media/image73.jpeg"/><Relationship Id="rId5" Type="http://schemas.openxmlformats.org/officeDocument/2006/relationships/image" Target="../media/image72.jpeg"/><Relationship Id="rId4" Type="http://schemas.openxmlformats.org/officeDocument/2006/relationships/image" Target="../media/image71.jpeg"/></Relationships>
</file>

<file path=ppt/slides/_rels/slide48.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wmf"/></Relationships>
</file>

<file path=ppt/slides/_rels/slide5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84.jpeg"/></Relationships>
</file>

<file path=ppt/slides/_rels/slide59.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notesSlide" Target="../notesSlides/notesSlide20.xml"/><Relationship Id="rId7" Type="http://schemas.openxmlformats.org/officeDocument/2006/relationships/image" Target="../media/image90.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89.wmf"/><Relationship Id="rId5" Type="http://schemas.openxmlformats.org/officeDocument/2006/relationships/oleObject" Target="../embeddings/oleObject2.bin"/><Relationship Id="rId4" Type="http://schemas.openxmlformats.org/officeDocument/2006/relationships/image" Target="../media/image88.jpeg"/></Relationships>
</file>

<file path=ppt/slides/_rels/slide61.xml.rels><?xml version="1.0" encoding="UTF-8" standalone="yes"?>
<Relationships xmlns="http://schemas.openxmlformats.org/package/2006/relationships"><Relationship Id="rId2" Type="http://schemas.openxmlformats.org/officeDocument/2006/relationships/image" Target="../media/image92.wm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99.jpeg"/><Relationship Id="rId4" Type="http://schemas.openxmlformats.org/officeDocument/2006/relationships/image" Target="../media/image3.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7.xml"/><Relationship Id="rId4" Type="http://schemas.openxmlformats.org/officeDocument/2006/relationships/image" Target="../media/image104.jpe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Zolotye Peski"/>
          <p:cNvPicPr>
            <a:picLocks noChangeAspect="1" noChangeArrowheads="1"/>
          </p:cNvPicPr>
          <p:nvPr/>
        </p:nvPicPr>
        <p:blipFill>
          <a:blip r:embed="rId2"/>
          <a:srcRect/>
          <a:stretch>
            <a:fillRect/>
          </a:stretch>
        </p:blipFill>
        <p:spPr bwMode="auto">
          <a:xfrm>
            <a:off x="1214438" y="285750"/>
            <a:ext cx="6715125" cy="2279650"/>
          </a:xfrm>
          <a:prstGeom prst="rect">
            <a:avLst/>
          </a:prstGeom>
          <a:noFill/>
          <a:ln w="9525">
            <a:noFill/>
            <a:miter lim="800000"/>
            <a:headEnd/>
            <a:tailEnd/>
          </a:ln>
        </p:spPr>
      </p:pic>
      <p:pic>
        <p:nvPicPr>
          <p:cNvPr id="6147" name="Picture 4" descr="http://gomelschool.hep.by/images/ncphep-logo1.gif"/>
          <p:cNvPicPr>
            <a:picLocks noChangeAspect="1" noChangeArrowheads="1"/>
          </p:cNvPicPr>
          <p:nvPr/>
        </p:nvPicPr>
        <p:blipFill>
          <a:blip r:embed="rId3"/>
          <a:srcRect/>
          <a:stretch>
            <a:fillRect/>
          </a:stretch>
        </p:blipFill>
        <p:spPr bwMode="auto">
          <a:xfrm>
            <a:off x="6215063" y="2857500"/>
            <a:ext cx="1181100" cy="647700"/>
          </a:xfrm>
          <a:prstGeom prst="rect">
            <a:avLst/>
          </a:prstGeom>
          <a:noFill/>
          <a:ln w="9525">
            <a:noFill/>
            <a:miter lim="800000"/>
            <a:headEnd/>
            <a:tailEnd/>
          </a:ln>
        </p:spPr>
      </p:pic>
      <p:pic>
        <p:nvPicPr>
          <p:cNvPr id="6148" name="Picture 6" descr="http://gomelschool.hep.by/images/sclogo.gif"/>
          <p:cNvPicPr>
            <a:picLocks noChangeAspect="1" noChangeArrowheads="1"/>
          </p:cNvPicPr>
          <p:nvPr/>
        </p:nvPicPr>
        <p:blipFill>
          <a:blip r:embed="rId4">
            <a:lum bright="10000"/>
          </a:blip>
          <a:srcRect/>
          <a:stretch>
            <a:fillRect/>
          </a:stretch>
        </p:blipFill>
        <p:spPr bwMode="auto">
          <a:xfrm>
            <a:off x="4071938" y="2643188"/>
            <a:ext cx="952500" cy="1038225"/>
          </a:xfrm>
          <a:prstGeom prst="rect">
            <a:avLst/>
          </a:prstGeom>
          <a:noFill/>
          <a:ln w="9525">
            <a:noFill/>
            <a:miter lim="800000"/>
            <a:headEnd/>
            <a:tailEnd/>
          </a:ln>
        </p:spPr>
      </p:pic>
      <p:sp>
        <p:nvSpPr>
          <p:cNvPr id="8" name="Rectangle 7"/>
          <p:cNvSpPr/>
          <p:nvPr/>
        </p:nvSpPr>
        <p:spPr>
          <a:xfrm>
            <a:off x="1500188" y="928688"/>
            <a:ext cx="6357937" cy="1354217"/>
          </a:xfrm>
          <a:prstGeom prst="rect">
            <a:avLst/>
          </a:prstGeom>
        </p:spPr>
        <p:txBody>
          <a:bodyPr>
            <a:spAutoFit/>
          </a:bodyPr>
          <a:lstStyle/>
          <a:p>
            <a:pPr algn="ctr">
              <a:defRPr/>
            </a:pPr>
            <a:r>
              <a:rPr lang="en-US" b="1" i="1" dirty="0">
                <a:solidFill>
                  <a:schemeClr val="bg1"/>
                </a:solidFill>
                <a:effectLst>
                  <a:outerShdw blurRad="38100" dist="38100" dir="2700000" algn="tl">
                    <a:srgbClr val="000000">
                      <a:alpha val="43137"/>
                    </a:srgbClr>
                  </a:outerShdw>
                </a:effectLst>
              </a:rPr>
              <a:t>The Actual Problems of </a:t>
            </a:r>
            <a:r>
              <a:rPr lang="en-US" b="1" i="1" dirty="0" err="1">
                <a:solidFill>
                  <a:schemeClr val="bg1"/>
                </a:solidFill>
                <a:effectLst>
                  <a:outerShdw blurRad="38100" dist="38100" dir="2700000" algn="tl">
                    <a:srgbClr val="000000">
                      <a:alpha val="43137"/>
                    </a:srgbClr>
                  </a:outerShdw>
                </a:effectLst>
              </a:rPr>
              <a:t>Microworld</a:t>
            </a:r>
            <a:r>
              <a:rPr lang="en-US" b="1" i="1" dirty="0">
                <a:solidFill>
                  <a:schemeClr val="bg1"/>
                </a:solidFill>
                <a:effectLst>
                  <a:outerShdw blurRad="38100" dist="38100" dir="2700000" algn="tl">
                    <a:srgbClr val="000000">
                      <a:alpha val="43137"/>
                    </a:srgbClr>
                  </a:outerShdw>
                </a:effectLst>
              </a:rPr>
              <a:t> Physics </a:t>
            </a:r>
            <a:r>
              <a:rPr lang="en-US" dirty="0">
                <a:solidFill>
                  <a:schemeClr val="bg1"/>
                </a:solidFill>
              </a:rPr>
              <a:t/>
            </a:r>
            <a:br>
              <a:rPr lang="en-US" dirty="0">
                <a:solidFill>
                  <a:schemeClr val="bg1"/>
                </a:solidFill>
              </a:rPr>
            </a:br>
            <a:endParaRPr lang="en-US" sz="1400" dirty="0" smtClean="0">
              <a:solidFill>
                <a:schemeClr val="tx2">
                  <a:lumMod val="20000"/>
                  <a:lumOff val="80000"/>
                </a:schemeClr>
              </a:solidFill>
            </a:endParaRPr>
          </a:p>
          <a:p>
            <a:pPr algn="ctr">
              <a:defRPr/>
            </a:pPr>
            <a:endParaRPr lang="en-US" sz="1400" dirty="0">
              <a:solidFill>
                <a:schemeClr val="tx2">
                  <a:lumMod val="20000"/>
                  <a:lumOff val="80000"/>
                </a:schemeClr>
              </a:solidFill>
            </a:endParaRPr>
          </a:p>
          <a:p>
            <a:pPr algn="ctr">
              <a:defRPr/>
            </a:pPr>
            <a:endParaRPr lang="en-US" dirty="0">
              <a:solidFill>
                <a:srgbClr val="FFC000"/>
              </a:solidFill>
            </a:endParaRPr>
          </a:p>
          <a:p>
            <a:pPr algn="ctr">
              <a:defRPr/>
            </a:pPr>
            <a:r>
              <a:rPr lang="en-US" dirty="0" smtClean="0">
                <a:solidFill>
                  <a:srgbClr val="FFC000"/>
                </a:solidFill>
              </a:rPr>
              <a:t>Grodno, </a:t>
            </a:r>
            <a:r>
              <a:rPr lang="en-US" dirty="0">
                <a:solidFill>
                  <a:srgbClr val="FFC000"/>
                </a:solidFill>
              </a:rPr>
              <a:t>Belarus, </a:t>
            </a:r>
            <a:r>
              <a:rPr lang="en-US" b="1" dirty="0" smtClean="0">
                <a:solidFill>
                  <a:srgbClr val="FFC000"/>
                </a:solidFill>
              </a:rPr>
              <a:t>August 12 </a:t>
            </a:r>
            <a:r>
              <a:rPr lang="en-US" b="1" dirty="0">
                <a:solidFill>
                  <a:srgbClr val="FFC000"/>
                </a:solidFill>
              </a:rPr>
              <a:t>- August </a:t>
            </a:r>
            <a:r>
              <a:rPr lang="en-US" b="1" dirty="0" smtClean="0">
                <a:solidFill>
                  <a:srgbClr val="FFC000"/>
                </a:solidFill>
              </a:rPr>
              <a:t>24, 2018</a:t>
            </a:r>
            <a:r>
              <a:rPr lang="en-US" dirty="0" smtClean="0">
                <a:solidFill>
                  <a:srgbClr val="FFC000"/>
                </a:solidFill>
              </a:rPr>
              <a:t> </a:t>
            </a:r>
            <a:endParaRPr lang="ru-RU" dirty="0">
              <a:solidFill>
                <a:srgbClr val="FFC000"/>
              </a:solidFill>
            </a:endParaRPr>
          </a:p>
        </p:txBody>
      </p:sp>
      <p:sp>
        <p:nvSpPr>
          <p:cNvPr id="6150" name="Rectangle 8"/>
          <p:cNvSpPr>
            <a:spLocks noChangeArrowheads="1"/>
          </p:cNvSpPr>
          <p:nvPr/>
        </p:nvSpPr>
        <p:spPr bwMode="auto">
          <a:xfrm>
            <a:off x="1214438" y="4000500"/>
            <a:ext cx="7072312" cy="923925"/>
          </a:xfrm>
          <a:prstGeom prst="rect">
            <a:avLst/>
          </a:prstGeom>
          <a:noFill/>
          <a:ln w="9525">
            <a:noFill/>
            <a:miter lim="800000"/>
            <a:headEnd/>
            <a:tailEnd/>
          </a:ln>
        </p:spPr>
        <p:txBody>
          <a:bodyPr>
            <a:spAutoFit/>
          </a:bodyPr>
          <a:lstStyle/>
          <a:p>
            <a:pPr algn="ctr"/>
            <a:r>
              <a:rPr lang="en-US" dirty="0"/>
              <a:t> </a:t>
            </a:r>
            <a:r>
              <a:rPr lang="en-US" b="1" dirty="0">
                <a:solidFill>
                  <a:srgbClr val="0000CC"/>
                </a:solidFill>
                <a:effectLst>
                  <a:glow rad="63500">
                    <a:schemeClr val="accent3">
                      <a:satMod val="175000"/>
                      <a:alpha val="40000"/>
                    </a:schemeClr>
                  </a:glow>
                </a:effectLst>
                <a:latin typeface="Bookman Old Style" pitchFamily="18" charset="0"/>
              </a:rPr>
              <a:t>The area of high radiation technologies on the basis of the accelerator complex NICA </a:t>
            </a:r>
          </a:p>
          <a:p>
            <a:pPr algn="ctr"/>
            <a:r>
              <a:rPr lang="en-US" b="1" dirty="0">
                <a:solidFill>
                  <a:srgbClr val="0000CC"/>
                </a:solidFill>
                <a:effectLst>
                  <a:glow rad="63500">
                    <a:schemeClr val="accent3">
                      <a:satMod val="175000"/>
                      <a:alpha val="40000"/>
                    </a:schemeClr>
                  </a:glow>
                </a:effectLst>
                <a:latin typeface="Bookman Old Style" pitchFamily="18" charset="0"/>
              </a:rPr>
              <a:t>(suggestions for implementation)</a:t>
            </a:r>
            <a:endParaRPr lang="ru-RU" b="1" dirty="0">
              <a:solidFill>
                <a:srgbClr val="0000CC"/>
              </a:solidFill>
              <a:effectLst>
                <a:glow rad="63500">
                  <a:schemeClr val="accent3">
                    <a:satMod val="175000"/>
                    <a:alpha val="40000"/>
                  </a:schemeClr>
                </a:glow>
              </a:effectLst>
              <a:latin typeface="Bookman Old Style" pitchFamily="18" charset="0"/>
            </a:endParaRPr>
          </a:p>
        </p:txBody>
      </p:sp>
      <p:sp>
        <p:nvSpPr>
          <p:cNvPr id="10" name="Rectangle 9"/>
          <p:cNvSpPr/>
          <p:nvPr/>
        </p:nvSpPr>
        <p:spPr>
          <a:xfrm>
            <a:off x="1714480" y="5286388"/>
            <a:ext cx="6143668" cy="646331"/>
          </a:xfrm>
          <a:prstGeom prst="rect">
            <a:avLst/>
          </a:prstGeom>
        </p:spPr>
        <p:txBody>
          <a:bodyPr>
            <a:spAutoFit/>
          </a:bodyPr>
          <a:lstStyle/>
          <a:p>
            <a:pPr algn="ctr">
              <a:defRPr/>
            </a:pPr>
            <a:r>
              <a:rPr lang="en-US" dirty="0" err="1">
                <a:solidFill>
                  <a:srgbClr val="0070C0"/>
                </a:solidFill>
                <a:effectLst>
                  <a:innerShdw blurRad="63500" dist="50800" dir="2700000">
                    <a:prstClr val="black">
                      <a:alpha val="50000"/>
                    </a:prstClr>
                  </a:innerShdw>
                </a:effectLst>
                <a:latin typeface="Bookman Old Style" pitchFamily="18" charset="0"/>
              </a:rPr>
              <a:t>S.Tyutyunnikov</a:t>
            </a:r>
            <a:endParaRPr lang="ru-RU" dirty="0">
              <a:solidFill>
                <a:srgbClr val="0070C0"/>
              </a:solidFill>
              <a:effectLst>
                <a:innerShdw blurRad="63500" dist="50800" dir="2700000">
                  <a:prstClr val="black">
                    <a:alpha val="50000"/>
                  </a:prstClr>
                </a:innerShdw>
              </a:effectLst>
              <a:latin typeface="Bookman Old Style" pitchFamily="18" charset="0"/>
            </a:endParaRPr>
          </a:p>
          <a:p>
            <a:pPr algn="ctr">
              <a:defRPr/>
            </a:pPr>
            <a:r>
              <a:rPr lang="en-US" dirty="0">
                <a:solidFill>
                  <a:srgbClr val="0070C0"/>
                </a:solidFill>
                <a:effectLst>
                  <a:innerShdw blurRad="63500" dist="50800" dir="2700000">
                    <a:prstClr val="black">
                      <a:alpha val="50000"/>
                    </a:prstClr>
                  </a:innerShdw>
                </a:effectLst>
                <a:latin typeface="Bookman Old Style" pitchFamily="18" charset="0"/>
              </a:rPr>
              <a:t>Joint Institute for Nuclear Research, </a:t>
            </a:r>
            <a:r>
              <a:rPr lang="en-US" dirty="0" err="1">
                <a:solidFill>
                  <a:srgbClr val="0070C0"/>
                </a:solidFill>
                <a:effectLst>
                  <a:innerShdw blurRad="63500" dist="50800" dir="2700000">
                    <a:prstClr val="black">
                      <a:alpha val="50000"/>
                    </a:prstClr>
                  </a:innerShdw>
                </a:effectLst>
                <a:latin typeface="Bookman Old Style" pitchFamily="18" charset="0"/>
              </a:rPr>
              <a:t>Dubna</a:t>
            </a:r>
            <a:r>
              <a:rPr lang="en-US" dirty="0">
                <a:solidFill>
                  <a:srgbClr val="0070C0"/>
                </a:solidFill>
                <a:effectLst>
                  <a:innerShdw blurRad="63500" dist="50800" dir="2700000">
                    <a:prstClr val="black">
                      <a:alpha val="50000"/>
                    </a:prstClr>
                  </a:innerShdw>
                </a:effectLst>
                <a:latin typeface="Bookman Old Style" pitchFamily="18" charset="0"/>
              </a:rPr>
              <a:t>, Russia</a:t>
            </a:r>
            <a:endParaRPr lang="ru-RU" dirty="0">
              <a:solidFill>
                <a:srgbClr val="0070C0"/>
              </a:solidFill>
              <a:effectLst>
                <a:innerShdw blurRad="63500" dist="50800" dir="2700000">
                  <a:prstClr val="black">
                    <a:alpha val="50000"/>
                  </a:prstClr>
                </a:innerShdw>
              </a:effectLst>
              <a:latin typeface="Bookman Old Style" pitchFamily="18" charset="0"/>
            </a:endParaRPr>
          </a:p>
        </p:txBody>
      </p:sp>
      <p:pic>
        <p:nvPicPr>
          <p:cNvPr id="26626" name="Picture 2" descr="http://www.webviki.ru/etc/sslimage.php?security=e578c778726ba0c767bd67119de20872&amp;url=http%3A%2F%2Fwww60.jinr.ru%2Fwp-content%2Fuploads%2F2015%2F11%2Fjinr_opengraph_default.jpg"/>
          <p:cNvPicPr>
            <a:picLocks noChangeAspect="1" noChangeArrowheads="1"/>
          </p:cNvPicPr>
          <p:nvPr/>
        </p:nvPicPr>
        <p:blipFill>
          <a:blip r:embed="rId5">
            <a:clrChange>
              <a:clrFrom>
                <a:srgbClr val="FFFFFF"/>
              </a:clrFrom>
              <a:clrTo>
                <a:srgbClr val="FFFFFF">
                  <a:alpha val="0"/>
                </a:srgbClr>
              </a:clrTo>
            </a:clrChange>
            <a:lum bright="-10000" contrast="10000"/>
          </a:blip>
          <a:srcRect/>
          <a:stretch>
            <a:fillRect/>
          </a:stretch>
        </p:blipFill>
        <p:spPr bwMode="auto">
          <a:xfrm>
            <a:off x="1428728" y="2662862"/>
            <a:ext cx="1547810" cy="110908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8"/>
          <p:cNvPicPr>
            <a:picLocks noChangeAspect="1" noChangeArrowheads="1"/>
          </p:cNvPicPr>
          <p:nvPr/>
        </p:nvPicPr>
        <p:blipFill>
          <a:blip r:embed="rId3"/>
          <a:srcRect/>
          <a:stretch>
            <a:fillRect/>
          </a:stretch>
        </p:blipFill>
        <p:spPr bwMode="auto">
          <a:xfrm>
            <a:off x="714375" y="1143000"/>
            <a:ext cx="7845425" cy="5281613"/>
          </a:xfrm>
          <a:prstGeom prst="rect">
            <a:avLst/>
          </a:prstGeom>
          <a:noFill/>
          <a:ln w="9525">
            <a:solidFill>
              <a:srgbClr val="3366FF"/>
            </a:solidFill>
            <a:miter lim="800000"/>
            <a:headEnd/>
            <a:tailEnd/>
          </a:ln>
        </p:spPr>
      </p:pic>
      <p:sp>
        <p:nvSpPr>
          <p:cNvPr id="20483" name="Text Box 9"/>
          <p:cNvSpPr txBox="1">
            <a:spLocks noChangeArrowheads="1"/>
          </p:cNvSpPr>
          <p:nvPr/>
        </p:nvSpPr>
        <p:spPr bwMode="auto">
          <a:xfrm>
            <a:off x="838200" y="228600"/>
            <a:ext cx="7467600" cy="457200"/>
          </a:xfrm>
          <a:prstGeom prst="rect">
            <a:avLst/>
          </a:prstGeom>
          <a:noFill/>
          <a:ln w="9525">
            <a:noFill/>
            <a:miter lim="800000"/>
            <a:headEnd/>
            <a:tailEnd/>
          </a:ln>
        </p:spPr>
        <p:txBody>
          <a:bodyPr>
            <a:spAutoFit/>
          </a:bodyPr>
          <a:lstStyle/>
          <a:p>
            <a:pPr>
              <a:spcBef>
                <a:spcPct val="50000"/>
              </a:spcBef>
            </a:pPr>
            <a:endParaRPr lang="en-US">
              <a:latin typeface="Calibri" pitchFamily="34" charset="0"/>
            </a:endParaRPr>
          </a:p>
        </p:txBody>
      </p:sp>
      <p:sp>
        <p:nvSpPr>
          <p:cNvPr id="41988" name="Заголовок 4"/>
          <p:cNvSpPr>
            <a:spLocks noGrp="1"/>
          </p:cNvSpPr>
          <p:nvPr>
            <p:ph type="title" idx="4294967295"/>
          </p:nvPr>
        </p:nvSpPr>
        <p:spPr>
          <a:xfrm>
            <a:off x="928688" y="142875"/>
            <a:ext cx="7500937" cy="838200"/>
          </a:xfrm>
        </p:spPr>
        <p:txBody>
          <a:bodyPr rtlCol="0">
            <a:noAutofit/>
          </a:bodyPr>
          <a:lstStyle/>
          <a:p>
            <a:pPr eaLnBrk="1" fontAlgn="auto" hangingPunct="1">
              <a:spcAft>
                <a:spcPts val="0"/>
              </a:spcAft>
              <a:defRPr/>
            </a:pPr>
            <a:r>
              <a:rPr lang="en-US" sz="2800" dirty="0" smtClean="0">
                <a:solidFill>
                  <a:srgbClr val="00FFCC"/>
                </a:solidFill>
                <a:effectLst>
                  <a:outerShdw blurRad="38100" dist="38100" dir="2700000" algn="tl">
                    <a:srgbClr val="000000">
                      <a:alpha val="43137"/>
                    </a:srgbClr>
                  </a:outerShdw>
                </a:effectLst>
                <a:latin typeface="Bookman Old Style" pitchFamily="18" charset="0"/>
              </a:rPr>
              <a:t>Radiation damage of electronic components</a:t>
            </a:r>
            <a:endParaRPr lang="ru-RU" sz="2800" dirty="0" smtClean="0">
              <a:solidFill>
                <a:srgbClr val="00FFCC"/>
              </a:solidFill>
              <a:effectLst>
                <a:outerShdw blurRad="38100" dist="38100" dir="2700000" algn="tl">
                  <a:srgbClr val="000000">
                    <a:alpha val="43137"/>
                  </a:srgb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228600" y="228600"/>
            <a:ext cx="8229600" cy="771525"/>
          </a:xfrm>
        </p:spPr>
        <p:txBody>
          <a:bodyPr rtlCol="0">
            <a:normAutofit/>
          </a:bodyPr>
          <a:lstStyle/>
          <a:p>
            <a:pPr eaLnBrk="1" fontAlgn="auto" hangingPunct="1">
              <a:spcAft>
                <a:spcPts val="0"/>
              </a:spcAft>
              <a:defRPr/>
            </a:pPr>
            <a:r>
              <a:rPr lang="en-US" sz="2800" b="1" dirty="0" smtClean="0">
                <a:solidFill>
                  <a:srgbClr val="00FFCC"/>
                </a:solidFill>
                <a:effectLst>
                  <a:outerShdw blurRad="38100" dist="38100" dir="2700000" algn="tl">
                    <a:srgbClr val="000000">
                      <a:alpha val="43137"/>
                    </a:srgbClr>
                  </a:outerShdw>
                </a:effectLst>
                <a:latin typeface="Bookman Old Style" pitchFamily="18" charset="0"/>
              </a:rPr>
              <a:t>Radiation load for space flights</a:t>
            </a:r>
            <a:endParaRPr lang="ru-RU" sz="3200" b="1" dirty="0" smtClean="0">
              <a:solidFill>
                <a:srgbClr val="00FFCC"/>
              </a:solidFill>
              <a:effectLst>
                <a:outerShdw blurRad="38100" dist="38100" dir="2700000" algn="tl">
                  <a:srgbClr val="000000">
                    <a:alpha val="43137"/>
                  </a:srgbClr>
                </a:outerShdw>
              </a:effectLst>
              <a:latin typeface="Bookman Old Style" pitchFamily="18" charset="0"/>
            </a:endParaRPr>
          </a:p>
        </p:txBody>
      </p:sp>
      <p:pic>
        <p:nvPicPr>
          <p:cNvPr id="22531" name="Picture 5"/>
          <p:cNvPicPr>
            <a:picLocks noChangeAspect="1" noChangeArrowheads="1"/>
          </p:cNvPicPr>
          <p:nvPr/>
        </p:nvPicPr>
        <p:blipFill>
          <a:blip r:embed="rId3"/>
          <a:srcRect/>
          <a:stretch>
            <a:fillRect/>
          </a:stretch>
        </p:blipFill>
        <p:spPr bwMode="auto">
          <a:xfrm>
            <a:off x="304800" y="1295400"/>
            <a:ext cx="8313738" cy="4562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3"/>
          <a:srcRect r="346"/>
          <a:stretch>
            <a:fillRect/>
          </a:stretch>
        </p:blipFill>
        <p:spPr bwMode="auto">
          <a:xfrm>
            <a:off x="928688" y="914400"/>
            <a:ext cx="7758112" cy="5443538"/>
          </a:xfrm>
          <a:prstGeom prst="rect">
            <a:avLst/>
          </a:prstGeom>
          <a:noFill/>
          <a:ln w="9525">
            <a:noFill/>
            <a:miter lim="800000"/>
            <a:headEnd/>
            <a:tailEnd/>
          </a:ln>
        </p:spPr>
      </p:pic>
      <p:sp>
        <p:nvSpPr>
          <p:cNvPr id="74755" name="Заголовок 2"/>
          <p:cNvSpPr>
            <a:spLocks noGrp="1"/>
          </p:cNvSpPr>
          <p:nvPr>
            <p:ph type="title"/>
          </p:nvPr>
        </p:nvSpPr>
        <p:spPr>
          <a:xfrm>
            <a:off x="285750" y="142875"/>
            <a:ext cx="8858250" cy="647700"/>
          </a:xfrm>
        </p:spPr>
        <p:txBody>
          <a:bodyPr rtlCol="0">
            <a:normAutofit/>
          </a:bodyPr>
          <a:lstStyle/>
          <a:p>
            <a:pPr eaLnBrk="1" fontAlgn="auto" hangingPunct="1">
              <a:spcAft>
                <a:spcPts val="0"/>
              </a:spcAft>
              <a:defRPr/>
            </a:pPr>
            <a:r>
              <a:rPr lang="en-US" sz="2800" dirty="0" smtClean="0">
                <a:solidFill>
                  <a:srgbClr val="00FFCC"/>
                </a:solidFill>
                <a:effectLst>
                  <a:outerShdw blurRad="38100" dist="38100" dir="2700000" algn="tl">
                    <a:srgbClr val="000000">
                      <a:alpha val="43137"/>
                    </a:srgbClr>
                  </a:outerShdw>
                </a:effectLst>
                <a:latin typeface="Bookman Old Style" pitchFamily="18" charset="0"/>
              </a:rPr>
              <a:t>The damage induced by heavy ions</a:t>
            </a:r>
            <a:endParaRPr lang="ru-RU" sz="2800" dirty="0" smtClean="0">
              <a:solidFill>
                <a:srgbClr val="00FFCC"/>
              </a:solidFill>
              <a:effectLst>
                <a:outerShdw blurRad="38100" dist="38100" dir="2700000" algn="tl">
                  <a:srgbClr val="000000">
                    <a:alpha val="43137"/>
                  </a:srgb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9" name="Picture 3"/>
          <p:cNvPicPr>
            <a:picLocks noChangeAspect="1" noChangeArrowheads="1"/>
          </p:cNvPicPr>
          <p:nvPr/>
        </p:nvPicPr>
        <p:blipFill>
          <a:blip r:embed="rId2"/>
          <a:srcRect/>
          <a:stretch>
            <a:fillRect/>
          </a:stretch>
        </p:blipFill>
        <p:spPr bwMode="auto">
          <a:xfrm>
            <a:off x="1785918" y="2071678"/>
            <a:ext cx="2000264" cy="2054652"/>
          </a:xfrm>
          <a:prstGeom prst="rect">
            <a:avLst/>
          </a:prstGeom>
          <a:solidFill>
            <a:schemeClr val="bg1"/>
          </a:solidFill>
          <a:ln w="9525">
            <a:noFill/>
            <a:miter lim="800000"/>
            <a:headEnd/>
            <a:tailEnd/>
          </a:ln>
          <a:effectLst/>
        </p:spPr>
      </p:pic>
      <p:pic>
        <p:nvPicPr>
          <p:cNvPr id="65540" name="Picture 4"/>
          <p:cNvPicPr>
            <a:picLocks noChangeAspect="1" noChangeArrowheads="1"/>
          </p:cNvPicPr>
          <p:nvPr/>
        </p:nvPicPr>
        <p:blipFill>
          <a:blip r:embed="rId3"/>
          <a:srcRect/>
          <a:stretch>
            <a:fillRect/>
          </a:stretch>
        </p:blipFill>
        <p:spPr bwMode="auto">
          <a:xfrm>
            <a:off x="4643438" y="2071678"/>
            <a:ext cx="2428867" cy="2046725"/>
          </a:xfrm>
          <a:prstGeom prst="rect">
            <a:avLst/>
          </a:prstGeom>
          <a:solidFill>
            <a:schemeClr val="bg1"/>
          </a:solidFill>
          <a:ln w="9525">
            <a:noFill/>
            <a:miter lim="800000"/>
            <a:headEnd/>
            <a:tailEnd/>
          </a:ln>
          <a:effectLst/>
        </p:spPr>
      </p:pic>
      <p:sp>
        <p:nvSpPr>
          <p:cNvPr id="5" name="Rectangle 4"/>
          <p:cNvSpPr/>
          <p:nvPr/>
        </p:nvSpPr>
        <p:spPr>
          <a:xfrm>
            <a:off x="1000100" y="285728"/>
            <a:ext cx="7143800" cy="830997"/>
          </a:xfrm>
          <a:prstGeom prst="rect">
            <a:avLst/>
          </a:prstGeom>
        </p:spPr>
        <p:txBody>
          <a:bodyPr wrap="square">
            <a:spAutoFit/>
          </a:bodyPr>
          <a:lstStyle/>
          <a:p>
            <a:pPr algn="ctr"/>
            <a:r>
              <a:rPr lang="en-US" sz="2400" b="1" dirty="0" err="1" smtClean="0">
                <a:solidFill>
                  <a:srgbClr val="FFFF00"/>
                </a:solidFill>
                <a:effectLst>
                  <a:glow rad="139700">
                    <a:schemeClr val="accent3">
                      <a:satMod val="175000"/>
                      <a:alpha val="40000"/>
                    </a:schemeClr>
                  </a:glow>
                  <a:outerShdw blurRad="50800" dist="38100" algn="l" rotWithShape="0">
                    <a:prstClr val="black">
                      <a:alpha val="40000"/>
                    </a:prstClr>
                  </a:outerShdw>
                </a:effectLst>
              </a:rPr>
              <a:t>Microbeam</a:t>
            </a:r>
            <a:r>
              <a:rPr lang="en-US" sz="2400" b="1" dirty="0" smtClean="0">
                <a:solidFill>
                  <a:srgbClr val="FFFF00"/>
                </a:solidFill>
                <a:effectLst>
                  <a:glow rad="139700">
                    <a:schemeClr val="accent3">
                      <a:satMod val="175000"/>
                      <a:alpha val="40000"/>
                    </a:schemeClr>
                  </a:glow>
                  <a:outerShdw blurRad="50800" dist="38100" algn="l" rotWithShape="0">
                    <a:prstClr val="black">
                      <a:alpha val="40000"/>
                    </a:prstClr>
                  </a:outerShdw>
                </a:effectLst>
              </a:rPr>
              <a:t> irradiation for biological and medical science</a:t>
            </a:r>
          </a:p>
        </p:txBody>
      </p:sp>
      <p:sp>
        <p:nvSpPr>
          <p:cNvPr id="6" name="Rectangle 5"/>
          <p:cNvSpPr/>
          <p:nvPr/>
        </p:nvSpPr>
        <p:spPr>
          <a:xfrm>
            <a:off x="1714480" y="4429132"/>
            <a:ext cx="2428892" cy="646331"/>
          </a:xfrm>
          <a:prstGeom prst="rect">
            <a:avLst/>
          </a:prstGeom>
        </p:spPr>
        <p:txBody>
          <a:bodyPr wrap="square">
            <a:spAutoFit/>
          </a:bodyPr>
          <a:lstStyle/>
          <a:p>
            <a:r>
              <a:rPr lang="en-US" dirty="0" smtClean="0"/>
              <a:t>Aiming at part of</a:t>
            </a:r>
          </a:p>
          <a:p>
            <a:r>
              <a:rPr lang="en-US" dirty="0" smtClean="0"/>
              <a:t>Chromosome in cell</a:t>
            </a:r>
          </a:p>
        </p:txBody>
      </p:sp>
      <p:sp>
        <p:nvSpPr>
          <p:cNvPr id="7" name="Rectangle 6"/>
          <p:cNvSpPr/>
          <p:nvPr/>
        </p:nvSpPr>
        <p:spPr>
          <a:xfrm>
            <a:off x="4714876" y="4429132"/>
            <a:ext cx="2643206" cy="646331"/>
          </a:xfrm>
          <a:prstGeom prst="rect">
            <a:avLst/>
          </a:prstGeom>
        </p:spPr>
        <p:txBody>
          <a:bodyPr wrap="square">
            <a:spAutoFit/>
          </a:bodyPr>
          <a:lstStyle/>
          <a:p>
            <a:r>
              <a:rPr lang="en-US" dirty="0" smtClean="0"/>
              <a:t>Aiming at one cell in cell</a:t>
            </a:r>
          </a:p>
          <a:p>
            <a:r>
              <a:rPr lang="en-US" dirty="0" smtClean="0"/>
              <a:t>block</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 y="285750"/>
            <a:ext cx="8183563" cy="1749425"/>
          </a:xfrm>
        </p:spPr>
        <p:txBody>
          <a:bodyPr rtlCol="0">
            <a:normAutofit/>
          </a:bodyPr>
          <a:lstStyle/>
          <a:p>
            <a:pPr eaLnBrk="1" fontAlgn="auto" hangingPunct="1">
              <a:spcAft>
                <a:spcPts val="0"/>
              </a:spcAft>
              <a:defRPr/>
            </a:pPr>
            <a:r>
              <a:rPr lang="en-US" sz="3200" dirty="0"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The main directions of scientific-methodical and innovative work on the beams of relativistic nuclei</a:t>
            </a:r>
            <a:endParaRPr lang="ru-RU" sz="3200" dirty="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endParaRPr>
          </a:p>
        </p:txBody>
      </p:sp>
      <p:sp>
        <p:nvSpPr>
          <p:cNvPr id="11267" name="Rectangle 3"/>
          <p:cNvSpPr>
            <a:spLocks noChangeArrowheads="1"/>
          </p:cNvSpPr>
          <p:nvPr/>
        </p:nvSpPr>
        <p:spPr bwMode="auto">
          <a:xfrm>
            <a:off x="785813" y="2786063"/>
            <a:ext cx="7858125" cy="3662541"/>
          </a:xfrm>
          <a:prstGeom prst="rect">
            <a:avLst/>
          </a:prstGeom>
          <a:noFill/>
          <a:ln w="9525">
            <a:noFill/>
            <a:miter lim="800000"/>
            <a:headEnd/>
            <a:tailEnd/>
          </a:ln>
        </p:spPr>
        <p:txBody>
          <a:bodyPr>
            <a:spAutoFit/>
          </a:bodyPr>
          <a:lstStyle/>
          <a:p>
            <a:pPr marL="342900" indent="-342900">
              <a:buFont typeface="Calibri" pitchFamily="34" charset="0"/>
              <a:buAutoNum type="arabicPeriod"/>
              <a:defRPr/>
            </a:pPr>
            <a:r>
              <a:rPr lang="en-US" sz="2400" dirty="0">
                <a:solidFill>
                  <a:srgbClr val="0000CC"/>
                </a:solidFill>
                <a:latin typeface="Bookman Old Style" pitchFamily="18" charset="0"/>
              </a:rPr>
              <a:t>Radiocarbon Therapy: A prototype of the complex for radiocarbon therapy</a:t>
            </a:r>
          </a:p>
          <a:p>
            <a:pPr marL="342900" indent="-342900">
              <a:buFont typeface="Calibri" pitchFamily="34" charset="0"/>
              <a:buAutoNum type="arabicPeriod"/>
              <a:defRPr/>
            </a:pPr>
            <a:endParaRPr lang="en-US" sz="800" dirty="0">
              <a:solidFill>
                <a:srgbClr val="0000CC"/>
              </a:solidFill>
              <a:latin typeface="Bookman Old Style" pitchFamily="18" charset="0"/>
            </a:endParaRPr>
          </a:p>
          <a:p>
            <a:pPr marL="342900" indent="-342900">
              <a:buFont typeface="Calibri" pitchFamily="34" charset="0"/>
              <a:buAutoNum type="arabicPeriod"/>
              <a:defRPr/>
            </a:pPr>
            <a:r>
              <a:rPr lang="en-US" sz="2400" dirty="0">
                <a:solidFill>
                  <a:srgbClr val="0000CC"/>
                </a:solidFill>
                <a:latin typeface="Bookman Old Style" pitchFamily="18" charset="0"/>
              </a:rPr>
              <a:t>Creation of complex equipment for radiobiological studies to simulating galactic radiation </a:t>
            </a:r>
          </a:p>
          <a:p>
            <a:pPr marL="342900" indent="-342900">
              <a:buFont typeface="Calibri" pitchFamily="34" charset="0"/>
              <a:buAutoNum type="arabicPeriod"/>
              <a:defRPr/>
            </a:pPr>
            <a:endParaRPr lang="en-US" sz="800" dirty="0">
              <a:solidFill>
                <a:srgbClr val="0000CC"/>
              </a:solidFill>
              <a:latin typeface="Bookman Old Style" pitchFamily="18" charset="0"/>
            </a:endParaRPr>
          </a:p>
          <a:p>
            <a:pPr marL="342900" indent="-342900">
              <a:buFont typeface="Calibri" pitchFamily="34" charset="0"/>
              <a:buAutoNum type="arabicPeriod"/>
              <a:defRPr/>
            </a:pPr>
            <a:r>
              <a:rPr lang="en-US" sz="2400" dirty="0">
                <a:solidFill>
                  <a:srgbClr val="0000CC"/>
                </a:solidFill>
                <a:latin typeface="Bookman Old Style" pitchFamily="18" charset="0"/>
              </a:rPr>
              <a:t>Radiation Materials science : </a:t>
            </a:r>
          </a:p>
          <a:p>
            <a:pPr marL="800100" lvl="1" indent="-342900">
              <a:buFont typeface="Arial" pitchFamily="34" charset="0"/>
              <a:buChar char="•"/>
              <a:defRPr/>
            </a:pPr>
            <a:r>
              <a:rPr lang="en-US" sz="2400" dirty="0">
                <a:solidFill>
                  <a:srgbClr val="0000CC"/>
                </a:solidFill>
                <a:latin typeface="Bookman Old Style" pitchFamily="18" charset="0"/>
              </a:rPr>
              <a:t>Radiation damage of micro electronics </a:t>
            </a:r>
          </a:p>
          <a:p>
            <a:pPr marL="800100" lvl="1" indent="-342900">
              <a:buFont typeface="Arial" pitchFamily="34" charset="0"/>
              <a:buChar char="•"/>
              <a:defRPr/>
            </a:pPr>
            <a:r>
              <a:rPr lang="en-US" sz="2400" dirty="0">
                <a:solidFill>
                  <a:srgbClr val="0000CC"/>
                </a:solidFill>
                <a:latin typeface="Bookman Old Style" pitchFamily="18" charset="0"/>
              </a:rPr>
              <a:t>Technology for creating electronic structures in the tracks of relativistic ions </a:t>
            </a:r>
            <a:endParaRPr lang="ru-RU" sz="2400" dirty="0">
              <a:solidFill>
                <a:srgbClr val="0000CC"/>
              </a:solidFill>
              <a:latin typeface="Bookman Old Style"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3"/>
          <a:srcRect r="325"/>
          <a:stretch>
            <a:fillRect/>
          </a:stretch>
        </p:blipFill>
        <p:spPr bwMode="auto">
          <a:xfrm>
            <a:off x="500034" y="1000108"/>
            <a:ext cx="8250238" cy="5410200"/>
          </a:xfrm>
          <a:prstGeom prst="rect">
            <a:avLst/>
          </a:prstGeom>
          <a:noFill/>
          <a:ln w="9525">
            <a:noFill/>
            <a:miter lim="800000"/>
            <a:headEnd/>
            <a:tailEnd/>
          </a:ln>
        </p:spPr>
      </p:pic>
      <p:sp>
        <p:nvSpPr>
          <p:cNvPr id="75779" name="Заголовок 3"/>
          <p:cNvSpPr>
            <a:spLocks noGrp="1"/>
          </p:cNvSpPr>
          <p:nvPr>
            <p:ph type="title"/>
          </p:nvPr>
        </p:nvSpPr>
        <p:spPr>
          <a:xfrm>
            <a:off x="285720" y="142852"/>
            <a:ext cx="8520113" cy="647700"/>
          </a:xfrm>
        </p:spPr>
        <p:txBody>
          <a:bodyPr rtlCol="0">
            <a:normAutofit/>
          </a:bodyPr>
          <a:lstStyle/>
          <a:p>
            <a:pPr eaLnBrk="1" fontAlgn="auto" hangingPunct="1">
              <a:spcAft>
                <a:spcPts val="0"/>
              </a:spcAft>
              <a:defRPr/>
            </a:pPr>
            <a:r>
              <a:rPr lang="en-US" sz="2000" dirty="0" err="1"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Microbeams</a:t>
            </a:r>
            <a:r>
              <a:rPr lang="en-US" sz="2000" dirty="0"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 of heavy ions for research of local damage in cells</a:t>
            </a:r>
            <a:endParaRPr lang="ru-RU" sz="2000" dirty="0"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endParaRPr>
          </a:p>
        </p:txBody>
      </p:sp>
      <p:grpSp>
        <p:nvGrpSpPr>
          <p:cNvPr id="2" name="Group 9"/>
          <p:cNvGrpSpPr>
            <a:grpSpLocks/>
          </p:cNvGrpSpPr>
          <p:nvPr/>
        </p:nvGrpSpPr>
        <p:grpSpPr bwMode="auto">
          <a:xfrm>
            <a:off x="838200" y="2362200"/>
            <a:ext cx="7696200" cy="3048000"/>
            <a:chOff x="838200" y="2362200"/>
            <a:chExt cx="7696200" cy="3048000"/>
          </a:xfrm>
        </p:grpSpPr>
        <p:grpSp>
          <p:nvGrpSpPr>
            <p:cNvPr id="24581" name="Группа 18"/>
            <p:cNvGrpSpPr>
              <a:grpSpLocks/>
            </p:cNvGrpSpPr>
            <p:nvPr/>
          </p:nvGrpSpPr>
          <p:grpSpPr bwMode="auto">
            <a:xfrm>
              <a:off x="1233488" y="2362200"/>
              <a:ext cx="7300912" cy="3048000"/>
              <a:chOff x="715169" y="4929198"/>
              <a:chExt cx="8071673" cy="1785950"/>
            </a:xfrm>
          </p:grpSpPr>
          <p:sp>
            <p:nvSpPr>
              <p:cNvPr id="8" name="Прямоугольник 7"/>
              <p:cNvSpPr/>
              <p:nvPr/>
            </p:nvSpPr>
            <p:spPr>
              <a:xfrm>
                <a:off x="715169" y="4929198"/>
                <a:ext cx="8071673" cy="1785950"/>
              </a:xfrm>
              <a:prstGeom prst="rect">
                <a:avLst/>
              </a:prstGeom>
              <a:solidFill>
                <a:schemeClr val="bg1">
                  <a:lumMod val="8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24586" name="TextBox 17"/>
              <p:cNvSpPr txBox="1">
                <a:spLocks noChangeArrowheads="1"/>
              </p:cNvSpPr>
              <p:nvPr/>
            </p:nvSpPr>
            <p:spPr bwMode="auto">
              <a:xfrm>
                <a:off x="1046881" y="5266854"/>
                <a:ext cx="7150250" cy="865628"/>
              </a:xfrm>
              <a:prstGeom prst="rect">
                <a:avLst/>
              </a:prstGeom>
              <a:noFill/>
              <a:ln w="9525">
                <a:noFill/>
                <a:miter lim="800000"/>
                <a:headEnd/>
                <a:tailEnd/>
              </a:ln>
            </p:spPr>
            <p:txBody>
              <a:bodyPr>
                <a:spAutoFit/>
              </a:bodyPr>
              <a:lstStyle/>
              <a:p>
                <a:pPr algn="just"/>
                <a:r>
                  <a:rPr lang="ru-RU" dirty="0" err="1" smtClean="0"/>
                  <a:t>In</a:t>
                </a:r>
                <a:r>
                  <a:rPr lang="ru-RU" dirty="0" smtClean="0"/>
                  <a:t> </a:t>
                </a:r>
                <a:r>
                  <a:rPr lang="ru-RU" dirty="0" err="1"/>
                  <a:t>the</a:t>
                </a:r>
                <a:r>
                  <a:rPr lang="ru-RU" dirty="0"/>
                  <a:t> </a:t>
                </a:r>
                <a:r>
                  <a:rPr lang="ru-RU" dirty="0" err="1"/>
                  <a:t>near</a:t>
                </a:r>
                <a:r>
                  <a:rPr lang="ru-RU" dirty="0"/>
                  <a:t> </a:t>
                </a:r>
                <a:r>
                  <a:rPr lang="ru-RU" dirty="0" err="1"/>
                  <a:t>future</a:t>
                </a:r>
                <a:r>
                  <a:rPr lang="ru-RU" dirty="0"/>
                  <a:t> </a:t>
                </a:r>
                <a:r>
                  <a:rPr lang="ru-RU" dirty="0" err="1"/>
                  <a:t>it</a:t>
                </a:r>
                <a:r>
                  <a:rPr lang="ru-RU" dirty="0"/>
                  <a:t> </a:t>
                </a:r>
                <a:r>
                  <a:rPr lang="ru-RU" dirty="0" err="1"/>
                  <a:t>is</a:t>
                </a:r>
                <a:r>
                  <a:rPr lang="ru-RU" dirty="0"/>
                  <a:t> </a:t>
                </a:r>
                <a:r>
                  <a:rPr lang="ru-RU" dirty="0" err="1"/>
                  <a:t>planned</a:t>
                </a:r>
                <a:r>
                  <a:rPr lang="ru-RU" dirty="0"/>
                  <a:t> </a:t>
                </a:r>
                <a:r>
                  <a:rPr lang="ru-RU" dirty="0" err="1"/>
                  <a:t>to</a:t>
                </a:r>
                <a:r>
                  <a:rPr lang="ru-RU" dirty="0"/>
                  <a:t> </a:t>
                </a:r>
                <a:r>
                  <a:rPr lang="ru-RU" dirty="0" err="1"/>
                  <a:t>lead</a:t>
                </a:r>
                <a:r>
                  <a:rPr lang="ru-RU" dirty="0"/>
                  <a:t> </a:t>
                </a:r>
                <a:r>
                  <a:rPr lang="ru-RU" dirty="0" err="1"/>
                  <a:t>the</a:t>
                </a:r>
                <a:r>
                  <a:rPr lang="ru-RU" dirty="0"/>
                  <a:t> </a:t>
                </a:r>
                <a:r>
                  <a:rPr lang="ru-RU" dirty="0" err="1"/>
                  <a:t>development</a:t>
                </a:r>
                <a:r>
                  <a:rPr lang="ru-RU" dirty="0"/>
                  <a:t> </a:t>
                </a:r>
                <a:r>
                  <a:rPr lang="ru-RU" dirty="0" err="1"/>
                  <a:t>of</a:t>
                </a:r>
                <a:r>
                  <a:rPr lang="ru-RU" dirty="0"/>
                  <a:t> </a:t>
                </a:r>
                <a:r>
                  <a:rPr lang="ru-RU" dirty="0" err="1"/>
                  <a:t>the</a:t>
                </a:r>
                <a:r>
                  <a:rPr lang="ru-RU" dirty="0"/>
                  <a:t> </a:t>
                </a:r>
                <a:r>
                  <a:rPr lang="ru-RU" dirty="0" err="1"/>
                  <a:t>channel</a:t>
                </a:r>
                <a:r>
                  <a:rPr lang="ru-RU" dirty="0"/>
                  <a:t> </a:t>
                </a:r>
                <a:r>
                  <a:rPr lang="ru-RU" dirty="0" err="1"/>
                  <a:t>to</a:t>
                </a:r>
                <a:r>
                  <a:rPr lang="ru-RU" dirty="0"/>
                  <a:t> </a:t>
                </a:r>
                <a:r>
                  <a:rPr lang="ru-RU" dirty="0" err="1"/>
                  <a:t>create</a:t>
                </a:r>
                <a:r>
                  <a:rPr lang="ru-RU" dirty="0"/>
                  <a:t> </a:t>
                </a:r>
                <a:r>
                  <a:rPr lang="ru-RU" dirty="0" err="1"/>
                  <a:t>micro</a:t>
                </a:r>
                <a:r>
                  <a:rPr lang="ru-RU" dirty="0"/>
                  <a:t> </a:t>
                </a:r>
                <a:r>
                  <a:rPr lang="ru-RU" dirty="0" err="1"/>
                  <a:t>beams</a:t>
                </a:r>
                <a:r>
                  <a:rPr lang="ru-RU" dirty="0"/>
                  <a:t> </a:t>
                </a:r>
                <a:r>
                  <a:rPr lang="ru-RU" dirty="0" err="1"/>
                  <a:t>of</a:t>
                </a:r>
                <a:r>
                  <a:rPr lang="ru-RU" dirty="0"/>
                  <a:t> </a:t>
                </a:r>
                <a:r>
                  <a:rPr lang="ru-RU" dirty="0" err="1"/>
                  <a:t>nuclei</a:t>
                </a:r>
                <a:r>
                  <a:rPr lang="ru-RU" dirty="0"/>
                  <a:t> </a:t>
                </a:r>
                <a:r>
                  <a:rPr lang="ru-RU" dirty="0" err="1"/>
                  <a:t>for</a:t>
                </a:r>
                <a:r>
                  <a:rPr lang="ru-RU" dirty="0"/>
                  <a:t> </a:t>
                </a:r>
                <a:r>
                  <a:rPr lang="ru-RU" dirty="0" err="1"/>
                  <a:t>biological</a:t>
                </a:r>
                <a:r>
                  <a:rPr lang="ru-RU" dirty="0"/>
                  <a:t> </a:t>
                </a:r>
                <a:r>
                  <a:rPr lang="ru-RU" dirty="0" err="1"/>
                  <a:t>studies</a:t>
                </a:r>
                <a:r>
                  <a:rPr lang="ru-RU" dirty="0"/>
                  <a:t> </a:t>
                </a:r>
                <a:r>
                  <a:rPr lang="ru-RU" dirty="0" err="1"/>
                  <a:t>at</a:t>
                </a:r>
                <a:r>
                  <a:rPr lang="ru-RU" dirty="0"/>
                  <a:t> </a:t>
                </a:r>
                <a:r>
                  <a:rPr lang="ru-RU" dirty="0" err="1"/>
                  <a:t>the</a:t>
                </a:r>
                <a:r>
                  <a:rPr lang="ru-RU" dirty="0"/>
                  <a:t> </a:t>
                </a:r>
                <a:r>
                  <a:rPr lang="ru-RU" dirty="0" err="1"/>
                  <a:t>Nuclotron</a:t>
                </a:r>
                <a:r>
                  <a:rPr lang="ru-RU" dirty="0"/>
                  <a:t> </a:t>
                </a:r>
                <a:r>
                  <a:rPr lang="ru-RU" dirty="0" err="1"/>
                  <a:t>beam</a:t>
                </a:r>
                <a:r>
                  <a:rPr lang="ru-RU" dirty="0"/>
                  <a:t> </a:t>
                </a:r>
                <a:r>
                  <a:rPr lang="ru-RU" dirty="0" err="1"/>
                  <a:t>nuclei</a:t>
                </a:r>
                <a:r>
                  <a:rPr lang="ru-RU" dirty="0"/>
                  <a:t> (</a:t>
                </a:r>
                <a:r>
                  <a:rPr lang="ru-RU" dirty="0" err="1"/>
                  <a:t>for</a:t>
                </a:r>
                <a:r>
                  <a:rPr lang="ru-RU" dirty="0"/>
                  <a:t> </a:t>
                </a:r>
                <a:r>
                  <a:rPr lang="ru-RU" dirty="0" err="1"/>
                  <a:t>example</a:t>
                </a:r>
                <a:r>
                  <a:rPr lang="ru-RU" dirty="0"/>
                  <a:t>, GSI, </a:t>
                </a:r>
                <a:r>
                  <a:rPr lang="ru-RU" dirty="0" err="1"/>
                  <a:t>Germany</a:t>
                </a:r>
                <a:r>
                  <a:rPr lang="ru-RU" dirty="0"/>
                  <a:t>). </a:t>
                </a:r>
                <a:r>
                  <a:rPr lang="ru-RU" dirty="0" err="1"/>
                  <a:t>Mikrobeam</a:t>
                </a:r>
                <a:r>
                  <a:rPr lang="ru-RU" dirty="0"/>
                  <a:t> </a:t>
                </a:r>
                <a:r>
                  <a:rPr lang="ru-RU" dirty="0" err="1"/>
                  <a:t>of</a:t>
                </a:r>
                <a:r>
                  <a:rPr lang="ru-RU" dirty="0"/>
                  <a:t> </a:t>
                </a:r>
                <a:r>
                  <a:rPr lang="ru-RU" dirty="0" err="1"/>
                  <a:t>GeV-energy</a:t>
                </a:r>
                <a:r>
                  <a:rPr lang="ru-RU" dirty="0"/>
                  <a:t> </a:t>
                </a:r>
                <a:r>
                  <a:rPr lang="ru-RU" dirty="0" err="1"/>
                  <a:t>ion</a:t>
                </a:r>
                <a:r>
                  <a:rPr lang="ru-RU" dirty="0"/>
                  <a:t> </a:t>
                </a:r>
                <a:r>
                  <a:rPr lang="ru-RU" dirty="0" err="1"/>
                  <a:t>scan</a:t>
                </a:r>
                <a:r>
                  <a:rPr lang="ru-RU" dirty="0"/>
                  <a:t> </a:t>
                </a:r>
                <a:r>
                  <a:rPr lang="ru-RU" dirty="0" err="1"/>
                  <a:t>enable</a:t>
                </a:r>
                <a:r>
                  <a:rPr lang="ru-RU" dirty="0"/>
                  <a:t> </a:t>
                </a:r>
                <a:r>
                  <a:rPr lang="ru-RU" dirty="0" err="1"/>
                  <a:t>cell</a:t>
                </a:r>
                <a:r>
                  <a:rPr lang="ru-RU" dirty="0"/>
                  <a:t> </a:t>
                </a:r>
                <a:r>
                  <a:rPr lang="ru-RU" dirty="0" err="1"/>
                  <a:t>and</a:t>
                </a:r>
                <a:r>
                  <a:rPr lang="ru-RU" dirty="0"/>
                  <a:t> </a:t>
                </a:r>
                <a:r>
                  <a:rPr lang="ru-RU" dirty="0" err="1"/>
                  <a:t>determine</a:t>
                </a:r>
                <a:r>
                  <a:rPr lang="ru-RU" dirty="0"/>
                  <a:t> </a:t>
                </a:r>
                <a:r>
                  <a:rPr lang="ru-RU" dirty="0" err="1"/>
                  <a:t>the</a:t>
                </a:r>
                <a:r>
                  <a:rPr lang="ru-RU" dirty="0"/>
                  <a:t> </a:t>
                </a:r>
                <a:r>
                  <a:rPr lang="ru-RU" dirty="0" err="1"/>
                  <a:t>degree</a:t>
                </a:r>
                <a:r>
                  <a:rPr lang="ru-RU" dirty="0"/>
                  <a:t> </a:t>
                </a:r>
                <a:r>
                  <a:rPr lang="ru-RU" dirty="0" err="1"/>
                  <a:t>of</a:t>
                </a:r>
                <a:r>
                  <a:rPr lang="ru-RU" dirty="0"/>
                  <a:t> </a:t>
                </a:r>
                <a:r>
                  <a:rPr lang="ru-RU" dirty="0" err="1"/>
                  <a:t>radiation</a:t>
                </a:r>
                <a:r>
                  <a:rPr lang="ru-RU" dirty="0"/>
                  <a:t> </a:t>
                </a:r>
                <a:r>
                  <a:rPr lang="ru-RU" dirty="0" err="1"/>
                  <a:t>damage</a:t>
                </a:r>
                <a:r>
                  <a:rPr lang="ru-RU" dirty="0"/>
                  <a:t>.</a:t>
                </a:r>
              </a:p>
            </p:txBody>
          </p:sp>
        </p:grpSp>
        <p:sp>
          <p:nvSpPr>
            <p:cNvPr id="7" name="Прямоугольник 6"/>
            <p:cNvSpPr/>
            <p:nvPr/>
          </p:nvSpPr>
          <p:spPr bwMode="auto">
            <a:xfrm>
              <a:off x="838200" y="2362200"/>
              <a:ext cx="329119" cy="3048000"/>
            </a:xfrm>
            <a:prstGeom prst="rect">
              <a:avLst/>
            </a:prstGeom>
            <a:solidFill>
              <a:srgbClr val="CC99FF"/>
            </a:solidFill>
            <a:ln>
              <a:solidFill>
                <a:srgbClr val="A3050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nica.jinr.ru/pict/img2.jpg"/>
          <p:cNvPicPr>
            <a:picLocks noChangeAspect="1" noChangeArrowheads="1"/>
          </p:cNvPicPr>
          <p:nvPr/>
        </p:nvPicPr>
        <p:blipFill>
          <a:blip r:embed="rId2" cstate="screen"/>
          <a:srcRect/>
          <a:stretch>
            <a:fillRect/>
          </a:stretch>
        </p:blipFill>
        <p:spPr bwMode="auto">
          <a:xfrm>
            <a:off x="357188" y="714375"/>
            <a:ext cx="8572500" cy="5643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Documents and Settings\kovalenko\My Documents\1_ЛФВЭ\ЛВЭ_вид сверху_1.PNG"/>
          <p:cNvPicPr>
            <a:picLocks noChangeAspect="1" noChangeArrowheads="1"/>
          </p:cNvPicPr>
          <p:nvPr/>
        </p:nvPicPr>
        <p:blipFill>
          <a:blip r:embed="rId2"/>
          <a:srcRect/>
          <a:stretch>
            <a:fillRect/>
          </a:stretch>
        </p:blipFill>
        <p:spPr bwMode="auto">
          <a:xfrm>
            <a:off x="857250" y="857250"/>
            <a:ext cx="7775575" cy="5219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8" name="Group 36"/>
          <p:cNvGrpSpPr>
            <a:grpSpLocks/>
          </p:cNvGrpSpPr>
          <p:nvPr/>
        </p:nvGrpSpPr>
        <p:grpSpPr bwMode="auto">
          <a:xfrm>
            <a:off x="685800" y="214313"/>
            <a:ext cx="8315325" cy="6500812"/>
            <a:chOff x="685800" y="214290"/>
            <a:chExt cx="8315324" cy="6500858"/>
          </a:xfrm>
        </p:grpSpPr>
        <p:sp>
          <p:nvSpPr>
            <p:cNvPr id="29699" name="Text Box 235"/>
            <p:cNvSpPr txBox="1">
              <a:spLocks noChangeArrowheads="1"/>
            </p:cNvSpPr>
            <p:nvPr/>
          </p:nvSpPr>
          <p:spPr bwMode="auto">
            <a:xfrm>
              <a:off x="685800" y="214290"/>
              <a:ext cx="7772400" cy="585204"/>
            </a:xfrm>
            <a:prstGeom prst="rect">
              <a:avLst/>
            </a:prstGeom>
            <a:solidFill>
              <a:srgbClr val="CCECFF">
                <a:alpha val="20000"/>
              </a:srgbClr>
            </a:solidFill>
            <a:ln w="9525" algn="ctr">
              <a:noFill/>
              <a:miter lim="800000"/>
              <a:headEnd/>
              <a:tailEnd/>
            </a:ln>
          </p:spPr>
          <p:txBody>
            <a:bodyPr>
              <a:spAutoFit/>
            </a:bodyPr>
            <a:lstStyle/>
            <a:p>
              <a:pPr>
                <a:spcBef>
                  <a:spcPct val="50000"/>
                </a:spcBef>
              </a:pPr>
              <a:r>
                <a:rPr lang="en-US" sz="3200" dirty="0">
                  <a:solidFill>
                    <a:srgbClr val="FFFF00"/>
                  </a:solidFill>
                  <a:latin typeface="Bookman Old Style" pitchFamily="18" charset="0"/>
                </a:rPr>
                <a:t>NICA scheme</a:t>
              </a:r>
              <a:endParaRPr lang="ru-RU" sz="3200" dirty="0">
                <a:solidFill>
                  <a:srgbClr val="FFFF00"/>
                </a:solidFill>
                <a:latin typeface="Bookman Old Style" pitchFamily="18" charset="0"/>
              </a:endParaRPr>
            </a:p>
          </p:txBody>
        </p:sp>
        <p:sp>
          <p:nvSpPr>
            <p:cNvPr id="29700" name="AutoShape 8"/>
            <p:cNvSpPr>
              <a:spLocks noChangeAspect="1" noChangeArrowheads="1"/>
            </p:cNvSpPr>
            <p:nvPr/>
          </p:nvSpPr>
          <p:spPr bwMode="auto">
            <a:xfrm>
              <a:off x="997497" y="902765"/>
              <a:ext cx="7343460" cy="5740944"/>
            </a:xfrm>
            <a:prstGeom prst="rect">
              <a:avLst/>
            </a:prstGeom>
            <a:noFill/>
            <a:ln w="19050">
              <a:solidFill>
                <a:srgbClr val="CC0000"/>
              </a:solidFill>
              <a:miter lim="800000"/>
              <a:headEnd/>
              <a:tailEnd/>
            </a:ln>
          </p:spPr>
          <p:txBody>
            <a:bodyPr/>
            <a:lstStyle/>
            <a:p>
              <a:endParaRPr lang="ru-RU"/>
            </a:p>
          </p:txBody>
        </p:sp>
        <p:sp>
          <p:nvSpPr>
            <p:cNvPr id="29701" name="Line 9"/>
            <p:cNvSpPr>
              <a:spLocks noChangeShapeType="1"/>
            </p:cNvSpPr>
            <p:nvPr/>
          </p:nvSpPr>
          <p:spPr bwMode="auto">
            <a:xfrm flipV="1">
              <a:off x="6004661" y="1206320"/>
              <a:ext cx="915073" cy="1565"/>
            </a:xfrm>
            <a:prstGeom prst="line">
              <a:avLst/>
            </a:prstGeom>
            <a:noFill/>
            <a:ln w="28575">
              <a:solidFill>
                <a:srgbClr val="000000"/>
              </a:solidFill>
              <a:round/>
              <a:headEnd/>
              <a:tailEnd type="triangle" w="med" len="med"/>
            </a:ln>
          </p:spPr>
          <p:txBody>
            <a:bodyPr/>
            <a:lstStyle/>
            <a:p>
              <a:endParaRPr lang="ru-RU"/>
            </a:p>
          </p:txBody>
        </p:sp>
        <p:sp>
          <p:nvSpPr>
            <p:cNvPr id="29702" name="Oval 10"/>
            <p:cNvSpPr>
              <a:spLocks noChangeArrowheads="1"/>
            </p:cNvSpPr>
            <p:nvPr/>
          </p:nvSpPr>
          <p:spPr bwMode="auto">
            <a:xfrm>
              <a:off x="5652930" y="1215708"/>
              <a:ext cx="2492144" cy="2339251"/>
            </a:xfrm>
            <a:prstGeom prst="ellipse">
              <a:avLst/>
            </a:prstGeom>
            <a:noFill/>
            <a:ln w="28575">
              <a:solidFill>
                <a:srgbClr val="000000"/>
              </a:solidFill>
              <a:round/>
              <a:headEnd/>
              <a:tailEnd/>
            </a:ln>
          </p:spPr>
          <p:txBody>
            <a:bodyPr/>
            <a:lstStyle/>
            <a:p>
              <a:endParaRPr lang="ru-RU"/>
            </a:p>
          </p:txBody>
        </p:sp>
        <p:sp>
          <p:nvSpPr>
            <p:cNvPr id="29703" name="Oval 12"/>
            <p:cNvSpPr>
              <a:spLocks noChangeArrowheads="1"/>
            </p:cNvSpPr>
            <p:nvPr/>
          </p:nvSpPr>
          <p:spPr bwMode="auto">
            <a:xfrm>
              <a:off x="1819632" y="3899197"/>
              <a:ext cx="2330576" cy="2209379"/>
            </a:xfrm>
            <a:prstGeom prst="ellipse">
              <a:avLst/>
            </a:prstGeom>
            <a:noFill/>
            <a:ln w="28575">
              <a:solidFill>
                <a:srgbClr val="000000"/>
              </a:solidFill>
              <a:round/>
              <a:headEnd/>
              <a:tailEnd/>
            </a:ln>
          </p:spPr>
          <p:txBody>
            <a:bodyPr/>
            <a:lstStyle/>
            <a:p>
              <a:endParaRPr lang="ru-RU"/>
            </a:p>
          </p:txBody>
        </p:sp>
        <p:sp>
          <p:nvSpPr>
            <p:cNvPr id="29704" name="Line 13"/>
            <p:cNvSpPr>
              <a:spLocks noChangeShapeType="1"/>
            </p:cNvSpPr>
            <p:nvPr/>
          </p:nvSpPr>
          <p:spPr bwMode="auto">
            <a:xfrm flipH="1">
              <a:off x="3004938" y="6365190"/>
              <a:ext cx="3876191" cy="1565"/>
            </a:xfrm>
            <a:prstGeom prst="line">
              <a:avLst/>
            </a:prstGeom>
            <a:noFill/>
            <a:ln w="28575">
              <a:solidFill>
                <a:srgbClr val="000000"/>
              </a:solidFill>
              <a:round/>
              <a:headEnd/>
              <a:tailEnd type="triangle" w="med" len="med"/>
            </a:ln>
          </p:spPr>
          <p:txBody>
            <a:bodyPr/>
            <a:lstStyle/>
            <a:p>
              <a:endParaRPr lang="ru-RU"/>
            </a:p>
          </p:txBody>
        </p:sp>
        <p:sp>
          <p:nvSpPr>
            <p:cNvPr id="29705" name="Text Box 14"/>
            <p:cNvSpPr txBox="1">
              <a:spLocks noChangeArrowheads="1"/>
            </p:cNvSpPr>
            <p:nvPr/>
          </p:nvSpPr>
          <p:spPr bwMode="auto">
            <a:xfrm>
              <a:off x="6000759" y="1428723"/>
              <a:ext cx="1857388" cy="1811729"/>
            </a:xfrm>
            <a:prstGeom prst="rect">
              <a:avLst/>
            </a:prstGeom>
            <a:noFill/>
            <a:ln w="19050">
              <a:noFill/>
              <a:miter lim="800000"/>
              <a:headEnd/>
              <a:tailEnd/>
            </a:ln>
          </p:spPr>
          <p:txBody>
            <a:bodyPr/>
            <a:lstStyle/>
            <a:p>
              <a:r>
                <a:rPr lang="en-US" sz="1400" b="1" u="sng" dirty="0">
                  <a:solidFill>
                    <a:srgbClr val="FFFF00"/>
                  </a:solidFill>
                </a:rPr>
                <a:t>Booster (30 Tm)</a:t>
              </a:r>
            </a:p>
            <a:p>
              <a:r>
                <a:rPr lang="en-US" sz="1400" b="1" dirty="0">
                  <a:solidFill>
                    <a:srgbClr val="000066"/>
                  </a:solidFill>
                </a:rPr>
                <a:t>5 single-turn injections, </a:t>
              </a:r>
            </a:p>
            <a:p>
              <a:r>
                <a:rPr lang="en-US" sz="1400" b="1" dirty="0">
                  <a:solidFill>
                    <a:srgbClr val="000066"/>
                  </a:solidFill>
                </a:rPr>
                <a:t>storage of 8</a:t>
              </a:r>
              <a:r>
                <a:rPr lang="en-US" sz="1400" b="1" dirty="0">
                  <a:solidFill>
                    <a:srgbClr val="000066"/>
                  </a:solidFill>
                  <a:latin typeface="Times New Roman" pitchFamily="18" charset="0"/>
                </a:rPr>
                <a:t>×</a:t>
              </a:r>
              <a:r>
                <a:rPr lang="en-US" sz="1400" b="1" dirty="0">
                  <a:solidFill>
                    <a:srgbClr val="000066"/>
                  </a:solidFill>
                </a:rPr>
                <a:t>10</a:t>
              </a:r>
              <a:r>
                <a:rPr lang="en-US" sz="1400" b="1" baseline="30000" dirty="0">
                  <a:solidFill>
                    <a:srgbClr val="000066"/>
                  </a:solidFill>
                </a:rPr>
                <a:t>9</a:t>
              </a:r>
              <a:r>
                <a:rPr lang="en-US" sz="1400" b="1" dirty="0">
                  <a:solidFill>
                    <a:srgbClr val="000066"/>
                  </a:solidFill>
                </a:rPr>
                <a:t> </a:t>
              </a:r>
            </a:p>
            <a:p>
              <a:r>
                <a:rPr lang="en-US" sz="1400" b="1" dirty="0">
                  <a:solidFill>
                    <a:srgbClr val="000066"/>
                  </a:solidFill>
                </a:rPr>
                <a:t>at electron cooling bunching &amp; acceleration</a:t>
              </a:r>
            </a:p>
            <a:p>
              <a:r>
                <a:rPr lang="en-US" sz="1400" b="1" dirty="0">
                  <a:solidFill>
                    <a:srgbClr val="000066"/>
                  </a:solidFill>
                </a:rPr>
                <a:t>up to 590 </a:t>
              </a:r>
              <a:r>
                <a:rPr lang="en-US" sz="1400" b="1" dirty="0" err="1">
                  <a:solidFill>
                    <a:srgbClr val="000066"/>
                  </a:solidFill>
                </a:rPr>
                <a:t>MeV</a:t>
              </a:r>
              <a:r>
                <a:rPr lang="en-US" sz="1400" b="1" dirty="0">
                  <a:solidFill>
                    <a:srgbClr val="000066"/>
                  </a:solidFill>
                </a:rPr>
                <a:t>/u</a:t>
              </a:r>
            </a:p>
            <a:p>
              <a:endParaRPr lang="ru-RU" sz="1400" b="1" dirty="0">
                <a:solidFill>
                  <a:srgbClr val="000066"/>
                </a:solidFill>
              </a:endParaRPr>
            </a:p>
          </p:txBody>
        </p:sp>
        <p:sp>
          <p:nvSpPr>
            <p:cNvPr id="29706" name="Text Box 15"/>
            <p:cNvSpPr txBox="1">
              <a:spLocks noChangeArrowheads="1"/>
            </p:cNvSpPr>
            <p:nvPr/>
          </p:nvSpPr>
          <p:spPr bwMode="auto">
            <a:xfrm>
              <a:off x="6000758" y="4454671"/>
              <a:ext cx="2000265" cy="1365997"/>
            </a:xfrm>
            <a:prstGeom prst="rect">
              <a:avLst/>
            </a:prstGeom>
            <a:noFill/>
            <a:ln w="19050">
              <a:noFill/>
              <a:miter lim="800000"/>
              <a:headEnd/>
              <a:tailEnd/>
            </a:ln>
          </p:spPr>
          <p:txBody>
            <a:bodyPr/>
            <a:lstStyle/>
            <a:p>
              <a:r>
                <a:rPr lang="en-US" sz="1400" b="1" u="sng" dirty="0" err="1">
                  <a:solidFill>
                    <a:srgbClr val="FF0000"/>
                  </a:solidFill>
                </a:rPr>
                <a:t>Nuclotron</a:t>
              </a:r>
              <a:r>
                <a:rPr lang="en-US" sz="1400" b="1" u="sng" dirty="0">
                  <a:solidFill>
                    <a:srgbClr val="FF0000"/>
                  </a:solidFill>
                </a:rPr>
                <a:t> (45) Tm)</a:t>
              </a:r>
            </a:p>
            <a:p>
              <a:r>
                <a:rPr lang="en-US" sz="1400" b="1" dirty="0">
                  <a:solidFill>
                    <a:srgbClr val="000066"/>
                  </a:solidFill>
                </a:rPr>
                <a:t>injection of one bunch </a:t>
              </a:r>
            </a:p>
            <a:p>
              <a:r>
                <a:rPr lang="en-US" sz="1400" b="1" dirty="0">
                  <a:solidFill>
                    <a:srgbClr val="000066"/>
                  </a:solidFill>
                </a:rPr>
                <a:t>of 3</a:t>
              </a:r>
              <a:r>
                <a:rPr lang="en-US" sz="1400" b="1" dirty="0">
                  <a:solidFill>
                    <a:srgbClr val="000066"/>
                  </a:solidFill>
                  <a:latin typeface="Times New Roman" pitchFamily="18" charset="0"/>
                </a:rPr>
                <a:t>×</a:t>
              </a:r>
              <a:r>
                <a:rPr lang="en-US" sz="1400" b="1" dirty="0">
                  <a:solidFill>
                    <a:srgbClr val="000066"/>
                  </a:solidFill>
                </a:rPr>
                <a:t>10</a:t>
              </a:r>
              <a:r>
                <a:rPr lang="en-US" sz="1400" b="1" baseline="30000" dirty="0">
                  <a:solidFill>
                    <a:srgbClr val="000066"/>
                  </a:solidFill>
                </a:rPr>
                <a:t>9</a:t>
              </a:r>
              <a:r>
                <a:rPr lang="en-US" sz="1400" b="1" dirty="0">
                  <a:solidFill>
                    <a:srgbClr val="000066"/>
                  </a:solidFill>
                </a:rPr>
                <a:t> ions,</a:t>
              </a:r>
            </a:p>
            <a:p>
              <a:r>
                <a:rPr lang="en-US" sz="1400" b="1" dirty="0">
                  <a:solidFill>
                    <a:srgbClr val="000066"/>
                  </a:solidFill>
                </a:rPr>
                <a:t>acceleration up to </a:t>
              </a:r>
            </a:p>
            <a:p>
              <a:r>
                <a:rPr lang="en-US" sz="1400" b="1" dirty="0">
                  <a:solidFill>
                    <a:srgbClr val="000066"/>
                  </a:solidFill>
                </a:rPr>
                <a:t>3.5 </a:t>
              </a:r>
              <a:r>
                <a:rPr lang="en-US" sz="1400" b="1" dirty="0" err="1">
                  <a:solidFill>
                    <a:srgbClr val="000066"/>
                  </a:solidFill>
                </a:rPr>
                <a:t>GeV</a:t>
              </a:r>
              <a:r>
                <a:rPr lang="en-US" sz="1400" b="1" dirty="0">
                  <a:solidFill>
                    <a:srgbClr val="000066"/>
                  </a:solidFill>
                </a:rPr>
                <a:t>/u max.</a:t>
              </a:r>
              <a:endParaRPr lang="ru-RU" sz="1400" b="1" dirty="0">
                <a:solidFill>
                  <a:srgbClr val="000066"/>
                </a:solidFill>
              </a:endParaRPr>
            </a:p>
          </p:txBody>
        </p:sp>
        <p:sp>
          <p:nvSpPr>
            <p:cNvPr id="29707" name="Text Box 16"/>
            <p:cNvSpPr txBox="1">
              <a:spLocks noChangeArrowheads="1"/>
            </p:cNvSpPr>
            <p:nvPr/>
          </p:nvSpPr>
          <p:spPr bwMode="auto">
            <a:xfrm>
              <a:off x="1372105" y="2523811"/>
              <a:ext cx="3284254" cy="1283067"/>
            </a:xfrm>
            <a:prstGeom prst="rect">
              <a:avLst/>
            </a:prstGeom>
            <a:solidFill>
              <a:schemeClr val="bg1"/>
            </a:solidFill>
            <a:ln w="19050">
              <a:solidFill>
                <a:srgbClr val="FF0000"/>
              </a:solidFill>
              <a:miter lim="800000"/>
              <a:headEnd/>
              <a:tailEnd/>
            </a:ln>
          </p:spPr>
          <p:txBody>
            <a:bodyPr/>
            <a:lstStyle/>
            <a:p>
              <a:r>
                <a:rPr lang="en-US" sz="1400" b="1" u="sng">
                  <a:solidFill>
                    <a:srgbClr val="FF0000"/>
                  </a:solidFill>
                </a:rPr>
                <a:t>Collider (37 </a:t>
              </a:r>
              <a:r>
                <a:rPr lang="en-US" sz="1400" b="1" u="sng">
                  <a:solidFill>
                    <a:srgbClr val="FF0000"/>
                  </a:solidFill>
                  <a:cs typeface="Arial" pitchFamily="34" charset="0"/>
                  <a:sym typeface="Symbol" pitchFamily="18" charset="2"/>
                </a:rPr>
                <a:t> </a:t>
              </a:r>
              <a:r>
                <a:rPr lang="en-US" sz="1400" b="1" u="sng">
                  <a:solidFill>
                    <a:srgbClr val="FF0000"/>
                  </a:solidFill>
                  <a:cs typeface="Arial" pitchFamily="34" charset="0"/>
                </a:rPr>
                <a:t>45</a:t>
              </a:r>
              <a:r>
                <a:rPr lang="en-US" sz="1400" b="1" u="sng">
                  <a:solidFill>
                    <a:srgbClr val="FF0000"/>
                  </a:solidFill>
                </a:rPr>
                <a:t> Tm)</a:t>
              </a:r>
            </a:p>
            <a:p>
              <a:r>
                <a:rPr lang="en-US" sz="1400" b="1">
                  <a:solidFill>
                    <a:srgbClr val="000066"/>
                  </a:solidFill>
                </a:rPr>
                <a:t>Storage of </a:t>
              </a:r>
            </a:p>
            <a:p>
              <a:r>
                <a:rPr lang="en-US" sz="1400" b="1">
                  <a:solidFill>
                    <a:srgbClr val="000066"/>
                  </a:solidFill>
                </a:rPr>
                <a:t>20 bunches </a:t>
              </a:r>
              <a:r>
                <a:rPr lang="en-US" sz="1400" b="1">
                  <a:solidFill>
                    <a:srgbClr val="000066"/>
                  </a:solidFill>
                  <a:sym typeface="Symbol" pitchFamily="18" charset="2"/>
                </a:rPr>
                <a:t> </a:t>
              </a:r>
              <a:r>
                <a:rPr lang="en-US" sz="1400" b="1">
                  <a:solidFill>
                    <a:srgbClr val="000066"/>
                  </a:solidFill>
                </a:rPr>
                <a:t>2.5</a:t>
              </a:r>
              <a:r>
                <a:rPr lang="en-US" sz="1400" b="1">
                  <a:solidFill>
                    <a:srgbClr val="000066"/>
                  </a:solidFill>
                  <a:sym typeface="Symbol" pitchFamily="18" charset="2"/>
                </a:rPr>
                <a:t></a:t>
              </a:r>
              <a:r>
                <a:rPr lang="en-US" sz="1400" b="1">
                  <a:solidFill>
                    <a:srgbClr val="000066"/>
                  </a:solidFill>
                </a:rPr>
                <a:t>10</a:t>
              </a:r>
              <a:r>
                <a:rPr lang="en-US" sz="1400" b="1" baseline="30000">
                  <a:solidFill>
                    <a:srgbClr val="000066"/>
                  </a:solidFill>
                </a:rPr>
                <a:t>9  </a:t>
              </a:r>
              <a:r>
                <a:rPr lang="en-US" sz="1400" b="1">
                  <a:solidFill>
                    <a:srgbClr val="000066"/>
                  </a:solidFill>
                </a:rPr>
                <a:t>ions per ring </a:t>
              </a:r>
            </a:p>
            <a:p>
              <a:r>
                <a:rPr lang="en-US" sz="1400" b="1">
                  <a:solidFill>
                    <a:srgbClr val="000066"/>
                  </a:solidFill>
                </a:rPr>
                <a:t>at 3.5 GeV/u max.,</a:t>
              </a:r>
            </a:p>
            <a:p>
              <a:r>
                <a:rPr lang="en-US" sz="1400" b="1">
                  <a:solidFill>
                    <a:srgbClr val="000066"/>
                  </a:solidFill>
                </a:rPr>
                <a:t>electron and/or stochastic cooling </a:t>
              </a:r>
              <a:endParaRPr lang="ru-RU" sz="1400" b="1">
                <a:solidFill>
                  <a:srgbClr val="000066"/>
                </a:solidFill>
              </a:endParaRPr>
            </a:p>
          </p:txBody>
        </p:sp>
        <p:sp>
          <p:nvSpPr>
            <p:cNvPr id="29708" name="Oval 17"/>
            <p:cNvSpPr>
              <a:spLocks noChangeArrowheads="1"/>
            </p:cNvSpPr>
            <p:nvPr/>
          </p:nvSpPr>
          <p:spPr bwMode="auto">
            <a:xfrm>
              <a:off x="1819632" y="4149551"/>
              <a:ext cx="2327717" cy="2209379"/>
            </a:xfrm>
            <a:prstGeom prst="ellipse">
              <a:avLst/>
            </a:prstGeom>
            <a:noFill/>
            <a:ln w="28575">
              <a:solidFill>
                <a:srgbClr val="000000"/>
              </a:solidFill>
              <a:round/>
              <a:headEnd/>
              <a:tailEnd/>
            </a:ln>
          </p:spPr>
          <p:txBody>
            <a:bodyPr/>
            <a:lstStyle/>
            <a:p>
              <a:endParaRPr lang="ru-RU"/>
            </a:p>
          </p:txBody>
        </p:sp>
        <p:grpSp>
          <p:nvGrpSpPr>
            <p:cNvPr id="29709" name="Group 18"/>
            <p:cNvGrpSpPr>
              <a:grpSpLocks/>
            </p:cNvGrpSpPr>
            <p:nvPr/>
          </p:nvGrpSpPr>
          <p:grpSpPr bwMode="auto">
            <a:xfrm>
              <a:off x="2992066" y="3905454"/>
              <a:ext cx="2968267" cy="2448781"/>
              <a:chOff x="1748" y="2195"/>
              <a:chExt cx="2076" cy="1502"/>
            </a:xfrm>
          </p:grpSpPr>
          <p:sp>
            <p:nvSpPr>
              <p:cNvPr id="29728" name="Arc 19"/>
              <p:cNvSpPr>
                <a:spLocks/>
              </p:cNvSpPr>
              <p:nvPr/>
            </p:nvSpPr>
            <p:spPr bwMode="auto">
              <a:xfrm rot="10800000" flipH="1" flipV="1">
                <a:off x="2177" y="2196"/>
                <a:ext cx="459" cy="427"/>
              </a:xfrm>
              <a:custGeom>
                <a:avLst/>
                <a:gdLst>
                  <a:gd name="T0" fmla="*/ 0 w 17676"/>
                  <a:gd name="T1" fmla="*/ 0 h 21600"/>
                  <a:gd name="T2" fmla="*/ 459 w 17676"/>
                  <a:gd name="T3" fmla="*/ 182 h 21600"/>
                  <a:gd name="T4" fmla="*/ 0 w 17676"/>
                  <a:gd name="T5" fmla="*/ 427 h 21600"/>
                  <a:gd name="T6" fmla="*/ 0 60000 65536"/>
                  <a:gd name="T7" fmla="*/ 0 60000 65536"/>
                  <a:gd name="T8" fmla="*/ 0 60000 65536"/>
                  <a:gd name="T9" fmla="*/ 0 w 17676"/>
                  <a:gd name="T10" fmla="*/ 0 h 21600"/>
                  <a:gd name="T11" fmla="*/ 17676 w 17676"/>
                  <a:gd name="T12" fmla="*/ 21600 h 21600"/>
                </a:gdLst>
                <a:ahLst/>
                <a:cxnLst>
                  <a:cxn ang="T6">
                    <a:pos x="T0" y="T1"/>
                  </a:cxn>
                  <a:cxn ang="T7">
                    <a:pos x="T2" y="T3"/>
                  </a:cxn>
                  <a:cxn ang="T8">
                    <a:pos x="T4" y="T5"/>
                  </a:cxn>
                </a:cxnLst>
                <a:rect l="T9" t="T10" r="T11" b="T12"/>
                <a:pathLst>
                  <a:path w="17676" h="21600" fill="none" extrusionOk="0">
                    <a:moveTo>
                      <a:pt x="-1" y="0"/>
                    </a:moveTo>
                    <a:cubicBezTo>
                      <a:pt x="7036" y="0"/>
                      <a:pt x="13631" y="3427"/>
                      <a:pt x="17675" y="9185"/>
                    </a:cubicBezTo>
                  </a:path>
                  <a:path w="17676" h="21600" stroke="0" extrusionOk="0">
                    <a:moveTo>
                      <a:pt x="-1" y="0"/>
                    </a:moveTo>
                    <a:cubicBezTo>
                      <a:pt x="7036" y="0"/>
                      <a:pt x="13631" y="3427"/>
                      <a:pt x="17675" y="9185"/>
                    </a:cubicBezTo>
                    <a:lnTo>
                      <a:pt x="0" y="21600"/>
                    </a:lnTo>
                    <a:close/>
                  </a:path>
                </a:pathLst>
              </a:custGeom>
              <a:noFill/>
              <a:ln w="28575">
                <a:solidFill>
                  <a:srgbClr val="000000"/>
                </a:solidFill>
                <a:round/>
                <a:headEnd/>
                <a:tailEnd/>
              </a:ln>
            </p:spPr>
            <p:txBody>
              <a:bodyPr/>
              <a:lstStyle/>
              <a:p>
                <a:endParaRPr lang="ru-RU"/>
              </a:p>
            </p:txBody>
          </p:sp>
          <p:sp>
            <p:nvSpPr>
              <p:cNvPr id="29729" name="Arc 20"/>
              <p:cNvSpPr>
                <a:spLocks/>
              </p:cNvSpPr>
              <p:nvPr/>
            </p:nvSpPr>
            <p:spPr bwMode="auto">
              <a:xfrm rot="10800000">
                <a:off x="3343" y="3311"/>
                <a:ext cx="481" cy="386"/>
              </a:xfrm>
              <a:custGeom>
                <a:avLst/>
                <a:gdLst>
                  <a:gd name="T0" fmla="*/ 103 w 19720"/>
                  <a:gd name="T1" fmla="*/ 0 h 21186"/>
                  <a:gd name="T2" fmla="*/ 481 w 19720"/>
                  <a:gd name="T3" fmla="*/ 225 h 21186"/>
                  <a:gd name="T4" fmla="*/ 0 w 19720"/>
                  <a:gd name="T5" fmla="*/ 386 h 21186"/>
                  <a:gd name="T6" fmla="*/ 0 60000 65536"/>
                  <a:gd name="T7" fmla="*/ 0 60000 65536"/>
                  <a:gd name="T8" fmla="*/ 0 60000 65536"/>
                  <a:gd name="T9" fmla="*/ 0 w 19720"/>
                  <a:gd name="T10" fmla="*/ 0 h 21186"/>
                  <a:gd name="T11" fmla="*/ 19720 w 19720"/>
                  <a:gd name="T12" fmla="*/ 21186 h 21186"/>
                </a:gdLst>
                <a:ahLst/>
                <a:cxnLst>
                  <a:cxn ang="T6">
                    <a:pos x="T0" y="T1"/>
                  </a:cxn>
                  <a:cxn ang="T7">
                    <a:pos x="T2" y="T3"/>
                  </a:cxn>
                  <a:cxn ang="T8">
                    <a:pos x="T4" y="T5"/>
                  </a:cxn>
                </a:cxnLst>
                <a:rect l="T9" t="T10" r="T11" b="T12"/>
                <a:pathLst>
                  <a:path w="19720" h="21186" fill="none" extrusionOk="0">
                    <a:moveTo>
                      <a:pt x="4209" y="0"/>
                    </a:moveTo>
                    <a:cubicBezTo>
                      <a:pt x="11080" y="1365"/>
                      <a:pt x="16861" y="5977"/>
                      <a:pt x="19719" y="12372"/>
                    </a:cubicBezTo>
                  </a:path>
                  <a:path w="19720" h="21186" stroke="0" extrusionOk="0">
                    <a:moveTo>
                      <a:pt x="4209" y="0"/>
                    </a:moveTo>
                    <a:cubicBezTo>
                      <a:pt x="11080" y="1365"/>
                      <a:pt x="16861" y="5977"/>
                      <a:pt x="19719" y="12372"/>
                    </a:cubicBezTo>
                    <a:lnTo>
                      <a:pt x="0" y="21186"/>
                    </a:lnTo>
                    <a:close/>
                  </a:path>
                </a:pathLst>
              </a:custGeom>
              <a:noFill/>
              <a:ln w="28575">
                <a:solidFill>
                  <a:srgbClr val="000000"/>
                </a:solidFill>
                <a:round/>
                <a:headEnd/>
                <a:tailEnd/>
              </a:ln>
            </p:spPr>
            <p:txBody>
              <a:bodyPr/>
              <a:lstStyle/>
              <a:p>
                <a:endParaRPr lang="ru-RU"/>
              </a:p>
            </p:txBody>
          </p:sp>
          <p:sp>
            <p:nvSpPr>
              <p:cNvPr id="29730" name="Line 21"/>
              <p:cNvSpPr>
                <a:spLocks noChangeShapeType="1"/>
              </p:cNvSpPr>
              <p:nvPr/>
            </p:nvSpPr>
            <p:spPr bwMode="auto">
              <a:xfrm flipH="1" flipV="1">
                <a:off x="2641" y="2386"/>
                <a:ext cx="702" cy="1085"/>
              </a:xfrm>
              <a:prstGeom prst="line">
                <a:avLst/>
              </a:prstGeom>
              <a:noFill/>
              <a:ln w="28575">
                <a:solidFill>
                  <a:srgbClr val="000000"/>
                </a:solidFill>
                <a:round/>
                <a:headEnd/>
                <a:tailEnd/>
              </a:ln>
            </p:spPr>
            <p:txBody>
              <a:bodyPr/>
              <a:lstStyle/>
              <a:p>
                <a:endParaRPr lang="ru-RU"/>
              </a:p>
            </p:txBody>
          </p:sp>
          <p:sp>
            <p:nvSpPr>
              <p:cNvPr id="29731" name="Line 22"/>
              <p:cNvSpPr>
                <a:spLocks noChangeShapeType="1"/>
              </p:cNvSpPr>
              <p:nvPr/>
            </p:nvSpPr>
            <p:spPr bwMode="auto">
              <a:xfrm flipH="1">
                <a:off x="1748" y="2195"/>
                <a:ext cx="424" cy="1"/>
              </a:xfrm>
              <a:prstGeom prst="line">
                <a:avLst/>
              </a:prstGeom>
              <a:noFill/>
              <a:ln w="28575">
                <a:solidFill>
                  <a:srgbClr val="000000"/>
                </a:solidFill>
                <a:round/>
                <a:headEnd/>
                <a:tailEnd type="triangle" w="med" len="med"/>
              </a:ln>
            </p:spPr>
            <p:txBody>
              <a:bodyPr/>
              <a:lstStyle/>
              <a:p>
                <a:endParaRPr lang="ru-RU"/>
              </a:p>
            </p:txBody>
          </p:sp>
        </p:grpSp>
        <p:sp>
          <p:nvSpPr>
            <p:cNvPr id="29710" name="Oval 23"/>
            <p:cNvSpPr>
              <a:spLocks noChangeArrowheads="1"/>
            </p:cNvSpPr>
            <p:nvPr/>
          </p:nvSpPr>
          <p:spPr bwMode="auto">
            <a:xfrm>
              <a:off x="1786747" y="5075863"/>
              <a:ext cx="91507" cy="100142"/>
            </a:xfrm>
            <a:prstGeom prst="ellipse">
              <a:avLst/>
            </a:prstGeom>
            <a:solidFill>
              <a:srgbClr val="FF0000"/>
            </a:solidFill>
            <a:ln w="28575">
              <a:solidFill>
                <a:srgbClr val="000000"/>
              </a:solidFill>
              <a:round/>
              <a:headEnd/>
              <a:tailEnd/>
            </a:ln>
          </p:spPr>
          <p:txBody>
            <a:bodyPr/>
            <a:lstStyle/>
            <a:p>
              <a:endParaRPr lang="ru-RU"/>
            </a:p>
          </p:txBody>
        </p:sp>
        <p:sp>
          <p:nvSpPr>
            <p:cNvPr id="29711" name="Text Box 24"/>
            <p:cNvSpPr txBox="1">
              <a:spLocks noChangeArrowheads="1"/>
            </p:cNvSpPr>
            <p:nvPr/>
          </p:nvSpPr>
          <p:spPr bwMode="auto">
            <a:xfrm>
              <a:off x="1123319" y="993519"/>
              <a:ext cx="4889921" cy="400567"/>
            </a:xfrm>
            <a:prstGeom prst="rect">
              <a:avLst/>
            </a:prstGeom>
            <a:solidFill>
              <a:srgbClr val="FFFFFF"/>
            </a:solidFill>
            <a:ln w="28575">
              <a:solidFill>
                <a:srgbClr val="000000"/>
              </a:solidFill>
              <a:miter lim="800000"/>
              <a:headEnd/>
              <a:tailEnd/>
            </a:ln>
          </p:spPr>
          <p:txBody>
            <a:bodyPr/>
            <a:lstStyle/>
            <a:p>
              <a:r>
                <a:rPr lang="en-US" sz="1400" b="1">
                  <a:solidFill>
                    <a:srgbClr val="FF0000"/>
                  </a:solidFill>
                </a:rPr>
                <a:t>Injector:</a:t>
              </a:r>
              <a:r>
                <a:rPr lang="en-US" sz="1400" b="1">
                  <a:solidFill>
                    <a:srgbClr val="333399"/>
                  </a:solidFill>
                </a:rPr>
                <a:t> 2×10</a:t>
              </a:r>
              <a:r>
                <a:rPr lang="en-US" sz="1400" b="1" baseline="30000">
                  <a:solidFill>
                    <a:srgbClr val="333399"/>
                  </a:solidFill>
                </a:rPr>
                <a:t>9</a:t>
              </a:r>
              <a:r>
                <a:rPr lang="en-US" sz="1400" b="1">
                  <a:solidFill>
                    <a:srgbClr val="333399"/>
                  </a:solidFill>
                </a:rPr>
                <a:t> ions/pulse of </a:t>
              </a:r>
              <a:r>
                <a:rPr lang="en-US" sz="1400" b="1" baseline="30000">
                  <a:solidFill>
                    <a:srgbClr val="333399"/>
                  </a:solidFill>
                </a:rPr>
                <a:t>238</a:t>
              </a:r>
              <a:r>
                <a:rPr lang="en-US" sz="1400" b="1">
                  <a:solidFill>
                    <a:srgbClr val="333399"/>
                  </a:solidFill>
                </a:rPr>
                <a:t>U</a:t>
              </a:r>
              <a:r>
                <a:rPr lang="en-US" sz="1400" b="1" baseline="30000">
                  <a:solidFill>
                    <a:srgbClr val="333399"/>
                  </a:solidFill>
                </a:rPr>
                <a:t>30+</a:t>
              </a:r>
              <a:r>
                <a:rPr lang="en-US" sz="1400" b="1">
                  <a:solidFill>
                    <a:srgbClr val="333399"/>
                  </a:solidFill>
                </a:rPr>
                <a:t> at energy 5 MeV/u</a:t>
              </a:r>
              <a:endParaRPr lang="ru-RU" sz="1400" b="1">
                <a:solidFill>
                  <a:srgbClr val="333399"/>
                </a:solidFill>
              </a:endParaRPr>
            </a:p>
          </p:txBody>
        </p:sp>
        <p:sp>
          <p:nvSpPr>
            <p:cNvPr id="29712" name="Rectangle 25" descr="Темный диагональный 2"/>
            <p:cNvSpPr>
              <a:spLocks noChangeArrowheads="1"/>
            </p:cNvSpPr>
            <p:nvPr/>
          </p:nvSpPr>
          <p:spPr bwMode="auto">
            <a:xfrm rot="-5400000">
              <a:off x="8083429" y="3561720"/>
              <a:ext cx="103271" cy="275952"/>
            </a:xfrm>
            <a:prstGeom prst="rect">
              <a:avLst/>
            </a:prstGeom>
            <a:pattFill prst="dkUpDiag">
              <a:fgClr>
                <a:srgbClr val="000000"/>
              </a:fgClr>
              <a:bgClr>
                <a:srgbClr val="FFFFFF"/>
              </a:bgClr>
            </a:pattFill>
            <a:ln w="28575">
              <a:solidFill>
                <a:srgbClr val="000000"/>
              </a:solidFill>
              <a:miter lim="800000"/>
              <a:headEnd/>
              <a:tailEnd/>
            </a:ln>
          </p:spPr>
          <p:txBody>
            <a:bodyPr/>
            <a:lstStyle/>
            <a:p>
              <a:endParaRPr lang="ru-RU"/>
            </a:p>
          </p:txBody>
        </p:sp>
        <p:sp>
          <p:nvSpPr>
            <p:cNvPr id="29713" name="Oval 26"/>
            <p:cNvSpPr>
              <a:spLocks noChangeArrowheads="1"/>
            </p:cNvSpPr>
            <p:nvPr/>
          </p:nvSpPr>
          <p:spPr bwMode="auto">
            <a:xfrm>
              <a:off x="4083008" y="5075863"/>
              <a:ext cx="92937" cy="100142"/>
            </a:xfrm>
            <a:prstGeom prst="ellipse">
              <a:avLst/>
            </a:prstGeom>
            <a:solidFill>
              <a:srgbClr val="FF0000"/>
            </a:solidFill>
            <a:ln w="28575">
              <a:solidFill>
                <a:srgbClr val="000000"/>
              </a:solidFill>
              <a:round/>
              <a:headEnd/>
              <a:tailEnd/>
            </a:ln>
          </p:spPr>
          <p:txBody>
            <a:bodyPr/>
            <a:lstStyle/>
            <a:p>
              <a:endParaRPr lang="ru-RU"/>
            </a:p>
          </p:txBody>
        </p:sp>
        <p:sp>
          <p:nvSpPr>
            <p:cNvPr id="29714" name="Text Box 27"/>
            <p:cNvSpPr txBox="1">
              <a:spLocks noChangeArrowheads="1"/>
            </p:cNvSpPr>
            <p:nvPr/>
          </p:nvSpPr>
          <p:spPr bwMode="auto">
            <a:xfrm>
              <a:off x="1372105" y="4922521"/>
              <a:ext cx="566201" cy="397438"/>
            </a:xfrm>
            <a:prstGeom prst="rect">
              <a:avLst/>
            </a:prstGeom>
            <a:noFill/>
            <a:ln w="28575">
              <a:noFill/>
              <a:miter lim="800000"/>
              <a:headEnd/>
              <a:tailEnd/>
            </a:ln>
          </p:spPr>
          <p:txBody>
            <a:bodyPr lIns="36000"/>
            <a:lstStyle/>
            <a:p>
              <a:r>
                <a:rPr lang="en-US" sz="1600" b="1">
                  <a:solidFill>
                    <a:srgbClr val="000066"/>
                  </a:solidFill>
                </a:rPr>
                <a:t>IP-1</a:t>
              </a:r>
              <a:endParaRPr lang="ru-RU" sz="1600">
                <a:solidFill>
                  <a:srgbClr val="000066"/>
                </a:solidFill>
              </a:endParaRPr>
            </a:p>
          </p:txBody>
        </p:sp>
        <p:sp>
          <p:nvSpPr>
            <p:cNvPr id="29715" name="Text Box 28"/>
            <p:cNvSpPr txBox="1">
              <a:spLocks noChangeArrowheads="1"/>
            </p:cNvSpPr>
            <p:nvPr/>
          </p:nvSpPr>
          <p:spPr bwMode="auto">
            <a:xfrm>
              <a:off x="4131621" y="4972592"/>
              <a:ext cx="670577" cy="395873"/>
            </a:xfrm>
            <a:prstGeom prst="rect">
              <a:avLst/>
            </a:prstGeom>
            <a:noFill/>
            <a:ln w="28575">
              <a:noFill/>
              <a:miter lim="800000"/>
              <a:headEnd/>
              <a:tailEnd/>
            </a:ln>
          </p:spPr>
          <p:txBody>
            <a:bodyPr/>
            <a:lstStyle/>
            <a:p>
              <a:r>
                <a:rPr lang="en-US" sz="1600" b="1">
                  <a:solidFill>
                    <a:srgbClr val="000066"/>
                  </a:solidFill>
                </a:rPr>
                <a:t>IP-2</a:t>
              </a:r>
              <a:endParaRPr lang="ru-RU" sz="1600">
                <a:solidFill>
                  <a:srgbClr val="000066"/>
                </a:solidFill>
              </a:endParaRPr>
            </a:p>
          </p:txBody>
        </p:sp>
        <p:sp>
          <p:nvSpPr>
            <p:cNvPr id="29716" name="Text Box 29"/>
            <p:cNvSpPr txBox="1">
              <a:spLocks noChangeArrowheads="1"/>
            </p:cNvSpPr>
            <p:nvPr/>
          </p:nvSpPr>
          <p:spPr bwMode="auto">
            <a:xfrm>
              <a:off x="4639201" y="3548700"/>
              <a:ext cx="3337156" cy="403697"/>
            </a:xfrm>
            <a:prstGeom prst="rect">
              <a:avLst/>
            </a:prstGeom>
            <a:solidFill>
              <a:schemeClr val="bg1"/>
            </a:solidFill>
            <a:ln w="19050">
              <a:solidFill>
                <a:srgbClr val="FF0000"/>
              </a:solidFill>
              <a:miter lim="800000"/>
              <a:headEnd/>
              <a:tailEnd/>
            </a:ln>
          </p:spPr>
          <p:txBody>
            <a:bodyPr/>
            <a:lstStyle/>
            <a:p>
              <a:r>
                <a:rPr lang="en-US" sz="1400" b="1">
                  <a:solidFill>
                    <a:srgbClr val="000066"/>
                  </a:solidFill>
                </a:rPr>
                <a:t>Stripping (eff. 40%) </a:t>
              </a:r>
              <a:r>
                <a:rPr lang="ru-RU" sz="1400" b="1" baseline="30000">
                  <a:solidFill>
                    <a:srgbClr val="000066"/>
                  </a:solidFill>
                </a:rPr>
                <a:t>238</a:t>
              </a:r>
              <a:r>
                <a:rPr lang="en-US" sz="1400" b="1">
                  <a:solidFill>
                    <a:srgbClr val="000066"/>
                  </a:solidFill>
                </a:rPr>
                <a:t>U</a:t>
              </a:r>
              <a:r>
                <a:rPr lang="en-US" sz="1400" b="1" baseline="30000">
                  <a:solidFill>
                    <a:srgbClr val="000066"/>
                  </a:solidFill>
                </a:rPr>
                <a:t>32+ </a:t>
              </a:r>
              <a:r>
                <a:rPr lang="en-US" sz="1400" b="1" baseline="30000">
                  <a:solidFill>
                    <a:srgbClr val="000066"/>
                  </a:solidFill>
                  <a:sym typeface="Symbol" pitchFamily="18" charset="2"/>
                </a:rPr>
                <a:t> </a:t>
              </a:r>
              <a:r>
                <a:rPr lang="ru-RU" sz="1400" b="1" baseline="30000">
                  <a:solidFill>
                    <a:srgbClr val="FF0000"/>
                  </a:solidFill>
                </a:rPr>
                <a:t>238</a:t>
              </a:r>
              <a:r>
                <a:rPr lang="en-US" sz="1400" b="1">
                  <a:solidFill>
                    <a:srgbClr val="FF0000"/>
                  </a:solidFill>
                </a:rPr>
                <a:t>U</a:t>
              </a:r>
              <a:r>
                <a:rPr lang="en-US" sz="1400" b="1" baseline="30000">
                  <a:solidFill>
                    <a:srgbClr val="FF0000"/>
                  </a:solidFill>
                </a:rPr>
                <a:t>92+</a:t>
              </a:r>
              <a:endParaRPr lang="ru-RU" sz="1400" b="1">
                <a:solidFill>
                  <a:srgbClr val="FF0000"/>
                </a:solidFill>
              </a:endParaRPr>
            </a:p>
          </p:txBody>
        </p:sp>
        <p:sp>
          <p:nvSpPr>
            <p:cNvPr id="29717" name="Text Box 30"/>
            <p:cNvSpPr txBox="1">
              <a:spLocks noChangeArrowheads="1"/>
            </p:cNvSpPr>
            <p:nvPr/>
          </p:nvSpPr>
          <p:spPr bwMode="auto">
            <a:xfrm>
              <a:off x="2034103" y="4892792"/>
              <a:ext cx="1911644" cy="406826"/>
            </a:xfrm>
            <a:prstGeom prst="rect">
              <a:avLst/>
            </a:prstGeom>
            <a:noFill/>
            <a:ln w="19050">
              <a:noFill/>
              <a:miter lim="800000"/>
              <a:headEnd/>
              <a:tailEnd/>
            </a:ln>
          </p:spPr>
          <p:txBody>
            <a:bodyPr/>
            <a:lstStyle/>
            <a:p>
              <a:r>
                <a:rPr lang="en-US" sz="1600" b="1">
                  <a:solidFill>
                    <a:srgbClr val="FF0000"/>
                  </a:solidFill>
                </a:rPr>
                <a:t>Two collider rings</a:t>
              </a:r>
            </a:p>
          </p:txBody>
        </p:sp>
        <p:sp>
          <p:nvSpPr>
            <p:cNvPr id="29718" name="Line 31"/>
            <p:cNvSpPr>
              <a:spLocks noChangeShapeType="1"/>
            </p:cNvSpPr>
            <p:nvPr/>
          </p:nvSpPr>
          <p:spPr bwMode="auto">
            <a:xfrm>
              <a:off x="8142214" y="2481564"/>
              <a:ext cx="4289" cy="1154761"/>
            </a:xfrm>
            <a:prstGeom prst="line">
              <a:avLst/>
            </a:prstGeom>
            <a:noFill/>
            <a:ln w="28575">
              <a:solidFill>
                <a:srgbClr val="000000"/>
              </a:solidFill>
              <a:round/>
              <a:headEnd/>
              <a:tailEnd type="triangle" w="med" len="med"/>
            </a:ln>
          </p:spPr>
          <p:txBody>
            <a:bodyPr/>
            <a:lstStyle/>
            <a:p>
              <a:endParaRPr lang="ru-RU"/>
            </a:p>
          </p:txBody>
        </p:sp>
        <p:sp>
          <p:nvSpPr>
            <p:cNvPr id="29719" name="Line 32"/>
            <p:cNvSpPr>
              <a:spLocks noChangeShapeType="1"/>
            </p:cNvSpPr>
            <p:nvPr/>
          </p:nvSpPr>
          <p:spPr bwMode="auto">
            <a:xfrm>
              <a:off x="8123626" y="3769325"/>
              <a:ext cx="4289" cy="1397292"/>
            </a:xfrm>
            <a:prstGeom prst="line">
              <a:avLst/>
            </a:prstGeom>
            <a:noFill/>
            <a:ln w="28575">
              <a:solidFill>
                <a:srgbClr val="000000"/>
              </a:solidFill>
              <a:round/>
              <a:headEnd/>
              <a:tailEnd type="triangle" w="med" len="med"/>
            </a:ln>
          </p:spPr>
          <p:txBody>
            <a:bodyPr/>
            <a:lstStyle/>
            <a:p>
              <a:endParaRPr lang="ru-RU"/>
            </a:p>
          </p:txBody>
        </p:sp>
        <p:sp>
          <p:nvSpPr>
            <p:cNvPr id="29720" name="Text Box 33"/>
            <p:cNvSpPr txBox="1">
              <a:spLocks noChangeArrowheads="1"/>
            </p:cNvSpPr>
            <p:nvPr/>
          </p:nvSpPr>
          <p:spPr bwMode="auto">
            <a:xfrm>
              <a:off x="3894274" y="5778421"/>
              <a:ext cx="1424082" cy="522615"/>
            </a:xfrm>
            <a:prstGeom prst="rect">
              <a:avLst/>
            </a:prstGeom>
            <a:noFill/>
            <a:ln w="9525">
              <a:noFill/>
              <a:miter lim="800000"/>
              <a:headEnd/>
              <a:tailEnd/>
            </a:ln>
          </p:spPr>
          <p:txBody>
            <a:bodyPr>
              <a:spAutoFit/>
            </a:bodyPr>
            <a:lstStyle/>
            <a:p>
              <a:pPr>
                <a:spcBef>
                  <a:spcPct val="50000"/>
                </a:spcBef>
              </a:pPr>
              <a:r>
                <a:rPr lang="en-US" sz="1400" b="1"/>
                <a:t>2x20 injection cycles</a:t>
              </a:r>
              <a:endParaRPr lang="ru-RU" sz="1400" b="1"/>
            </a:p>
          </p:txBody>
        </p:sp>
        <p:sp>
          <p:nvSpPr>
            <p:cNvPr id="29721" name="Oval 11"/>
            <p:cNvSpPr>
              <a:spLocks noChangeArrowheads="1"/>
            </p:cNvSpPr>
            <p:nvPr/>
          </p:nvSpPr>
          <p:spPr bwMode="auto">
            <a:xfrm>
              <a:off x="5785901" y="3949268"/>
              <a:ext cx="2359172" cy="2417487"/>
            </a:xfrm>
            <a:prstGeom prst="ellipse">
              <a:avLst/>
            </a:prstGeom>
            <a:noFill/>
            <a:ln w="28575">
              <a:solidFill>
                <a:srgbClr val="000000"/>
              </a:solidFill>
              <a:round/>
              <a:headEnd/>
              <a:tailEnd/>
            </a:ln>
          </p:spPr>
          <p:txBody>
            <a:bodyPr/>
            <a:lstStyle/>
            <a:p>
              <a:endParaRPr lang="ru-RU"/>
            </a:p>
          </p:txBody>
        </p:sp>
        <p:sp>
          <p:nvSpPr>
            <p:cNvPr id="30" name="Line Callout 1 29"/>
            <p:cNvSpPr/>
            <p:nvPr/>
          </p:nvSpPr>
          <p:spPr>
            <a:xfrm>
              <a:off x="6572249" y="428604"/>
              <a:ext cx="928688" cy="714380"/>
            </a:xfrm>
            <a:prstGeom prst="borderCallout1">
              <a:avLst>
                <a:gd name="adj1" fmla="val 53914"/>
                <a:gd name="adj2" fmla="val -5087"/>
                <a:gd name="adj3" fmla="val 112500"/>
                <a:gd name="adj4" fmla="val -38333"/>
              </a:avLst>
            </a:prstGeom>
            <a:noFill/>
            <a:ln>
              <a:solidFill>
                <a:srgbClr val="7030A0"/>
              </a:solidFill>
              <a:headEnd type="none" w="med"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1" name="Line Callout 1 30"/>
            <p:cNvSpPr/>
            <p:nvPr/>
          </p:nvSpPr>
          <p:spPr>
            <a:xfrm>
              <a:off x="8358187" y="3714752"/>
              <a:ext cx="642937" cy="714380"/>
            </a:xfrm>
            <a:prstGeom prst="borderCallout1">
              <a:avLst>
                <a:gd name="adj1" fmla="val 53914"/>
                <a:gd name="adj2" fmla="val -5087"/>
                <a:gd name="adj3" fmla="val 30918"/>
                <a:gd name="adj4" fmla="val -39896"/>
              </a:avLst>
            </a:prstGeom>
            <a:noFill/>
            <a:ln>
              <a:solidFill>
                <a:srgbClr val="7030A0"/>
              </a:solidFill>
              <a:headEnd type="none" w="med"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2" name="Line Callout 1 31"/>
            <p:cNvSpPr/>
            <p:nvPr/>
          </p:nvSpPr>
          <p:spPr>
            <a:xfrm>
              <a:off x="6572249" y="6000768"/>
              <a:ext cx="928688" cy="714380"/>
            </a:xfrm>
            <a:prstGeom prst="borderCallout1">
              <a:avLst>
                <a:gd name="adj1" fmla="val 84859"/>
                <a:gd name="adj2" fmla="val -759"/>
                <a:gd name="adj3" fmla="val 53424"/>
                <a:gd name="adj4" fmla="val -46989"/>
              </a:avLst>
            </a:prstGeom>
            <a:noFill/>
            <a:ln>
              <a:solidFill>
                <a:srgbClr val="7030A0"/>
              </a:solidFill>
              <a:headEnd type="none" w="med" len="lg"/>
              <a:tailEnd type="stealth" w="lg" len="lg"/>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9725" name="TextBox 32"/>
            <p:cNvSpPr txBox="1">
              <a:spLocks noChangeArrowheads="1"/>
            </p:cNvSpPr>
            <p:nvPr/>
          </p:nvSpPr>
          <p:spPr bwMode="auto">
            <a:xfrm>
              <a:off x="6643701" y="500042"/>
              <a:ext cx="928693" cy="626705"/>
            </a:xfrm>
            <a:prstGeom prst="rect">
              <a:avLst/>
            </a:prstGeom>
            <a:noFill/>
            <a:ln w="9525">
              <a:noFill/>
              <a:miter lim="800000"/>
              <a:headEnd/>
              <a:tailEnd/>
            </a:ln>
          </p:spPr>
          <p:txBody>
            <a:bodyPr wrap="square" lIns="36000" tIns="36000" rIns="36000" bIns="36000">
              <a:spAutoFit/>
            </a:bodyPr>
            <a:lstStyle/>
            <a:p>
              <a:r>
                <a:rPr lang="ru-RU" sz="1200" dirty="0" err="1"/>
                <a:t>area</a:t>
              </a:r>
              <a:r>
                <a:rPr lang="en-US" sz="1200" dirty="0"/>
                <a:t>-1</a:t>
              </a:r>
              <a:endParaRPr lang="ru-RU" sz="1200" dirty="0"/>
            </a:p>
            <a:p>
              <a:r>
                <a:rPr lang="ru-RU" sz="1200" dirty="0" err="1"/>
                <a:t>beams</a:t>
              </a:r>
              <a:r>
                <a:rPr lang="ru-RU" sz="1200" dirty="0"/>
                <a:t> </a:t>
              </a:r>
              <a:r>
                <a:rPr lang="ru-RU" sz="1200" dirty="0" err="1"/>
                <a:t>of</a:t>
              </a:r>
              <a:r>
                <a:rPr lang="ru-RU" sz="1200" dirty="0"/>
                <a:t> </a:t>
              </a:r>
              <a:r>
                <a:rPr lang="ru-RU" sz="1200" b="1" dirty="0" err="1"/>
                <a:t>low</a:t>
              </a:r>
              <a:r>
                <a:rPr lang="ru-RU" sz="1200" dirty="0" err="1"/>
                <a:t>-energy</a:t>
              </a:r>
              <a:endParaRPr lang="ru-RU" sz="1200" dirty="0"/>
            </a:p>
          </p:txBody>
        </p:sp>
        <p:sp>
          <p:nvSpPr>
            <p:cNvPr id="29726" name="TextBox 33"/>
            <p:cNvSpPr txBox="1">
              <a:spLocks noChangeArrowheads="1"/>
            </p:cNvSpPr>
            <p:nvPr/>
          </p:nvSpPr>
          <p:spPr bwMode="auto">
            <a:xfrm>
              <a:off x="8429652" y="3786190"/>
              <a:ext cx="500066" cy="615553"/>
            </a:xfrm>
            <a:prstGeom prst="rect">
              <a:avLst/>
            </a:prstGeom>
            <a:noFill/>
            <a:ln w="9525">
              <a:noFill/>
              <a:miter lim="800000"/>
              <a:headEnd/>
              <a:tailEnd/>
            </a:ln>
          </p:spPr>
          <p:txBody>
            <a:bodyPr lIns="0" tIns="0" rIns="0" bIns="0">
              <a:spAutoFit/>
            </a:bodyPr>
            <a:lstStyle/>
            <a:p>
              <a:r>
                <a:rPr lang="ru-RU" sz="1000"/>
                <a:t>area</a:t>
              </a:r>
              <a:r>
                <a:rPr lang="ru-RU" sz="1000" b="1"/>
                <a:t>-2</a:t>
              </a:r>
              <a:endParaRPr lang="ru-RU" sz="1000"/>
            </a:p>
            <a:p>
              <a:r>
                <a:rPr lang="ru-RU" sz="1000" b="1"/>
                <a:t>medium</a:t>
              </a:r>
              <a:r>
                <a:rPr lang="ru-RU" sz="1000"/>
                <a:t>-energy beams</a:t>
              </a:r>
            </a:p>
          </p:txBody>
        </p:sp>
        <p:sp>
          <p:nvSpPr>
            <p:cNvPr id="29727" name="TextBox 34"/>
            <p:cNvSpPr txBox="1">
              <a:spLocks noChangeArrowheads="1"/>
            </p:cNvSpPr>
            <p:nvPr/>
          </p:nvSpPr>
          <p:spPr bwMode="auto">
            <a:xfrm>
              <a:off x="6643702" y="6072206"/>
              <a:ext cx="857256" cy="626705"/>
            </a:xfrm>
            <a:prstGeom prst="rect">
              <a:avLst/>
            </a:prstGeom>
            <a:noFill/>
            <a:ln w="9525">
              <a:noFill/>
              <a:miter lim="800000"/>
              <a:headEnd/>
              <a:tailEnd/>
            </a:ln>
          </p:spPr>
          <p:txBody>
            <a:bodyPr lIns="0" tIns="36000" rIns="0" bIns="36000">
              <a:spAutoFit/>
            </a:bodyPr>
            <a:lstStyle/>
            <a:p>
              <a:r>
                <a:rPr lang="ru-RU" sz="1200" dirty="0" err="1">
                  <a:solidFill>
                    <a:srgbClr val="FFFF00"/>
                  </a:solidFill>
                </a:rPr>
                <a:t>area</a:t>
              </a:r>
              <a:r>
                <a:rPr lang="en-US" sz="1200" b="1" dirty="0">
                  <a:solidFill>
                    <a:srgbClr val="FFFF00"/>
                  </a:solidFill>
                </a:rPr>
                <a:t>-3</a:t>
              </a:r>
              <a:endParaRPr lang="ru-RU" sz="1200" dirty="0">
                <a:solidFill>
                  <a:srgbClr val="FFFF00"/>
                </a:solidFill>
              </a:endParaRPr>
            </a:p>
            <a:p>
              <a:r>
                <a:rPr lang="ru-RU" sz="1200" dirty="0" err="1">
                  <a:solidFill>
                    <a:srgbClr val="FFFF00"/>
                  </a:solidFill>
                </a:rPr>
                <a:t>beams</a:t>
              </a:r>
              <a:r>
                <a:rPr lang="ru-RU" sz="1200" dirty="0">
                  <a:solidFill>
                    <a:srgbClr val="FFFF00"/>
                  </a:solidFill>
                </a:rPr>
                <a:t> </a:t>
              </a:r>
              <a:r>
                <a:rPr lang="ru-RU" sz="1200" dirty="0" err="1">
                  <a:solidFill>
                    <a:srgbClr val="FFFF00"/>
                  </a:solidFill>
                </a:rPr>
                <a:t>of</a:t>
              </a:r>
              <a:r>
                <a:rPr lang="ru-RU" sz="1200" dirty="0">
                  <a:solidFill>
                    <a:srgbClr val="FFFF00"/>
                  </a:solidFill>
                </a:rPr>
                <a:t> </a:t>
              </a:r>
              <a:r>
                <a:rPr lang="ru-RU" sz="1200" b="1" dirty="0" err="1">
                  <a:solidFill>
                    <a:srgbClr val="FFFF00"/>
                  </a:solidFill>
                </a:rPr>
                <a:t>high</a:t>
              </a:r>
              <a:r>
                <a:rPr lang="ru-RU" sz="1200" dirty="0" err="1">
                  <a:solidFill>
                    <a:srgbClr val="FFFF00"/>
                  </a:solidFill>
                </a:rPr>
                <a:t>-energy</a:t>
              </a:r>
              <a:endParaRPr lang="ru-RU" sz="1200" dirty="0">
                <a:solidFill>
                  <a:srgbClr val="FFFF00"/>
                </a:solidFill>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Заголовок 4"/>
          <p:cNvSpPr>
            <a:spLocks noGrp="1"/>
          </p:cNvSpPr>
          <p:nvPr>
            <p:ph type="title"/>
          </p:nvPr>
        </p:nvSpPr>
        <p:spPr>
          <a:xfrm>
            <a:off x="357158" y="214290"/>
            <a:ext cx="5715040" cy="1081087"/>
          </a:xfrm>
        </p:spPr>
        <p:txBody>
          <a:bodyPr rtlCol="0">
            <a:normAutofit/>
          </a:bodyPr>
          <a:lstStyle/>
          <a:p>
            <a:pPr eaLnBrk="1" fontAlgn="auto" hangingPunct="1">
              <a:spcAft>
                <a:spcPts val="0"/>
              </a:spcAft>
              <a:defRPr/>
            </a:pPr>
            <a:r>
              <a:rPr lang="en-US" sz="2400" dirty="0" smtClean="0">
                <a:solidFill>
                  <a:srgbClr val="00FFCC"/>
                </a:solidFill>
                <a:effectLst>
                  <a:outerShdw blurRad="38100" dist="38100" dir="2700000" algn="tl">
                    <a:srgbClr val="000000">
                      <a:alpha val="43137"/>
                    </a:srgbClr>
                  </a:outerShdw>
                </a:effectLst>
                <a:latin typeface="Bookman Old Style" pitchFamily="18" charset="0"/>
              </a:rPr>
              <a:t>The existing accelerator complex VBLHEP</a:t>
            </a:r>
            <a:endParaRPr lang="ru-RU" sz="2400" dirty="0" smtClean="0">
              <a:solidFill>
                <a:srgbClr val="00FFCC"/>
              </a:solidFill>
              <a:effectLst>
                <a:outerShdw blurRad="38100" dist="38100" dir="2700000" algn="tl">
                  <a:srgbClr val="000000">
                    <a:alpha val="43137"/>
                  </a:srgbClr>
                </a:outerShdw>
              </a:effectLst>
              <a:latin typeface="Bookman Old Style" pitchFamily="18" charset="0"/>
            </a:endParaRPr>
          </a:p>
        </p:txBody>
      </p:sp>
      <p:grpSp>
        <p:nvGrpSpPr>
          <p:cNvPr id="30723" name="Group 10"/>
          <p:cNvGrpSpPr>
            <a:grpSpLocks/>
          </p:cNvGrpSpPr>
          <p:nvPr/>
        </p:nvGrpSpPr>
        <p:grpSpPr bwMode="auto">
          <a:xfrm>
            <a:off x="642938" y="785813"/>
            <a:ext cx="8218487" cy="5732462"/>
            <a:chOff x="642938" y="785794"/>
            <a:chExt cx="8218487" cy="5732481"/>
          </a:xfrm>
        </p:grpSpPr>
        <p:grpSp>
          <p:nvGrpSpPr>
            <p:cNvPr id="30724" name="Group 5"/>
            <p:cNvGrpSpPr>
              <a:grpSpLocks/>
            </p:cNvGrpSpPr>
            <p:nvPr/>
          </p:nvGrpSpPr>
          <p:grpSpPr bwMode="auto">
            <a:xfrm>
              <a:off x="642938" y="785813"/>
              <a:ext cx="8218487" cy="5732462"/>
              <a:chOff x="468313" y="914400"/>
              <a:chExt cx="8218487" cy="5732463"/>
            </a:xfrm>
          </p:grpSpPr>
          <p:pic>
            <p:nvPicPr>
              <p:cNvPr id="30729" name="Picture 4" descr="Nuclotron2"/>
              <p:cNvPicPr>
                <a:picLocks noChangeAspect="1" noChangeArrowheads="1"/>
              </p:cNvPicPr>
              <p:nvPr/>
            </p:nvPicPr>
            <p:blipFill>
              <a:blip r:embed="rId3"/>
              <a:srcRect/>
              <a:stretch>
                <a:fillRect/>
              </a:stretch>
            </p:blipFill>
            <p:spPr bwMode="auto">
              <a:xfrm>
                <a:off x="468313" y="1700213"/>
                <a:ext cx="8135937" cy="4946650"/>
              </a:xfrm>
              <a:prstGeom prst="rect">
                <a:avLst/>
              </a:prstGeom>
              <a:solidFill>
                <a:srgbClr val="FFFF99"/>
              </a:solidFill>
              <a:ln w="9525">
                <a:solidFill>
                  <a:schemeClr val="hlink"/>
                </a:solidFill>
                <a:miter lim="800000"/>
                <a:headEnd/>
                <a:tailEnd/>
              </a:ln>
            </p:spPr>
          </p:pic>
          <p:pic>
            <p:nvPicPr>
              <p:cNvPr id="30730" name="Рисунок 5" descr="untitled_4.png"/>
              <p:cNvPicPr>
                <a:picLocks noChangeAspect="1"/>
              </p:cNvPicPr>
              <p:nvPr/>
            </p:nvPicPr>
            <p:blipFill>
              <a:blip r:embed="rId4"/>
              <a:srcRect/>
              <a:stretch>
                <a:fillRect/>
              </a:stretch>
            </p:blipFill>
            <p:spPr bwMode="auto">
              <a:xfrm>
                <a:off x="5867400" y="914400"/>
                <a:ext cx="2819400" cy="2771775"/>
              </a:xfrm>
              <a:prstGeom prst="rect">
                <a:avLst/>
              </a:prstGeom>
              <a:noFill/>
              <a:ln w="9525">
                <a:noFill/>
                <a:miter lim="800000"/>
                <a:headEnd/>
                <a:tailEnd/>
              </a:ln>
            </p:spPr>
          </p:pic>
        </p:grpSp>
        <p:sp>
          <p:nvSpPr>
            <p:cNvPr id="30725" name="TextBox 5"/>
            <p:cNvSpPr txBox="1">
              <a:spLocks noChangeArrowheads="1"/>
            </p:cNvSpPr>
            <p:nvPr/>
          </p:nvSpPr>
          <p:spPr bwMode="auto">
            <a:xfrm>
              <a:off x="6286512" y="785794"/>
              <a:ext cx="2357454" cy="261610"/>
            </a:xfrm>
            <a:prstGeom prst="rect">
              <a:avLst/>
            </a:prstGeom>
            <a:solidFill>
              <a:schemeClr val="bg1"/>
            </a:solidFill>
            <a:ln w="9525">
              <a:noFill/>
              <a:miter lim="800000"/>
              <a:headEnd/>
              <a:tailEnd/>
            </a:ln>
          </p:spPr>
          <p:txBody>
            <a:bodyPr>
              <a:spAutoFit/>
            </a:bodyPr>
            <a:lstStyle/>
            <a:p>
              <a:r>
                <a:rPr lang="en-US" sz="1100" b="1"/>
                <a:t>Intensity</a:t>
              </a:r>
              <a:r>
                <a:rPr lang="en-US" sz="1100"/>
                <a:t>      nucl/cycl</a:t>
              </a:r>
              <a:endParaRPr lang="ru-RU" sz="1100"/>
            </a:p>
          </p:txBody>
        </p:sp>
        <p:sp>
          <p:nvSpPr>
            <p:cNvPr id="30726" name="TextBox 6"/>
            <p:cNvSpPr txBox="1">
              <a:spLocks noChangeArrowheads="1"/>
            </p:cNvSpPr>
            <p:nvPr/>
          </p:nvSpPr>
          <p:spPr bwMode="auto">
            <a:xfrm>
              <a:off x="6072198" y="1142984"/>
              <a:ext cx="714380" cy="276999"/>
            </a:xfrm>
            <a:prstGeom prst="rect">
              <a:avLst/>
            </a:prstGeom>
            <a:solidFill>
              <a:schemeClr val="bg1"/>
            </a:solidFill>
            <a:ln w="9525">
              <a:noFill/>
              <a:miter lim="800000"/>
              <a:headEnd/>
              <a:tailEnd/>
            </a:ln>
          </p:spPr>
          <p:txBody>
            <a:bodyPr>
              <a:spAutoFit/>
            </a:bodyPr>
            <a:lstStyle/>
            <a:p>
              <a:r>
                <a:rPr lang="en-US" sz="1200"/>
                <a:t>beam</a:t>
              </a:r>
              <a:endParaRPr lang="ru-RU" sz="1200"/>
            </a:p>
          </p:txBody>
        </p:sp>
        <p:sp>
          <p:nvSpPr>
            <p:cNvPr id="30727" name="TextBox 7"/>
            <p:cNvSpPr txBox="1">
              <a:spLocks noChangeArrowheads="1"/>
            </p:cNvSpPr>
            <p:nvPr/>
          </p:nvSpPr>
          <p:spPr bwMode="auto">
            <a:xfrm>
              <a:off x="6858016" y="1142984"/>
              <a:ext cx="928694" cy="276999"/>
            </a:xfrm>
            <a:prstGeom prst="rect">
              <a:avLst/>
            </a:prstGeom>
            <a:solidFill>
              <a:schemeClr val="bg1"/>
            </a:solidFill>
            <a:ln w="9525">
              <a:noFill/>
              <a:miter lim="800000"/>
              <a:headEnd/>
              <a:tailEnd/>
            </a:ln>
          </p:spPr>
          <p:txBody>
            <a:bodyPr>
              <a:spAutoFit/>
            </a:bodyPr>
            <a:lstStyle/>
            <a:p>
              <a:r>
                <a:rPr lang="en-US" sz="1200" dirty="0" smtClean="0"/>
                <a:t>   recd</a:t>
              </a:r>
              <a:endParaRPr lang="en-US" sz="1200" dirty="0"/>
            </a:p>
          </p:txBody>
        </p:sp>
        <p:sp>
          <p:nvSpPr>
            <p:cNvPr id="30728" name="TextBox 9"/>
            <p:cNvSpPr txBox="1">
              <a:spLocks noChangeArrowheads="1"/>
            </p:cNvSpPr>
            <p:nvPr/>
          </p:nvSpPr>
          <p:spPr bwMode="auto">
            <a:xfrm>
              <a:off x="8001024" y="1142984"/>
              <a:ext cx="785818" cy="276999"/>
            </a:xfrm>
            <a:prstGeom prst="rect">
              <a:avLst/>
            </a:prstGeom>
            <a:solidFill>
              <a:schemeClr val="bg1"/>
            </a:solidFill>
            <a:ln w="9525">
              <a:noFill/>
              <a:miter lim="800000"/>
              <a:headEnd/>
              <a:tailEnd/>
            </a:ln>
          </p:spPr>
          <p:txBody>
            <a:bodyPr>
              <a:spAutoFit/>
            </a:bodyPr>
            <a:lstStyle/>
            <a:p>
              <a:r>
                <a:rPr lang="en-US" sz="1200"/>
                <a:t>future</a:t>
              </a:r>
              <a:endParaRPr lang="ru-RU" sz="1200"/>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25470"/>
          </a:xfrm>
        </p:spPr>
        <p:txBody>
          <a:bodyPr/>
          <a:lstStyle/>
          <a:p>
            <a:r>
              <a:rPr lang="en-US" dirty="0" smtClean="0">
                <a:solidFill>
                  <a:srgbClr val="00FFCC"/>
                </a:solidFill>
              </a:rPr>
              <a:t>1997, </a:t>
            </a:r>
            <a:r>
              <a:rPr lang="en-US" dirty="0" err="1" smtClean="0">
                <a:solidFill>
                  <a:srgbClr val="00FFCC"/>
                </a:solidFill>
              </a:rPr>
              <a:t>Belovezhskaya</a:t>
            </a:r>
            <a:r>
              <a:rPr lang="en-US" dirty="0" smtClean="0">
                <a:solidFill>
                  <a:srgbClr val="00FFCC"/>
                </a:solidFill>
              </a:rPr>
              <a:t> </a:t>
            </a:r>
            <a:r>
              <a:rPr lang="en-US" dirty="0" err="1" smtClean="0">
                <a:solidFill>
                  <a:srgbClr val="00FFCC"/>
                </a:solidFill>
              </a:rPr>
              <a:t>Pushcha</a:t>
            </a:r>
            <a:endParaRPr lang="ru-RU" dirty="0">
              <a:solidFill>
                <a:srgbClr val="00FFCC"/>
              </a:solidFill>
            </a:endParaRPr>
          </a:p>
        </p:txBody>
      </p:sp>
      <p:pic>
        <p:nvPicPr>
          <p:cNvPr id="134145" name="Picture 1"/>
          <p:cNvPicPr>
            <a:picLocks noChangeAspect="1" noChangeArrowheads="1"/>
          </p:cNvPicPr>
          <p:nvPr/>
        </p:nvPicPr>
        <p:blipFill>
          <a:blip r:embed="rId2" cstate="screen"/>
          <a:srcRect/>
          <a:stretch>
            <a:fillRect/>
          </a:stretch>
        </p:blipFill>
        <p:spPr bwMode="auto">
          <a:xfrm>
            <a:off x="214282" y="1212984"/>
            <a:ext cx="8652225" cy="55533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2"/>
          <a:srcRect/>
          <a:stretch>
            <a:fillRect/>
          </a:stretch>
        </p:blipFill>
        <p:spPr bwMode="auto">
          <a:xfrm>
            <a:off x="428596" y="785794"/>
            <a:ext cx="8291074" cy="4024469"/>
          </a:xfrm>
          <a:prstGeom prst="rect">
            <a:avLst/>
          </a:prstGeom>
          <a:noFill/>
          <a:ln w="9525">
            <a:noFill/>
            <a:miter lim="800000"/>
            <a:headEnd/>
            <a:tailEnd/>
          </a:ln>
          <a:effectLst/>
        </p:spPr>
      </p:pic>
      <p:sp>
        <p:nvSpPr>
          <p:cNvPr id="3" name="TextBox 2"/>
          <p:cNvSpPr txBox="1"/>
          <p:nvPr/>
        </p:nvSpPr>
        <p:spPr>
          <a:xfrm>
            <a:off x="642910" y="214290"/>
            <a:ext cx="7929618" cy="461665"/>
          </a:xfrm>
          <a:prstGeom prst="rect">
            <a:avLst/>
          </a:prstGeom>
          <a:noFill/>
        </p:spPr>
        <p:txBody>
          <a:bodyPr wrap="square" rtlCol="0">
            <a:spAutoFit/>
          </a:bodyPr>
          <a:lstStyle/>
          <a:p>
            <a:pPr algn="ctr"/>
            <a:r>
              <a:rPr lang="en-US" sz="2400" b="1" dirty="0" smtClean="0">
                <a:solidFill>
                  <a:srgbClr val="FFFF00"/>
                </a:solidFill>
                <a:effectLst>
                  <a:glow rad="63500">
                    <a:schemeClr val="accent4">
                      <a:satMod val="175000"/>
                      <a:alpha val="40000"/>
                    </a:schemeClr>
                  </a:glow>
                  <a:outerShdw blurRad="38100" dist="38100" dir="2700000" algn="tl">
                    <a:srgbClr val="000000">
                      <a:alpha val="43137"/>
                    </a:srgbClr>
                  </a:outerShdw>
                </a:effectLst>
              </a:rPr>
              <a:t>Experimental areas for BIOMAT research</a:t>
            </a:r>
            <a:endParaRPr lang="ru-RU" sz="2400" b="1" dirty="0">
              <a:solidFill>
                <a:srgbClr val="FFFF00"/>
              </a:solidFill>
              <a:effectLst>
                <a:glow rad="63500">
                  <a:schemeClr val="accent4">
                    <a:satMod val="175000"/>
                    <a:alpha val="40000"/>
                  </a:schemeClr>
                </a:glow>
                <a:outerShdw blurRad="38100" dist="38100" dir="2700000" algn="tl">
                  <a:srgbClr val="000000">
                    <a:alpha val="43137"/>
                  </a:srgbClr>
                </a:outerShdw>
              </a:effectLst>
            </a:endParaRPr>
          </a:p>
        </p:txBody>
      </p:sp>
      <p:pic>
        <p:nvPicPr>
          <p:cNvPr id="69635" name="Picture 3"/>
          <p:cNvPicPr>
            <a:picLocks noChangeAspect="1" noChangeArrowheads="1"/>
          </p:cNvPicPr>
          <p:nvPr/>
        </p:nvPicPr>
        <p:blipFill>
          <a:blip r:embed="rId3"/>
          <a:srcRect/>
          <a:stretch>
            <a:fillRect/>
          </a:stretch>
        </p:blipFill>
        <p:spPr bwMode="auto">
          <a:xfrm>
            <a:off x="571472" y="4929198"/>
            <a:ext cx="8072494" cy="15618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Заголовок 8"/>
          <p:cNvSpPr>
            <a:spLocks/>
          </p:cNvSpPr>
          <p:nvPr/>
        </p:nvSpPr>
        <p:spPr bwMode="gray">
          <a:xfrm>
            <a:off x="785786" y="428604"/>
            <a:ext cx="7453312" cy="428625"/>
          </a:xfrm>
          <a:prstGeom prst="rect">
            <a:avLst/>
          </a:prstGeom>
          <a:noFill/>
          <a:ln w="9525">
            <a:noFill/>
            <a:miter lim="800000"/>
            <a:headEnd/>
            <a:tailEnd/>
          </a:ln>
        </p:spPr>
        <p:txBody>
          <a:bodyPr lIns="0" rIns="0"/>
          <a:lstStyle/>
          <a:p>
            <a:pPr algn="ctr" eaLnBrk="0" fontAlgn="auto" hangingPunct="0">
              <a:spcBef>
                <a:spcPts val="0"/>
              </a:spcBef>
              <a:spcAft>
                <a:spcPts val="0"/>
              </a:spcAft>
              <a:defRPr/>
            </a:pPr>
            <a:r>
              <a:rPr lang="en-US" sz="2800" b="1" dirty="0">
                <a:solidFill>
                  <a:srgbClr val="00FFCC"/>
                </a:solidFill>
                <a:effectLst>
                  <a:outerShdw blurRad="38100" dist="38100" dir="2700000" algn="tl">
                    <a:srgbClr val="000000">
                      <a:alpha val="43137"/>
                    </a:srgbClr>
                  </a:outerShdw>
                </a:effectLst>
                <a:latin typeface="Bookman Old Style" pitchFamily="18" charset="0"/>
              </a:rPr>
              <a:t>Using beams of the NICA</a:t>
            </a:r>
            <a:endParaRPr lang="ru-RU" sz="2800" b="1" dirty="0">
              <a:solidFill>
                <a:srgbClr val="00FFCC"/>
              </a:solidFill>
              <a:effectLst>
                <a:outerShdw blurRad="38100" dist="38100" dir="2700000" algn="tl">
                  <a:srgbClr val="000000">
                    <a:alpha val="43137"/>
                  </a:srgbClr>
                </a:outerShdw>
              </a:effectLst>
              <a:latin typeface="Bookman Old Style" pitchFamily="18" charset="0"/>
            </a:endParaRPr>
          </a:p>
        </p:txBody>
      </p:sp>
      <p:graphicFrame>
        <p:nvGraphicFramePr>
          <p:cNvPr id="1026" name="Object 7"/>
          <p:cNvGraphicFramePr>
            <a:graphicFrameLocks noChangeAspect="1"/>
          </p:cNvGraphicFramePr>
          <p:nvPr/>
        </p:nvGraphicFramePr>
        <p:xfrm>
          <a:off x="1142976" y="1285860"/>
          <a:ext cx="7286625" cy="5357834"/>
        </p:xfrm>
        <a:graphic>
          <a:graphicData uri="http://schemas.openxmlformats.org/presentationml/2006/ole">
            <p:oleObj spid="_x0000_s1026" name="Document" r:id="rId4" imgW="7594391" imgH="5647546" progId="Word.Document.8">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500063" y="142875"/>
            <a:ext cx="8229600" cy="571500"/>
          </a:xfrm>
        </p:spPr>
        <p:txBody>
          <a:bodyPr/>
          <a:lstStyle/>
          <a:p>
            <a:r>
              <a:rPr lang="en-US" sz="2400" i="1" smtClean="0">
                <a:solidFill>
                  <a:srgbClr val="00FFFF"/>
                </a:solidFill>
              </a:rPr>
              <a:t>Projects under the theme of 1107 for the 2017-2019 years.</a:t>
            </a:r>
            <a:endParaRPr lang="ru-RU" sz="2400" i="1" smtClean="0">
              <a:solidFill>
                <a:srgbClr val="00FFFF"/>
              </a:solidFill>
            </a:endParaRPr>
          </a:p>
        </p:txBody>
      </p:sp>
      <p:sp>
        <p:nvSpPr>
          <p:cNvPr id="46083" name="Content Placeholder 2"/>
          <p:cNvSpPr>
            <a:spLocks noGrp="1"/>
          </p:cNvSpPr>
          <p:nvPr>
            <p:ph idx="1"/>
          </p:nvPr>
        </p:nvSpPr>
        <p:spPr>
          <a:xfrm>
            <a:off x="428625" y="857250"/>
            <a:ext cx="8572500" cy="5786438"/>
          </a:xfrm>
          <a:solidFill>
            <a:schemeClr val="bg1">
              <a:alpha val="39999"/>
            </a:schemeClr>
          </a:solidFill>
        </p:spPr>
        <p:txBody>
          <a:bodyPr/>
          <a:lstStyle/>
          <a:p>
            <a:pPr>
              <a:buFont typeface="Arial" charset="0"/>
              <a:buNone/>
            </a:pPr>
            <a:r>
              <a:rPr lang="en-US" sz="1400" b="1" smtClean="0">
                <a:solidFill>
                  <a:srgbClr val="0000CC"/>
                </a:solidFill>
              </a:rPr>
              <a:t>Energy &amp;Transmutation</a:t>
            </a:r>
            <a:endParaRPr lang="ru-RU" sz="1400" smtClean="0">
              <a:solidFill>
                <a:srgbClr val="0000CC"/>
              </a:solidFill>
            </a:endParaRPr>
          </a:p>
          <a:p>
            <a:r>
              <a:rPr lang="en-US" sz="1400" smtClean="0">
                <a:solidFill>
                  <a:srgbClr val="0000CC"/>
                </a:solidFill>
              </a:rPr>
              <a:t>Setup Quinta - Nuclotron extracted beam (205 VBLHEP building);</a:t>
            </a:r>
          </a:p>
          <a:p>
            <a:r>
              <a:rPr lang="en-US" sz="1400" smtClean="0">
                <a:solidFill>
                  <a:srgbClr val="0000CC"/>
                </a:solidFill>
              </a:rPr>
              <a:t>Simulation of hybrid nuclear reactor on the basis of a deep subcritical assembly of natural uranium, excited by a beam of high-energy ions. Research possibility of transmutation of radioactive waste under the influence of radiation.</a:t>
            </a:r>
            <a:endParaRPr lang="ru-RU" sz="1400" smtClean="0">
              <a:solidFill>
                <a:srgbClr val="0000CC"/>
              </a:solidFill>
            </a:endParaRPr>
          </a:p>
          <a:p>
            <a:r>
              <a:rPr lang="en-US" sz="1400" smtClean="0">
                <a:solidFill>
                  <a:srgbClr val="0000CC"/>
                </a:solidFill>
              </a:rPr>
              <a:t>Setup “Big uranium target" - extracted beam from Phazotron (LNP);</a:t>
            </a:r>
            <a:endParaRPr lang="ru-RU" sz="1400" smtClean="0">
              <a:solidFill>
                <a:srgbClr val="0000CC"/>
              </a:solidFill>
            </a:endParaRPr>
          </a:p>
          <a:p>
            <a:r>
              <a:rPr lang="en-US" sz="1400" smtClean="0">
                <a:solidFill>
                  <a:srgbClr val="0000CC"/>
                </a:solidFill>
              </a:rPr>
              <a:t>Studying the effects of coherent electromagnetic radiation in the beta decay of long-lived isotopes (IR laser, FEM millimeter range - 42 VBLHEP building). The interested member country - Poland, the Russian Federation.</a:t>
            </a:r>
            <a:endParaRPr lang="ru-RU" sz="1400" smtClean="0">
              <a:solidFill>
                <a:srgbClr val="0000CC"/>
              </a:solidFill>
            </a:endParaRPr>
          </a:p>
          <a:p>
            <a:pPr>
              <a:buFont typeface="Arial" charset="0"/>
              <a:buNone/>
            </a:pPr>
            <a:r>
              <a:rPr lang="en-US" sz="1400" b="1" smtClean="0">
                <a:solidFill>
                  <a:srgbClr val="0000CC"/>
                </a:solidFill>
              </a:rPr>
              <a:t>Radiated Materials Science </a:t>
            </a:r>
            <a:r>
              <a:rPr lang="en-US" sz="1400" smtClean="0">
                <a:solidFill>
                  <a:srgbClr val="0000CC"/>
                </a:solidFill>
              </a:rPr>
              <a:t/>
            </a:r>
            <a:br>
              <a:rPr lang="en-US" sz="1400" smtClean="0">
                <a:solidFill>
                  <a:srgbClr val="0000CC"/>
                </a:solidFill>
              </a:rPr>
            </a:br>
            <a:r>
              <a:rPr lang="en-US" sz="1400" smtClean="0">
                <a:solidFill>
                  <a:srgbClr val="0000CC"/>
                </a:solidFill>
              </a:rPr>
              <a:t>Studying of influence of powerful beam of particles and electromagnetic radiation on semiconductor and superconducting materials</a:t>
            </a:r>
            <a:endParaRPr lang="ru-RU" sz="1400" smtClean="0">
              <a:solidFill>
                <a:srgbClr val="0000CC"/>
              </a:solidFill>
            </a:endParaRPr>
          </a:p>
          <a:p>
            <a:r>
              <a:rPr lang="en-US" sz="1400" smtClean="0">
                <a:solidFill>
                  <a:srgbClr val="0000CC"/>
                </a:solidFill>
              </a:rPr>
              <a:t>Radiation resistance of classic and high-temperature superconductors - extracted beam from LNP Phasotron;</a:t>
            </a:r>
            <a:endParaRPr lang="ru-RU" sz="1400" smtClean="0">
              <a:solidFill>
                <a:srgbClr val="0000CC"/>
              </a:solidFill>
            </a:endParaRPr>
          </a:p>
          <a:p>
            <a:r>
              <a:rPr lang="en-US" sz="1400" smtClean="0">
                <a:solidFill>
                  <a:srgbClr val="0000CC"/>
                </a:solidFill>
              </a:rPr>
              <a:t>Effect of large doses of high-energy ions (Nuclotron extracted beam, BM &amp; N channel), high energy electrons and hard X-rays (LIA-3000, 42 build. VBLHEP) on Semiconducting  micro-devices  (customer - Zelenograd).</a:t>
            </a:r>
            <a:endParaRPr lang="ru-RU" sz="1400" smtClean="0">
              <a:solidFill>
                <a:srgbClr val="0000CC"/>
              </a:solidFill>
            </a:endParaRPr>
          </a:p>
          <a:p>
            <a:pPr>
              <a:buFont typeface="Arial" charset="0"/>
              <a:buNone/>
            </a:pPr>
            <a:r>
              <a:rPr lang="en-US" sz="1400" b="1" smtClean="0">
                <a:solidFill>
                  <a:srgbClr val="0000CC"/>
                </a:solidFill>
              </a:rPr>
              <a:t>The development of physical methods of nuclear medicine </a:t>
            </a:r>
            <a:r>
              <a:rPr lang="ru-RU" sz="1400" b="1" smtClean="0">
                <a:solidFill>
                  <a:srgbClr val="0000CC"/>
                </a:solidFill>
              </a:rPr>
              <a:t/>
            </a:r>
            <a:br>
              <a:rPr lang="ru-RU" sz="1400" b="1" smtClean="0">
                <a:solidFill>
                  <a:srgbClr val="0000CC"/>
                </a:solidFill>
              </a:rPr>
            </a:br>
            <a:r>
              <a:rPr lang="ru-RU" sz="1400" smtClean="0">
                <a:solidFill>
                  <a:srgbClr val="0000CC"/>
                </a:solidFill>
              </a:rPr>
              <a:t>Methods of destruction of cancerous tumors under the influence of light ions beams and coherent electromagnetic radiation in conditions of tissue saturation by nanoscale </a:t>
            </a:r>
            <a:r>
              <a:rPr lang="en-US" sz="1400" smtClean="0">
                <a:solidFill>
                  <a:srgbClr val="0000CC"/>
                </a:solidFill>
              </a:rPr>
              <a:t>absorbers</a:t>
            </a:r>
            <a:r>
              <a:rPr lang="ru-RU" sz="1400" smtClean="0">
                <a:solidFill>
                  <a:srgbClr val="0000CC"/>
                </a:solidFill>
              </a:rPr>
              <a:t> of radiation </a:t>
            </a:r>
          </a:p>
          <a:p>
            <a:r>
              <a:rPr lang="en-US" sz="1400" smtClean="0">
                <a:solidFill>
                  <a:srgbClr val="0000CC"/>
                </a:solidFill>
              </a:rPr>
              <a:t>A prototype of oxygen therapy channel with the additional influence of microwave radiation (booster VBLHEP extracted beam);</a:t>
            </a:r>
            <a:endParaRPr lang="ru-RU" sz="1400" smtClean="0">
              <a:solidFill>
                <a:srgbClr val="0000CC"/>
              </a:solidFill>
            </a:endParaRPr>
          </a:p>
          <a:p>
            <a:r>
              <a:rPr lang="en-US" sz="1400" smtClean="0">
                <a:solidFill>
                  <a:srgbClr val="0000CC"/>
                </a:solidFill>
              </a:rPr>
              <a:t>Study of the possibilities of proton therapy with the additional influence of microwave radiation (medical channel of LNP Phasotron);</a:t>
            </a:r>
            <a:endParaRPr lang="ru-RU" sz="1400" smtClean="0">
              <a:solidFill>
                <a:srgbClr val="0000CC"/>
              </a:solidFill>
            </a:endParaRPr>
          </a:p>
          <a:p>
            <a:r>
              <a:rPr lang="en-US" sz="1400" smtClean="0">
                <a:solidFill>
                  <a:srgbClr val="0000CC"/>
                </a:solidFill>
              </a:rPr>
              <a:t>The impact of coherent electromagnetic radiation on cancer cells in the tissue saturation conditions by nanoscale absorbers (IR laser, FEM millimeter range - 42 VBLHEP building). The interested member country – Belarus.</a:t>
            </a:r>
            <a:endParaRPr lang="ru-RU" sz="14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idx="4294967295"/>
          </p:nvPr>
        </p:nvSpPr>
        <p:spPr>
          <a:xfrm>
            <a:off x="0" y="0"/>
            <a:ext cx="9144000" cy="1284288"/>
          </a:xfrm>
          <a:extLst/>
        </p:spPr>
        <p:txBody>
          <a:bodyPr>
            <a:noAutofit/>
            <a:scene3d>
              <a:camera prst="orthographicFront"/>
              <a:lightRig rig="soft" dir="t">
                <a:rot lat="0" lon="0" rev="16800000"/>
              </a:lightRig>
            </a:scene3d>
            <a:sp3d prstMaterial="softEdge">
              <a:bevelT w="38100" h="38100"/>
            </a:sp3d>
          </a:bodyPr>
          <a:lstStyle/>
          <a:p>
            <a:pPr algn="ctr" eaLnBrk="1" fontAlgn="auto" hangingPunct="1">
              <a:lnSpc>
                <a:spcPct val="80000"/>
              </a:lnSpc>
              <a:spcAft>
                <a:spcPts val="0"/>
              </a:spcAft>
              <a:defRPr/>
            </a:pPr>
            <a:r>
              <a:rPr lang="en-US" sz="2800" dirty="0" smtClean="0">
                <a:effectLst>
                  <a:outerShdw blurRad="38100" dist="38100" dir="2700000" algn="tl">
                    <a:srgbClr val="000000">
                      <a:alpha val="43137"/>
                    </a:srgbClr>
                  </a:outerShdw>
                </a:effectLst>
                <a:latin typeface="Arial" panose="020B0604020202020204" pitchFamily="34" charset="0"/>
                <a:ea typeface="+mj-ea"/>
              </a:rPr>
              <a:t>Study of irradiation of sub-critical </a:t>
            </a:r>
            <a:br>
              <a:rPr lang="en-US" sz="2800" dirty="0" smtClean="0">
                <a:effectLst>
                  <a:outerShdw blurRad="38100" dist="38100" dir="2700000" algn="tl">
                    <a:srgbClr val="000000">
                      <a:alpha val="43137"/>
                    </a:srgbClr>
                  </a:outerShdw>
                </a:effectLst>
                <a:latin typeface="Arial" panose="020B0604020202020204" pitchFamily="34" charset="0"/>
                <a:ea typeface="+mj-ea"/>
              </a:rPr>
            </a:br>
            <a:r>
              <a:rPr lang="en-US" sz="2800" dirty="0" smtClean="0">
                <a:effectLst>
                  <a:outerShdw blurRad="38100" dist="38100" dir="2700000" algn="tl">
                    <a:srgbClr val="000000">
                      <a:alpha val="43137"/>
                    </a:srgbClr>
                  </a:outerShdw>
                </a:effectLst>
                <a:latin typeface="Arial" panose="020B0604020202020204" pitchFamily="34" charset="0"/>
                <a:ea typeface="+mj-ea"/>
              </a:rPr>
              <a:t>uranium assembly + </a:t>
            </a:r>
            <a:r>
              <a:rPr lang="en-US" sz="2800" dirty="0">
                <a:effectLst>
                  <a:outerShdw blurRad="38100" dist="38100" dir="2700000" algn="tl">
                    <a:srgbClr val="000000">
                      <a:alpha val="43137"/>
                    </a:srgbClr>
                  </a:outerShdw>
                </a:effectLst>
                <a:latin typeface="Arial" panose="020B0604020202020204" pitchFamily="34" charset="0"/>
                <a:ea typeface="+mj-ea"/>
              </a:rPr>
              <a:t>l</a:t>
            </a:r>
            <a:r>
              <a:rPr lang="en-US" sz="2800" dirty="0" smtClean="0">
                <a:effectLst>
                  <a:outerShdw blurRad="38100" dist="38100" dir="2700000" algn="tl">
                    <a:srgbClr val="000000">
                      <a:alpha val="43137"/>
                    </a:srgbClr>
                  </a:outerShdw>
                </a:effectLst>
                <a:latin typeface="Arial" panose="020B0604020202020204" pitchFamily="34" charset="0"/>
                <a:ea typeface="+mj-ea"/>
              </a:rPr>
              <a:t>ead target. </a:t>
            </a:r>
            <a:r>
              <a:rPr lang="en-US" sz="2800" dirty="0">
                <a:effectLst>
                  <a:outerShdw blurRad="38100" dist="38100" dir="2700000" algn="tl">
                    <a:srgbClr val="000000">
                      <a:alpha val="43137"/>
                    </a:srgbClr>
                  </a:outerShdw>
                </a:effectLst>
                <a:latin typeface="Arial" panose="020B0604020202020204" pitchFamily="34" charset="0"/>
                <a:ea typeface="+mj-ea"/>
              </a:rPr>
              <a:t>I</a:t>
            </a:r>
            <a:r>
              <a:rPr lang="en-US" sz="2800" dirty="0" smtClean="0">
                <a:effectLst>
                  <a:outerShdw blurRad="38100" dist="38100" dir="2700000" algn="tl">
                    <a:srgbClr val="000000">
                      <a:alpha val="43137"/>
                    </a:srgbClr>
                  </a:outerShdw>
                </a:effectLst>
                <a:latin typeface="Arial" panose="020B0604020202020204" pitchFamily="34" charset="0"/>
                <a:ea typeface="+mj-ea"/>
              </a:rPr>
              <a:t>nternational collaboration “</a:t>
            </a:r>
            <a:r>
              <a:rPr lang="en-US" sz="2800" dirty="0" err="1" smtClean="0">
                <a:effectLst>
                  <a:outerShdw blurRad="38100" dist="38100" dir="2700000" algn="tl">
                    <a:srgbClr val="000000">
                      <a:alpha val="43137"/>
                    </a:srgbClr>
                  </a:outerShdw>
                </a:effectLst>
                <a:latin typeface="Arial" panose="020B0604020202020204" pitchFamily="34" charset="0"/>
                <a:ea typeface="+mj-ea"/>
              </a:rPr>
              <a:t>Energy+Transmutation</a:t>
            </a:r>
            <a:r>
              <a:rPr lang="en-US" sz="2800" dirty="0" smtClean="0">
                <a:effectLst>
                  <a:outerShdw blurRad="38100" dist="38100" dir="2700000" algn="tl">
                    <a:srgbClr val="000000">
                      <a:alpha val="43137"/>
                    </a:srgbClr>
                  </a:outerShdw>
                </a:effectLst>
                <a:latin typeface="Arial" panose="020B0604020202020204" pitchFamily="34" charset="0"/>
                <a:ea typeface="+mj-ea"/>
              </a:rPr>
              <a:t>” at</a:t>
            </a:r>
            <a:r>
              <a:rPr lang="en-US" sz="2800" b="1" dirty="0" smtClean="0">
                <a:effectLst>
                  <a:outerShdw blurRad="38100" dist="38100" dir="2700000" algn="tl">
                    <a:srgbClr val="000000">
                      <a:alpha val="43137"/>
                    </a:srgbClr>
                  </a:outerShdw>
                </a:effectLst>
                <a:latin typeface="Arial" panose="020B0604020202020204" pitchFamily="34" charset="0"/>
                <a:ea typeface="+mj-ea"/>
              </a:rPr>
              <a:t> </a:t>
            </a:r>
            <a:r>
              <a:rPr lang="en-US" sz="2800" b="1" dirty="0" err="1" smtClean="0">
                <a:latin typeface="Arial" panose="020B0604020202020204" pitchFamily="34" charset="0"/>
                <a:ea typeface="+mj-ea"/>
              </a:rPr>
              <a:t>Nuclotron</a:t>
            </a:r>
            <a:endParaRPr lang="en-US" sz="2800" b="1" dirty="0" smtClean="0">
              <a:latin typeface="Arial" panose="020B0604020202020204" pitchFamily="34" charset="0"/>
              <a:ea typeface="+mj-ea"/>
            </a:endParaRPr>
          </a:p>
        </p:txBody>
      </p:sp>
      <p:pic>
        <p:nvPicPr>
          <p:cNvPr id="24578" name="Picture 4"/>
          <p:cNvPicPr>
            <a:picLocks noChangeAspect="1" noChangeArrowheads="1"/>
          </p:cNvPicPr>
          <p:nvPr/>
        </p:nvPicPr>
        <p:blipFill>
          <a:blip r:embed="rId2">
            <a:extLst>
              <a:ext uri="{28A0092B-C50C-407E-A947-70E740481C1C}">
                <a14:useLocalDpi xmlns="" xmlns:a14="http://schemas.microsoft.com/office/drawing/2010/main"/>
              </a:ext>
            </a:extLst>
          </a:blip>
          <a:srcRect/>
          <a:stretch>
            <a:fillRect/>
          </a:stretch>
        </p:blipFill>
        <p:spPr bwMode="auto">
          <a:xfrm>
            <a:off x="1697038" y="1284288"/>
            <a:ext cx="5664200" cy="3392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4579" name="Rectangle 4"/>
          <p:cNvSpPr>
            <a:spLocks noChangeArrowheads="1"/>
          </p:cNvSpPr>
          <p:nvPr/>
        </p:nvSpPr>
        <p:spPr bwMode="auto">
          <a:xfrm>
            <a:off x="0" y="4746625"/>
            <a:ext cx="9058275" cy="1569660"/>
          </a:xfrm>
          <a:prstGeom prst="rect">
            <a:avLst/>
          </a:prstGeom>
          <a:noFill/>
          <a:ln w="9525">
            <a:no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p>
            <a:pPr algn="ctr" eaLnBrk="1" hangingPunct="1">
              <a:buClr>
                <a:srgbClr val="C00000"/>
              </a:buClr>
            </a:pPr>
            <a:r>
              <a:rPr lang="en-US" sz="2400" dirty="0" smtClean="0"/>
              <a:t>Getting new basic nuclear-physics data with relativistic proton, </a:t>
            </a:r>
            <a:r>
              <a:rPr lang="en-US" sz="2400" dirty="0" err="1" smtClean="0"/>
              <a:t>deutron</a:t>
            </a:r>
            <a:r>
              <a:rPr lang="en-US" sz="2400" dirty="0" smtClean="0"/>
              <a:t> and light ion beams </a:t>
            </a:r>
            <a:r>
              <a:rPr lang="ru-RU" sz="2400" b="1" dirty="0" smtClean="0">
                <a:solidFill>
                  <a:srgbClr val="FF0000"/>
                </a:solidFill>
              </a:rPr>
              <a:t>(</a:t>
            </a:r>
            <a:r>
              <a:rPr lang="ru-RU" sz="2400" b="1" dirty="0">
                <a:solidFill>
                  <a:srgbClr val="FF0000"/>
                </a:solidFill>
              </a:rPr>
              <a:t>1 - 4.5</a:t>
            </a:r>
            <a:r>
              <a:rPr lang="en-US" sz="2400" b="1" dirty="0">
                <a:solidFill>
                  <a:srgbClr val="FF0000"/>
                </a:solidFill>
              </a:rPr>
              <a:t> </a:t>
            </a:r>
            <a:r>
              <a:rPr lang="en-US" sz="2400" b="1" dirty="0" err="1" smtClean="0">
                <a:solidFill>
                  <a:srgbClr val="FF0000"/>
                </a:solidFill>
              </a:rPr>
              <a:t>GeV</a:t>
            </a:r>
            <a:r>
              <a:rPr lang="en-US" sz="2400" b="1" dirty="0" smtClean="0">
                <a:solidFill>
                  <a:srgbClr val="FF0000"/>
                </a:solidFill>
              </a:rPr>
              <a:t>/n</a:t>
            </a:r>
            <a:r>
              <a:rPr lang="ru-RU" sz="2400" b="1" dirty="0" smtClean="0">
                <a:solidFill>
                  <a:srgbClr val="FF0000"/>
                </a:solidFill>
              </a:rPr>
              <a:t>) </a:t>
            </a:r>
            <a:endParaRPr lang="ru-RU" sz="2400" b="1" dirty="0">
              <a:solidFill>
                <a:srgbClr val="FF0000"/>
              </a:solidFill>
            </a:endParaRPr>
          </a:p>
          <a:p>
            <a:pPr algn="ctr" eaLnBrk="1" hangingPunct="1">
              <a:buClr>
                <a:srgbClr val="C00000"/>
              </a:buClr>
            </a:pPr>
            <a:r>
              <a:rPr lang="en-US" sz="2400" dirty="0"/>
              <a:t>f</a:t>
            </a:r>
            <a:r>
              <a:rPr lang="en-US" sz="2400" dirty="0" smtClean="0"/>
              <a:t>or modeling and design of the active core of the prototype for close-to-industrial setup of the radioactive </a:t>
            </a:r>
            <a:r>
              <a:rPr lang="en-US" sz="2400" dirty="0"/>
              <a:t>w</a:t>
            </a:r>
            <a:r>
              <a:rPr lang="en-US" sz="2400" dirty="0" smtClean="0"/>
              <a:t>aste processing</a:t>
            </a:r>
            <a:endParaRPr lang="ru-RU" sz="2400" dirty="0"/>
          </a:p>
        </p:txBody>
      </p:sp>
    </p:spTree>
    <p:extLst>
      <p:ext uri="{BB962C8B-B14F-4D97-AF65-F5344CB8AC3E}">
        <p14:creationId xmlns="" xmlns:p14="http://schemas.microsoft.com/office/powerpoint/2010/main" val="85563622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33e"/>
          <p:cNvPicPr>
            <a:picLocks noChangeAspect="1" noChangeArrowheads="1"/>
          </p:cNvPicPr>
          <p:nvPr/>
        </p:nvPicPr>
        <p:blipFill>
          <a:blip r:embed="rId2"/>
          <a:srcRect/>
          <a:stretch>
            <a:fillRect/>
          </a:stretch>
        </p:blipFill>
        <p:spPr bwMode="auto">
          <a:xfrm>
            <a:off x="285750" y="642938"/>
            <a:ext cx="4854575" cy="2714625"/>
          </a:xfrm>
          <a:prstGeom prst="rect">
            <a:avLst/>
          </a:prstGeom>
          <a:noFill/>
          <a:ln w="9525">
            <a:noFill/>
            <a:miter lim="800000"/>
            <a:headEnd/>
            <a:tailEnd/>
          </a:ln>
        </p:spPr>
      </p:pic>
      <p:sp>
        <p:nvSpPr>
          <p:cNvPr id="50179" name="Rectangle 3"/>
          <p:cNvSpPr>
            <a:spLocks noChangeArrowheads="1"/>
          </p:cNvSpPr>
          <p:nvPr/>
        </p:nvSpPr>
        <p:spPr bwMode="auto">
          <a:xfrm>
            <a:off x="5357813" y="1071563"/>
            <a:ext cx="3429000" cy="523875"/>
          </a:xfrm>
          <a:prstGeom prst="rect">
            <a:avLst/>
          </a:prstGeom>
          <a:noFill/>
          <a:ln w="9525">
            <a:noFill/>
            <a:miter lim="800000"/>
            <a:headEnd/>
            <a:tailEnd/>
          </a:ln>
        </p:spPr>
        <p:txBody>
          <a:bodyPr anchor="ctr">
            <a:spAutoFit/>
          </a:bodyPr>
          <a:lstStyle/>
          <a:p>
            <a:pPr algn="ctr"/>
            <a:r>
              <a:rPr lang="en-US" sz="1400">
                <a:solidFill>
                  <a:srgbClr val="003300"/>
                </a:solidFill>
                <a:ea typeface="Calibri" pitchFamily="34" charset="0"/>
                <a:cs typeface="Times New Roman" pitchFamily="18" charset="0"/>
              </a:rPr>
              <a:t>General view of the target setup BURAN at the transport-fixing platform. </a:t>
            </a:r>
            <a:endParaRPr lang="en-US">
              <a:solidFill>
                <a:srgbClr val="003300"/>
              </a:solidFill>
              <a:ea typeface="Calibri" pitchFamily="34" charset="0"/>
              <a:cs typeface="Times New Roman" pitchFamily="18" charset="0"/>
            </a:endParaRPr>
          </a:p>
        </p:txBody>
      </p:sp>
      <p:pic>
        <p:nvPicPr>
          <p:cNvPr id="50180" name="Picture 4" descr="34e"/>
          <p:cNvPicPr>
            <a:picLocks noChangeAspect="1" noChangeArrowheads="1"/>
          </p:cNvPicPr>
          <p:nvPr/>
        </p:nvPicPr>
        <p:blipFill>
          <a:blip r:embed="rId3" cstate="screen"/>
          <a:srcRect/>
          <a:stretch>
            <a:fillRect/>
          </a:stretch>
        </p:blipFill>
        <p:spPr bwMode="auto">
          <a:xfrm>
            <a:off x="3643313" y="3214688"/>
            <a:ext cx="5143500" cy="3333750"/>
          </a:xfrm>
          <a:prstGeom prst="rect">
            <a:avLst/>
          </a:prstGeom>
          <a:noFill/>
          <a:ln w="9525">
            <a:noFill/>
            <a:miter lim="800000"/>
            <a:headEnd/>
            <a:tailEnd/>
          </a:ln>
        </p:spPr>
      </p:pic>
      <p:sp>
        <p:nvSpPr>
          <p:cNvPr id="50181" name="Rectangle 5"/>
          <p:cNvSpPr>
            <a:spLocks noChangeArrowheads="1"/>
          </p:cNvSpPr>
          <p:nvPr/>
        </p:nvSpPr>
        <p:spPr bwMode="auto">
          <a:xfrm>
            <a:off x="428625" y="3714750"/>
            <a:ext cx="3071813" cy="954088"/>
          </a:xfrm>
          <a:prstGeom prst="rect">
            <a:avLst/>
          </a:prstGeom>
          <a:noFill/>
          <a:ln w="9525">
            <a:noFill/>
            <a:miter lim="800000"/>
            <a:headEnd/>
            <a:tailEnd/>
          </a:ln>
        </p:spPr>
        <p:txBody>
          <a:bodyPr anchor="ctr">
            <a:spAutoFit/>
          </a:bodyPr>
          <a:lstStyle/>
          <a:p>
            <a:pPr algn="ctr"/>
            <a:r>
              <a:rPr lang="en-US" sz="1400">
                <a:solidFill>
                  <a:srgbClr val="003300"/>
                </a:solidFill>
                <a:ea typeface="Calibri" pitchFamily="34" charset="0"/>
                <a:cs typeface="Times New Roman" pitchFamily="18" charset="0"/>
              </a:rPr>
              <a:t>The scheme of longitudinal section of the TS BURAN with the mounted central zone (top-left) and general view photo (right). </a:t>
            </a:r>
            <a:endParaRPr lang="en-US">
              <a:solidFill>
                <a:srgbClr val="003300"/>
              </a:solidFill>
              <a:ea typeface="Calibri" pitchFamily="34" charset="0"/>
              <a:cs typeface="Times New Roman" pitchFamily="18" charset="0"/>
            </a:endParaRPr>
          </a:p>
        </p:txBody>
      </p:sp>
      <p:sp>
        <p:nvSpPr>
          <p:cNvPr id="6" name="Rectangle 5"/>
          <p:cNvSpPr/>
          <p:nvPr/>
        </p:nvSpPr>
        <p:spPr>
          <a:xfrm>
            <a:off x="214313" y="0"/>
            <a:ext cx="4929187" cy="646113"/>
          </a:xfrm>
          <a:prstGeom prst="rect">
            <a:avLst/>
          </a:prstGeom>
        </p:spPr>
        <p:txBody>
          <a:bodyPr>
            <a:spAutoFit/>
          </a:bodyPr>
          <a:lstStyle/>
          <a:p>
            <a:pPr>
              <a:defRPr/>
            </a:pPr>
            <a:r>
              <a:rPr lang="en-US" sz="1200" b="1" i="1" dirty="0">
                <a:solidFill>
                  <a:schemeClr val="bg1">
                    <a:lumMod val="95000"/>
                  </a:schemeClr>
                </a:solidFill>
                <a:latin typeface="Calibri" pitchFamily="34" charset="0"/>
              </a:rPr>
              <a:t>Mass of uranium</a:t>
            </a:r>
            <a:r>
              <a:rPr lang="ru-RU" sz="1200" b="1" i="1" dirty="0">
                <a:solidFill>
                  <a:schemeClr val="bg1">
                    <a:lumMod val="95000"/>
                  </a:schemeClr>
                </a:solidFill>
                <a:latin typeface="Calibri" pitchFamily="34" charset="0"/>
              </a:rPr>
              <a:t>      – </a:t>
            </a:r>
            <a:r>
              <a:rPr lang="en-US" sz="1200" b="1" i="1" dirty="0">
                <a:solidFill>
                  <a:schemeClr val="bg1">
                    <a:lumMod val="95000"/>
                  </a:schemeClr>
                </a:solidFill>
                <a:latin typeface="Calibri" pitchFamily="34" charset="0"/>
              </a:rPr>
              <a:t>19.5</a:t>
            </a:r>
            <a:r>
              <a:rPr lang="ru-RU" sz="1200" b="1" i="1" dirty="0">
                <a:solidFill>
                  <a:schemeClr val="bg1">
                    <a:lumMod val="95000"/>
                  </a:schemeClr>
                </a:solidFill>
                <a:latin typeface="Calibri" pitchFamily="34" charset="0"/>
              </a:rPr>
              <a:t> т. </a:t>
            </a:r>
            <a:r>
              <a:rPr lang="en-US" sz="1200" b="1" i="1" dirty="0">
                <a:solidFill>
                  <a:schemeClr val="bg1">
                    <a:lumMod val="95000"/>
                  </a:schemeClr>
                </a:solidFill>
                <a:latin typeface="Calibri" pitchFamily="34" charset="0"/>
              </a:rPr>
              <a:t>         Materials of central zone </a:t>
            </a:r>
            <a:r>
              <a:rPr lang="ru-RU" sz="1200" b="1" i="1" dirty="0">
                <a:solidFill>
                  <a:schemeClr val="bg1">
                    <a:lumMod val="95000"/>
                  </a:schemeClr>
                </a:solidFill>
                <a:latin typeface="Calibri" pitchFamily="34" charset="0"/>
              </a:rPr>
              <a:t> – </a:t>
            </a:r>
            <a:r>
              <a:rPr lang="en-US" sz="1200" b="1" i="1" dirty="0">
                <a:solidFill>
                  <a:schemeClr val="bg1">
                    <a:lumMod val="95000"/>
                  </a:schemeClr>
                </a:solidFill>
                <a:latin typeface="Calibri" pitchFamily="34" charset="0"/>
              </a:rPr>
              <a:t> U, </a:t>
            </a:r>
            <a:r>
              <a:rPr lang="en-US" sz="1200" b="1" i="1" dirty="0" err="1">
                <a:solidFill>
                  <a:schemeClr val="bg1">
                    <a:lumMod val="95000"/>
                  </a:schemeClr>
                </a:solidFill>
                <a:latin typeface="Calibri" pitchFamily="34" charset="0"/>
              </a:rPr>
              <a:t>Th</a:t>
            </a:r>
            <a:r>
              <a:rPr lang="en-US" sz="1200" b="1" i="1" dirty="0">
                <a:solidFill>
                  <a:schemeClr val="bg1">
                    <a:lumMod val="95000"/>
                  </a:schemeClr>
                </a:solidFill>
                <a:latin typeface="Calibri" pitchFamily="34" charset="0"/>
              </a:rPr>
              <a:t>, </a:t>
            </a:r>
            <a:r>
              <a:rPr lang="en-US" sz="1200" b="1" i="1" dirty="0" err="1">
                <a:solidFill>
                  <a:schemeClr val="bg1">
                    <a:lumMod val="95000"/>
                  </a:schemeClr>
                </a:solidFill>
                <a:latin typeface="Calibri" pitchFamily="34" charset="0"/>
              </a:rPr>
              <a:t>Pb</a:t>
            </a:r>
            <a:r>
              <a:rPr lang="en-US" sz="1200" b="1" i="1" dirty="0">
                <a:solidFill>
                  <a:schemeClr val="bg1">
                    <a:lumMod val="95000"/>
                  </a:schemeClr>
                </a:solidFill>
                <a:latin typeface="Calibri" pitchFamily="34" charset="0"/>
              </a:rPr>
              <a:t>. </a:t>
            </a:r>
            <a:endParaRPr lang="ru-RU" sz="1200" b="1" i="1" dirty="0">
              <a:solidFill>
                <a:schemeClr val="bg1">
                  <a:lumMod val="95000"/>
                </a:schemeClr>
              </a:solidFill>
              <a:latin typeface="Calibri" pitchFamily="34" charset="0"/>
            </a:endParaRPr>
          </a:p>
          <a:p>
            <a:pPr>
              <a:defRPr/>
            </a:pPr>
            <a:r>
              <a:rPr lang="en-US" sz="1200" b="1" i="1" dirty="0">
                <a:solidFill>
                  <a:schemeClr val="bg1">
                    <a:lumMod val="95000"/>
                  </a:schemeClr>
                </a:solidFill>
                <a:latin typeface="Calibri" pitchFamily="34" charset="0"/>
              </a:rPr>
              <a:t>Diameter               </a:t>
            </a:r>
            <a:r>
              <a:rPr lang="ru-RU" sz="1200" b="1" i="1" dirty="0">
                <a:solidFill>
                  <a:schemeClr val="bg1">
                    <a:lumMod val="95000"/>
                  </a:schemeClr>
                </a:solidFill>
                <a:latin typeface="Calibri" pitchFamily="34" charset="0"/>
              </a:rPr>
              <a:t>  </a:t>
            </a:r>
            <a:r>
              <a:rPr lang="en-US" sz="1200" b="1" i="1" dirty="0">
                <a:solidFill>
                  <a:schemeClr val="bg1">
                    <a:lumMod val="95000"/>
                  </a:schemeClr>
                </a:solidFill>
                <a:latin typeface="Calibri" pitchFamily="34" charset="0"/>
              </a:rPr>
              <a:t>  </a:t>
            </a:r>
            <a:r>
              <a:rPr lang="ru-RU" sz="1200" b="1" i="1" dirty="0">
                <a:solidFill>
                  <a:schemeClr val="bg1">
                    <a:lumMod val="95000"/>
                  </a:schemeClr>
                </a:solidFill>
                <a:latin typeface="Calibri" pitchFamily="34" charset="0"/>
              </a:rPr>
              <a:t> – 1,2 м.</a:t>
            </a:r>
            <a:r>
              <a:rPr lang="en-US" sz="1200" b="1" i="1" dirty="0">
                <a:solidFill>
                  <a:schemeClr val="bg1">
                    <a:lumMod val="95000"/>
                  </a:schemeClr>
                </a:solidFill>
                <a:latin typeface="Calibri" pitchFamily="34" charset="0"/>
              </a:rPr>
              <a:t>            Diameter of central zone</a:t>
            </a:r>
            <a:r>
              <a:rPr lang="ru-RU" sz="1200" b="1" i="1" dirty="0">
                <a:solidFill>
                  <a:schemeClr val="bg1">
                    <a:lumMod val="95000"/>
                  </a:schemeClr>
                </a:solidFill>
                <a:latin typeface="Calibri" pitchFamily="34" charset="0"/>
              </a:rPr>
              <a:t> – </a:t>
            </a:r>
            <a:r>
              <a:rPr lang="en-US" sz="1200" b="1" i="1" dirty="0">
                <a:solidFill>
                  <a:schemeClr val="bg1">
                    <a:lumMod val="95000"/>
                  </a:schemeClr>
                </a:solidFill>
                <a:latin typeface="Calibri" pitchFamily="34" charset="0"/>
              </a:rPr>
              <a:t> </a:t>
            </a:r>
            <a:r>
              <a:rPr lang="ru-RU" sz="1200" b="1" i="1" dirty="0">
                <a:solidFill>
                  <a:schemeClr val="bg1">
                    <a:lumMod val="95000"/>
                  </a:schemeClr>
                </a:solidFill>
                <a:latin typeface="Calibri" pitchFamily="34" charset="0"/>
              </a:rPr>
              <a:t>0,2 м.</a:t>
            </a:r>
          </a:p>
          <a:p>
            <a:pPr>
              <a:defRPr/>
            </a:pPr>
            <a:r>
              <a:rPr lang="en-US" sz="1200" b="1" i="1" dirty="0">
                <a:solidFill>
                  <a:schemeClr val="bg1">
                    <a:lumMod val="95000"/>
                  </a:schemeClr>
                </a:solidFill>
                <a:latin typeface="Calibri" pitchFamily="34" charset="0"/>
              </a:rPr>
              <a:t>Length             </a:t>
            </a:r>
            <a:r>
              <a:rPr lang="ru-RU" sz="1200" b="1" i="1" dirty="0">
                <a:solidFill>
                  <a:schemeClr val="bg1">
                    <a:lumMod val="95000"/>
                  </a:schemeClr>
                </a:solidFill>
                <a:latin typeface="Calibri" pitchFamily="34" charset="0"/>
              </a:rPr>
              <a:t>     </a:t>
            </a:r>
            <a:r>
              <a:rPr lang="en-US" sz="1200" b="1" i="1" dirty="0">
                <a:solidFill>
                  <a:schemeClr val="bg1">
                    <a:lumMod val="95000"/>
                  </a:schemeClr>
                </a:solidFill>
                <a:latin typeface="Calibri" pitchFamily="34" charset="0"/>
              </a:rPr>
              <a:t>      </a:t>
            </a:r>
            <a:r>
              <a:rPr lang="ru-RU" sz="1200" b="1" i="1" dirty="0">
                <a:solidFill>
                  <a:schemeClr val="bg1">
                    <a:lumMod val="95000"/>
                  </a:schemeClr>
                </a:solidFill>
                <a:latin typeface="Calibri" pitchFamily="34" charset="0"/>
              </a:rPr>
              <a:t> – 1 м.</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1714500" y="285750"/>
            <a:ext cx="5929313" cy="714375"/>
          </a:xfrm>
        </p:spPr>
        <p:txBody>
          <a:bodyPr/>
          <a:lstStyle/>
          <a:p>
            <a:r>
              <a:rPr lang="en-US" sz="2400" b="1" i="1" dirty="0" smtClean="0">
                <a:solidFill>
                  <a:srgbClr val="FFFF00"/>
                </a:solidFill>
                <a:effectLst>
                  <a:glow rad="63500">
                    <a:schemeClr val="accent4">
                      <a:satMod val="175000"/>
                      <a:alpha val="40000"/>
                    </a:schemeClr>
                  </a:glow>
                  <a:outerShdw blurRad="38100" dist="38100" dir="2700000" algn="tl">
                    <a:srgbClr val="000000">
                      <a:alpha val="43137"/>
                    </a:srgbClr>
                  </a:outerShdw>
                </a:effectLst>
              </a:rPr>
              <a:t>Energy multiplication in the target </a:t>
            </a:r>
            <a:endParaRPr lang="ru-RU" sz="2400" i="1" dirty="0" smtClean="0">
              <a:solidFill>
                <a:srgbClr val="FFFF00"/>
              </a:solidFill>
              <a:effectLst>
                <a:glow rad="63500">
                  <a:schemeClr val="accent4">
                    <a:satMod val="175000"/>
                    <a:alpha val="40000"/>
                  </a:schemeClr>
                </a:glow>
                <a:outerShdw blurRad="38100" dist="38100" dir="2700000" algn="tl">
                  <a:srgbClr val="000000">
                    <a:alpha val="43137"/>
                  </a:srgbClr>
                </a:outerShdw>
              </a:effectLst>
            </a:endParaRPr>
          </a:p>
        </p:txBody>
      </p:sp>
      <p:pic>
        <p:nvPicPr>
          <p:cNvPr id="52227"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857375" y="1571625"/>
            <a:ext cx="5643563" cy="4500563"/>
          </a:xfrm>
          <a:prstGeom prst="rect">
            <a:avLst/>
          </a:prstGeom>
          <a:solidFill>
            <a:schemeClr val="bg1">
              <a:alpha val="30196"/>
            </a:schemeClr>
          </a:solidFill>
          <a:ln w="9525">
            <a:noFill/>
            <a:miter lim="800000"/>
            <a:headEnd/>
            <a:tailEnd/>
          </a:ln>
        </p:spPr>
      </p:pic>
      <p:pic>
        <p:nvPicPr>
          <p:cNvPr id="52228" name="Picture 4"/>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2643188" y="5929313"/>
            <a:ext cx="4533900" cy="73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500063" y="142875"/>
            <a:ext cx="8183562" cy="534988"/>
          </a:xfrm>
        </p:spPr>
        <p:txBody>
          <a:bodyPr/>
          <a:lstStyle/>
          <a:p>
            <a:pPr eaLnBrk="1" hangingPunct="1">
              <a:defRPr/>
            </a:pPr>
            <a:r>
              <a:rPr lang="en-GB" sz="2800" b="1" dirty="0" smtClean="0">
                <a:solidFill>
                  <a:srgbClr val="00FFCC"/>
                </a:solidFill>
                <a:effectLst>
                  <a:outerShdw blurRad="38100" dist="38100" dir="2700000" algn="tl">
                    <a:srgbClr val="000000">
                      <a:alpha val="43137"/>
                    </a:srgbClr>
                  </a:outerShdw>
                </a:effectLst>
                <a:latin typeface="Bookman Old Style" pitchFamily="18" charset="0"/>
              </a:rPr>
              <a:t>Cosmic Ray Composition and Spectra</a:t>
            </a:r>
            <a:endParaRPr lang="ru-RU" sz="2800" b="1" dirty="0" smtClean="0">
              <a:solidFill>
                <a:srgbClr val="00FFCC"/>
              </a:solidFill>
              <a:effectLst>
                <a:outerShdw blurRad="38100" dist="38100" dir="2700000" algn="tl">
                  <a:srgbClr val="000000">
                    <a:alpha val="43137"/>
                  </a:srgbClr>
                </a:outerShdw>
              </a:effectLst>
              <a:latin typeface="Bookman Old Style" pitchFamily="18" charset="0"/>
            </a:endParaRPr>
          </a:p>
        </p:txBody>
      </p:sp>
      <p:sp>
        <p:nvSpPr>
          <p:cNvPr id="4" name="Rectangle 2"/>
          <p:cNvSpPr txBox="1">
            <a:spLocks noChangeArrowheads="1"/>
          </p:cNvSpPr>
          <p:nvPr/>
        </p:nvSpPr>
        <p:spPr>
          <a:xfrm>
            <a:off x="1263650" y="0"/>
            <a:ext cx="8782050" cy="533400"/>
          </a:xfrm>
          <a:prstGeom prst="rect">
            <a:avLst/>
          </a:prstGeom>
        </p:spPr>
        <p:txBody>
          <a:bodyPr anchor="b">
            <a:normAutofit fontScale="85000" lnSpcReduction="20000"/>
          </a:bodyPr>
          <a:lstStyle/>
          <a:p>
            <a:pPr fontAlgn="auto">
              <a:spcAft>
                <a:spcPts val="0"/>
              </a:spcAft>
              <a:defRPr/>
            </a:pPr>
            <a:endParaRPr lang="en-GB" sz="4000" b="1" i="1" dirty="0">
              <a:solidFill>
                <a:srgbClr val="FFFF66"/>
              </a:solidFill>
              <a:effectLst>
                <a:outerShdw blurRad="53975" dist="22860" dir="5400000" algn="tl" rotWithShape="0">
                  <a:srgbClr val="000000">
                    <a:alpha val="55000"/>
                  </a:srgbClr>
                </a:outerShdw>
              </a:effectLst>
              <a:latin typeface="+mj-lt"/>
              <a:ea typeface="+mj-ea"/>
              <a:cs typeface="+mj-cs"/>
            </a:endParaRPr>
          </a:p>
        </p:txBody>
      </p:sp>
      <p:pic>
        <p:nvPicPr>
          <p:cNvPr id="21508" name="Picture 3" descr="CR composition"/>
          <p:cNvPicPr>
            <a:picLocks noChangeAspect="1" noChangeArrowheads="1"/>
          </p:cNvPicPr>
          <p:nvPr/>
        </p:nvPicPr>
        <p:blipFill>
          <a:blip r:embed="rId2">
            <a:lum bright="20000" contrast="5000"/>
          </a:blip>
          <a:srcRect/>
          <a:stretch>
            <a:fillRect/>
          </a:stretch>
        </p:blipFill>
        <p:spPr bwMode="auto">
          <a:xfrm>
            <a:off x="571500" y="1143000"/>
            <a:ext cx="8207375" cy="4714875"/>
          </a:xfrm>
          <a:prstGeom prst="rect">
            <a:avLst/>
          </a:prstGeom>
          <a:noFill/>
          <a:ln w="19050">
            <a:solidFill>
              <a:schemeClr val="bg1"/>
            </a:solidFill>
            <a:miter lim="800000"/>
            <a:headEnd/>
            <a:tailEnd/>
          </a:ln>
        </p:spPr>
      </p:pic>
      <p:sp>
        <p:nvSpPr>
          <p:cNvPr id="21509" name="Text Box 6"/>
          <p:cNvSpPr txBox="1">
            <a:spLocks noChangeArrowheads="1"/>
          </p:cNvSpPr>
          <p:nvPr/>
        </p:nvSpPr>
        <p:spPr bwMode="auto">
          <a:xfrm>
            <a:off x="857250" y="6000750"/>
            <a:ext cx="8001000" cy="338138"/>
          </a:xfrm>
          <a:prstGeom prst="rect">
            <a:avLst/>
          </a:prstGeom>
          <a:noFill/>
          <a:ln w="12700">
            <a:noFill/>
            <a:miter lim="800000"/>
            <a:headEnd type="none" w="sm" len="sm"/>
            <a:tailEnd type="none" w="sm" len="sm"/>
          </a:ln>
        </p:spPr>
        <p:txBody>
          <a:bodyPr>
            <a:spAutoFit/>
          </a:bodyPr>
          <a:lstStyle/>
          <a:p>
            <a:pPr eaLnBrk="0" hangingPunct="0">
              <a:defRPr/>
            </a:pPr>
            <a:r>
              <a:rPr lang="en-GB" sz="1600" dirty="0">
                <a:solidFill>
                  <a:schemeClr val="tx1">
                    <a:lumMod val="95000"/>
                    <a:lumOff val="5000"/>
                  </a:schemeClr>
                </a:solidFill>
                <a:latin typeface="Calibri" pitchFamily="34" charset="0"/>
              </a:rPr>
              <a:t>ISO 15390 standard: Galactic Cosmic Ray model (</a:t>
            </a:r>
            <a:r>
              <a:rPr lang="en-GB" sz="1600" dirty="0" err="1">
                <a:solidFill>
                  <a:schemeClr val="tx1">
                    <a:lumMod val="95000"/>
                    <a:lumOff val="5000"/>
                  </a:schemeClr>
                </a:solidFill>
                <a:latin typeface="Calibri" pitchFamily="34" charset="0"/>
              </a:rPr>
              <a:t>Nymmik</a:t>
            </a:r>
            <a:r>
              <a:rPr lang="en-GB" sz="1600" dirty="0">
                <a:solidFill>
                  <a:schemeClr val="tx1">
                    <a:lumMod val="95000"/>
                    <a:lumOff val="5000"/>
                  </a:schemeClr>
                </a:solidFill>
                <a:latin typeface="Calibri" pitchFamily="34" charset="0"/>
              </a:rPr>
              <a:t>, MSU) e.g. in CREME-96</a:t>
            </a:r>
          </a:p>
        </p:txBody>
      </p:sp>
    </p:spTree>
  </p:cSld>
  <p:clrMapOvr>
    <a:masterClrMapping/>
  </p:clrMapOvr>
  <p:transition spd="med">
    <p:newsflash/>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Documents and Settings\kovalenko\My Documents\2_JINR\Шарков\иллюстрации\Памела_1.JPG"/>
          <p:cNvPicPr>
            <a:picLocks noChangeAspect="1" noChangeArrowheads="1"/>
          </p:cNvPicPr>
          <p:nvPr/>
        </p:nvPicPr>
        <p:blipFill>
          <a:blip r:embed="rId3" cstate="screen">
            <a:lum bright="-30000" contrast="54000"/>
          </a:blip>
          <a:srcRect/>
          <a:stretch>
            <a:fillRect/>
          </a:stretch>
        </p:blipFill>
        <p:spPr bwMode="auto">
          <a:xfrm>
            <a:off x="246063" y="1476375"/>
            <a:ext cx="2919412" cy="4210050"/>
          </a:xfrm>
          <a:prstGeom prst="rect">
            <a:avLst/>
          </a:prstGeom>
          <a:noFill/>
          <a:ln w="9525">
            <a:solidFill>
              <a:srgbClr val="990000"/>
            </a:solidFill>
            <a:miter lim="800000"/>
            <a:headEnd/>
            <a:tailEnd/>
          </a:ln>
        </p:spPr>
      </p:pic>
      <p:pic>
        <p:nvPicPr>
          <p:cNvPr id="31747" name="Picture 3" descr="C:\Documents and Settings\kovalenko\My Documents\2_JINR\Шарков\иллюстрации\Памела_2.jpg"/>
          <p:cNvPicPr>
            <a:picLocks noChangeAspect="1" noChangeArrowheads="1"/>
          </p:cNvPicPr>
          <p:nvPr/>
        </p:nvPicPr>
        <p:blipFill>
          <a:blip r:embed="rId4" cstate="screen"/>
          <a:srcRect/>
          <a:stretch>
            <a:fillRect/>
          </a:stretch>
        </p:blipFill>
        <p:spPr bwMode="auto">
          <a:xfrm>
            <a:off x="6799263" y="1114425"/>
            <a:ext cx="1970087" cy="2789238"/>
          </a:xfrm>
          <a:prstGeom prst="rect">
            <a:avLst/>
          </a:prstGeom>
          <a:noFill/>
          <a:ln w="9525">
            <a:solidFill>
              <a:srgbClr val="990000"/>
            </a:solidFill>
            <a:miter lim="800000"/>
            <a:headEnd/>
            <a:tailEnd/>
          </a:ln>
        </p:spPr>
      </p:pic>
      <p:pic>
        <p:nvPicPr>
          <p:cNvPr id="31748" name="Picture 4" descr="C:\Documents and Settings\kovalenko\My Documents\1_ЛФВЭ\Кекелидзе\сканирование0001.jpg"/>
          <p:cNvPicPr>
            <a:picLocks noChangeAspect="1" noChangeArrowheads="1"/>
          </p:cNvPicPr>
          <p:nvPr/>
        </p:nvPicPr>
        <p:blipFill>
          <a:blip r:embed="rId5" cstate="screen">
            <a:lum bright="-12000" contrast="24000"/>
          </a:blip>
          <a:srcRect/>
          <a:stretch>
            <a:fillRect/>
          </a:stretch>
        </p:blipFill>
        <p:spPr bwMode="auto">
          <a:xfrm>
            <a:off x="2900363" y="1266825"/>
            <a:ext cx="3151187" cy="4114800"/>
          </a:xfrm>
          <a:prstGeom prst="rect">
            <a:avLst/>
          </a:prstGeom>
          <a:noFill/>
          <a:ln w="9525">
            <a:solidFill>
              <a:srgbClr val="990000"/>
            </a:solidFill>
            <a:miter lim="800000"/>
            <a:headEnd/>
            <a:tailEnd/>
          </a:ln>
        </p:spPr>
      </p:pic>
      <p:pic>
        <p:nvPicPr>
          <p:cNvPr id="31749" name="Picture 5" descr="C:\Documents and Settings\kovalenko\My Documents\1_ЛФВЭ\Кекелидзе\сканирование0002.jpg"/>
          <p:cNvPicPr>
            <a:picLocks noChangeAspect="1" noChangeArrowheads="1"/>
          </p:cNvPicPr>
          <p:nvPr/>
        </p:nvPicPr>
        <p:blipFill>
          <a:blip r:embed="rId6" cstate="screen">
            <a:lum bright="-24000" contrast="48000"/>
          </a:blip>
          <a:srcRect/>
          <a:stretch>
            <a:fillRect/>
          </a:stretch>
        </p:blipFill>
        <p:spPr bwMode="auto">
          <a:xfrm>
            <a:off x="3789363" y="2409825"/>
            <a:ext cx="2828925" cy="4114800"/>
          </a:xfrm>
          <a:prstGeom prst="rect">
            <a:avLst/>
          </a:prstGeom>
          <a:noFill/>
          <a:ln w="9525">
            <a:solidFill>
              <a:srgbClr val="990000"/>
            </a:solidFill>
            <a:miter lim="800000"/>
            <a:headEnd/>
            <a:tailEnd/>
          </a:ln>
        </p:spPr>
      </p:pic>
      <p:pic>
        <p:nvPicPr>
          <p:cNvPr id="31750" name="Picture 6" descr="C:\Documents and Settings\kovalenko\My Documents\1_ЛФВЭ\Кекелидзе\сканирование0003.jpg"/>
          <p:cNvPicPr>
            <a:picLocks noChangeAspect="1" noChangeArrowheads="1"/>
          </p:cNvPicPr>
          <p:nvPr/>
        </p:nvPicPr>
        <p:blipFill>
          <a:blip r:embed="rId7" cstate="screen">
            <a:lum bright="-12000" contrast="36000"/>
          </a:blip>
          <a:srcRect/>
          <a:stretch>
            <a:fillRect/>
          </a:stretch>
        </p:blipFill>
        <p:spPr bwMode="auto">
          <a:xfrm>
            <a:off x="6143625" y="3857625"/>
            <a:ext cx="2668588" cy="2895600"/>
          </a:xfrm>
          <a:prstGeom prst="rect">
            <a:avLst/>
          </a:prstGeom>
          <a:noFill/>
          <a:ln w="9525">
            <a:solidFill>
              <a:srgbClr val="990000"/>
            </a:solidFill>
            <a:miter lim="800000"/>
            <a:headEnd/>
            <a:tailEnd/>
          </a:ln>
        </p:spPr>
      </p:pic>
      <p:sp>
        <p:nvSpPr>
          <p:cNvPr id="31751" name="Заголовок 7"/>
          <p:cNvSpPr>
            <a:spLocks noGrp="1"/>
          </p:cNvSpPr>
          <p:nvPr>
            <p:ph type="title" idx="4294967295"/>
          </p:nvPr>
        </p:nvSpPr>
        <p:spPr>
          <a:xfrm>
            <a:off x="500063" y="142852"/>
            <a:ext cx="8520112" cy="700111"/>
          </a:xfrm>
        </p:spPr>
        <p:txBody>
          <a:bodyPr/>
          <a:lstStyle/>
          <a:p>
            <a:pPr eaLnBrk="1" hangingPunct="1"/>
            <a:r>
              <a:rPr lang="en-US" sz="2800" dirty="0" smtClean="0">
                <a:solidFill>
                  <a:srgbClr val="00FFCC"/>
                </a:solidFill>
                <a:effectLst>
                  <a:outerShdw blurRad="38100" dist="38100" dir="2700000" algn="tl">
                    <a:srgbClr val="000000">
                      <a:alpha val="43137"/>
                    </a:srgbClr>
                  </a:outerShdw>
                </a:effectLst>
                <a:latin typeface="Bookman Old Style" pitchFamily="18" charset="0"/>
              </a:rPr>
              <a:t>Radiation damage of electronic components. Experiments at the </a:t>
            </a:r>
            <a:r>
              <a:rPr lang="en-US" sz="2800" dirty="0" err="1" smtClean="0">
                <a:solidFill>
                  <a:srgbClr val="00FFCC"/>
                </a:solidFill>
                <a:effectLst>
                  <a:outerShdw blurRad="38100" dist="38100" dir="2700000" algn="tl">
                    <a:srgbClr val="000000">
                      <a:alpha val="43137"/>
                    </a:srgbClr>
                  </a:outerShdw>
                </a:effectLst>
                <a:latin typeface="Bookman Old Style" pitchFamily="18" charset="0"/>
              </a:rPr>
              <a:t>Nuclotron</a:t>
            </a:r>
            <a:r>
              <a:rPr lang="en-US" sz="2800" dirty="0" smtClean="0">
                <a:solidFill>
                  <a:srgbClr val="00FFCC"/>
                </a:solidFill>
                <a:effectLst>
                  <a:outerShdw blurRad="38100" dist="38100" dir="2700000" algn="tl">
                    <a:srgbClr val="000000">
                      <a:alpha val="43137"/>
                    </a:srgbClr>
                  </a:outerShdw>
                </a:effectLst>
                <a:latin typeface="Bookman Old Style" pitchFamily="18" charset="0"/>
              </a:rPr>
              <a:t>.</a:t>
            </a:r>
            <a:endParaRPr lang="ru-RU" sz="2800" dirty="0" smtClean="0">
              <a:solidFill>
                <a:srgbClr val="00FFCC"/>
              </a:solidFill>
              <a:effectLst>
                <a:outerShdw blurRad="38100" dist="38100" dir="2700000" algn="tl">
                  <a:srgbClr val="000000">
                    <a:alpha val="43137"/>
                  </a:srgbClr>
                </a:outerShdw>
              </a:effectLst>
              <a:latin typeface="Bookman Old Style" pitchFamily="18" charset="0"/>
            </a:endParaRPr>
          </a:p>
        </p:txBody>
      </p:sp>
      <p:grpSp>
        <p:nvGrpSpPr>
          <p:cNvPr id="2" name="Group 14"/>
          <p:cNvGrpSpPr>
            <a:grpSpLocks/>
          </p:cNvGrpSpPr>
          <p:nvPr/>
        </p:nvGrpSpPr>
        <p:grpSpPr bwMode="auto">
          <a:xfrm>
            <a:off x="381000" y="2438400"/>
            <a:ext cx="8458200" cy="1981200"/>
            <a:chOff x="381000" y="2438400"/>
            <a:chExt cx="8458200" cy="1981200"/>
          </a:xfrm>
        </p:grpSpPr>
        <p:grpSp>
          <p:nvGrpSpPr>
            <p:cNvPr id="31753" name="Group 15"/>
            <p:cNvGrpSpPr>
              <a:grpSpLocks/>
            </p:cNvGrpSpPr>
            <p:nvPr/>
          </p:nvGrpSpPr>
          <p:grpSpPr bwMode="auto">
            <a:xfrm>
              <a:off x="381000" y="2438400"/>
              <a:ext cx="8458200" cy="1981200"/>
              <a:chOff x="381000" y="2438400"/>
              <a:chExt cx="8458200" cy="1981200"/>
            </a:xfrm>
          </p:grpSpPr>
          <p:grpSp>
            <p:nvGrpSpPr>
              <p:cNvPr id="31755" name="Группа 18"/>
              <p:cNvGrpSpPr>
                <a:grpSpLocks/>
              </p:cNvGrpSpPr>
              <p:nvPr/>
            </p:nvGrpSpPr>
            <p:grpSpPr bwMode="auto">
              <a:xfrm>
                <a:off x="815975" y="2438400"/>
                <a:ext cx="8023225" cy="1981200"/>
                <a:chOff x="715722" y="4929197"/>
                <a:chExt cx="8071120" cy="1785951"/>
              </a:xfrm>
            </p:grpSpPr>
            <p:sp>
              <p:nvSpPr>
                <p:cNvPr id="11" name="Прямоугольник 10"/>
                <p:cNvSpPr/>
                <p:nvPr/>
              </p:nvSpPr>
              <p:spPr>
                <a:xfrm>
                  <a:off x="715722" y="4929197"/>
                  <a:ext cx="8071120" cy="1785951"/>
                </a:xfrm>
                <a:prstGeom prst="rect">
                  <a:avLst/>
                </a:prstGeom>
                <a:solidFill>
                  <a:schemeClr val="bg1">
                    <a:lumMod val="8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31760" name="TextBox 17"/>
                <p:cNvSpPr txBox="1">
                  <a:spLocks noChangeArrowheads="1"/>
                </p:cNvSpPr>
                <p:nvPr/>
              </p:nvSpPr>
              <p:spPr bwMode="auto">
                <a:xfrm>
                  <a:off x="750855" y="5214453"/>
                  <a:ext cx="7877887" cy="278483"/>
                </a:xfrm>
                <a:prstGeom prst="rect">
                  <a:avLst/>
                </a:prstGeom>
                <a:noFill/>
                <a:ln w="9525">
                  <a:noFill/>
                  <a:miter lim="800000"/>
                  <a:headEnd/>
                  <a:tailEnd/>
                </a:ln>
              </p:spPr>
              <p:txBody>
                <a:bodyPr>
                  <a:spAutoFit/>
                </a:bodyPr>
                <a:lstStyle/>
                <a:p>
                  <a:pPr>
                    <a:lnSpc>
                      <a:spcPct val="120000"/>
                    </a:lnSpc>
                    <a:spcBef>
                      <a:spcPts val="600"/>
                    </a:spcBef>
                    <a:spcAft>
                      <a:spcPts val="600"/>
                    </a:spcAft>
                  </a:pPr>
                  <a:endParaRPr lang="en-US" sz="2000">
                    <a:latin typeface="Calibri" pitchFamily="34" charset="0"/>
                  </a:endParaRPr>
                </a:p>
              </p:txBody>
            </p:sp>
          </p:grpSp>
          <p:sp>
            <p:nvSpPr>
              <p:cNvPr id="10" name="Прямоугольник 9"/>
              <p:cNvSpPr/>
              <p:nvPr/>
            </p:nvSpPr>
            <p:spPr bwMode="auto">
              <a:xfrm>
                <a:off x="381000" y="2438400"/>
                <a:ext cx="361705" cy="1981199"/>
              </a:xfrm>
              <a:prstGeom prst="rect">
                <a:avLst/>
              </a:prstGeom>
              <a:solidFill>
                <a:srgbClr val="CC99FF"/>
              </a:solidFill>
              <a:ln>
                <a:solidFill>
                  <a:srgbClr val="A3050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sp>
          <p:nvSpPr>
            <p:cNvPr id="31754" name="TextBox 12"/>
            <p:cNvSpPr txBox="1">
              <a:spLocks noChangeArrowheads="1"/>
            </p:cNvSpPr>
            <p:nvPr/>
          </p:nvSpPr>
          <p:spPr bwMode="auto">
            <a:xfrm>
              <a:off x="990600" y="2867025"/>
              <a:ext cx="7772400" cy="646331"/>
            </a:xfrm>
            <a:prstGeom prst="rect">
              <a:avLst/>
            </a:prstGeom>
            <a:noFill/>
            <a:ln w="9525">
              <a:noFill/>
              <a:miter lim="800000"/>
              <a:headEnd/>
              <a:tailEnd/>
            </a:ln>
          </p:spPr>
          <p:txBody>
            <a:bodyPr>
              <a:spAutoFit/>
            </a:bodyPr>
            <a:lstStyle/>
            <a:p>
              <a:r>
                <a:rPr lang="en-US" dirty="0" smtClean="0"/>
                <a:t>Heavy </a:t>
              </a:r>
              <a:r>
                <a:rPr lang="en-US" dirty="0"/>
                <a:t>ion beams of the </a:t>
              </a:r>
              <a:r>
                <a:rPr lang="en-US" dirty="0" err="1"/>
                <a:t>Nuclotron</a:t>
              </a:r>
              <a:r>
                <a:rPr lang="en-US" dirty="0"/>
                <a:t>-M of relativistic energies are an unique tool for validation of microelectronic devices for the space program</a:t>
              </a:r>
              <a:endParaRPr lang="ru-RU" dirty="0">
                <a:latin typeface="Calibri"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a:blip r:embed="rId2"/>
          <a:srcRect/>
          <a:stretch>
            <a:fillRect/>
          </a:stretch>
        </p:blipFill>
        <p:spPr bwMode="auto">
          <a:xfrm>
            <a:off x="571472" y="214290"/>
            <a:ext cx="8429684" cy="64305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7158" y="285728"/>
            <a:ext cx="8572528" cy="6107282"/>
          </a:xfrm>
          <a:prstGeom prst="rect">
            <a:avLst/>
          </a:prstGeom>
          <a:solidFill>
            <a:schemeClr val="bg1">
              <a:alpha val="80000"/>
            </a:schemeClr>
          </a:solid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lstStyle/>
          <a:p>
            <a:r>
              <a:rPr lang="en-US" sz="2400" dirty="0" err="1" smtClean="0">
                <a:solidFill>
                  <a:srgbClr val="00FFCC"/>
                </a:solidFill>
              </a:rPr>
              <a:t>Kurchatov</a:t>
            </a:r>
            <a:r>
              <a:rPr lang="en-US" sz="2400" dirty="0" smtClean="0">
                <a:solidFill>
                  <a:srgbClr val="00FFCC"/>
                </a:solidFill>
              </a:rPr>
              <a:t> synchrotron radiation source, 1999</a:t>
            </a:r>
            <a:endParaRPr lang="ru-RU" sz="2400" dirty="0">
              <a:solidFill>
                <a:srgbClr val="00FFCC"/>
              </a:solidFill>
            </a:endParaRPr>
          </a:p>
        </p:txBody>
      </p:sp>
      <p:pic>
        <p:nvPicPr>
          <p:cNvPr id="135169" name="Picture 1"/>
          <p:cNvPicPr>
            <a:picLocks noChangeAspect="1" noChangeArrowheads="1"/>
          </p:cNvPicPr>
          <p:nvPr/>
        </p:nvPicPr>
        <p:blipFill>
          <a:blip r:embed="rId2" cstate="screen">
            <a:lum bright="-10000" contrast="10000"/>
          </a:blip>
          <a:srcRect/>
          <a:stretch>
            <a:fillRect/>
          </a:stretch>
        </p:blipFill>
        <p:spPr bwMode="auto">
          <a:xfrm>
            <a:off x="928662" y="1142984"/>
            <a:ext cx="7253341" cy="53578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3177" name="Text Box 9"/>
          <p:cNvSpPr txBox="1">
            <a:spLocks noChangeArrowheads="1"/>
          </p:cNvSpPr>
          <p:nvPr/>
        </p:nvSpPr>
        <p:spPr bwMode="auto">
          <a:xfrm>
            <a:off x="6096000" y="3733800"/>
            <a:ext cx="236220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endParaRPr lang="en-US">
              <a:solidFill>
                <a:srgbClr val="000000"/>
              </a:solidFill>
              <a:latin typeface="Arial" charset="0"/>
              <a:ea typeface="ＭＳ Ｐゴシック" charset="0"/>
            </a:endParaRPr>
          </a:p>
        </p:txBody>
      </p:sp>
      <p:sp>
        <p:nvSpPr>
          <p:cNvPr id="263178" name="Text Box 10"/>
          <p:cNvSpPr txBox="1">
            <a:spLocks noChangeArrowheads="1"/>
          </p:cNvSpPr>
          <p:nvPr/>
        </p:nvSpPr>
        <p:spPr bwMode="auto">
          <a:xfrm>
            <a:off x="6096000" y="4038600"/>
            <a:ext cx="20574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US" sz="1400">
                <a:solidFill>
                  <a:srgbClr val="000000"/>
                </a:solidFill>
                <a:latin typeface="Arial" charset="0"/>
                <a:ea typeface="ＭＳ Ｐゴシック" charset="0"/>
              </a:rPr>
              <a:t>GFP-NSBS1</a:t>
            </a:r>
          </a:p>
        </p:txBody>
      </p:sp>
      <p:pic>
        <p:nvPicPr>
          <p:cNvPr id="15" name="Picture 4" descr="d"/>
          <p:cNvPicPr>
            <a:picLocks noChangeAspect="1" noChangeArrowheads="1" noCrop="1"/>
          </p:cNvPicPr>
          <p:nvPr/>
        </p:nvPicPr>
        <p:blipFill>
          <a:blip r:embed="rId2">
            <a:extLst>
              <a:ext uri="{28A0092B-C50C-407E-A947-70E740481C1C}">
                <a14:useLocalDpi xmlns="" xmlns:a14="http://schemas.microsoft.com/office/drawing/2010/main" val="0"/>
              </a:ext>
            </a:extLst>
          </a:blip>
          <a:srcRect/>
          <a:stretch>
            <a:fillRect/>
          </a:stretch>
        </p:blipFill>
        <p:spPr bwMode="auto">
          <a:xfrm>
            <a:off x="2743200" y="0"/>
            <a:ext cx="3124200" cy="68736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4" descr="b3"/>
          <p:cNvPicPr>
            <a:picLocks noChangeAspect="1" noChangeArrowheads="1" noCrop="1"/>
          </p:cNvPicPr>
          <p:nvPr/>
        </p:nvPicPr>
        <p:blipFill>
          <a:blip r:embed="rId3">
            <a:extLst>
              <a:ext uri="{28A0092B-C50C-407E-A947-70E740481C1C}">
                <a14:useLocalDpi xmlns="" xmlns:a14="http://schemas.microsoft.com/office/drawing/2010/main" val="0"/>
              </a:ext>
            </a:extLst>
          </a:blip>
          <a:srcRect/>
          <a:stretch>
            <a:fillRect/>
          </a:stretch>
        </p:blipFill>
        <p:spPr bwMode="auto">
          <a:xfrm>
            <a:off x="1219200" y="609600"/>
            <a:ext cx="6831441" cy="5943600"/>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8" descr="fe"/>
          <p:cNvPicPr>
            <a:picLocks noChangeAspect="1" noChangeArrowheads="1" noCrop="1"/>
          </p:cNvPicPr>
          <p:nvPr/>
        </p:nvPicPr>
        <p:blipFill>
          <a:blip r:embed="rId4">
            <a:extLst>
              <a:ext uri="{28A0092B-C50C-407E-A947-70E740481C1C}">
                <a14:useLocalDpi xmlns="" xmlns:a14="http://schemas.microsoft.com/office/drawing/2010/main" val="0"/>
              </a:ext>
            </a:extLst>
          </a:blip>
          <a:srcRect/>
          <a:stretch>
            <a:fillRect/>
          </a:stretch>
        </p:blipFill>
        <p:spPr bwMode="auto">
          <a:xfrm>
            <a:off x="1066800" y="533400"/>
            <a:ext cx="6858000" cy="60497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itle 1"/>
          <p:cNvSpPr txBox="1">
            <a:spLocks/>
          </p:cNvSpPr>
          <p:nvPr/>
        </p:nvSpPr>
        <p:spPr>
          <a:xfrm>
            <a:off x="242687" y="76200"/>
            <a:ext cx="8901313" cy="497964"/>
          </a:xfrm>
          <a:prstGeom prst="rect">
            <a:avLst/>
          </a:prstGeom>
        </p:spPr>
        <p:txBody>
          <a:bodyPr/>
          <a:lstStyle>
            <a:lvl1pPr algn="l" rtl="0" eaLnBrk="1" fontAlgn="base" hangingPunct="1">
              <a:spcBef>
                <a:spcPct val="0"/>
              </a:spcBef>
              <a:spcAft>
                <a:spcPct val="0"/>
              </a:spcAft>
              <a:defRPr sz="2200" b="1">
                <a:solidFill>
                  <a:schemeClr val="bg1"/>
                </a:solidFill>
                <a:latin typeface="+mj-lt"/>
                <a:ea typeface="+mj-ea"/>
                <a:cs typeface="+mj-cs"/>
              </a:defRPr>
            </a:lvl1pPr>
            <a:lvl2pPr algn="l" rtl="0" eaLnBrk="1" fontAlgn="base" hangingPunct="1">
              <a:spcBef>
                <a:spcPct val="0"/>
              </a:spcBef>
              <a:spcAft>
                <a:spcPct val="0"/>
              </a:spcAft>
              <a:defRPr sz="2200" b="1">
                <a:solidFill>
                  <a:schemeClr val="bg1"/>
                </a:solidFill>
                <a:latin typeface="Verdana" pitchFamily="34" charset="0"/>
              </a:defRPr>
            </a:lvl2pPr>
            <a:lvl3pPr algn="l" rtl="0" eaLnBrk="1" fontAlgn="base" hangingPunct="1">
              <a:spcBef>
                <a:spcPct val="0"/>
              </a:spcBef>
              <a:spcAft>
                <a:spcPct val="0"/>
              </a:spcAft>
              <a:defRPr sz="2200" b="1">
                <a:solidFill>
                  <a:schemeClr val="bg1"/>
                </a:solidFill>
                <a:latin typeface="Verdana" pitchFamily="34" charset="0"/>
              </a:defRPr>
            </a:lvl3pPr>
            <a:lvl4pPr algn="l" rtl="0" eaLnBrk="1" fontAlgn="base" hangingPunct="1">
              <a:spcBef>
                <a:spcPct val="0"/>
              </a:spcBef>
              <a:spcAft>
                <a:spcPct val="0"/>
              </a:spcAft>
              <a:defRPr sz="2200" b="1">
                <a:solidFill>
                  <a:schemeClr val="bg1"/>
                </a:solidFill>
                <a:latin typeface="Verdana" pitchFamily="34" charset="0"/>
              </a:defRPr>
            </a:lvl4pPr>
            <a:lvl5pPr algn="l" rtl="0" eaLnBrk="1" fontAlgn="base" hangingPunct="1">
              <a:spcBef>
                <a:spcPct val="0"/>
              </a:spcBef>
              <a:spcAft>
                <a:spcPct val="0"/>
              </a:spcAft>
              <a:defRPr sz="2200" b="1">
                <a:solidFill>
                  <a:schemeClr val="bg1"/>
                </a:solidFill>
                <a:latin typeface="Verdana" pitchFamily="34" charset="0"/>
              </a:defRPr>
            </a:lvl5pPr>
            <a:lvl6pPr marL="457200" algn="l" rtl="0" eaLnBrk="1" fontAlgn="base" hangingPunct="1">
              <a:spcBef>
                <a:spcPct val="0"/>
              </a:spcBef>
              <a:spcAft>
                <a:spcPct val="0"/>
              </a:spcAft>
              <a:defRPr sz="2200" b="1">
                <a:solidFill>
                  <a:schemeClr val="bg1"/>
                </a:solidFill>
                <a:latin typeface="Verdana" pitchFamily="34" charset="0"/>
              </a:defRPr>
            </a:lvl6pPr>
            <a:lvl7pPr marL="914400" algn="l" rtl="0" eaLnBrk="1" fontAlgn="base" hangingPunct="1">
              <a:spcBef>
                <a:spcPct val="0"/>
              </a:spcBef>
              <a:spcAft>
                <a:spcPct val="0"/>
              </a:spcAft>
              <a:defRPr sz="2200" b="1">
                <a:solidFill>
                  <a:schemeClr val="bg1"/>
                </a:solidFill>
                <a:latin typeface="Verdana" pitchFamily="34" charset="0"/>
              </a:defRPr>
            </a:lvl7pPr>
            <a:lvl8pPr marL="1371600" algn="l" rtl="0" eaLnBrk="1" fontAlgn="base" hangingPunct="1">
              <a:spcBef>
                <a:spcPct val="0"/>
              </a:spcBef>
              <a:spcAft>
                <a:spcPct val="0"/>
              </a:spcAft>
              <a:defRPr sz="2200" b="1">
                <a:solidFill>
                  <a:schemeClr val="bg1"/>
                </a:solidFill>
                <a:latin typeface="Verdana" pitchFamily="34" charset="0"/>
              </a:defRPr>
            </a:lvl8pPr>
            <a:lvl9pPr marL="1828800" algn="l" rtl="0" eaLnBrk="1" fontAlgn="base" hangingPunct="1">
              <a:spcBef>
                <a:spcPct val="0"/>
              </a:spcBef>
              <a:spcAft>
                <a:spcPct val="0"/>
              </a:spcAft>
              <a:defRPr sz="2200" b="1">
                <a:solidFill>
                  <a:schemeClr val="bg1"/>
                </a:solidFill>
                <a:latin typeface="Verdana" pitchFamily="34" charset="0"/>
              </a:defRPr>
            </a:lvl9pPr>
          </a:lstStyle>
          <a:p>
            <a:r>
              <a:rPr lang="en-US" sz="2000" dirty="0" smtClean="0">
                <a:solidFill>
                  <a:prstClr val="white"/>
                </a:solidFill>
                <a:latin typeface="Calibri"/>
              </a:rPr>
              <a:t>Live cell imaging of heavy ion traversals in </a:t>
            </a:r>
            <a:r>
              <a:rPr lang="en-US" sz="2000" dirty="0" err="1" smtClean="0">
                <a:solidFill>
                  <a:prstClr val="white"/>
                </a:solidFill>
                <a:latin typeface="Calibri"/>
              </a:rPr>
              <a:t>euchromatin</a:t>
            </a:r>
            <a:r>
              <a:rPr lang="en-US" sz="2000" dirty="0" smtClean="0">
                <a:solidFill>
                  <a:prstClr val="white"/>
                </a:solidFill>
                <a:latin typeface="Calibri"/>
              </a:rPr>
              <a:t> and heterochromatin</a:t>
            </a:r>
            <a:endParaRPr lang="en-US" sz="2000" kern="0" dirty="0">
              <a:solidFill>
                <a:prstClr val="white"/>
              </a:solidFill>
              <a:latin typeface="Calibri"/>
            </a:endParaRPr>
          </a:p>
        </p:txBody>
      </p:sp>
      <p:sp>
        <p:nvSpPr>
          <p:cNvPr id="263176" name="Text Box 8"/>
          <p:cNvSpPr txBox="1">
            <a:spLocks noChangeArrowheads="1"/>
          </p:cNvSpPr>
          <p:nvPr/>
        </p:nvSpPr>
        <p:spPr bwMode="auto">
          <a:xfrm>
            <a:off x="0" y="6553722"/>
            <a:ext cx="5867401" cy="276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50000"/>
              </a:spcBef>
              <a:spcAft>
                <a:spcPct val="0"/>
              </a:spcAft>
            </a:pPr>
            <a:r>
              <a:rPr lang="en-US" sz="1200" dirty="0">
                <a:solidFill>
                  <a:srgbClr val="FFFFFF"/>
                </a:solidFill>
                <a:latin typeface="Calibri"/>
                <a:ea typeface="ＭＳ Ｐゴシック" charset="0"/>
              </a:rPr>
              <a:t>Jakob </a:t>
            </a:r>
            <a:r>
              <a:rPr lang="en-US" sz="1200" i="1" dirty="0">
                <a:solidFill>
                  <a:srgbClr val="FFFFFF"/>
                </a:solidFill>
                <a:latin typeface="Calibri"/>
                <a:ea typeface="ＭＳ Ｐゴシック" charset="0"/>
              </a:rPr>
              <a:t>et al., Proc. Natl. Acad. Sci. USA</a:t>
            </a:r>
            <a:r>
              <a:rPr lang="en-US" sz="1200" dirty="0">
                <a:solidFill>
                  <a:srgbClr val="FFFFFF"/>
                </a:solidFill>
                <a:latin typeface="Calibri"/>
                <a:ea typeface="ＭＳ Ｐゴシック" charset="0"/>
              </a:rPr>
              <a:t> </a:t>
            </a:r>
            <a:r>
              <a:rPr lang="en-US" sz="1200" dirty="0" smtClean="0">
                <a:solidFill>
                  <a:srgbClr val="FFFFFF"/>
                </a:solidFill>
                <a:latin typeface="Calibri"/>
                <a:ea typeface="ＭＳ Ｐゴシック" charset="0"/>
              </a:rPr>
              <a:t>2009</a:t>
            </a:r>
            <a:r>
              <a:rPr lang="en-US" sz="1200" i="1" dirty="0" smtClean="0">
                <a:solidFill>
                  <a:srgbClr val="FFFFFF"/>
                </a:solidFill>
                <a:latin typeface="Calibri"/>
                <a:ea typeface="ＭＳ Ｐゴシック" charset="0"/>
              </a:rPr>
              <a:t>; </a:t>
            </a:r>
            <a:r>
              <a:rPr lang="en-US" sz="1200" i="1" dirty="0" err="1" smtClean="0">
                <a:solidFill>
                  <a:srgbClr val="FFFFFF"/>
                </a:solidFill>
                <a:latin typeface="Calibri"/>
                <a:ea typeface="ＭＳ Ｐゴシック" charset="0"/>
              </a:rPr>
              <a:t>Nucl</a:t>
            </a:r>
            <a:r>
              <a:rPr lang="en-US" sz="1200" i="1" dirty="0" smtClean="0">
                <a:solidFill>
                  <a:srgbClr val="FFFFFF"/>
                </a:solidFill>
                <a:latin typeface="Calibri"/>
                <a:ea typeface="ＭＳ Ｐゴシック" charset="0"/>
              </a:rPr>
              <a:t>. Acids Res</a:t>
            </a:r>
            <a:r>
              <a:rPr lang="en-US" sz="1200" dirty="0" smtClean="0">
                <a:solidFill>
                  <a:srgbClr val="FFFFFF"/>
                </a:solidFill>
                <a:latin typeface="Calibri"/>
                <a:ea typeface="ＭＳ Ｐゴシック" charset="0"/>
              </a:rPr>
              <a:t>. 2011</a:t>
            </a:r>
            <a:endParaRPr lang="en-US" sz="1200" dirty="0">
              <a:solidFill>
                <a:srgbClr val="FFFFFF"/>
              </a:solidFill>
              <a:latin typeface="Calibri"/>
              <a:ea typeface="ＭＳ Ｐゴシック" charset="0"/>
            </a:endParaRPr>
          </a:p>
        </p:txBody>
      </p:sp>
    </p:spTree>
    <p:extLst>
      <p:ext uri="{BB962C8B-B14F-4D97-AF65-F5344CB8AC3E}">
        <p14:creationId xmlns="" xmlns:p14="http://schemas.microsoft.com/office/powerpoint/2010/main" val="3393110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31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nodeType="clickEffect">
                                  <p:stCondLst>
                                    <p:cond delay="0"/>
                                  </p:stCondLst>
                                  <p:childTnLst>
                                    <p:animEffect transition="out" filter="blinds(horizontal)">
                                      <p:cBhvr>
                                        <p:cTn id="12" dur="500"/>
                                        <p:tgtEl>
                                          <p:spTgt spid="17"/>
                                        </p:tgtEl>
                                      </p:cBhvr>
                                    </p:animEffect>
                                    <p:set>
                                      <p:cBhvr>
                                        <p:cTn id="13" dur="1" fill="hold">
                                          <p:stCondLst>
                                            <p:cond delay="499"/>
                                          </p:stCondLst>
                                        </p:cTn>
                                        <p:tgtEl>
                                          <p:spTgt spid="17"/>
                                        </p:tgtEl>
                                        <p:attrNameLst>
                                          <p:attrName>style.visibility</p:attrName>
                                        </p:attrNameLst>
                                      </p:cBhvr>
                                      <p:to>
                                        <p:strVal val="hidden"/>
                                      </p:to>
                                    </p:set>
                                  </p:childTnLst>
                                </p:cTn>
                              </p:par>
                              <p:par>
                                <p:cTn id="14" presetID="1"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5" presetClass="exit" presetSubtype="10" fill="hold" nodeType="clickEffect">
                                  <p:stCondLst>
                                    <p:cond delay="0"/>
                                  </p:stCondLst>
                                  <p:childTnLst>
                                    <p:animEffect transition="out" filter="checkerboard(across)">
                                      <p:cBhvr>
                                        <p:cTn id="19" dur="500"/>
                                        <p:tgtEl>
                                          <p:spTgt spid="16"/>
                                        </p:tgtEl>
                                      </p:cBhvr>
                                    </p:animEffect>
                                    <p:set>
                                      <p:cBhvr>
                                        <p:cTn id="20" dur="1" fill="hold">
                                          <p:stCondLst>
                                            <p:cond delay="499"/>
                                          </p:stCondLst>
                                        </p:cTn>
                                        <p:tgtEl>
                                          <p:spTgt spid="16"/>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17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title"/>
          </p:nvPr>
        </p:nvSpPr>
        <p:spPr/>
        <p:txBody>
          <a:bodyPr/>
          <a:lstStyle/>
          <a:p>
            <a:pPr eaLnBrk="1" hangingPunct="1">
              <a:defRPr/>
            </a:pPr>
            <a:r>
              <a:rPr lang="it-IT" sz="3200">
                <a:solidFill>
                  <a:schemeClr val="hlink"/>
                </a:solidFill>
              </a:rPr>
              <a:t>Why are we interested in energetic heavy ions?</a:t>
            </a:r>
          </a:p>
        </p:txBody>
      </p:sp>
      <p:pic>
        <p:nvPicPr>
          <p:cNvPr id="40963" name="Picture 3" descr="pazienteGSI"/>
          <p:cNvPicPr>
            <a:picLocks noChangeAspect="1" noChangeArrowheads="1"/>
          </p:cNvPicPr>
          <p:nvPr/>
        </p:nvPicPr>
        <p:blipFill>
          <a:blip r:embed="rId2" cstate="screen">
            <a:extLst>
              <a:ext uri="{28A0092B-C50C-407E-A947-70E740481C1C}">
                <a14:useLocalDpi xmlns="" xmlns:a14="http://schemas.microsoft.com/office/drawing/2010/main" val="0"/>
              </a:ext>
            </a:extLst>
          </a:blip>
          <a:srcRect/>
          <a:stretch>
            <a:fillRect/>
          </a:stretch>
        </p:blipFill>
        <p:spPr bwMode="auto">
          <a:xfrm>
            <a:off x="5220072" y="1412776"/>
            <a:ext cx="2586037" cy="3581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0964" name="Picture 4"/>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381000" y="1524000"/>
            <a:ext cx="3352800" cy="3352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65" name="Text Box 5"/>
          <p:cNvSpPr txBox="1">
            <a:spLocks noChangeArrowheads="1"/>
          </p:cNvSpPr>
          <p:nvPr/>
        </p:nvSpPr>
        <p:spPr bwMode="auto">
          <a:xfrm>
            <a:off x="395536" y="5949280"/>
            <a:ext cx="8435280" cy="461657"/>
          </a:xfrm>
          <a:prstGeom prst="rect">
            <a:avLst/>
          </a:prstGeom>
          <a:noFill/>
          <a:ln>
            <a:noFill/>
          </a:ln>
          <a:effectLst/>
          <a:extLst>
            <a:ext uri="{909E8E84-426E-40dd-AFC4-6F175D3DCCD1}">
              <a14:hiddenFill xmlns="" xmlns:a14="http://schemas.microsoft.com/office/drawing/2010/main">
                <a:solidFill>
                  <a:srgbClr val="00CCCC"/>
                </a:solidFill>
              </a14:hiddenFill>
            </a:ext>
            <a:ext uri="{91240B29-F687-4f45-9708-019B960494DF}">
              <a14:hiddenLine xmlns="" xmlns:a14="http://schemas.microsoft.com/office/drawing/2010/main" w="9525" algn="ctr">
                <a:solidFill>
                  <a:srgbClr val="FFFFFF"/>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lIns="91430" tIns="45716" rIns="91430" bIns="45716">
            <a:spAutoFit/>
          </a:bodyPr>
          <a:lstStyle>
            <a:lvl1pPr eaLnBrk="0" hangingPunct="0">
              <a:defRPr sz="2400" b="1">
                <a:solidFill>
                  <a:schemeClr val="bg1"/>
                </a:solidFill>
                <a:latin typeface="Times New Roman" pitchFamily="18" charset="0"/>
              </a:defRPr>
            </a:lvl1pPr>
            <a:lvl2pPr marL="742950" indent="-285750" eaLnBrk="0" hangingPunct="0">
              <a:defRPr sz="2400" b="1">
                <a:solidFill>
                  <a:schemeClr val="bg1"/>
                </a:solidFill>
                <a:latin typeface="Times New Roman" pitchFamily="18" charset="0"/>
              </a:defRPr>
            </a:lvl2pPr>
            <a:lvl3pPr marL="1143000" indent="-228600" eaLnBrk="0" hangingPunct="0">
              <a:defRPr sz="2400" b="1">
                <a:solidFill>
                  <a:schemeClr val="bg1"/>
                </a:solidFill>
                <a:latin typeface="Times New Roman" pitchFamily="18" charset="0"/>
              </a:defRPr>
            </a:lvl3pPr>
            <a:lvl4pPr marL="1600200" indent="-228600" eaLnBrk="0" hangingPunct="0">
              <a:defRPr sz="2400" b="1">
                <a:solidFill>
                  <a:schemeClr val="bg1"/>
                </a:solidFill>
                <a:latin typeface="Times New Roman" pitchFamily="18" charset="0"/>
              </a:defRPr>
            </a:lvl4pPr>
            <a:lvl5pPr marL="2057400" indent="-228600" eaLnBrk="0" hangingPunct="0">
              <a:defRPr sz="2400" b="1">
                <a:solidFill>
                  <a:schemeClr val="bg1"/>
                </a:solidFill>
                <a:latin typeface="Times New Roman" pitchFamily="18" charset="0"/>
              </a:defRPr>
            </a:lvl5pPr>
            <a:lvl6pPr marL="2514600" indent="-228600" algn="ctr" eaLnBrk="0" fontAlgn="base" hangingPunct="0">
              <a:spcBef>
                <a:spcPct val="0"/>
              </a:spcBef>
              <a:spcAft>
                <a:spcPct val="0"/>
              </a:spcAft>
              <a:defRPr sz="2400" b="1">
                <a:solidFill>
                  <a:schemeClr val="bg1"/>
                </a:solidFill>
                <a:latin typeface="Times New Roman" pitchFamily="18" charset="0"/>
              </a:defRPr>
            </a:lvl6pPr>
            <a:lvl7pPr marL="2971800" indent="-228600" algn="ctr" eaLnBrk="0" fontAlgn="base" hangingPunct="0">
              <a:spcBef>
                <a:spcPct val="0"/>
              </a:spcBef>
              <a:spcAft>
                <a:spcPct val="0"/>
              </a:spcAft>
              <a:defRPr sz="2400" b="1">
                <a:solidFill>
                  <a:schemeClr val="bg1"/>
                </a:solidFill>
                <a:latin typeface="Times New Roman" pitchFamily="18" charset="0"/>
              </a:defRPr>
            </a:lvl7pPr>
            <a:lvl8pPr marL="3429000" indent="-228600" algn="ctr" eaLnBrk="0" fontAlgn="base" hangingPunct="0">
              <a:spcBef>
                <a:spcPct val="0"/>
              </a:spcBef>
              <a:spcAft>
                <a:spcPct val="0"/>
              </a:spcAft>
              <a:defRPr sz="2400" b="1">
                <a:solidFill>
                  <a:schemeClr val="bg1"/>
                </a:solidFill>
                <a:latin typeface="Times New Roman" pitchFamily="18" charset="0"/>
              </a:defRPr>
            </a:lvl8pPr>
            <a:lvl9pPr marL="3886200" indent="-228600" algn="ctr" eaLnBrk="0" fontAlgn="base" hangingPunct="0">
              <a:spcBef>
                <a:spcPct val="0"/>
              </a:spcBef>
              <a:spcAft>
                <a:spcPct val="0"/>
              </a:spcAft>
              <a:defRPr sz="2400" b="1">
                <a:solidFill>
                  <a:schemeClr val="bg1"/>
                </a:solidFill>
                <a:latin typeface="Times New Roman" pitchFamily="18" charset="0"/>
              </a:defRPr>
            </a:lvl9pPr>
          </a:lstStyle>
          <a:p>
            <a:pPr eaLnBrk="1" hangingPunct="1">
              <a:spcBef>
                <a:spcPct val="50000"/>
              </a:spcBef>
            </a:pPr>
            <a:r>
              <a:rPr lang="de-DE" altLang="en-US" dirty="0">
                <a:solidFill>
                  <a:schemeClr val="accent2"/>
                </a:solidFill>
              </a:rPr>
              <a:t>Heavy </a:t>
            </a:r>
            <a:r>
              <a:rPr lang="de-DE" altLang="en-US" dirty="0" err="1">
                <a:solidFill>
                  <a:schemeClr val="accent2"/>
                </a:solidFill>
              </a:rPr>
              <a:t>ion</a:t>
            </a:r>
            <a:r>
              <a:rPr lang="de-DE" altLang="en-US" dirty="0">
                <a:solidFill>
                  <a:schemeClr val="accent2"/>
                </a:solidFill>
              </a:rPr>
              <a:t> </a:t>
            </a:r>
            <a:r>
              <a:rPr lang="de-DE" altLang="en-US" dirty="0" err="1">
                <a:solidFill>
                  <a:schemeClr val="accent2"/>
                </a:solidFill>
              </a:rPr>
              <a:t>radiation</a:t>
            </a:r>
            <a:r>
              <a:rPr lang="de-DE" altLang="en-US" dirty="0">
                <a:solidFill>
                  <a:schemeClr val="accent2"/>
                </a:solidFill>
              </a:rPr>
              <a:t> </a:t>
            </a:r>
            <a:r>
              <a:rPr lang="de-DE" altLang="en-US" dirty="0" err="1">
                <a:solidFill>
                  <a:schemeClr val="accent2"/>
                </a:solidFill>
              </a:rPr>
              <a:t>is</a:t>
            </a:r>
            <a:r>
              <a:rPr lang="de-DE" altLang="en-US" dirty="0">
                <a:solidFill>
                  <a:schemeClr val="accent2"/>
                </a:solidFill>
              </a:rPr>
              <a:t> not </a:t>
            </a:r>
            <a:r>
              <a:rPr lang="de-DE" altLang="en-US" dirty="0" err="1">
                <a:solidFill>
                  <a:schemeClr val="accent2"/>
                </a:solidFill>
              </a:rPr>
              <a:t>present</a:t>
            </a:r>
            <a:r>
              <a:rPr lang="de-DE" altLang="en-US" dirty="0">
                <a:solidFill>
                  <a:schemeClr val="accent2"/>
                </a:solidFill>
              </a:rPr>
              <a:t> </a:t>
            </a:r>
            <a:r>
              <a:rPr lang="de-DE" altLang="en-US" dirty="0" err="1">
                <a:solidFill>
                  <a:schemeClr val="accent2"/>
                </a:solidFill>
              </a:rPr>
              <a:t>naturally</a:t>
            </a:r>
            <a:r>
              <a:rPr lang="de-DE" altLang="en-US" dirty="0">
                <a:solidFill>
                  <a:schemeClr val="accent2"/>
                </a:solidFill>
              </a:rPr>
              <a:t> on Earth</a:t>
            </a:r>
            <a:endParaRPr lang="en-US" altLang="en-US" dirty="0">
              <a:solidFill>
                <a:schemeClr val="accent2"/>
              </a:solidFill>
            </a:endParaRPr>
          </a:p>
        </p:txBody>
      </p:sp>
      <p:sp>
        <p:nvSpPr>
          <p:cNvPr id="2" name="TextBox 1"/>
          <p:cNvSpPr txBox="1"/>
          <p:nvPr/>
        </p:nvSpPr>
        <p:spPr>
          <a:xfrm>
            <a:off x="467544" y="5085184"/>
            <a:ext cx="3240360" cy="646331"/>
          </a:xfrm>
          <a:prstGeom prst="rect">
            <a:avLst/>
          </a:prstGeom>
          <a:noFill/>
        </p:spPr>
        <p:txBody>
          <a:bodyPr wrap="square" rtlCol="0">
            <a:spAutoFit/>
          </a:bodyPr>
          <a:lstStyle/>
          <a:p>
            <a:r>
              <a:rPr lang="en-US" baseline="30000" dirty="0" smtClean="0"/>
              <a:t>1</a:t>
            </a:r>
            <a:r>
              <a:rPr lang="en-US" dirty="0" smtClean="0"/>
              <a:t>H to </a:t>
            </a:r>
            <a:r>
              <a:rPr lang="en-US" baseline="30000" dirty="0" smtClean="0"/>
              <a:t>56</a:t>
            </a:r>
            <a:r>
              <a:rPr lang="en-US" dirty="0" smtClean="0"/>
              <a:t>Fe</a:t>
            </a:r>
          </a:p>
          <a:p>
            <a:r>
              <a:rPr lang="en-US" dirty="0" smtClean="0"/>
              <a:t>100-10000 MeV/n</a:t>
            </a:r>
            <a:endParaRPr lang="en-US" dirty="0"/>
          </a:p>
        </p:txBody>
      </p:sp>
      <p:sp>
        <p:nvSpPr>
          <p:cNvPr id="7" name="TextBox 6"/>
          <p:cNvSpPr txBox="1"/>
          <p:nvPr/>
        </p:nvSpPr>
        <p:spPr>
          <a:xfrm>
            <a:off x="5508104" y="5085184"/>
            <a:ext cx="3240360" cy="646331"/>
          </a:xfrm>
          <a:prstGeom prst="rect">
            <a:avLst/>
          </a:prstGeom>
          <a:noFill/>
        </p:spPr>
        <p:txBody>
          <a:bodyPr wrap="square" rtlCol="0">
            <a:spAutoFit/>
          </a:bodyPr>
          <a:lstStyle/>
          <a:p>
            <a:r>
              <a:rPr lang="en-US" baseline="30000" dirty="0" smtClean="0"/>
              <a:t>1</a:t>
            </a:r>
            <a:r>
              <a:rPr lang="en-US" dirty="0" smtClean="0"/>
              <a:t>H to </a:t>
            </a:r>
            <a:r>
              <a:rPr lang="en-US" baseline="30000" dirty="0" smtClean="0"/>
              <a:t>20</a:t>
            </a:r>
            <a:r>
              <a:rPr lang="en-US" dirty="0" smtClean="0"/>
              <a:t>Ne</a:t>
            </a:r>
          </a:p>
          <a:p>
            <a:r>
              <a:rPr lang="en-US" dirty="0" smtClean="0"/>
              <a:t>70-400 MeV/n</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icture 9"/>
          <p:cNvPicPr>
            <a:picLocks noChangeAspect="1" noChangeArrowheads="1"/>
          </p:cNvPicPr>
          <p:nvPr/>
        </p:nvPicPr>
        <p:blipFill>
          <a:blip r:embed="rId3" cstate="screen">
            <a:extLst>
              <a:ext uri="{28A0092B-C50C-407E-A947-70E740481C1C}">
                <a14:useLocalDpi xmlns="" xmlns:a14="http://schemas.microsoft.com/office/drawing/2010/main"/>
              </a:ext>
            </a:extLst>
          </a:blip>
          <a:srcRect l="5676" t="8104" r="22591" b="43344"/>
          <a:stretch>
            <a:fillRect/>
          </a:stretch>
        </p:blipFill>
        <p:spPr bwMode="auto">
          <a:xfrm>
            <a:off x="5257800" y="1143000"/>
            <a:ext cx="3733800" cy="2745001"/>
          </a:xfrm>
          <a:prstGeom prst="rect">
            <a:avLst/>
          </a:prstGeom>
          <a:solidFill>
            <a:srgbClr val="FFFFFF"/>
          </a:solidFill>
          <a:ln w="9525">
            <a:noFill/>
            <a:miter lim="800000"/>
            <a:headEnd/>
            <a:tailEnd/>
          </a:ln>
          <a:effectLst/>
        </p:spPr>
      </p:pic>
      <p:sp>
        <p:nvSpPr>
          <p:cNvPr id="4" name="Text Box 2"/>
          <p:cNvSpPr txBox="1">
            <a:spLocks noChangeArrowheads="1"/>
          </p:cNvSpPr>
          <p:nvPr/>
        </p:nvSpPr>
        <p:spPr bwMode="auto">
          <a:xfrm>
            <a:off x="0" y="116632"/>
            <a:ext cx="9143999" cy="276999"/>
          </a:xfrm>
          <a:prstGeom prst="rect">
            <a:avLst/>
          </a:prstGeom>
          <a:noFill/>
          <a:ln w="9525">
            <a:noFill/>
            <a:miter lim="800000"/>
            <a:headEnd/>
            <a:tailEnd/>
          </a:ln>
        </p:spPr>
        <p:txBody>
          <a:bodyPr wrap="square" lIns="0" tIns="0" rIns="0" bIns="0">
            <a:spAutoFit/>
          </a:bodyPr>
          <a:lstStyle/>
          <a:p>
            <a:pPr algn="ctr">
              <a:spcBef>
                <a:spcPct val="50000"/>
              </a:spcBef>
            </a:pPr>
            <a:r>
              <a:rPr lang="en-US" b="1" dirty="0">
                <a:solidFill>
                  <a:srgbClr val="002060"/>
                </a:solidFill>
              </a:rPr>
              <a:t>PHYSICAL  SUPPORT  OF </a:t>
            </a:r>
            <a:r>
              <a:rPr lang="en-US" b="1" dirty="0" smtClean="0">
                <a:solidFill>
                  <a:srgbClr val="002060"/>
                </a:solidFill>
              </a:rPr>
              <a:t>RADIOBIOLOGICAL  </a:t>
            </a:r>
            <a:r>
              <a:rPr lang="en-US" b="1" dirty="0">
                <a:solidFill>
                  <a:srgbClr val="002060"/>
                </a:solidFill>
              </a:rPr>
              <a:t>EXPERIMENTS  AT  </a:t>
            </a:r>
            <a:r>
              <a:rPr lang="en-US" b="1" dirty="0" smtClean="0">
                <a:solidFill>
                  <a:srgbClr val="002060"/>
                </a:solidFill>
              </a:rPr>
              <a:t>NUCLOTRON</a:t>
            </a:r>
            <a:endParaRPr lang="ru-RU" b="1" dirty="0">
              <a:solidFill>
                <a:srgbClr val="002060"/>
              </a:solidFill>
            </a:endParaRPr>
          </a:p>
        </p:txBody>
      </p:sp>
      <p:grpSp>
        <p:nvGrpSpPr>
          <p:cNvPr id="2" name="Group 80"/>
          <p:cNvGrpSpPr>
            <a:grpSpLocks/>
          </p:cNvGrpSpPr>
          <p:nvPr/>
        </p:nvGrpSpPr>
        <p:grpSpPr bwMode="auto">
          <a:xfrm>
            <a:off x="173038" y="3498850"/>
            <a:ext cx="4279900" cy="2427288"/>
            <a:chOff x="111" y="2408"/>
            <a:chExt cx="2696" cy="1529"/>
          </a:xfrm>
        </p:grpSpPr>
        <p:grpSp>
          <p:nvGrpSpPr>
            <p:cNvPr id="3" name="Group 77"/>
            <p:cNvGrpSpPr>
              <a:grpSpLocks/>
            </p:cNvGrpSpPr>
            <p:nvPr/>
          </p:nvGrpSpPr>
          <p:grpSpPr bwMode="auto">
            <a:xfrm>
              <a:off x="169" y="2408"/>
              <a:ext cx="2638" cy="1529"/>
              <a:chOff x="211" y="2459"/>
              <a:chExt cx="2638" cy="1529"/>
            </a:xfrm>
          </p:grpSpPr>
          <p:sp>
            <p:nvSpPr>
              <p:cNvPr id="8" name="Rectangle 38"/>
              <p:cNvSpPr>
                <a:spLocks noChangeArrowheads="1"/>
              </p:cNvSpPr>
              <p:nvPr/>
            </p:nvSpPr>
            <p:spPr bwMode="auto">
              <a:xfrm>
                <a:off x="2167" y="2949"/>
                <a:ext cx="177" cy="551"/>
              </a:xfrm>
              <a:prstGeom prst="rect">
                <a:avLst/>
              </a:prstGeom>
              <a:solidFill>
                <a:srgbClr val="FFFFFF"/>
              </a:solidFill>
              <a:ln w="9525">
                <a:solidFill>
                  <a:srgbClr val="000000"/>
                </a:solidFill>
                <a:miter lim="800000"/>
                <a:headEnd/>
                <a:tailEnd/>
              </a:ln>
            </p:spPr>
            <p:txBody>
              <a:bodyPr/>
              <a:lstStyle/>
              <a:p>
                <a:endParaRPr lang="en-US"/>
              </a:p>
            </p:txBody>
          </p:sp>
          <p:grpSp>
            <p:nvGrpSpPr>
              <p:cNvPr id="5" name="Group 76"/>
              <p:cNvGrpSpPr>
                <a:grpSpLocks/>
              </p:cNvGrpSpPr>
              <p:nvPr/>
            </p:nvGrpSpPr>
            <p:grpSpPr bwMode="auto">
              <a:xfrm>
                <a:off x="211" y="2459"/>
                <a:ext cx="2638" cy="1529"/>
                <a:chOff x="211" y="2459"/>
                <a:chExt cx="2638" cy="1529"/>
              </a:xfrm>
            </p:grpSpPr>
            <p:sp>
              <p:nvSpPr>
                <p:cNvPr id="10" name="Line 15"/>
                <p:cNvSpPr>
                  <a:spLocks noChangeShapeType="1"/>
                </p:cNvSpPr>
                <p:nvPr/>
              </p:nvSpPr>
              <p:spPr bwMode="auto">
                <a:xfrm>
                  <a:off x="1910" y="2658"/>
                  <a:ext cx="130" cy="390"/>
                </a:xfrm>
                <a:prstGeom prst="line">
                  <a:avLst/>
                </a:prstGeom>
                <a:noFill/>
                <a:ln w="6350">
                  <a:solidFill>
                    <a:srgbClr val="000000"/>
                  </a:solidFill>
                  <a:round/>
                  <a:headEnd/>
                  <a:tailEnd/>
                </a:ln>
              </p:spPr>
              <p:txBody>
                <a:bodyPr/>
                <a:lstStyle/>
                <a:p>
                  <a:endParaRPr lang="en-US"/>
                </a:p>
              </p:txBody>
            </p:sp>
            <p:sp>
              <p:nvSpPr>
                <p:cNvPr id="11" name="Line 16"/>
                <p:cNvSpPr>
                  <a:spLocks noChangeShapeType="1"/>
                </p:cNvSpPr>
                <p:nvPr/>
              </p:nvSpPr>
              <p:spPr bwMode="auto">
                <a:xfrm>
                  <a:off x="2398" y="2817"/>
                  <a:ext cx="100" cy="310"/>
                </a:xfrm>
                <a:prstGeom prst="line">
                  <a:avLst/>
                </a:prstGeom>
                <a:noFill/>
                <a:ln w="6350">
                  <a:solidFill>
                    <a:srgbClr val="000000"/>
                  </a:solidFill>
                  <a:round/>
                  <a:headEnd/>
                  <a:tailEnd/>
                </a:ln>
              </p:spPr>
              <p:txBody>
                <a:bodyPr/>
                <a:lstStyle/>
                <a:p>
                  <a:endParaRPr lang="en-US"/>
                </a:p>
              </p:txBody>
            </p:sp>
            <p:sp>
              <p:nvSpPr>
                <p:cNvPr id="12" name="Rectangle 22"/>
                <p:cNvSpPr>
                  <a:spLocks noChangeArrowheads="1"/>
                </p:cNvSpPr>
                <p:nvPr/>
              </p:nvSpPr>
              <p:spPr bwMode="auto">
                <a:xfrm>
                  <a:off x="1478" y="2459"/>
                  <a:ext cx="270" cy="1522"/>
                </a:xfrm>
                <a:prstGeom prst="rect">
                  <a:avLst/>
                </a:prstGeom>
                <a:solidFill>
                  <a:srgbClr val="FFFFFF"/>
                </a:solidFill>
                <a:ln w="9525">
                  <a:solidFill>
                    <a:srgbClr val="000000"/>
                  </a:solidFill>
                  <a:miter lim="800000"/>
                  <a:headEnd/>
                  <a:tailEnd/>
                </a:ln>
              </p:spPr>
              <p:txBody>
                <a:bodyPr/>
                <a:lstStyle/>
                <a:p>
                  <a:endParaRPr lang="en-US"/>
                </a:p>
              </p:txBody>
            </p:sp>
            <p:sp>
              <p:nvSpPr>
                <p:cNvPr id="13" name="Line 23"/>
                <p:cNvSpPr>
                  <a:spLocks noChangeShapeType="1"/>
                </p:cNvSpPr>
                <p:nvPr/>
              </p:nvSpPr>
              <p:spPr bwMode="auto">
                <a:xfrm>
                  <a:off x="1582" y="2483"/>
                  <a:ext cx="0" cy="1466"/>
                </a:xfrm>
                <a:prstGeom prst="line">
                  <a:avLst/>
                </a:prstGeom>
                <a:noFill/>
                <a:ln w="12700">
                  <a:solidFill>
                    <a:srgbClr val="000000"/>
                  </a:solidFill>
                  <a:prstDash val="sysDot"/>
                  <a:round/>
                  <a:headEnd/>
                  <a:tailEnd/>
                </a:ln>
              </p:spPr>
              <p:txBody>
                <a:bodyPr/>
                <a:lstStyle/>
                <a:p>
                  <a:endParaRPr lang="en-US"/>
                </a:p>
              </p:txBody>
            </p:sp>
            <p:sp>
              <p:nvSpPr>
                <p:cNvPr id="14" name="Rectangle 24"/>
                <p:cNvSpPr>
                  <a:spLocks noChangeArrowheads="1"/>
                </p:cNvSpPr>
                <p:nvPr/>
              </p:nvSpPr>
              <p:spPr bwMode="auto">
                <a:xfrm>
                  <a:off x="1479" y="3953"/>
                  <a:ext cx="269" cy="35"/>
                </a:xfrm>
                <a:prstGeom prst="rect">
                  <a:avLst/>
                </a:prstGeom>
                <a:solidFill>
                  <a:srgbClr val="C0C0C0"/>
                </a:solidFill>
                <a:ln w="9525">
                  <a:solidFill>
                    <a:srgbClr val="000000"/>
                  </a:solidFill>
                  <a:miter lim="800000"/>
                  <a:headEnd/>
                  <a:tailEnd/>
                </a:ln>
              </p:spPr>
              <p:txBody>
                <a:bodyPr/>
                <a:lstStyle/>
                <a:p>
                  <a:endParaRPr lang="en-US"/>
                </a:p>
              </p:txBody>
            </p:sp>
            <p:sp>
              <p:nvSpPr>
                <p:cNvPr id="15" name="Rectangle 25"/>
                <p:cNvSpPr>
                  <a:spLocks noChangeArrowheads="1"/>
                </p:cNvSpPr>
                <p:nvPr/>
              </p:nvSpPr>
              <p:spPr bwMode="auto">
                <a:xfrm>
                  <a:off x="1478" y="2459"/>
                  <a:ext cx="270" cy="37"/>
                </a:xfrm>
                <a:prstGeom prst="rect">
                  <a:avLst/>
                </a:prstGeom>
                <a:solidFill>
                  <a:srgbClr val="C0C0C0"/>
                </a:solidFill>
                <a:ln w="9525">
                  <a:solidFill>
                    <a:srgbClr val="000000"/>
                  </a:solidFill>
                  <a:miter lim="800000"/>
                  <a:headEnd/>
                  <a:tailEnd/>
                </a:ln>
              </p:spPr>
              <p:txBody>
                <a:bodyPr/>
                <a:lstStyle/>
                <a:p>
                  <a:endParaRPr lang="en-US"/>
                </a:p>
              </p:txBody>
            </p:sp>
            <p:sp>
              <p:nvSpPr>
                <p:cNvPr id="16" name="Line 26"/>
                <p:cNvSpPr>
                  <a:spLocks noChangeShapeType="1"/>
                </p:cNvSpPr>
                <p:nvPr/>
              </p:nvSpPr>
              <p:spPr bwMode="auto">
                <a:xfrm>
                  <a:off x="1635" y="2503"/>
                  <a:ext cx="0" cy="1449"/>
                </a:xfrm>
                <a:prstGeom prst="line">
                  <a:avLst/>
                </a:prstGeom>
                <a:noFill/>
                <a:ln w="12700">
                  <a:solidFill>
                    <a:srgbClr val="000000"/>
                  </a:solidFill>
                  <a:prstDash val="sysDot"/>
                  <a:round/>
                  <a:headEnd/>
                  <a:tailEnd/>
                </a:ln>
              </p:spPr>
              <p:txBody>
                <a:bodyPr/>
                <a:lstStyle/>
                <a:p>
                  <a:endParaRPr lang="en-US"/>
                </a:p>
              </p:txBody>
            </p:sp>
            <p:sp>
              <p:nvSpPr>
                <p:cNvPr id="17" name="Rectangle 28" descr="Темный диагональный 1"/>
                <p:cNvSpPr>
                  <a:spLocks noChangeArrowheads="1"/>
                </p:cNvSpPr>
                <p:nvPr/>
              </p:nvSpPr>
              <p:spPr bwMode="auto">
                <a:xfrm>
                  <a:off x="2036" y="3082"/>
                  <a:ext cx="30" cy="288"/>
                </a:xfrm>
                <a:prstGeom prst="rect">
                  <a:avLst/>
                </a:prstGeom>
                <a:pattFill prst="dkDnDiag">
                  <a:fgClr>
                    <a:srgbClr val="000000"/>
                  </a:fgClr>
                  <a:bgClr>
                    <a:srgbClr val="FFFFFF"/>
                  </a:bgClr>
                </a:pattFill>
                <a:ln w="9525">
                  <a:solidFill>
                    <a:srgbClr val="000000"/>
                  </a:solidFill>
                  <a:miter lim="800000"/>
                  <a:headEnd/>
                  <a:tailEnd/>
                </a:ln>
              </p:spPr>
              <p:txBody>
                <a:bodyPr/>
                <a:lstStyle/>
                <a:p>
                  <a:endParaRPr lang="en-US"/>
                </a:p>
              </p:txBody>
            </p:sp>
            <p:sp>
              <p:nvSpPr>
                <p:cNvPr id="18" name="Line 32"/>
                <p:cNvSpPr>
                  <a:spLocks noChangeShapeType="1"/>
                </p:cNvSpPr>
                <p:nvPr/>
              </p:nvSpPr>
              <p:spPr bwMode="auto">
                <a:xfrm>
                  <a:off x="2381" y="3303"/>
                  <a:ext cx="0" cy="362"/>
                </a:xfrm>
                <a:prstGeom prst="line">
                  <a:avLst/>
                </a:prstGeom>
                <a:noFill/>
                <a:ln w="12700">
                  <a:solidFill>
                    <a:srgbClr val="000000"/>
                  </a:solidFill>
                  <a:round/>
                  <a:headEnd/>
                  <a:tailEnd/>
                </a:ln>
              </p:spPr>
              <p:txBody>
                <a:bodyPr/>
                <a:lstStyle/>
                <a:p>
                  <a:endParaRPr lang="en-US"/>
                </a:p>
              </p:txBody>
            </p:sp>
            <p:sp>
              <p:nvSpPr>
                <p:cNvPr id="19" name="Line 33"/>
                <p:cNvSpPr>
                  <a:spLocks noChangeShapeType="1"/>
                </p:cNvSpPr>
                <p:nvPr/>
              </p:nvSpPr>
              <p:spPr bwMode="auto">
                <a:xfrm flipV="1">
                  <a:off x="2381" y="2947"/>
                  <a:ext cx="0" cy="113"/>
                </a:xfrm>
                <a:prstGeom prst="line">
                  <a:avLst/>
                </a:prstGeom>
                <a:noFill/>
                <a:ln w="12700">
                  <a:solidFill>
                    <a:srgbClr val="000000"/>
                  </a:solidFill>
                  <a:round/>
                  <a:headEnd/>
                  <a:tailEnd/>
                </a:ln>
              </p:spPr>
              <p:txBody>
                <a:bodyPr/>
                <a:lstStyle/>
                <a:p>
                  <a:endParaRPr lang="en-US"/>
                </a:p>
              </p:txBody>
            </p:sp>
            <p:sp>
              <p:nvSpPr>
                <p:cNvPr id="20" name="Line 34"/>
                <p:cNvSpPr>
                  <a:spLocks noChangeShapeType="1"/>
                </p:cNvSpPr>
                <p:nvPr/>
              </p:nvSpPr>
              <p:spPr bwMode="auto">
                <a:xfrm>
                  <a:off x="2375" y="3060"/>
                  <a:ext cx="192" cy="0"/>
                </a:xfrm>
                <a:prstGeom prst="line">
                  <a:avLst/>
                </a:prstGeom>
                <a:noFill/>
                <a:ln w="12700">
                  <a:solidFill>
                    <a:srgbClr val="000000"/>
                  </a:solidFill>
                  <a:round/>
                  <a:headEnd/>
                  <a:tailEnd/>
                </a:ln>
              </p:spPr>
              <p:txBody>
                <a:bodyPr/>
                <a:lstStyle/>
                <a:p>
                  <a:endParaRPr lang="en-US"/>
                </a:p>
              </p:txBody>
            </p:sp>
            <p:sp>
              <p:nvSpPr>
                <p:cNvPr id="21" name="Line 35"/>
                <p:cNvSpPr>
                  <a:spLocks noChangeShapeType="1"/>
                </p:cNvSpPr>
                <p:nvPr/>
              </p:nvSpPr>
              <p:spPr bwMode="auto">
                <a:xfrm>
                  <a:off x="2387" y="2990"/>
                  <a:ext cx="173" cy="0"/>
                </a:xfrm>
                <a:prstGeom prst="line">
                  <a:avLst/>
                </a:prstGeom>
                <a:noFill/>
                <a:ln w="9525">
                  <a:solidFill>
                    <a:srgbClr val="000000"/>
                  </a:solidFill>
                  <a:round/>
                  <a:headEnd/>
                  <a:tailEnd/>
                </a:ln>
              </p:spPr>
              <p:txBody>
                <a:bodyPr/>
                <a:lstStyle/>
                <a:p>
                  <a:endParaRPr lang="en-US"/>
                </a:p>
              </p:txBody>
            </p:sp>
            <p:sp>
              <p:nvSpPr>
                <p:cNvPr id="22" name="Rectangle 36"/>
                <p:cNvSpPr>
                  <a:spLocks noChangeArrowheads="1"/>
                </p:cNvSpPr>
                <p:nvPr/>
              </p:nvSpPr>
              <p:spPr bwMode="auto">
                <a:xfrm>
                  <a:off x="2578" y="2962"/>
                  <a:ext cx="71" cy="509"/>
                </a:xfrm>
                <a:prstGeom prst="rect">
                  <a:avLst/>
                </a:prstGeom>
                <a:solidFill>
                  <a:srgbClr val="FFFFFF"/>
                </a:solidFill>
                <a:ln w="9525">
                  <a:solidFill>
                    <a:srgbClr val="000000"/>
                  </a:solidFill>
                  <a:miter lim="800000"/>
                  <a:headEnd/>
                  <a:tailEnd/>
                </a:ln>
              </p:spPr>
              <p:txBody>
                <a:bodyPr/>
                <a:lstStyle/>
                <a:p>
                  <a:endParaRPr lang="en-US"/>
                </a:p>
              </p:txBody>
            </p:sp>
            <p:sp>
              <p:nvSpPr>
                <p:cNvPr id="23" name="Line 37"/>
                <p:cNvSpPr>
                  <a:spLocks noChangeShapeType="1"/>
                </p:cNvSpPr>
                <p:nvPr/>
              </p:nvSpPr>
              <p:spPr bwMode="auto">
                <a:xfrm>
                  <a:off x="2614" y="2959"/>
                  <a:ext cx="0" cy="512"/>
                </a:xfrm>
                <a:prstGeom prst="line">
                  <a:avLst/>
                </a:prstGeom>
                <a:noFill/>
                <a:ln w="19050">
                  <a:solidFill>
                    <a:srgbClr val="000000"/>
                  </a:solidFill>
                  <a:prstDash val="sysDot"/>
                  <a:round/>
                  <a:headEnd/>
                  <a:tailEnd/>
                </a:ln>
              </p:spPr>
              <p:txBody>
                <a:bodyPr/>
                <a:lstStyle/>
                <a:p>
                  <a:endParaRPr lang="en-US"/>
                </a:p>
              </p:txBody>
            </p:sp>
            <p:sp>
              <p:nvSpPr>
                <p:cNvPr id="24" name="Line 39"/>
                <p:cNvSpPr>
                  <a:spLocks noChangeShapeType="1"/>
                </p:cNvSpPr>
                <p:nvPr/>
              </p:nvSpPr>
              <p:spPr bwMode="auto">
                <a:xfrm>
                  <a:off x="2227" y="3095"/>
                  <a:ext cx="0" cy="253"/>
                </a:xfrm>
                <a:prstGeom prst="line">
                  <a:avLst/>
                </a:prstGeom>
                <a:noFill/>
                <a:ln w="9525">
                  <a:solidFill>
                    <a:srgbClr val="000000"/>
                  </a:solidFill>
                  <a:round/>
                  <a:headEnd/>
                  <a:tailEnd/>
                </a:ln>
              </p:spPr>
              <p:txBody>
                <a:bodyPr/>
                <a:lstStyle/>
                <a:p>
                  <a:endParaRPr lang="en-US"/>
                </a:p>
              </p:txBody>
            </p:sp>
            <p:sp>
              <p:nvSpPr>
                <p:cNvPr id="25" name="Line 40"/>
                <p:cNvSpPr>
                  <a:spLocks noChangeShapeType="1"/>
                </p:cNvSpPr>
                <p:nvPr/>
              </p:nvSpPr>
              <p:spPr bwMode="auto">
                <a:xfrm flipH="1">
                  <a:off x="2279" y="3095"/>
                  <a:ext cx="0" cy="254"/>
                </a:xfrm>
                <a:prstGeom prst="line">
                  <a:avLst/>
                </a:prstGeom>
                <a:noFill/>
                <a:ln w="9525">
                  <a:solidFill>
                    <a:srgbClr val="000000"/>
                  </a:solidFill>
                  <a:round/>
                  <a:headEnd/>
                  <a:tailEnd/>
                </a:ln>
              </p:spPr>
              <p:txBody>
                <a:bodyPr/>
                <a:lstStyle/>
                <a:p>
                  <a:endParaRPr lang="en-US"/>
                </a:p>
              </p:txBody>
            </p:sp>
            <p:sp>
              <p:nvSpPr>
                <p:cNvPr id="26" name="Line 41"/>
                <p:cNvSpPr>
                  <a:spLocks noChangeShapeType="1"/>
                </p:cNvSpPr>
                <p:nvPr/>
              </p:nvSpPr>
              <p:spPr bwMode="auto">
                <a:xfrm>
                  <a:off x="2385" y="3307"/>
                  <a:ext cx="176" cy="0"/>
                </a:xfrm>
                <a:prstGeom prst="line">
                  <a:avLst/>
                </a:prstGeom>
                <a:noFill/>
                <a:ln w="12700">
                  <a:solidFill>
                    <a:srgbClr val="000000"/>
                  </a:solidFill>
                  <a:round/>
                  <a:headEnd/>
                  <a:tailEnd/>
                </a:ln>
              </p:spPr>
              <p:txBody>
                <a:bodyPr/>
                <a:lstStyle/>
                <a:p>
                  <a:endParaRPr lang="en-US"/>
                </a:p>
              </p:txBody>
            </p:sp>
            <p:sp>
              <p:nvSpPr>
                <p:cNvPr id="27" name="AutoShape 42"/>
                <p:cNvSpPr>
                  <a:spLocks noChangeArrowheads="1"/>
                </p:cNvSpPr>
                <p:nvPr/>
              </p:nvSpPr>
              <p:spPr bwMode="auto">
                <a:xfrm rot="5382649">
                  <a:off x="2382" y="3153"/>
                  <a:ext cx="173" cy="144"/>
                </a:xfrm>
                <a:prstGeom prst="flowChartDelay">
                  <a:avLst/>
                </a:prstGeom>
                <a:solidFill>
                  <a:srgbClr val="FF0066"/>
                </a:solidFill>
                <a:ln w="9525">
                  <a:solidFill>
                    <a:srgbClr val="000000"/>
                  </a:solidFill>
                  <a:miter lim="800000"/>
                  <a:headEnd/>
                  <a:tailEnd/>
                </a:ln>
              </p:spPr>
              <p:txBody>
                <a:bodyPr/>
                <a:lstStyle/>
                <a:p>
                  <a:endParaRPr lang="en-US"/>
                </a:p>
              </p:txBody>
            </p:sp>
            <p:sp>
              <p:nvSpPr>
                <p:cNvPr id="28" name="Line 43"/>
                <p:cNvSpPr>
                  <a:spLocks noChangeShapeType="1"/>
                </p:cNvSpPr>
                <p:nvPr/>
              </p:nvSpPr>
              <p:spPr bwMode="auto">
                <a:xfrm flipV="1">
                  <a:off x="2398" y="2991"/>
                  <a:ext cx="0" cy="147"/>
                </a:xfrm>
                <a:prstGeom prst="line">
                  <a:avLst/>
                </a:prstGeom>
                <a:noFill/>
                <a:ln w="9525">
                  <a:solidFill>
                    <a:srgbClr val="000000"/>
                  </a:solidFill>
                  <a:round/>
                  <a:headEnd/>
                  <a:tailEnd/>
                </a:ln>
              </p:spPr>
              <p:txBody>
                <a:bodyPr/>
                <a:lstStyle/>
                <a:p>
                  <a:endParaRPr lang="en-US"/>
                </a:p>
              </p:txBody>
            </p:sp>
            <p:sp>
              <p:nvSpPr>
                <p:cNvPr id="29" name="Line 44"/>
                <p:cNvSpPr>
                  <a:spLocks noChangeShapeType="1"/>
                </p:cNvSpPr>
                <p:nvPr/>
              </p:nvSpPr>
              <p:spPr bwMode="auto">
                <a:xfrm flipV="1">
                  <a:off x="2541" y="2995"/>
                  <a:ext cx="0" cy="145"/>
                </a:xfrm>
                <a:prstGeom prst="line">
                  <a:avLst/>
                </a:prstGeom>
                <a:noFill/>
                <a:ln w="9525">
                  <a:solidFill>
                    <a:srgbClr val="000000"/>
                  </a:solidFill>
                  <a:round/>
                  <a:headEnd/>
                  <a:tailEnd/>
                </a:ln>
              </p:spPr>
              <p:txBody>
                <a:bodyPr/>
                <a:lstStyle/>
                <a:p>
                  <a:endParaRPr lang="en-US"/>
                </a:p>
              </p:txBody>
            </p:sp>
            <p:sp>
              <p:nvSpPr>
                <p:cNvPr id="30" name="Line 45"/>
                <p:cNvSpPr>
                  <a:spLocks noChangeShapeType="1"/>
                </p:cNvSpPr>
                <p:nvPr/>
              </p:nvSpPr>
              <p:spPr bwMode="auto">
                <a:xfrm>
                  <a:off x="2254" y="3094"/>
                  <a:ext cx="0" cy="256"/>
                </a:xfrm>
                <a:prstGeom prst="line">
                  <a:avLst/>
                </a:prstGeom>
                <a:noFill/>
                <a:ln w="9525">
                  <a:solidFill>
                    <a:srgbClr val="000000"/>
                  </a:solidFill>
                  <a:round/>
                  <a:headEnd/>
                  <a:tailEnd/>
                </a:ln>
              </p:spPr>
              <p:txBody>
                <a:bodyPr/>
                <a:lstStyle/>
                <a:p>
                  <a:endParaRPr lang="en-US"/>
                </a:p>
              </p:txBody>
            </p:sp>
            <p:grpSp>
              <p:nvGrpSpPr>
                <p:cNvPr id="6" name="Group 46"/>
                <p:cNvGrpSpPr>
                  <a:grpSpLocks/>
                </p:cNvGrpSpPr>
                <p:nvPr/>
              </p:nvGrpSpPr>
              <p:grpSpPr bwMode="auto">
                <a:xfrm>
                  <a:off x="211" y="2943"/>
                  <a:ext cx="2621" cy="547"/>
                  <a:chOff x="1680" y="2978"/>
                  <a:chExt cx="7853" cy="1664"/>
                </a:xfrm>
              </p:grpSpPr>
              <p:sp>
                <p:nvSpPr>
                  <p:cNvPr id="45" name="Rectangle 47"/>
                  <p:cNvSpPr>
                    <a:spLocks noChangeArrowheads="1"/>
                  </p:cNvSpPr>
                  <p:nvPr/>
                </p:nvSpPr>
                <p:spPr bwMode="auto">
                  <a:xfrm>
                    <a:off x="2510" y="3370"/>
                    <a:ext cx="740" cy="870"/>
                  </a:xfrm>
                  <a:prstGeom prst="rect">
                    <a:avLst/>
                  </a:prstGeom>
                  <a:solidFill>
                    <a:srgbClr val="FFFFFF"/>
                  </a:solidFill>
                  <a:ln w="12700">
                    <a:solidFill>
                      <a:srgbClr val="000000"/>
                    </a:solidFill>
                    <a:miter lim="800000"/>
                    <a:headEnd/>
                    <a:tailEnd/>
                  </a:ln>
                </p:spPr>
                <p:txBody>
                  <a:bodyPr/>
                  <a:lstStyle/>
                  <a:p>
                    <a:endParaRPr lang="en-US"/>
                  </a:p>
                </p:txBody>
              </p:sp>
              <p:sp>
                <p:nvSpPr>
                  <p:cNvPr id="46" name="Rectangle 48"/>
                  <p:cNvSpPr>
                    <a:spLocks noChangeArrowheads="1"/>
                  </p:cNvSpPr>
                  <p:nvPr/>
                </p:nvSpPr>
                <p:spPr bwMode="auto">
                  <a:xfrm>
                    <a:off x="1680" y="3360"/>
                    <a:ext cx="740" cy="870"/>
                  </a:xfrm>
                  <a:prstGeom prst="rect">
                    <a:avLst/>
                  </a:prstGeom>
                  <a:solidFill>
                    <a:srgbClr val="FFFFFF"/>
                  </a:solidFill>
                  <a:ln w="12700">
                    <a:solidFill>
                      <a:srgbClr val="000000"/>
                    </a:solidFill>
                    <a:miter lim="800000"/>
                    <a:headEnd/>
                    <a:tailEnd/>
                  </a:ln>
                </p:spPr>
                <p:txBody>
                  <a:bodyPr/>
                  <a:lstStyle/>
                  <a:p>
                    <a:endParaRPr lang="en-US"/>
                  </a:p>
                </p:txBody>
              </p:sp>
              <p:sp>
                <p:nvSpPr>
                  <p:cNvPr id="47" name="Line 49"/>
                  <p:cNvSpPr>
                    <a:spLocks noChangeShapeType="1"/>
                  </p:cNvSpPr>
                  <p:nvPr/>
                </p:nvSpPr>
                <p:spPr bwMode="auto">
                  <a:xfrm flipH="1">
                    <a:off x="1710" y="3810"/>
                    <a:ext cx="7790" cy="0"/>
                  </a:xfrm>
                  <a:prstGeom prst="line">
                    <a:avLst/>
                  </a:prstGeom>
                  <a:noFill/>
                  <a:ln w="9525">
                    <a:solidFill>
                      <a:srgbClr val="000000"/>
                    </a:solidFill>
                    <a:prstDash val="dashDot"/>
                    <a:round/>
                    <a:headEnd/>
                    <a:tailEnd/>
                  </a:ln>
                </p:spPr>
                <p:txBody>
                  <a:bodyPr/>
                  <a:lstStyle/>
                  <a:p>
                    <a:endParaRPr lang="en-US"/>
                  </a:p>
                </p:txBody>
              </p:sp>
              <p:sp>
                <p:nvSpPr>
                  <p:cNvPr id="48" name="Line 50"/>
                  <p:cNvSpPr>
                    <a:spLocks noChangeShapeType="1"/>
                  </p:cNvSpPr>
                  <p:nvPr/>
                </p:nvSpPr>
                <p:spPr bwMode="auto">
                  <a:xfrm>
                    <a:off x="1680" y="3350"/>
                    <a:ext cx="740" cy="890"/>
                  </a:xfrm>
                  <a:prstGeom prst="line">
                    <a:avLst/>
                  </a:prstGeom>
                  <a:noFill/>
                  <a:ln w="12700">
                    <a:solidFill>
                      <a:srgbClr val="000000"/>
                    </a:solidFill>
                    <a:round/>
                    <a:headEnd/>
                    <a:tailEnd/>
                  </a:ln>
                </p:spPr>
                <p:txBody>
                  <a:bodyPr/>
                  <a:lstStyle/>
                  <a:p>
                    <a:endParaRPr lang="en-US"/>
                  </a:p>
                </p:txBody>
              </p:sp>
              <p:sp>
                <p:nvSpPr>
                  <p:cNvPr id="49" name="Line 51"/>
                  <p:cNvSpPr>
                    <a:spLocks noChangeShapeType="1"/>
                  </p:cNvSpPr>
                  <p:nvPr/>
                </p:nvSpPr>
                <p:spPr bwMode="auto">
                  <a:xfrm flipH="1">
                    <a:off x="1692" y="3360"/>
                    <a:ext cx="720" cy="870"/>
                  </a:xfrm>
                  <a:prstGeom prst="line">
                    <a:avLst/>
                  </a:prstGeom>
                  <a:noFill/>
                  <a:ln w="12700">
                    <a:solidFill>
                      <a:srgbClr val="000000"/>
                    </a:solidFill>
                    <a:round/>
                    <a:headEnd/>
                    <a:tailEnd/>
                  </a:ln>
                </p:spPr>
                <p:txBody>
                  <a:bodyPr/>
                  <a:lstStyle/>
                  <a:p>
                    <a:endParaRPr lang="en-US"/>
                  </a:p>
                </p:txBody>
              </p:sp>
              <p:sp>
                <p:nvSpPr>
                  <p:cNvPr id="50" name="Line 52"/>
                  <p:cNvSpPr>
                    <a:spLocks noChangeShapeType="1"/>
                  </p:cNvSpPr>
                  <p:nvPr/>
                </p:nvSpPr>
                <p:spPr bwMode="auto">
                  <a:xfrm flipH="1">
                    <a:off x="2520" y="3368"/>
                    <a:ext cx="728" cy="870"/>
                  </a:xfrm>
                  <a:prstGeom prst="line">
                    <a:avLst/>
                  </a:prstGeom>
                  <a:noFill/>
                  <a:ln w="12700">
                    <a:solidFill>
                      <a:srgbClr val="000000"/>
                    </a:solidFill>
                    <a:round/>
                    <a:headEnd/>
                    <a:tailEnd/>
                  </a:ln>
                </p:spPr>
                <p:txBody>
                  <a:bodyPr/>
                  <a:lstStyle/>
                  <a:p>
                    <a:endParaRPr lang="en-US"/>
                  </a:p>
                </p:txBody>
              </p:sp>
              <p:sp>
                <p:nvSpPr>
                  <p:cNvPr id="51" name="Line 53"/>
                  <p:cNvSpPr>
                    <a:spLocks noChangeShapeType="1"/>
                  </p:cNvSpPr>
                  <p:nvPr/>
                </p:nvSpPr>
                <p:spPr bwMode="auto">
                  <a:xfrm>
                    <a:off x="2505" y="3360"/>
                    <a:ext cx="743" cy="870"/>
                  </a:xfrm>
                  <a:prstGeom prst="line">
                    <a:avLst/>
                  </a:prstGeom>
                  <a:noFill/>
                  <a:ln w="12700">
                    <a:solidFill>
                      <a:srgbClr val="000000"/>
                    </a:solidFill>
                    <a:round/>
                    <a:headEnd/>
                    <a:tailEnd/>
                  </a:ln>
                </p:spPr>
                <p:txBody>
                  <a:bodyPr/>
                  <a:lstStyle/>
                  <a:p>
                    <a:endParaRPr lang="en-US"/>
                  </a:p>
                </p:txBody>
              </p:sp>
              <p:sp>
                <p:nvSpPr>
                  <p:cNvPr id="52" name="Line 54"/>
                  <p:cNvSpPr>
                    <a:spLocks noChangeShapeType="1"/>
                  </p:cNvSpPr>
                  <p:nvPr/>
                </p:nvSpPr>
                <p:spPr bwMode="auto">
                  <a:xfrm>
                    <a:off x="1680" y="3630"/>
                    <a:ext cx="1650" cy="0"/>
                  </a:xfrm>
                  <a:prstGeom prst="line">
                    <a:avLst/>
                  </a:prstGeom>
                  <a:noFill/>
                  <a:ln w="12700">
                    <a:solidFill>
                      <a:srgbClr val="000000"/>
                    </a:solidFill>
                    <a:round/>
                    <a:headEnd/>
                    <a:tailEnd/>
                  </a:ln>
                </p:spPr>
                <p:txBody>
                  <a:bodyPr/>
                  <a:lstStyle/>
                  <a:p>
                    <a:endParaRPr lang="en-US"/>
                  </a:p>
                </p:txBody>
              </p:sp>
              <p:sp>
                <p:nvSpPr>
                  <p:cNvPr id="53" name="Line 55"/>
                  <p:cNvSpPr>
                    <a:spLocks noChangeShapeType="1"/>
                  </p:cNvSpPr>
                  <p:nvPr/>
                </p:nvSpPr>
                <p:spPr bwMode="auto">
                  <a:xfrm>
                    <a:off x="1680" y="3998"/>
                    <a:ext cx="1635" cy="0"/>
                  </a:xfrm>
                  <a:prstGeom prst="line">
                    <a:avLst/>
                  </a:prstGeom>
                  <a:noFill/>
                  <a:ln w="12700">
                    <a:solidFill>
                      <a:srgbClr val="000000"/>
                    </a:solidFill>
                    <a:round/>
                    <a:headEnd/>
                    <a:tailEnd/>
                  </a:ln>
                </p:spPr>
                <p:txBody>
                  <a:bodyPr/>
                  <a:lstStyle/>
                  <a:p>
                    <a:endParaRPr lang="en-US"/>
                  </a:p>
                </p:txBody>
              </p:sp>
              <p:sp>
                <p:nvSpPr>
                  <p:cNvPr id="54" name="Line 56"/>
                  <p:cNvSpPr>
                    <a:spLocks noChangeShapeType="1"/>
                  </p:cNvSpPr>
                  <p:nvPr/>
                </p:nvSpPr>
                <p:spPr bwMode="auto">
                  <a:xfrm flipH="1">
                    <a:off x="3322" y="3601"/>
                    <a:ext cx="0" cy="435"/>
                  </a:xfrm>
                  <a:prstGeom prst="line">
                    <a:avLst/>
                  </a:prstGeom>
                  <a:noFill/>
                  <a:ln w="12700">
                    <a:solidFill>
                      <a:srgbClr val="000000"/>
                    </a:solidFill>
                    <a:round/>
                    <a:headEnd/>
                    <a:tailEnd/>
                  </a:ln>
                </p:spPr>
                <p:txBody>
                  <a:bodyPr/>
                  <a:lstStyle/>
                  <a:p>
                    <a:endParaRPr lang="en-US"/>
                  </a:p>
                </p:txBody>
              </p:sp>
              <p:sp>
                <p:nvSpPr>
                  <p:cNvPr id="55" name="Line 57"/>
                  <p:cNvSpPr>
                    <a:spLocks noChangeShapeType="1"/>
                  </p:cNvSpPr>
                  <p:nvPr/>
                </p:nvSpPr>
                <p:spPr bwMode="auto">
                  <a:xfrm>
                    <a:off x="3330" y="3668"/>
                    <a:ext cx="6203" cy="855"/>
                  </a:xfrm>
                  <a:prstGeom prst="line">
                    <a:avLst/>
                  </a:prstGeom>
                  <a:noFill/>
                  <a:ln w="9525">
                    <a:solidFill>
                      <a:srgbClr val="000000"/>
                    </a:solidFill>
                    <a:prstDash val="dashDot"/>
                    <a:round/>
                    <a:headEnd/>
                    <a:tailEnd/>
                  </a:ln>
                </p:spPr>
                <p:txBody>
                  <a:bodyPr/>
                  <a:lstStyle/>
                  <a:p>
                    <a:endParaRPr lang="en-US"/>
                  </a:p>
                </p:txBody>
              </p:sp>
              <p:sp>
                <p:nvSpPr>
                  <p:cNvPr id="56" name="Line 58"/>
                  <p:cNvSpPr>
                    <a:spLocks noChangeShapeType="1"/>
                  </p:cNvSpPr>
                  <p:nvPr/>
                </p:nvSpPr>
                <p:spPr bwMode="auto">
                  <a:xfrm flipV="1">
                    <a:off x="3323" y="3128"/>
                    <a:ext cx="6150" cy="840"/>
                  </a:xfrm>
                  <a:prstGeom prst="line">
                    <a:avLst/>
                  </a:prstGeom>
                  <a:noFill/>
                  <a:ln w="9525">
                    <a:solidFill>
                      <a:srgbClr val="000000"/>
                    </a:solidFill>
                    <a:prstDash val="dashDot"/>
                    <a:round/>
                    <a:headEnd/>
                    <a:tailEnd/>
                  </a:ln>
                </p:spPr>
                <p:txBody>
                  <a:bodyPr/>
                  <a:lstStyle/>
                  <a:p>
                    <a:endParaRPr lang="en-US"/>
                  </a:p>
                </p:txBody>
              </p:sp>
              <p:sp>
                <p:nvSpPr>
                  <p:cNvPr id="57" name="Rectangle 59"/>
                  <p:cNvSpPr>
                    <a:spLocks noChangeArrowheads="1"/>
                  </p:cNvSpPr>
                  <p:nvPr/>
                </p:nvSpPr>
                <p:spPr bwMode="auto">
                  <a:xfrm>
                    <a:off x="7553" y="2978"/>
                    <a:ext cx="533" cy="142"/>
                  </a:xfrm>
                  <a:prstGeom prst="rect">
                    <a:avLst/>
                  </a:prstGeom>
                  <a:solidFill>
                    <a:srgbClr val="969696"/>
                  </a:solidFill>
                  <a:ln w="9525">
                    <a:solidFill>
                      <a:srgbClr val="000000"/>
                    </a:solidFill>
                    <a:miter lim="800000"/>
                    <a:headEnd/>
                    <a:tailEnd/>
                  </a:ln>
                </p:spPr>
                <p:txBody>
                  <a:bodyPr/>
                  <a:lstStyle/>
                  <a:p>
                    <a:endParaRPr lang="en-US"/>
                  </a:p>
                </p:txBody>
              </p:sp>
              <p:sp>
                <p:nvSpPr>
                  <p:cNvPr id="58" name="Rectangle 60"/>
                  <p:cNvSpPr>
                    <a:spLocks noChangeArrowheads="1"/>
                  </p:cNvSpPr>
                  <p:nvPr/>
                </p:nvSpPr>
                <p:spPr bwMode="auto">
                  <a:xfrm>
                    <a:off x="7552" y="4500"/>
                    <a:ext cx="533" cy="142"/>
                  </a:xfrm>
                  <a:prstGeom prst="rect">
                    <a:avLst/>
                  </a:prstGeom>
                  <a:solidFill>
                    <a:srgbClr val="969696"/>
                  </a:solidFill>
                  <a:ln w="9525">
                    <a:solidFill>
                      <a:srgbClr val="000000"/>
                    </a:solidFill>
                    <a:miter lim="800000"/>
                    <a:headEnd/>
                    <a:tailEnd/>
                  </a:ln>
                </p:spPr>
                <p:txBody>
                  <a:bodyPr/>
                  <a:lstStyle/>
                  <a:p>
                    <a:endParaRPr lang="en-US"/>
                  </a:p>
                </p:txBody>
              </p:sp>
            </p:grpSp>
            <p:sp>
              <p:nvSpPr>
                <p:cNvPr id="32" name="Text Box 61"/>
                <p:cNvSpPr txBox="1">
                  <a:spLocks noChangeArrowheads="1"/>
                </p:cNvSpPr>
                <p:nvPr/>
              </p:nvSpPr>
              <p:spPr bwMode="auto">
                <a:xfrm>
                  <a:off x="241" y="2943"/>
                  <a:ext cx="691" cy="116"/>
                </a:xfrm>
                <a:prstGeom prst="rect">
                  <a:avLst/>
                </a:prstGeom>
                <a:solidFill>
                  <a:srgbClr val="FFFFFF"/>
                </a:solidFill>
                <a:ln w="9525">
                  <a:noFill/>
                  <a:miter lim="800000"/>
                  <a:headEnd/>
                  <a:tailEnd/>
                </a:ln>
              </p:spPr>
              <p:txBody>
                <a:bodyPr lIns="0" tIns="0" rIns="0" bIns="0"/>
                <a:lstStyle/>
                <a:p>
                  <a:pPr algn="just" eaLnBrk="0" hangingPunct="0">
                    <a:spcBef>
                      <a:spcPts val="600"/>
                    </a:spcBef>
                  </a:pPr>
                  <a:r>
                    <a:rPr lang="en-US" sz="1200" b="1" dirty="0">
                      <a:solidFill>
                        <a:srgbClr val="000000"/>
                      </a:solidFill>
                    </a:rPr>
                    <a:t> </a:t>
                  </a:r>
                  <a:r>
                    <a:rPr lang="en-US" sz="1000" b="1" dirty="0">
                      <a:solidFill>
                        <a:srgbClr val="000000"/>
                      </a:solidFill>
                    </a:rPr>
                    <a:t>Magnetic lenses</a:t>
                  </a:r>
                  <a:endParaRPr lang="ru-RU" sz="1000" b="1" dirty="0">
                    <a:solidFill>
                      <a:srgbClr val="000000"/>
                    </a:solidFill>
                  </a:endParaRPr>
                </a:p>
              </p:txBody>
            </p:sp>
            <p:sp>
              <p:nvSpPr>
                <p:cNvPr id="33" name="Text Box 62"/>
                <p:cNvSpPr txBox="1">
                  <a:spLocks noChangeArrowheads="1"/>
                </p:cNvSpPr>
                <p:nvPr/>
              </p:nvSpPr>
              <p:spPr bwMode="auto">
                <a:xfrm>
                  <a:off x="705" y="2497"/>
                  <a:ext cx="567" cy="333"/>
                </a:xfrm>
                <a:prstGeom prst="rect">
                  <a:avLst/>
                </a:prstGeom>
                <a:solidFill>
                  <a:srgbClr val="FFFFFF"/>
                </a:solidFill>
                <a:ln w="9525">
                  <a:noFill/>
                  <a:miter lim="800000"/>
                  <a:headEnd/>
                  <a:tailEnd/>
                </a:ln>
              </p:spPr>
              <p:txBody>
                <a:bodyPr lIns="0" tIns="0" rIns="0" bIns="0"/>
                <a:lstStyle/>
                <a:p>
                  <a:pPr eaLnBrk="0" hangingPunct="0"/>
                  <a:r>
                    <a:rPr lang="en-US" sz="1200" b="1" dirty="0"/>
                    <a:t> </a:t>
                  </a:r>
                  <a:r>
                    <a:rPr lang="en-US" sz="1200" b="1" dirty="0" err="1"/>
                    <a:t>Multiwire</a:t>
                  </a:r>
                  <a:endParaRPr lang="en-US" sz="1200" b="1" dirty="0"/>
                </a:p>
                <a:p>
                  <a:pPr eaLnBrk="0" hangingPunct="0"/>
                  <a:r>
                    <a:rPr lang="en-US" sz="1200" b="1" dirty="0"/>
                    <a:t> </a:t>
                  </a:r>
                  <a:r>
                    <a:rPr lang="en-US" sz="1200" b="1" dirty="0" err="1" smtClean="0"/>
                    <a:t>rorortional</a:t>
                  </a:r>
                  <a:endParaRPr lang="en-US" sz="1200" b="1" dirty="0"/>
                </a:p>
                <a:p>
                  <a:pPr eaLnBrk="0" hangingPunct="0"/>
                  <a:r>
                    <a:rPr lang="en-US" sz="1200" b="1" dirty="0"/>
                    <a:t> chamber</a:t>
                  </a:r>
                  <a:endParaRPr lang="ru-RU" sz="1200" b="1" dirty="0"/>
                </a:p>
              </p:txBody>
            </p:sp>
            <p:sp>
              <p:nvSpPr>
                <p:cNvPr id="34" name="Text Box 63"/>
                <p:cNvSpPr txBox="1">
                  <a:spLocks noChangeArrowheads="1"/>
                </p:cNvSpPr>
                <p:nvPr/>
              </p:nvSpPr>
              <p:spPr bwMode="auto">
                <a:xfrm>
                  <a:off x="1799" y="2574"/>
                  <a:ext cx="871" cy="119"/>
                </a:xfrm>
                <a:prstGeom prst="rect">
                  <a:avLst/>
                </a:prstGeom>
                <a:solidFill>
                  <a:srgbClr val="FFFFFF"/>
                </a:solidFill>
                <a:ln w="9525">
                  <a:noFill/>
                  <a:miter lim="800000"/>
                  <a:headEnd/>
                  <a:tailEnd/>
                </a:ln>
              </p:spPr>
              <p:txBody>
                <a:bodyPr lIns="0" tIns="0" rIns="0" bIns="0"/>
                <a:lstStyle/>
                <a:p>
                  <a:pPr eaLnBrk="0" hangingPunct="0"/>
                  <a:r>
                    <a:rPr lang="en-US" sz="1000" b="1" dirty="0"/>
                    <a:t>Activation detectors</a:t>
                  </a:r>
                  <a:endParaRPr lang="ru-RU" sz="1000" b="1" dirty="0"/>
                </a:p>
              </p:txBody>
            </p:sp>
            <p:sp>
              <p:nvSpPr>
                <p:cNvPr id="35" name="Text Box 64"/>
                <p:cNvSpPr txBox="1">
                  <a:spLocks noChangeArrowheads="1"/>
                </p:cNvSpPr>
                <p:nvPr/>
              </p:nvSpPr>
              <p:spPr bwMode="auto">
                <a:xfrm>
                  <a:off x="1772" y="3719"/>
                  <a:ext cx="516" cy="219"/>
                </a:xfrm>
                <a:prstGeom prst="rect">
                  <a:avLst/>
                </a:prstGeom>
                <a:solidFill>
                  <a:srgbClr val="FFFFFF"/>
                </a:solidFill>
                <a:ln w="9525">
                  <a:noFill/>
                  <a:miter lim="800000"/>
                  <a:headEnd/>
                  <a:tailEnd/>
                </a:ln>
              </p:spPr>
              <p:txBody>
                <a:bodyPr lIns="0" tIns="0" rIns="0" bIns="0"/>
                <a:lstStyle/>
                <a:p>
                  <a:pPr eaLnBrk="0" hangingPunct="0"/>
                  <a:r>
                    <a:rPr lang="en-US" sz="1200" b="1" dirty="0"/>
                    <a:t>  </a:t>
                  </a:r>
                  <a:r>
                    <a:rPr lang="en-US" sz="1000" b="1" dirty="0" err="1"/>
                    <a:t>Dosimetric</a:t>
                  </a:r>
                  <a:endParaRPr lang="en-US" sz="1000" b="1" dirty="0"/>
                </a:p>
                <a:p>
                  <a:pPr eaLnBrk="0" hangingPunct="0"/>
                  <a:r>
                    <a:rPr lang="en-US" sz="1000" b="1" dirty="0"/>
                    <a:t>  chamber</a:t>
                  </a:r>
                  <a:endParaRPr lang="ru-RU" sz="1000" b="1" dirty="0"/>
                </a:p>
              </p:txBody>
            </p:sp>
            <p:sp>
              <p:nvSpPr>
                <p:cNvPr id="36" name="Text Box 65"/>
                <p:cNvSpPr txBox="1">
                  <a:spLocks noChangeArrowheads="1"/>
                </p:cNvSpPr>
                <p:nvPr/>
              </p:nvSpPr>
              <p:spPr bwMode="auto">
                <a:xfrm>
                  <a:off x="2180" y="2705"/>
                  <a:ext cx="580" cy="97"/>
                </a:xfrm>
                <a:prstGeom prst="rect">
                  <a:avLst/>
                </a:prstGeom>
                <a:solidFill>
                  <a:srgbClr val="FFFFFF"/>
                </a:solidFill>
                <a:ln w="9525">
                  <a:noFill/>
                  <a:miter lim="800000"/>
                  <a:headEnd/>
                  <a:tailEnd/>
                </a:ln>
              </p:spPr>
              <p:txBody>
                <a:bodyPr lIns="0" tIns="0" rIns="0" bIns="0"/>
                <a:lstStyle/>
                <a:p>
                  <a:pPr eaLnBrk="0" hangingPunct="0"/>
                  <a:r>
                    <a:rPr lang="en-US" sz="1000" b="1" dirty="0"/>
                    <a:t>Blood pattern </a:t>
                  </a:r>
                  <a:endParaRPr lang="ru-RU" sz="1000" b="1" dirty="0"/>
                </a:p>
              </p:txBody>
            </p:sp>
            <p:sp>
              <p:nvSpPr>
                <p:cNvPr id="37" name="Text Box 66"/>
                <p:cNvSpPr txBox="1">
                  <a:spLocks noChangeArrowheads="1"/>
                </p:cNvSpPr>
                <p:nvPr/>
              </p:nvSpPr>
              <p:spPr bwMode="auto">
                <a:xfrm>
                  <a:off x="2310" y="3716"/>
                  <a:ext cx="539" cy="109"/>
                </a:xfrm>
                <a:prstGeom prst="rect">
                  <a:avLst/>
                </a:prstGeom>
                <a:solidFill>
                  <a:srgbClr val="FFFFFF"/>
                </a:solidFill>
                <a:ln w="9525">
                  <a:noFill/>
                  <a:miter lim="800000"/>
                  <a:headEnd/>
                  <a:tailEnd/>
                </a:ln>
              </p:spPr>
              <p:txBody>
                <a:bodyPr lIns="0" tIns="0" rIns="0" bIns="0"/>
                <a:lstStyle/>
                <a:p>
                  <a:pPr eaLnBrk="0" hangingPunct="0"/>
                  <a:r>
                    <a:rPr lang="en-US" sz="1200" b="1"/>
                    <a:t>TLD matrix</a:t>
                  </a:r>
                  <a:endParaRPr lang="ru-RU" sz="1200" b="1"/>
                </a:p>
              </p:txBody>
            </p:sp>
            <p:sp>
              <p:nvSpPr>
                <p:cNvPr id="38" name="Text Box 67"/>
                <p:cNvSpPr txBox="1">
                  <a:spLocks noChangeArrowheads="1"/>
                </p:cNvSpPr>
                <p:nvPr/>
              </p:nvSpPr>
              <p:spPr bwMode="auto">
                <a:xfrm>
                  <a:off x="823" y="3478"/>
                  <a:ext cx="568" cy="111"/>
                </a:xfrm>
                <a:prstGeom prst="rect">
                  <a:avLst/>
                </a:prstGeom>
                <a:solidFill>
                  <a:srgbClr val="FFFFFF"/>
                </a:solidFill>
                <a:ln w="9525">
                  <a:noFill/>
                  <a:miter lim="800000"/>
                  <a:headEnd/>
                  <a:tailEnd/>
                </a:ln>
              </p:spPr>
              <p:txBody>
                <a:bodyPr lIns="0" tIns="0" rIns="0" bIns="0"/>
                <a:lstStyle/>
                <a:p>
                  <a:pPr eaLnBrk="0" hangingPunct="0"/>
                  <a:r>
                    <a:rPr lang="en-US" sz="1000" b="1" dirty="0"/>
                    <a:t>Vacuum pipe</a:t>
                  </a:r>
                  <a:endParaRPr lang="ru-RU" sz="1000" b="1" dirty="0"/>
                </a:p>
              </p:txBody>
            </p:sp>
            <p:grpSp>
              <p:nvGrpSpPr>
                <p:cNvPr id="9" name="Group 68"/>
                <p:cNvGrpSpPr>
                  <a:grpSpLocks/>
                </p:cNvGrpSpPr>
                <p:nvPr/>
              </p:nvGrpSpPr>
              <p:grpSpPr bwMode="auto">
                <a:xfrm>
                  <a:off x="756" y="2766"/>
                  <a:ext cx="1860" cy="971"/>
                  <a:chOff x="4160" y="2335"/>
                  <a:chExt cx="4657" cy="2425"/>
                </a:xfrm>
              </p:grpSpPr>
              <p:sp>
                <p:nvSpPr>
                  <p:cNvPr id="41" name="Line 69"/>
                  <p:cNvSpPr>
                    <a:spLocks noChangeShapeType="1"/>
                  </p:cNvSpPr>
                  <p:nvPr/>
                </p:nvSpPr>
                <p:spPr bwMode="auto">
                  <a:xfrm>
                    <a:off x="4160" y="3516"/>
                    <a:ext cx="711" cy="612"/>
                  </a:xfrm>
                  <a:prstGeom prst="line">
                    <a:avLst/>
                  </a:prstGeom>
                  <a:noFill/>
                  <a:ln w="9525">
                    <a:solidFill>
                      <a:srgbClr val="000000"/>
                    </a:solidFill>
                    <a:round/>
                    <a:headEnd/>
                    <a:tailEnd/>
                  </a:ln>
                </p:spPr>
                <p:txBody>
                  <a:bodyPr/>
                  <a:lstStyle/>
                  <a:p>
                    <a:endParaRPr lang="en-US"/>
                  </a:p>
                </p:txBody>
              </p:sp>
              <p:sp>
                <p:nvSpPr>
                  <p:cNvPr id="42" name="Line 70"/>
                  <p:cNvSpPr>
                    <a:spLocks noChangeShapeType="1"/>
                  </p:cNvSpPr>
                  <p:nvPr/>
                </p:nvSpPr>
                <p:spPr bwMode="auto">
                  <a:xfrm flipV="1">
                    <a:off x="7385" y="4068"/>
                    <a:ext cx="521" cy="692"/>
                  </a:xfrm>
                  <a:prstGeom prst="line">
                    <a:avLst/>
                  </a:prstGeom>
                  <a:noFill/>
                  <a:ln w="6350">
                    <a:solidFill>
                      <a:srgbClr val="000000"/>
                    </a:solidFill>
                    <a:round/>
                    <a:headEnd/>
                    <a:tailEnd/>
                  </a:ln>
                </p:spPr>
                <p:txBody>
                  <a:bodyPr/>
                  <a:lstStyle/>
                  <a:p>
                    <a:endParaRPr lang="en-US"/>
                  </a:p>
                </p:txBody>
              </p:sp>
              <p:sp>
                <p:nvSpPr>
                  <p:cNvPr id="43" name="Line 71"/>
                  <p:cNvSpPr>
                    <a:spLocks noChangeShapeType="1"/>
                  </p:cNvSpPr>
                  <p:nvPr/>
                </p:nvSpPr>
                <p:spPr bwMode="auto">
                  <a:xfrm flipV="1">
                    <a:off x="8343" y="3945"/>
                    <a:ext cx="474" cy="708"/>
                  </a:xfrm>
                  <a:prstGeom prst="line">
                    <a:avLst/>
                  </a:prstGeom>
                  <a:noFill/>
                  <a:ln w="6350">
                    <a:solidFill>
                      <a:srgbClr val="000000"/>
                    </a:solidFill>
                    <a:round/>
                    <a:headEnd/>
                    <a:tailEnd/>
                  </a:ln>
                </p:spPr>
                <p:txBody>
                  <a:bodyPr/>
                  <a:lstStyle/>
                  <a:p>
                    <a:endParaRPr lang="en-US"/>
                  </a:p>
                </p:txBody>
              </p:sp>
              <p:sp>
                <p:nvSpPr>
                  <p:cNvPr id="44" name="Line 72"/>
                  <p:cNvSpPr>
                    <a:spLocks noChangeShapeType="1"/>
                  </p:cNvSpPr>
                  <p:nvPr/>
                </p:nvSpPr>
                <p:spPr bwMode="auto">
                  <a:xfrm>
                    <a:off x="5227" y="2335"/>
                    <a:ext cx="719" cy="608"/>
                  </a:xfrm>
                  <a:prstGeom prst="line">
                    <a:avLst/>
                  </a:prstGeom>
                  <a:noFill/>
                  <a:ln w="6350">
                    <a:solidFill>
                      <a:srgbClr val="000000"/>
                    </a:solidFill>
                    <a:round/>
                    <a:headEnd/>
                    <a:tailEnd/>
                  </a:ln>
                </p:spPr>
                <p:txBody>
                  <a:bodyPr/>
                  <a:lstStyle/>
                  <a:p>
                    <a:endParaRPr lang="en-US"/>
                  </a:p>
                </p:txBody>
              </p:sp>
            </p:grpSp>
            <p:sp>
              <p:nvSpPr>
                <p:cNvPr id="40" name="Text Box 74"/>
                <p:cNvSpPr txBox="1">
                  <a:spLocks noChangeArrowheads="1"/>
                </p:cNvSpPr>
                <p:nvPr/>
              </p:nvSpPr>
              <p:spPr bwMode="auto">
                <a:xfrm>
                  <a:off x="1095" y="3049"/>
                  <a:ext cx="147" cy="141"/>
                </a:xfrm>
                <a:prstGeom prst="rect">
                  <a:avLst/>
                </a:prstGeom>
                <a:solidFill>
                  <a:srgbClr val="FFFFFF"/>
                </a:solidFill>
                <a:ln w="9525">
                  <a:noFill/>
                  <a:miter lim="800000"/>
                  <a:headEnd/>
                  <a:tailEnd/>
                </a:ln>
              </p:spPr>
              <p:txBody>
                <a:bodyPr lIns="0" tIns="0" rIns="0" bIns="0"/>
                <a:lstStyle/>
                <a:p>
                  <a:pPr eaLnBrk="0" hangingPunct="0"/>
                  <a:r>
                    <a:rPr lang="ru-RU" sz="1200" b="1"/>
                    <a:t>F3</a:t>
                  </a:r>
                  <a:r>
                    <a:rPr lang="ru-RU" sz="1200" b="1">
                      <a:sym typeface="Symbol" pitchFamily="18" charset="2"/>
                    </a:rPr>
                    <a:t></a:t>
                  </a:r>
                  <a:endParaRPr lang="ru-RU" sz="1200" b="1"/>
                </a:p>
              </p:txBody>
            </p:sp>
          </p:grpSp>
        </p:grpSp>
        <p:sp>
          <p:nvSpPr>
            <p:cNvPr id="7" name="Line 79"/>
            <p:cNvSpPr>
              <a:spLocks noChangeShapeType="1"/>
            </p:cNvSpPr>
            <p:nvPr/>
          </p:nvSpPr>
          <p:spPr bwMode="auto">
            <a:xfrm>
              <a:off x="111" y="3171"/>
              <a:ext cx="705" cy="0"/>
            </a:xfrm>
            <a:prstGeom prst="line">
              <a:avLst/>
            </a:prstGeom>
            <a:noFill/>
            <a:ln w="38100">
              <a:solidFill>
                <a:schemeClr val="tx1"/>
              </a:solidFill>
              <a:round/>
              <a:headEnd/>
              <a:tailEnd type="triangle" w="sm" len="sm"/>
            </a:ln>
          </p:spPr>
          <p:txBody>
            <a:bodyPr/>
            <a:lstStyle/>
            <a:p>
              <a:endParaRPr lang="en-US"/>
            </a:p>
          </p:txBody>
        </p:sp>
      </p:grpSp>
      <p:grpSp>
        <p:nvGrpSpPr>
          <p:cNvPr id="31" name="Group 98"/>
          <p:cNvGrpSpPr>
            <a:grpSpLocks/>
          </p:cNvGrpSpPr>
          <p:nvPr/>
        </p:nvGrpSpPr>
        <p:grpSpPr bwMode="auto">
          <a:xfrm>
            <a:off x="228600" y="533400"/>
            <a:ext cx="3503613" cy="2865437"/>
            <a:chOff x="3130" y="550"/>
            <a:chExt cx="2207" cy="1805"/>
          </a:xfrm>
        </p:grpSpPr>
        <p:grpSp>
          <p:nvGrpSpPr>
            <p:cNvPr id="39" name="Group 92"/>
            <p:cNvGrpSpPr>
              <a:grpSpLocks/>
            </p:cNvGrpSpPr>
            <p:nvPr/>
          </p:nvGrpSpPr>
          <p:grpSpPr bwMode="auto">
            <a:xfrm>
              <a:off x="3228" y="550"/>
              <a:ext cx="2109" cy="1805"/>
              <a:chOff x="2257" y="9232"/>
              <a:chExt cx="5272" cy="4512"/>
            </a:xfrm>
          </p:grpSpPr>
          <p:graphicFrame>
            <p:nvGraphicFramePr>
              <p:cNvPr id="62" name="Object 93"/>
              <p:cNvGraphicFramePr>
                <a:graphicFrameLocks noChangeAspect="1"/>
              </p:cNvGraphicFramePr>
              <p:nvPr/>
            </p:nvGraphicFramePr>
            <p:xfrm>
              <a:off x="2257" y="9232"/>
              <a:ext cx="5272" cy="4365"/>
            </p:xfrm>
            <a:graphic>
              <a:graphicData uri="http://schemas.openxmlformats.org/presentationml/2006/ole">
                <p:oleObj spid="_x0000_s64514" name="Graph" r:id="rId4" imgW="2953173" imgH="2509520" progId="Origin50.Graph">
                  <p:embed/>
                </p:oleObj>
              </a:graphicData>
            </a:graphic>
          </p:graphicFrame>
          <p:sp>
            <p:nvSpPr>
              <p:cNvPr id="63" name="Text Box 94"/>
              <p:cNvSpPr txBox="1">
                <a:spLocks noChangeArrowheads="1"/>
              </p:cNvSpPr>
              <p:nvPr/>
            </p:nvSpPr>
            <p:spPr bwMode="auto">
              <a:xfrm>
                <a:off x="3888" y="13424"/>
                <a:ext cx="2528" cy="320"/>
              </a:xfrm>
              <a:prstGeom prst="rect">
                <a:avLst/>
              </a:prstGeom>
              <a:solidFill>
                <a:srgbClr val="FFFFFF"/>
              </a:solidFill>
              <a:ln w="9525">
                <a:noFill/>
                <a:miter lim="800000"/>
                <a:headEnd/>
                <a:tailEnd/>
              </a:ln>
            </p:spPr>
            <p:txBody>
              <a:bodyPr lIns="0" tIns="0" rIns="0" bIns="0"/>
              <a:lstStyle/>
              <a:p>
                <a:pPr eaLnBrk="0" hangingPunct="0"/>
                <a:r>
                  <a:rPr lang="ru-RU" sz="1000" b="1" dirty="0"/>
                  <a:t>X, Y</a:t>
                </a:r>
                <a:r>
                  <a:rPr lang="en-US" sz="1000" b="1" dirty="0"/>
                  <a:t> position data,</a:t>
                </a:r>
                <a:r>
                  <a:rPr lang="ru-RU" sz="1000" b="1" dirty="0"/>
                  <a:t> </a:t>
                </a:r>
                <a:r>
                  <a:rPr lang="en-US" sz="1000" b="1" dirty="0"/>
                  <a:t>mm</a:t>
                </a:r>
                <a:endParaRPr lang="ru-RU" sz="1000" b="1" dirty="0"/>
              </a:p>
            </p:txBody>
          </p:sp>
        </p:grpSp>
        <p:sp>
          <p:nvSpPr>
            <p:cNvPr id="61" name="Text Box 97"/>
            <p:cNvSpPr txBox="1">
              <a:spLocks noChangeArrowheads="1"/>
            </p:cNvSpPr>
            <p:nvPr/>
          </p:nvSpPr>
          <p:spPr bwMode="auto">
            <a:xfrm rot="-5400000">
              <a:off x="2447" y="1260"/>
              <a:ext cx="1481" cy="115"/>
            </a:xfrm>
            <a:prstGeom prst="rect">
              <a:avLst/>
            </a:prstGeom>
            <a:noFill/>
            <a:ln w="9525">
              <a:noFill/>
              <a:miter lim="800000"/>
              <a:headEnd/>
              <a:tailEnd/>
            </a:ln>
          </p:spPr>
          <p:txBody>
            <a:bodyPr lIns="0" tIns="0" rIns="0" bIns="0">
              <a:spAutoFit/>
            </a:bodyPr>
            <a:lstStyle/>
            <a:p>
              <a:pPr>
                <a:spcBef>
                  <a:spcPct val="50000"/>
                </a:spcBef>
              </a:pPr>
              <a:r>
                <a:rPr lang="en-US" sz="1200" b="1"/>
                <a:t>Data of MPC and TLD (orb. units)</a:t>
              </a:r>
              <a:endParaRPr lang="ru-RU" sz="1200" b="1"/>
            </a:p>
          </p:txBody>
        </p:sp>
      </p:grpSp>
      <p:sp>
        <p:nvSpPr>
          <p:cNvPr id="64" name="Text Box 102"/>
          <p:cNvSpPr txBox="1">
            <a:spLocks noChangeArrowheads="1"/>
          </p:cNvSpPr>
          <p:nvPr/>
        </p:nvSpPr>
        <p:spPr bwMode="auto">
          <a:xfrm>
            <a:off x="5562600" y="635913"/>
            <a:ext cx="3352800" cy="430887"/>
          </a:xfrm>
          <a:prstGeom prst="rect">
            <a:avLst/>
          </a:prstGeom>
          <a:noFill/>
          <a:ln w="9525">
            <a:noFill/>
            <a:miter lim="800000"/>
            <a:headEnd/>
            <a:tailEnd/>
          </a:ln>
        </p:spPr>
        <p:txBody>
          <a:bodyPr wrap="square" lIns="0" tIns="0" rIns="0" bIns="0">
            <a:spAutoFit/>
          </a:bodyPr>
          <a:lstStyle/>
          <a:p>
            <a:pPr>
              <a:spcBef>
                <a:spcPct val="50000"/>
              </a:spcBef>
            </a:pPr>
            <a:r>
              <a:rPr lang="en-US" sz="1400" dirty="0"/>
              <a:t>The </a:t>
            </a:r>
            <a:r>
              <a:rPr lang="en-US" sz="1400" dirty="0" err="1"/>
              <a:t>quasiuniform</a:t>
            </a:r>
            <a:r>
              <a:rPr lang="en-US" sz="1400" dirty="0"/>
              <a:t> particle field </a:t>
            </a:r>
            <a:r>
              <a:rPr lang="en-US" sz="1400" dirty="0" smtClean="0"/>
              <a:t>is</a:t>
            </a:r>
            <a:r>
              <a:rPr lang="ru-RU" sz="1400" dirty="0" smtClean="0"/>
              <a:t> </a:t>
            </a:r>
            <a:r>
              <a:rPr lang="en-US" sz="1400" dirty="0" smtClean="0"/>
              <a:t>formed </a:t>
            </a:r>
            <a:r>
              <a:rPr lang="en-US" sz="1400" dirty="0"/>
              <a:t>in biological patterns area</a:t>
            </a:r>
            <a:endParaRPr lang="ru-RU" sz="1400" dirty="0"/>
          </a:p>
        </p:txBody>
      </p:sp>
      <p:sp>
        <p:nvSpPr>
          <p:cNvPr id="65" name="Text Box 104"/>
          <p:cNvSpPr txBox="1">
            <a:spLocks noChangeArrowheads="1"/>
          </p:cNvSpPr>
          <p:nvPr/>
        </p:nvSpPr>
        <p:spPr bwMode="auto">
          <a:xfrm>
            <a:off x="328613" y="6149975"/>
            <a:ext cx="4014787" cy="430887"/>
          </a:xfrm>
          <a:prstGeom prst="rect">
            <a:avLst/>
          </a:prstGeom>
          <a:noFill/>
          <a:ln w="9525">
            <a:noFill/>
            <a:miter lim="800000"/>
            <a:headEnd/>
            <a:tailEnd/>
          </a:ln>
        </p:spPr>
        <p:txBody>
          <a:bodyPr wrap="square" lIns="0" tIns="0" rIns="0" bIns="0">
            <a:spAutoFit/>
          </a:bodyPr>
          <a:lstStyle/>
          <a:p>
            <a:pPr>
              <a:spcBef>
                <a:spcPct val="50000"/>
              </a:spcBef>
            </a:pPr>
            <a:r>
              <a:rPr lang="en-US" sz="1400" b="1" dirty="0"/>
              <a:t>The experimental arrangement at radiobiological </a:t>
            </a:r>
            <a:r>
              <a:rPr lang="ru-RU" sz="1400" b="1" dirty="0" err="1"/>
              <a:t>exposure</a:t>
            </a:r>
            <a:r>
              <a:rPr lang="en-US" sz="1400" b="1" dirty="0"/>
              <a:t>s at the </a:t>
            </a:r>
            <a:r>
              <a:rPr lang="en-US" sz="1400" b="1" dirty="0" err="1"/>
              <a:t>Nuclotron</a:t>
            </a:r>
            <a:endParaRPr lang="ru-RU" sz="1400" b="1" dirty="0"/>
          </a:p>
        </p:txBody>
      </p:sp>
      <p:graphicFrame>
        <p:nvGraphicFramePr>
          <p:cNvPr id="66" name="Group 250"/>
          <p:cNvGraphicFramePr>
            <a:graphicFrameLocks noGrp="1"/>
          </p:cNvGraphicFramePr>
          <p:nvPr/>
        </p:nvGraphicFramePr>
        <p:xfrm>
          <a:off x="4648200" y="4572000"/>
          <a:ext cx="4318000" cy="1291209"/>
        </p:xfrm>
        <a:graphic>
          <a:graphicData uri="http://schemas.openxmlformats.org/drawingml/2006/table">
            <a:tbl>
              <a:tblPr/>
              <a:tblGrid>
                <a:gridCol w="669925"/>
                <a:gridCol w="506413"/>
                <a:gridCol w="498475"/>
                <a:gridCol w="552450"/>
                <a:gridCol w="536575"/>
                <a:gridCol w="561975"/>
                <a:gridCol w="496887"/>
                <a:gridCol w="495300"/>
              </a:tblGrid>
              <a:tr h="276225">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rPr>
                        <a:t>Nuclei</a:t>
                      </a:r>
                      <a:endParaRPr kumimoji="0" lang="ru-RU" sz="1400" b="1" i="0" u="none" strike="noStrike" cap="none" normalizeH="0" baseline="0" dirty="0" smtClean="0">
                        <a:ln>
                          <a:noFill/>
                        </a:ln>
                        <a:solidFill>
                          <a:schemeClr val="tx1"/>
                        </a:solidFill>
                        <a:effectLst/>
                        <a:latin typeface="Times New Roman" pitchFamily="18" charset="0"/>
                      </a:endParaRPr>
                    </a:p>
                  </a:txBody>
                  <a:tcPr marL="19050" marR="19050" marT="19050" marB="190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C00000"/>
                          </a:solidFill>
                          <a:effectLst/>
                          <a:latin typeface="Times New Roman" pitchFamily="18" charset="0"/>
                          <a:cs typeface="Times New Roman" pitchFamily="18" charset="0"/>
                        </a:rPr>
                        <a:t>p</a:t>
                      </a:r>
                      <a:endParaRPr kumimoji="0" lang="ru-RU" sz="1400" b="1" i="0" u="none" strike="noStrike" cap="none" normalizeH="0" baseline="0" dirty="0" smtClean="0">
                        <a:ln>
                          <a:noFill/>
                        </a:ln>
                        <a:solidFill>
                          <a:srgbClr val="C00000"/>
                        </a:solidFill>
                        <a:effectLst/>
                        <a:latin typeface="Times New Roman" pitchFamily="18" charset="0"/>
                        <a:cs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C00000"/>
                          </a:solidFill>
                          <a:effectLst/>
                          <a:latin typeface="Times New Roman" pitchFamily="18" charset="0"/>
                          <a:cs typeface="Times New Roman" pitchFamily="18" charset="0"/>
                        </a:rPr>
                        <a:t>He</a:t>
                      </a:r>
                      <a:endParaRPr kumimoji="0" lang="ru-RU" sz="1400" b="1" i="0" u="none" strike="noStrike" cap="none" normalizeH="0" baseline="0" dirty="0" smtClean="0">
                        <a:ln>
                          <a:noFill/>
                        </a:ln>
                        <a:solidFill>
                          <a:srgbClr val="C00000"/>
                        </a:solidFill>
                        <a:effectLst/>
                        <a:latin typeface="Times New Roman" pitchFamily="18" charset="0"/>
                        <a:cs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C00000"/>
                          </a:solidFill>
                          <a:effectLst/>
                          <a:latin typeface="Times New Roman" pitchFamily="18" charset="0"/>
                          <a:cs typeface="Times New Roman" pitchFamily="18" charset="0"/>
                        </a:rPr>
                        <a:t>C</a:t>
                      </a:r>
                      <a:endParaRPr kumimoji="0" lang="ru-RU" sz="1400" b="1" i="0" u="none" strike="noStrike" cap="none" normalizeH="0" baseline="0" dirty="0" smtClean="0">
                        <a:ln>
                          <a:noFill/>
                        </a:ln>
                        <a:solidFill>
                          <a:srgbClr val="C00000"/>
                        </a:solidFill>
                        <a:effectLst/>
                        <a:latin typeface="Times New Roman" pitchFamily="18" charset="0"/>
                        <a:cs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C00000"/>
                          </a:solidFill>
                          <a:effectLst/>
                          <a:latin typeface="Times New Roman" pitchFamily="18" charset="0"/>
                          <a:cs typeface="Times New Roman" pitchFamily="18" charset="0"/>
                        </a:rPr>
                        <a:t>C</a:t>
                      </a:r>
                      <a:endParaRPr kumimoji="0" lang="ru-RU" sz="1400" b="1" i="0" u="none" strike="noStrike" cap="none" normalizeH="0" baseline="0" dirty="0" smtClean="0">
                        <a:ln>
                          <a:noFill/>
                        </a:ln>
                        <a:solidFill>
                          <a:srgbClr val="C00000"/>
                        </a:solidFill>
                        <a:effectLst/>
                        <a:latin typeface="Times New Roman" pitchFamily="18" charset="0"/>
                        <a:cs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C00000"/>
                          </a:solidFill>
                          <a:effectLst/>
                          <a:latin typeface="Times New Roman" pitchFamily="18" charset="0"/>
                          <a:cs typeface="Times New Roman" pitchFamily="18" charset="0"/>
                        </a:rPr>
                        <a:t>Mg</a:t>
                      </a:r>
                      <a:endParaRPr kumimoji="0" lang="ru-RU" sz="1400" b="1" i="0" u="none" strike="noStrike" cap="none" normalizeH="0" baseline="0" dirty="0" smtClean="0">
                        <a:ln>
                          <a:noFill/>
                        </a:ln>
                        <a:solidFill>
                          <a:srgbClr val="C00000"/>
                        </a:solidFill>
                        <a:effectLst/>
                        <a:latin typeface="Times New Roman" pitchFamily="18" charset="0"/>
                        <a:cs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err="1" smtClean="0">
                          <a:ln>
                            <a:noFill/>
                          </a:ln>
                          <a:solidFill>
                            <a:srgbClr val="C00000"/>
                          </a:solidFill>
                          <a:effectLst/>
                          <a:latin typeface="Times New Roman" pitchFamily="18" charset="0"/>
                          <a:cs typeface="Times New Roman" pitchFamily="18" charset="0"/>
                        </a:rPr>
                        <a:t>Ar</a:t>
                      </a:r>
                      <a:endParaRPr kumimoji="0" lang="ru-RU" sz="1400" b="1" i="0" u="none" strike="noStrike" cap="none" normalizeH="0" baseline="0" dirty="0" smtClean="0">
                        <a:ln>
                          <a:noFill/>
                        </a:ln>
                        <a:solidFill>
                          <a:srgbClr val="C00000"/>
                        </a:solidFill>
                        <a:effectLst/>
                        <a:latin typeface="Times New Roman" pitchFamily="18" charset="0"/>
                        <a:cs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dirty="0" smtClean="0">
                          <a:ln>
                            <a:noFill/>
                          </a:ln>
                          <a:solidFill>
                            <a:srgbClr val="C00000"/>
                          </a:solidFill>
                          <a:effectLst/>
                          <a:latin typeface="Times New Roman" pitchFamily="18" charset="0"/>
                          <a:cs typeface="Times New Roman" pitchFamily="18" charset="0"/>
                        </a:rPr>
                        <a:t>Fe</a:t>
                      </a:r>
                      <a:endParaRPr kumimoji="0" lang="ru-RU" sz="1400" b="1" i="0" u="none" strike="noStrike" cap="none" normalizeH="0" baseline="0" dirty="0" smtClean="0">
                        <a:ln>
                          <a:noFill/>
                        </a:ln>
                        <a:solidFill>
                          <a:srgbClr val="C00000"/>
                        </a:solidFill>
                        <a:effectLst/>
                        <a:latin typeface="Times New Roman" pitchFamily="18" charset="0"/>
                        <a:cs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2113">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Energy</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GeV/n</a:t>
                      </a:r>
                      <a:endParaRPr kumimoji="0" lang="ru-RU" sz="1400" b="1" i="0" u="none" strike="noStrike" cap="none" normalizeH="0" baseline="0" smtClean="0">
                        <a:ln>
                          <a:noFill/>
                        </a:ln>
                        <a:solidFill>
                          <a:schemeClr val="tx1"/>
                        </a:solidFill>
                        <a:effectLst/>
                        <a:latin typeface="Times New Roman" pitchFamily="18" charset="0"/>
                      </a:endParaRPr>
                    </a:p>
                  </a:txBody>
                  <a:tcPr marL="19050" marR="19050" marT="19050" marB="190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1</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0.5</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rPr>
                        <a:t>1</a:t>
                      </a:r>
                      <a:endParaRPr kumimoji="0" lang="ru-RU" sz="1400" b="1" i="0" u="none" strike="noStrike" cap="none" normalizeH="0" baseline="0" dirty="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0.5 </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0.5 </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1</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1.25</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6100">
                <a:tc>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LET in blood</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keV/</a:t>
                      </a:r>
                      <a:r>
                        <a:rPr kumimoji="0" lang="en-US" sz="1400" b="1" i="0" u="none" strike="noStrike" cap="none" normalizeH="0" baseline="0" smtClean="0">
                          <a:ln>
                            <a:noFill/>
                          </a:ln>
                          <a:solidFill>
                            <a:schemeClr val="tx1"/>
                          </a:solidFill>
                          <a:effectLst/>
                          <a:latin typeface="Symbol" pitchFamily="18" charset="2"/>
                        </a:rPr>
                        <a:t>m</a:t>
                      </a:r>
                      <a:r>
                        <a:rPr kumimoji="0" lang="en-US" sz="1400" b="1" i="0" u="none" strike="noStrike" cap="none" normalizeH="0" baseline="0" smtClean="0">
                          <a:ln>
                            <a:noFill/>
                          </a:ln>
                          <a:solidFill>
                            <a:schemeClr val="tx1"/>
                          </a:solidFill>
                          <a:effectLst/>
                          <a:latin typeface="Times New Roman" pitchFamily="18" charset="0"/>
                        </a:rPr>
                        <a:t>m</a:t>
                      </a:r>
                      <a:endParaRPr kumimoji="0" lang="ru-RU" sz="1400" b="1" i="0" u="none" strike="noStrike" cap="none" normalizeH="0" baseline="0" smtClean="0">
                        <a:ln>
                          <a:noFill/>
                        </a:ln>
                        <a:solidFill>
                          <a:schemeClr val="tx1"/>
                        </a:solidFill>
                        <a:effectLst/>
                        <a:latin typeface="Times New Roman" pitchFamily="18" charset="0"/>
                      </a:endParaRPr>
                    </a:p>
                  </a:txBody>
                  <a:tcPr marL="19050" marR="19050" marT="19050" marB="1905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0.233</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1.157</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8.40</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10.65</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39.62</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chemeClr val="tx1"/>
                          </a:solidFill>
                          <a:effectLst/>
                          <a:latin typeface="Times New Roman" pitchFamily="18" charset="0"/>
                        </a:rPr>
                        <a:t>75.5</a:t>
                      </a:r>
                      <a:endParaRPr kumimoji="0" lang="ru-RU" sz="1400" b="1" i="0" u="none" strike="noStrike" cap="none" normalizeH="0" baseline="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imes New Roman" pitchFamily="18" charset="0"/>
                        </a:rPr>
                        <a:t>151.4</a:t>
                      </a:r>
                      <a:endParaRPr kumimoji="0" lang="ru-RU" sz="1400" b="1" i="0" u="none" strike="noStrike" cap="none" normalizeH="0" baseline="0" dirty="0" smtClean="0">
                        <a:ln>
                          <a:noFill/>
                        </a:ln>
                        <a:solidFill>
                          <a:schemeClr val="tx1"/>
                        </a:solidFill>
                        <a:effectLst/>
                        <a:latin typeface="Times New Roman" pitchFamily="18" charset="0"/>
                      </a:endParaRPr>
                    </a:p>
                  </a:txBody>
                  <a:tcPr marL="0" marR="0" marT="19050" marB="1905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7" name="Text Box 251"/>
          <p:cNvSpPr txBox="1">
            <a:spLocks noChangeArrowheads="1"/>
          </p:cNvSpPr>
          <p:nvPr/>
        </p:nvSpPr>
        <p:spPr bwMode="auto">
          <a:xfrm>
            <a:off x="4648200" y="6172200"/>
            <a:ext cx="4322762" cy="215444"/>
          </a:xfrm>
          <a:prstGeom prst="rect">
            <a:avLst/>
          </a:prstGeom>
          <a:noFill/>
          <a:ln w="9525">
            <a:noFill/>
            <a:miter lim="800000"/>
            <a:headEnd/>
            <a:tailEnd/>
          </a:ln>
        </p:spPr>
        <p:txBody>
          <a:bodyPr lIns="0" tIns="0" rIns="0" bIns="0">
            <a:spAutoFit/>
          </a:bodyPr>
          <a:lstStyle/>
          <a:p>
            <a:pPr algn="ctr">
              <a:spcBef>
                <a:spcPct val="50000"/>
              </a:spcBef>
            </a:pPr>
            <a:r>
              <a:rPr lang="en-US" sz="1400" b="1" dirty="0"/>
              <a:t>List of radiobiological experiments at the </a:t>
            </a:r>
            <a:r>
              <a:rPr lang="en-US" sz="1400" b="1" dirty="0" err="1" smtClean="0"/>
              <a:t>Nuclotron</a:t>
            </a:r>
            <a:endParaRPr lang="ru-RU" sz="1400" b="1" dirty="0"/>
          </a:p>
        </p:txBody>
      </p:sp>
      <p:sp>
        <p:nvSpPr>
          <p:cNvPr id="68" name="Прямоугольник 67"/>
          <p:cNvSpPr/>
          <p:nvPr/>
        </p:nvSpPr>
        <p:spPr>
          <a:xfrm>
            <a:off x="3581400" y="663476"/>
            <a:ext cx="1676400" cy="2308324"/>
          </a:xfrm>
          <a:prstGeom prst="rect">
            <a:avLst/>
          </a:prstGeom>
        </p:spPr>
        <p:txBody>
          <a:bodyPr wrap="square">
            <a:spAutoFit/>
          </a:bodyPr>
          <a:lstStyle/>
          <a:p>
            <a:pPr algn="just"/>
            <a:r>
              <a:rPr lang="en-US" sz="1200" b="1" dirty="0" smtClean="0">
                <a:cs typeface="Times New Roman" pitchFamily="18" charset="0"/>
              </a:rPr>
              <a:t>The spatial </a:t>
            </a:r>
            <a:r>
              <a:rPr lang="en-US" sz="1200" b="1" dirty="0" err="1" smtClean="0">
                <a:cs typeface="Times New Roman" pitchFamily="18" charset="0"/>
              </a:rPr>
              <a:t>distribu-tions</a:t>
            </a:r>
            <a:r>
              <a:rPr lang="en-US" sz="1200" b="1" dirty="0" smtClean="0">
                <a:cs typeface="Times New Roman" pitchFamily="18" charset="0"/>
              </a:rPr>
              <a:t> of X and Y wires currents measured by the </a:t>
            </a:r>
            <a:r>
              <a:rPr lang="en-US" sz="1200" b="1" dirty="0" err="1" smtClean="0">
                <a:cs typeface="Times New Roman" pitchFamily="18" charset="0"/>
              </a:rPr>
              <a:t>multiwire</a:t>
            </a:r>
            <a:r>
              <a:rPr lang="en-US" sz="1200" b="1" dirty="0" smtClean="0">
                <a:cs typeface="Times New Roman" pitchFamily="18" charset="0"/>
              </a:rPr>
              <a:t> </a:t>
            </a:r>
            <a:r>
              <a:rPr lang="en-US" sz="1200" b="1" dirty="0" err="1" smtClean="0">
                <a:cs typeface="Times New Roman" pitchFamily="18" charset="0"/>
              </a:rPr>
              <a:t>propor-tional</a:t>
            </a:r>
            <a:r>
              <a:rPr lang="en-US" sz="1200" b="1" dirty="0" smtClean="0">
                <a:cs typeface="Times New Roman" pitchFamily="18" charset="0"/>
              </a:rPr>
              <a:t> chamber (● </a:t>
            </a:r>
            <a:r>
              <a:rPr lang="ru-RU" sz="1200" b="1" dirty="0" smtClean="0">
                <a:cs typeface="Times New Roman" pitchFamily="18" charset="0"/>
                <a:sym typeface="Symbol" pitchFamily="18" charset="2"/>
              </a:rPr>
              <a:t></a:t>
            </a:r>
            <a:r>
              <a:rPr lang="en-US" sz="1200" b="1" dirty="0" smtClean="0">
                <a:cs typeface="Times New Roman" pitchFamily="18" charset="0"/>
              </a:rPr>
              <a:t> X; </a:t>
            </a:r>
            <a:r>
              <a:rPr lang="en-US" sz="1200" b="1" dirty="0" smtClean="0">
                <a:cs typeface="Times New Roman" pitchFamily="18" charset="0"/>
                <a:sym typeface="Symbol" pitchFamily="18" charset="2"/>
              </a:rPr>
              <a:t>▲</a:t>
            </a:r>
            <a:r>
              <a:rPr lang="ru-RU" sz="1200" b="1" dirty="0" smtClean="0">
                <a:cs typeface="Times New Roman" pitchFamily="18" charset="0"/>
                <a:sym typeface="Symbol" pitchFamily="18" charset="2"/>
              </a:rPr>
              <a:t></a:t>
            </a:r>
            <a:r>
              <a:rPr lang="en-US" sz="1200" b="1" dirty="0" smtClean="0">
                <a:cs typeface="Times New Roman" pitchFamily="18" charset="0"/>
              </a:rPr>
              <a:t>Y) and TLD readings</a:t>
            </a:r>
            <a:r>
              <a:rPr lang="en-US" sz="1200" b="1" dirty="0" smtClean="0">
                <a:cs typeface="Times New Roman" pitchFamily="18" charset="0"/>
                <a:sym typeface="Symbol" pitchFamily="18" charset="2"/>
              </a:rPr>
              <a:t> distribution (○ </a:t>
            </a:r>
            <a:r>
              <a:rPr lang="ru-RU" sz="1200" b="1" dirty="0" smtClean="0">
                <a:cs typeface="Times New Roman" pitchFamily="18" charset="0"/>
                <a:sym typeface="Symbol" pitchFamily="18" charset="2"/>
              </a:rPr>
              <a:t></a:t>
            </a:r>
            <a:r>
              <a:rPr lang="en-US" sz="1200" b="1" dirty="0" smtClean="0">
                <a:cs typeface="Times New Roman" pitchFamily="18" charset="0"/>
              </a:rPr>
              <a:t>X; </a:t>
            </a:r>
            <a:r>
              <a:rPr lang="ru-RU" sz="1200" b="1" dirty="0" smtClean="0">
                <a:cs typeface="Times New Roman" pitchFamily="18" charset="0"/>
                <a:sym typeface="Symbol" pitchFamily="18" charset="2"/>
              </a:rPr>
              <a:t></a:t>
            </a:r>
            <a:r>
              <a:rPr lang="en-US" sz="1200" b="1" dirty="0" smtClean="0">
                <a:cs typeface="Times New Roman" pitchFamily="18" charset="0"/>
              </a:rPr>
              <a:t> </a:t>
            </a:r>
            <a:r>
              <a:rPr lang="ru-RU" sz="1200" b="1" dirty="0" smtClean="0">
                <a:cs typeface="Times New Roman" pitchFamily="18" charset="0"/>
                <a:sym typeface="Symbol" pitchFamily="18" charset="2"/>
              </a:rPr>
              <a:t></a:t>
            </a:r>
            <a:r>
              <a:rPr lang="en-US" sz="1200" b="1" dirty="0" smtClean="0">
                <a:cs typeface="Times New Roman" pitchFamily="18" charset="0"/>
              </a:rPr>
              <a:t> Y)</a:t>
            </a:r>
            <a:r>
              <a:rPr lang="en-US" sz="1200" b="1" dirty="0" smtClean="0">
                <a:cs typeface="Times New Roman" pitchFamily="18" charset="0"/>
                <a:sym typeface="Symbol" pitchFamily="18" charset="2"/>
              </a:rPr>
              <a:t>  in the formed field of 1 </a:t>
            </a:r>
            <a:r>
              <a:rPr lang="en-US" sz="1200" b="1" dirty="0" err="1" smtClean="0">
                <a:cs typeface="Times New Roman" pitchFamily="18" charset="0"/>
                <a:sym typeface="Symbol" pitchFamily="18" charset="2"/>
              </a:rPr>
              <a:t>GeV</a:t>
            </a:r>
            <a:r>
              <a:rPr lang="en-US" sz="1200" b="1" dirty="0" smtClean="0">
                <a:cs typeface="Times New Roman" pitchFamily="18" charset="0"/>
                <a:sym typeface="Symbol" pitchFamily="18" charset="2"/>
              </a:rPr>
              <a:t> protons. The dashed lines are the borders of the </a:t>
            </a:r>
            <a:r>
              <a:rPr lang="en-US" sz="1200" b="1" dirty="0" err="1" smtClean="0">
                <a:cs typeface="Times New Roman" pitchFamily="18" charset="0"/>
                <a:sym typeface="Symbol" pitchFamily="18" charset="2"/>
              </a:rPr>
              <a:t>irradia-tion</a:t>
            </a:r>
            <a:r>
              <a:rPr lang="en-US" sz="1200" b="1" dirty="0" smtClean="0">
                <a:cs typeface="Times New Roman" pitchFamily="18" charset="0"/>
                <a:sym typeface="Symbol" pitchFamily="18" charset="2"/>
              </a:rPr>
              <a:t> area</a:t>
            </a:r>
            <a:endParaRPr lang="ru-RU" sz="1200" b="1" dirty="0">
              <a:cs typeface="Times New Roman" pitchFamily="18" charset="0"/>
              <a:sym typeface="Symbol" pitchFamily="18" charset="2"/>
            </a:endParaRPr>
          </a:p>
        </p:txBody>
      </p:sp>
      <p:sp>
        <p:nvSpPr>
          <p:cNvPr id="70" name="Прямоугольник 69"/>
          <p:cNvSpPr/>
          <p:nvPr/>
        </p:nvSpPr>
        <p:spPr>
          <a:xfrm>
            <a:off x="5410200" y="3810000"/>
            <a:ext cx="3657600" cy="461665"/>
          </a:xfrm>
          <a:prstGeom prst="rect">
            <a:avLst/>
          </a:prstGeom>
        </p:spPr>
        <p:txBody>
          <a:bodyPr wrap="square">
            <a:spAutoFit/>
          </a:bodyPr>
          <a:lstStyle/>
          <a:p>
            <a:pPr algn="just" eaLnBrk="0" hangingPunct="0"/>
            <a:r>
              <a:rPr lang="ru-RU" sz="1200" b="1" dirty="0" err="1" smtClean="0"/>
              <a:t>The</a:t>
            </a:r>
            <a:r>
              <a:rPr lang="ru-RU" sz="1200" b="1" dirty="0" smtClean="0"/>
              <a:t> </a:t>
            </a:r>
            <a:r>
              <a:rPr lang="en-US" sz="1200" b="1" dirty="0" err="1" smtClean="0"/>
              <a:t>dosimetric</a:t>
            </a:r>
            <a:r>
              <a:rPr lang="en-US" sz="1200" b="1" dirty="0" smtClean="0"/>
              <a:t> </a:t>
            </a:r>
            <a:r>
              <a:rPr lang="ru-RU" sz="1200" b="1" dirty="0" err="1" smtClean="0"/>
              <a:t>ionization</a:t>
            </a:r>
            <a:r>
              <a:rPr lang="ru-RU" sz="1200" b="1" dirty="0" smtClean="0"/>
              <a:t> </a:t>
            </a:r>
            <a:r>
              <a:rPr lang="ru-RU" sz="1200" b="1" dirty="0" err="1" smtClean="0"/>
              <a:t>chamber</a:t>
            </a:r>
            <a:r>
              <a:rPr lang="ru-RU" sz="1200" b="1" dirty="0" smtClean="0"/>
              <a:t> </a:t>
            </a:r>
            <a:r>
              <a:rPr lang="ru-RU" sz="1200" b="1" dirty="0" err="1" smtClean="0"/>
              <a:t>calibration</a:t>
            </a:r>
            <a:r>
              <a:rPr lang="ru-RU" sz="1200" b="1" dirty="0" smtClean="0"/>
              <a:t> </a:t>
            </a:r>
            <a:r>
              <a:rPr lang="ru-RU" sz="1200" b="1" dirty="0" err="1" smtClean="0"/>
              <a:t>at</a:t>
            </a:r>
            <a:r>
              <a:rPr lang="ru-RU" sz="1200" b="1" dirty="0" smtClean="0"/>
              <a:t> </a:t>
            </a:r>
            <a:r>
              <a:rPr lang="ru-RU" sz="1200" b="1" dirty="0" err="1" smtClean="0"/>
              <a:t>the</a:t>
            </a:r>
            <a:r>
              <a:rPr lang="ru-RU" sz="1200" b="1" dirty="0" smtClean="0"/>
              <a:t> </a:t>
            </a:r>
            <a:r>
              <a:rPr lang="en-US" sz="1200" b="1" dirty="0" smtClean="0"/>
              <a:t>N</a:t>
            </a:r>
            <a:r>
              <a:rPr lang="ru-RU" sz="1200" b="1" dirty="0" err="1" smtClean="0"/>
              <a:t>uclotron</a:t>
            </a:r>
            <a:r>
              <a:rPr lang="ru-RU" sz="1200" b="1" dirty="0" smtClean="0"/>
              <a:t> </a:t>
            </a:r>
            <a:r>
              <a:rPr lang="ru-RU" sz="1200" b="1" dirty="0" err="1" smtClean="0"/>
              <a:t>beams</a:t>
            </a:r>
            <a:r>
              <a:rPr lang="en-US" sz="1200" b="1" dirty="0" smtClean="0"/>
              <a:t> by the activation detectors</a:t>
            </a:r>
            <a:endParaRPr lang="ru-RU" sz="1200" b="1" dirty="0"/>
          </a:p>
        </p:txBody>
      </p:sp>
    </p:spTree>
    <p:extLst>
      <p:ext uri="{BB962C8B-B14F-4D97-AF65-F5344CB8AC3E}">
        <p14:creationId xmlns="" xmlns:p14="http://schemas.microsoft.com/office/powerpoint/2010/main" val="18439933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Box 17"/>
          <p:cNvSpPr txBox="1">
            <a:spLocks noChangeArrowheads="1"/>
          </p:cNvSpPr>
          <p:nvPr/>
        </p:nvSpPr>
        <p:spPr bwMode="auto">
          <a:xfrm>
            <a:off x="93663" y="65088"/>
            <a:ext cx="8907462" cy="9233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MS PGothic" charset="0"/>
                <a:cs typeface="MS PGothic" charset="0"/>
              </a:defRPr>
            </a:lvl1pPr>
            <a:lvl2pPr marL="742950" indent="-285750">
              <a:defRPr kumimoji="1" sz="2400">
                <a:solidFill>
                  <a:schemeClr val="tx1"/>
                </a:solidFill>
                <a:latin typeface="Arial" charset="0"/>
                <a:ea typeface="MS PGothic" charset="0"/>
                <a:cs typeface="MS PGothic" charset="0"/>
              </a:defRPr>
            </a:lvl2pPr>
            <a:lvl3pPr marL="1143000" indent="-228600">
              <a:defRPr kumimoji="1" sz="2400">
                <a:solidFill>
                  <a:schemeClr val="tx1"/>
                </a:solidFill>
                <a:latin typeface="Arial" charset="0"/>
                <a:ea typeface="MS PGothic" charset="0"/>
                <a:cs typeface="MS PGothic" charset="0"/>
              </a:defRPr>
            </a:lvl3pPr>
            <a:lvl4pPr marL="1600200" indent="-228600">
              <a:defRPr kumimoji="1" sz="2400">
                <a:solidFill>
                  <a:schemeClr val="tx1"/>
                </a:solidFill>
                <a:latin typeface="Arial" charset="0"/>
                <a:ea typeface="MS PGothic" charset="0"/>
                <a:cs typeface="MS PGothic" charset="0"/>
              </a:defRPr>
            </a:lvl4pPr>
            <a:lvl5pPr marL="2057400" indent="-228600">
              <a:defRPr kumimoji="1"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9pPr>
          </a:lstStyle>
          <a:p>
            <a:pPr algn="just" eaLnBrk="1" hangingPunct="1"/>
            <a:r>
              <a:rPr kumimoji="0" lang="en-US" sz="1800" dirty="0" smtClean="0"/>
              <a:t>Beam channel at </a:t>
            </a:r>
            <a:r>
              <a:rPr kumimoji="0" lang="en-US" sz="1800" dirty="0" err="1" smtClean="0"/>
              <a:t>Nuclotron</a:t>
            </a:r>
            <a:r>
              <a:rPr kumimoji="0" lang="en-US" sz="1800" dirty="0" smtClean="0"/>
              <a:t> for research in radiobiology.</a:t>
            </a:r>
            <a:r>
              <a:rPr kumimoji="0" lang="ru-RU" sz="1800" dirty="0" smtClean="0"/>
              <a:t> </a:t>
            </a:r>
            <a:r>
              <a:rPr kumimoji="0" lang="en-US" sz="1800" dirty="0" smtClean="0"/>
              <a:t>Well-controlled ion beam (from protons and </a:t>
            </a:r>
            <a:r>
              <a:rPr kumimoji="0" lang="en-US" sz="1800" dirty="0" err="1" smtClean="0"/>
              <a:t>deutrons</a:t>
            </a:r>
            <a:r>
              <a:rPr kumimoji="0" lang="en-US" sz="1800" dirty="0" smtClean="0"/>
              <a:t> to Carbon, Fe, </a:t>
            </a:r>
            <a:r>
              <a:rPr kumimoji="0" lang="en-US" sz="1800" dirty="0" err="1" smtClean="0"/>
              <a:t>Xe</a:t>
            </a:r>
            <a:r>
              <a:rPr kumimoji="0" lang="en-US" sz="1800" dirty="0" smtClean="0"/>
              <a:t>) with energy from 300 to 1000 MeV/u allows cell scanning and to define the degree of radiation damage.</a:t>
            </a:r>
            <a:endParaRPr kumimoji="0" lang="en-US" sz="1800" dirty="0"/>
          </a:p>
        </p:txBody>
      </p:sp>
      <p:sp>
        <p:nvSpPr>
          <p:cNvPr id="27650" name="Text Box 21"/>
          <p:cNvSpPr txBox="1">
            <a:spLocks noChangeArrowheads="1"/>
          </p:cNvSpPr>
          <p:nvPr/>
        </p:nvSpPr>
        <p:spPr bwMode="auto">
          <a:xfrm>
            <a:off x="5778500" y="974725"/>
            <a:ext cx="3468688"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MS PGothic" charset="0"/>
                <a:cs typeface="MS PGothic" charset="0"/>
              </a:defRPr>
            </a:lvl1pPr>
            <a:lvl2pPr marL="742950" indent="-285750">
              <a:defRPr kumimoji="1" sz="2400">
                <a:solidFill>
                  <a:schemeClr val="tx1"/>
                </a:solidFill>
                <a:latin typeface="Arial" charset="0"/>
                <a:ea typeface="MS PGothic" charset="0"/>
                <a:cs typeface="MS PGothic" charset="0"/>
              </a:defRPr>
            </a:lvl2pPr>
            <a:lvl3pPr marL="1143000" indent="-228600">
              <a:defRPr kumimoji="1" sz="2400">
                <a:solidFill>
                  <a:schemeClr val="tx1"/>
                </a:solidFill>
                <a:latin typeface="Arial" charset="0"/>
                <a:ea typeface="MS PGothic" charset="0"/>
                <a:cs typeface="MS PGothic" charset="0"/>
              </a:defRPr>
            </a:lvl3pPr>
            <a:lvl4pPr marL="1600200" indent="-228600">
              <a:defRPr kumimoji="1" sz="2400">
                <a:solidFill>
                  <a:schemeClr val="tx1"/>
                </a:solidFill>
                <a:latin typeface="Arial" charset="0"/>
                <a:ea typeface="MS PGothic" charset="0"/>
                <a:cs typeface="MS PGothic" charset="0"/>
              </a:defRPr>
            </a:lvl4pPr>
            <a:lvl5pPr marL="2057400" indent="-228600">
              <a:defRPr kumimoji="1"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9pPr>
          </a:lstStyle>
          <a:p>
            <a:pPr algn="ctr"/>
            <a:r>
              <a:rPr kumimoji="0" lang="en-US" sz="1600" dirty="0" smtClean="0">
                <a:solidFill>
                  <a:srgbClr val="008000"/>
                </a:solidFill>
                <a:cs typeface="Arial" charset="0"/>
              </a:rPr>
              <a:t>Tracks of iron ions are well visualized with markers of double-strands of RNA (</a:t>
            </a:r>
            <a:r>
              <a:rPr kumimoji="0" lang="el-GR" sz="1600" dirty="0">
                <a:solidFill>
                  <a:srgbClr val="008000"/>
                </a:solidFill>
                <a:cs typeface="Arial" charset="0"/>
              </a:rPr>
              <a:t>γ</a:t>
            </a:r>
            <a:r>
              <a:rPr kumimoji="0" lang="en-US" sz="1600" dirty="0">
                <a:solidFill>
                  <a:srgbClr val="008000"/>
                </a:solidFill>
                <a:cs typeface="Arial" charset="0"/>
              </a:rPr>
              <a:t>H2AX)</a:t>
            </a:r>
          </a:p>
        </p:txBody>
      </p:sp>
      <p:grpSp>
        <p:nvGrpSpPr>
          <p:cNvPr id="4" name="Group 23"/>
          <p:cNvGrpSpPr>
            <a:grpSpLocks/>
          </p:cNvGrpSpPr>
          <p:nvPr/>
        </p:nvGrpSpPr>
        <p:grpSpPr bwMode="auto">
          <a:xfrm>
            <a:off x="6276975" y="1779588"/>
            <a:ext cx="2324100" cy="2317750"/>
            <a:chOff x="4058" y="2496"/>
            <a:chExt cx="1573" cy="1680"/>
          </a:xfrm>
        </p:grpSpPr>
        <p:grpSp>
          <p:nvGrpSpPr>
            <p:cNvPr id="5" name="Group 10"/>
            <p:cNvGrpSpPr>
              <a:grpSpLocks/>
            </p:cNvGrpSpPr>
            <p:nvPr/>
          </p:nvGrpSpPr>
          <p:grpSpPr bwMode="auto">
            <a:xfrm>
              <a:off x="4058" y="2496"/>
              <a:ext cx="1573" cy="1680"/>
              <a:chOff x="4752" y="2496"/>
              <a:chExt cx="1730" cy="1680"/>
            </a:xfrm>
          </p:grpSpPr>
          <p:pic>
            <p:nvPicPr>
              <p:cNvPr id="27666" name="Picture 11" descr="100-5"/>
              <p:cNvPicPr>
                <a:picLocks noChangeAspect="1" noChangeArrowheads="1"/>
              </p:cNvPicPr>
              <p:nvPr/>
            </p:nvPicPr>
            <p:blipFill>
              <a:blip r:embed="rId2" cstate="screen">
                <a:lum bright="-18000" contrast="30000"/>
                <a:extLst>
                  <a:ext uri="{28A0092B-C50C-407E-A947-70E740481C1C}">
                    <a14:useLocalDpi xmlns="" xmlns:a14="http://schemas.microsoft.com/office/drawing/2010/main"/>
                  </a:ext>
                </a:extLst>
              </a:blip>
              <a:srcRect/>
              <a:stretch>
                <a:fillRect/>
              </a:stretch>
            </p:blipFill>
            <p:spPr bwMode="auto">
              <a:xfrm>
                <a:off x="4752" y="3360"/>
                <a:ext cx="818" cy="816"/>
              </a:xfrm>
              <a:prstGeom prst="rect">
                <a:avLst/>
              </a:prstGeom>
              <a:noFill/>
              <a:ln w="9525">
                <a:solidFill>
                  <a:schemeClr val="bg1"/>
                </a:solidFill>
                <a:miter lim="800000"/>
                <a:headEnd/>
                <a:tailEnd/>
              </a:ln>
              <a:extLst>
                <a:ext uri="{909E8E84-426E-40dd-AFC4-6F175D3DCCD1}">
                  <a14:hiddenFill xmlns="" xmlns:a14="http://schemas.microsoft.com/office/drawing/2010/main">
                    <a:solidFill>
                      <a:srgbClr val="FFFFFF"/>
                    </a:solidFill>
                  </a14:hiddenFill>
                </a:ext>
              </a:extLst>
            </p:spPr>
          </p:pic>
          <p:pic>
            <p:nvPicPr>
              <p:cNvPr id="27667" name="Picture 12" descr="0-4"/>
              <p:cNvPicPr>
                <a:picLocks noChangeAspect="1" noChangeArrowheads="1"/>
              </p:cNvPicPr>
              <p:nvPr/>
            </p:nvPicPr>
            <p:blipFill>
              <a:blip r:embed="rId3" cstate="screen">
                <a:lum contrast="54000"/>
                <a:extLst>
                  <a:ext uri="{28A0092B-C50C-407E-A947-70E740481C1C}">
                    <a14:useLocalDpi xmlns="" xmlns:a14="http://schemas.microsoft.com/office/drawing/2010/main"/>
                  </a:ext>
                </a:extLst>
              </a:blip>
              <a:srcRect/>
              <a:stretch>
                <a:fillRect/>
              </a:stretch>
            </p:blipFill>
            <p:spPr bwMode="auto">
              <a:xfrm>
                <a:off x="4752" y="2496"/>
                <a:ext cx="816" cy="816"/>
              </a:xfrm>
              <a:prstGeom prst="rect">
                <a:avLst/>
              </a:prstGeom>
              <a:noFill/>
              <a:ln w="9525">
                <a:solidFill>
                  <a:schemeClr val="bg1"/>
                </a:solidFill>
                <a:miter lim="800000"/>
                <a:headEnd/>
                <a:tailEnd/>
              </a:ln>
              <a:extLst>
                <a:ext uri="{909E8E84-426E-40dd-AFC4-6F175D3DCCD1}">
                  <a14:hiddenFill xmlns="" xmlns:a14="http://schemas.microsoft.com/office/drawing/2010/main">
                    <a:solidFill>
                      <a:srgbClr val="FFFFFF"/>
                    </a:solidFill>
                  </a14:hiddenFill>
                </a:ext>
              </a:extLst>
            </p:spPr>
          </p:pic>
          <p:pic>
            <p:nvPicPr>
              <p:cNvPr id="27668" name="Picture 13" descr="100-4"/>
              <p:cNvPicPr>
                <a:picLocks noChangeAspect="1" noChangeArrowheads="1"/>
              </p:cNvPicPr>
              <p:nvPr/>
            </p:nvPicPr>
            <p:blipFill>
              <a:blip r:embed="rId4" cstate="screen">
                <a:lum bright="-24000" contrast="18000"/>
                <a:extLst>
                  <a:ext uri="{28A0092B-C50C-407E-A947-70E740481C1C}">
                    <a14:useLocalDpi xmlns="" xmlns:a14="http://schemas.microsoft.com/office/drawing/2010/main"/>
                  </a:ext>
                </a:extLst>
              </a:blip>
              <a:srcRect/>
              <a:stretch>
                <a:fillRect/>
              </a:stretch>
            </p:blipFill>
            <p:spPr bwMode="auto">
              <a:xfrm>
                <a:off x="5664" y="3360"/>
                <a:ext cx="818" cy="816"/>
              </a:xfrm>
              <a:prstGeom prst="rect">
                <a:avLst/>
              </a:prstGeom>
              <a:noFill/>
              <a:ln w="9525">
                <a:solidFill>
                  <a:schemeClr val="bg1"/>
                </a:solidFill>
                <a:miter lim="800000"/>
                <a:headEnd/>
                <a:tailEnd/>
              </a:ln>
              <a:extLst>
                <a:ext uri="{909E8E84-426E-40dd-AFC4-6F175D3DCCD1}">
                  <a14:hiddenFill xmlns="" xmlns:a14="http://schemas.microsoft.com/office/drawing/2010/main">
                    <a:solidFill>
                      <a:srgbClr val="FFFFFF"/>
                    </a:solidFill>
                  </a14:hiddenFill>
                </a:ext>
              </a:extLst>
            </p:spPr>
          </p:pic>
          <p:pic>
            <p:nvPicPr>
              <p:cNvPr id="27669" name="Picture 14" descr="50-8"/>
              <p:cNvPicPr>
                <a:picLocks noChangeAspect="1" noChangeArrowheads="1"/>
              </p:cNvPicPr>
              <p:nvPr/>
            </p:nvPicPr>
            <p:blipFill>
              <a:blip r:embed="rId5" cstate="screen">
                <a:lum contrast="66000"/>
                <a:extLst>
                  <a:ext uri="{28A0092B-C50C-407E-A947-70E740481C1C}">
                    <a14:useLocalDpi xmlns="" xmlns:a14="http://schemas.microsoft.com/office/drawing/2010/main"/>
                  </a:ext>
                </a:extLst>
              </a:blip>
              <a:srcRect/>
              <a:stretch>
                <a:fillRect/>
              </a:stretch>
            </p:blipFill>
            <p:spPr bwMode="auto">
              <a:xfrm>
                <a:off x="5664" y="2496"/>
                <a:ext cx="816" cy="816"/>
              </a:xfrm>
              <a:prstGeom prst="rect">
                <a:avLst/>
              </a:prstGeom>
              <a:noFill/>
              <a:ln w="9525">
                <a:solidFill>
                  <a:schemeClr val="bg1"/>
                </a:solidFill>
                <a:miter lim="800000"/>
                <a:headEnd/>
                <a:tailEnd/>
              </a:ln>
              <a:extLst>
                <a:ext uri="{909E8E84-426E-40dd-AFC4-6F175D3DCCD1}">
                  <a14:hiddenFill xmlns="" xmlns:a14="http://schemas.microsoft.com/office/drawing/2010/main">
                    <a:solidFill>
                      <a:srgbClr val="FFFFFF"/>
                    </a:solidFill>
                  </a14:hiddenFill>
                </a:ext>
              </a:extLst>
            </p:spPr>
          </p:pic>
        </p:grpSp>
        <p:sp>
          <p:nvSpPr>
            <p:cNvPr id="27662" name="Text Box 15"/>
            <p:cNvSpPr txBox="1">
              <a:spLocks noChangeArrowheads="1"/>
            </p:cNvSpPr>
            <p:nvPr/>
          </p:nvSpPr>
          <p:spPr bwMode="auto">
            <a:xfrm>
              <a:off x="4102" y="2544"/>
              <a:ext cx="411" cy="2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MS PGothic" charset="0"/>
                  <a:cs typeface="MS PGothic" charset="0"/>
                </a:defRPr>
              </a:lvl1pPr>
              <a:lvl2pPr marL="742950" indent="-285750">
                <a:defRPr kumimoji="1" sz="2400">
                  <a:solidFill>
                    <a:schemeClr val="tx1"/>
                  </a:solidFill>
                  <a:latin typeface="Arial" charset="0"/>
                  <a:ea typeface="MS PGothic" charset="0"/>
                  <a:cs typeface="MS PGothic" charset="0"/>
                </a:defRPr>
              </a:lvl2pPr>
              <a:lvl3pPr marL="1143000" indent="-228600">
                <a:defRPr kumimoji="1" sz="2400">
                  <a:solidFill>
                    <a:schemeClr val="tx1"/>
                  </a:solidFill>
                  <a:latin typeface="Arial" charset="0"/>
                  <a:ea typeface="MS PGothic" charset="0"/>
                  <a:cs typeface="MS PGothic" charset="0"/>
                </a:defRPr>
              </a:lvl3pPr>
              <a:lvl4pPr marL="1600200" indent="-228600">
                <a:defRPr kumimoji="1" sz="2400">
                  <a:solidFill>
                    <a:schemeClr val="tx1"/>
                  </a:solidFill>
                  <a:latin typeface="Arial" charset="0"/>
                  <a:ea typeface="MS PGothic" charset="0"/>
                  <a:cs typeface="MS PGothic" charset="0"/>
                </a:defRPr>
              </a:lvl4pPr>
              <a:lvl5pPr marL="2057400" indent="-228600">
                <a:defRPr kumimoji="1"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9pPr>
            </a:lstStyle>
            <a:p>
              <a:r>
                <a:rPr kumimoji="0" lang="en-US" sz="1400" b="1" dirty="0">
                  <a:solidFill>
                    <a:srgbClr val="FFFFFF"/>
                  </a:solidFill>
                  <a:latin typeface="Times New Roman" charset="0"/>
                </a:rPr>
                <a:t>0 </a:t>
              </a:r>
              <a:r>
                <a:rPr kumimoji="0" lang="en-US" sz="1400" b="1" dirty="0" err="1" smtClean="0">
                  <a:solidFill>
                    <a:srgbClr val="FFFFFF"/>
                  </a:solidFill>
                  <a:latin typeface="Times New Roman" charset="0"/>
                </a:rPr>
                <a:t>sGr</a:t>
              </a:r>
              <a:endParaRPr kumimoji="0" lang="en-US" sz="1400" b="1" dirty="0">
                <a:solidFill>
                  <a:srgbClr val="FFFFFF"/>
                </a:solidFill>
                <a:latin typeface="Times New Roman" charset="0"/>
              </a:endParaRPr>
            </a:p>
          </p:txBody>
        </p:sp>
        <p:sp>
          <p:nvSpPr>
            <p:cNvPr id="27663" name="Text Box 16"/>
            <p:cNvSpPr txBox="1">
              <a:spLocks noChangeArrowheads="1"/>
            </p:cNvSpPr>
            <p:nvPr/>
          </p:nvSpPr>
          <p:spPr bwMode="auto">
            <a:xfrm>
              <a:off x="4931" y="2544"/>
              <a:ext cx="472" cy="2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MS PGothic" charset="0"/>
                  <a:cs typeface="MS PGothic" charset="0"/>
                </a:defRPr>
              </a:lvl1pPr>
              <a:lvl2pPr marL="742950" indent="-285750">
                <a:defRPr kumimoji="1" sz="2400">
                  <a:solidFill>
                    <a:schemeClr val="tx1"/>
                  </a:solidFill>
                  <a:latin typeface="Arial" charset="0"/>
                  <a:ea typeface="MS PGothic" charset="0"/>
                  <a:cs typeface="MS PGothic" charset="0"/>
                </a:defRPr>
              </a:lvl2pPr>
              <a:lvl3pPr marL="1143000" indent="-228600">
                <a:defRPr kumimoji="1" sz="2400">
                  <a:solidFill>
                    <a:schemeClr val="tx1"/>
                  </a:solidFill>
                  <a:latin typeface="Arial" charset="0"/>
                  <a:ea typeface="MS PGothic" charset="0"/>
                  <a:cs typeface="MS PGothic" charset="0"/>
                </a:defRPr>
              </a:lvl3pPr>
              <a:lvl4pPr marL="1600200" indent="-228600">
                <a:defRPr kumimoji="1" sz="2400">
                  <a:solidFill>
                    <a:schemeClr val="tx1"/>
                  </a:solidFill>
                  <a:latin typeface="Arial" charset="0"/>
                  <a:ea typeface="MS PGothic" charset="0"/>
                  <a:cs typeface="MS PGothic" charset="0"/>
                </a:defRPr>
              </a:lvl4pPr>
              <a:lvl5pPr marL="2057400" indent="-228600">
                <a:defRPr kumimoji="1"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9pPr>
            </a:lstStyle>
            <a:p>
              <a:r>
                <a:rPr kumimoji="0" lang="en-US" sz="1400" b="1" dirty="0">
                  <a:solidFill>
                    <a:srgbClr val="FFFFFF"/>
                  </a:solidFill>
                  <a:latin typeface="Times New Roman" charset="0"/>
                </a:rPr>
                <a:t>50 </a:t>
              </a:r>
              <a:r>
                <a:rPr kumimoji="0" lang="en-US" sz="1400" b="1" dirty="0" err="1" smtClean="0">
                  <a:solidFill>
                    <a:srgbClr val="FFFFFF"/>
                  </a:solidFill>
                  <a:latin typeface="Times New Roman" charset="0"/>
                </a:rPr>
                <a:t>sGr</a:t>
              </a:r>
              <a:endParaRPr kumimoji="0" lang="en-US" sz="1400" b="1" dirty="0">
                <a:solidFill>
                  <a:srgbClr val="FFFFFF"/>
                </a:solidFill>
                <a:latin typeface="Times New Roman" charset="0"/>
              </a:endParaRPr>
            </a:p>
          </p:txBody>
        </p:sp>
        <p:sp>
          <p:nvSpPr>
            <p:cNvPr id="27664" name="Text Box 17"/>
            <p:cNvSpPr txBox="1">
              <a:spLocks noChangeArrowheads="1"/>
            </p:cNvSpPr>
            <p:nvPr/>
          </p:nvSpPr>
          <p:spPr bwMode="auto">
            <a:xfrm>
              <a:off x="4102" y="3408"/>
              <a:ext cx="533" cy="2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MS PGothic" charset="0"/>
                  <a:cs typeface="MS PGothic" charset="0"/>
                </a:defRPr>
              </a:lvl1pPr>
              <a:lvl2pPr marL="742950" indent="-285750">
                <a:defRPr kumimoji="1" sz="2400">
                  <a:solidFill>
                    <a:schemeClr val="tx1"/>
                  </a:solidFill>
                  <a:latin typeface="Arial" charset="0"/>
                  <a:ea typeface="MS PGothic" charset="0"/>
                  <a:cs typeface="MS PGothic" charset="0"/>
                </a:defRPr>
              </a:lvl2pPr>
              <a:lvl3pPr marL="1143000" indent="-228600">
                <a:defRPr kumimoji="1" sz="2400">
                  <a:solidFill>
                    <a:schemeClr val="tx1"/>
                  </a:solidFill>
                  <a:latin typeface="Arial" charset="0"/>
                  <a:ea typeface="MS PGothic" charset="0"/>
                  <a:cs typeface="MS PGothic" charset="0"/>
                </a:defRPr>
              </a:lvl3pPr>
              <a:lvl4pPr marL="1600200" indent="-228600">
                <a:defRPr kumimoji="1" sz="2400">
                  <a:solidFill>
                    <a:schemeClr val="tx1"/>
                  </a:solidFill>
                  <a:latin typeface="Arial" charset="0"/>
                  <a:ea typeface="MS PGothic" charset="0"/>
                  <a:cs typeface="MS PGothic" charset="0"/>
                </a:defRPr>
              </a:lvl4pPr>
              <a:lvl5pPr marL="2057400" indent="-228600">
                <a:defRPr kumimoji="1"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9pPr>
            </a:lstStyle>
            <a:p>
              <a:r>
                <a:rPr kumimoji="0" lang="en-US" sz="1400" b="1" dirty="0">
                  <a:solidFill>
                    <a:srgbClr val="FFFFFF"/>
                  </a:solidFill>
                  <a:latin typeface="Times New Roman" charset="0"/>
                </a:rPr>
                <a:t>100 </a:t>
              </a:r>
              <a:r>
                <a:rPr kumimoji="0" lang="en-US" sz="1400" b="1" dirty="0" err="1" smtClean="0">
                  <a:solidFill>
                    <a:srgbClr val="FFFFFF"/>
                  </a:solidFill>
                  <a:latin typeface="Times New Roman" charset="0"/>
                </a:rPr>
                <a:t>sGr</a:t>
              </a:r>
              <a:endParaRPr kumimoji="0" lang="en-US" sz="1400" b="1" dirty="0">
                <a:solidFill>
                  <a:srgbClr val="FFFFFF"/>
                </a:solidFill>
                <a:latin typeface="Times New Roman" charset="0"/>
              </a:endParaRPr>
            </a:p>
          </p:txBody>
        </p:sp>
        <p:sp>
          <p:nvSpPr>
            <p:cNvPr id="27665" name="Text Box 18"/>
            <p:cNvSpPr txBox="1">
              <a:spLocks noChangeArrowheads="1"/>
            </p:cNvSpPr>
            <p:nvPr/>
          </p:nvSpPr>
          <p:spPr bwMode="auto">
            <a:xfrm>
              <a:off x="4931" y="3408"/>
              <a:ext cx="534" cy="2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MS PGothic" charset="0"/>
                  <a:cs typeface="MS PGothic" charset="0"/>
                </a:defRPr>
              </a:lvl1pPr>
              <a:lvl2pPr marL="742950" indent="-285750">
                <a:defRPr kumimoji="1" sz="2400">
                  <a:solidFill>
                    <a:schemeClr val="tx1"/>
                  </a:solidFill>
                  <a:latin typeface="Arial" charset="0"/>
                  <a:ea typeface="MS PGothic" charset="0"/>
                  <a:cs typeface="MS PGothic" charset="0"/>
                </a:defRPr>
              </a:lvl2pPr>
              <a:lvl3pPr marL="1143000" indent="-228600">
                <a:defRPr kumimoji="1" sz="2400">
                  <a:solidFill>
                    <a:schemeClr val="tx1"/>
                  </a:solidFill>
                  <a:latin typeface="Arial" charset="0"/>
                  <a:ea typeface="MS PGothic" charset="0"/>
                  <a:cs typeface="MS PGothic" charset="0"/>
                </a:defRPr>
              </a:lvl3pPr>
              <a:lvl4pPr marL="1600200" indent="-228600">
                <a:defRPr kumimoji="1" sz="2400">
                  <a:solidFill>
                    <a:schemeClr val="tx1"/>
                  </a:solidFill>
                  <a:latin typeface="Arial" charset="0"/>
                  <a:ea typeface="MS PGothic" charset="0"/>
                  <a:cs typeface="MS PGothic" charset="0"/>
                </a:defRPr>
              </a:lvl4pPr>
              <a:lvl5pPr marL="2057400" indent="-228600">
                <a:defRPr kumimoji="1"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9pPr>
            </a:lstStyle>
            <a:p>
              <a:r>
                <a:rPr kumimoji="0" lang="en-US" sz="1400" b="1" dirty="0">
                  <a:solidFill>
                    <a:srgbClr val="FFFFFF"/>
                  </a:solidFill>
                  <a:latin typeface="Times New Roman" charset="0"/>
                </a:rPr>
                <a:t>200 </a:t>
              </a:r>
              <a:r>
                <a:rPr kumimoji="0" lang="en-US" sz="1400" b="1" dirty="0" err="1" smtClean="0">
                  <a:solidFill>
                    <a:srgbClr val="FFFFFF"/>
                  </a:solidFill>
                  <a:latin typeface="Times New Roman" charset="0"/>
                </a:rPr>
                <a:t>sGr</a:t>
              </a:r>
              <a:endParaRPr kumimoji="0" lang="en-US" sz="1400" b="1" dirty="0">
                <a:solidFill>
                  <a:srgbClr val="FFFFFF"/>
                </a:solidFill>
                <a:latin typeface="Times New Roman" charset="0"/>
              </a:endParaRPr>
            </a:p>
          </p:txBody>
        </p:sp>
      </p:grpSp>
      <p:pic>
        <p:nvPicPr>
          <p:cNvPr id="27652" name="Picture 4" descr="aggreg_curve"/>
          <p:cNvPicPr>
            <a:picLocks noChangeAspect="1" noChangeArrowheads="1"/>
          </p:cNvPicPr>
          <p:nvPr/>
        </p:nvPicPr>
        <p:blipFill>
          <a:blip r:embed="rId6" cstate="screen">
            <a:extLst>
              <a:ext uri="{28A0092B-C50C-407E-A947-70E740481C1C}">
                <a14:useLocalDpi xmlns="" xmlns:a14="http://schemas.microsoft.com/office/drawing/2010/main"/>
              </a:ext>
            </a:extLst>
          </a:blip>
          <a:srcRect/>
          <a:stretch>
            <a:fillRect/>
          </a:stretch>
        </p:blipFill>
        <p:spPr bwMode="auto">
          <a:xfrm>
            <a:off x="5795963" y="4124325"/>
            <a:ext cx="3238500" cy="2428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7653" name="Picture 2" descr="pupil">
            <a:hlinkClick r:id="rId7"/>
          </p:cNvPr>
          <p:cNvPicPr>
            <a:picLocks noChangeAspect="1" noChangeArrowheads="1"/>
          </p:cNvPicPr>
          <p:nvPr/>
        </p:nvPicPr>
        <p:blipFill>
          <a:blip r:embed="rId8" cstate="screen">
            <a:extLst>
              <a:ext uri="{28A0092B-C50C-407E-A947-70E740481C1C}">
                <a14:useLocalDpi xmlns="" xmlns:a14="http://schemas.microsoft.com/office/drawing/2010/main"/>
              </a:ext>
            </a:extLst>
          </a:blip>
          <a:srcRect/>
          <a:stretch>
            <a:fillRect/>
          </a:stretch>
        </p:blipFill>
        <p:spPr bwMode="auto">
          <a:xfrm>
            <a:off x="7848600" y="5902325"/>
            <a:ext cx="958850" cy="581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654" name="TextBox 19"/>
          <p:cNvSpPr txBox="1">
            <a:spLocks noChangeArrowheads="1"/>
          </p:cNvSpPr>
          <p:nvPr/>
        </p:nvSpPr>
        <p:spPr bwMode="auto">
          <a:xfrm>
            <a:off x="6146800" y="4194175"/>
            <a:ext cx="1521544" cy="2786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3111" tIns="46555" rIns="93111" bIns="46555">
            <a:spAutoFit/>
          </a:bodyPr>
          <a:lstStyle>
            <a:lvl1pPr>
              <a:defRPr kumimoji="1" sz="2400">
                <a:solidFill>
                  <a:schemeClr val="tx1"/>
                </a:solidFill>
                <a:latin typeface="Arial" charset="0"/>
                <a:ea typeface="MS PGothic" charset="0"/>
                <a:cs typeface="MS PGothic" charset="0"/>
              </a:defRPr>
            </a:lvl1pPr>
            <a:lvl2pPr marL="742950" indent="-285750">
              <a:defRPr kumimoji="1" sz="2400">
                <a:solidFill>
                  <a:schemeClr val="tx1"/>
                </a:solidFill>
                <a:latin typeface="Arial" charset="0"/>
                <a:ea typeface="MS PGothic" charset="0"/>
                <a:cs typeface="MS PGothic" charset="0"/>
              </a:defRPr>
            </a:lvl2pPr>
            <a:lvl3pPr marL="1143000" indent="-228600">
              <a:defRPr kumimoji="1" sz="2400">
                <a:solidFill>
                  <a:schemeClr val="tx1"/>
                </a:solidFill>
                <a:latin typeface="Arial" charset="0"/>
                <a:ea typeface="MS PGothic" charset="0"/>
                <a:cs typeface="MS PGothic" charset="0"/>
              </a:defRPr>
            </a:lvl3pPr>
            <a:lvl4pPr marL="1600200" indent="-228600">
              <a:defRPr kumimoji="1" sz="2400">
                <a:solidFill>
                  <a:schemeClr val="tx1"/>
                </a:solidFill>
                <a:latin typeface="Arial" charset="0"/>
                <a:ea typeface="MS PGothic" charset="0"/>
                <a:cs typeface="MS PGothic" charset="0"/>
              </a:defRPr>
            </a:lvl4pPr>
            <a:lvl5pPr marL="2057400" indent="-228600">
              <a:defRPr kumimoji="1"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9pPr>
          </a:lstStyle>
          <a:p>
            <a:pPr algn="ctr" eaLnBrk="1" hangingPunct="1"/>
            <a:r>
              <a:rPr kumimoji="0" lang="en-US" sz="1200" dirty="0" smtClean="0">
                <a:solidFill>
                  <a:srgbClr val="000066"/>
                </a:solidFill>
                <a:latin typeface="Times New Roman" charset="0"/>
                <a:cs typeface="Times New Roman" charset="0"/>
              </a:rPr>
              <a:t>Action of B</a:t>
            </a:r>
            <a:r>
              <a:rPr kumimoji="0" lang="en-US" sz="1200" baseline="30000" dirty="0" smtClean="0">
                <a:solidFill>
                  <a:srgbClr val="000066"/>
                </a:solidFill>
                <a:latin typeface="Times New Roman" charset="0"/>
                <a:cs typeface="Times New Roman" charset="0"/>
              </a:rPr>
              <a:t>11</a:t>
            </a:r>
            <a:r>
              <a:rPr kumimoji="0" lang="en-US" sz="1200" dirty="0" smtClean="0">
                <a:solidFill>
                  <a:srgbClr val="000066"/>
                </a:solidFill>
                <a:latin typeface="Times New Roman" charset="0"/>
                <a:cs typeface="Times New Roman" charset="0"/>
              </a:rPr>
              <a:t> ions</a:t>
            </a:r>
            <a:endParaRPr kumimoji="0" lang="ru-RU" sz="1200" dirty="0">
              <a:solidFill>
                <a:srgbClr val="000066"/>
              </a:solidFill>
              <a:latin typeface="Times New Roman" charset="0"/>
              <a:cs typeface="Times New Roman" charset="0"/>
            </a:endParaRPr>
          </a:p>
        </p:txBody>
      </p:sp>
      <p:sp>
        <p:nvSpPr>
          <p:cNvPr id="27655" name="TextBox 15"/>
          <p:cNvSpPr txBox="1">
            <a:spLocks noChangeArrowheads="1"/>
          </p:cNvSpPr>
          <p:nvPr/>
        </p:nvSpPr>
        <p:spPr bwMode="auto">
          <a:xfrm>
            <a:off x="5680075" y="6445250"/>
            <a:ext cx="3354388" cy="341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111" tIns="46555" rIns="93111" bIns="46555">
            <a:spAutoFit/>
          </a:bodyPr>
          <a:lstStyle>
            <a:lvl1pPr>
              <a:defRPr kumimoji="1" sz="2400">
                <a:solidFill>
                  <a:schemeClr val="tx1"/>
                </a:solidFill>
                <a:latin typeface="Arial" charset="0"/>
                <a:ea typeface="MS PGothic" charset="0"/>
                <a:cs typeface="MS PGothic" charset="0"/>
              </a:defRPr>
            </a:lvl1pPr>
            <a:lvl2pPr marL="742950" indent="-285750">
              <a:defRPr kumimoji="1" sz="2400">
                <a:solidFill>
                  <a:schemeClr val="tx1"/>
                </a:solidFill>
                <a:latin typeface="Arial" charset="0"/>
                <a:ea typeface="MS PGothic" charset="0"/>
                <a:cs typeface="MS PGothic" charset="0"/>
              </a:defRPr>
            </a:lvl2pPr>
            <a:lvl3pPr marL="1143000" indent="-228600">
              <a:defRPr kumimoji="1" sz="2400">
                <a:solidFill>
                  <a:schemeClr val="tx1"/>
                </a:solidFill>
                <a:latin typeface="Arial" charset="0"/>
                <a:ea typeface="MS PGothic" charset="0"/>
                <a:cs typeface="MS PGothic" charset="0"/>
              </a:defRPr>
            </a:lvl3pPr>
            <a:lvl4pPr marL="1600200" indent="-228600">
              <a:defRPr kumimoji="1" sz="2400">
                <a:solidFill>
                  <a:schemeClr val="tx1"/>
                </a:solidFill>
                <a:latin typeface="Arial" charset="0"/>
                <a:ea typeface="MS PGothic" charset="0"/>
                <a:cs typeface="MS PGothic" charset="0"/>
              </a:defRPr>
            </a:lvl4pPr>
            <a:lvl5pPr marL="2057400" indent="-228600">
              <a:defRPr kumimoji="1"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9pPr>
          </a:lstStyle>
          <a:p>
            <a:pPr algn="ctr" eaLnBrk="1" hangingPunct="1"/>
            <a:r>
              <a:rPr kumimoji="0" lang="en-US" sz="1600" dirty="0" err="1" smtClean="0">
                <a:solidFill>
                  <a:srgbClr val="FF0000"/>
                </a:solidFill>
                <a:latin typeface="Arial Narrow" charset="0"/>
                <a:cs typeface="Arial" charset="0"/>
              </a:rPr>
              <a:t>Cataractogenic</a:t>
            </a:r>
            <a:r>
              <a:rPr kumimoji="0" lang="ru-RU" sz="1600" dirty="0" smtClean="0">
                <a:solidFill>
                  <a:srgbClr val="FF0000"/>
                </a:solidFill>
                <a:latin typeface="Arial Narrow" charset="0"/>
                <a:cs typeface="Arial" charset="0"/>
              </a:rPr>
              <a:t> </a:t>
            </a:r>
            <a:r>
              <a:rPr kumimoji="0" lang="en-US" sz="1600" dirty="0" smtClean="0">
                <a:solidFill>
                  <a:srgbClr val="FF0000"/>
                </a:solidFill>
                <a:latin typeface="Arial Narrow" charset="0"/>
                <a:cs typeface="Arial" charset="0"/>
              </a:rPr>
              <a:t>and</a:t>
            </a:r>
            <a:r>
              <a:rPr kumimoji="0" lang="ru-RU" sz="1600" dirty="0" smtClean="0">
                <a:solidFill>
                  <a:srgbClr val="FF0000"/>
                </a:solidFill>
                <a:latin typeface="Arial Narrow" charset="0"/>
                <a:cs typeface="Arial" charset="0"/>
              </a:rPr>
              <a:t> </a:t>
            </a:r>
            <a:r>
              <a:rPr kumimoji="0" lang="en-US" sz="1600" dirty="0" smtClean="0">
                <a:solidFill>
                  <a:srgbClr val="FF0000"/>
                </a:solidFill>
                <a:latin typeface="Arial Narrow" charset="0"/>
                <a:cs typeface="Arial" charset="0"/>
              </a:rPr>
              <a:t>damage of the retina</a:t>
            </a:r>
            <a:endParaRPr kumimoji="0" lang="ru-RU" sz="1600" dirty="0">
              <a:solidFill>
                <a:srgbClr val="FF0000"/>
              </a:solidFill>
              <a:latin typeface="Arial Narrow" charset="0"/>
              <a:cs typeface="Arial" charset="0"/>
            </a:endParaRPr>
          </a:p>
        </p:txBody>
      </p:sp>
      <p:pic>
        <p:nvPicPr>
          <p:cNvPr id="27656" name="Picture 2"/>
          <p:cNvPicPr>
            <a:picLocks noChangeAspect="1" noChangeArrowheads="1"/>
          </p:cNvPicPr>
          <p:nvPr/>
        </p:nvPicPr>
        <p:blipFill>
          <a:blip r:embed="rId9">
            <a:extLst>
              <a:ext uri="{28A0092B-C50C-407E-A947-70E740481C1C}">
                <a14:useLocalDpi xmlns="" xmlns:a14="http://schemas.microsoft.com/office/drawing/2010/main"/>
              </a:ext>
            </a:extLst>
          </a:blip>
          <a:srcRect/>
          <a:stretch>
            <a:fillRect/>
          </a:stretch>
        </p:blipFill>
        <p:spPr bwMode="auto">
          <a:xfrm>
            <a:off x="144463" y="1484784"/>
            <a:ext cx="4575339" cy="34298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657" name="TextBox 2"/>
          <p:cNvSpPr txBox="1">
            <a:spLocks noChangeArrowheads="1"/>
          </p:cNvSpPr>
          <p:nvPr/>
        </p:nvSpPr>
        <p:spPr bwMode="auto">
          <a:xfrm>
            <a:off x="182563" y="1096963"/>
            <a:ext cx="5475287" cy="3710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3111" tIns="46555" rIns="93111" bIns="46555">
            <a:spAutoFit/>
          </a:bodyPr>
          <a:lstStyle>
            <a:lvl1pPr>
              <a:defRPr kumimoji="1" sz="2400">
                <a:solidFill>
                  <a:schemeClr val="tx1"/>
                </a:solidFill>
                <a:latin typeface="Arial" charset="0"/>
                <a:ea typeface="MS PGothic" charset="0"/>
                <a:cs typeface="MS PGothic" charset="0"/>
              </a:defRPr>
            </a:lvl1pPr>
            <a:lvl2pPr marL="742950" indent="-285750">
              <a:defRPr kumimoji="1" sz="2400">
                <a:solidFill>
                  <a:schemeClr val="tx1"/>
                </a:solidFill>
                <a:latin typeface="Arial" charset="0"/>
                <a:ea typeface="MS PGothic" charset="0"/>
                <a:cs typeface="MS PGothic" charset="0"/>
              </a:defRPr>
            </a:lvl2pPr>
            <a:lvl3pPr marL="1143000" indent="-228600">
              <a:defRPr kumimoji="1" sz="2400">
                <a:solidFill>
                  <a:schemeClr val="tx1"/>
                </a:solidFill>
                <a:latin typeface="Arial" charset="0"/>
                <a:ea typeface="MS PGothic" charset="0"/>
                <a:cs typeface="MS PGothic" charset="0"/>
              </a:defRPr>
            </a:lvl3pPr>
            <a:lvl4pPr marL="1600200" indent="-228600">
              <a:defRPr kumimoji="1" sz="2400">
                <a:solidFill>
                  <a:schemeClr val="tx1"/>
                </a:solidFill>
                <a:latin typeface="Arial" charset="0"/>
                <a:ea typeface="MS PGothic" charset="0"/>
                <a:cs typeface="MS PGothic" charset="0"/>
              </a:defRPr>
            </a:lvl4pPr>
            <a:lvl5pPr marL="2057400" indent="-228600">
              <a:defRPr kumimoji="1"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9pPr>
          </a:lstStyle>
          <a:p>
            <a:pPr algn="ctr"/>
            <a:r>
              <a:rPr kumimoji="0" lang="en-US" sz="1800" b="1" dirty="0" smtClean="0">
                <a:solidFill>
                  <a:srgbClr val="0000FF"/>
                </a:solidFill>
                <a:latin typeface="Arial Narrow" charset="0"/>
                <a:cs typeface="Arial Narrow" charset="0"/>
              </a:rPr>
              <a:t>Damages of the higher nervous activity centers</a:t>
            </a:r>
            <a:endParaRPr kumimoji="0" lang="ru-RU" sz="1800" b="1" dirty="0">
              <a:solidFill>
                <a:srgbClr val="0000FF"/>
              </a:solidFill>
              <a:latin typeface="Arial Narrow" charset="0"/>
              <a:cs typeface="Arial Narrow" charset="0"/>
            </a:endParaRPr>
          </a:p>
        </p:txBody>
      </p:sp>
      <p:sp>
        <p:nvSpPr>
          <p:cNvPr id="27659" name="TextBox 10"/>
          <p:cNvSpPr txBox="1">
            <a:spLocks noChangeArrowheads="1"/>
          </p:cNvSpPr>
          <p:nvPr/>
        </p:nvSpPr>
        <p:spPr bwMode="auto">
          <a:xfrm>
            <a:off x="143049" y="1484784"/>
            <a:ext cx="4572967" cy="584776"/>
          </a:xfrm>
          <a:prstGeom prst="rect">
            <a:avLst/>
          </a:prstGeom>
          <a:solidFill>
            <a:srgbClr val="FFCC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Arial" charset="0"/>
                <a:ea typeface="MS PGothic" charset="0"/>
                <a:cs typeface="MS PGothic" charset="0"/>
              </a:defRPr>
            </a:lvl1pPr>
            <a:lvl2pPr marL="742950" indent="-285750">
              <a:defRPr kumimoji="1" sz="2400">
                <a:solidFill>
                  <a:schemeClr val="tx1"/>
                </a:solidFill>
                <a:latin typeface="Arial" charset="0"/>
                <a:ea typeface="MS PGothic" charset="0"/>
                <a:cs typeface="MS PGothic" charset="0"/>
              </a:defRPr>
            </a:lvl2pPr>
            <a:lvl3pPr marL="1143000" indent="-228600">
              <a:defRPr kumimoji="1" sz="2400">
                <a:solidFill>
                  <a:schemeClr val="tx1"/>
                </a:solidFill>
                <a:latin typeface="Arial" charset="0"/>
                <a:ea typeface="MS PGothic" charset="0"/>
                <a:cs typeface="MS PGothic" charset="0"/>
              </a:defRPr>
            </a:lvl3pPr>
            <a:lvl4pPr marL="1600200" indent="-228600">
              <a:defRPr kumimoji="1" sz="2400">
                <a:solidFill>
                  <a:schemeClr val="tx1"/>
                </a:solidFill>
                <a:latin typeface="Arial" charset="0"/>
                <a:ea typeface="MS PGothic" charset="0"/>
                <a:cs typeface="MS PGothic" charset="0"/>
              </a:defRPr>
            </a:lvl4pPr>
            <a:lvl5pPr marL="2057400" indent="-228600">
              <a:defRPr kumimoji="1" sz="2400">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kumimoji="1" sz="2400">
                <a:solidFill>
                  <a:schemeClr val="tx1"/>
                </a:solidFill>
                <a:latin typeface="Arial" charset="0"/>
                <a:ea typeface="MS PGothic" charset="0"/>
                <a:cs typeface="MS PGothic" charset="0"/>
              </a:defRPr>
            </a:lvl9pPr>
          </a:lstStyle>
          <a:p>
            <a:pPr algn="ctr"/>
            <a:r>
              <a:rPr kumimoji="0" lang="en-US" sz="1600" dirty="0">
                <a:solidFill>
                  <a:srgbClr val="0000FF"/>
                </a:solidFill>
                <a:cs typeface="Arial" charset="0"/>
              </a:rPr>
              <a:t>E</a:t>
            </a:r>
            <a:r>
              <a:rPr kumimoji="0" lang="en-US" sz="1600" dirty="0" smtClean="0">
                <a:solidFill>
                  <a:srgbClr val="0000FF"/>
                </a:solidFill>
                <a:cs typeface="Arial" charset="0"/>
              </a:rPr>
              <a:t>xperiments with monkeys </a:t>
            </a:r>
            <a:r>
              <a:rPr kumimoji="0" lang="ru-RU" sz="1600" dirty="0" smtClean="0">
                <a:solidFill>
                  <a:srgbClr val="0000FF"/>
                </a:solidFill>
                <a:cs typeface="Arial" charset="0"/>
              </a:rPr>
              <a:t>(</a:t>
            </a:r>
            <a:r>
              <a:rPr kumimoji="0" lang="en-US" sz="1600" dirty="0" smtClean="0">
                <a:solidFill>
                  <a:srgbClr val="0000FF"/>
                </a:solidFill>
                <a:cs typeface="Arial" charset="0"/>
              </a:rPr>
              <a:t>JINR</a:t>
            </a:r>
            <a:r>
              <a:rPr kumimoji="0" lang="ru-RU" sz="1600" dirty="0" smtClean="0">
                <a:solidFill>
                  <a:srgbClr val="0000FF"/>
                </a:solidFill>
                <a:cs typeface="Arial" charset="0"/>
              </a:rPr>
              <a:t> – </a:t>
            </a:r>
            <a:r>
              <a:rPr kumimoji="0" lang="en-US" sz="1600" dirty="0" smtClean="0">
                <a:solidFill>
                  <a:srgbClr val="0000FF"/>
                </a:solidFill>
                <a:cs typeface="Arial" charset="0"/>
              </a:rPr>
              <a:t>IMBP RAS</a:t>
            </a:r>
            <a:r>
              <a:rPr kumimoji="0" lang="ru-RU" sz="1600" dirty="0" smtClean="0">
                <a:solidFill>
                  <a:srgbClr val="0000FF"/>
                </a:solidFill>
                <a:cs typeface="Arial" charset="0"/>
              </a:rPr>
              <a:t>)</a:t>
            </a:r>
            <a:r>
              <a:rPr kumimoji="0" lang="ru-RU" sz="1600" dirty="0">
                <a:solidFill>
                  <a:srgbClr val="0000FF"/>
                </a:solidFill>
                <a:cs typeface="Arial" charset="0"/>
              </a:rPr>
              <a:t>. </a:t>
            </a:r>
          </a:p>
          <a:p>
            <a:pPr algn="ctr"/>
            <a:r>
              <a:rPr kumimoji="0" lang="en-US" sz="1600" dirty="0" smtClean="0">
                <a:solidFill>
                  <a:srgbClr val="0000FF"/>
                </a:solidFill>
                <a:cs typeface="Arial" charset="0"/>
              </a:rPr>
              <a:t>Protons </a:t>
            </a:r>
            <a:r>
              <a:rPr kumimoji="0" lang="ru-RU" sz="1600" dirty="0" smtClean="0">
                <a:solidFill>
                  <a:srgbClr val="0000FF"/>
                </a:solidFill>
                <a:cs typeface="Arial" charset="0"/>
              </a:rPr>
              <a:t>170 </a:t>
            </a:r>
            <a:r>
              <a:rPr kumimoji="0" lang="en-US" sz="1600" dirty="0" smtClean="0">
                <a:solidFill>
                  <a:srgbClr val="0000FF"/>
                </a:solidFill>
                <a:cs typeface="Arial" charset="0"/>
              </a:rPr>
              <a:t>MeV</a:t>
            </a:r>
            <a:r>
              <a:rPr kumimoji="0" lang="ru-RU" sz="1600" dirty="0" smtClean="0">
                <a:solidFill>
                  <a:srgbClr val="0000FF"/>
                </a:solidFill>
                <a:cs typeface="Arial" charset="0"/>
              </a:rPr>
              <a:t>, </a:t>
            </a:r>
            <a:r>
              <a:rPr kumimoji="0" lang="en-US" sz="1600" dirty="0" smtClean="0">
                <a:solidFill>
                  <a:srgbClr val="0000FF"/>
                </a:solidFill>
                <a:cs typeface="Arial" charset="0"/>
              </a:rPr>
              <a:t>C6+ nuclei</a:t>
            </a:r>
            <a:r>
              <a:rPr kumimoji="0" lang="ru-RU" sz="1600" dirty="0" smtClean="0">
                <a:solidFill>
                  <a:srgbClr val="0000FF"/>
                </a:solidFill>
                <a:cs typeface="Arial" charset="0"/>
              </a:rPr>
              <a:t> </a:t>
            </a:r>
            <a:r>
              <a:rPr kumimoji="0" lang="ru-RU" sz="1600" dirty="0">
                <a:solidFill>
                  <a:srgbClr val="0000FF"/>
                </a:solidFill>
                <a:cs typeface="Arial" charset="0"/>
              </a:rPr>
              <a:t>500 </a:t>
            </a:r>
            <a:r>
              <a:rPr kumimoji="0" lang="en-US" sz="1600" dirty="0" smtClean="0">
                <a:solidFill>
                  <a:srgbClr val="0000FF"/>
                </a:solidFill>
                <a:cs typeface="Arial" charset="0"/>
              </a:rPr>
              <a:t>MeV/u</a:t>
            </a:r>
            <a:endParaRPr kumimoji="0" lang="ru-RU" sz="1600" dirty="0">
              <a:solidFill>
                <a:srgbClr val="0000FF"/>
              </a:solidFill>
              <a:cs typeface="Arial" charset="0"/>
            </a:endParaRPr>
          </a:p>
        </p:txBody>
      </p:sp>
      <p:pic>
        <p:nvPicPr>
          <p:cNvPr id="27660" name="Picture 5"/>
          <p:cNvPicPr>
            <a:picLocks noChangeAspect="1" noChangeArrowheads="1"/>
          </p:cNvPicPr>
          <p:nvPr/>
        </p:nvPicPr>
        <p:blipFill>
          <a:blip r:embed="rId10" cstate="screen">
            <a:extLst>
              <a:ext uri="{28A0092B-C50C-407E-A947-70E740481C1C}">
                <a14:useLocalDpi xmlns="" xmlns:a14="http://schemas.microsoft.com/office/drawing/2010/main"/>
              </a:ext>
            </a:extLst>
          </a:blip>
          <a:srcRect/>
          <a:stretch>
            <a:fillRect/>
          </a:stretch>
        </p:blipFill>
        <p:spPr bwMode="auto">
          <a:xfrm>
            <a:off x="4788024" y="2420888"/>
            <a:ext cx="1352550" cy="1022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3" name="Picture 233"/>
          <p:cNvPicPr>
            <a:picLocks noChangeAspect="1" noChangeArrowheads="1"/>
          </p:cNvPicPr>
          <p:nvPr/>
        </p:nvPicPr>
        <p:blipFill>
          <a:blip r:embed="rId11" cstate="screen">
            <a:extLst>
              <a:ext uri="{28A0092B-C50C-407E-A947-70E740481C1C}">
                <a14:useLocalDpi xmlns="" xmlns:a14="http://schemas.microsoft.com/office/drawing/2010/main"/>
              </a:ext>
            </a:extLst>
          </a:blip>
          <a:srcRect/>
          <a:stretch>
            <a:fillRect/>
          </a:stretch>
        </p:blipFill>
        <p:spPr bwMode="auto">
          <a:xfrm>
            <a:off x="611560" y="5070927"/>
            <a:ext cx="2412156" cy="1764432"/>
          </a:xfrm>
          <a:prstGeom prst="rect">
            <a:avLst/>
          </a:prstGeom>
          <a:noFill/>
          <a:ln w="9525">
            <a:noFill/>
            <a:miter lim="800000"/>
            <a:headEnd/>
            <a:tailEnd/>
          </a:ln>
        </p:spPr>
      </p:pic>
      <p:pic>
        <p:nvPicPr>
          <p:cNvPr id="2" name="Изображение 1" descr="monkey3.JPG"/>
          <p:cNvPicPr>
            <a:picLocks noChangeAspect="1"/>
          </p:cNvPicPr>
          <p:nvPr/>
        </p:nvPicPr>
        <p:blipFill rotWithShape="1">
          <a:blip r:embed="rId12" cstate="screen">
            <a:extLst>
              <a:ext uri="{28A0092B-C50C-407E-A947-70E740481C1C}">
                <a14:useLocalDpi xmlns="" xmlns:a14="http://schemas.microsoft.com/office/drawing/2010/main"/>
              </a:ext>
            </a:extLst>
          </a:blip>
          <a:srcRect b="-1771"/>
          <a:stretch/>
        </p:blipFill>
        <p:spPr>
          <a:xfrm rot="5400000">
            <a:off x="3413554" y="4693646"/>
            <a:ext cx="2062800" cy="2124000"/>
          </a:xfrm>
          <a:prstGeom prst="rect">
            <a:avLst/>
          </a:prstGeom>
        </p:spPr>
      </p:pic>
      <p:sp>
        <p:nvSpPr>
          <p:cNvPr id="3" name="TextBox 2"/>
          <p:cNvSpPr txBox="1"/>
          <p:nvPr/>
        </p:nvSpPr>
        <p:spPr>
          <a:xfrm>
            <a:off x="4932040" y="3429000"/>
            <a:ext cx="1152128" cy="288032"/>
          </a:xfrm>
          <a:prstGeom prst="rect">
            <a:avLst/>
          </a:prstGeom>
          <a:noFill/>
        </p:spPr>
        <p:txBody>
          <a:bodyPr wrap="square" rtlCol="0">
            <a:spAutoFit/>
          </a:bodyPr>
          <a:lstStyle/>
          <a:p>
            <a:r>
              <a:rPr lang="en-US" sz="1200" dirty="0" err="1" smtClean="0"/>
              <a:t>hyppocampus</a:t>
            </a:r>
            <a:endParaRPr lang="ru-RU" sz="1200" dirty="0"/>
          </a:p>
        </p:txBody>
      </p:sp>
    </p:spTree>
    <p:extLst>
      <p:ext uri="{BB962C8B-B14F-4D97-AF65-F5344CB8AC3E}">
        <p14:creationId xmlns="" xmlns:p14="http://schemas.microsoft.com/office/powerpoint/2010/main" val="14115496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Заголовок 1"/>
          <p:cNvSpPr>
            <a:spLocks noGrp="1"/>
          </p:cNvSpPr>
          <p:nvPr>
            <p:ph type="ctrTitle"/>
          </p:nvPr>
        </p:nvSpPr>
        <p:spPr>
          <a:xfrm>
            <a:off x="642910" y="1428736"/>
            <a:ext cx="7772400" cy="2870211"/>
          </a:xfrm>
          <a:ln>
            <a:noFill/>
          </a:ln>
        </p:spPr>
        <p:txBody>
          <a:bodyPr rtlCol="0">
            <a:normAutofit/>
          </a:bodyPr>
          <a:lstStyle/>
          <a:p>
            <a:pPr eaLnBrk="1" fontAlgn="auto" hangingPunct="1">
              <a:spcAft>
                <a:spcPts val="0"/>
              </a:spcAft>
              <a:defRPr/>
            </a:pPr>
            <a:r>
              <a:rPr lang="en-US" dirty="0" smtClean="0">
                <a:solidFill>
                  <a:srgbClr val="00FFCC"/>
                </a:solidFill>
                <a:effectLst>
                  <a:glow rad="63500">
                    <a:schemeClr val="accent4">
                      <a:satMod val="175000"/>
                      <a:alpha val="40000"/>
                    </a:schemeClr>
                  </a:glow>
                  <a:outerShdw blurRad="38100" dist="38100" dir="2700000" algn="tl">
                    <a:srgbClr val="000000">
                      <a:alpha val="43137"/>
                    </a:srgbClr>
                  </a:outerShdw>
                </a:effectLst>
                <a:latin typeface="Bookman Old Style" pitchFamily="18" charset="0"/>
              </a:rPr>
              <a:t>Development of the prototype units Complex of Carbon Radiotherapy</a:t>
            </a:r>
            <a:endParaRPr lang="ru-RU" dirty="0" smtClean="0">
              <a:ln>
                <a:solidFill>
                  <a:srgbClr val="00B0F0"/>
                </a:solidFill>
              </a:ln>
              <a:solidFill>
                <a:srgbClr val="00FFCC"/>
              </a:solidFill>
              <a:effectLst>
                <a:glow rad="63500">
                  <a:schemeClr val="accent4">
                    <a:satMod val="175000"/>
                    <a:alpha val="40000"/>
                  </a:schemeClr>
                </a:glow>
                <a:outerShdw blurRad="38100" dist="38100" dir="2700000" algn="tl">
                  <a:srgbClr val="000000">
                    <a:alpha val="43137"/>
                  </a:srgb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28596" y="500042"/>
            <a:ext cx="8229600" cy="571520"/>
          </a:xfrm>
        </p:spPr>
        <p:txBody>
          <a:bodyPr>
            <a:normAutofit fontScale="90000"/>
          </a:bodyPr>
          <a:lstStyle/>
          <a:p>
            <a:pPr eaLnBrk="1" hangingPunct="1">
              <a:defRPr/>
            </a:pPr>
            <a:r>
              <a:rPr lang="en-US" b="1" i="1" dirty="0" smtClean="0">
                <a:solidFill>
                  <a:srgbClr val="FFC000"/>
                </a:solidFill>
              </a:rPr>
              <a:t>The foundations of </a:t>
            </a:r>
            <a:r>
              <a:rPr lang="en-US" b="1" i="1" dirty="0" err="1" smtClean="0">
                <a:solidFill>
                  <a:srgbClr val="FFC000"/>
                </a:solidFill>
              </a:rPr>
              <a:t>hadrontherapy</a:t>
            </a:r>
            <a:endParaRPr lang="en-US" b="1" dirty="0" smtClean="0">
              <a:solidFill>
                <a:srgbClr val="FFC000"/>
              </a:solidFill>
            </a:endParaRPr>
          </a:p>
        </p:txBody>
      </p:sp>
      <p:pic>
        <p:nvPicPr>
          <p:cNvPr id="6" name="Picture 2"/>
          <p:cNvPicPr>
            <a:picLocks noGrp="1" noChangeAspect="1" noChangeArrowheads="1"/>
          </p:cNvPicPr>
          <p:nvPr>
            <p:ph idx="1"/>
          </p:nvPr>
        </p:nvPicPr>
        <p:blipFill>
          <a:blip r:embed="rId3">
            <a:clrChange>
              <a:clrFrom>
                <a:srgbClr val="0066FF"/>
              </a:clrFrom>
              <a:clrTo>
                <a:srgbClr val="0066FF">
                  <a:alpha val="0"/>
                </a:srgbClr>
              </a:clrTo>
            </a:clrChange>
          </a:blip>
          <a:srcRect t="7559"/>
          <a:stretch>
            <a:fillRect/>
          </a:stretch>
        </p:blipFill>
        <p:spPr>
          <a:xfrm>
            <a:off x="438150" y="1306513"/>
            <a:ext cx="8229600" cy="1879600"/>
          </a:xfrm>
        </p:spPr>
      </p:pic>
      <p:pic>
        <p:nvPicPr>
          <p:cNvPr id="7" name="Picture 3"/>
          <p:cNvPicPr>
            <a:picLocks noChangeAspect="1" noChangeArrowheads="1"/>
          </p:cNvPicPr>
          <p:nvPr/>
        </p:nvPicPr>
        <p:blipFill>
          <a:blip r:embed="rId4"/>
          <a:srcRect/>
          <a:stretch>
            <a:fillRect/>
          </a:stretch>
        </p:blipFill>
        <p:spPr bwMode="auto">
          <a:xfrm>
            <a:off x="285750" y="3286125"/>
            <a:ext cx="4303713" cy="2995613"/>
          </a:xfrm>
          <a:prstGeom prst="rect">
            <a:avLst/>
          </a:prstGeom>
          <a:noFill/>
          <a:ln w="9525">
            <a:noFill/>
            <a:miter lim="800000"/>
            <a:headEnd/>
            <a:tailEnd/>
          </a:ln>
        </p:spPr>
      </p:pic>
      <p:pic>
        <p:nvPicPr>
          <p:cNvPr id="8" name="Picture 4"/>
          <p:cNvPicPr>
            <a:picLocks noChangeAspect="1" noChangeArrowheads="1"/>
          </p:cNvPicPr>
          <p:nvPr/>
        </p:nvPicPr>
        <p:blipFill>
          <a:blip r:embed="rId5"/>
          <a:srcRect/>
          <a:stretch>
            <a:fillRect/>
          </a:stretch>
        </p:blipFill>
        <p:spPr bwMode="auto">
          <a:xfrm>
            <a:off x="4552950" y="3286125"/>
            <a:ext cx="4495800" cy="3063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p:cNvPicPr>
            <a:picLocks noChangeAspect="1" noChangeArrowheads="1"/>
          </p:cNvPicPr>
          <p:nvPr/>
        </p:nvPicPr>
        <p:blipFill>
          <a:blip r:embed="rId3"/>
          <a:srcRect/>
          <a:stretch>
            <a:fillRect/>
          </a:stretch>
        </p:blipFill>
        <p:spPr bwMode="auto">
          <a:xfrm>
            <a:off x="1371600" y="1295400"/>
            <a:ext cx="6769100" cy="5033963"/>
          </a:xfrm>
          <a:prstGeom prst="rect">
            <a:avLst/>
          </a:prstGeom>
          <a:noFill/>
          <a:ln w="9525">
            <a:noFill/>
            <a:miter lim="800000"/>
            <a:headEnd/>
            <a:tailEnd/>
          </a:ln>
        </p:spPr>
      </p:pic>
      <p:sp>
        <p:nvSpPr>
          <p:cNvPr id="33795" name="Заголовок 5"/>
          <p:cNvSpPr>
            <a:spLocks noGrp="1"/>
          </p:cNvSpPr>
          <p:nvPr>
            <p:ph type="title"/>
          </p:nvPr>
        </p:nvSpPr>
        <p:spPr>
          <a:xfrm>
            <a:off x="152400" y="0"/>
            <a:ext cx="8991600" cy="1285875"/>
          </a:xfrm>
        </p:spPr>
        <p:txBody>
          <a:bodyPr/>
          <a:lstStyle/>
          <a:p>
            <a:pPr eaLnBrk="1" hangingPunct="1"/>
            <a:r>
              <a:rPr lang="en-US" sz="2400" dirty="0"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Block diagram of the experimental setup of the prototype on a carbon nuclei beam of the </a:t>
            </a:r>
            <a:r>
              <a:rPr lang="en-US" sz="2400" dirty="0" err="1"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Nuclotron</a:t>
            </a:r>
            <a:r>
              <a:rPr lang="en-US" sz="2400" dirty="0"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-M</a:t>
            </a:r>
            <a:endParaRPr lang="ru-RU" sz="2400" dirty="0"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endParaRPr>
          </a:p>
        </p:txBody>
      </p:sp>
      <p:grpSp>
        <p:nvGrpSpPr>
          <p:cNvPr id="2" name="Группа 24"/>
          <p:cNvGrpSpPr>
            <a:grpSpLocks/>
          </p:cNvGrpSpPr>
          <p:nvPr/>
        </p:nvGrpSpPr>
        <p:grpSpPr bwMode="auto">
          <a:xfrm>
            <a:off x="762000" y="2667000"/>
            <a:ext cx="7696200" cy="3048000"/>
            <a:chOff x="428596" y="4786321"/>
            <a:chExt cx="8358217" cy="1643075"/>
          </a:xfrm>
        </p:grpSpPr>
        <p:grpSp>
          <p:nvGrpSpPr>
            <p:cNvPr id="33797" name="Группа 18"/>
            <p:cNvGrpSpPr>
              <a:grpSpLocks/>
            </p:cNvGrpSpPr>
            <p:nvPr/>
          </p:nvGrpSpPr>
          <p:grpSpPr bwMode="auto">
            <a:xfrm>
              <a:off x="857886" y="4786321"/>
              <a:ext cx="7928927" cy="1643075"/>
              <a:chOff x="715169" y="4929198"/>
              <a:chExt cx="8071673" cy="1785950"/>
            </a:xfrm>
          </p:grpSpPr>
          <p:sp>
            <p:nvSpPr>
              <p:cNvPr id="11" name="Прямоугольник 10"/>
              <p:cNvSpPr/>
              <p:nvPr/>
            </p:nvSpPr>
            <p:spPr>
              <a:xfrm>
                <a:off x="715169" y="4929198"/>
                <a:ext cx="8071673" cy="1785950"/>
              </a:xfrm>
              <a:prstGeom prst="rect">
                <a:avLst/>
              </a:prstGeom>
              <a:solidFill>
                <a:schemeClr val="bg1">
                  <a:lumMod val="8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FFFFFF"/>
                  </a:solidFill>
                </a:endParaRPr>
              </a:p>
            </p:txBody>
          </p:sp>
          <p:sp>
            <p:nvSpPr>
              <p:cNvPr id="33802" name="TextBox 17"/>
              <p:cNvSpPr txBox="1">
                <a:spLocks noChangeArrowheads="1"/>
              </p:cNvSpPr>
              <p:nvPr/>
            </p:nvSpPr>
            <p:spPr bwMode="auto">
              <a:xfrm>
                <a:off x="1015265" y="5250110"/>
                <a:ext cx="7150250" cy="1027933"/>
              </a:xfrm>
              <a:prstGeom prst="rect">
                <a:avLst/>
              </a:prstGeom>
              <a:noFill/>
              <a:ln w="9525">
                <a:noFill/>
                <a:miter lim="800000"/>
                <a:headEnd/>
                <a:tailEnd/>
              </a:ln>
            </p:spPr>
            <p:txBody>
              <a:bodyPr>
                <a:spAutoFit/>
              </a:bodyPr>
              <a:lstStyle/>
              <a:p>
                <a:pPr algn="just">
                  <a:buFont typeface="Wingdings" pitchFamily="2" charset="2"/>
                  <a:buChar char="ü"/>
                </a:pPr>
                <a:r>
                  <a:rPr lang="en-US" dirty="0" smtClean="0"/>
                  <a:t>The </a:t>
                </a:r>
                <a:r>
                  <a:rPr lang="en-US" dirty="0"/>
                  <a:t>results obtained by measuring the stability, intensity and size of the ion beam from the </a:t>
                </a:r>
                <a:r>
                  <a:rPr lang="en-US" dirty="0" err="1"/>
                  <a:t>Nuclotron</a:t>
                </a:r>
                <a:r>
                  <a:rPr lang="en-US" dirty="0"/>
                  <a:t> and fully comply with the requirements of radiocarbon therapy.</a:t>
                </a:r>
                <a:br>
                  <a:rPr lang="en-US" dirty="0"/>
                </a:br>
                <a:endParaRPr lang="ru-RU" dirty="0">
                  <a:latin typeface="Calibri" pitchFamily="34" charset="0"/>
                </a:endParaRPr>
              </a:p>
              <a:p>
                <a:pPr algn="just">
                  <a:buFont typeface="Wingdings" pitchFamily="2" charset="2"/>
                  <a:buChar char="ü"/>
                </a:pPr>
                <a:r>
                  <a:rPr lang="en-US" dirty="0" smtClean="0"/>
                  <a:t>Currently</a:t>
                </a:r>
                <a:r>
                  <a:rPr lang="en-US" dirty="0"/>
                  <a:t>, the main components of the prototype experimental setup for ion beam </a:t>
                </a:r>
                <a:r>
                  <a:rPr lang="en-US" dirty="0" err="1"/>
                  <a:t>Nuclotron</a:t>
                </a:r>
                <a:r>
                  <a:rPr lang="en-US" dirty="0"/>
                  <a:t>-M are developing.</a:t>
                </a:r>
                <a:endParaRPr lang="en-US" dirty="0">
                  <a:solidFill>
                    <a:srgbClr val="CC00FF"/>
                  </a:solidFill>
                  <a:latin typeface="Calibri" pitchFamily="34" charset="0"/>
                </a:endParaRPr>
              </a:p>
            </p:txBody>
          </p:sp>
        </p:grpSp>
        <p:sp>
          <p:nvSpPr>
            <p:cNvPr id="10" name="Прямоугольник 9"/>
            <p:cNvSpPr/>
            <p:nvPr/>
          </p:nvSpPr>
          <p:spPr>
            <a:xfrm>
              <a:off x="428596" y="4786321"/>
              <a:ext cx="357429" cy="1643075"/>
            </a:xfrm>
            <a:prstGeom prst="rect">
              <a:avLst/>
            </a:prstGeom>
            <a:solidFill>
              <a:srgbClr val="A30505"/>
            </a:solidFill>
            <a:ln>
              <a:solidFill>
                <a:srgbClr val="A3050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79388" y="981075"/>
            <a:ext cx="8713787" cy="5876925"/>
          </a:xfrm>
          <a:prstGeom prst="rect">
            <a:avLst/>
          </a:prstGeom>
          <a:noFill/>
          <a:ln w="9525">
            <a:noFill/>
            <a:miter lim="800000"/>
            <a:headEnd/>
            <a:tailEnd/>
          </a:ln>
        </p:spPr>
      </p:pic>
      <p:sp>
        <p:nvSpPr>
          <p:cNvPr id="3075" name="Text Box 3"/>
          <p:cNvSpPr txBox="1">
            <a:spLocks noChangeArrowheads="1"/>
          </p:cNvSpPr>
          <p:nvPr/>
        </p:nvSpPr>
        <p:spPr bwMode="auto">
          <a:xfrm>
            <a:off x="250825" y="142852"/>
            <a:ext cx="8893175" cy="830997"/>
          </a:xfrm>
          <a:prstGeom prst="rect">
            <a:avLst/>
          </a:prstGeom>
          <a:noFill/>
          <a:ln w="9525">
            <a:noFill/>
            <a:miter lim="800000"/>
            <a:headEnd/>
            <a:tailEnd/>
          </a:ln>
          <a:effectLst/>
        </p:spPr>
        <p:txBody>
          <a:bodyPr wrap="square">
            <a:spAutoFit/>
          </a:bodyPr>
          <a:lstStyle/>
          <a:p>
            <a:pPr fontAlgn="auto">
              <a:spcBef>
                <a:spcPct val="50000"/>
              </a:spcBef>
              <a:spcAft>
                <a:spcPts val="0"/>
              </a:spcAft>
              <a:defRPr/>
            </a:pPr>
            <a:r>
              <a:rPr lang="en-US" sz="2400" b="1" dirty="0" smtClean="0">
                <a:solidFill>
                  <a:srgbClr val="00FFCC"/>
                </a:solidFill>
                <a:effectLst>
                  <a:outerShdw blurRad="38100" dist="38100" dir="2700000" algn="tl">
                    <a:srgbClr val="000000">
                      <a:alpha val="43137"/>
                    </a:srgbClr>
                  </a:outerShdw>
                </a:effectLst>
                <a:latin typeface="Bookman Old Style" pitchFamily="18" charset="0"/>
              </a:rPr>
              <a:t>A </a:t>
            </a:r>
            <a:r>
              <a:rPr lang="en-US" sz="2400" b="1" dirty="0">
                <a:solidFill>
                  <a:srgbClr val="00FFCC"/>
                </a:solidFill>
                <a:effectLst>
                  <a:outerShdw blurRad="38100" dist="38100" dir="2700000" algn="tl">
                    <a:srgbClr val="000000">
                      <a:alpha val="43137"/>
                    </a:srgbClr>
                  </a:outerShdw>
                </a:effectLst>
                <a:latin typeface="Bookman Old Style" pitchFamily="18" charset="0"/>
              </a:rPr>
              <a:t>set of detectors and electronics for complex of Carbon therapy is shown below.</a:t>
            </a:r>
            <a:endParaRPr lang="ru-RU" sz="2400" b="1" dirty="0">
              <a:solidFill>
                <a:srgbClr val="00FFCC"/>
              </a:solidFill>
              <a:effectLst>
                <a:outerShdw blurRad="38100" dist="38100" dir="2700000" algn="tl">
                  <a:srgbClr val="000000">
                    <a:alpha val="43137"/>
                  </a:srgb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1285852" y="5286388"/>
            <a:ext cx="6743722" cy="400110"/>
          </a:xfrm>
          <a:prstGeom prst="rect">
            <a:avLst/>
          </a:prstGeom>
          <a:noFill/>
          <a:ln w="9525">
            <a:noFill/>
            <a:miter lim="800000"/>
            <a:headEnd/>
            <a:tailEnd/>
          </a:ln>
          <a:effectLst/>
        </p:spPr>
        <p:txBody>
          <a:bodyPr wrap="square">
            <a:spAutoFit/>
          </a:bodyPr>
          <a:lstStyle/>
          <a:p>
            <a:r>
              <a:rPr lang="en-US" sz="2000" b="1" dirty="0" smtClean="0">
                <a:solidFill>
                  <a:schemeClr val="accent1">
                    <a:lumMod val="75000"/>
                  </a:schemeClr>
                </a:solidFill>
                <a:effectLst>
                  <a:outerShdw blurRad="38100" dist="38100" dir="2700000" algn="tl">
                    <a:srgbClr val="000000">
                      <a:alpha val="43137"/>
                    </a:srgbClr>
                  </a:outerShdw>
                </a:effectLst>
              </a:rPr>
              <a:t>The experimental setup "Med-</a:t>
            </a:r>
            <a:r>
              <a:rPr lang="en-US" sz="2000" b="1" dirty="0" err="1" smtClean="0">
                <a:solidFill>
                  <a:schemeClr val="accent1">
                    <a:lumMod val="75000"/>
                  </a:schemeClr>
                </a:solidFill>
                <a:effectLst>
                  <a:outerShdw blurRad="38100" dist="38100" dir="2700000" algn="tl">
                    <a:srgbClr val="000000">
                      <a:alpha val="43137"/>
                    </a:srgbClr>
                  </a:outerShdw>
                </a:effectLst>
              </a:rPr>
              <a:t>Nuclotron</a:t>
            </a:r>
            <a:r>
              <a:rPr lang="en-US" sz="2000" b="1" dirty="0" smtClean="0">
                <a:solidFill>
                  <a:schemeClr val="accent1">
                    <a:lumMod val="75000"/>
                  </a:schemeClr>
                </a:solidFill>
                <a:effectLst>
                  <a:outerShdw blurRad="38100" dist="38100" dir="2700000" algn="tl">
                    <a:srgbClr val="000000">
                      <a:alpha val="43137"/>
                    </a:srgbClr>
                  </a:outerShdw>
                </a:effectLst>
              </a:rPr>
              <a:t>" </a:t>
            </a:r>
            <a:endParaRPr lang="ru-RU" sz="2000" b="1" dirty="0">
              <a:solidFill>
                <a:schemeClr val="accent1">
                  <a:lumMod val="75000"/>
                </a:schemeClr>
              </a:solidFill>
              <a:effectLst>
                <a:outerShdw blurRad="38100" dist="38100" dir="2700000" algn="tl">
                  <a:srgbClr val="000000">
                    <a:alpha val="43137"/>
                  </a:srgbClr>
                </a:outerShdw>
              </a:effectLst>
            </a:endParaRPr>
          </a:p>
        </p:txBody>
      </p:sp>
      <p:pic>
        <p:nvPicPr>
          <p:cNvPr id="5" name="Picture 6"/>
          <p:cNvPicPr>
            <a:picLocks noChangeAspect="1" noChangeArrowheads="1"/>
          </p:cNvPicPr>
          <p:nvPr/>
        </p:nvPicPr>
        <p:blipFill>
          <a:blip r:embed="rId2"/>
          <a:srcRect/>
          <a:stretch>
            <a:fillRect/>
          </a:stretch>
        </p:blipFill>
        <p:spPr bwMode="auto">
          <a:xfrm>
            <a:off x="571472" y="500042"/>
            <a:ext cx="7925980" cy="44252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2071670" y="6000768"/>
            <a:ext cx="4846198" cy="400110"/>
          </a:xfrm>
          <a:prstGeom prst="rect">
            <a:avLst/>
          </a:prstGeom>
          <a:noFill/>
          <a:ln w="9525">
            <a:noFill/>
            <a:miter lim="800000"/>
            <a:headEnd/>
            <a:tailEnd/>
          </a:ln>
          <a:effectLst/>
        </p:spPr>
        <p:txBody>
          <a:bodyPr wrap="none">
            <a:spAutoFit/>
          </a:bodyPr>
          <a:lstStyle/>
          <a:p>
            <a:r>
              <a:rPr lang="en-US" sz="2000" b="1" dirty="0" smtClean="0">
                <a:solidFill>
                  <a:schemeClr val="accent1">
                    <a:lumMod val="75000"/>
                  </a:schemeClr>
                </a:solidFill>
                <a:effectLst>
                  <a:outerShdw blurRad="38100" dist="38100" dir="2700000" algn="tl">
                    <a:srgbClr val="000000">
                      <a:alpha val="43137"/>
                    </a:srgbClr>
                  </a:outerShdw>
                </a:effectLst>
              </a:rPr>
              <a:t>The beam profile of carbon ions </a:t>
            </a:r>
            <a:endParaRPr lang="ru-RU" sz="2000" b="1" dirty="0">
              <a:solidFill>
                <a:schemeClr val="accent1">
                  <a:lumMod val="75000"/>
                </a:schemeClr>
              </a:solidFill>
              <a:effectLst>
                <a:outerShdw blurRad="38100" dist="38100" dir="2700000" algn="tl">
                  <a:srgbClr val="000000">
                    <a:alpha val="43137"/>
                  </a:srgbClr>
                </a:outerShdw>
              </a:effectLst>
            </a:endParaRPr>
          </a:p>
        </p:txBody>
      </p:sp>
      <p:grpSp>
        <p:nvGrpSpPr>
          <p:cNvPr id="2" name="Group 5"/>
          <p:cNvGrpSpPr>
            <a:grpSpLocks/>
          </p:cNvGrpSpPr>
          <p:nvPr/>
        </p:nvGrpSpPr>
        <p:grpSpPr bwMode="auto">
          <a:xfrm>
            <a:off x="1785918" y="1357298"/>
            <a:ext cx="5092717" cy="1797052"/>
            <a:chOff x="2556" y="4362"/>
            <a:chExt cx="7638" cy="3555"/>
          </a:xfrm>
        </p:grpSpPr>
        <p:pic>
          <p:nvPicPr>
            <p:cNvPr id="6" name="Picture 6" descr="prof_x_pub"/>
            <p:cNvPicPr>
              <a:picLocks noChangeAspect="1" noChangeArrowheads="1"/>
            </p:cNvPicPr>
            <p:nvPr/>
          </p:nvPicPr>
          <p:blipFill>
            <a:blip r:embed="rId2"/>
            <a:srcRect/>
            <a:stretch>
              <a:fillRect/>
            </a:stretch>
          </p:blipFill>
          <p:spPr bwMode="auto">
            <a:xfrm>
              <a:off x="2556" y="4362"/>
              <a:ext cx="3765" cy="3555"/>
            </a:xfrm>
            <a:prstGeom prst="rect">
              <a:avLst/>
            </a:prstGeom>
            <a:noFill/>
            <a:ln w="9525">
              <a:solidFill>
                <a:srgbClr val="C0C0C0"/>
              </a:solidFill>
              <a:miter lim="800000"/>
              <a:headEnd/>
              <a:tailEnd/>
            </a:ln>
          </p:spPr>
        </p:pic>
        <p:pic>
          <p:nvPicPr>
            <p:cNvPr id="7" name="Picture 7" descr="prof_y_pub_1"/>
            <p:cNvPicPr>
              <a:picLocks noChangeAspect="1" noChangeArrowheads="1"/>
            </p:cNvPicPr>
            <p:nvPr/>
          </p:nvPicPr>
          <p:blipFill>
            <a:blip r:embed="rId3"/>
            <a:srcRect/>
            <a:stretch>
              <a:fillRect/>
            </a:stretch>
          </p:blipFill>
          <p:spPr bwMode="auto">
            <a:xfrm>
              <a:off x="6432" y="4383"/>
              <a:ext cx="3762" cy="3530"/>
            </a:xfrm>
            <a:prstGeom prst="rect">
              <a:avLst/>
            </a:prstGeom>
            <a:noFill/>
            <a:ln w="9525">
              <a:solidFill>
                <a:srgbClr val="C0C0C0"/>
              </a:solidFill>
              <a:miter lim="800000"/>
              <a:headEnd/>
              <a:tailEnd/>
            </a:ln>
          </p:spPr>
        </p:pic>
      </p:grpSp>
      <p:sp>
        <p:nvSpPr>
          <p:cNvPr id="8" name="Text Box 8"/>
          <p:cNvSpPr txBox="1">
            <a:spLocks noChangeArrowheads="1"/>
          </p:cNvSpPr>
          <p:nvPr/>
        </p:nvSpPr>
        <p:spPr bwMode="auto">
          <a:xfrm>
            <a:off x="2071670" y="928670"/>
            <a:ext cx="1984839" cy="307777"/>
          </a:xfrm>
          <a:prstGeom prst="rect">
            <a:avLst/>
          </a:prstGeom>
          <a:noFill/>
          <a:ln w="9525">
            <a:noFill/>
            <a:miter lim="800000"/>
            <a:headEnd/>
            <a:tailEnd/>
          </a:ln>
          <a:effectLst/>
        </p:spPr>
        <p:txBody>
          <a:bodyPr wrap="none">
            <a:spAutoFit/>
          </a:bodyPr>
          <a:lstStyle/>
          <a:p>
            <a:r>
              <a:rPr lang="en-US" sz="1400" b="1" dirty="0" smtClean="0"/>
              <a:t>horizontal  profile</a:t>
            </a:r>
            <a:endParaRPr lang="ru-RU" sz="1400" b="1" i="1" dirty="0">
              <a:latin typeface="Verdana" pitchFamily="34" charset="0"/>
            </a:endParaRPr>
          </a:p>
        </p:txBody>
      </p:sp>
      <p:sp>
        <p:nvSpPr>
          <p:cNvPr id="9" name="Text Box 9"/>
          <p:cNvSpPr txBox="1">
            <a:spLocks noChangeArrowheads="1"/>
          </p:cNvSpPr>
          <p:nvPr/>
        </p:nvSpPr>
        <p:spPr bwMode="auto">
          <a:xfrm>
            <a:off x="5072066" y="928670"/>
            <a:ext cx="1656223" cy="307777"/>
          </a:xfrm>
          <a:prstGeom prst="rect">
            <a:avLst/>
          </a:prstGeom>
          <a:noFill/>
          <a:ln w="9525">
            <a:noFill/>
            <a:miter lim="800000"/>
            <a:headEnd/>
            <a:tailEnd/>
          </a:ln>
          <a:effectLst/>
        </p:spPr>
        <p:txBody>
          <a:bodyPr wrap="none">
            <a:spAutoFit/>
          </a:bodyPr>
          <a:lstStyle/>
          <a:p>
            <a:r>
              <a:rPr lang="en-US" sz="1400" b="1" dirty="0" smtClean="0"/>
              <a:t>vertical</a:t>
            </a:r>
            <a:r>
              <a:rPr lang="en-US" sz="1400" dirty="0" smtClean="0"/>
              <a:t> </a:t>
            </a:r>
            <a:r>
              <a:rPr lang="en-US" sz="1400" b="1" dirty="0" smtClean="0"/>
              <a:t>profile</a:t>
            </a:r>
            <a:endParaRPr lang="ru-RU" sz="1400" b="1" i="1" dirty="0">
              <a:latin typeface="Verdana" pitchFamily="34" charset="0"/>
            </a:endParaRPr>
          </a:p>
        </p:txBody>
      </p:sp>
      <p:grpSp>
        <p:nvGrpSpPr>
          <p:cNvPr id="3" name="Group 16"/>
          <p:cNvGrpSpPr>
            <a:grpSpLocks/>
          </p:cNvGrpSpPr>
          <p:nvPr/>
        </p:nvGrpSpPr>
        <p:grpSpPr bwMode="auto">
          <a:xfrm>
            <a:off x="1857356" y="3286126"/>
            <a:ext cx="5532438" cy="2535238"/>
            <a:chOff x="703" y="2341"/>
            <a:chExt cx="3485" cy="1597"/>
          </a:xfrm>
        </p:grpSpPr>
        <p:pic>
          <p:nvPicPr>
            <p:cNvPr id="12" name="Picture 12" descr="fig4_y_pos_gr"/>
            <p:cNvPicPr>
              <a:picLocks noChangeAspect="1" noChangeArrowheads="1"/>
            </p:cNvPicPr>
            <p:nvPr/>
          </p:nvPicPr>
          <p:blipFill>
            <a:blip r:embed="rId4"/>
            <a:srcRect/>
            <a:stretch>
              <a:fillRect/>
            </a:stretch>
          </p:blipFill>
          <p:spPr bwMode="auto">
            <a:xfrm>
              <a:off x="703" y="2387"/>
              <a:ext cx="1406" cy="1335"/>
            </a:xfrm>
            <a:prstGeom prst="rect">
              <a:avLst/>
            </a:prstGeom>
            <a:noFill/>
            <a:ln w="9525">
              <a:noFill/>
              <a:miter lim="800000"/>
              <a:headEnd/>
              <a:tailEnd/>
            </a:ln>
          </p:spPr>
        </p:pic>
        <p:pic>
          <p:nvPicPr>
            <p:cNvPr id="13" name="Picture 13" descr="fig5_pos_time"/>
            <p:cNvPicPr>
              <a:picLocks noChangeAspect="1" noChangeArrowheads="1"/>
            </p:cNvPicPr>
            <p:nvPr/>
          </p:nvPicPr>
          <p:blipFill>
            <a:blip r:embed="rId5"/>
            <a:srcRect/>
            <a:stretch>
              <a:fillRect/>
            </a:stretch>
          </p:blipFill>
          <p:spPr bwMode="auto">
            <a:xfrm>
              <a:off x="2426" y="2341"/>
              <a:ext cx="1543" cy="1336"/>
            </a:xfrm>
            <a:prstGeom prst="rect">
              <a:avLst/>
            </a:prstGeom>
            <a:noFill/>
            <a:ln w="9525">
              <a:noFill/>
              <a:miter lim="800000"/>
              <a:headEnd/>
              <a:tailEnd/>
            </a:ln>
          </p:spPr>
        </p:pic>
        <p:sp>
          <p:nvSpPr>
            <p:cNvPr id="14" name="Text Box 14"/>
            <p:cNvSpPr txBox="1">
              <a:spLocks noChangeArrowheads="1"/>
            </p:cNvSpPr>
            <p:nvPr/>
          </p:nvSpPr>
          <p:spPr bwMode="auto">
            <a:xfrm>
              <a:off x="703" y="3691"/>
              <a:ext cx="1497" cy="247"/>
            </a:xfrm>
            <a:prstGeom prst="rect">
              <a:avLst/>
            </a:prstGeom>
            <a:solidFill>
              <a:srgbClr val="FFFFFF">
                <a:alpha val="0"/>
              </a:srgbClr>
            </a:solidFill>
            <a:ln w="9525">
              <a:noFill/>
              <a:miter lim="800000"/>
              <a:headEnd/>
              <a:tailEnd/>
            </a:ln>
          </p:spPr>
          <p:txBody>
            <a:bodyPr/>
            <a:lstStyle/>
            <a:p>
              <a:r>
                <a:rPr lang="en-US" altLang="ja-JP" sz="1200" dirty="0">
                  <a:latin typeface="Times New Roman" pitchFamily="18" charset="0"/>
                  <a:ea typeface="MS Mincho" pitchFamily="49" charset="-128"/>
                </a:rPr>
                <a:t>Beam position during the one irradiation run.</a:t>
              </a:r>
              <a:endParaRPr lang="ru-RU" dirty="0">
                <a:latin typeface="Arial" pitchFamily="34" charset="0"/>
              </a:endParaRPr>
            </a:p>
          </p:txBody>
        </p:sp>
        <p:sp>
          <p:nvSpPr>
            <p:cNvPr id="15" name="Text Box 15"/>
            <p:cNvSpPr txBox="1">
              <a:spLocks noChangeArrowheads="1"/>
            </p:cNvSpPr>
            <p:nvPr/>
          </p:nvSpPr>
          <p:spPr bwMode="auto">
            <a:xfrm>
              <a:off x="2413" y="3736"/>
              <a:ext cx="1775" cy="202"/>
            </a:xfrm>
            <a:prstGeom prst="rect">
              <a:avLst/>
            </a:prstGeom>
            <a:solidFill>
              <a:srgbClr val="FFFFFF">
                <a:alpha val="0"/>
              </a:srgbClr>
            </a:solidFill>
            <a:ln w="9525">
              <a:noFill/>
              <a:miter lim="800000"/>
              <a:headEnd/>
              <a:tailEnd/>
            </a:ln>
          </p:spPr>
          <p:txBody>
            <a:bodyPr wrap="none"/>
            <a:lstStyle/>
            <a:p>
              <a:r>
                <a:rPr lang="en-US" altLang="ja-JP" sz="1200" dirty="0">
                  <a:solidFill>
                    <a:schemeClr val="bg1"/>
                  </a:solidFill>
                  <a:latin typeface="Times New Roman" pitchFamily="18" charset="0"/>
                  <a:ea typeface="MS Mincho" pitchFamily="49" charset="-128"/>
                </a:rPr>
                <a:t>  </a:t>
              </a:r>
              <a:r>
                <a:rPr lang="en-US" altLang="ja-JP" sz="1200" dirty="0">
                  <a:latin typeface="Times New Roman" pitchFamily="18" charset="0"/>
                  <a:ea typeface="MS Mincho" pitchFamily="49" charset="-128"/>
                </a:rPr>
                <a:t>Beam position during the extraction</a:t>
              </a:r>
              <a:endParaRPr lang="ru-RU" dirty="0">
                <a:latin typeface="Arial" pitchFamily="34" charset="0"/>
              </a:endParaRPr>
            </a:p>
          </p:txBody>
        </p:sp>
      </p:grpSp>
      <p:sp>
        <p:nvSpPr>
          <p:cNvPr id="17" name="Rectangle 16"/>
          <p:cNvSpPr/>
          <p:nvPr/>
        </p:nvSpPr>
        <p:spPr>
          <a:xfrm>
            <a:off x="1000100" y="428604"/>
            <a:ext cx="7429552" cy="523220"/>
          </a:xfrm>
          <a:prstGeom prst="rect">
            <a:avLst/>
          </a:prstGeom>
        </p:spPr>
        <p:txBody>
          <a:bodyPr wrap="square">
            <a:spAutoFit/>
          </a:bodyPr>
          <a:lstStyle/>
          <a:p>
            <a:r>
              <a:rPr lang="en-US" sz="1400" dirty="0" smtClean="0"/>
              <a:t>Profiles of the beam of accelerated ions 12C were measured using an multi wire chambers with 32 horizontal and 32 vertical wires with a 3 mm. </a:t>
            </a:r>
            <a:endParaRPr lang="ru-RU"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28625" y="285750"/>
            <a:ext cx="8229600" cy="928672"/>
          </a:xfrm>
        </p:spPr>
        <p:txBody>
          <a:bodyPr/>
          <a:lstStyle/>
          <a:p>
            <a:pPr eaLnBrk="1" hangingPunct="1">
              <a:defRPr/>
            </a:pPr>
            <a:r>
              <a:rPr lang="en-US" dirty="0"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Contents:</a:t>
            </a:r>
            <a:endParaRPr lang="ru-RU" dirty="0"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endParaRPr>
          </a:p>
        </p:txBody>
      </p:sp>
      <p:sp>
        <p:nvSpPr>
          <p:cNvPr id="7171" name="Content Placeholder 2"/>
          <p:cNvSpPr>
            <a:spLocks noGrp="1"/>
          </p:cNvSpPr>
          <p:nvPr>
            <p:ph idx="1"/>
          </p:nvPr>
        </p:nvSpPr>
        <p:spPr>
          <a:xfrm>
            <a:off x="642910" y="1428736"/>
            <a:ext cx="8001056" cy="4525963"/>
          </a:xfrm>
        </p:spPr>
        <p:txBody>
          <a:bodyPr/>
          <a:lstStyle/>
          <a:p>
            <a:pPr marL="514350" indent="-514350" eaLnBrk="1" hangingPunct="1">
              <a:buFont typeface="Calibri" pitchFamily="34" charset="0"/>
              <a:buAutoNum type="arabicPeriod"/>
              <a:defRPr/>
            </a:pPr>
            <a:r>
              <a:rPr lang="en-US" sz="2000" dirty="0" smtClean="0">
                <a:solidFill>
                  <a:srgbClr val="0000CC"/>
                </a:solidFill>
                <a:latin typeface="Bookman Old Style" pitchFamily="18" charset="0"/>
              </a:rPr>
              <a:t>Modern Center for Radiation Research (FEARA, BIMAX, KEK)</a:t>
            </a:r>
          </a:p>
          <a:p>
            <a:pPr marL="514350" indent="-514350" eaLnBrk="1" hangingPunct="1">
              <a:buFont typeface="Calibri" pitchFamily="34" charset="0"/>
              <a:buAutoNum type="arabicPeriod"/>
              <a:defRPr/>
            </a:pPr>
            <a:r>
              <a:rPr lang="en-US" sz="2000" dirty="0" smtClean="0">
                <a:solidFill>
                  <a:srgbClr val="0000CC"/>
                </a:solidFill>
                <a:latin typeface="Bookman Old Style" pitchFamily="18" charset="0"/>
              </a:rPr>
              <a:t>The main directions of applied research with relativistic particles beams in the world.</a:t>
            </a:r>
            <a:endParaRPr lang="ru-RU" sz="2000" dirty="0" smtClean="0">
              <a:solidFill>
                <a:srgbClr val="0000CC"/>
              </a:solidFill>
              <a:latin typeface="Bookman Old Style" pitchFamily="18" charset="0"/>
            </a:endParaRPr>
          </a:p>
          <a:p>
            <a:pPr marL="514350" indent="-514350" eaLnBrk="1" hangingPunct="1">
              <a:buFont typeface="Calibri" pitchFamily="34" charset="0"/>
              <a:buAutoNum type="arabicPeriod"/>
              <a:defRPr/>
            </a:pPr>
            <a:r>
              <a:rPr lang="en-US" sz="2000" dirty="0" smtClean="0">
                <a:solidFill>
                  <a:srgbClr val="0000CC"/>
                </a:solidFill>
                <a:latin typeface="Bookman Old Style" pitchFamily="18" charset="0"/>
              </a:rPr>
              <a:t>NICA accelerator complex in JINR. The main parameters of the beams.</a:t>
            </a:r>
            <a:endParaRPr lang="ru-RU" sz="2000" dirty="0" smtClean="0">
              <a:solidFill>
                <a:srgbClr val="0000CC"/>
              </a:solidFill>
              <a:latin typeface="Bookman Old Style" pitchFamily="18" charset="0"/>
            </a:endParaRPr>
          </a:p>
          <a:p>
            <a:pPr marL="514350" indent="-514350" eaLnBrk="1" hangingPunct="1">
              <a:buFont typeface="Calibri" pitchFamily="34" charset="0"/>
              <a:buAutoNum type="arabicPeriod"/>
              <a:defRPr/>
            </a:pPr>
            <a:r>
              <a:rPr lang="en-US" sz="2000" dirty="0" smtClean="0">
                <a:solidFill>
                  <a:srgbClr val="0000CC"/>
                </a:solidFill>
                <a:latin typeface="Bookman Old Style" pitchFamily="18" charset="0"/>
              </a:rPr>
              <a:t>Investigations at the </a:t>
            </a:r>
            <a:r>
              <a:rPr lang="en-US" sz="2000" dirty="0" err="1" smtClean="0">
                <a:solidFill>
                  <a:srgbClr val="0000CC"/>
                </a:solidFill>
                <a:latin typeface="Bookman Old Style" pitchFamily="18" charset="0"/>
              </a:rPr>
              <a:t>Nuclotron</a:t>
            </a:r>
            <a:r>
              <a:rPr lang="en-US" sz="2000" dirty="0" smtClean="0">
                <a:solidFill>
                  <a:srgbClr val="0000CC"/>
                </a:solidFill>
                <a:latin typeface="Bookman Old Style" pitchFamily="18" charset="0"/>
              </a:rPr>
              <a:t> in relativistic nuclear technology (NRT).</a:t>
            </a:r>
            <a:endParaRPr lang="ru-RU" sz="2000" dirty="0" smtClean="0">
              <a:solidFill>
                <a:srgbClr val="0000CC"/>
              </a:solidFill>
              <a:latin typeface="Bookman Old Style" pitchFamily="18" charset="0"/>
            </a:endParaRPr>
          </a:p>
          <a:p>
            <a:pPr marL="514350" indent="-514350" eaLnBrk="1" hangingPunct="1">
              <a:buFont typeface="Calibri" pitchFamily="34" charset="0"/>
              <a:buAutoNum type="arabicPeriod"/>
              <a:defRPr/>
            </a:pPr>
            <a:r>
              <a:rPr lang="en-US" sz="2000" dirty="0" smtClean="0">
                <a:solidFill>
                  <a:srgbClr val="0000CC"/>
                </a:solidFill>
                <a:latin typeface="Bookman Old Style" pitchFamily="18" charset="0"/>
              </a:rPr>
              <a:t>Researches of structural changes in condensed matter with heavy ions.</a:t>
            </a:r>
            <a:endParaRPr lang="ru-RU" sz="2000" dirty="0" smtClean="0">
              <a:solidFill>
                <a:srgbClr val="0000CC"/>
              </a:solidFill>
              <a:latin typeface="Bookman Old Style" pitchFamily="18" charset="0"/>
            </a:endParaRPr>
          </a:p>
          <a:p>
            <a:pPr marL="514350" indent="-514350" eaLnBrk="1" hangingPunct="1">
              <a:buFont typeface="Calibri" pitchFamily="34" charset="0"/>
              <a:buAutoNum type="arabicPeriod"/>
              <a:defRPr/>
            </a:pPr>
            <a:r>
              <a:rPr lang="en-US" sz="2000" dirty="0" smtClean="0">
                <a:solidFill>
                  <a:srgbClr val="0000CC"/>
                </a:solidFill>
                <a:latin typeface="Bookman Old Style" pitchFamily="18" charset="0"/>
              </a:rPr>
              <a:t>Creating the basic units of the prototype of the carbon therapy complex.</a:t>
            </a:r>
            <a:endParaRPr lang="ru-RU" sz="2000" dirty="0" smtClean="0">
              <a:solidFill>
                <a:srgbClr val="0000CC"/>
              </a:solidFill>
              <a:latin typeface="Bookman Old Style" pitchFamily="18" charset="0"/>
            </a:endParaRPr>
          </a:p>
          <a:p>
            <a:pPr marL="514350" indent="-514350" eaLnBrk="1" hangingPunct="1">
              <a:buFont typeface="Calibri" pitchFamily="34" charset="0"/>
              <a:buAutoNum type="arabicPeriod"/>
              <a:defRPr/>
            </a:pPr>
            <a:r>
              <a:rPr lang="en-US" sz="2000" dirty="0" smtClean="0">
                <a:solidFill>
                  <a:srgbClr val="0000CC"/>
                </a:solidFill>
                <a:latin typeface="Bookman Old Style" pitchFamily="18" charset="0"/>
              </a:rPr>
              <a:t>Creating a solid </a:t>
            </a:r>
            <a:r>
              <a:rPr lang="en-US" sz="2000" dirty="0" err="1" smtClean="0">
                <a:solidFill>
                  <a:srgbClr val="0000CC"/>
                </a:solidFill>
                <a:latin typeface="Bookman Old Style" pitchFamily="18" charset="0"/>
              </a:rPr>
              <a:t>nanostructured</a:t>
            </a:r>
            <a:r>
              <a:rPr lang="en-US" sz="2000" dirty="0" smtClean="0">
                <a:solidFill>
                  <a:srgbClr val="0000CC"/>
                </a:solidFill>
                <a:latin typeface="Bookman Old Style" pitchFamily="18" charset="0"/>
              </a:rPr>
              <a:t> systems with beams of relativistic nuclei.</a:t>
            </a:r>
            <a:endParaRPr lang="ru-RU" sz="2000" dirty="0" smtClean="0">
              <a:solidFill>
                <a:srgbClr val="0000CC"/>
              </a:solidFill>
              <a:latin typeface="Bookman Old Style" pitchFamily="18" charset="0"/>
            </a:endParaRPr>
          </a:p>
          <a:p>
            <a:pPr marL="514350" indent="-514350" eaLnBrk="1" hangingPunct="1">
              <a:buFont typeface="Calibri" pitchFamily="34" charset="0"/>
              <a:buAutoNum type="arabicPeriod"/>
              <a:defRPr/>
            </a:pPr>
            <a:r>
              <a:rPr lang="en-US" sz="2000" dirty="0" smtClean="0">
                <a:solidFill>
                  <a:srgbClr val="0000CC"/>
                </a:solidFill>
                <a:latin typeface="Bookman Old Style" pitchFamily="18" charset="0"/>
              </a:rPr>
              <a:t>Scientific infrastructure for radiation effects research.</a:t>
            </a:r>
            <a:endParaRPr lang="ru-RU" sz="2000" dirty="0" smtClean="0">
              <a:solidFill>
                <a:srgbClr val="0000CC"/>
              </a:solidFill>
              <a:latin typeface="Bookman Old Style" pitchFamily="18" charset="0"/>
            </a:endParaRPr>
          </a:p>
        </p:txBody>
      </p:sp>
      <p:sp>
        <p:nvSpPr>
          <p:cNvPr id="7172" name="Rectangle 3"/>
          <p:cNvSpPr>
            <a:spLocks noChangeArrowheads="1"/>
          </p:cNvSpPr>
          <p:nvPr/>
        </p:nvSpPr>
        <p:spPr bwMode="auto">
          <a:xfrm>
            <a:off x="4143375" y="1571625"/>
            <a:ext cx="4857750" cy="2062103"/>
          </a:xfrm>
          <a:prstGeom prst="rect">
            <a:avLst/>
          </a:prstGeom>
          <a:noFill/>
          <a:ln w="9525">
            <a:noFill/>
            <a:miter lim="800000"/>
            <a:headEnd/>
            <a:tailEnd/>
          </a:ln>
        </p:spPr>
        <p:txBody>
          <a:bodyPr>
            <a:spAutoFit/>
          </a:bodyPr>
          <a:lstStyle/>
          <a:p>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r>
              <a:rPr lang="en-US" sz="1600" dirty="0"/>
              <a:t/>
            </a:r>
            <a:br>
              <a:rPr lang="en-US" sz="1600" dirty="0"/>
            </a:br>
            <a:endParaRPr lang="ru-RU" sz="1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water_dd"/>
          <p:cNvPicPr>
            <a:picLocks noChangeAspect="1" noChangeArrowheads="1"/>
          </p:cNvPicPr>
          <p:nvPr/>
        </p:nvPicPr>
        <p:blipFill>
          <a:blip r:embed="rId2" cstate="screen"/>
          <a:srcRect/>
          <a:stretch>
            <a:fillRect/>
          </a:stretch>
        </p:blipFill>
        <p:spPr bwMode="auto">
          <a:xfrm>
            <a:off x="4786314" y="571480"/>
            <a:ext cx="3866993" cy="2716495"/>
          </a:xfrm>
          <a:prstGeom prst="rect">
            <a:avLst/>
          </a:prstGeom>
          <a:noFill/>
        </p:spPr>
      </p:pic>
      <p:pic>
        <p:nvPicPr>
          <p:cNvPr id="6" name="Picture 9"/>
          <p:cNvPicPr>
            <a:picLocks noChangeAspect="1" noChangeArrowheads="1"/>
          </p:cNvPicPr>
          <p:nvPr/>
        </p:nvPicPr>
        <p:blipFill>
          <a:blip r:embed="rId3" cstate="screen"/>
          <a:srcRect/>
          <a:stretch>
            <a:fillRect/>
          </a:stretch>
        </p:blipFill>
        <p:spPr bwMode="auto">
          <a:xfrm>
            <a:off x="571472" y="571480"/>
            <a:ext cx="4073553" cy="2670330"/>
          </a:xfrm>
          <a:prstGeom prst="rect">
            <a:avLst/>
          </a:prstGeom>
          <a:noFill/>
          <a:ln w="9525">
            <a:noFill/>
            <a:miter lim="800000"/>
            <a:headEnd/>
            <a:tailEnd/>
          </a:ln>
          <a:effectLst/>
        </p:spPr>
      </p:pic>
      <p:sp>
        <p:nvSpPr>
          <p:cNvPr id="9" name="Rectangle 8"/>
          <p:cNvSpPr/>
          <p:nvPr/>
        </p:nvSpPr>
        <p:spPr>
          <a:xfrm>
            <a:off x="571472" y="3500438"/>
            <a:ext cx="3929090" cy="1323439"/>
          </a:xfrm>
          <a:prstGeom prst="rect">
            <a:avLst/>
          </a:prstGeom>
        </p:spPr>
        <p:txBody>
          <a:bodyPr wrap="square">
            <a:spAutoFit/>
          </a:bodyPr>
          <a:lstStyle/>
          <a:p>
            <a:r>
              <a:rPr lang="en-US" sz="1600" dirty="0" smtClean="0"/>
              <a:t>Diamond detector can be moved along and across the beam move the device with 1 mm increments. The photo shows a detector moving in the aquarium with water.</a:t>
            </a:r>
            <a:endParaRPr lang="ru-RU" sz="1600" dirty="0"/>
          </a:p>
        </p:txBody>
      </p:sp>
      <p:sp>
        <p:nvSpPr>
          <p:cNvPr id="10" name="Rectangle 9"/>
          <p:cNvSpPr/>
          <p:nvPr/>
        </p:nvSpPr>
        <p:spPr>
          <a:xfrm>
            <a:off x="4714876" y="3429000"/>
            <a:ext cx="3929090" cy="923330"/>
          </a:xfrm>
          <a:prstGeom prst="rect">
            <a:avLst/>
          </a:prstGeom>
        </p:spPr>
        <p:txBody>
          <a:bodyPr wrap="square">
            <a:spAutoFit/>
          </a:bodyPr>
          <a:lstStyle/>
          <a:p>
            <a:r>
              <a:rPr lang="en-US" dirty="0" smtClean="0"/>
              <a:t>Bragg peak while moving along the beam axis diamond detector in water phantom.</a:t>
            </a:r>
            <a:endParaRPr lang="ru-RU" dirty="0"/>
          </a:p>
        </p:txBody>
      </p:sp>
      <p:sp>
        <p:nvSpPr>
          <p:cNvPr id="11" name="Rectangle 10"/>
          <p:cNvSpPr/>
          <p:nvPr/>
        </p:nvSpPr>
        <p:spPr>
          <a:xfrm>
            <a:off x="642910" y="6000768"/>
            <a:ext cx="8143932" cy="461665"/>
          </a:xfrm>
          <a:prstGeom prst="rect">
            <a:avLst/>
          </a:prstGeom>
        </p:spPr>
        <p:txBody>
          <a:bodyPr wrap="square">
            <a:spAutoFit/>
          </a:bodyPr>
          <a:lstStyle/>
          <a:p>
            <a:r>
              <a:rPr lang="en-US" sz="2400" dirty="0" smtClean="0">
                <a:solidFill>
                  <a:schemeClr val="accent1">
                    <a:lumMod val="75000"/>
                  </a:schemeClr>
                </a:solidFill>
                <a:effectLst>
                  <a:outerShdw blurRad="38100" dist="38100" dir="2700000" algn="tl">
                    <a:srgbClr val="000000">
                      <a:alpha val="43137"/>
                    </a:srgbClr>
                  </a:outerShdw>
                </a:effectLst>
              </a:rPr>
              <a:t>Measurement of the Bragg peak in water phantom </a:t>
            </a:r>
            <a:endParaRPr lang="ru-RU" sz="2400" dirty="0">
              <a:solidFill>
                <a:schemeClr val="accent1">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Заголовок 3"/>
          <p:cNvSpPr>
            <a:spLocks noGrp="1"/>
          </p:cNvSpPr>
          <p:nvPr>
            <p:ph type="ctrTitle"/>
          </p:nvPr>
        </p:nvSpPr>
        <p:spPr>
          <a:xfrm>
            <a:off x="642910" y="1142984"/>
            <a:ext cx="7772400" cy="2571768"/>
          </a:xfrm>
        </p:spPr>
        <p:txBody>
          <a:bodyPr rtlCol="0">
            <a:noAutofit/>
          </a:bodyPr>
          <a:lstStyle/>
          <a:p>
            <a:pPr eaLnBrk="1" fontAlgn="auto" hangingPunct="1">
              <a:lnSpc>
                <a:spcPct val="150000"/>
              </a:lnSpc>
              <a:spcAft>
                <a:spcPts val="0"/>
              </a:spcAft>
              <a:defRPr/>
            </a:pPr>
            <a:r>
              <a:rPr lang="en-US" sz="3600" b="1" dirty="0" smtClean="0">
                <a:solidFill>
                  <a:srgbClr val="00FFCC"/>
                </a:solidFill>
                <a:effectLst>
                  <a:glow rad="63500">
                    <a:schemeClr val="accent4">
                      <a:satMod val="175000"/>
                      <a:alpha val="40000"/>
                    </a:schemeClr>
                  </a:glow>
                  <a:outerShdw blurRad="38100" dist="38100" dir="2700000" algn="tl">
                    <a:srgbClr val="000000">
                      <a:alpha val="43137"/>
                    </a:srgbClr>
                  </a:outerShdw>
                </a:effectLst>
                <a:latin typeface="Bookman Old Style" pitchFamily="18" charset="0"/>
              </a:rPr>
              <a:t>Device structures tracks of heavy ions, filled with </a:t>
            </a:r>
            <a:r>
              <a:rPr lang="en-US" sz="3600" b="1" dirty="0" err="1" smtClean="0">
                <a:solidFill>
                  <a:srgbClr val="00FFCC"/>
                </a:solidFill>
                <a:effectLst>
                  <a:glow rad="63500">
                    <a:schemeClr val="accent4">
                      <a:satMod val="175000"/>
                      <a:alpha val="40000"/>
                    </a:schemeClr>
                  </a:glow>
                  <a:outerShdw blurRad="38100" dist="38100" dir="2700000" algn="tl">
                    <a:srgbClr val="000000">
                      <a:alpha val="43137"/>
                    </a:srgbClr>
                  </a:outerShdw>
                </a:effectLst>
                <a:latin typeface="Bookman Old Style" pitchFamily="18" charset="0"/>
              </a:rPr>
              <a:t>nanoparticles</a:t>
            </a:r>
            <a:r>
              <a:rPr lang="en-US" sz="3600" b="1" dirty="0" smtClean="0">
                <a:solidFill>
                  <a:srgbClr val="00FFCC"/>
                </a:solidFill>
                <a:effectLst>
                  <a:glow rad="63500">
                    <a:schemeClr val="accent4">
                      <a:satMod val="175000"/>
                      <a:alpha val="40000"/>
                    </a:schemeClr>
                  </a:glow>
                  <a:outerShdw blurRad="38100" dist="38100" dir="2700000" algn="tl">
                    <a:srgbClr val="000000">
                      <a:alpha val="43137"/>
                    </a:srgbClr>
                  </a:outerShdw>
                </a:effectLst>
                <a:latin typeface="Bookman Old Style" pitchFamily="18" charset="0"/>
              </a:rPr>
              <a:t> </a:t>
            </a:r>
            <a:endParaRPr lang="ru-RU" sz="3600" b="1" dirty="0" smtClean="0">
              <a:solidFill>
                <a:srgbClr val="00FFCC"/>
              </a:solidFill>
              <a:effectLst>
                <a:glow rad="63500">
                  <a:schemeClr val="accent4">
                    <a:satMod val="175000"/>
                    <a:alpha val="40000"/>
                  </a:schemeClr>
                </a:glow>
                <a:outerShdw blurRad="38100" dist="38100" dir="2700000" algn="tl">
                  <a:srgbClr val="000000">
                    <a:alpha val="43137"/>
                  </a:srgbClr>
                </a:outerShdw>
              </a:effectLst>
              <a:latin typeface="Bookman Old Style" pitchFamily="18" charset="0"/>
            </a:endParaRPr>
          </a:p>
        </p:txBody>
      </p:sp>
      <p:sp>
        <p:nvSpPr>
          <p:cNvPr id="4" name="Нижний колонтитул 5"/>
          <p:cNvSpPr>
            <a:spLocks noGrp="1"/>
          </p:cNvSpPr>
          <p:nvPr>
            <p:ph type="ftr" sz="quarter" idx="11"/>
          </p:nvPr>
        </p:nvSpPr>
        <p:spPr>
          <a:xfrm>
            <a:off x="0" y="6572250"/>
            <a:ext cx="2786063" cy="285750"/>
          </a:xfrm>
        </p:spPr>
        <p:txBody>
          <a:bodyPr/>
          <a:lstStyle/>
          <a:p>
            <a:pPr algn="l">
              <a:defRPr/>
            </a:pPr>
            <a:r>
              <a:rPr lang="ru-RU" dirty="0" smtClean="0"/>
              <a:t>2</a:t>
            </a:r>
            <a:r>
              <a:rPr lang="en-US" dirty="0" smtClean="0"/>
              <a:t>2</a:t>
            </a:r>
            <a:r>
              <a:rPr lang="ru-RU" dirty="0" smtClean="0"/>
              <a:t> февраля 2012, Харьков (ХФТИ)</a:t>
            </a:r>
            <a:endParaRPr lang="ru-RU" dirty="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500034" y="214290"/>
            <a:ext cx="8229600" cy="1143000"/>
          </a:xfrm>
        </p:spPr>
        <p:txBody>
          <a:bodyPr rtlCol="0">
            <a:normAutofit/>
          </a:bodyPr>
          <a:lstStyle/>
          <a:p>
            <a:pPr eaLnBrk="1" fontAlgn="auto" hangingPunct="1">
              <a:spcAft>
                <a:spcPts val="0"/>
              </a:spcAft>
              <a:defRPr/>
            </a:pPr>
            <a:r>
              <a:rPr lang="en-US" sz="3200" b="1" dirty="0" err="1" smtClean="0">
                <a:solidFill>
                  <a:srgbClr val="00FFCC"/>
                </a:solidFill>
                <a:effectLst>
                  <a:outerShdw blurRad="38100" dist="38100" dir="2700000" algn="tl">
                    <a:srgbClr val="000000">
                      <a:alpha val="43137"/>
                    </a:srgbClr>
                  </a:outerShdw>
                </a:effectLst>
                <a:latin typeface="Bookman Old Style" pitchFamily="18" charset="0"/>
              </a:rPr>
              <a:t>Electrodeposition</a:t>
            </a:r>
            <a:r>
              <a:rPr lang="en-US" sz="3200" b="1" dirty="0" smtClean="0">
                <a:solidFill>
                  <a:srgbClr val="00FFCC"/>
                </a:solidFill>
                <a:effectLst>
                  <a:outerShdw blurRad="38100" dist="38100" dir="2700000" algn="tl">
                    <a:srgbClr val="000000">
                      <a:alpha val="43137"/>
                    </a:srgbClr>
                  </a:outerShdw>
                </a:effectLst>
                <a:latin typeface="Bookman Old Style" pitchFamily="18" charset="0"/>
              </a:rPr>
              <a:t> of </a:t>
            </a:r>
            <a:r>
              <a:rPr lang="en-US" sz="3200" b="1" dirty="0" err="1" smtClean="0">
                <a:solidFill>
                  <a:srgbClr val="00FFCC"/>
                </a:solidFill>
                <a:effectLst>
                  <a:outerShdw blurRad="38100" dist="38100" dir="2700000" algn="tl">
                    <a:srgbClr val="000000">
                      <a:alpha val="43137"/>
                    </a:srgbClr>
                  </a:outerShdw>
                </a:effectLst>
                <a:latin typeface="Bookman Old Style" pitchFamily="18" charset="0"/>
              </a:rPr>
              <a:t>nanoparticles</a:t>
            </a:r>
            <a:endParaRPr lang="ru-RU" sz="3200" b="1" dirty="0" smtClean="0">
              <a:solidFill>
                <a:srgbClr val="00FFCC"/>
              </a:solidFill>
              <a:effectLst>
                <a:outerShdw blurRad="38100" dist="38100" dir="2700000" algn="tl">
                  <a:srgbClr val="000000">
                    <a:alpha val="43137"/>
                  </a:srgbClr>
                </a:outerShdw>
              </a:effectLst>
              <a:latin typeface="Bookman Old Style" pitchFamily="18" charset="0"/>
            </a:endParaRPr>
          </a:p>
        </p:txBody>
      </p:sp>
      <p:sp>
        <p:nvSpPr>
          <p:cNvPr id="46083" name="Rectangle 4"/>
          <p:cNvSpPr>
            <a:spLocks noChangeArrowheads="1"/>
          </p:cNvSpPr>
          <p:nvPr/>
        </p:nvSpPr>
        <p:spPr bwMode="auto">
          <a:xfrm>
            <a:off x="500063" y="1714500"/>
            <a:ext cx="8305800" cy="3940175"/>
          </a:xfrm>
          <a:prstGeom prst="rect">
            <a:avLst/>
          </a:prstGeom>
          <a:noFill/>
          <a:ln w="9525">
            <a:noFill/>
            <a:miter lim="800000"/>
            <a:headEnd/>
            <a:tailEnd/>
          </a:ln>
        </p:spPr>
        <p:txBody>
          <a:bodyPr>
            <a:spAutoFit/>
          </a:bodyPr>
          <a:lstStyle/>
          <a:p>
            <a:pPr>
              <a:spcBef>
                <a:spcPct val="50000"/>
              </a:spcBef>
              <a:buClr>
                <a:srgbClr val="C00000"/>
              </a:buClr>
              <a:buFont typeface="Wingdings" pitchFamily="2" charset="2"/>
              <a:buChar char="ü"/>
            </a:pPr>
            <a:r>
              <a:rPr lang="en-US" sz="2000" dirty="0"/>
              <a:t>The method provides high selectivity (local) deposition.</a:t>
            </a:r>
            <a:endParaRPr lang="ru-RU" sz="2000" dirty="0"/>
          </a:p>
          <a:p>
            <a:pPr>
              <a:spcBef>
                <a:spcPct val="50000"/>
              </a:spcBef>
              <a:buClr>
                <a:srgbClr val="C00000"/>
              </a:buClr>
              <a:buFont typeface="Wingdings" pitchFamily="2" charset="2"/>
              <a:buChar char="ü"/>
            </a:pPr>
            <a:r>
              <a:rPr lang="en-US" sz="2000" dirty="0"/>
              <a:t>Using the low (room) temperature in the electrochemical deposition of multilayer semiconductor structures can reduce the likelihood of mutual diffusion of the various components of the semiconductor </a:t>
            </a:r>
            <a:r>
              <a:rPr lang="en-US" sz="2000" dirty="0" err="1"/>
              <a:t>heterojunction</a:t>
            </a:r>
            <a:r>
              <a:rPr lang="en-US" sz="2000" dirty="0"/>
              <a:t>.</a:t>
            </a:r>
          </a:p>
          <a:p>
            <a:pPr>
              <a:spcBef>
                <a:spcPct val="50000"/>
              </a:spcBef>
              <a:buClr>
                <a:srgbClr val="C00000"/>
              </a:buClr>
              <a:buFont typeface="Wingdings" pitchFamily="2" charset="2"/>
              <a:buChar char="ü"/>
            </a:pPr>
            <a:r>
              <a:rPr lang="en-US" sz="2000" dirty="0"/>
              <a:t>The method may hold a combination of electrochemical and chemical steps</a:t>
            </a:r>
            <a:endParaRPr lang="ru-RU" sz="2000" dirty="0"/>
          </a:p>
          <a:p>
            <a:pPr>
              <a:spcBef>
                <a:spcPct val="50000"/>
              </a:spcBef>
              <a:buClr>
                <a:srgbClr val="C00000"/>
              </a:buClr>
              <a:buFont typeface="Wingdings" pitchFamily="2" charset="2"/>
              <a:buChar char="ü"/>
            </a:pPr>
            <a:r>
              <a:rPr lang="en-US" sz="2000" dirty="0"/>
              <a:t>Electrochemical method provides a complex chemical composition of substances - solid solutions </a:t>
            </a:r>
            <a:r>
              <a:rPr lang="en-US" sz="2000" dirty="0" err="1"/>
              <a:t>chalcogenides</a:t>
            </a:r>
            <a:r>
              <a:rPr lang="en-US" sz="2000" dirty="0"/>
              <a:t>, alloys of several metals (not only the equilibrium, but also the composition of the non-equilibrium), complex oxides, the metal </a:t>
            </a:r>
            <a:r>
              <a:rPr lang="en-US" sz="2000" dirty="0" err="1"/>
              <a:t>chalcogenide</a:t>
            </a:r>
            <a:r>
              <a:rPr lang="en-US" sz="2000" dirty="0"/>
              <a:t> systems and others.</a:t>
            </a:r>
            <a:endParaRPr lang="ru-RU" sz="2000" dirty="0"/>
          </a:p>
        </p:txBody>
      </p:sp>
      <p:grpSp>
        <p:nvGrpSpPr>
          <p:cNvPr id="2" name="Group 9"/>
          <p:cNvGrpSpPr>
            <a:grpSpLocks/>
          </p:cNvGrpSpPr>
          <p:nvPr/>
        </p:nvGrpSpPr>
        <p:grpSpPr bwMode="auto">
          <a:xfrm>
            <a:off x="642938" y="2357438"/>
            <a:ext cx="8229600" cy="2328862"/>
            <a:chOff x="533400" y="2362200"/>
            <a:chExt cx="8229600" cy="2328863"/>
          </a:xfrm>
        </p:grpSpPr>
        <p:grpSp>
          <p:nvGrpSpPr>
            <p:cNvPr id="3" name="Группа 18"/>
            <p:cNvGrpSpPr>
              <a:grpSpLocks/>
            </p:cNvGrpSpPr>
            <p:nvPr/>
          </p:nvGrpSpPr>
          <p:grpSpPr bwMode="auto">
            <a:xfrm>
              <a:off x="955675" y="2362200"/>
              <a:ext cx="7807325" cy="2328863"/>
              <a:chOff x="714746" y="4929198"/>
              <a:chExt cx="8072096" cy="1785950"/>
            </a:xfrm>
            <a:solidFill>
              <a:schemeClr val="bg1">
                <a:lumMod val="95000"/>
              </a:schemeClr>
            </a:solidFill>
          </p:grpSpPr>
          <p:sp>
            <p:nvSpPr>
              <p:cNvPr id="9" name="Прямоугольник 8"/>
              <p:cNvSpPr/>
              <p:nvPr/>
            </p:nvSpPr>
            <p:spPr>
              <a:xfrm>
                <a:off x="714746" y="4929198"/>
                <a:ext cx="8072096" cy="1785950"/>
              </a:xfrm>
              <a:prstGeom prst="rect">
                <a:avLst/>
              </a:prstGeom>
              <a:gr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38923" name="TextBox 17"/>
              <p:cNvSpPr txBox="1">
                <a:spLocks noChangeArrowheads="1"/>
              </p:cNvSpPr>
              <p:nvPr/>
            </p:nvSpPr>
            <p:spPr bwMode="auto">
              <a:xfrm>
                <a:off x="1001981" y="5215290"/>
                <a:ext cx="7149665" cy="826093"/>
              </a:xfrm>
              <a:prstGeom prst="rect">
                <a:avLst/>
              </a:prstGeom>
              <a:grpFill/>
              <a:ln w="9525">
                <a:noFill/>
                <a:miter lim="800000"/>
                <a:headEnd/>
                <a:tailEnd/>
              </a:ln>
            </p:spPr>
            <p:txBody>
              <a:bodyPr>
                <a:spAutoFit/>
              </a:bodyPr>
              <a:lstStyle/>
              <a:p>
                <a:pPr fontAlgn="auto">
                  <a:spcBef>
                    <a:spcPts val="0"/>
                  </a:spcBef>
                  <a:spcAft>
                    <a:spcPts val="0"/>
                  </a:spcAft>
                  <a:defRPr/>
                </a:pPr>
                <a:r>
                  <a:rPr lang="en-US" sz="1600" dirty="0"/>
                  <a:t>A new direction in the field of nanotechnology is devoted to creation of nanostructures within a track that creates a heavy ion in the silicon wafer, and can be implemented composite structure - ferromagnetic, paramagnetic.</a:t>
                </a:r>
                <a:endParaRPr lang="en-US" sz="1600" dirty="0">
                  <a:solidFill>
                    <a:srgbClr val="006600"/>
                  </a:solidFill>
                  <a:latin typeface="Calibri" pitchFamily="34" charset="0"/>
                </a:endParaRPr>
              </a:p>
            </p:txBody>
          </p:sp>
        </p:grpSp>
        <p:sp>
          <p:nvSpPr>
            <p:cNvPr id="8" name="Прямоугольник 7"/>
            <p:cNvSpPr/>
            <p:nvPr/>
          </p:nvSpPr>
          <p:spPr bwMode="auto">
            <a:xfrm>
              <a:off x="533400" y="2362200"/>
              <a:ext cx="351929" cy="2328863"/>
            </a:xfrm>
            <a:prstGeom prst="rect">
              <a:avLst/>
            </a:prstGeom>
            <a:solidFill>
              <a:srgbClr val="CC99FF"/>
            </a:solidFill>
            <a:ln>
              <a:solidFill>
                <a:srgbClr val="A3050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a:xfrm>
            <a:off x="714375" y="142875"/>
            <a:ext cx="7848600" cy="647700"/>
          </a:xfrm>
        </p:spPr>
        <p:txBody>
          <a:bodyPr rtlCol="0">
            <a:normAutofit/>
          </a:bodyPr>
          <a:lstStyle/>
          <a:p>
            <a:pPr eaLnBrk="1" fontAlgn="auto" hangingPunct="1">
              <a:spcAft>
                <a:spcPts val="0"/>
              </a:spcAft>
              <a:defRPr/>
            </a:pPr>
            <a:r>
              <a:rPr lang="en-US" sz="1600" b="1" dirty="0" smtClean="0">
                <a:solidFill>
                  <a:srgbClr val="00FFCC"/>
                </a:solidFill>
                <a:effectLst>
                  <a:outerShdw blurRad="38100" dist="38100" dir="2700000" algn="tl">
                    <a:srgbClr val="000000">
                      <a:alpha val="43137"/>
                    </a:srgbClr>
                  </a:outerShdw>
                </a:effectLst>
                <a:latin typeface="Bookman Old Style" pitchFamily="18" charset="0"/>
              </a:rPr>
              <a:t>Extent </a:t>
            </a:r>
            <a:r>
              <a:rPr lang="en-US" sz="1800" b="1" dirty="0" smtClean="0">
                <a:solidFill>
                  <a:srgbClr val="00FFCC"/>
                </a:solidFill>
                <a:effectLst>
                  <a:outerShdw blurRad="38100" dist="38100" dir="2700000" algn="tl">
                    <a:srgbClr val="000000">
                      <a:alpha val="43137"/>
                    </a:srgbClr>
                  </a:outerShdw>
                </a:effectLst>
                <a:latin typeface="Bookman Old Style" pitchFamily="18" charset="0"/>
              </a:rPr>
              <a:t>filling of the pores with Ni </a:t>
            </a:r>
            <a:r>
              <a:rPr lang="en-US" sz="1800" b="1" dirty="0" err="1" smtClean="0">
                <a:solidFill>
                  <a:srgbClr val="00FFCC"/>
                </a:solidFill>
                <a:effectLst>
                  <a:outerShdw blurRad="38100" dist="38100" dir="2700000" algn="tl">
                    <a:srgbClr val="000000">
                      <a:alpha val="43137"/>
                    </a:srgbClr>
                  </a:outerShdw>
                </a:effectLst>
                <a:latin typeface="Bookman Old Style" pitchFamily="18" charset="0"/>
              </a:rPr>
              <a:t>nanoparticles</a:t>
            </a:r>
            <a:r>
              <a:rPr lang="en-US" sz="1800" b="1" dirty="0" smtClean="0">
                <a:solidFill>
                  <a:srgbClr val="00FFCC"/>
                </a:solidFill>
                <a:effectLst>
                  <a:outerShdw blurRad="38100" dist="38100" dir="2700000" algn="tl">
                    <a:srgbClr val="000000">
                      <a:alpha val="43137"/>
                    </a:srgbClr>
                  </a:outerShdw>
                </a:effectLst>
                <a:latin typeface="Bookman Old Style" pitchFamily="18" charset="0"/>
              </a:rPr>
              <a:t>  is controlled  by deposition time</a:t>
            </a:r>
            <a:endParaRPr lang="ru-RU" sz="2000" b="1" dirty="0" smtClean="0">
              <a:solidFill>
                <a:srgbClr val="00FFCC"/>
              </a:solidFill>
              <a:effectLst>
                <a:outerShdw blurRad="38100" dist="38100" dir="2700000" algn="tl">
                  <a:srgbClr val="000000">
                    <a:alpha val="43137"/>
                  </a:srgbClr>
                </a:outerShdw>
              </a:effectLst>
              <a:latin typeface="Bookman Old Style" pitchFamily="18" charset="0"/>
            </a:endParaRPr>
          </a:p>
        </p:txBody>
      </p:sp>
      <p:pic>
        <p:nvPicPr>
          <p:cNvPr id="47107" name="Picture 4"/>
          <p:cNvPicPr>
            <a:picLocks noChangeAspect="1" noChangeArrowheads="1"/>
          </p:cNvPicPr>
          <p:nvPr/>
        </p:nvPicPr>
        <p:blipFill>
          <a:blip r:embed="rId3"/>
          <a:srcRect/>
          <a:stretch>
            <a:fillRect/>
          </a:stretch>
        </p:blipFill>
        <p:spPr bwMode="auto">
          <a:xfrm>
            <a:off x="928688" y="1000125"/>
            <a:ext cx="7391400" cy="5438775"/>
          </a:xfrm>
          <a:prstGeom prst="rect">
            <a:avLst/>
          </a:prstGeom>
          <a:noFill/>
          <a:ln w="9525">
            <a:noFill/>
            <a:miter lim="800000"/>
            <a:headEnd/>
            <a:tailEnd/>
          </a:ln>
        </p:spPr>
      </p:pic>
      <p:grpSp>
        <p:nvGrpSpPr>
          <p:cNvPr id="2" name="Group 9"/>
          <p:cNvGrpSpPr>
            <a:grpSpLocks/>
          </p:cNvGrpSpPr>
          <p:nvPr/>
        </p:nvGrpSpPr>
        <p:grpSpPr bwMode="auto">
          <a:xfrm>
            <a:off x="609600" y="2895600"/>
            <a:ext cx="8077200" cy="1371600"/>
            <a:chOff x="609600" y="2895600"/>
            <a:chExt cx="8077200" cy="1371600"/>
          </a:xfrm>
        </p:grpSpPr>
        <p:grpSp>
          <p:nvGrpSpPr>
            <p:cNvPr id="3" name="Группа 18"/>
            <p:cNvGrpSpPr>
              <a:grpSpLocks/>
            </p:cNvGrpSpPr>
            <p:nvPr/>
          </p:nvGrpSpPr>
          <p:grpSpPr bwMode="auto">
            <a:xfrm>
              <a:off x="1023938" y="2895600"/>
              <a:ext cx="7662862" cy="1371600"/>
              <a:chOff x="714622" y="4929198"/>
              <a:chExt cx="8072220" cy="1785950"/>
            </a:xfrm>
            <a:solidFill>
              <a:schemeClr val="bg1">
                <a:lumMod val="95000"/>
              </a:schemeClr>
            </a:solidFill>
          </p:grpSpPr>
          <p:sp>
            <p:nvSpPr>
              <p:cNvPr id="9" name="Прямоугольник 8"/>
              <p:cNvSpPr/>
              <p:nvPr/>
            </p:nvSpPr>
            <p:spPr>
              <a:xfrm>
                <a:off x="714622" y="4929198"/>
                <a:ext cx="8072220" cy="1785950"/>
              </a:xfrm>
              <a:prstGeom prst="rect">
                <a:avLst/>
              </a:prstGeom>
              <a:grp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39947" name="TextBox 17"/>
              <p:cNvSpPr txBox="1">
                <a:spLocks noChangeArrowheads="1"/>
              </p:cNvSpPr>
              <p:nvPr/>
            </p:nvSpPr>
            <p:spPr bwMode="auto">
              <a:xfrm>
                <a:off x="1002259" y="5214454"/>
                <a:ext cx="7150780" cy="921733"/>
              </a:xfrm>
              <a:prstGeom prst="rect">
                <a:avLst/>
              </a:prstGeom>
              <a:grpFill/>
              <a:ln w="9525">
                <a:noFill/>
                <a:miter lim="800000"/>
                <a:headEnd/>
                <a:tailEnd/>
              </a:ln>
            </p:spPr>
            <p:txBody>
              <a:bodyPr>
                <a:spAutoFit/>
              </a:bodyPr>
              <a:lstStyle/>
              <a:p>
                <a:pPr fontAlgn="auto">
                  <a:spcBef>
                    <a:spcPts val="0"/>
                  </a:spcBef>
                  <a:spcAft>
                    <a:spcPts val="0"/>
                  </a:spcAft>
                  <a:defRPr/>
                </a:pPr>
                <a:r>
                  <a:rPr lang="en-US" sz="2000" dirty="0"/>
                  <a:t>On the basis of silicon created a structure with magnetic </a:t>
                </a:r>
                <a:r>
                  <a:rPr lang="en-US" sz="2000" dirty="0" err="1"/>
                  <a:t>nanoclusters</a:t>
                </a:r>
                <a:r>
                  <a:rPr lang="en-US" sz="2000" dirty="0"/>
                  <a:t> Ni.</a:t>
                </a:r>
              </a:p>
            </p:txBody>
          </p:sp>
        </p:grpSp>
        <p:sp>
          <p:nvSpPr>
            <p:cNvPr id="8" name="Прямоугольник 7"/>
            <p:cNvSpPr/>
            <p:nvPr/>
          </p:nvSpPr>
          <p:spPr bwMode="auto">
            <a:xfrm>
              <a:off x="609600" y="2895600"/>
              <a:ext cx="345412" cy="1371600"/>
            </a:xfrm>
            <a:prstGeom prst="rect">
              <a:avLst/>
            </a:prstGeom>
            <a:solidFill>
              <a:srgbClr val="CC99FF">
                <a:alpha val="79000"/>
              </a:srgbClr>
            </a:solidFill>
            <a:ln>
              <a:solidFill>
                <a:srgbClr val="A3050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6"/>
          <p:cNvPicPr>
            <a:picLocks noChangeAspect="1" noChangeArrowheads="1"/>
          </p:cNvPicPr>
          <p:nvPr/>
        </p:nvPicPr>
        <p:blipFill>
          <a:blip r:embed="rId3"/>
          <a:srcRect/>
          <a:stretch>
            <a:fillRect/>
          </a:stretch>
        </p:blipFill>
        <p:spPr bwMode="auto">
          <a:xfrm>
            <a:off x="757238" y="2228850"/>
            <a:ext cx="4114800" cy="2881313"/>
          </a:xfrm>
          <a:prstGeom prst="rect">
            <a:avLst/>
          </a:prstGeom>
          <a:noFill/>
          <a:ln w="9525">
            <a:noFill/>
            <a:miter lim="800000"/>
            <a:headEnd/>
            <a:tailEnd/>
          </a:ln>
        </p:spPr>
      </p:pic>
      <p:sp>
        <p:nvSpPr>
          <p:cNvPr id="48131" name="Rectangle 8"/>
          <p:cNvSpPr>
            <a:spLocks noChangeArrowheads="1"/>
          </p:cNvSpPr>
          <p:nvPr/>
        </p:nvSpPr>
        <p:spPr bwMode="auto">
          <a:xfrm>
            <a:off x="714348" y="5286388"/>
            <a:ext cx="8153400" cy="338554"/>
          </a:xfrm>
          <a:prstGeom prst="rect">
            <a:avLst/>
          </a:prstGeom>
          <a:noFill/>
          <a:ln w="9525">
            <a:noFill/>
            <a:miter lim="800000"/>
            <a:headEnd/>
            <a:tailEnd/>
          </a:ln>
        </p:spPr>
        <p:txBody>
          <a:bodyPr>
            <a:spAutoFit/>
          </a:bodyPr>
          <a:lstStyle/>
          <a:p>
            <a:pPr algn="ctr">
              <a:spcBef>
                <a:spcPct val="50000"/>
              </a:spcBef>
            </a:pPr>
            <a:r>
              <a:rPr lang="en-US" sz="1600" dirty="0"/>
              <a:t>The dependence of giant magnetic resistance on temperature</a:t>
            </a:r>
            <a:endParaRPr lang="ru-RU" sz="1600" b="1" dirty="0">
              <a:latin typeface="Calibri" pitchFamily="34" charset="0"/>
            </a:endParaRPr>
          </a:p>
        </p:txBody>
      </p:sp>
      <p:sp>
        <p:nvSpPr>
          <p:cNvPr id="49158" name="Заголовок 6"/>
          <p:cNvSpPr>
            <a:spLocks noGrp="1"/>
          </p:cNvSpPr>
          <p:nvPr>
            <p:ph type="title" idx="4294967295"/>
          </p:nvPr>
        </p:nvSpPr>
        <p:spPr>
          <a:xfrm>
            <a:off x="857250" y="285750"/>
            <a:ext cx="7758113" cy="762000"/>
          </a:xfrm>
        </p:spPr>
        <p:txBody>
          <a:bodyPr rtlCol="0">
            <a:noAutofit/>
          </a:bodyPr>
          <a:lstStyle/>
          <a:p>
            <a:pPr eaLnBrk="1" fontAlgn="auto" hangingPunct="1">
              <a:spcAft>
                <a:spcPts val="0"/>
              </a:spcAft>
              <a:defRPr/>
            </a:pPr>
            <a:r>
              <a:rPr lang="en-US" sz="2400" b="1" dirty="0" smtClean="0">
                <a:solidFill>
                  <a:srgbClr val="00FFCC"/>
                </a:solidFill>
                <a:effectLst>
                  <a:outerShdw blurRad="38100" dist="38100" dir="2700000" algn="tl">
                    <a:srgbClr val="000000">
                      <a:alpha val="43137"/>
                    </a:srgbClr>
                  </a:outerShdw>
                </a:effectLst>
                <a:latin typeface="Bookman Old Style" pitchFamily="18" charset="0"/>
              </a:rPr>
              <a:t>Giant magnetic resistance n-Si / SiO2 / Ni nanostructures</a:t>
            </a:r>
            <a:endParaRPr lang="ru-RU" sz="2400" b="1" dirty="0" smtClean="0">
              <a:solidFill>
                <a:srgbClr val="00FFCC"/>
              </a:solidFill>
              <a:effectLst>
                <a:outerShdw blurRad="38100" dist="38100" dir="2700000" algn="tl">
                  <a:srgbClr val="000000">
                    <a:alpha val="43137"/>
                  </a:srgbClr>
                </a:outerShdw>
              </a:effectLst>
              <a:latin typeface="Bookman Old Style" pitchFamily="18" charset="0"/>
            </a:endParaRPr>
          </a:p>
        </p:txBody>
      </p:sp>
      <p:sp>
        <p:nvSpPr>
          <p:cNvPr id="48133" name="Rectangle 4"/>
          <p:cNvSpPr>
            <a:spLocks noChangeArrowheads="1"/>
          </p:cNvSpPr>
          <p:nvPr/>
        </p:nvSpPr>
        <p:spPr bwMode="auto">
          <a:xfrm>
            <a:off x="1524000" y="1143000"/>
            <a:ext cx="6477000" cy="954088"/>
          </a:xfrm>
          <a:prstGeom prst="rect">
            <a:avLst/>
          </a:prstGeom>
          <a:noFill/>
          <a:ln w="9525">
            <a:noFill/>
            <a:miter lim="800000"/>
            <a:headEnd/>
            <a:tailEnd/>
          </a:ln>
        </p:spPr>
        <p:txBody>
          <a:bodyPr>
            <a:spAutoFit/>
          </a:bodyPr>
          <a:lstStyle/>
          <a:p>
            <a:pPr algn="ctr"/>
            <a:r>
              <a:rPr lang="ru-RU" sz="1400" b="1">
                <a:solidFill>
                  <a:srgbClr val="333399"/>
                </a:solidFill>
                <a:latin typeface="Calibri" pitchFamily="34" charset="0"/>
              </a:rPr>
              <a:t>Fedotov A., Ivanou D., Ivanova Yu., Mazanik A., Svito I., Streltsov E.,</a:t>
            </a:r>
          </a:p>
          <a:p>
            <a:pPr algn="ctr"/>
            <a:r>
              <a:rPr lang="ru-RU" sz="1400">
                <a:solidFill>
                  <a:srgbClr val="333399"/>
                </a:solidFill>
                <a:latin typeface="Calibri" pitchFamily="34" charset="0"/>
              </a:rPr>
              <a:t>1 Belarusian State University, Independence av. 4, 220030 Minsk, Belarus</a:t>
            </a:r>
          </a:p>
          <a:p>
            <a:pPr algn="ctr"/>
            <a:r>
              <a:rPr lang="ru-RU" sz="1400" b="1">
                <a:solidFill>
                  <a:srgbClr val="333399"/>
                </a:solidFill>
                <a:latin typeface="Calibri" pitchFamily="34" charset="0"/>
              </a:rPr>
              <a:t>Tyutyunnikov S.</a:t>
            </a:r>
          </a:p>
          <a:p>
            <a:pPr algn="ctr"/>
            <a:r>
              <a:rPr lang="ru-RU" sz="1400">
                <a:solidFill>
                  <a:srgbClr val="333399"/>
                </a:solidFill>
                <a:latin typeface="Calibri" pitchFamily="34" charset="0"/>
              </a:rPr>
              <a:t>2 Joint Institute for Nuclear Research, Dubna, Russia</a:t>
            </a:r>
          </a:p>
        </p:txBody>
      </p:sp>
      <p:sp>
        <p:nvSpPr>
          <p:cNvPr id="48134" name="TextBox 12"/>
          <p:cNvSpPr txBox="1">
            <a:spLocks noChangeArrowheads="1"/>
          </p:cNvSpPr>
          <p:nvPr/>
        </p:nvSpPr>
        <p:spPr bwMode="auto">
          <a:xfrm>
            <a:off x="4643438" y="3143250"/>
            <a:ext cx="4191000" cy="584200"/>
          </a:xfrm>
          <a:prstGeom prst="rect">
            <a:avLst/>
          </a:prstGeom>
          <a:noFill/>
          <a:ln w="9525">
            <a:noFill/>
            <a:miter lim="800000"/>
            <a:headEnd/>
            <a:tailEnd/>
          </a:ln>
        </p:spPr>
        <p:txBody>
          <a:bodyPr>
            <a:spAutoFit/>
          </a:bodyPr>
          <a:lstStyle/>
          <a:p>
            <a:r>
              <a:rPr lang="en-US" sz="1600" b="1">
                <a:latin typeface="Calibri" pitchFamily="34" charset="0"/>
              </a:rPr>
              <a:t>R </a:t>
            </a:r>
            <a:r>
              <a:rPr lang="ru-RU" sz="1600" b="1">
                <a:latin typeface="Calibri" pitchFamily="34" charset="0"/>
              </a:rPr>
              <a:t> </a:t>
            </a:r>
            <a:r>
              <a:rPr lang="en-US" sz="1600" b="1">
                <a:latin typeface="Calibri" pitchFamily="34" charset="0"/>
              </a:rPr>
              <a:t>– </a:t>
            </a:r>
            <a:r>
              <a:rPr lang="en-US" sz="1600"/>
              <a:t>resistance at field 8 T</a:t>
            </a:r>
            <a:endParaRPr lang="ru-RU" sz="1600" b="1">
              <a:latin typeface="Calibri" pitchFamily="34" charset="0"/>
            </a:endParaRPr>
          </a:p>
          <a:p>
            <a:r>
              <a:rPr lang="en-US" sz="1600" b="1">
                <a:latin typeface="Calibri" pitchFamily="34" charset="0"/>
              </a:rPr>
              <a:t>R</a:t>
            </a:r>
            <a:r>
              <a:rPr lang="en-US" sz="1600" b="1" baseline="-25000">
                <a:latin typeface="Calibri" pitchFamily="34" charset="0"/>
              </a:rPr>
              <a:t>0 </a:t>
            </a:r>
            <a:r>
              <a:rPr lang="en-US" sz="1600" b="1">
                <a:latin typeface="Calibri" pitchFamily="34" charset="0"/>
              </a:rPr>
              <a:t>– </a:t>
            </a:r>
            <a:r>
              <a:rPr lang="en-US" sz="1600"/>
              <a:t>resistance at B = 0</a:t>
            </a:r>
            <a:endParaRPr lang="ru-RU" sz="1600" b="1">
              <a:latin typeface="Calibri" pitchFamily="34" charset="0"/>
            </a:endParaRPr>
          </a:p>
        </p:txBody>
      </p:sp>
      <p:grpSp>
        <p:nvGrpSpPr>
          <p:cNvPr id="2" name="Группа 24"/>
          <p:cNvGrpSpPr>
            <a:grpSpLocks/>
          </p:cNvGrpSpPr>
          <p:nvPr/>
        </p:nvGrpSpPr>
        <p:grpSpPr bwMode="auto">
          <a:xfrm>
            <a:off x="857250" y="2786063"/>
            <a:ext cx="8077200" cy="1828800"/>
            <a:chOff x="428596" y="4786319"/>
            <a:chExt cx="8358217" cy="1643077"/>
          </a:xfrm>
        </p:grpSpPr>
        <p:grpSp>
          <p:nvGrpSpPr>
            <p:cNvPr id="48136" name="Группа 18"/>
            <p:cNvGrpSpPr>
              <a:grpSpLocks/>
            </p:cNvGrpSpPr>
            <p:nvPr/>
          </p:nvGrpSpPr>
          <p:grpSpPr bwMode="auto">
            <a:xfrm>
              <a:off x="857349" y="4786319"/>
              <a:ext cx="7929464" cy="1642504"/>
              <a:chOff x="714622" y="4929198"/>
              <a:chExt cx="8072220" cy="1785330"/>
            </a:xfrm>
          </p:grpSpPr>
          <p:sp>
            <p:nvSpPr>
              <p:cNvPr id="11" name="Прямоугольник 10"/>
              <p:cNvSpPr/>
              <p:nvPr/>
            </p:nvSpPr>
            <p:spPr>
              <a:xfrm>
                <a:off x="714622" y="4929198"/>
                <a:ext cx="8072220" cy="1785953"/>
              </a:xfrm>
              <a:prstGeom prst="rect">
                <a:avLst/>
              </a:prstGeom>
              <a:solidFill>
                <a:schemeClr val="bg1">
                  <a:lumMod val="8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sp>
            <p:nvSpPr>
              <p:cNvPr id="48141" name="TextBox 17"/>
              <p:cNvSpPr txBox="1">
                <a:spLocks noChangeArrowheads="1"/>
              </p:cNvSpPr>
              <p:nvPr/>
            </p:nvSpPr>
            <p:spPr bwMode="auto">
              <a:xfrm>
                <a:off x="1030693" y="5417377"/>
                <a:ext cx="7150780" cy="811244"/>
              </a:xfrm>
              <a:prstGeom prst="rect">
                <a:avLst/>
              </a:prstGeom>
              <a:noFill/>
              <a:ln w="9525">
                <a:noFill/>
                <a:miter lim="800000"/>
                <a:headEnd/>
                <a:tailEnd/>
              </a:ln>
            </p:spPr>
            <p:txBody>
              <a:bodyPr>
                <a:spAutoFit/>
              </a:bodyPr>
              <a:lstStyle/>
              <a:p>
                <a:r>
                  <a:rPr lang="en-US" sz="1600"/>
                  <a:t>For the first time in these composite structures are obtained the material properties with a giant magnetic resistance (a prototype spintronic structure).</a:t>
                </a:r>
                <a:endParaRPr lang="en-US" sz="1600">
                  <a:latin typeface="Calibri" pitchFamily="34" charset="0"/>
                </a:endParaRPr>
              </a:p>
            </p:txBody>
          </p:sp>
        </p:grpSp>
        <p:sp>
          <p:nvSpPr>
            <p:cNvPr id="10" name="Прямоугольник 9"/>
            <p:cNvSpPr/>
            <p:nvPr/>
          </p:nvSpPr>
          <p:spPr>
            <a:xfrm>
              <a:off x="428596" y="4786321"/>
              <a:ext cx="357429" cy="1643075"/>
            </a:xfrm>
            <a:prstGeom prst="rect">
              <a:avLst/>
            </a:prstGeom>
            <a:solidFill>
              <a:srgbClr val="A30505"/>
            </a:solidFill>
            <a:ln>
              <a:solidFill>
                <a:srgbClr val="A30505"/>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rgbClr val="FFFFFF"/>
                </a:solidFill>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2" y="357166"/>
            <a:ext cx="7500990" cy="2862322"/>
          </a:xfrm>
          <a:prstGeom prst="rect">
            <a:avLst/>
          </a:prstGeom>
          <a:noFill/>
        </p:spPr>
        <p:txBody>
          <a:bodyPr wrap="square" rtlCol="0">
            <a:spAutoFit/>
          </a:bodyPr>
          <a:lstStyle/>
          <a:p>
            <a:pPr algn="ctr"/>
            <a:r>
              <a:rPr lang="en-US" sz="3600" b="1" dirty="0" smtClean="0">
                <a:solidFill>
                  <a:srgbClr val="FFFF00"/>
                </a:solidFill>
                <a:effectLst>
                  <a:glow rad="139700">
                    <a:schemeClr val="accent5">
                      <a:satMod val="175000"/>
                      <a:alpha val="40000"/>
                    </a:schemeClr>
                  </a:glow>
                  <a:outerShdw blurRad="38100" dist="38100" dir="2700000" algn="tl">
                    <a:srgbClr val="000000">
                      <a:alpha val="43137"/>
                    </a:srgbClr>
                  </a:outerShdw>
                </a:effectLst>
              </a:rPr>
              <a:t>Experimental infrastructure at the VBLHEP of JINR </a:t>
            </a:r>
            <a:endParaRPr lang="ru-RU" sz="3600" b="1" dirty="0" smtClean="0">
              <a:solidFill>
                <a:srgbClr val="FFFF00"/>
              </a:solidFill>
              <a:effectLst>
                <a:glow rad="139700">
                  <a:schemeClr val="accent5">
                    <a:satMod val="175000"/>
                    <a:alpha val="40000"/>
                  </a:schemeClr>
                </a:glow>
                <a:outerShdw blurRad="38100" dist="38100" dir="2700000" algn="tl">
                  <a:srgbClr val="000000">
                    <a:alpha val="43137"/>
                  </a:srgbClr>
                </a:outerShdw>
              </a:effectLst>
            </a:endParaRPr>
          </a:p>
          <a:p>
            <a:pPr algn="ctr"/>
            <a:r>
              <a:rPr lang="en-US" sz="3600" b="1" dirty="0" smtClean="0">
                <a:solidFill>
                  <a:srgbClr val="FFFF00"/>
                </a:solidFill>
                <a:effectLst>
                  <a:glow rad="139700">
                    <a:schemeClr val="accent5">
                      <a:satMod val="175000"/>
                      <a:alpha val="40000"/>
                    </a:schemeClr>
                  </a:glow>
                  <a:outerShdw blurRad="38100" dist="38100" dir="2700000" algn="tl">
                    <a:srgbClr val="000000">
                      <a:alpha val="43137"/>
                    </a:srgbClr>
                  </a:outerShdw>
                </a:effectLst>
              </a:rPr>
              <a:t>for research in the field of radiation material science and radiobiology</a:t>
            </a:r>
            <a:endParaRPr lang="ru-RU" sz="3600" b="1" dirty="0">
              <a:solidFill>
                <a:srgbClr val="FFFF00"/>
              </a:solidFill>
              <a:effectLst>
                <a:glow rad="139700">
                  <a:schemeClr val="accent5">
                    <a:satMod val="175000"/>
                    <a:alpha val="40000"/>
                  </a:schemeClr>
                </a:glow>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714348" y="0"/>
            <a:ext cx="7772400" cy="668319"/>
          </a:xfrm>
        </p:spPr>
        <p:txBody>
          <a:bodyPr rtlCol="0">
            <a:normAutofit/>
          </a:bodyPr>
          <a:lstStyle/>
          <a:p>
            <a:pPr eaLnBrk="1" fontAlgn="auto" hangingPunct="1">
              <a:spcAft>
                <a:spcPts val="0"/>
              </a:spcAft>
              <a:defRPr/>
            </a:pPr>
            <a:r>
              <a:rPr lang="en-US" sz="2800" dirty="0" err="1" smtClean="0">
                <a:solidFill>
                  <a:srgbClr val="00FFCC"/>
                </a:solidFill>
                <a:effectLst>
                  <a:outerShdw blurRad="38100" dist="38100" dir="2700000" algn="tl">
                    <a:srgbClr val="000000">
                      <a:alpha val="43137"/>
                    </a:srgbClr>
                  </a:outerShdw>
                </a:effectLst>
                <a:latin typeface="Bookman Old Style" pitchFamily="18" charset="0"/>
              </a:rPr>
              <a:t>Kurchatov</a:t>
            </a:r>
            <a:r>
              <a:rPr lang="en-US" sz="2800" dirty="0" smtClean="0">
                <a:solidFill>
                  <a:srgbClr val="00FFCC"/>
                </a:solidFill>
                <a:effectLst>
                  <a:outerShdw blurRad="38100" dist="38100" dir="2700000" algn="tl">
                    <a:srgbClr val="000000">
                      <a:alpha val="43137"/>
                    </a:srgbClr>
                  </a:outerShdw>
                </a:effectLst>
                <a:latin typeface="Bookman Old Style" pitchFamily="18" charset="0"/>
              </a:rPr>
              <a:t> synchrotron radiation source</a:t>
            </a:r>
            <a:endParaRPr lang="ru-RU" sz="2800" dirty="0" smtClean="0">
              <a:solidFill>
                <a:srgbClr val="00FFCC"/>
              </a:solidFill>
              <a:effectLst>
                <a:outerShdw blurRad="38100" dist="38100" dir="2700000" algn="tl">
                  <a:srgbClr val="000000">
                    <a:alpha val="43137"/>
                  </a:srgbClr>
                </a:outerShdw>
              </a:effectLst>
              <a:latin typeface="Bookman Old Style" pitchFamily="18" charset="0"/>
            </a:endParaRPr>
          </a:p>
        </p:txBody>
      </p:sp>
      <p:pic>
        <p:nvPicPr>
          <p:cNvPr id="49155" name="Picture 3" descr="DSC00777"/>
          <p:cNvPicPr>
            <a:picLocks noGrp="1" noChangeAspect="1" noChangeArrowheads="1"/>
          </p:cNvPicPr>
          <p:nvPr>
            <p:ph sz="quarter" idx="2"/>
          </p:nvPr>
        </p:nvPicPr>
        <p:blipFill>
          <a:blip r:embed="rId2"/>
          <a:srcRect/>
          <a:stretch>
            <a:fillRect/>
          </a:stretch>
        </p:blipFill>
        <p:spPr>
          <a:xfrm>
            <a:off x="3200400" y="3689350"/>
            <a:ext cx="2368550" cy="3168650"/>
          </a:xfrm>
        </p:spPr>
      </p:pic>
      <p:pic>
        <p:nvPicPr>
          <p:cNvPr id="49156" name="Picture 4"/>
          <p:cNvPicPr>
            <a:picLocks noGrp="1" noChangeAspect="1" noChangeArrowheads="1"/>
          </p:cNvPicPr>
          <p:nvPr>
            <p:ph sz="quarter" idx="3"/>
          </p:nvPr>
        </p:nvPicPr>
        <p:blipFill>
          <a:blip r:embed="rId3"/>
          <a:srcRect/>
          <a:stretch>
            <a:fillRect/>
          </a:stretch>
        </p:blipFill>
        <p:spPr>
          <a:xfrm>
            <a:off x="76200" y="914400"/>
            <a:ext cx="3032125" cy="4537075"/>
          </a:xfrm>
        </p:spPr>
      </p:pic>
      <p:pic>
        <p:nvPicPr>
          <p:cNvPr id="49157" name="Picture 5" descr="DSC00783"/>
          <p:cNvPicPr>
            <a:picLocks noGrp="1" noChangeAspect="1" noChangeArrowheads="1"/>
          </p:cNvPicPr>
          <p:nvPr>
            <p:ph sz="half" idx="1"/>
          </p:nvPr>
        </p:nvPicPr>
        <p:blipFill>
          <a:blip r:embed="rId4"/>
          <a:srcRect/>
          <a:stretch>
            <a:fillRect/>
          </a:stretch>
        </p:blipFill>
        <p:spPr>
          <a:xfrm>
            <a:off x="5214942" y="857232"/>
            <a:ext cx="3744913" cy="2806700"/>
          </a:xfr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142976" y="285728"/>
            <a:ext cx="7772400" cy="1143000"/>
          </a:xfrm>
        </p:spPr>
        <p:txBody>
          <a:bodyPr rtlCol="0">
            <a:normAutofit/>
          </a:bodyPr>
          <a:lstStyle/>
          <a:p>
            <a:pPr eaLnBrk="1" fontAlgn="auto" hangingPunct="1">
              <a:spcAft>
                <a:spcPts val="0"/>
              </a:spcAft>
              <a:defRPr/>
            </a:pPr>
            <a:r>
              <a:rPr lang="en-US" sz="2800" dirty="0" smtClean="0">
                <a:latin typeface="Bookman Old Style" pitchFamily="18" charset="0"/>
              </a:rPr>
              <a:t> </a:t>
            </a:r>
            <a:r>
              <a:rPr lang="en-US" sz="2800" b="1" dirty="0" err="1" smtClean="0">
                <a:solidFill>
                  <a:srgbClr val="00FFCC"/>
                </a:solidFill>
                <a:effectLst>
                  <a:outerShdw blurRad="38100" dist="38100" dir="2700000" algn="tl">
                    <a:srgbClr val="000000">
                      <a:alpha val="43137"/>
                    </a:srgbClr>
                  </a:outerShdw>
                </a:effectLst>
                <a:latin typeface="Bookman Old Style" pitchFamily="18" charset="0"/>
              </a:rPr>
              <a:t>Kurchatov</a:t>
            </a:r>
            <a:r>
              <a:rPr lang="en-US" sz="2800" b="1" dirty="0" smtClean="0">
                <a:solidFill>
                  <a:srgbClr val="00FFCC"/>
                </a:solidFill>
                <a:effectLst>
                  <a:outerShdw blurRad="38100" dist="38100" dir="2700000" algn="tl">
                    <a:srgbClr val="000000">
                      <a:alpha val="43137"/>
                    </a:srgbClr>
                  </a:outerShdw>
                </a:effectLst>
                <a:latin typeface="Bookman Old Style" pitchFamily="18" charset="0"/>
              </a:rPr>
              <a:t> synchrotron radiation source</a:t>
            </a:r>
            <a:br>
              <a:rPr lang="en-US" sz="2800" b="1" dirty="0" smtClean="0">
                <a:solidFill>
                  <a:srgbClr val="00FFCC"/>
                </a:solidFill>
                <a:effectLst>
                  <a:outerShdw blurRad="38100" dist="38100" dir="2700000" algn="tl">
                    <a:srgbClr val="000000">
                      <a:alpha val="43137"/>
                    </a:srgbClr>
                  </a:outerShdw>
                </a:effectLst>
                <a:latin typeface="Bookman Old Style" pitchFamily="18" charset="0"/>
              </a:rPr>
            </a:br>
            <a:r>
              <a:rPr lang="en-US" sz="2800" b="1" dirty="0" smtClean="0">
                <a:solidFill>
                  <a:srgbClr val="00FFCC"/>
                </a:solidFill>
                <a:effectLst>
                  <a:outerShdw blurRad="38100" dist="38100" dir="2700000" algn="tl">
                    <a:srgbClr val="000000">
                      <a:alpha val="43137"/>
                    </a:srgbClr>
                  </a:outerShdw>
                </a:effectLst>
                <a:latin typeface="Bookman Old Style" pitchFamily="18" charset="0"/>
              </a:rPr>
              <a:t>(different installation)</a:t>
            </a:r>
            <a:endParaRPr lang="ru-RU" sz="2800" b="1" dirty="0" smtClean="0">
              <a:solidFill>
                <a:srgbClr val="00FFCC"/>
              </a:solidFill>
              <a:effectLst>
                <a:outerShdw blurRad="38100" dist="38100" dir="2700000" algn="tl">
                  <a:srgbClr val="000000">
                    <a:alpha val="43137"/>
                  </a:srgbClr>
                </a:outerShdw>
              </a:effectLst>
              <a:latin typeface="Bookman Old Style" pitchFamily="18" charset="0"/>
            </a:endParaRPr>
          </a:p>
        </p:txBody>
      </p:sp>
      <p:pic>
        <p:nvPicPr>
          <p:cNvPr id="55299" name="Picture 3" descr="станция БК - 04130033 - мод"/>
          <p:cNvPicPr>
            <a:picLocks noGrp="1" noChangeAspect="1" noChangeArrowheads="1"/>
          </p:cNvPicPr>
          <p:nvPr>
            <p:ph sz="half" idx="1"/>
          </p:nvPr>
        </p:nvPicPr>
        <p:blipFill>
          <a:blip r:embed="rId2"/>
          <a:srcRect/>
          <a:stretch>
            <a:fillRect/>
          </a:stretch>
        </p:blipFill>
        <p:spPr>
          <a:xfrm>
            <a:off x="214282" y="1428736"/>
            <a:ext cx="2876550" cy="1828800"/>
          </a:xfrm>
          <a:ln w="25400">
            <a:solidFill>
              <a:srgbClr val="663300"/>
            </a:solidFill>
          </a:ln>
        </p:spPr>
      </p:pic>
      <p:pic>
        <p:nvPicPr>
          <p:cNvPr id="55300" name="Picture 4" descr="хатч ЛИГА-12240034-обрез"/>
          <p:cNvPicPr>
            <a:picLocks noGrp="1" noChangeAspect="1" noChangeArrowheads="1"/>
          </p:cNvPicPr>
          <p:nvPr>
            <p:ph sz="quarter" idx="2"/>
          </p:nvPr>
        </p:nvPicPr>
        <p:blipFill>
          <a:blip r:embed="rId3">
            <a:lum contrast="20000"/>
          </a:blip>
          <a:srcRect/>
          <a:stretch>
            <a:fillRect/>
          </a:stretch>
        </p:blipFill>
        <p:spPr>
          <a:xfrm>
            <a:off x="6786578" y="1428736"/>
            <a:ext cx="2101850" cy="1981200"/>
          </a:xfrm>
          <a:ln w="50800">
            <a:solidFill>
              <a:srgbClr val="000099"/>
            </a:solidFill>
          </a:ln>
        </p:spPr>
      </p:pic>
      <p:pic>
        <p:nvPicPr>
          <p:cNvPr id="55301" name="Picture 5" descr="лого КИСИ-мод"/>
          <p:cNvPicPr>
            <a:picLocks noChangeAspect="1" noChangeArrowheads="1"/>
          </p:cNvPicPr>
          <p:nvPr/>
        </p:nvPicPr>
        <p:blipFill>
          <a:blip r:embed="rId4" cstate="screen"/>
          <a:srcRect/>
          <a:stretch>
            <a:fillRect/>
          </a:stretch>
        </p:blipFill>
        <p:spPr bwMode="auto">
          <a:xfrm>
            <a:off x="214282" y="142852"/>
            <a:ext cx="914400" cy="555625"/>
          </a:xfrm>
          <a:prstGeom prst="rect">
            <a:avLst/>
          </a:prstGeom>
          <a:noFill/>
          <a:ln w="9525">
            <a:noFill/>
            <a:miter lim="800000"/>
            <a:headEnd/>
            <a:tailEnd/>
          </a:ln>
        </p:spPr>
      </p:pic>
      <p:pic>
        <p:nvPicPr>
          <p:cNvPr id="55302" name="Picture 6" descr="DSC01230"/>
          <p:cNvPicPr>
            <a:picLocks noChangeAspect="1" noChangeArrowheads="1"/>
          </p:cNvPicPr>
          <p:nvPr/>
        </p:nvPicPr>
        <p:blipFill>
          <a:blip r:embed="rId5"/>
          <a:srcRect/>
          <a:stretch>
            <a:fillRect/>
          </a:stretch>
        </p:blipFill>
        <p:spPr bwMode="auto">
          <a:xfrm>
            <a:off x="142844" y="4429132"/>
            <a:ext cx="3025775" cy="2273300"/>
          </a:xfrm>
          <a:prstGeom prst="rect">
            <a:avLst/>
          </a:prstGeom>
          <a:noFill/>
          <a:ln w="9525">
            <a:noFill/>
            <a:miter lim="800000"/>
            <a:headEnd/>
            <a:tailEnd/>
          </a:ln>
        </p:spPr>
      </p:pic>
      <p:pic>
        <p:nvPicPr>
          <p:cNvPr id="55303" name="Picture 7" descr="DSC_0093"/>
          <p:cNvPicPr>
            <a:picLocks noChangeAspect="1" noChangeArrowheads="1"/>
          </p:cNvPicPr>
          <p:nvPr/>
        </p:nvPicPr>
        <p:blipFill>
          <a:blip r:embed="rId6"/>
          <a:srcRect/>
          <a:stretch>
            <a:fillRect/>
          </a:stretch>
        </p:blipFill>
        <p:spPr bwMode="auto">
          <a:xfrm>
            <a:off x="3071802" y="2428868"/>
            <a:ext cx="3671887" cy="2441575"/>
          </a:xfrm>
          <a:prstGeom prst="rect">
            <a:avLst/>
          </a:prstGeom>
          <a:noFill/>
          <a:ln w="9525">
            <a:noFill/>
            <a:miter lim="800000"/>
            <a:headEnd/>
            <a:tailEnd/>
          </a:ln>
        </p:spPr>
      </p:pic>
      <p:pic>
        <p:nvPicPr>
          <p:cNvPr id="55304" name="Picture 8" descr="DSC00783"/>
          <p:cNvPicPr>
            <a:picLocks noGrp="1" noChangeAspect="1" noChangeArrowheads="1"/>
          </p:cNvPicPr>
          <p:nvPr>
            <p:ph sz="quarter" idx="3"/>
          </p:nvPr>
        </p:nvPicPr>
        <p:blipFill>
          <a:blip r:embed="rId7" cstate="screen"/>
          <a:srcRect/>
          <a:stretch>
            <a:fillRect/>
          </a:stretch>
        </p:blipFill>
        <p:spPr>
          <a:xfrm>
            <a:off x="5929322" y="4500570"/>
            <a:ext cx="2850367" cy="2135209"/>
          </a:xfrm>
        </p:spPr>
      </p:pic>
      <p:pic>
        <p:nvPicPr>
          <p:cNvPr id="12" name="Picture 8" descr="DSC00783"/>
          <p:cNvPicPr>
            <a:picLocks noChangeAspect="1" noChangeArrowheads="1"/>
          </p:cNvPicPr>
          <p:nvPr/>
        </p:nvPicPr>
        <p:blipFill>
          <a:blip r:embed="rId7" cstate="screen"/>
          <a:srcRect/>
          <a:stretch>
            <a:fillRect/>
          </a:stretch>
        </p:blipFill>
        <p:spPr bwMode="auto">
          <a:xfrm>
            <a:off x="6143636" y="4500570"/>
            <a:ext cx="2850367" cy="21352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2090738" y="1714500"/>
            <a:ext cx="9144000" cy="0"/>
          </a:xfrm>
          <a:prstGeom prst="rect">
            <a:avLst/>
          </a:prstGeom>
          <a:noFill/>
          <a:ln w="9525">
            <a:noFill/>
            <a:miter lim="800000"/>
            <a:headEnd/>
            <a:tailEnd/>
          </a:ln>
        </p:spPr>
        <p:txBody>
          <a:bodyPr>
            <a:spAutoFit/>
          </a:bodyPr>
          <a:lstStyle/>
          <a:p>
            <a:endParaRPr lang="ru-RU"/>
          </a:p>
        </p:txBody>
      </p:sp>
      <p:sp>
        <p:nvSpPr>
          <p:cNvPr id="18435" name="Rectangle 3"/>
          <p:cNvSpPr>
            <a:spLocks noChangeArrowheads="1"/>
          </p:cNvSpPr>
          <p:nvPr/>
        </p:nvSpPr>
        <p:spPr bwMode="auto">
          <a:xfrm>
            <a:off x="2095500" y="2328863"/>
            <a:ext cx="9144000" cy="0"/>
          </a:xfrm>
          <a:prstGeom prst="rect">
            <a:avLst/>
          </a:prstGeom>
          <a:noFill/>
          <a:ln w="9525">
            <a:noFill/>
            <a:miter lim="800000"/>
            <a:headEnd/>
            <a:tailEnd/>
          </a:ln>
        </p:spPr>
        <p:txBody>
          <a:bodyPr>
            <a:spAutoFit/>
          </a:bodyPr>
          <a:lstStyle/>
          <a:p>
            <a:endParaRPr lang="ru-RU"/>
          </a:p>
        </p:txBody>
      </p:sp>
      <p:sp>
        <p:nvSpPr>
          <p:cNvPr id="347140" name="Text Box 4"/>
          <p:cNvSpPr txBox="1">
            <a:spLocks noChangeArrowheads="1"/>
          </p:cNvSpPr>
          <p:nvPr/>
        </p:nvSpPr>
        <p:spPr bwMode="auto">
          <a:xfrm>
            <a:off x="1928794" y="285728"/>
            <a:ext cx="5104530" cy="503590"/>
          </a:xfrm>
          <a:prstGeom prst="rect">
            <a:avLst/>
          </a:prstGeom>
          <a:noFill/>
          <a:ln w="9525">
            <a:noFill/>
            <a:miter lim="800000"/>
            <a:headEnd/>
            <a:tailEnd/>
          </a:ln>
          <a:effectLst>
            <a:outerShdw dist="17961" dir="2700000" algn="ctr" rotWithShape="0">
              <a:srgbClr val="00FFFF"/>
            </a:outerShdw>
          </a:effectLst>
        </p:spPr>
        <p:txBody>
          <a:bodyPr wrap="none" lIns="36000" tIns="36000" rIns="36000" bIns="36000" anchorCtr="1">
            <a:spAutoFit/>
          </a:bodyPr>
          <a:lstStyle/>
          <a:p>
            <a:pPr eaLnBrk="0" hangingPunct="0">
              <a:defRPr/>
            </a:pPr>
            <a:r>
              <a:rPr lang="en-US" sz="2800" dirty="0" smtClean="0">
                <a:solidFill>
                  <a:srgbClr val="0000CC"/>
                </a:solidFill>
                <a:latin typeface="Bookman Old Style" pitchFamily="18" charset="0"/>
              </a:rPr>
              <a:t>SYNCHROTRON RADIATION</a:t>
            </a:r>
            <a:endParaRPr lang="ru-RU" sz="2600" dirty="0">
              <a:solidFill>
                <a:srgbClr val="0000CC"/>
              </a:solidFill>
              <a:latin typeface="Bookman Old Style" pitchFamily="18" charset="0"/>
            </a:endParaRPr>
          </a:p>
        </p:txBody>
      </p:sp>
      <p:pic>
        <p:nvPicPr>
          <p:cNvPr id="18437" name="Picture 5" descr="spectr2"/>
          <p:cNvPicPr>
            <a:picLocks noGrp="1" noChangeAspect="1" noChangeArrowheads="1"/>
          </p:cNvPicPr>
          <p:nvPr>
            <p:ph/>
          </p:nvPr>
        </p:nvPicPr>
        <p:blipFill>
          <a:blip r:embed="rId2"/>
          <a:srcRect/>
          <a:stretch>
            <a:fillRect/>
          </a:stretch>
        </p:blipFill>
        <p:spPr>
          <a:xfrm>
            <a:off x="857224" y="1071546"/>
            <a:ext cx="7416800" cy="5489575"/>
          </a:xfr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714348" y="285728"/>
            <a:ext cx="7772400" cy="549275"/>
          </a:xfrm>
        </p:spPr>
        <p:txBody>
          <a:bodyPr rtlCol="0">
            <a:noAutofit/>
          </a:bodyPr>
          <a:lstStyle/>
          <a:p>
            <a:pPr eaLnBrk="1" fontAlgn="auto" hangingPunct="1">
              <a:spcAft>
                <a:spcPts val="0"/>
              </a:spcAft>
              <a:defRPr/>
            </a:pPr>
            <a:r>
              <a:rPr lang="en-US" sz="2400" b="1" dirty="0" smtClean="0">
                <a:solidFill>
                  <a:srgbClr val="00FFCC"/>
                </a:solidFill>
                <a:effectLst>
                  <a:outerShdw blurRad="38100" dist="38100" dir="2700000" algn="tl">
                    <a:srgbClr val="000000">
                      <a:alpha val="43137"/>
                    </a:srgbClr>
                  </a:outerShdw>
                </a:effectLst>
                <a:latin typeface="Bookman Old Style" pitchFamily="18" charset="0"/>
              </a:rPr>
              <a:t>Basic scientific directions </a:t>
            </a:r>
            <a:endParaRPr lang="ru-RU" sz="2400" b="1" dirty="0" smtClean="0">
              <a:solidFill>
                <a:srgbClr val="00FFCC"/>
              </a:solidFill>
              <a:effectLst>
                <a:outerShdw blurRad="38100" dist="38100" dir="2700000" algn="tl">
                  <a:srgbClr val="000000">
                    <a:alpha val="43137"/>
                  </a:srgbClr>
                </a:outerShdw>
              </a:effectLst>
              <a:latin typeface="Bookman Old Style" pitchFamily="18" charset="0"/>
            </a:endParaRPr>
          </a:p>
        </p:txBody>
      </p:sp>
      <p:sp>
        <p:nvSpPr>
          <p:cNvPr id="50179" name="Rectangle 3"/>
          <p:cNvSpPr>
            <a:spLocks noGrp="1" noChangeArrowheads="1"/>
          </p:cNvSpPr>
          <p:nvPr>
            <p:ph type="body" idx="1"/>
          </p:nvPr>
        </p:nvSpPr>
        <p:spPr>
          <a:xfrm>
            <a:off x="714348" y="1285860"/>
            <a:ext cx="8001000" cy="5286412"/>
          </a:xfrm>
        </p:spPr>
        <p:txBody>
          <a:bodyPr/>
          <a:lstStyle/>
          <a:p>
            <a:pPr eaLnBrk="1" hangingPunct="1">
              <a:lnSpc>
                <a:spcPct val="90000"/>
              </a:lnSpc>
            </a:pPr>
            <a:r>
              <a:rPr lang="en-US" sz="1800" b="1" dirty="0" err="1" smtClean="0">
                <a:solidFill>
                  <a:srgbClr val="0000CC"/>
                </a:solidFill>
                <a:latin typeface="Bookman Old Style" pitchFamily="18" charset="0"/>
              </a:rPr>
              <a:t>Nanodiagnostics</a:t>
            </a:r>
            <a:r>
              <a:rPr lang="en-US" sz="1800" b="1" dirty="0" smtClean="0">
                <a:solidFill>
                  <a:srgbClr val="0000CC"/>
                </a:solidFill>
                <a:latin typeface="Bookman Old Style" pitchFamily="18" charset="0"/>
              </a:rPr>
              <a:t> and Materials</a:t>
            </a:r>
            <a:r>
              <a:rPr lang="en-US" sz="1800" dirty="0" smtClean="0">
                <a:solidFill>
                  <a:srgbClr val="0000CC"/>
                </a:solidFill>
                <a:latin typeface="Bookman Old Style" pitchFamily="18" charset="0"/>
              </a:rPr>
              <a:t> </a:t>
            </a:r>
            <a:r>
              <a:rPr lang="en-US" sz="1800" dirty="0" smtClean="0">
                <a:latin typeface="Bookman Old Style" pitchFamily="18" charset="0"/>
              </a:rPr>
              <a:t>(atomic structure, macromolecular structures, </a:t>
            </a:r>
            <a:r>
              <a:rPr lang="en-US" sz="1800" dirty="0" err="1" smtClean="0">
                <a:latin typeface="Bookman Old Style" pitchFamily="18" charset="0"/>
              </a:rPr>
              <a:t>nanofilms</a:t>
            </a:r>
            <a:r>
              <a:rPr lang="en-US" sz="1800" dirty="0" smtClean="0">
                <a:latin typeface="Bookman Old Style" pitchFamily="18" charset="0"/>
              </a:rPr>
              <a:t>, </a:t>
            </a:r>
            <a:r>
              <a:rPr lang="en-US" sz="1800" dirty="0" err="1" smtClean="0">
                <a:latin typeface="Bookman Old Style" pitchFamily="18" charset="0"/>
              </a:rPr>
              <a:t>heterostructures</a:t>
            </a:r>
            <a:r>
              <a:rPr lang="en-US" sz="1800" dirty="0" smtClean="0">
                <a:latin typeface="Bookman Old Style" pitchFamily="18" charset="0"/>
              </a:rPr>
              <a:t>, </a:t>
            </a:r>
            <a:r>
              <a:rPr lang="en-US" sz="1800" dirty="0" err="1" smtClean="0">
                <a:latin typeface="Bookman Old Style" pitchFamily="18" charset="0"/>
              </a:rPr>
              <a:t>superlattices</a:t>
            </a:r>
            <a:r>
              <a:rPr lang="en-US" sz="1800" dirty="0" smtClean="0">
                <a:latin typeface="Bookman Old Style" pitchFamily="18" charset="0"/>
              </a:rPr>
              <a:t>, </a:t>
            </a:r>
            <a:r>
              <a:rPr lang="en-US" sz="1800" dirty="0" err="1" smtClean="0">
                <a:latin typeface="Bookman Old Style" pitchFamily="18" charset="0"/>
              </a:rPr>
              <a:t>nanoclusters</a:t>
            </a:r>
            <a:r>
              <a:rPr lang="en-US" sz="1800" dirty="0" smtClean="0">
                <a:latin typeface="Bookman Old Style" pitchFamily="18" charset="0"/>
              </a:rPr>
              <a:t>, fine (fine dispersed) environment, quantum dots, radiation defects, carbon nanostructures and </a:t>
            </a:r>
            <a:r>
              <a:rPr lang="en-US" sz="1800" dirty="0" err="1" smtClean="0">
                <a:latin typeface="Bookman Old Style" pitchFamily="18" charset="0"/>
              </a:rPr>
              <a:t>nanocomposites</a:t>
            </a:r>
            <a:r>
              <a:rPr lang="en-US" sz="1800" dirty="0" smtClean="0">
                <a:latin typeface="Bookman Old Style" pitchFamily="18" charset="0"/>
              </a:rPr>
              <a:t>, etc.).</a:t>
            </a:r>
            <a:endParaRPr lang="ru-RU" sz="1800" dirty="0" smtClean="0">
              <a:latin typeface="Bookman Old Style" pitchFamily="18" charset="0"/>
            </a:endParaRPr>
          </a:p>
          <a:p>
            <a:pPr eaLnBrk="1" hangingPunct="1">
              <a:lnSpc>
                <a:spcPct val="90000"/>
              </a:lnSpc>
            </a:pPr>
            <a:r>
              <a:rPr lang="en-US" sz="1800" b="1" dirty="0" smtClean="0">
                <a:solidFill>
                  <a:srgbClr val="0000CC"/>
                </a:solidFill>
                <a:latin typeface="Bookman Old Style" pitchFamily="18" charset="0"/>
              </a:rPr>
              <a:t>Nanotechnology</a:t>
            </a:r>
            <a:r>
              <a:rPr lang="en-US" sz="1800" dirty="0" smtClean="0">
                <a:latin typeface="Bookman Old Style" pitchFamily="18" charset="0"/>
              </a:rPr>
              <a:t> (molecular-beam </a:t>
            </a:r>
            <a:r>
              <a:rPr lang="en-US" sz="1800" dirty="0" err="1" smtClean="0">
                <a:latin typeface="Bookman Old Style" pitchFamily="18" charset="0"/>
              </a:rPr>
              <a:t>epitaxy</a:t>
            </a:r>
            <a:r>
              <a:rPr lang="en-US" sz="1800" dirty="0" smtClean="0">
                <a:latin typeface="Bookman Old Style" pitchFamily="18" charset="0"/>
              </a:rPr>
              <a:t>, a technique Langmuir-Blodgett films, etc.).</a:t>
            </a:r>
            <a:endParaRPr lang="ru-RU" sz="1800" dirty="0" smtClean="0">
              <a:latin typeface="Bookman Old Style" pitchFamily="18" charset="0"/>
            </a:endParaRPr>
          </a:p>
          <a:p>
            <a:pPr eaLnBrk="1" hangingPunct="1">
              <a:lnSpc>
                <a:spcPct val="90000"/>
              </a:lnSpc>
            </a:pPr>
            <a:r>
              <a:rPr lang="en-US" sz="1800" b="1" dirty="0" smtClean="0">
                <a:solidFill>
                  <a:srgbClr val="0000CC"/>
                </a:solidFill>
                <a:latin typeface="Bookman Old Style" pitchFamily="18" charset="0"/>
              </a:rPr>
              <a:t>Biotechnology</a:t>
            </a:r>
            <a:r>
              <a:rPr lang="en-US" sz="1800" dirty="0" smtClean="0">
                <a:latin typeface="Bookman Old Style" pitchFamily="18" charset="0"/>
              </a:rPr>
              <a:t> (protein crystallography, organic film on the surface of the liquid, etc.).</a:t>
            </a:r>
            <a:endParaRPr lang="ru-RU" sz="1800" dirty="0" smtClean="0">
              <a:latin typeface="Bookman Old Style" pitchFamily="18" charset="0"/>
            </a:endParaRPr>
          </a:p>
          <a:p>
            <a:pPr eaLnBrk="1" hangingPunct="1">
              <a:lnSpc>
                <a:spcPct val="90000"/>
              </a:lnSpc>
            </a:pPr>
            <a:r>
              <a:rPr lang="en-US" sz="1800" b="1" dirty="0" smtClean="0">
                <a:solidFill>
                  <a:srgbClr val="0000CC"/>
                </a:solidFill>
                <a:latin typeface="Bookman Old Style" pitchFamily="18" charset="0"/>
              </a:rPr>
              <a:t>Microsystems</a:t>
            </a:r>
            <a:r>
              <a:rPr lang="en-US" sz="1800" dirty="0" smtClean="0">
                <a:latin typeface="Bookman Old Style" pitchFamily="18" charset="0"/>
              </a:rPr>
              <a:t> technology (LIGA - technology)</a:t>
            </a:r>
            <a:endParaRPr lang="ru-RU" sz="1800" dirty="0" smtClean="0">
              <a:latin typeface="Bookman Old Style" pitchFamily="18" charset="0"/>
            </a:endParaRPr>
          </a:p>
          <a:p>
            <a:pPr eaLnBrk="1" hangingPunct="1">
              <a:lnSpc>
                <a:spcPct val="90000"/>
              </a:lnSpc>
            </a:pPr>
            <a:r>
              <a:rPr lang="en-US" sz="1800" b="1" dirty="0" smtClean="0">
                <a:solidFill>
                  <a:srgbClr val="0000CC"/>
                </a:solidFill>
                <a:latin typeface="Bookman Old Style" pitchFamily="18" charset="0"/>
              </a:rPr>
              <a:t>Fundamental</a:t>
            </a:r>
            <a:r>
              <a:rPr lang="en-US" sz="1800" dirty="0" smtClean="0">
                <a:solidFill>
                  <a:srgbClr val="0000CC"/>
                </a:solidFill>
                <a:latin typeface="Bookman Old Style" pitchFamily="18" charset="0"/>
              </a:rPr>
              <a:t> </a:t>
            </a:r>
            <a:r>
              <a:rPr lang="en-US" sz="1800" b="1" dirty="0" smtClean="0">
                <a:solidFill>
                  <a:srgbClr val="0000CC"/>
                </a:solidFill>
                <a:latin typeface="Bookman Old Style" pitchFamily="18" charset="0"/>
              </a:rPr>
              <a:t>research</a:t>
            </a:r>
            <a:r>
              <a:rPr lang="en-US" sz="1800" dirty="0" smtClean="0">
                <a:solidFill>
                  <a:srgbClr val="0000CC"/>
                </a:solidFill>
                <a:latin typeface="Bookman Old Style" pitchFamily="18" charset="0"/>
              </a:rPr>
              <a:t> </a:t>
            </a:r>
            <a:r>
              <a:rPr lang="en-US" sz="1800" dirty="0" smtClean="0">
                <a:latin typeface="Bookman Old Style" pitchFamily="18" charset="0"/>
              </a:rPr>
              <a:t>(materials at ultrahigh pressures, "space" crystals, X-ray optics, etc.).</a:t>
            </a:r>
            <a:endParaRPr lang="ru-RU" sz="1800" dirty="0" smtClean="0">
              <a:latin typeface="Bookman Old Style" pitchFamily="18" charset="0"/>
            </a:endParaRPr>
          </a:p>
          <a:p>
            <a:pPr eaLnBrk="1" hangingPunct="1">
              <a:lnSpc>
                <a:spcPct val="90000"/>
              </a:lnSpc>
            </a:pPr>
            <a:r>
              <a:rPr lang="en-US" sz="1800" b="1" dirty="0" smtClean="0">
                <a:solidFill>
                  <a:srgbClr val="0000CC"/>
                </a:solidFill>
                <a:latin typeface="Bookman Old Style" pitchFamily="18" charset="0"/>
              </a:rPr>
              <a:t>Living systems and nuclear medicine</a:t>
            </a:r>
            <a:r>
              <a:rPr lang="en-US" sz="1800" b="1" dirty="0" smtClean="0">
                <a:latin typeface="Bookman Old Style" pitchFamily="18" charset="0"/>
              </a:rPr>
              <a:t> </a:t>
            </a:r>
            <a:r>
              <a:rPr lang="en-US" sz="1800" dirty="0" smtClean="0">
                <a:latin typeface="Bookman Old Style" pitchFamily="18" charset="0"/>
              </a:rPr>
              <a:t>(new methods of medical diagnostics, </a:t>
            </a:r>
            <a:r>
              <a:rPr lang="en-US" sz="1800" dirty="0" err="1" smtClean="0">
                <a:latin typeface="Bookman Old Style" pitchFamily="18" charset="0"/>
              </a:rPr>
              <a:t>supramolecular</a:t>
            </a:r>
            <a:r>
              <a:rPr lang="en-US" sz="1800" dirty="0" smtClean="0">
                <a:latin typeface="Bookman Old Style" pitchFamily="18" charset="0"/>
              </a:rPr>
              <a:t> structure of biological tissues and fluids, etc.).</a:t>
            </a:r>
            <a:endParaRPr lang="ru-RU" sz="1800" dirty="0" smtClean="0">
              <a:latin typeface="Bookman Old Style" pitchFamily="18" charset="0"/>
            </a:endParaRPr>
          </a:p>
          <a:p>
            <a:pPr eaLnBrk="1" hangingPunct="1">
              <a:lnSpc>
                <a:spcPct val="90000"/>
              </a:lnSpc>
            </a:pPr>
            <a:r>
              <a:rPr lang="en-US" sz="1800" b="1" dirty="0" smtClean="0">
                <a:solidFill>
                  <a:srgbClr val="0000CC"/>
                </a:solidFill>
                <a:latin typeface="Bookman Old Style" pitchFamily="18" charset="0"/>
              </a:rPr>
              <a:t>Dual-use technologies </a:t>
            </a:r>
            <a:r>
              <a:rPr lang="en-US" sz="1800" dirty="0" smtClean="0">
                <a:latin typeface="Bookman Old Style" pitchFamily="18" charset="0"/>
              </a:rPr>
              <a:t>(non-destructive testing responsible products, forensics, etc.).</a:t>
            </a:r>
            <a:endParaRPr lang="ru-RU" sz="1800" dirty="0" smtClean="0">
              <a:latin typeface="Bookman Old Style" pitchFamily="18" charset="0"/>
            </a:endParaRPr>
          </a:p>
          <a:p>
            <a:pPr eaLnBrk="1" hangingPunct="1">
              <a:lnSpc>
                <a:spcPct val="90000"/>
              </a:lnSpc>
            </a:pPr>
            <a:r>
              <a:rPr lang="en-US" sz="1800" b="1" dirty="0" smtClean="0">
                <a:solidFill>
                  <a:srgbClr val="0000CC"/>
                </a:solidFill>
                <a:latin typeface="Bookman Old Style" pitchFamily="18" charset="0"/>
              </a:rPr>
              <a:t>Metrological support of nanotechnology </a:t>
            </a:r>
            <a:r>
              <a:rPr lang="en-US" sz="1800" dirty="0" smtClean="0">
                <a:latin typeface="Bookman Old Style" pitchFamily="18" charset="0"/>
              </a:rPr>
              <a:t>(</a:t>
            </a:r>
            <a:r>
              <a:rPr lang="en-US" sz="1800" dirty="0" err="1" smtClean="0">
                <a:latin typeface="Bookman Old Style" pitchFamily="18" charset="0"/>
              </a:rPr>
              <a:t>Spectroradiometry</a:t>
            </a:r>
            <a:r>
              <a:rPr lang="en-US" sz="1800" dirty="0" smtClean="0">
                <a:latin typeface="Bookman Old Style" pitchFamily="18" charset="0"/>
              </a:rPr>
              <a:t>, metrology layered structures, etc.).</a:t>
            </a:r>
            <a:endParaRPr lang="ru-RU" sz="1800" dirty="0" smtClean="0">
              <a:latin typeface="Bookman Old Style"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714348" y="2214554"/>
            <a:ext cx="8143875" cy="4339650"/>
          </a:xfrm>
          <a:prstGeom prst="rect">
            <a:avLst/>
          </a:prstGeom>
          <a:noFill/>
          <a:ln w="9525">
            <a:noFill/>
            <a:miter lim="800000"/>
            <a:headEnd/>
            <a:tailEnd/>
          </a:ln>
        </p:spPr>
        <p:txBody>
          <a:bodyPr>
            <a:spAutoFit/>
          </a:bodyPr>
          <a:lstStyle/>
          <a:p>
            <a:pPr>
              <a:spcBef>
                <a:spcPts val="600"/>
              </a:spcBef>
              <a:spcAft>
                <a:spcPts val="600"/>
              </a:spcAft>
              <a:buFont typeface="Arial" pitchFamily="34" charset="0"/>
              <a:buChar char="•"/>
              <a:defRPr/>
            </a:pPr>
            <a:r>
              <a:rPr lang="en-US" sz="2400" dirty="0">
                <a:solidFill>
                  <a:srgbClr val="0000CC"/>
                </a:solidFill>
                <a:latin typeface="Bookman Old Style" pitchFamily="18" charset="0"/>
              </a:rPr>
              <a:t>Warm Dense Matter Science</a:t>
            </a:r>
          </a:p>
          <a:p>
            <a:pPr>
              <a:spcBef>
                <a:spcPts val="600"/>
              </a:spcBef>
              <a:spcAft>
                <a:spcPts val="600"/>
              </a:spcAft>
              <a:buFont typeface="Arial" pitchFamily="34" charset="0"/>
              <a:buChar char="•"/>
              <a:defRPr/>
            </a:pPr>
            <a:r>
              <a:rPr lang="en-US" sz="2400" dirty="0">
                <a:solidFill>
                  <a:srgbClr val="0000CC"/>
                </a:solidFill>
                <a:latin typeface="Bookman Old Style" pitchFamily="18" charset="0"/>
              </a:rPr>
              <a:t>Nanostructure Fabrication (Ion Track, </a:t>
            </a:r>
            <a:r>
              <a:rPr lang="en-US" sz="2400" dirty="0" err="1">
                <a:solidFill>
                  <a:srgbClr val="0000CC"/>
                </a:solidFill>
                <a:latin typeface="Bookman Old Style" pitchFamily="18" charset="0"/>
              </a:rPr>
              <a:t>Nanowire</a:t>
            </a:r>
            <a:r>
              <a:rPr lang="en-US" sz="2400" dirty="0">
                <a:solidFill>
                  <a:srgbClr val="0000CC"/>
                </a:solidFill>
                <a:latin typeface="Bookman Old Style" pitchFamily="18" charset="0"/>
              </a:rPr>
              <a:t>)</a:t>
            </a:r>
          </a:p>
          <a:p>
            <a:pPr>
              <a:spcBef>
                <a:spcPts val="600"/>
              </a:spcBef>
              <a:spcAft>
                <a:spcPts val="600"/>
              </a:spcAft>
              <a:buFont typeface="Arial" pitchFamily="34" charset="0"/>
              <a:buChar char="•"/>
              <a:defRPr/>
            </a:pPr>
            <a:r>
              <a:rPr lang="en-US" sz="2400" dirty="0">
                <a:solidFill>
                  <a:srgbClr val="0000CC"/>
                </a:solidFill>
                <a:latin typeface="Bookman Old Style" pitchFamily="18" charset="0"/>
              </a:rPr>
              <a:t>Ion-tuning to Make Intelligent Material &amp; Surface Improvement</a:t>
            </a:r>
          </a:p>
          <a:p>
            <a:pPr>
              <a:spcBef>
                <a:spcPts val="600"/>
              </a:spcBef>
              <a:spcAft>
                <a:spcPts val="600"/>
              </a:spcAft>
              <a:buFont typeface="Arial" pitchFamily="34" charset="0"/>
              <a:buChar char="•"/>
              <a:defRPr/>
            </a:pPr>
            <a:r>
              <a:rPr lang="en-US" sz="2400" dirty="0">
                <a:solidFill>
                  <a:srgbClr val="0000CC"/>
                </a:solidFill>
                <a:latin typeface="Bookman Old Style" pitchFamily="18" charset="0"/>
              </a:rPr>
              <a:t>Hybrid Cancer Therapy with H, C and Fe</a:t>
            </a:r>
          </a:p>
          <a:p>
            <a:pPr>
              <a:spcBef>
                <a:spcPts val="600"/>
              </a:spcBef>
              <a:spcAft>
                <a:spcPts val="600"/>
              </a:spcAft>
              <a:buFont typeface="Arial" pitchFamily="34" charset="0"/>
              <a:buChar char="•"/>
              <a:defRPr/>
            </a:pPr>
            <a:r>
              <a:rPr lang="en-US" sz="2400" dirty="0">
                <a:solidFill>
                  <a:srgbClr val="0000CC"/>
                </a:solidFill>
                <a:latin typeface="Bookman Old Style" pitchFamily="18" charset="0"/>
              </a:rPr>
              <a:t>Mutation Breeding</a:t>
            </a:r>
          </a:p>
          <a:p>
            <a:pPr>
              <a:spcBef>
                <a:spcPts val="600"/>
              </a:spcBef>
              <a:spcAft>
                <a:spcPts val="600"/>
              </a:spcAft>
              <a:buFont typeface="Arial" pitchFamily="34" charset="0"/>
              <a:buChar char="•"/>
              <a:defRPr/>
            </a:pPr>
            <a:r>
              <a:rPr lang="en-US" sz="2400" dirty="0">
                <a:solidFill>
                  <a:srgbClr val="0000CC"/>
                </a:solidFill>
                <a:latin typeface="Bookman Old Style" pitchFamily="18" charset="0"/>
              </a:rPr>
              <a:t>Micro-beam for Biological Science</a:t>
            </a:r>
          </a:p>
          <a:p>
            <a:pPr>
              <a:spcBef>
                <a:spcPts val="600"/>
              </a:spcBef>
              <a:spcAft>
                <a:spcPts val="600"/>
              </a:spcAft>
              <a:buFont typeface="Arial" pitchFamily="34" charset="0"/>
              <a:buChar char="•"/>
              <a:defRPr/>
            </a:pPr>
            <a:r>
              <a:rPr lang="en-US" sz="2400" dirty="0">
                <a:solidFill>
                  <a:srgbClr val="0000CC"/>
                </a:solidFill>
                <a:latin typeface="Bookman Old Style" pitchFamily="18" charset="0"/>
              </a:rPr>
              <a:t>SEU Experiments for Microprocessor, Semiconductor &amp; Power Transistor</a:t>
            </a:r>
          </a:p>
        </p:txBody>
      </p:sp>
      <p:sp>
        <p:nvSpPr>
          <p:cNvPr id="3" name="Rectangle 2"/>
          <p:cNvSpPr/>
          <p:nvPr/>
        </p:nvSpPr>
        <p:spPr>
          <a:xfrm>
            <a:off x="1071538" y="500042"/>
            <a:ext cx="7143750" cy="1200329"/>
          </a:xfrm>
          <a:prstGeom prst="rect">
            <a:avLst/>
          </a:prstGeom>
        </p:spPr>
        <p:txBody>
          <a:bodyPr>
            <a:spAutoFit/>
          </a:bodyPr>
          <a:lstStyle/>
          <a:p>
            <a:pPr algn="ctr" fontAlgn="auto">
              <a:spcBef>
                <a:spcPts val="0"/>
              </a:spcBef>
              <a:spcAft>
                <a:spcPts val="0"/>
              </a:spcAft>
              <a:defRPr/>
            </a:pPr>
            <a:r>
              <a:rPr lang="en-US" sz="3600" b="1" dirty="0">
                <a:solidFill>
                  <a:srgbClr val="00FFCC"/>
                </a:solidFill>
                <a:effectLst>
                  <a:outerShdw blurRad="38100" dist="38100" dir="2700000" algn="tl">
                    <a:srgbClr val="000000">
                      <a:alpha val="43137"/>
                    </a:srgbClr>
                  </a:outerShdw>
                </a:effectLst>
                <a:latin typeface="Bookman Old Style" pitchFamily="18" charset="0"/>
              </a:rPr>
              <a:t>Various Applications of the KEK AIA</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571612"/>
            <a:ext cx="7772400" cy="2000264"/>
          </a:xfrm>
        </p:spPr>
        <p:txBody>
          <a:bodyPr/>
          <a:lstStyle/>
          <a:p>
            <a:r>
              <a:rPr lang="en-US" dirty="0" smtClean="0">
                <a:solidFill>
                  <a:srgbClr val="00FFCC"/>
                </a:solidFill>
                <a:effectLst>
                  <a:glow rad="63500">
                    <a:schemeClr val="accent5">
                      <a:satMod val="175000"/>
                      <a:alpha val="40000"/>
                    </a:schemeClr>
                  </a:glow>
                  <a:outerShdw blurRad="38100" dist="38100" dir="2700000" algn="tl">
                    <a:srgbClr val="000000">
                      <a:alpha val="43137"/>
                    </a:srgbClr>
                  </a:outerShdw>
                </a:effectLst>
                <a:latin typeface="Bookman Old Style" pitchFamily="18" charset="0"/>
              </a:rPr>
              <a:t>Development of EXAFS spectroscopy methods on SR beams</a:t>
            </a:r>
            <a:endParaRPr lang="ru-RU" dirty="0">
              <a:solidFill>
                <a:srgbClr val="00FFCC"/>
              </a:solidFill>
              <a:effectLst>
                <a:glow rad="63500">
                  <a:schemeClr val="accent5">
                    <a:satMod val="175000"/>
                    <a:alpha val="40000"/>
                  </a:schemeClr>
                </a:glow>
                <a:outerShdw blurRad="38100" dist="38100" dir="2700000" algn="tl">
                  <a:srgbClr val="000000">
                    <a:alpha val="43137"/>
                  </a:srgb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228600" y="228600"/>
            <a:ext cx="8591550" cy="1143000"/>
          </a:xfrm>
        </p:spPr>
        <p:txBody>
          <a:bodyPr/>
          <a:lstStyle/>
          <a:p>
            <a:r>
              <a:rPr lang="en-US" sz="3200" b="1" dirty="0">
                <a:solidFill>
                  <a:srgbClr val="00FFCC"/>
                </a:solidFill>
                <a:effectLst>
                  <a:outerShdw blurRad="38100" dist="38100" dir="2700000" algn="tl">
                    <a:srgbClr val="000000">
                      <a:alpha val="43137"/>
                    </a:srgbClr>
                  </a:outerShdw>
                </a:effectLst>
                <a:latin typeface="Cambria" pitchFamily="18" charset="0"/>
              </a:rPr>
              <a:t>The main scientific problems which can be solved by using ED EXAFS</a:t>
            </a:r>
            <a:endParaRPr lang="ru-RU" sz="3200" b="1" dirty="0">
              <a:solidFill>
                <a:srgbClr val="00FFCC"/>
              </a:solidFill>
              <a:effectLst>
                <a:outerShdw blurRad="38100" dist="38100" dir="2700000" algn="tl">
                  <a:srgbClr val="000000">
                    <a:alpha val="43137"/>
                  </a:srgbClr>
                </a:outerShdw>
              </a:effectLst>
              <a:latin typeface="Cambria" pitchFamily="18" charset="0"/>
            </a:endParaRPr>
          </a:p>
        </p:txBody>
      </p:sp>
      <p:sp>
        <p:nvSpPr>
          <p:cNvPr id="93187" name="Rectangle 3"/>
          <p:cNvSpPr>
            <a:spLocks noGrp="1" noChangeArrowheads="1"/>
          </p:cNvSpPr>
          <p:nvPr>
            <p:ph type="body" idx="1"/>
          </p:nvPr>
        </p:nvSpPr>
        <p:spPr>
          <a:xfrm>
            <a:off x="428596" y="1643050"/>
            <a:ext cx="8534430" cy="4727596"/>
          </a:xfrm>
        </p:spPr>
        <p:txBody>
          <a:bodyPr/>
          <a:lstStyle/>
          <a:p>
            <a:pPr marL="609600" indent="-609600">
              <a:buFont typeface="Wingdings" pitchFamily="2" charset="2"/>
              <a:buAutoNum type="arabicPeriod"/>
            </a:pPr>
            <a:r>
              <a:rPr lang="en-US" sz="2400" dirty="0">
                <a:solidFill>
                  <a:srgbClr val="0000CC"/>
                </a:solidFill>
                <a:latin typeface="Bookman Old Style" pitchFamily="18" charset="0"/>
              </a:rPr>
              <a:t>The investigations of state matter in extreme condition </a:t>
            </a:r>
            <a:r>
              <a:rPr lang="en-US" sz="2400" dirty="0" smtClean="0">
                <a:solidFill>
                  <a:srgbClr val="0000CC"/>
                </a:solidFill>
                <a:latin typeface="Bookman Old Style" pitchFamily="18" charset="0"/>
              </a:rPr>
              <a:t>        P </a:t>
            </a:r>
            <a:r>
              <a:rPr lang="en-US" sz="2400" dirty="0">
                <a:solidFill>
                  <a:srgbClr val="0000CC"/>
                </a:solidFill>
                <a:latin typeface="Bookman Old Style" pitchFamily="18" charset="0"/>
              </a:rPr>
              <a:t>≤ 40 </a:t>
            </a:r>
            <a:r>
              <a:rPr lang="en-US" sz="2400" dirty="0" err="1">
                <a:solidFill>
                  <a:srgbClr val="0000CC"/>
                </a:solidFill>
                <a:latin typeface="Bookman Old Style" pitchFamily="18" charset="0"/>
              </a:rPr>
              <a:t>GPa</a:t>
            </a:r>
            <a:r>
              <a:rPr lang="en-US" sz="2400" dirty="0">
                <a:solidFill>
                  <a:srgbClr val="0000CC"/>
                </a:solidFill>
                <a:latin typeface="Bookman Old Style" pitchFamily="18" charset="0"/>
              </a:rPr>
              <a:t>, T=2000 ÷ 3000 </a:t>
            </a:r>
            <a:r>
              <a:rPr lang="en-US" sz="2400" baseline="30000" dirty="0">
                <a:solidFill>
                  <a:srgbClr val="0000CC"/>
                </a:solidFill>
                <a:latin typeface="Bookman Old Style" pitchFamily="18" charset="0"/>
              </a:rPr>
              <a:t>0</a:t>
            </a:r>
            <a:r>
              <a:rPr lang="en-US" sz="2400" dirty="0">
                <a:solidFill>
                  <a:srgbClr val="0000CC"/>
                </a:solidFill>
                <a:latin typeface="Bookman Old Style" pitchFamily="18" charset="0"/>
              </a:rPr>
              <a:t>C</a:t>
            </a:r>
          </a:p>
          <a:p>
            <a:pPr marL="609600" indent="-609600">
              <a:buFont typeface="+mj-lt"/>
              <a:buAutoNum type="arabicPeriod"/>
            </a:pPr>
            <a:r>
              <a:rPr lang="en-US" sz="2400" dirty="0">
                <a:solidFill>
                  <a:srgbClr val="0000CC"/>
                </a:solidFill>
                <a:latin typeface="Bookman Old Style" pitchFamily="18" charset="0"/>
              </a:rPr>
              <a:t>The investigation of kinetics passing chemical reactions in heterogeneous systems with time resolution ≤ 10 </a:t>
            </a:r>
            <a:r>
              <a:rPr lang="en-US" sz="2400" baseline="30000" dirty="0">
                <a:solidFill>
                  <a:srgbClr val="0000CC"/>
                </a:solidFill>
                <a:latin typeface="Bookman Old Style" pitchFamily="18" charset="0"/>
              </a:rPr>
              <a:t>– 3</a:t>
            </a:r>
            <a:r>
              <a:rPr lang="en-US" sz="2400" dirty="0">
                <a:solidFill>
                  <a:srgbClr val="0000CC"/>
                </a:solidFill>
                <a:latin typeface="Bookman Old Style" pitchFamily="18" charset="0"/>
              </a:rPr>
              <a:t> sec</a:t>
            </a:r>
          </a:p>
          <a:p>
            <a:pPr marL="609600" indent="-609600">
              <a:buFont typeface="Wingdings" pitchFamily="2" charset="2"/>
              <a:buAutoNum type="arabicPeriod"/>
            </a:pPr>
            <a:r>
              <a:rPr lang="en-US" sz="2400" dirty="0">
                <a:solidFill>
                  <a:srgbClr val="0000CC"/>
                </a:solidFill>
                <a:latin typeface="Bookman Old Style" pitchFamily="18" charset="0"/>
              </a:rPr>
              <a:t>The investigation of magnetic properties of nanostructure composite films with using magnetic </a:t>
            </a:r>
            <a:r>
              <a:rPr lang="en-US" sz="2400" dirty="0" err="1">
                <a:solidFill>
                  <a:srgbClr val="0000CC"/>
                </a:solidFill>
                <a:latin typeface="Bookman Old Style" pitchFamily="18" charset="0"/>
              </a:rPr>
              <a:t>dichroism</a:t>
            </a:r>
            <a:endParaRPr lang="en-US" sz="2400" dirty="0">
              <a:solidFill>
                <a:srgbClr val="0000CC"/>
              </a:solidFill>
              <a:latin typeface="Bookman Old Style" pitchFamily="18" charset="0"/>
            </a:endParaRPr>
          </a:p>
          <a:p>
            <a:pPr marL="609600" indent="-609600">
              <a:buFont typeface="Wingdings" pitchFamily="2" charset="2"/>
              <a:buAutoNum type="arabicPeriod"/>
            </a:pPr>
            <a:r>
              <a:rPr lang="en-US" sz="2400" dirty="0">
                <a:solidFill>
                  <a:srgbClr val="0000CC"/>
                </a:solidFill>
                <a:latin typeface="Bookman Old Style" pitchFamily="18" charset="0"/>
              </a:rPr>
              <a:t>The structure investigation with </a:t>
            </a:r>
            <a:r>
              <a:rPr lang="en-US" sz="2400" dirty="0" err="1">
                <a:solidFill>
                  <a:srgbClr val="0000CC"/>
                </a:solidFill>
                <a:latin typeface="Bookman Old Style" pitchFamily="18" charset="0"/>
              </a:rPr>
              <a:t>femtometer</a:t>
            </a:r>
            <a:r>
              <a:rPr lang="en-US" sz="2400" dirty="0">
                <a:solidFill>
                  <a:srgbClr val="0000CC"/>
                </a:solidFill>
                <a:latin typeface="Bookman Old Style" pitchFamily="18" charset="0"/>
              </a:rPr>
              <a:t> resolution</a:t>
            </a:r>
          </a:p>
          <a:p>
            <a:pPr marL="609600" indent="-609600">
              <a:buFont typeface="Wingdings" pitchFamily="2" charset="2"/>
              <a:buAutoNum type="arabicPeriod"/>
            </a:pPr>
            <a:r>
              <a:rPr lang="en-US" sz="2400" dirty="0">
                <a:solidFill>
                  <a:srgbClr val="0000CC"/>
                </a:solidFill>
                <a:latin typeface="Bookman Old Style" pitchFamily="18" charset="0"/>
              </a:rPr>
              <a:t>The investigation of phase transition under external actions (magnetic and electric field, radiation).</a:t>
            </a:r>
          </a:p>
        </p:txBody>
      </p:sp>
    </p:spTree>
  </p:cSld>
  <p:clrMapOvr>
    <a:masterClrMapping/>
  </p:clrMapOvr>
  <p:transition>
    <p:dissolv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14282" y="214290"/>
            <a:ext cx="8715435" cy="954107"/>
          </a:xfrm>
          <a:prstGeom prst="rect">
            <a:avLst/>
          </a:prstGeom>
          <a:noFill/>
          <a:ln w="9525">
            <a:noFill/>
            <a:round/>
            <a:headEnd/>
            <a:tailEnd/>
          </a:ln>
          <a:effectLst/>
        </p:spPr>
        <p:txBody>
          <a:bodyPr anchor="b">
            <a:spAutoFit/>
            <a:scene3d>
              <a:camera prst="orthographicFront"/>
              <a:lightRig rig="threePt" dir="t"/>
            </a:scene3d>
            <a:sp3d extrusionH="57150">
              <a:bevelT w="38100" h="38100" prst="angle"/>
            </a:sp3d>
          </a:bodyPr>
          <a:lstStyle/>
          <a:p>
            <a:pPr algn="ctr" fontAlgn="auto">
              <a:spcBef>
                <a:spcPts val="0"/>
              </a:spcBef>
              <a:spcAft>
                <a:spcPts val="0"/>
              </a:spcAft>
              <a:buClr>
                <a:srgbClr val="A69564"/>
              </a:buClr>
              <a:buSzPct val="100000"/>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US" sz="2800" b="1" dirty="0">
                <a:solidFill>
                  <a:srgbClr val="00FFCC"/>
                </a:solidFill>
                <a:effectLst>
                  <a:outerShdw blurRad="38100" dist="38100" dir="2700000" algn="tl">
                    <a:srgbClr val="000000">
                      <a:alpha val="43137"/>
                    </a:srgbClr>
                  </a:outerShdw>
                </a:effectLst>
                <a:latin typeface="Bookman Old Style" pitchFamily="18" charset="0"/>
              </a:rPr>
              <a:t>The basic units of the station "Energy dispersive EXAFS spectrometer"</a:t>
            </a:r>
            <a:endParaRPr lang="ru-RU" sz="2800" b="1" dirty="0">
              <a:solidFill>
                <a:srgbClr val="00FFCC"/>
              </a:solidFill>
              <a:effectLst>
                <a:outerShdw blurRad="38100" dist="38100" dir="2700000" algn="tl">
                  <a:srgbClr val="000000">
                    <a:alpha val="43137"/>
                  </a:srgbClr>
                </a:outerShdw>
              </a:effectLst>
              <a:latin typeface="Bookman Old Style" pitchFamily="18" charset="0"/>
              <a:cs typeface="Times New Roman" pitchFamily="18" charset="0"/>
            </a:endParaRPr>
          </a:p>
        </p:txBody>
      </p:sp>
      <p:sp>
        <p:nvSpPr>
          <p:cNvPr id="56323" name="Text Box 9"/>
          <p:cNvSpPr txBox="1">
            <a:spLocks noChangeArrowheads="1"/>
          </p:cNvSpPr>
          <p:nvPr/>
        </p:nvSpPr>
        <p:spPr bwMode="auto">
          <a:xfrm>
            <a:off x="357188" y="5429250"/>
            <a:ext cx="8358187" cy="571500"/>
          </a:xfrm>
          <a:prstGeom prst="rect">
            <a:avLst/>
          </a:prstGeom>
          <a:noFill/>
          <a:ln w="9525">
            <a:noFill/>
            <a:round/>
            <a:headEnd/>
            <a:tailEnd/>
          </a:ln>
        </p:spPr>
        <p:txBody>
          <a:bodyPr anchor="b"/>
          <a:lstStyle/>
          <a:p>
            <a:pPr algn="ctr">
              <a:lnSpc>
                <a:spcPct val="90000"/>
              </a:lnSpc>
              <a:spcBef>
                <a:spcPts val="500"/>
              </a:spcBef>
              <a:buClr>
                <a:srgbClr val="7B6D47"/>
              </a:buClr>
              <a:buSzPct val="70000"/>
              <a:buFont typeface="Wingdings" pitchFamily="2" charset="2"/>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a:solidFill>
                  <a:srgbClr val="C00000"/>
                </a:solidFill>
              </a:rPr>
              <a:t>General view of the spectrometer inside the hutch.</a:t>
            </a:r>
            <a:endParaRPr lang="ru-RU">
              <a:solidFill>
                <a:srgbClr val="C00000"/>
              </a:solidFill>
              <a:latin typeface="Calibri" pitchFamily="34" charset="0"/>
              <a:cs typeface="Times New Roman" pitchFamily="18" charset="0"/>
            </a:endParaRPr>
          </a:p>
        </p:txBody>
      </p:sp>
      <p:pic>
        <p:nvPicPr>
          <p:cNvPr id="56324" name="Picture 21"/>
          <p:cNvPicPr>
            <a:picLocks noChangeAspect="1" noChangeArrowheads="1"/>
          </p:cNvPicPr>
          <p:nvPr/>
        </p:nvPicPr>
        <p:blipFill>
          <a:blip r:embed="rId3">
            <a:lum bright="30000" contrast="40000"/>
          </a:blip>
          <a:srcRect/>
          <a:stretch>
            <a:fillRect/>
          </a:stretch>
        </p:blipFill>
        <p:spPr bwMode="auto">
          <a:xfrm>
            <a:off x="142875" y="1714500"/>
            <a:ext cx="8858250" cy="3563938"/>
          </a:xfrm>
          <a:prstGeom prst="rect">
            <a:avLst/>
          </a:prstGeom>
          <a:noFill/>
          <a:ln w="50800">
            <a:solidFill>
              <a:srgbClr val="00B0F0"/>
            </a:solidFill>
            <a:round/>
            <a:headEnd/>
            <a:tailEnd/>
          </a:ln>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a:xfrm>
            <a:off x="457200" y="228600"/>
            <a:ext cx="8229600" cy="914400"/>
          </a:xfrm>
        </p:spPr>
        <p:txBody>
          <a:bodyPr/>
          <a:lstStyle/>
          <a:p>
            <a:pPr eaLnBrk="1" hangingPunct="1"/>
            <a:r>
              <a:rPr lang="en-US" sz="3200" smtClean="0">
                <a:solidFill>
                  <a:srgbClr val="000000"/>
                </a:solidFill>
                <a:latin typeface="Arial" pitchFamily="34" charset="0"/>
              </a:rPr>
              <a:t>XASX-Ray Absorption Spectroscopy</a:t>
            </a:r>
          </a:p>
        </p:txBody>
      </p:sp>
      <p:pic>
        <p:nvPicPr>
          <p:cNvPr id="19459" name="Picture 6"/>
          <p:cNvPicPr>
            <a:picLocks noChangeAspect="1" noChangeArrowheads="1"/>
          </p:cNvPicPr>
          <p:nvPr/>
        </p:nvPicPr>
        <p:blipFill>
          <a:blip r:embed="rId3"/>
          <a:srcRect r="1657"/>
          <a:stretch>
            <a:fillRect/>
          </a:stretch>
        </p:blipFill>
        <p:spPr bwMode="auto">
          <a:xfrm>
            <a:off x="228600" y="1219200"/>
            <a:ext cx="4110038" cy="4114800"/>
          </a:xfrm>
          <a:prstGeom prst="rect">
            <a:avLst/>
          </a:prstGeom>
          <a:noFill/>
          <a:ln w="9525">
            <a:noFill/>
            <a:miter lim="800000"/>
            <a:headEnd/>
            <a:tailEnd/>
          </a:ln>
        </p:spPr>
      </p:pic>
      <p:pic>
        <p:nvPicPr>
          <p:cNvPr id="19460" name="Picture 7"/>
          <p:cNvPicPr>
            <a:picLocks noChangeAspect="1" noChangeArrowheads="1"/>
          </p:cNvPicPr>
          <p:nvPr/>
        </p:nvPicPr>
        <p:blipFill>
          <a:blip r:embed="rId4"/>
          <a:srcRect r="1477"/>
          <a:stretch>
            <a:fillRect/>
          </a:stretch>
        </p:blipFill>
        <p:spPr bwMode="auto">
          <a:xfrm>
            <a:off x="5181600" y="1066800"/>
            <a:ext cx="3349625" cy="2317750"/>
          </a:xfrm>
          <a:prstGeom prst="rect">
            <a:avLst/>
          </a:prstGeom>
          <a:noFill/>
          <a:ln w="9525">
            <a:noFill/>
            <a:miter lim="800000"/>
            <a:headEnd/>
            <a:tailEnd/>
          </a:ln>
        </p:spPr>
      </p:pic>
      <p:pic>
        <p:nvPicPr>
          <p:cNvPr id="19461" name="Picture 4"/>
          <p:cNvPicPr>
            <a:picLocks noChangeAspect="1" noChangeArrowheads="1"/>
          </p:cNvPicPr>
          <p:nvPr/>
        </p:nvPicPr>
        <p:blipFill>
          <a:blip r:embed="rId5"/>
          <a:srcRect/>
          <a:stretch>
            <a:fillRect/>
          </a:stretch>
        </p:blipFill>
        <p:spPr bwMode="auto">
          <a:xfrm>
            <a:off x="4495800" y="3208338"/>
            <a:ext cx="4545013" cy="3532187"/>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3"/>
          <a:srcRect/>
          <a:stretch>
            <a:fillRect/>
          </a:stretch>
        </p:blipFill>
        <p:spPr bwMode="auto">
          <a:xfrm>
            <a:off x="152400" y="2514600"/>
            <a:ext cx="4429125" cy="3319463"/>
          </a:xfrm>
          <a:prstGeom prst="rect">
            <a:avLst/>
          </a:prstGeom>
          <a:noFill/>
          <a:ln w="9525">
            <a:noFill/>
            <a:miter lim="800000"/>
            <a:headEnd/>
            <a:tailEnd/>
          </a:ln>
        </p:spPr>
      </p:pic>
      <p:sp>
        <p:nvSpPr>
          <p:cNvPr id="20483" name="Title 1"/>
          <p:cNvSpPr>
            <a:spLocks noGrp="1"/>
          </p:cNvSpPr>
          <p:nvPr>
            <p:ph type="title"/>
          </p:nvPr>
        </p:nvSpPr>
        <p:spPr/>
        <p:txBody>
          <a:bodyPr/>
          <a:lstStyle/>
          <a:p>
            <a:pPr eaLnBrk="1" hangingPunct="1"/>
            <a:r>
              <a:rPr lang="en-US" sz="2400" smtClean="0"/>
              <a:t>Fourier transform of the EXAFS spectra </a:t>
            </a:r>
            <a:r>
              <a:rPr lang="en-US" sz="2400" i="1" smtClean="0"/>
              <a:t>at the CoK-edge for the La</a:t>
            </a:r>
            <a:r>
              <a:rPr lang="en-US" sz="2400" i="1" baseline="-25000" smtClean="0"/>
              <a:t>1</a:t>
            </a:r>
            <a:r>
              <a:rPr lang="en-US" sz="2400" i="1" smtClean="0"/>
              <a:t>xSrxCoO</a:t>
            </a:r>
            <a:r>
              <a:rPr lang="en-US" sz="2400" i="1" baseline="-25000" smtClean="0"/>
              <a:t>3</a:t>
            </a:r>
            <a:endParaRPr lang="en-US" sz="2400" baseline="-25000" smtClean="0"/>
          </a:p>
        </p:txBody>
      </p:sp>
      <p:pic>
        <p:nvPicPr>
          <p:cNvPr id="20484" name="Picture 2"/>
          <p:cNvPicPr>
            <a:picLocks noChangeAspect="1" noChangeArrowheads="1"/>
          </p:cNvPicPr>
          <p:nvPr/>
        </p:nvPicPr>
        <p:blipFill>
          <a:blip r:embed="rId4"/>
          <a:srcRect/>
          <a:stretch>
            <a:fillRect/>
          </a:stretch>
        </p:blipFill>
        <p:spPr bwMode="auto">
          <a:xfrm>
            <a:off x="4419600" y="1271588"/>
            <a:ext cx="4457700" cy="3224212"/>
          </a:xfrm>
          <a:prstGeom prst="rect">
            <a:avLst/>
          </a:prstGeom>
          <a:noFill/>
          <a:ln w="9525">
            <a:noFill/>
            <a:miter lim="800000"/>
            <a:headEnd/>
            <a:tailEnd/>
          </a:ln>
        </p:spPr>
      </p:pic>
      <p:sp>
        <p:nvSpPr>
          <p:cNvPr id="20485" name="Rectangle 4"/>
          <p:cNvSpPr>
            <a:spLocks noChangeArrowheads="1"/>
          </p:cNvSpPr>
          <p:nvPr/>
        </p:nvSpPr>
        <p:spPr bwMode="auto">
          <a:xfrm>
            <a:off x="152400" y="5943600"/>
            <a:ext cx="8686800" cy="822325"/>
          </a:xfrm>
          <a:prstGeom prst="rect">
            <a:avLst/>
          </a:prstGeom>
          <a:noFill/>
          <a:ln w="9525">
            <a:noFill/>
            <a:miter lim="800000"/>
            <a:headEnd/>
            <a:tailEnd/>
          </a:ln>
        </p:spPr>
        <p:txBody>
          <a:bodyPr>
            <a:spAutoFit/>
          </a:bodyPr>
          <a:lstStyle/>
          <a:p>
            <a:r>
              <a:rPr lang="en-US" sz="2400">
                <a:latin typeface="Calibri" pitchFamily="34" charset="0"/>
              </a:rPr>
              <a:t>XANES spectra at the Co </a:t>
            </a:r>
            <a:r>
              <a:rPr lang="en-US" sz="2400" i="1">
                <a:latin typeface="Calibri" pitchFamily="34" charset="0"/>
              </a:rPr>
              <a:t>K-edge for the La</a:t>
            </a:r>
            <a:r>
              <a:rPr lang="en-US" sz="2400" i="1" baseline="-25000">
                <a:latin typeface="Calibri" pitchFamily="34" charset="0"/>
              </a:rPr>
              <a:t>1</a:t>
            </a:r>
            <a:r>
              <a:rPr lang="en-US" sz="2400" i="1">
                <a:latin typeface="Calibri" pitchFamily="34" charset="0"/>
              </a:rPr>
              <a:t>xSrxCoO</a:t>
            </a:r>
            <a:r>
              <a:rPr lang="en-US" sz="2400" i="1" baseline="-25000">
                <a:latin typeface="Calibri" pitchFamily="34" charset="0"/>
              </a:rPr>
              <a:t>3</a:t>
            </a:r>
            <a:r>
              <a:rPr lang="en-US" sz="2400" i="1">
                <a:latin typeface="Calibri" pitchFamily="34" charset="0"/>
              </a:rPr>
              <a:t/>
            </a:r>
            <a:br>
              <a:rPr lang="en-US" sz="2400" i="1">
                <a:latin typeface="Calibri" pitchFamily="34" charset="0"/>
              </a:rPr>
            </a:br>
            <a:r>
              <a:rPr lang="en-US" sz="2400">
                <a:latin typeface="Calibri" pitchFamily="34" charset="0"/>
              </a:rPr>
              <a:t>(</a:t>
            </a:r>
            <a:r>
              <a:rPr lang="en-US" sz="2400" i="1">
                <a:latin typeface="Calibri" pitchFamily="34" charset="0"/>
              </a:rPr>
              <a:t>x0.00.5). Inset: the pre-edge region</a:t>
            </a:r>
            <a:endParaRPr lang="ru-RU" sz="2400" i="1">
              <a:latin typeface="Calibri"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a:xfrm>
            <a:off x="428596" y="1285860"/>
            <a:ext cx="8601120" cy="3214710"/>
          </a:xfrm>
          <a:ln/>
        </p:spPr>
        <p:txBody>
          <a:bodyPr/>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 pos="8536446" algn="l"/>
              </a:tabLst>
            </a:pPr>
            <a:r>
              <a:rPr lang="en-US" dirty="0" smtClean="0">
                <a:solidFill>
                  <a:srgbClr val="00FFCC"/>
                </a:solidFill>
                <a:effectLst>
                  <a:glow rad="63500">
                    <a:schemeClr val="accent1">
                      <a:satMod val="175000"/>
                      <a:alpha val="40000"/>
                    </a:schemeClr>
                  </a:glow>
                </a:effectLst>
                <a:latin typeface="Bookman Old Style" pitchFamily="18" charset="0"/>
              </a:rPr>
              <a:t>Debye-</a:t>
            </a:r>
            <a:r>
              <a:rPr lang="en-US" dirty="0" err="1" smtClean="0">
                <a:solidFill>
                  <a:srgbClr val="00FFCC"/>
                </a:solidFill>
                <a:effectLst>
                  <a:glow rad="63500">
                    <a:schemeClr val="accent1">
                      <a:satMod val="175000"/>
                      <a:alpha val="40000"/>
                    </a:schemeClr>
                  </a:glow>
                </a:effectLst>
                <a:latin typeface="Bookman Old Style" pitchFamily="18" charset="0"/>
              </a:rPr>
              <a:t>Scherrer</a:t>
            </a:r>
            <a:r>
              <a:rPr lang="en-US" dirty="0" smtClean="0">
                <a:solidFill>
                  <a:srgbClr val="00FFCC"/>
                </a:solidFill>
                <a:effectLst>
                  <a:glow rad="63500">
                    <a:schemeClr val="accent1">
                      <a:satMod val="175000"/>
                      <a:alpha val="40000"/>
                    </a:schemeClr>
                  </a:glow>
                </a:effectLst>
                <a:latin typeface="Bookman Old Style" pitchFamily="18" charset="0"/>
              </a:rPr>
              <a:t> diffraction geometry "reverse" on the scattering of the </a:t>
            </a:r>
            <a:r>
              <a:rPr lang="en-US" dirty="0" err="1" smtClean="0">
                <a:solidFill>
                  <a:srgbClr val="00FFCC"/>
                </a:solidFill>
                <a:effectLst>
                  <a:glow rad="63500">
                    <a:schemeClr val="accent1">
                      <a:satMod val="175000"/>
                      <a:alpha val="40000"/>
                    </a:schemeClr>
                  </a:glow>
                </a:effectLst>
                <a:latin typeface="Bookman Old Style" pitchFamily="18" charset="0"/>
              </a:rPr>
              <a:t>Kurchatov</a:t>
            </a:r>
            <a:r>
              <a:rPr lang="en-US" dirty="0" smtClean="0">
                <a:solidFill>
                  <a:srgbClr val="00FFCC"/>
                </a:solidFill>
                <a:effectLst>
                  <a:glow rad="63500">
                    <a:schemeClr val="accent1">
                      <a:satMod val="175000"/>
                      <a:alpha val="40000"/>
                    </a:schemeClr>
                  </a:glow>
                </a:effectLst>
                <a:latin typeface="Bookman Old Style" pitchFamily="18" charset="0"/>
              </a:rPr>
              <a:t> source SI </a:t>
            </a:r>
            <a:endParaRPr lang="ru-RU" sz="1800" dirty="0">
              <a:solidFill>
                <a:srgbClr val="00FFCC"/>
              </a:solidFill>
              <a:effectLst>
                <a:glow rad="63500">
                  <a:schemeClr val="accent1">
                    <a:satMod val="175000"/>
                    <a:alpha val="40000"/>
                  </a:schemeClr>
                </a:glow>
              </a:effectLst>
              <a:latin typeface="Bookman Old Style" pitchFamily="18" charset="0"/>
            </a:endParaRPr>
          </a:p>
        </p:txBody>
      </p:sp>
      <p:sp>
        <p:nvSpPr>
          <p:cNvPr id="3074" name="Rectangle 2"/>
          <p:cNvSpPr>
            <a:spLocks noGrp="1" noChangeArrowheads="1"/>
          </p:cNvSpPr>
          <p:nvPr>
            <p:ph type="subTitle" idx="4294967295"/>
          </p:nvPr>
        </p:nvSpPr>
        <p:spPr bwMode="auto">
          <a:xfrm>
            <a:off x="9797760" y="1291816"/>
            <a:ext cx="8228160" cy="4527835"/>
          </a:xfrm>
          <a:prstGeom prst="rect">
            <a:avLst/>
          </a:prstGeom>
          <a:noFill/>
          <a:ln/>
        </p:spPr>
        <p:txBody>
          <a:bodyPr lIns="0" tIns="0" rIns="0" bIns="0" anchor="ctr"/>
          <a:lstStyle/>
          <a:p>
            <a:endParaRPr lang="ru-RU"/>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3"/>
          <p:cNvSpPr txBox="1">
            <a:spLocks noChangeArrowheads="1"/>
          </p:cNvSpPr>
          <p:nvPr/>
        </p:nvSpPr>
        <p:spPr bwMode="auto">
          <a:xfrm>
            <a:off x="391680" y="326914"/>
            <a:ext cx="8538038" cy="5745291"/>
          </a:xfrm>
          <a:prstGeom prst="rect">
            <a:avLst/>
          </a:prstGeom>
          <a:noFill/>
          <a:ln w="9525" cap="flat">
            <a:noFill/>
            <a:round/>
            <a:headEnd/>
            <a:tailEnd/>
          </a:ln>
          <a:effectLst/>
        </p:spPr>
        <p:txBody>
          <a:bodyPr lIns="81639" tIns="40820" rIns="81639" bIns="40820"/>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ru-RU" b="1" dirty="0">
              <a:solidFill>
                <a:srgbClr val="000000"/>
              </a:solidFill>
              <a:ea typeface="Microsoft YaHei" charset="0"/>
              <a:cs typeface="Microsoft YaHei" charset="0"/>
            </a:endParaRPr>
          </a:p>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n-US" sz="1200" dirty="0" smtClean="0">
              <a:solidFill>
                <a:srgbClr val="000000"/>
              </a:solidFill>
              <a:ea typeface="Microsoft YaHei" charset="0"/>
              <a:cs typeface="Microsoft YaHei" charset="0"/>
            </a:endParaRPr>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sz="2400" b="1" dirty="0" smtClean="0">
                <a:solidFill>
                  <a:srgbClr val="00FFCC"/>
                </a:solidFill>
                <a:effectLst>
                  <a:outerShdw blurRad="38100" dist="38100" dir="2700000" algn="tl">
                    <a:srgbClr val="000000">
                      <a:alpha val="43137"/>
                    </a:srgbClr>
                  </a:outerShdw>
                </a:effectLst>
                <a:latin typeface="Bookman Old Style" pitchFamily="18" charset="0"/>
              </a:rPr>
              <a:t>Debye-</a:t>
            </a:r>
            <a:r>
              <a:rPr lang="en-US" sz="2400" b="1" dirty="0" err="1" smtClean="0">
                <a:solidFill>
                  <a:srgbClr val="00FFCC"/>
                </a:solidFill>
                <a:effectLst>
                  <a:outerShdw blurRad="38100" dist="38100" dir="2700000" algn="tl">
                    <a:srgbClr val="000000">
                      <a:alpha val="43137"/>
                    </a:srgbClr>
                  </a:outerShdw>
                </a:effectLst>
                <a:latin typeface="Bookman Old Style" pitchFamily="18" charset="0"/>
              </a:rPr>
              <a:t>Scherrer</a:t>
            </a:r>
            <a:r>
              <a:rPr lang="en-US" sz="2400" b="1" dirty="0" smtClean="0">
                <a:solidFill>
                  <a:srgbClr val="00FFCC"/>
                </a:solidFill>
                <a:effectLst>
                  <a:outerShdw blurRad="38100" dist="38100" dir="2700000" algn="tl">
                    <a:srgbClr val="000000">
                      <a:alpha val="43137"/>
                    </a:srgbClr>
                  </a:outerShdw>
                </a:effectLst>
                <a:latin typeface="Bookman Old Style" pitchFamily="18" charset="0"/>
              </a:rPr>
              <a:t> diffraction with registration in the opposite hemisphere</a:t>
            </a:r>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n-US" sz="1200" dirty="0" smtClean="0"/>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n-US" sz="1200" dirty="0" smtClean="0"/>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endParaRPr lang="en-US" sz="1200" dirty="0" smtClean="0"/>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sz="1200" dirty="0" smtClean="0"/>
              <a:t/>
            </a:r>
            <a:br>
              <a:rPr lang="en-US" sz="1200" dirty="0" smtClean="0"/>
            </a:br>
            <a:r>
              <a:rPr lang="en-US" b="1" dirty="0" smtClean="0">
                <a:solidFill>
                  <a:srgbClr val="0000CC"/>
                </a:solidFill>
                <a:latin typeface="Bookman Old Style" pitchFamily="18" charset="0"/>
              </a:rPr>
              <a:t>The advantages</a:t>
            </a:r>
          </a:p>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dirty="0" smtClean="0">
                <a:solidFill>
                  <a:srgbClr val="0000CC"/>
                </a:solidFill>
                <a:latin typeface="Bookman Old Style" pitchFamily="18" charset="0"/>
              </a:rPr>
              <a:t/>
            </a:r>
            <a:br>
              <a:rPr lang="en-US" dirty="0" smtClean="0">
                <a:solidFill>
                  <a:srgbClr val="0000CC"/>
                </a:solidFill>
                <a:latin typeface="Bookman Old Style" pitchFamily="18" charset="0"/>
              </a:rPr>
            </a:br>
            <a:r>
              <a:rPr lang="en-US" dirty="0" smtClean="0">
                <a:solidFill>
                  <a:srgbClr val="0000CC"/>
                </a:solidFill>
                <a:latin typeface="Bookman Old Style" pitchFamily="18" charset="0"/>
              </a:rPr>
              <a:t>1. Very high sensitivity to the relative change in the </a:t>
            </a:r>
            <a:r>
              <a:rPr lang="en-US" dirty="0" err="1" smtClean="0">
                <a:solidFill>
                  <a:srgbClr val="0000CC"/>
                </a:solidFill>
                <a:latin typeface="Bookman Old Style" pitchFamily="18" charset="0"/>
              </a:rPr>
              <a:t>interplanar</a:t>
            </a:r>
            <a:r>
              <a:rPr lang="en-US" dirty="0" smtClean="0">
                <a:solidFill>
                  <a:srgbClr val="0000CC"/>
                </a:solidFill>
                <a:latin typeface="Bookman Old Style" pitchFamily="18" charset="0"/>
              </a:rPr>
              <a:t> distances - two - three orders of magnitude higher than the scattering of the "forward"</a:t>
            </a:r>
            <a:br>
              <a:rPr lang="en-US" dirty="0" smtClean="0">
                <a:solidFill>
                  <a:srgbClr val="0000CC"/>
                </a:solidFill>
                <a:latin typeface="Bookman Old Style" pitchFamily="18" charset="0"/>
              </a:rPr>
            </a:br>
            <a:endParaRPr lang="en-US" dirty="0" smtClean="0">
              <a:solidFill>
                <a:srgbClr val="0000CC"/>
              </a:solidFill>
              <a:latin typeface="Bookman Old Style" pitchFamily="18" charset="0"/>
            </a:endParaRPr>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b="1" dirty="0" smtClean="0">
                <a:solidFill>
                  <a:srgbClr val="0000CC"/>
                </a:solidFill>
                <a:latin typeface="Bookman Old Style" pitchFamily="18" charset="0"/>
              </a:rPr>
              <a:t>Disadvantages</a:t>
            </a:r>
          </a:p>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dirty="0" smtClean="0">
                <a:solidFill>
                  <a:srgbClr val="0000CC"/>
                </a:solidFill>
                <a:latin typeface="Bookman Old Style" pitchFamily="18" charset="0"/>
              </a:rPr>
              <a:t/>
            </a:r>
            <a:br>
              <a:rPr lang="en-US" dirty="0" smtClean="0">
                <a:solidFill>
                  <a:srgbClr val="0000CC"/>
                </a:solidFill>
                <a:latin typeface="Bookman Old Style" pitchFamily="18" charset="0"/>
              </a:rPr>
            </a:br>
            <a:r>
              <a:rPr lang="en-US" dirty="0" smtClean="0">
                <a:solidFill>
                  <a:srgbClr val="0000CC"/>
                </a:solidFill>
                <a:latin typeface="Bookman Old Style" pitchFamily="18" charset="0"/>
              </a:rPr>
              <a:t>1. Investigated only a thin surface layer – hundreds Microns.</a:t>
            </a:r>
            <a:br>
              <a:rPr lang="en-US" dirty="0" smtClean="0">
                <a:solidFill>
                  <a:srgbClr val="0000CC"/>
                </a:solidFill>
                <a:latin typeface="Bookman Old Style" pitchFamily="18" charset="0"/>
              </a:rPr>
            </a:br>
            <a:r>
              <a:rPr lang="en-US" dirty="0" smtClean="0">
                <a:solidFill>
                  <a:srgbClr val="0000CC"/>
                </a:solidFill>
                <a:latin typeface="Bookman Old Style" pitchFamily="18" charset="0"/>
              </a:rPr>
              <a:t>2. The sample must be flat and smooth (for maximum sensitivity)</a:t>
            </a:r>
            <a:br>
              <a:rPr lang="en-US" dirty="0" smtClean="0">
                <a:solidFill>
                  <a:srgbClr val="0000CC"/>
                </a:solidFill>
                <a:latin typeface="Bookman Old Style" pitchFamily="18" charset="0"/>
              </a:rPr>
            </a:br>
            <a:r>
              <a:rPr lang="en-US" dirty="0" smtClean="0">
                <a:solidFill>
                  <a:srgbClr val="0000CC"/>
                </a:solidFill>
                <a:latin typeface="Bookman Old Style" pitchFamily="18" charset="0"/>
              </a:rPr>
              <a:t>3. In the study on line stretching occurs along one axis, and the measurement - at a different (Poisson's ratio)</a:t>
            </a:r>
            <a:endParaRPr lang="ru-RU" dirty="0">
              <a:solidFill>
                <a:srgbClr val="0000CC"/>
              </a:solidFill>
              <a:latin typeface="Bookman Old Style" pitchFamily="18" charset="0"/>
              <a:ea typeface="Microsoft YaHei" charset="0"/>
              <a:cs typeface="Microsoft YaHei"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ChangeArrowheads="1"/>
          </p:cNvSpPr>
          <p:nvPr/>
        </p:nvSpPr>
        <p:spPr bwMode="auto">
          <a:xfrm>
            <a:off x="2963863" y="2114550"/>
            <a:ext cx="9144000" cy="0"/>
          </a:xfrm>
          <a:prstGeom prst="rect">
            <a:avLst/>
          </a:prstGeom>
          <a:noFill/>
          <a:ln w="9525">
            <a:noFill/>
            <a:miter lim="800000"/>
            <a:headEnd/>
            <a:tailEnd/>
          </a:ln>
        </p:spPr>
        <p:txBody>
          <a:bodyPr>
            <a:spAutoFit/>
          </a:bodyPr>
          <a:lstStyle/>
          <a:p>
            <a:endParaRPr lang="ru-RU">
              <a:latin typeface="Calibri" pitchFamily="34" charset="0"/>
            </a:endParaRPr>
          </a:p>
        </p:txBody>
      </p:sp>
      <p:sp>
        <p:nvSpPr>
          <p:cNvPr id="58371" name="Rectangle 5"/>
          <p:cNvSpPr>
            <a:spLocks noChangeArrowheads="1"/>
          </p:cNvSpPr>
          <p:nvPr/>
        </p:nvSpPr>
        <p:spPr bwMode="auto">
          <a:xfrm>
            <a:off x="2571750" y="1828800"/>
            <a:ext cx="9144000" cy="0"/>
          </a:xfrm>
          <a:prstGeom prst="rect">
            <a:avLst/>
          </a:prstGeom>
          <a:noFill/>
          <a:ln w="9525">
            <a:noFill/>
            <a:miter lim="800000"/>
            <a:headEnd/>
            <a:tailEnd/>
          </a:ln>
        </p:spPr>
        <p:txBody>
          <a:bodyPr>
            <a:spAutoFit/>
          </a:bodyPr>
          <a:lstStyle/>
          <a:p>
            <a:endParaRPr lang="ru-RU">
              <a:latin typeface="Calibri" pitchFamily="34" charset="0"/>
            </a:endParaRPr>
          </a:p>
        </p:txBody>
      </p:sp>
      <p:pic>
        <p:nvPicPr>
          <p:cNvPr id="58372" name="Picture 4"/>
          <p:cNvPicPr>
            <a:picLocks noChangeAspect="1" noChangeArrowheads="1"/>
          </p:cNvPicPr>
          <p:nvPr/>
        </p:nvPicPr>
        <p:blipFill>
          <a:blip r:embed="rId2"/>
          <a:srcRect/>
          <a:stretch>
            <a:fillRect/>
          </a:stretch>
        </p:blipFill>
        <p:spPr bwMode="auto">
          <a:xfrm>
            <a:off x="714375" y="763588"/>
            <a:ext cx="7500938" cy="5999162"/>
          </a:xfrm>
          <a:prstGeom prst="rect">
            <a:avLst/>
          </a:prstGeom>
          <a:noFill/>
          <a:ln w="9525">
            <a:noFill/>
            <a:miter lim="800000"/>
            <a:headEnd/>
            <a:tailEnd/>
          </a:ln>
        </p:spPr>
      </p:pic>
      <p:sp>
        <p:nvSpPr>
          <p:cNvPr id="58373" name="Text Box 6"/>
          <p:cNvSpPr txBox="1">
            <a:spLocks noChangeArrowheads="1"/>
          </p:cNvSpPr>
          <p:nvPr/>
        </p:nvSpPr>
        <p:spPr bwMode="auto">
          <a:xfrm>
            <a:off x="152400" y="0"/>
            <a:ext cx="8991600" cy="457200"/>
          </a:xfrm>
          <a:prstGeom prst="rect">
            <a:avLst/>
          </a:prstGeom>
          <a:noFill/>
          <a:ln w="9525">
            <a:noFill/>
            <a:miter lim="800000"/>
            <a:headEnd/>
            <a:tailEnd/>
          </a:ln>
        </p:spPr>
        <p:txBody>
          <a:bodyPr>
            <a:spAutoFit/>
          </a:bodyPr>
          <a:lstStyle/>
          <a:p>
            <a:pPr>
              <a:spcBef>
                <a:spcPct val="50000"/>
              </a:spcBef>
            </a:pPr>
            <a:endParaRPr lang="ru-RU">
              <a:latin typeface="Calibri" pitchFamily="34" charset="0"/>
            </a:endParaRPr>
          </a:p>
        </p:txBody>
      </p:sp>
      <p:sp>
        <p:nvSpPr>
          <p:cNvPr id="58374" name="Text Box 7"/>
          <p:cNvSpPr txBox="1">
            <a:spLocks noChangeArrowheads="1"/>
          </p:cNvSpPr>
          <p:nvPr/>
        </p:nvSpPr>
        <p:spPr bwMode="auto">
          <a:xfrm>
            <a:off x="457200" y="142875"/>
            <a:ext cx="8686800" cy="584775"/>
          </a:xfrm>
          <a:prstGeom prst="rect">
            <a:avLst/>
          </a:prstGeom>
          <a:noFill/>
          <a:ln w="9525">
            <a:noFill/>
            <a:miter lim="800000"/>
            <a:headEnd/>
            <a:tailEnd/>
          </a:ln>
        </p:spPr>
        <p:txBody>
          <a:bodyPr>
            <a:spAutoFit/>
          </a:bodyPr>
          <a:lstStyle/>
          <a:p>
            <a:pPr algn="ctr" fontAlgn="auto">
              <a:spcBef>
                <a:spcPct val="50000"/>
              </a:spcBef>
              <a:spcAft>
                <a:spcPts val="0"/>
              </a:spcAft>
              <a:defRPr/>
            </a:pPr>
            <a:r>
              <a:rPr lang="en-US" sz="1600" b="1" dirty="0">
                <a:solidFill>
                  <a:srgbClr val="00FFCC"/>
                </a:solidFill>
                <a:effectLst>
                  <a:outerShdw blurRad="38100" dist="38100" dir="2700000" algn="tl">
                    <a:srgbClr val="000000">
                      <a:alpha val="43137"/>
                    </a:srgbClr>
                  </a:outerShdw>
                </a:effectLst>
                <a:latin typeface="Bookman Old Style" pitchFamily="18" charset="0"/>
              </a:rPr>
              <a:t>Diffraction in the opposite hemisphere based on equipment  of EXAFS – D spectrometer</a:t>
            </a:r>
            <a:endParaRPr lang="ru-RU" sz="1600" b="1" dirty="0">
              <a:solidFill>
                <a:srgbClr val="00FFCC"/>
              </a:solidFill>
              <a:effectLst>
                <a:outerShdw blurRad="38100" dist="38100" dir="2700000" algn="tl">
                  <a:srgbClr val="000000">
                    <a:alpha val="43137"/>
                  </a:srgbClr>
                </a:outerShdw>
              </a:effectLst>
              <a:latin typeface="Bookman Old Style" pitchFamily="18"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642910" y="142852"/>
            <a:ext cx="8136209" cy="1143008"/>
          </a:xfrm>
          <a:ln/>
        </p:spPr>
        <p:txBody>
          <a:bodyPr/>
          <a:lstStyle/>
          <a:p>
            <a:pPr algn="l">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sz="2800" dirty="0" smtClean="0">
                <a:solidFill>
                  <a:srgbClr val="00FFCC"/>
                </a:solidFill>
                <a:latin typeface="Bookman Old Style" pitchFamily="18" charset="0"/>
              </a:rPr>
              <a:t>Debye-</a:t>
            </a:r>
            <a:r>
              <a:rPr lang="en-US" sz="2800" dirty="0" err="1" smtClean="0">
                <a:solidFill>
                  <a:srgbClr val="00FFCC"/>
                </a:solidFill>
                <a:latin typeface="Bookman Old Style" pitchFamily="18" charset="0"/>
              </a:rPr>
              <a:t>Scherrer</a:t>
            </a:r>
            <a:r>
              <a:rPr lang="en-US" sz="2800" dirty="0" smtClean="0">
                <a:solidFill>
                  <a:srgbClr val="00FFCC"/>
                </a:solidFill>
                <a:latin typeface="Bookman Old Style" pitchFamily="18" charset="0"/>
              </a:rPr>
              <a:t> diffraction in the opposite hemisphere</a:t>
            </a:r>
            <a:endParaRPr lang="ru-RU" sz="2500" dirty="0"/>
          </a:p>
        </p:txBody>
      </p:sp>
      <p:pic>
        <p:nvPicPr>
          <p:cNvPr id="16386" name="Picture 2"/>
          <p:cNvPicPr>
            <a:picLocks noChangeAspect="1" noChangeArrowheads="1"/>
          </p:cNvPicPr>
          <p:nvPr/>
        </p:nvPicPr>
        <p:blipFill>
          <a:blip r:embed="rId3" cstate="screen"/>
          <a:srcRect t="-6915"/>
          <a:stretch>
            <a:fillRect/>
          </a:stretch>
        </p:blipFill>
        <p:spPr bwMode="auto">
          <a:xfrm>
            <a:off x="391680" y="2808295"/>
            <a:ext cx="3047040" cy="4045385"/>
          </a:xfrm>
          <a:prstGeom prst="rect">
            <a:avLst/>
          </a:prstGeom>
          <a:noFill/>
          <a:ln w="9525" cap="flat">
            <a:noFill/>
            <a:round/>
            <a:headEnd/>
            <a:tailEnd/>
          </a:ln>
          <a:effectLst/>
        </p:spPr>
      </p:pic>
      <p:pic>
        <p:nvPicPr>
          <p:cNvPr id="16387" name="Picture 3"/>
          <p:cNvPicPr>
            <a:picLocks noChangeAspect="1" noChangeArrowheads="1"/>
          </p:cNvPicPr>
          <p:nvPr/>
        </p:nvPicPr>
        <p:blipFill>
          <a:blip r:embed="rId4" cstate="screen"/>
          <a:srcRect t="-1931"/>
          <a:stretch>
            <a:fillRect/>
          </a:stretch>
        </p:blipFill>
        <p:spPr bwMode="auto">
          <a:xfrm>
            <a:off x="5535360" y="2874542"/>
            <a:ext cx="3019680" cy="3918652"/>
          </a:xfrm>
          <a:prstGeom prst="rect">
            <a:avLst/>
          </a:prstGeom>
          <a:noFill/>
          <a:ln w="9525" cap="flat">
            <a:noFill/>
            <a:round/>
            <a:headEnd/>
            <a:tailEnd/>
          </a:ln>
          <a:effectLst/>
        </p:spPr>
      </p:pic>
      <p:sp>
        <p:nvSpPr>
          <p:cNvPr id="16388" name="Text Box 4"/>
          <p:cNvSpPr txBox="1">
            <a:spLocks noChangeArrowheads="1"/>
          </p:cNvSpPr>
          <p:nvPr/>
        </p:nvSpPr>
        <p:spPr bwMode="auto">
          <a:xfrm>
            <a:off x="785786" y="1357298"/>
            <a:ext cx="7358114" cy="928695"/>
          </a:xfrm>
          <a:prstGeom prst="rect">
            <a:avLst/>
          </a:prstGeom>
          <a:noFill/>
          <a:ln w="9525" cap="flat">
            <a:noFill/>
            <a:round/>
            <a:headEnd/>
            <a:tailEnd/>
          </a:ln>
          <a:effectLst/>
        </p:spPr>
        <p:txBody>
          <a:bodyPr lIns="81639" tIns="40820" rIns="81639" bIns="40820"/>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dirty="0" smtClean="0">
                <a:solidFill>
                  <a:srgbClr val="0000CC"/>
                </a:solidFill>
                <a:latin typeface="Bookman Old Style" pitchFamily="18" charset="0"/>
              </a:rPr>
              <a:t>The </a:t>
            </a:r>
            <a:r>
              <a:rPr lang="en-US" dirty="0" err="1" smtClean="0">
                <a:solidFill>
                  <a:srgbClr val="0000CC"/>
                </a:solidFill>
                <a:latin typeface="Bookman Old Style" pitchFamily="18" charset="0"/>
              </a:rPr>
              <a:t>interplanar</a:t>
            </a:r>
            <a:r>
              <a:rPr lang="en-US" dirty="0" smtClean="0">
                <a:solidFill>
                  <a:srgbClr val="0000CC"/>
                </a:solidFill>
                <a:latin typeface="Bookman Old Style" pitchFamily="18" charset="0"/>
              </a:rPr>
              <a:t> distance of the heat-treated sample is less than control. </a:t>
            </a:r>
            <a:r>
              <a:rPr lang="ru-RU" dirty="0" err="1" smtClean="0">
                <a:solidFill>
                  <a:srgbClr val="0000CC"/>
                </a:solidFill>
                <a:latin typeface="Bookman Old Style" pitchFamily="18" charset="0"/>
                <a:cs typeface="Arial" charset="0"/>
              </a:rPr>
              <a:t>d</a:t>
            </a:r>
            <a:r>
              <a:rPr lang="ru-RU" dirty="0" smtClean="0">
                <a:solidFill>
                  <a:srgbClr val="0000CC"/>
                </a:solidFill>
                <a:latin typeface="Bookman Old Style" pitchFamily="18" charset="0"/>
                <a:cs typeface="Arial" charset="0"/>
              </a:rPr>
              <a:t>/</a:t>
            </a:r>
            <a:r>
              <a:rPr lang="ru-RU" dirty="0" err="1" smtClean="0">
                <a:solidFill>
                  <a:srgbClr val="0000CC"/>
                </a:solidFill>
                <a:latin typeface="Bookman Old Style" pitchFamily="18" charset="0"/>
                <a:cs typeface="Arial" charset="0"/>
              </a:rPr>
              <a:t>d</a:t>
            </a:r>
            <a:r>
              <a:rPr lang="ru-RU" dirty="0" smtClean="0">
                <a:solidFill>
                  <a:srgbClr val="0000CC"/>
                </a:solidFill>
                <a:latin typeface="Bookman Old Style" pitchFamily="18" charset="0"/>
                <a:cs typeface="Arial" charset="0"/>
              </a:rPr>
              <a:t> </a:t>
            </a:r>
            <a:r>
              <a:rPr lang="ru-RU" dirty="0">
                <a:solidFill>
                  <a:srgbClr val="0000CC"/>
                </a:solidFill>
                <a:latin typeface="Bookman Old Style" pitchFamily="18" charset="0"/>
                <a:cs typeface="Arial" charset="0"/>
              </a:rPr>
              <a:t>=5.7*10</a:t>
            </a:r>
            <a:r>
              <a:rPr lang="ru-RU" baseline="33000" dirty="0">
                <a:solidFill>
                  <a:srgbClr val="0000CC"/>
                </a:solidFill>
                <a:latin typeface="Bookman Old Style" pitchFamily="18" charset="0"/>
                <a:cs typeface="Arial" charset="0"/>
              </a:rPr>
              <a:t>-4</a:t>
            </a:r>
            <a:r>
              <a:rPr lang="ru-RU" dirty="0">
                <a:solidFill>
                  <a:srgbClr val="0000CC"/>
                </a:solidFill>
                <a:latin typeface="Bookman Old Style" pitchFamily="18" charset="0"/>
                <a:ea typeface="Microsoft YaHei" charset="0"/>
                <a:cs typeface="Microsoft YaHei" charset="0"/>
              </a:rPr>
              <a:t> </a:t>
            </a:r>
          </a:p>
        </p:txBody>
      </p:sp>
      <p:sp>
        <p:nvSpPr>
          <p:cNvPr id="16389" name="Text Box 5"/>
          <p:cNvSpPr txBox="1">
            <a:spLocks noChangeArrowheads="1"/>
          </p:cNvSpPr>
          <p:nvPr/>
        </p:nvSpPr>
        <p:spPr bwMode="auto">
          <a:xfrm>
            <a:off x="785786" y="2143116"/>
            <a:ext cx="7429552" cy="571505"/>
          </a:xfrm>
          <a:prstGeom prst="rect">
            <a:avLst/>
          </a:prstGeom>
          <a:noFill/>
          <a:ln w="9525" cap="flat">
            <a:noFill/>
            <a:round/>
            <a:headEnd/>
            <a:tailEnd/>
          </a:ln>
          <a:effectLst/>
        </p:spPr>
        <p:txBody>
          <a:bodyPr lIns="81639" tIns="40820" rIns="81639" bIns="40820"/>
          <a:lstStyle/>
          <a:p>
            <a:pP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sz="1600" dirty="0" smtClean="0">
                <a:solidFill>
                  <a:srgbClr val="0000CC"/>
                </a:solidFill>
                <a:latin typeface="Bookman Old Style" pitchFamily="18" charset="0"/>
              </a:rPr>
              <a:t>Profile ring heat-treated sample is wider than control ring in 3.6 times.</a:t>
            </a:r>
            <a:endParaRPr lang="ru-RU" sz="1600" dirty="0">
              <a:solidFill>
                <a:srgbClr val="0000CC"/>
              </a:solidFill>
              <a:latin typeface="Bookman Old Style" pitchFamily="18" charset="0"/>
              <a:ea typeface="Microsoft YaHei" charset="0"/>
              <a:cs typeface="Microsoft YaHei" charset="0"/>
            </a:endParaRPr>
          </a:p>
        </p:txBody>
      </p:sp>
      <p:sp>
        <p:nvSpPr>
          <p:cNvPr id="16390" name="Text Box 6"/>
          <p:cNvSpPr txBox="1">
            <a:spLocks noChangeArrowheads="1"/>
          </p:cNvSpPr>
          <p:nvPr/>
        </p:nvSpPr>
        <p:spPr bwMode="auto">
          <a:xfrm>
            <a:off x="500034" y="3990660"/>
            <a:ext cx="3000396" cy="646627"/>
          </a:xfrm>
          <a:prstGeom prst="rect">
            <a:avLst/>
          </a:prstGeom>
          <a:noFill/>
          <a:ln w="9525" cap="flat">
            <a:noFill/>
            <a:round/>
            <a:headEnd/>
            <a:tailEnd/>
          </a:ln>
          <a:effectLst/>
        </p:spPr>
        <p:txBody>
          <a:bodyPr lIns="81639" tIns="58454" rIns="81639" bIns="40820"/>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en-US" sz="1400" dirty="0" smtClean="0">
                <a:latin typeface="Bookman Old Style" pitchFamily="18" charset="0"/>
              </a:rPr>
              <a:t>steel</a:t>
            </a:r>
            <a:r>
              <a:rPr lang="ru-RU" sz="1400" dirty="0" smtClean="0">
                <a:solidFill>
                  <a:srgbClr val="000000"/>
                </a:solidFill>
                <a:latin typeface="Bookman Old Style" pitchFamily="18" charset="0"/>
                <a:ea typeface="Microsoft YaHei" charset="0"/>
                <a:cs typeface="Microsoft YaHei" charset="0"/>
              </a:rPr>
              <a:t> </a:t>
            </a:r>
            <a:r>
              <a:rPr lang="ru-RU" sz="1400" dirty="0">
                <a:solidFill>
                  <a:srgbClr val="000000"/>
                </a:solidFill>
                <a:latin typeface="Bookman Old Style" pitchFamily="18" charset="0"/>
                <a:ea typeface="Microsoft YaHei" charset="0"/>
                <a:cs typeface="Microsoft YaHei" charset="0"/>
              </a:rPr>
              <a:t>10Х9К3В2МФБР </a:t>
            </a:r>
            <a:endParaRPr lang="en-US" sz="1400" dirty="0" smtClean="0">
              <a:solidFill>
                <a:srgbClr val="000000"/>
              </a:solidFill>
              <a:latin typeface="Bookman Old Style" pitchFamily="18" charset="0"/>
              <a:ea typeface="Microsoft YaHei" charset="0"/>
              <a:cs typeface="Microsoft YaHei" charset="0"/>
            </a:endParaRPr>
          </a:p>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ru-RU" sz="1400" dirty="0" smtClean="0">
                <a:solidFill>
                  <a:srgbClr val="000000"/>
                </a:solidFill>
                <a:latin typeface="Bookman Old Style" pitchFamily="18" charset="0"/>
                <a:ea typeface="Microsoft YaHei" charset="0"/>
                <a:cs typeface="Microsoft YaHei" charset="0"/>
              </a:rPr>
              <a:t>(1040</a:t>
            </a:r>
            <a:r>
              <a:rPr lang="ru-RU" sz="1400" dirty="0" smtClean="0">
                <a:solidFill>
                  <a:srgbClr val="000000"/>
                </a:solidFill>
                <a:latin typeface="Bookman Old Style" pitchFamily="18" charset="0"/>
                <a:cs typeface="Arial" charset="0"/>
              </a:rPr>
              <a:t>°С-30</a:t>
            </a:r>
            <a:r>
              <a:rPr lang="en-US" sz="1400" dirty="0" smtClean="0">
                <a:solidFill>
                  <a:srgbClr val="000000"/>
                </a:solidFill>
                <a:latin typeface="Bookman Old Style" pitchFamily="18" charset="0"/>
                <a:cs typeface="Arial" charset="0"/>
              </a:rPr>
              <a:t>min</a:t>
            </a:r>
            <a:r>
              <a:rPr lang="ru-RU" sz="1400" dirty="0" smtClean="0">
                <a:solidFill>
                  <a:srgbClr val="000000"/>
                </a:solidFill>
                <a:latin typeface="Bookman Old Style" pitchFamily="18" charset="0"/>
                <a:cs typeface="Arial" charset="0"/>
              </a:rPr>
              <a:t>, </a:t>
            </a:r>
            <a:r>
              <a:rPr lang="ru-RU" sz="1400" dirty="0">
                <a:solidFill>
                  <a:srgbClr val="000000"/>
                </a:solidFill>
                <a:latin typeface="Bookman Old Style" pitchFamily="18" charset="0"/>
                <a:cs typeface="Arial" charset="0"/>
              </a:rPr>
              <a:t>760°С-3 </a:t>
            </a:r>
            <a:r>
              <a:rPr lang="en-US" sz="1400" dirty="0" smtClean="0">
                <a:latin typeface="Bookman Old Style" pitchFamily="18" charset="0"/>
              </a:rPr>
              <a:t>hours</a:t>
            </a:r>
            <a:r>
              <a:rPr lang="ru-RU" sz="1400" dirty="0" smtClean="0">
                <a:solidFill>
                  <a:srgbClr val="000000"/>
                </a:solidFill>
                <a:latin typeface="Bookman Old Style" pitchFamily="18" charset="0"/>
                <a:cs typeface="Arial" charset="0"/>
              </a:rPr>
              <a:t>)</a:t>
            </a:r>
            <a:endParaRPr lang="ru-RU" sz="1400" dirty="0">
              <a:solidFill>
                <a:srgbClr val="000000"/>
              </a:solidFill>
              <a:latin typeface="Bookman Old Style" pitchFamily="18" charset="0"/>
              <a:cs typeface="Arial" charset="0"/>
            </a:endParaRPr>
          </a:p>
        </p:txBody>
      </p:sp>
      <p:sp>
        <p:nvSpPr>
          <p:cNvPr id="16391" name="Text Box 7"/>
          <p:cNvSpPr txBox="1">
            <a:spLocks noChangeArrowheads="1"/>
          </p:cNvSpPr>
          <p:nvPr/>
        </p:nvSpPr>
        <p:spPr bwMode="auto">
          <a:xfrm>
            <a:off x="5715008" y="4000504"/>
            <a:ext cx="2768594" cy="646627"/>
          </a:xfrm>
          <a:prstGeom prst="rect">
            <a:avLst/>
          </a:prstGeom>
          <a:noFill/>
          <a:ln w="9525" cap="flat">
            <a:noFill/>
            <a:round/>
            <a:headEnd/>
            <a:tailEnd/>
          </a:ln>
          <a:effectLst/>
        </p:spPr>
        <p:txBody>
          <a:bodyPr lIns="81639" tIns="58454" rIns="81639" bIns="40820"/>
          <a:lstStyle/>
          <a:p>
            <a:pPr algn="ctr">
              <a:tabLst>
                <a:tab pos="0" algn="l"/>
                <a:tab pos="406086" algn="l"/>
                <a:tab pos="813612" algn="l"/>
                <a:tab pos="1221138" algn="l"/>
                <a:tab pos="1628664" algn="l"/>
                <a:tab pos="2036190" algn="l"/>
                <a:tab pos="2443717" algn="l"/>
                <a:tab pos="2851242" algn="l"/>
                <a:tab pos="3258769" algn="l"/>
                <a:tab pos="3666294" algn="l"/>
                <a:tab pos="4073821" algn="l"/>
                <a:tab pos="4481346" algn="l"/>
                <a:tab pos="4888873" algn="l"/>
                <a:tab pos="5296398" algn="l"/>
                <a:tab pos="5703925" algn="l"/>
                <a:tab pos="6111450" algn="l"/>
                <a:tab pos="6518977" algn="l"/>
                <a:tab pos="6926502" algn="l"/>
                <a:tab pos="7334029" algn="l"/>
                <a:tab pos="7741554" algn="l"/>
                <a:tab pos="8149081" algn="l"/>
              </a:tabLst>
            </a:pPr>
            <a:r>
              <a:rPr lang="ru-RU" sz="2000" dirty="0">
                <a:solidFill>
                  <a:srgbClr val="000000"/>
                </a:solidFill>
                <a:cs typeface="Arial" charset="0"/>
              </a:rPr>
              <a:t> </a:t>
            </a:r>
            <a:r>
              <a:rPr lang="en-US" sz="1400" dirty="0" smtClean="0">
                <a:latin typeface="Bookman Old Style" pitchFamily="18" charset="0"/>
              </a:rPr>
              <a:t>steel</a:t>
            </a:r>
            <a:r>
              <a:rPr lang="ru-RU" sz="1400" dirty="0" smtClean="0">
                <a:solidFill>
                  <a:srgbClr val="000000"/>
                </a:solidFill>
                <a:latin typeface="Bookman Old Style" pitchFamily="18" charset="0"/>
                <a:cs typeface="Arial" charset="0"/>
              </a:rPr>
              <a:t> </a:t>
            </a:r>
            <a:r>
              <a:rPr lang="ru-RU" sz="1400" dirty="0">
                <a:solidFill>
                  <a:srgbClr val="000000"/>
                </a:solidFill>
                <a:latin typeface="Bookman Old Style" pitchFamily="18" charset="0"/>
                <a:ea typeface="Microsoft YaHei" charset="0"/>
                <a:cs typeface="Microsoft YaHei" charset="0"/>
              </a:rPr>
              <a:t>10Х9К3В2МФБР </a:t>
            </a:r>
            <a:r>
              <a:rPr lang="ru-RU" sz="1400" dirty="0" smtClean="0">
                <a:solidFill>
                  <a:srgbClr val="000000"/>
                </a:solidFill>
                <a:latin typeface="Bookman Old Style" pitchFamily="18" charset="0"/>
                <a:ea typeface="Microsoft YaHei" charset="0"/>
                <a:cs typeface="Microsoft YaHei" charset="0"/>
              </a:rPr>
              <a:t>(</a:t>
            </a:r>
            <a:r>
              <a:rPr lang="en-US" sz="1400" dirty="0" smtClean="0">
                <a:solidFill>
                  <a:srgbClr val="000000"/>
                </a:solidFill>
                <a:latin typeface="Bookman Old Style" pitchFamily="18" charset="0"/>
                <a:ea typeface="Microsoft YaHei" charset="0"/>
                <a:cs typeface="Microsoft YaHei" charset="0"/>
              </a:rPr>
              <a:t>control</a:t>
            </a:r>
            <a:r>
              <a:rPr lang="ru-RU" sz="1400" dirty="0" smtClean="0">
                <a:solidFill>
                  <a:srgbClr val="000000"/>
                </a:solidFill>
                <a:latin typeface="Bookman Old Style" pitchFamily="18" charset="0"/>
                <a:ea typeface="Microsoft YaHei" charset="0"/>
                <a:cs typeface="Microsoft YaHei" charset="0"/>
              </a:rPr>
              <a:t>)</a:t>
            </a:r>
            <a:endParaRPr lang="ru-RU" sz="1400" dirty="0">
              <a:solidFill>
                <a:srgbClr val="000000"/>
              </a:solidFill>
              <a:latin typeface="Bookman Old Style" pitchFamily="18" charset="0"/>
              <a:ea typeface="Microsoft YaHei" charset="0"/>
              <a:cs typeface="Microsoft YaHei"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D:\AN-N-03-08\Sci-themes\Debay-Sherer\D-S-exp\Corund2Pb3.jpg"/>
          <p:cNvPicPr>
            <a:picLocks noChangeAspect="1" noChangeArrowheads="1"/>
          </p:cNvPicPr>
          <p:nvPr/>
        </p:nvPicPr>
        <p:blipFill>
          <a:blip r:embed="rId2" cstate="screen"/>
          <a:srcRect/>
          <a:stretch>
            <a:fillRect/>
          </a:stretch>
        </p:blipFill>
        <p:spPr bwMode="auto">
          <a:xfrm>
            <a:off x="4786313" y="142875"/>
            <a:ext cx="3048000" cy="3810000"/>
          </a:xfrm>
          <a:prstGeom prst="rect">
            <a:avLst/>
          </a:prstGeom>
          <a:noFill/>
          <a:ln w="9525">
            <a:noFill/>
            <a:miter lim="800000"/>
            <a:headEnd/>
            <a:tailEnd/>
          </a:ln>
        </p:spPr>
      </p:pic>
      <p:sp>
        <p:nvSpPr>
          <p:cNvPr id="59396" name="Text Box 4"/>
          <p:cNvSpPr txBox="1">
            <a:spLocks noChangeArrowheads="1"/>
          </p:cNvSpPr>
          <p:nvPr/>
        </p:nvSpPr>
        <p:spPr bwMode="auto">
          <a:xfrm>
            <a:off x="214313" y="1371600"/>
            <a:ext cx="4643437" cy="1200329"/>
          </a:xfrm>
          <a:prstGeom prst="rect">
            <a:avLst/>
          </a:prstGeom>
          <a:noFill/>
          <a:ln w="9525">
            <a:noFill/>
            <a:miter lim="800000"/>
            <a:headEnd/>
            <a:tailEnd/>
          </a:ln>
        </p:spPr>
        <p:txBody>
          <a:bodyPr>
            <a:spAutoFit/>
          </a:bodyPr>
          <a:lstStyle/>
          <a:p>
            <a:pPr fontAlgn="auto">
              <a:spcBef>
                <a:spcPts val="0"/>
              </a:spcBef>
              <a:spcAft>
                <a:spcPts val="0"/>
              </a:spcAft>
              <a:defRPr/>
            </a:pPr>
            <a:r>
              <a:rPr lang="en-US" dirty="0">
                <a:latin typeface="Bookman Old Style" pitchFamily="18" charset="0"/>
              </a:rPr>
              <a:t>Debye-</a:t>
            </a:r>
            <a:r>
              <a:rPr lang="en-US" dirty="0" err="1">
                <a:latin typeface="Bookman Old Style" pitchFamily="18" charset="0"/>
              </a:rPr>
              <a:t>Scherrer</a:t>
            </a:r>
            <a:r>
              <a:rPr lang="en-US" dirty="0">
                <a:latin typeface="Bookman Old Style" pitchFamily="18" charset="0"/>
              </a:rPr>
              <a:t> diffraction in the </a:t>
            </a:r>
            <a:r>
              <a:rPr lang="en-US" dirty="0">
                <a:solidFill>
                  <a:srgbClr val="CC3399"/>
                </a:solidFill>
                <a:latin typeface="Bookman Old Style" pitchFamily="18" charset="0"/>
              </a:rPr>
              <a:t>forward</a:t>
            </a:r>
            <a:r>
              <a:rPr lang="en-US" dirty="0">
                <a:latin typeface="Bookman Old Style" pitchFamily="18" charset="0"/>
              </a:rPr>
              <a:t> hemisphere. Corundum. (Reference Model)</a:t>
            </a:r>
            <a:br>
              <a:rPr lang="en-US" dirty="0">
                <a:latin typeface="Bookman Old Style" pitchFamily="18" charset="0"/>
              </a:rPr>
            </a:br>
            <a:r>
              <a:rPr lang="en-US" dirty="0">
                <a:latin typeface="Bookman Old Style" pitchFamily="18" charset="0"/>
              </a:rPr>
              <a:t>Experiment.</a:t>
            </a:r>
            <a:endParaRPr lang="ru-RU" dirty="0">
              <a:effectLst>
                <a:outerShdw blurRad="38100" dist="38100" dir="2700000" algn="tl">
                  <a:srgbClr val="000000">
                    <a:alpha val="43137"/>
                  </a:srgbClr>
                </a:outerShdw>
              </a:effectLst>
              <a:latin typeface="Bookman Old Style" pitchFamily="18" charset="0"/>
            </a:endParaRPr>
          </a:p>
        </p:txBody>
      </p:sp>
      <p:sp>
        <p:nvSpPr>
          <p:cNvPr id="2" name="Rectangle 5"/>
          <p:cNvSpPr>
            <a:spLocks noChangeArrowheads="1"/>
          </p:cNvSpPr>
          <p:nvPr/>
        </p:nvSpPr>
        <p:spPr bwMode="auto">
          <a:xfrm>
            <a:off x="2343150" y="1524000"/>
            <a:ext cx="9144000" cy="0"/>
          </a:xfrm>
          <a:prstGeom prst="rect">
            <a:avLst/>
          </a:prstGeom>
          <a:noFill/>
          <a:ln w="9525">
            <a:noFill/>
            <a:miter lim="800000"/>
            <a:headEnd/>
            <a:tailEnd/>
          </a:ln>
        </p:spPr>
        <p:txBody>
          <a:bodyPr>
            <a:spAutoFit/>
          </a:bodyPr>
          <a:lstStyle/>
          <a:p>
            <a:endParaRPr lang="ru-RU">
              <a:latin typeface="Calibri" pitchFamily="34" charset="0"/>
            </a:endParaRPr>
          </a:p>
        </p:txBody>
      </p:sp>
      <p:pic>
        <p:nvPicPr>
          <p:cNvPr id="59397" name="Picture 6"/>
          <p:cNvPicPr>
            <a:picLocks noChangeAspect="1" noChangeArrowheads="1"/>
          </p:cNvPicPr>
          <p:nvPr/>
        </p:nvPicPr>
        <p:blipFill>
          <a:blip r:embed="rId3">
            <a:lum contrast="12000"/>
          </a:blip>
          <a:srcRect/>
          <a:stretch>
            <a:fillRect/>
          </a:stretch>
        </p:blipFill>
        <p:spPr bwMode="auto">
          <a:xfrm>
            <a:off x="4786313" y="4168424"/>
            <a:ext cx="3238500" cy="2689576"/>
          </a:xfrm>
          <a:prstGeom prst="rect">
            <a:avLst/>
          </a:prstGeom>
          <a:noFill/>
          <a:ln w="9525">
            <a:noFill/>
            <a:miter lim="800000"/>
            <a:headEnd/>
            <a:tailEnd/>
          </a:ln>
        </p:spPr>
      </p:pic>
      <p:sp>
        <p:nvSpPr>
          <p:cNvPr id="59398" name="Rectangle 6"/>
          <p:cNvSpPr>
            <a:spLocks noChangeArrowheads="1"/>
          </p:cNvSpPr>
          <p:nvPr/>
        </p:nvSpPr>
        <p:spPr bwMode="auto">
          <a:xfrm>
            <a:off x="428625" y="5286375"/>
            <a:ext cx="4286250" cy="923925"/>
          </a:xfrm>
          <a:prstGeom prst="rect">
            <a:avLst/>
          </a:prstGeom>
          <a:noFill/>
          <a:ln w="9525">
            <a:noFill/>
            <a:miter lim="800000"/>
            <a:headEnd/>
            <a:tailEnd/>
          </a:ln>
        </p:spPr>
        <p:txBody>
          <a:bodyPr>
            <a:spAutoFit/>
          </a:bodyPr>
          <a:lstStyle/>
          <a:p>
            <a:r>
              <a:rPr lang="en-US" dirty="0">
                <a:latin typeface="Bookman Old Style" pitchFamily="18" charset="0"/>
              </a:rPr>
              <a:t>Debye-</a:t>
            </a:r>
            <a:r>
              <a:rPr lang="en-US" dirty="0" err="1">
                <a:latin typeface="Bookman Old Style" pitchFamily="18" charset="0"/>
              </a:rPr>
              <a:t>Scherrer</a:t>
            </a:r>
            <a:r>
              <a:rPr lang="en-US" dirty="0">
                <a:latin typeface="Bookman Old Style" pitchFamily="18" charset="0"/>
              </a:rPr>
              <a:t> diffraction in the </a:t>
            </a:r>
            <a:r>
              <a:rPr lang="en-US" dirty="0">
                <a:solidFill>
                  <a:srgbClr val="CC3399"/>
                </a:solidFill>
                <a:latin typeface="Bookman Old Style" pitchFamily="18" charset="0"/>
              </a:rPr>
              <a:t>backward</a:t>
            </a:r>
            <a:r>
              <a:rPr lang="en-US" dirty="0">
                <a:latin typeface="Bookman Old Style" pitchFamily="18" charset="0"/>
              </a:rPr>
              <a:t> hemisphere. Steel body of </a:t>
            </a:r>
            <a:r>
              <a:rPr lang="en-US" dirty="0" err="1">
                <a:latin typeface="Bookman Old Style" pitchFamily="18" charset="0"/>
              </a:rPr>
              <a:t>Balakovo</a:t>
            </a:r>
            <a:r>
              <a:rPr lang="en-US" dirty="0">
                <a:latin typeface="Bookman Old Style" pitchFamily="18" charset="0"/>
              </a:rPr>
              <a:t> NPP. Experiment.</a:t>
            </a:r>
            <a:endParaRPr lang="ru-RU" dirty="0">
              <a:latin typeface="Bookman Old Style"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5357826"/>
            <a:ext cx="8183880" cy="1051560"/>
          </a:xfrm>
        </p:spPr>
        <p:txBody>
          <a:bodyPr>
            <a:normAutofit fontScale="90000"/>
          </a:bodyPr>
          <a:lstStyle/>
          <a:p>
            <a:r>
              <a:rPr lang="en-US" dirty="0" smtClean="0"/>
              <a:t>High-energy ion beams for space research</a:t>
            </a:r>
            <a:endParaRPr lang="ru-RU" dirty="0"/>
          </a:p>
        </p:txBody>
      </p:sp>
      <p:pic>
        <p:nvPicPr>
          <p:cNvPr id="1026" name="Picture 2"/>
          <p:cNvPicPr>
            <a:picLocks noChangeAspect="1" noChangeArrowheads="1"/>
          </p:cNvPicPr>
          <p:nvPr/>
        </p:nvPicPr>
        <p:blipFill>
          <a:blip r:embed="rId2"/>
          <a:srcRect/>
          <a:stretch>
            <a:fillRect/>
          </a:stretch>
        </p:blipFill>
        <p:spPr bwMode="auto">
          <a:xfrm>
            <a:off x="642910" y="500042"/>
            <a:ext cx="7858180" cy="46515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304800" y="152400"/>
            <a:ext cx="8610600" cy="381000"/>
          </a:xfrm>
        </p:spPr>
        <p:txBody>
          <a:bodyPr/>
          <a:lstStyle/>
          <a:p>
            <a:pPr eaLnBrk="1" hangingPunct="1">
              <a:lnSpc>
                <a:spcPct val="90000"/>
              </a:lnSpc>
            </a:pPr>
            <a:r>
              <a:rPr lang="en-US" sz="2000" b="1" smtClean="0">
                <a:latin typeface="VFIHBN+TrebuchetMS"/>
                <a:cs typeface="Times New Roman" pitchFamily="18" charset="0"/>
              </a:rPr>
              <a:t>Raman scattering is the interaction of photons and intrinsic molecular bonds</a:t>
            </a:r>
          </a:p>
        </p:txBody>
      </p:sp>
      <p:pic>
        <p:nvPicPr>
          <p:cNvPr id="2052" name="Picture 4"/>
          <p:cNvPicPr>
            <a:picLocks noChangeAspect="1" noChangeArrowheads="1"/>
          </p:cNvPicPr>
          <p:nvPr/>
        </p:nvPicPr>
        <p:blipFill>
          <a:blip r:embed="rId4">
            <a:lum bright="-12000" contrast="18000"/>
          </a:blip>
          <a:srcRect/>
          <a:stretch>
            <a:fillRect/>
          </a:stretch>
        </p:blipFill>
        <p:spPr bwMode="auto">
          <a:xfrm>
            <a:off x="304800" y="1219200"/>
            <a:ext cx="2306638" cy="3276600"/>
          </a:xfrm>
          <a:prstGeom prst="rect">
            <a:avLst/>
          </a:prstGeom>
          <a:noFill/>
          <a:ln w="9525">
            <a:noFill/>
            <a:miter lim="800000"/>
            <a:headEnd/>
            <a:tailEnd/>
          </a:ln>
        </p:spPr>
      </p:pic>
      <p:sp>
        <p:nvSpPr>
          <p:cNvPr id="2053" name="Rectangle 5"/>
          <p:cNvSpPr>
            <a:spLocks noChangeArrowheads="1"/>
          </p:cNvSpPr>
          <p:nvPr/>
        </p:nvSpPr>
        <p:spPr bwMode="auto">
          <a:xfrm>
            <a:off x="0" y="457200"/>
            <a:ext cx="4343400" cy="720725"/>
          </a:xfrm>
          <a:prstGeom prst="rect">
            <a:avLst/>
          </a:prstGeom>
          <a:noFill/>
          <a:ln w="9525">
            <a:noFill/>
            <a:miter lim="800000"/>
            <a:headEnd/>
            <a:tailEnd/>
          </a:ln>
        </p:spPr>
        <p:txBody>
          <a:bodyPr>
            <a:spAutoFit/>
          </a:bodyPr>
          <a:lstStyle/>
          <a:p>
            <a:pPr>
              <a:lnSpc>
                <a:spcPct val="125000"/>
              </a:lnSpc>
            </a:pPr>
            <a:r>
              <a:rPr lang="en-US" sz="2800" b="1" baseline="30000">
                <a:solidFill>
                  <a:srgbClr val="800080"/>
                </a:solidFill>
                <a:latin typeface="Times New Roman" pitchFamily="18" charset="0"/>
                <a:cs typeface="Times New Roman" pitchFamily="18" charset="0"/>
              </a:rPr>
              <a:t>Raman Chandrasekhara Venkata </a:t>
            </a:r>
            <a:r>
              <a:rPr lang="en-US" sz="1400">
                <a:latin typeface="Times New Roman" pitchFamily="18" charset="0"/>
                <a:cs typeface="Times New Roman" pitchFamily="18" charset="0"/>
              </a:rPr>
              <a:t>7.11.1888, Tiruchchirappalli, — 21.11.1970, Bengaluru</a:t>
            </a:r>
            <a:r>
              <a:rPr lang="en-US" sz="1400">
                <a:latin typeface="Times New Roman" pitchFamily="18" charset="0"/>
              </a:rPr>
              <a:t> </a:t>
            </a:r>
          </a:p>
        </p:txBody>
      </p:sp>
      <p:sp>
        <p:nvSpPr>
          <p:cNvPr id="2054" name="Rectangle 6"/>
          <p:cNvSpPr>
            <a:spLocks noChangeArrowheads="1"/>
          </p:cNvSpPr>
          <p:nvPr/>
        </p:nvSpPr>
        <p:spPr bwMode="auto">
          <a:xfrm>
            <a:off x="304800" y="4495800"/>
            <a:ext cx="2514600" cy="1368425"/>
          </a:xfrm>
          <a:prstGeom prst="rect">
            <a:avLst/>
          </a:prstGeom>
          <a:noFill/>
          <a:ln w="9525">
            <a:noFill/>
            <a:miter lim="800000"/>
            <a:headEnd/>
            <a:tailEnd/>
          </a:ln>
        </p:spPr>
        <p:txBody>
          <a:bodyPr>
            <a:spAutoFit/>
          </a:bodyPr>
          <a:lstStyle/>
          <a:p>
            <a:r>
              <a:rPr lang="en-US" sz="1400">
                <a:latin typeface="Times New Roman" pitchFamily="18" charset="0"/>
                <a:cs typeface="Times New Roman" pitchFamily="18" charset="0"/>
              </a:rPr>
              <a:t>The Indian physicist, awarded the Nobel Prize on the physicist 1930 for opening of combinational dispersion of light (Raman effect). </a:t>
            </a:r>
          </a:p>
          <a:p>
            <a:pPr eaLnBrk="0" hangingPunct="0"/>
            <a:endParaRPr lang="en-US" sz="1400">
              <a:latin typeface="Times New Roman" pitchFamily="18" charset="0"/>
            </a:endParaRPr>
          </a:p>
        </p:txBody>
      </p:sp>
      <p:sp>
        <p:nvSpPr>
          <p:cNvPr id="2055" name="Rectangle 2"/>
          <p:cNvSpPr>
            <a:spLocks noChangeArrowheads="1"/>
          </p:cNvSpPr>
          <p:nvPr/>
        </p:nvSpPr>
        <p:spPr bwMode="auto">
          <a:xfrm>
            <a:off x="4191000" y="1524000"/>
            <a:ext cx="4495800" cy="685800"/>
          </a:xfrm>
          <a:prstGeom prst="rect">
            <a:avLst/>
          </a:prstGeom>
          <a:noFill/>
          <a:ln w="9525">
            <a:noFill/>
            <a:miter lim="800000"/>
            <a:headEnd/>
            <a:tailEnd/>
          </a:ln>
        </p:spPr>
        <p:txBody>
          <a:bodyPr anchor="ctr"/>
          <a:lstStyle/>
          <a:p>
            <a:pPr algn="ctr">
              <a:lnSpc>
                <a:spcPct val="90000"/>
              </a:lnSpc>
            </a:pPr>
            <a:r>
              <a:rPr lang="en-US" sz="2000" b="1">
                <a:latin typeface="Times New Roman" pitchFamily="18" charset="0"/>
              </a:rPr>
              <a:t>Molecular vibration in sample</a:t>
            </a:r>
          </a:p>
        </p:txBody>
      </p:sp>
      <p:grpSp>
        <p:nvGrpSpPr>
          <p:cNvPr id="2" name="Group 3"/>
          <p:cNvGrpSpPr>
            <a:grpSpLocks/>
          </p:cNvGrpSpPr>
          <p:nvPr/>
        </p:nvGrpSpPr>
        <p:grpSpPr bwMode="auto">
          <a:xfrm>
            <a:off x="4267200" y="2286000"/>
            <a:ext cx="3609975" cy="1403350"/>
            <a:chOff x="1872" y="816"/>
            <a:chExt cx="4189" cy="1307"/>
          </a:xfrm>
        </p:grpSpPr>
        <p:graphicFrame>
          <p:nvGraphicFramePr>
            <p:cNvPr id="2050" name="Object 4"/>
            <p:cNvGraphicFramePr>
              <a:graphicFrameLocks noChangeAspect="1"/>
            </p:cNvGraphicFramePr>
            <p:nvPr/>
          </p:nvGraphicFramePr>
          <p:xfrm>
            <a:off x="2160" y="816"/>
            <a:ext cx="3216" cy="1040"/>
          </p:xfrm>
          <a:graphic>
            <a:graphicData uri="http://schemas.openxmlformats.org/presentationml/2006/ole">
              <p:oleObj spid="_x0000_s93186" name="Image" r:id="rId5" imgW="10057143" imgH="3250794" progId="Photoshop.Image.7">
                <p:embed/>
              </p:oleObj>
            </a:graphicData>
          </a:graphic>
        </p:graphicFrame>
        <p:sp>
          <p:nvSpPr>
            <p:cNvPr id="2065" name="Rectangle 5"/>
            <p:cNvSpPr>
              <a:spLocks noChangeArrowheads="1"/>
            </p:cNvSpPr>
            <p:nvPr/>
          </p:nvSpPr>
          <p:spPr bwMode="auto">
            <a:xfrm>
              <a:off x="1872" y="1584"/>
              <a:ext cx="1103" cy="539"/>
            </a:xfrm>
            <a:prstGeom prst="rect">
              <a:avLst/>
            </a:prstGeom>
            <a:noFill/>
            <a:ln w="9525">
              <a:noFill/>
              <a:miter lim="800000"/>
              <a:headEnd/>
              <a:tailEnd/>
            </a:ln>
          </p:spPr>
          <p:txBody>
            <a:bodyPr>
              <a:spAutoFit/>
            </a:bodyPr>
            <a:lstStyle/>
            <a:p>
              <a:pPr>
                <a:spcBef>
                  <a:spcPct val="50000"/>
                </a:spcBef>
              </a:pPr>
              <a:r>
                <a:rPr lang="en-US" sz="1400" b="1">
                  <a:latin typeface="VFIHBN+TrebuchetMS"/>
                </a:rPr>
                <a:t>Incident light</a:t>
              </a:r>
              <a:r>
                <a:rPr lang="en-US">
                  <a:latin typeface="VFIHBN+TrebuchetMS"/>
                </a:rPr>
                <a:t> </a:t>
              </a:r>
            </a:p>
          </p:txBody>
        </p:sp>
        <p:sp>
          <p:nvSpPr>
            <p:cNvPr id="2066" name="Rectangle 6"/>
            <p:cNvSpPr>
              <a:spLocks noChangeArrowheads="1"/>
            </p:cNvSpPr>
            <p:nvPr/>
          </p:nvSpPr>
          <p:spPr bwMode="auto">
            <a:xfrm>
              <a:off x="4560" y="1632"/>
              <a:ext cx="1501" cy="284"/>
            </a:xfrm>
            <a:prstGeom prst="rect">
              <a:avLst/>
            </a:prstGeom>
            <a:noFill/>
            <a:ln w="9525">
              <a:noFill/>
              <a:miter lim="800000"/>
              <a:headEnd/>
              <a:tailEnd/>
            </a:ln>
          </p:spPr>
          <p:txBody>
            <a:bodyPr wrap="none">
              <a:spAutoFit/>
            </a:bodyPr>
            <a:lstStyle/>
            <a:p>
              <a:r>
                <a:rPr lang="en-US" sz="1400" b="1">
                  <a:latin typeface="VFIHBN+TrebuchetMS"/>
                </a:rPr>
                <a:t>Scattered light</a:t>
              </a:r>
            </a:p>
          </p:txBody>
        </p:sp>
      </p:grpSp>
      <p:grpSp>
        <p:nvGrpSpPr>
          <p:cNvPr id="3" name="Group 7"/>
          <p:cNvGrpSpPr>
            <a:grpSpLocks/>
          </p:cNvGrpSpPr>
          <p:nvPr/>
        </p:nvGrpSpPr>
        <p:grpSpPr bwMode="auto">
          <a:xfrm>
            <a:off x="3962400" y="3810000"/>
            <a:ext cx="2667000" cy="336550"/>
            <a:chOff x="288" y="1968"/>
            <a:chExt cx="2073" cy="478"/>
          </a:xfrm>
        </p:grpSpPr>
        <p:sp>
          <p:nvSpPr>
            <p:cNvPr id="2063" name="Rectangle 8"/>
            <p:cNvSpPr>
              <a:spLocks noChangeArrowheads="1"/>
            </p:cNvSpPr>
            <p:nvPr/>
          </p:nvSpPr>
          <p:spPr bwMode="auto">
            <a:xfrm>
              <a:off x="288" y="1968"/>
              <a:ext cx="958" cy="478"/>
            </a:xfrm>
            <a:prstGeom prst="rect">
              <a:avLst/>
            </a:prstGeom>
            <a:noFill/>
            <a:ln w="9525">
              <a:noFill/>
              <a:miter lim="800000"/>
              <a:headEnd/>
              <a:tailEnd/>
            </a:ln>
          </p:spPr>
          <p:txBody>
            <a:bodyPr wrap="none">
              <a:spAutoFit/>
            </a:bodyPr>
            <a:lstStyle/>
            <a:p>
              <a:r>
                <a:rPr lang="en-US" sz="1600">
                  <a:latin typeface="VFIHBN+TrebuchetMS"/>
                </a:rPr>
                <a:t>Excited state</a:t>
              </a:r>
            </a:p>
          </p:txBody>
        </p:sp>
        <p:pic>
          <p:nvPicPr>
            <p:cNvPr id="2064" name="Picture 9"/>
            <p:cNvPicPr>
              <a:picLocks noChangeAspect="1" noChangeArrowheads="1"/>
            </p:cNvPicPr>
            <p:nvPr/>
          </p:nvPicPr>
          <p:blipFill>
            <a:blip r:embed="rId6"/>
            <a:srcRect/>
            <a:stretch>
              <a:fillRect/>
            </a:stretch>
          </p:blipFill>
          <p:spPr bwMode="auto">
            <a:xfrm>
              <a:off x="1392" y="2064"/>
              <a:ext cx="969" cy="229"/>
            </a:xfrm>
            <a:prstGeom prst="rect">
              <a:avLst/>
            </a:prstGeom>
            <a:noFill/>
            <a:ln w="9525">
              <a:noFill/>
              <a:miter lim="800000"/>
              <a:headEnd/>
              <a:tailEnd/>
            </a:ln>
          </p:spPr>
        </p:pic>
      </p:grpSp>
      <p:pic>
        <p:nvPicPr>
          <p:cNvPr id="2058" name="Picture 10"/>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4038600" y="4572000"/>
            <a:ext cx="2608263" cy="1609725"/>
          </a:xfrm>
          <a:prstGeom prst="rect">
            <a:avLst/>
          </a:prstGeom>
          <a:noFill/>
          <a:ln w="9525">
            <a:noFill/>
            <a:miter lim="800000"/>
            <a:headEnd/>
            <a:tailEnd/>
          </a:ln>
        </p:spPr>
      </p:pic>
      <p:grpSp>
        <p:nvGrpSpPr>
          <p:cNvPr id="4" name="Group 12"/>
          <p:cNvGrpSpPr>
            <a:grpSpLocks/>
          </p:cNvGrpSpPr>
          <p:nvPr/>
        </p:nvGrpSpPr>
        <p:grpSpPr bwMode="auto">
          <a:xfrm>
            <a:off x="6781800" y="4191000"/>
            <a:ext cx="2197100" cy="1797050"/>
            <a:chOff x="3408" y="2208"/>
            <a:chExt cx="2503" cy="1772"/>
          </a:xfrm>
        </p:grpSpPr>
        <p:pic>
          <p:nvPicPr>
            <p:cNvPr id="2060" name="Picture 1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3408" y="2208"/>
              <a:ext cx="1398" cy="1190"/>
            </a:xfrm>
            <a:prstGeom prst="rect">
              <a:avLst/>
            </a:prstGeom>
            <a:noFill/>
            <a:ln w="9525">
              <a:noFill/>
              <a:miter lim="800000"/>
              <a:headEnd/>
              <a:tailEnd/>
            </a:ln>
          </p:spPr>
        </p:pic>
        <p:sp>
          <p:nvSpPr>
            <p:cNvPr id="2061" name="Rectangle 14"/>
            <p:cNvSpPr>
              <a:spLocks noChangeArrowheads="1"/>
            </p:cNvSpPr>
            <p:nvPr/>
          </p:nvSpPr>
          <p:spPr bwMode="auto">
            <a:xfrm>
              <a:off x="4560" y="3343"/>
              <a:ext cx="1331" cy="332"/>
            </a:xfrm>
            <a:prstGeom prst="rect">
              <a:avLst/>
            </a:prstGeom>
            <a:noFill/>
            <a:ln w="9525">
              <a:noFill/>
              <a:miter lim="800000"/>
              <a:headEnd/>
              <a:tailEnd/>
            </a:ln>
          </p:spPr>
          <p:txBody>
            <a:bodyPr wrap="none">
              <a:spAutoFit/>
            </a:bodyPr>
            <a:lstStyle/>
            <a:p>
              <a:r>
                <a:rPr lang="en-US" sz="1600">
                  <a:solidFill>
                    <a:srgbClr val="000000"/>
                  </a:solidFill>
                  <a:latin typeface="VFIHBN+TrebuchetMS"/>
                </a:rPr>
                <a:t>Wavelength</a:t>
              </a:r>
            </a:p>
          </p:txBody>
        </p:sp>
        <p:sp>
          <p:nvSpPr>
            <p:cNvPr id="2062" name="Rectangle 15"/>
            <p:cNvSpPr>
              <a:spLocks noChangeArrowheads="1"/>
            </p:cNvSpPr>
            <p:nvPr/>
          </p:nvSpPr>
          <p:spPr bwMode="auto">
            <a:xfrm>
              <a:off x="3553" y="3648"/>
              <a:ext cx="2358" cy="332"/>
            </a:xfrm>
            <a:prstGeom prst="rect">
              <a:avLst/>
            </a:prstGeom>
            <a:noFill/>
            <a:ln w="9525">
              <a:noFill/>
              <a:miter lim="800000"/>
              <a:headEnd/>
              <a:tailEnd/>
            </a:ln>
          </p:spPr>
          <p:txBody>
            <a:bodyPr wrap="none">
              <a:spAutoFit/>
            </a:bodyPr>
            <a:lstStyle/>
            <a:p>
              <a:r>
                <a:rPr lang="en-US" sz="1600">
                  <a:latin typeface="VFIHBN+TrebuchetMS"/>
                </a:rPr>
                <a:t>Boltzmann distribution</a:t>
              </a: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724400" y="4343400"/>
            <a:ext cx="4114800" cy="2246769"/>
          </a:xfrm>
          <a:prstGeom prst="rect">
            <a:avLst/>
          </a:prstGeom>
          <a:noFill/>
          <a:ln w="9525">
            <a:noFill/>
            <a:miter lim="800000"/>
            <a:headEnd/>
            <a:tailEnd/>
          </a:ln>
          <a:effectLst/>
        </p:spPr>
        <p:txBody>
          <a:bodyPr>
            <a:spAutoFit/>
          </a:bodyPr>
          <a:lstStyle/>
          <a:p>
            <a:pPr algn="just"/>
            <a:r>
              <a:rPr lang="en-US" sz="1400" dirty="0"/>
              <a:t>Signal is detected </a:t>
            </a:r>
            <a:r>
              <a:rPr lang="en-US" sz="1400" dirty="0" err="1"/>
              <a:t>simul-taneously</a:t>
            </a:r>
            <a:r>
              <a:rPr lang="en-US" sz="1400" dirty="0"/>
              <a:t> in the forward </a:t>
            </a:r>
          </a:p>
          <a:p>
            <a:r>
              <a:rPr lang="en-US" sz="1400" dirty="0"/>
              <a:t>(F-CARS)and the backward (E-CARS) direction, yielding different contrast mechanisms. </a:t>
            </a:r>
          </a:p>
          <a:p>
            <a:pPr algn="just"/>
            <a:r>
              <a:rPr lang="en-US" sz="1400" dirty="0"/>
              <a:t>F-CARS signals are strong and are accompanied by a </a:t>
            </a:r>
            <a:r>
              <a:rPr lang="en-US" sz="1400" dirty="0" err="1"/>
              <a:t>nonresonant</a:t>
            </a:r>
            <a:r>
              <a:rPr lang="en-US" sz="1400" dirty="0"/>
              <a:t> background from the medium while E-CARS signals are weak and the background is sup-pressed. </a:t>
            </a:r>
          </a:p>
          <a:p>
            <a:pPr algn="just"/>
            <a:r>
              <a:rPr lang="en-US" sz="1400" dirty="0"/>
              <a:t>This is illustrated by the images of a 0.2 </a:t>
            </a:r>
            <a:r>
              <a:rPr lang="en-US" sz="1400" dirty="0" err="1">
                <a:cs typeface="Times New Roman" pitchFamily="18" charset="0"/>
              </a:rPr>
              <a:t>μ</a:t>
            </a:r>
            <a:r>
              <a:rPr lang="en-US" sz="1400" dirty="0" err="1"/>
              <a:t>m</a:t>
            </a:r>
            <a:r>
              <a:rPr lang="en-US" sz="1400" dirty="0"/>
              <a:t> polystyrene bead in </a:t>
            </a:r>
            <a:r>
              <a:rPr lang="en-US" sz="1400" dirty="0" err="1"/>
              <a:t>agarose</a:t>
            </a:r>
            <a:r>
              <a:rPr lang="en-US" sz="1400" dirty="0"/>
              <a:t> taken at the 3,050 cm</a:t>
            </a:r>
            <a:r>
              <a:rPr lang="en-US" sz="1400" baseline="30000" dirty="0"/>
              <a:t>-1</a:t>
            </a:r>
            <a:r>
              <a:rPr lang="en-US" sz="1400" dirty="0"/>
              <a:t> aromatic CH vibration of polystyrene.</a:t>
            </a:r>
          </a:p>
        </p:txBody>
      </p:sp>
      <p:pic>
        <p:nvPicPr>
          <p:cNvPr id="5123" name="Picture 3"/>
          <p:cNvPicPr>
            <a:picLocks noChangeAspect="1" noChangeArrowheads="1"/>
          </p:cNvPicPr>
          <p:nvPr/>
        </p:nvPicPr>
        <p:blipFill>
          <a:blip r:embed="rId2"/>
          <a:srcRect/>
          <a:stretch>
            <a:fillRect/>
          </a:stretch>
        </p:blipFill>
        <p:spPr bwMode="auto">
          <a:xfrm>
            <a:off x="533400" y="609600"/>
            <a:ext cx="3908425" cy="6096000"/>
          </a:xfrm>
          <a:prstGeom prst="rect">
            <a:avLst/>
          </a:prstGeom>
          <a:noFill/>
          <a:ln w="9525">
            <a:noFill/>
            <a:miter lim="800000"/>
            <a:headEnd/>
            <a:tailEnd/>
          </a:ln>
          <a:effectLst/>
        </p:spPr>
      </p:pic>
      <p:sp>
        <p:nvSpPr>
          <p:cNvPr id="5124" name="Rectangle 4"/>
          <p:cNvSpPr>
            <a:spLocks noChangeArrowheads="1"/>
          </p:cNvSpPr>
          <p:nvPr/>
        </p:nvSpPr>
        <p:spPr bwMode="auto">
          <a:xfrm>
            <a:off x="457200" y="152400"/>
            <a:ext cx="8382000" cy="396875"/>
          </a:xfrm>
          <a:prstGeom prst="rect">
            <a:avLst/>
          </a:prstGeom>
          <a:noFill/>
          <a:ln w="9525">
            <a:noFill/>
            <a:miter lim="800000"/>
            <a:headEnd/>
            <a:tailEnd/>
          </a:ln>
          <a:effectLst/>
        </p:spPr>
        <p:txBody>
          <a:bodyPr>
            <a:spAutoFit/>
          </a:bodyPr>
          <a:lstStyle/>
          <a:p>
            <a:pPr algn="ctr"/>
            <a:r>
              <a:rPr lang="en-US" sz="2000"/>
              <a:t>Raman and CARS-microscopy. </a:t>
            </a:r>
          </a:p>
        </p:txBody>
      </p:sp>
      <p:sp>
        <p:nvSpPr>
          <p:cNvPr id="5125" name="Rectangle 5"/>
          <p:cNvSpPr>
            <a:spLocks noChangeArrowheads="1"/>
          </p:cNvSpPr>
          <p:nvPr/>
        </p:nvSpPr>
        <p:spPr bwMode="auto">
          <a:xfrm>
            <a:off x="4724400" y="1524000"/>
            <a:ext cx="4114800" cy="1815882"/>
          </a:xfrm>
          <a:prstGeom prst="rect">
            <a:avLst/>
          </a:prstGeom>
          <a:noFill/>
          <a:ln w="9525">
            <a:noFill/>
            <a:miter lim="800000"/>
            <a:headEnd/>
            <a:tailEnd/>
          </a:ln>
          <a:effectLst/>
        </p:spPr>
        <p:txBody>
          <a:bodyPr>
            <a:spAutoFit/>
          </a:bodyPr>
          <a:lstStyle/>
          <a:p>
            <a:pPr algn="just"/>
            <a:r>
              <a:rPr lang="en-US" sz="1400" dirty="0"/>
              <a:t>(b) CARS energy diagram in which the </a:t>
            </a:r>
            <a:r>
              <a:rPr lang="en-US" sz="1400" dirty="0" err="1"/>
              <a:t>vibrational</a:t>
            </a:r>
            <a:r>
              <a:rPr lang="en-US" sz="1400" dirty="0"/>
              <a:t> oscillators are actively driven at </a:t>
            </a:r>
            <a:r>
              <a:rPr lang="en-US" sz="1400" dirty="0" err="1">
                <a:cs typeface="Times New Roman" pitchFamily="18" charset="0"/>
              </a:rPr>
              <a:t>ω</a:t>
            </a:r>
            <a:r>
              <a:rPr lang="en-US" sz="1400" baseline="-25000" dirty="0" err="1"/>
              <a:t>p</a:t>
            </a:r>
            <a:r>
              <a:rPr lang="en-US" sz="1400" dirty="0" err="1"/>
              <a:t>-</a:t>
            </a:r>
            <a:r>
              <a:rPr lang="en-US" sz="1400" dirty="0" err="1">
                <a:cs typeface="Times New Roman" pitchFamily="18" charset="0"/>
              </a:rPr>
              <a:t>ω</a:t>
            </a:r>
            <a:r>
              <a:rPr lang="en-US" sz="1400" baseline="-25000" dirty="0" err="1"/>
              <a:t>s</a:t>
            </a:r>
            <a:r>
              <a:rPr lang="en-US" sz="1400" dirty="0"/>
              <a:t>. Upon further interaction, a blue-shifted (</a:t>
            </a:r>
            <a:r>
              <a:rPr lang="en-US" sz="1400" dirty="0" err="1">
                <a:cs typeface="Times New Roman" pitchFamily="18" charset="0"/>
              </a:rPr>
              <a:t>ω</a:t>
            </a:r>
            <a:r>
              <a:rPr lang="en-US" sz="1400" baseline="-25000" dirty="0" err="1"/>
              <a:t>as</a:t>
            </a:r>
            <a:r>
              <a:rPr lang="en-US" sz="1400" dirty="0"/>
              <a:t>, anti-Stokes) photon is emitted. </a:t>
            </a:r>
          </a:p>
          <a:p>
            <a:endParaRPr lang="en-US" sz="1400" dirty="0"/>
          </a:p>
          <a:p>
            <a:pPr algn="just"/>
            <a:r>
              <a:rPr lang="en-US" sz="1400" dirty="0"/>
              <a:t>(c) Raman spectrum of dried </a:t>
            </a:r>
            <a:r>
              <a:rPr lang="en-US" sz="1400" dirty="0" err="1"/>
              <a:t>HeLa</a:t>
            </a:r>
            <a:r>
              <a:rPr lang="en-US" sz="1400" dirty="0"/>
              <a:t> cells showing the wealth of molecular information contained in the </a:t>
            </a:r>
            <a:r>
              <a:rPr lang="en-US" sz="1400" dirty="0" err="1"/>
              <a:t>vibrational</a:t>
            </a:r>
            <a:r>
              <a:rPr lang="en-US" sz="1400" dirty="0"/>
              <a:t> spectrum. </a:t>
            </a:r>
          </a:p>
        </p:txBody>
      </p:sp>
      <p:sp>
        <p:nvSpPr>
          <p:cNvPr id="5126" name="Rectangle 6"/>
          <p:cNvSpPr>
            <a:spLocks noChangeArrowheads="1"/>
          </p:cNvSpPr>
          <p:nvPr/>
        </p:nvSpPr>
        <p:spPr bwMode="auto">
          <a:xfrm>
            <a:off x="4724400" y="3505200"/>
            <a:ext cx="4191000" cy="738664"/>
          </a:xfrm>
          <a:prstGeom prst="rect">
            <a:avLst/>
          </a:prstGeom>
          <a:noFill/>
          <a:ln w="9525">
            <a:noFill/>
            <a:miter lim="800000"/>
            <a:headEnd/>
            <a:tailEnd/>
          </a:ln>
          <a:effectLst/>
        </p:spPr>
        <p:txBody>
          <a:bodyPr>
            <a:spAutoFit/>
          </a:bodyPr>
          <a:lstStyle/>
          <a:p>
            <a:pPr algn="just"/>
            <a:r>
              <a:rPr lang="en-US" sz="1400" dirty="0"/>
              <a:t>(d) Basic layout of CARS microscope with a collinear excitation geometry</a:t>
            </a:r>
            <a:r>
              <a:rPr lang="en-US" sz="1400" dirty="0" smtClean="0"/>
              <a:t>. Either </a:t>
            </a:r>
            <a:r>
              <a:rPr lang="en-US" sz="1400" dirty="0"/>
              <a:t>the sample or the beams are scanned.</a:t>
            </a:r>
          </a:p>
        </p:txBody>
      </p:sp>
      <p:sp>
        <p:nvSpPr>
          <p:cNvPr id="5127" name="Rectangle 7"/>
          <p:cNvSpPr>
            <a:spLocks noChangeArrowheads="1"/>
          </p:cNvSpPr>
          <p:nvPr/>
        </p:nvSpPr>
        <p:spPr bwMode="auto">
          <a:xfrm>
            <a:off x="4724400" y="762000"/>
            <a:ext cx="4038600" cy="738664"/>
          </a:xfrm>
          <a:prstGeom prst="rect">
            <a:avLst/>
          </a:prstGeom>
          <a:noFill/>
          <a:ln w="9525">
            <a:noFill/>
            <a:miter lim="800000"/>
            <a:headEnd/>
            <a:tailEnd/>
          </a:ln>
          <a:effectLst/>
        </p:spPr>
        <p:txBody>
          <a:bodyPr>
            <a:spAutoFit/>
          </a:bodyPr>
          <a:lstStyle/>
          <a:p>
            <a:pPr algn="just"/>
            <a:r>
              <a:rPr lang="en-US" sz="1400" dirty="0"/>
              <a:t>(a) Spontaneous Raman energy diagram based on inelastic scattering of incident radiation resulting in a red-shifted (</a:t>
            </a:r>
            <a:r>
              <a:rPr lang="en-US" sz="1400" dirty="0" err="1">
                <a:cs typeface="Times New Roman" pitchFamily="18" charset="0"/>
              </a:rPr>
              <a:t>ω</a:t>
            </a:r>
            <a:r>
              <a:rPr lang="en-US" sz="1400" baseline="-25000" dirty="0" err="1"/>
              <a:t>s</a:t>
            </a:r>
            <a:r>
              <a:rPr lang="en-US" sz="1400" dirty="0"/>
              <a:t>, Stokes) emission.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additive="base">
                                        <p:cTn id="7" dur="500" fill="hold"/>
                                        <p:tgtEl>
                                          <p:spTgt spid="5124"/>
                                        </p:tgtEl>
                                        <p:attrNameLst>
                                          <p:attrName>ppt_x</p:attrName>
                                        </p:attrNameLst>
                                      </p:cBhvr>
                                      <p:tavLst>
                                        <p:tav tm="0">
                                          <p:val>
                                            <p:strVal val="#ppt_x"/>
                                          </p:val>
                                        </p:tav>
                                        <p:tav tm="100000">
                                          <p:val>
                                            <p:strVal val="#ppt_x"/>
                                          </p:val>
                                        </p:tav>
                                      </p:tavLst>
                                    </p:anim>
                                    <p:anim calcmode="lin" valueType="num">
                                      <p:cBhvr additive="base">
                                        <p:cTn id="8" dur="500" fill="hold"/>
                                        <p:tgtEl>
                                          <p:spTgt spid="512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5125"/>
                                        </p:tgtEl>
                                        <p:attrNameLst>
                                          <p:attrName>style.visibility</p:attrName>
                                        </p:attrNameLst>
                                      </p:cBhvr>
                                      <p:to>
                                        <p:strVal val="visible"/>
                                      </p:to>
                                    </p:set>
                                    <p:anim calcmode="lin" valueType="num">
                                      <p:cBhvr additive="base">
                                        <p:cTn id="12" dur="500" fill="hold"/>
                                        <p:tgtEl>
                                          <p:spTgt spid="5125"/>
                                        </p:tgtEl>
                                        <p:attrNameLst>
                                          <p:attrName>ppt_x</p:attrName>
                                        </p:attrNameLst>
                                      </p:cBhvr>
                                      <p:tavLst>
                                        <p:tav tm="0">
                                          <p:val>
                                            <p:strVal val="#ppt_x"/>
                                          </p:val>
                                        </p:tav>
                                        <p:tav tm="100000">
                                          <p:val>
                                            <p:strVal val="#ppt_x"/>
                                          </p:val>
                                        </p:tav>
                                      </p:tavLst>
                                    </p:anim>
                                    <p:anim calcmode="lin" valueType="num">
                                      <p:cBhvr additive="base">
                                        <p:cTn id="13" dur="500" fill="hold"/>
                                        <p:tgtEl>
                                          <p:spTgt spid="512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123"/>
                                        </p:tgtEl>
                                        <p:attrNameLst>
                                          <p:attrName>style.visibility</p:attrName>
                                        </p:attrNameLst>
                                      </p:cBhvr>
                                      <p:to>
                                        <p:strVal val="visible"/>
                                      </p:to>
                                    </p:set>
                                    <p:anim calcmode="lin" valueType="num">
                                      <p:cBhvr additive="base">
                                        <p:cTn id="17" dur="500" fill="hold"/>
                                        <p:tgtEl>
                                          <p:spTgt spid="5123"/>
                                        </p:tgtEl>
                                        <p:attrNameLst>
                                          <p:attrName>ppt_x</p:attrName>
                                        </p:attrNameLst>
                                      </p:cBhvr>
                                      <p:tavLst>
                                        <p:tav tm="0">
                                          <p:val>
                                            <p:strVal val="#ppt_x"/>
                                          </p:val>
                                        </p:tav>
                                        <p:tav tm="100000">
                                          <p:val>
                                            <p:strVal val="#ppt_x"/>
                                          </p:val>
                                        </p:tav>
                                      </p:tavLst>
                                    </p:anim>
                                    <p:anim calcmode="lin" valueType="num">
                                      <p:cBhvr additive="base">
                                        <p:cTn id="18" dur="500" fill="hold"/>
                                        <p:tgtEl>
                                          <p:spTgt spid="512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126"/>
                                        </p:tgtEl>
                                        <p:attrNameLst>
                                          <p:attrName>style.visibility</p:attrName>
                                        </p:attrNameLst>
                                      </p:cBhvr>
                                      <p:to>
                                        <p:strVal val="visible"/>
                                      </p:to>
                                    </p:set>
                                    <p:anim calcmode="lin" valueType="num">
                                      <p:cBhvr additive="base">
                                        <p:cTn id="22" dur="500" fill="hold"/>
                                        <p:tgtEl>
                                          <p:spTgt spid="5126"/>
                                        </p:tgtEl>
                                        <p:attrNameLst>
                                          <p:attrName>ppt_x</p:attrName>
                                        </p:attrNameLst>
                                      </p:cBhvr>
                                      <p:tavLst>
                                        <p:tav tm="0">
                                          <p:val>
                                            <p:strVal val="#ppt_x"/>
                                          </p:val>
                                        </p:tav>
                                        <p:tav tm="100000">
                                          <p:val>
                                            <p:strVal val="#ppt_x"/>
                                          </p:val>
                                        </p:tav>
                                      </p:tavLst>
                                    </p:anim>
                                    <p:anim calcmode="lin" valueType="num">
                                      <p:cBhvr additive="base">
                                        <p:cTn id="23" dur="500" fill="hold"/>
                                        <p:tgtEl>
                                          <p:spTgt spid="512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5122"/>
                                        </p:tgtEl>
                                        <p:attrNameLst>
                                          <p:attrName>style.visibility</p:attrName>
                                        </p:attrNameLst>
                                      </p:cBhvr>
                                      <p:to>
                                        <p:strVal val="visible"/>
                                      </p:to>
                                    </p:set>
                                    <p:anim calcmode="lin" valueType="num">
                                      <p:cBhvr additive="base">
                                        <p:cTn id="27" dur="500" fill="hold"/>
                                        <p:tgtEl>
                                          <p:spTgt spid="5122"/>
                                        </p:tgtEl>
                                        <p:attrNameLst>
                                          <p:attrName>ppt_x</p:attrName>
                                        </p:attrNameLst>
                                      </p:cBhvr>
                                      <p:tavLst>
                                        <p:tav tm="0">
                                          <p:val>
                                            <p:strVal val="#ppt_x"/>
                                          </p:val>
                                        </p:tav>
                                        <p:tav tm="100000">
                                          <p:val>
                                            <p:strVal val="#ppt_x"/>
                                          </p:val>
                                        </p:tav>
                                      </p:tavLst>
                                    </p:anim>
                                    <p:anim calcmode="lin" valueType="num">
                                      <p:cBhvr additive="base">
                                        <p:cTn id="2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utoUpdateAnimBg="0"/>
      <p:bldP spid="5124" grpId="0" autoUpdateAnimBg="0"/>
      <p:bldP spid="5125" grpId="0" autoUpdateAnimBg="0"/>
      <p:bldP spid="5126" grpId="0"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304800"/>
            <a:ext cx="8026400" cy="1562100"/>
          </a:xfrm>
        </p:spPr>
        <p:txBody>
          <a:bodyPr/>
          <a:lstStyle/>
          <a:p>
            <a:r>
              <a:rPr lang="en-US" sz="2400" b="1">
                <a:solidFill>
                  <a:schemeClr val="hlink"/>
                </a:solidFill>
                <a:cs typeface="Times New Roman" pitchFamily="18" charset="0"/>
              </a:rPr>
              <a:t>Scanning Confocal Microscope</a:t>
            </a:r>
            <a:br>
              <a:rPr lang="en-US" sz="2400" b="1">
                <a:solidFill>
                  <a:schemeClr val="hlink"/>
                </a:solidFill>
                <a:cs typeface="Times New Roman" pitchFamily="18" charset="0"/>
              </a:rPr>
            </a:br>
            <a:r>
              <a:rPr lang="en-US" sz="900" b="1">
                <a:solidFill>
                  <a:schemeClr val="hlink"/>
                </a:solidFill>
                <a:cs typeface="Times New Roman" pitchFamily="18" charset="0"/>
              </a:rPr>
              <a:t/>
            </a:r>
            <a:br>
              <a:rPr lang="en-US" sz="900" b="1">
                <a:solidFill>
                  <a:schemeClr val="hlink"/>
                </a:solidFill>
                <a:cs typeface="Times New Roman" pitchFamily="18" charset="0"/>
              </a:rPr>
            </a:br>
            <a:r>
              <a:rPr lang="en-US" sz="2000">
                <a:solidFill>
                  <a:schemeClr val="hlink"/>
                </a:solidFill>
                <a:latin typeface="Wingdings" pitchFamily="2" charset="2"/>
                <a:cs typeface="Arial" pitchFamily="34" charset="0"/>
              </a:rPr>
              <a:t>Ø</a:t>
            </a:r>
            <a:r>
              <a:rPr lang="en-US" sz="2000">
                <a:solidFill>
                  <a:schemeClr val="hlink"/>
                </a:solidFill>
                <a:cs typeface="Arial" pitchFamily="34" charset="0"/>
              </a:rPr>
              <a:t>    </a:t>
            </a:r>
            <a:r>
              <a:rPr lang="en-US" sz="2000" b="1" i="1">
                <a:solidFill>
                  <a:schemeClr val="hlink"/>
                </a:solidFill>
                <a:cs typeface="Times New Roman" pitchFamily="18" charset="0"/>
              </a:rPr>
              <a:t>Sub-</a:t>
            </a:r>
            <a:r>
              <a:rPr lang="ru-RU" sz="2000" b="1" i="1">
                <a:solidFill>
                  <a:schemeClr val="hlink"/>
                </a:solidFill>
                <a:latin typeface="Symbol" pitchFamily="18" charset="2"/>
                <a:cs typeface="Times New Roman" pitchFamily="18" charset="0"/>
              </a:rPr>
              <a:t>m</a:t>
            </a:r>
            <a:r>
              <a:rPr lang="en-US" sz="2000" b="1" i="1">
                <a:solidFill>
                  <a:schemeClr val="hlink"/>
                </a:solidFill>
                <a:cs typeface="Times New Roman" pitchFamily="18" charset="0"/>
              </a:rPr>
              <a:t>m spot Scanning Spectroscopic Microscope</a:t>
            </a:r>
            <a:r>
              <a:rPr lang="ru-RU" sz="2000">
                <a:solidFill>
                  <a:schemeClr val="hlink"/>
                </a:solidFill>
                <a:cs typeface="Times New Roman" pitchFamily="18" charset="0"/>
              </a:rPr>
              <a:t/>
            </a:r>
            <a:br>
              <a:rPr lang="ru-RU" sz="2000">
                <a:solidFill>
                  <a:schemeClr val="hlink"/>
                </a:solidFill>
                <a:cs typeface="Times New Roman" pitchFamily="18" charset="0"/>
              </a:rPr>
            </a:br>
            <a:r>
              <a:rPr lang="en-US" sz="2000">
                <a:solidFill>
                  <a:schemeClr val="hlink"/>
                </a:solidFill>
                <a:latin typeface="Wingdings" pitchFamily="2" charset="2"/>
                <a:cs typeface="Arial" pitchFamily="34" charset="0"/>
              </a:rPr>
              <a:t>Ø</a:t>
            </a:r>
            <a:r>
              <a:rPr lang="en-US" sz="2000">
                <a:solidFill>
                  <a:schemeClr val="hlink"/>
                </a:solidFill>
                <a:cs typeface="Arial" pitchFamily="34" charset="0"/>
              </a:rPr>
              <a:t>    </a:t>
            </a:r>
            <a:r>
              <a:rPr lang="en-US" sz="2000" b="1" i="1">
                <a:solidFill>
                  <a:schemeClr val="hlink"/>
                </a:solidFill>
                <a:cs typeface="Times New Roman" pitchFamily="18" charset="0"/>
              </a:rPr>
              <a:t>Laser Confocal Microscope</a:t>
            </a:r>
            <a:r>
              <a:rPr lang="ru-RU" sz="2000">
                <a:solidFill>
                  <a:schemeClr val="hlink"/>
                </a:solidFill>
                <a:cs typeface="Times New Roman" pitchFamily="18" charset="0"/>
              </a:rPr>
              <a:t/>
            </a:r>
            <a:br>
              <a:rPr lang="ru-RU" sz="2000">
                <a:solidFill>
                  <a:schemeClr val="hlink"/>
                </a:solidFill>
                <a:cs typeface="Times New Roman" pitchFamily="18" charset="0"/>
              </a:rPr>
            </a:br>
            <a:endParaRPr lang="en-US">
              <a:solidFill>
                <a:schemeClr val="hlink"/>
              </a:solidFill>
            </a:endParaRPr>
          </a:p>
        </p:txBody>
      </p:sp>
      <p:sp>
        <p:nvSpPr>
          <p:cNvPr id="9219" name="Rectangle 3"/>
          <p:cNvSpPr>
            <a:spLocks noChangeArrowheads="1"/>
          </p:cNvSpPr>
          <p:nvPr/>
        </p:nvSpPr>
        <p:spPr bwMode="auto">
          <a:xfrm>
            <a:off x="1312863" y="819150"/>
            <a:ext cx="9144000" cy="0"/>
          </a:xfrm>
          <a:prstGeom prst="rect">
            <a:avLst/>
          </a:prstGeom>
          <a:noFill/>
          <a:ln w="9525">
            <a:noFill/>
            <a:miter lim="800000"/>
            <a:headEnd/>
            <a:tailEnd/>
          </a:ln>
          <a:effectLst/>
        </p:spPr>
        <p:txBody>
          <a:bodyPr>
            <a:spAutoFit/>
          </a:bodyPr>
          <a:lstStyle/>
          <a:p>
            <a:endParaRPr lang="ru-RU"/>
          </a:p>
        </p:txBody>
      </p:sp>
      <p:pic>
        <p:nvPicPr>
          <p:cNvPr id="9220" name="Picture 4" descr="Nanofinder system -ed"/>
          <p:cNvPicPr>
            <a:picLocks noChangeAspect="1" noChangeArrowheads="1"/>
          </p:cNvPicPr>
          <p:nvPr/>
        </p:nvPicPr>
        <p:blipFill>
          <a:blip r:embed="rId2" cstate="screen"/>
          <a:srcRect/>
          <a:stretch>
            <a:fillRect/>
          </a:stretch>
        </p:blipFill>
        <p:spPr bwMode="auto">
          <a:xfrm>
            <a:off x="2057400" y="2590800"/>
            <a:ext cx="5156200" cy="3876675"/>
          </a:xfrm>
          <a:prstGeom prst="rect">
            <a:avLst/>
          </a:prstGeom>
          <a:noFill/>
        </p:spPr>
      </p:pic>
      <p:sp>
        <p:nvSpPr>
          <p:cNvPr id="9221" name="Rectangle 5"/>
          <p:cNvSpPr>
            <a:spLocks noChangeArrowheads="1"/>
          </p:cNvSpPr>
          <p:nvPr/>
        </p:nvSpPr>
        <p:spPr bwMode="auto">
          <a:xfrm>
            <a:off x="609600" y="1295400"/>
            <a:ext cx="8229600" cy="1314450"/>
          </a:xfrm>
          <a:prstGeom prst="rect">
            <a:avLst/>
          </a:prstGeom>
          <a:noFill/>
          <a:ln w="9525">
            <a:noFill/>
            <a:miter lim="800000"/>
            <a:headEnd/>
            <a:tailEnd/>
          </a:ln>
          <a:effectLst/>
        </p:spPr>
        <p:txBody>
          <a:bodyPr>
            <a:spAutoFit/>
          </a:bodyPr>
          <a:lstStyle/>
          <a:p>
            <a:pPr algn="ctr"/>
            <a:r>
              <a:rPr lang="en-US" sz="1600" b="1">
                <a:solidFill>
                  <a:schemeClr val="tx2"/>
                </a:solidFill>
                <a:latin typeface="Arial" pitchFamily="34" charset="0"/>
                <a:cs typeface="Times New Roman" pitchFamily="18" charset="0"/>
              </a:rPr>
              <a:t>3-D tomography by confocal laser microscope based on cross-section spectroscopy at 0.2 </a:t>
            </a:r>
            <a:r>
              <a:rPr lang="ru-RU" sz="1600" b="1">
                <a:solidFill>
                  <a:schemeClr val="tx2"/>
                </a:solidFill>
                <a:latin typeface="Symbol" pitchFamily="18" charset="2"/>
                <a:cs typeface="Arial" pitchFamily="34" charset="0"/>
              </a:rPr>
              <a:t>m</a:t>
            </a:r>
            <a:r>
              <a:rPr lang="en-US" sz="1600" b="1">
                <a:solidFill>
                  <a:schemeClr val="tx2"/>
                </a:solidFill>
                <a:latin typeface="Arial" pitchFamily="34" charset="0"/>
                <a:cs typeface="Times New Roman" pitchFamily="18" charset="0"/>
              </a:rPr>
              <a:t>m spot</a:t>
            </a:r>
            <a:r>
              <a:rPr lang="ru-RU" sz="1600">
                <a:solidFill>
                  <a:schemeClr val="tx2"/>
                </a:solidFill>
                <a:cs typeface="Times New Roman" pitchFamily="18" charset="0"/>
              </a:rPr>
              <a:t/>
            </a:r>
            <a:br>
              <a:rPr lang="ru-RU" sz="1600">
                <a:solidFill>
                  <a:schemeClr val="tx2"/>
                </a:solidFill>
                <a:cs typeface="Times New Roman" pitchFamily="18" charset="0"/>
              </a:rPr>
            </a:br>
            <a:r>
              <a:rPr lang="en-US" sz="1600" b="1">
                <a:solidFill>
                  <a:schemeClr val="tx2"/>
                </a:solidFill>
                <a:latin typeface="Arial" pitchFamily="34" charset="0"/>
                <a:cs typeface="Times New Roman" pitchFamily="18" charset="0"/>
              </a:rPr>
              <a:t>Raman, fluorescence and lifetime analysis of compounds, contaminants; defects and stress in semiconductor;</a:t>
            </a:r>
            <a:r>
              <a:rPr lang="ru-RU" sz="1600">
                <a:solidFill>
                  <a:schemeClr val="tx2"/>
                </a:solidFill>
                <a:cs typeface="Times New Roman" pitchFamily="18" charset="0"/>
              </a:rPr>
              <a:t/>
            </a:r>
            <a:br>
              <a:rPr lang="ru-RU" sz="1600">
                <a:solidFill>
                  <a:schemeClr val="tx2"/>
                </a:solidFill>
                <a:cs typeface="Times New Roman" pitchFamily="18" charset="0"/>
              </a:rPr>
            </a:br>
            <a:r>
              <a:rPr lang="en-US" sz="1600" b="1">
                <a:solidFill>
                  <a:schemeClr val="tx2"/>
                </a:solidFill>
                <a:latin typeface="Arial" pitchFamily="34" charset="0"/>
                <a:cs typeface="Times New Roman" pitchFamily="18" charset="0"/>
              </a:rPr>
              <a:t>films, liquid crystal, biological saline…</a:t>
            </a:r>
          </a:p>
        </p:txBody>
      </p:sp>
    </p:spTree>
  </p:cSld>
  <p:clrMapOvr>
    <a:masterClrMapping/>
  </p:clrMapOvr>
  <p:transition>
    <p:strips dir="ru"/>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214282" y="214290"/>
            <a:ext cx="8543925" cy="1216025"/>
          </a:xfrm>
          <a:prstGeom prst="rect">
            <a:avLst/>
          </a:prstGeom>
          <a:noFill/>
          <a:ln>
            <a:noFill/>
          </a:ln>
          <a:effectLst/>
          <a:extLst>
            <a:ext uri="{909E8E84-426E-40DD-AFC4-6F175D3DCCD1}"/>
            <a:ext uri="{91240B29-F687-4F45-9708-019B960494DF}"/>
            <a:ext uri="{AF507438-7753-43E0-B8FC-AC1667EBCBE1}"/>
          </a:extLst>
        </p:spPr>
        <p:txBody>
          <a:bodyPr>
            <a:spAutoFit/>
          </a:bodyPr>
          <a:lstStyle/>
          <a:p>
            <a:pPr algn="ctr" fontAlgn="auto">
              <a:spcBef>
                <a:spcPct val="50000"/>
              </a:spcBef>
              <a:spcAft>
                <a:spcPts val="0"/>
              </a:spcAft>
              <a:defRPr/>
            </a:pPr>
            <a:r>
              <a:rPr lang="en-GB" sz="2800" b="1" dirty="0">
                <a:solidFill>
                  <a:srgbClr val="00FFCC"/>
                </a:solidFill>
                <a:effectLst>
                  <a:outerShdw blurRad="38100" dist="38100" dir="2700000" algn="tl">
                    <a:srgbClr val="000000">
                      <a:alpha val="43137"/>
                    </a:srgbClr>
                  </a:outerShdw>
                </a:effectLst>
                <a:latin typeface="Bookman Old Style" pitchFamily="18" charset="0"/>
              </a:rPr>
              <a:t>Basis of the </a:t>
            </a:r>
            <a:r>
              <a:rPr lang="en-GB" sz="2800" b="1" dirty="0" err="1">
                <a:solidFill>
                  <a:srgbClr val="00FFCC"/>
                </a:solidFill>
                <a:effectLst>
                  <a:outerShdw blurRad="38100" dist="38100" dir="2700000" algn="tl">
                    <a:srgbClr val="000000">
                      <a:alpha val="43137"/>
                    </a:srgbClr>
                  </a:outerShdw>
                </a:effectLst>
                <a:latin typeface="Bookman Old Style" pitchFamily="18" charset="0"/>
              </a:rPr>
              <a:t>piezospectroscopic</a:t>
            </a:r>
            <a:r>
              <a:rPr lang="en-GB" sz="2800" b="1" dirty="0">
                <a:solidFill>
                  <a:srgbClr val="00FFCC"/>
                </a:solidFill>
                <a:effectLst>
                  <a:outerShdw blurRad="38100" dist="38100" dir="2700000" algn="tl">
                    <a:srgbClr val="000000">
                      <a:alpha val="43137"/>
                    </a:srgbClr>
                  </a:outerShdw>
                </a:effectLst>
                <a:latin typeface="Bookman Old Style" pitchFamily="18" charset="0"/>
              </a:rPr>
              <a:t> effect </a:t>
            </a:r>
          </a:p>
          <a:p>
            <a:pPr algn="ctr" fontAlgn="auto">
              <a:spcBef>
                <a:spcPct val="50000"/>
              </a:spcBef>
              <a:spcAft>
                <a:spcPts val="0"/>
              </a:spcAft>
              <a:defRPr/>
            </a:pPr>
            <a:r>
              <a:rPr lang="en-GB" b="1" dirty="0">
                <a:solidFill>
                  <a:srgbClr val="00FFCC"/>
                </a:solidFill>
                <a:effectLst>
                  <a:outerShdw blurRad="38100" dist="38100" dir="2700000" algn="tl">
                    <a:srgbClr val="000000">
                      <a:alpha val="43137"/>
                    </a:srgbClr>
                  </a:outerShdw>
                </a:effectLst>
                <a:latin typeface="+mn-lt"/>
              </a:rPr>
              <a:t>the applied stress strains the lattice  and alters the energy of transitions between electronic states</a:t>
            </a:r>
            <a:endParaRPr lang="ru-RU" b="1" dirty="0">
              <a:solidFill>
                <a:srgbClr val="00FFCC"/>
              </a:solidFill>
              <a:effectLst>
                <a:outerShdw blurRad="38100" dist="38100" dir="2700000" algn="tl">
                  <a:srgbClr val="000000">
                    <a:alpha val="43137"/>
                  </a:srgbClr>
                </a:outerShdw>
              </a:effectLst>
              <a:latin typeface="Times New Roman" pitchFamily="18" charset="0"/>
            </a:endParaRPr>
          </a:p>
        </p:txBody>
      </p:sp>
      <p:sp>
        <p:nvSpPr>
          <p:cNvPr id="61443" name="Text Box 6"/>
          <p:cNvSpPr txBox="1">
            <a:spLocks noChangeArrowheads="1"/>
          </p:cNvSpPr>
          <p:nvPr/>
        </p:nvSpPr>
        <p:spPr bwMode="auto">
          <a:xfrm>
            <a:off x="5735638" y="1638300"/>
            <a:ext cx="3059112" cy="784225"/>
          </a:xfrm>
          <a:prstGeom prst="rect">
            <a:avLst/>
          </a:prstGeom>
          <a:noFill/>
          <a:ln w="9525">
            <a:noFill/>
            <a:miter lim="800000"/>
            <a:headEnd/>
            <a:tailEnd/>
          </a:ln>
        </p:spPr>
        <p:txBody>
          <a:bodyPr>
            <a:spAutoFit/>
          </a:bodyPr>
          <a:lstStyle/>
          <a:p>
            <a:pPr>
              <a:spcBef>
                <a:spcPct val="50000"/>
              </a:spcBef>
            </a:pPr>
            <a:r>
              <a:rPr lang="en-US" b="1">
                <a:latin typeface="Calibri" pitchFamily="34" charset="0"/>
                <a:sym typeface="Symbol" pitchFamily="18" charset="2"/>
              </a:rPr>
              <a:t>R-lines shift :</a:t>
            </a:r>
          </a:p>
          <a:p>
            <a:pPr>
              <a:spcBef>
                <a:spcPct val="50000"/>
              </a:spcBef>
            </a:pPr>
            <a:r>
              <a:rPr lang="en-US" b="1">
                <a:latin typeface="Calibri" pitchFamily="34" charset="0"/>
                <a:sym typeface="Symbol" pitchFamily="18" charset="2"/>
              </a:rPr>
              <a:t>                     </a:t>
            </a:r>
            <a:r>
              <a:rPr lang="ru-RU" b="1">
                <a:latin typeface="Calibri" pitchFamily="34" charset="0"/>
                <a:sym typeface="Symbol" pitchFamily="18" charset="2"/>
              </a:rPr>
              <a:t></a:t>
            </a:r>
            <a:r>
              <a:rPr lang="en-US" b="1">
                <a:latin typeface="Calibri" pitchFamily="34" charset="0"/>
              </a:rPr>
              <a:t> = </a:t>
            </a:r>
            <a:r>
              <a:rPr lang="ru-RU" b="1">
                <a:latin typeface="Calibri" pitchFamily="34" charset="0"/>
                <a:sym typeface="Symbol" pitchFamily="18" charset="2"/>
              </a:rPr>
              <a:t></a:t>
            </a:r>
            <a:r>
              <a:rPr lang="en-US" b="1" baseline="-25000">
                <a:latin typeface="Calibri" pitchFamily="34" charset="0"/>
              </a:rPr>
              <a:t>ij</a:t>
            </a:r>
            <a:r>
              <a:rPr lang="en-US" b="1">
                <a:latin typeface="Calibri" pitchFamily="34" charset="0"/>
              </a:rPr>
              <a:t>×</a:t>
            </a:r>
            <a:r>
              <a:rPr lang="en-US" b="1">
                <a:latin typeface="Calibri" pitchFamily="34" charset="0"/>
                <a:sym typeface="Symbol" pitchFamily="18" charset="2"/>
              </a:rPr>
              <a:t></a:t>
            </a:r>
            <a:r>
              <a:rPr lang="en-US" b="1" baseline="-25000">
                <a:latin typeface="Calibri" pitchFamily="34" charset="0"/>
              </a:rPr>
              <a:t>ij</a:t>
            </a:r>
            <a:r>
              <a:rPr lang="ru-RU" b="1">
                <a:latin typeface="Calibri" pitchFamily="34" charset="0"/>
              </a:rPr>
              <a:t> </a:t>
            </a:r>
          </a:p>
        </p:txBody>
      </p:sp>
      <p:sp>
        <p:nvSpPr>
          <p:cNvPr id="61444" name="Text Box 7"/>
          <p:cNvSpPr txBox="1">
            <a:spLocks noChangeArrowheads="1"/>
          </p:cNvSpPr>
          <p:nvPr/>
        </p:nvSpPr>
        <p:spPr bwMode="auto">
          <a:xfrm>
            <a:off x="5872163" y="2422525"/>
            <a:ext cx="2952750" cy="646113"/>
          </a:xfrm>
          <a:prstGeom prst="rect">
            <a:avLst/>
          </a:prstGeom>
          <a:noFill/>
          <a:ln w="9525">
            <a:noFill/>
            <a:miter lim="800000"/>
            <a:headEnd/>
            <a:tailEnd/>
          </a:ln>
        </p:spPr>
        <p:txBody>
          <a:bodyPr>
            <a:spAutoFit/>
          </a:bodyPr>
          <a:lstStyle/>
          <a:p>
            <a:pPr>
              <a:spcBef>
                <a:spcPct val="50000"/>
              </a:spcBef>
            </a:pPr>
            <a:r>
              <a:rPr lang="ru-RU" b="1">
                <a:latin typeface="Calibri" pitchFamily="34" charset="0"/>
                <a:sym typeface="Symbol" pitchFamily="18" charset="2"/>
              </a:rPr>
              <a:t></a:t>
            </a:r>
            <a:r>
              <a:rPr lang="en-US" b="1" baseline="-25000">
                <a:latin typeface="Calibri" pitchFamily="34" charset="0"/>
              </a:rPr>
              <a:t>ij</a:t>
            </a:r>
            <a:r>
              <a:rPr lang="en-US" b="1">
                <a:latin typeface="Calibri" pitchFamily="34" charset="0"/>
              </a:rPr>
              <a:t> –</a:t>
            </a:r>
            <a:r>
              <a:rPr lang="ru-RU" b="1">
                <a:latin typeface="Calibri" pitchFamily="34" charset="0"/>
              </a:rPr>
              <a:t> piezospectroscopic</a:t>
            </a:r>
            <a:r>
              <a:rPr lang="en-US" b="1">
                <a:latin typeface="Calibri" pitchFamily="34" charset="0"/>
              </a:rPr>
              <a:t>                    coefficients</a:t>
            </a:r>
            <a:endParaRPr lang="ru-RU" b="1">
              <a:latin typeface="Calibri" pitchFamily="34" charset="0"/>
            </a:endParaRPr>
          </a:p>
        </p:txBody>
      </p:sp>
      <p:pic>
        <p:nvPicPr>
          <p:cNvPr id="61445" name="Picture 17"/>
          <p:cNvPicPr>
            <a:picLocks noChangeAspect="1" noChangeArrowheads="1"/>
          </p:cNvPicPr>
          <p:nvPr/>
        </p:nvPicPr>
        <p:blipFill>
          <a:blip r:embed="rId2"/>
          <a:srcRect/>
          <a:stretch>
            <a:fillRect/>
          </a:stretch>
        </p:blipFill>
        <p:spPr bwMode="auto">
          <a:xfrm>
            <a:off x="307975" y="1628775"/>
            <a:ext cx="5272088" cy="4608513"/>
          </a:xfrm>
          <a:prstGeom prst="rect">
            <a:avLst/>
          </a:prstGeom>
          <a:noFill/>
          <a:ln w="9525">
            <a:noFill/>
            <a:miter lim="800000"/>
            <a:headEnd/>
            <a:tailEnd/>
          </a:ln>
        </p:spPr>
      </p:pic>
      <p:sp>
        <p:nvSpPr>
          <p:cNvPr id="8" name="Rectangle 18"/>
          <p:cNvSpPr>
            <a:spLocks noChangeArrowheads="1"/>
          </p:cNvSpPr>
          <p:nvPr/>
        </p:nvSpPr>
        <p:spPr bwMode="auto">
          <a:xfrm>
            <a:off x="5724525" y="3533775"/>
            <a:ext cx="2736850" cy="831850"/>
          </a:xfrm>
          <a:prstGeom prst="rect">
            <a:avLst/>
          </a:prstGeom>
          <a:noFill/>
          <a:ln>
            <a:noFill/>
          </a:ln>
          <a:effectLst/>
          <a:extLst>
            <a:ext uri="{909E8E84-426E-40DD-AFC4-6F175D3DCCD1}"/>
            <a:ext uri="{91240B29-F687-4F45-9708-019B960494DF}"/>
            <a:ext uri="{AF507438-7753-43E0-B8FC-AC1667EBCBE1}"/>
          </a:extLst>
        </p:spPr>
        <p:txBody>
          <a:bodyPr>
            <a:spAutoFit/>
          </a:bodyPr>
          <a:ls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b="1" dirty="0" smtClean="0">
                <a:latin typeface="+mn-lt"/>
              </a:rPr>
              <a:t>For hydrostatic stresses</a:t>
            </a:r>
            <a:r>
              <a:rPr lang="en-US" sz="1600" b="1" dirty="0" smtClean="0"/>
              <a:t>:</a:t>
            </a:r>
          </a:p>
          <a:p>
            <a:pPr>
              <a:defRPr/>
            </a:pPr>
            <a:endParaRPr lang="ru-RU" sz="1600" b="1" dirty="0"/>
          </a:p>
          <a:p>
            <a:pPr>
              <a:defRPr/>
            </a:pPr>
            <a:r>
              <a:rPr lang="ru-RU" sz="1600" b="1" dirty="0">
                <a:latin typeface="Symbol" pitchFamily="65" charset="2"/>
              </a:rPr>
              <a:t></a:t>
            </a:r>
            <a:r>
              <a:rPr lang="ru-RU" sz="1600" b="1" baseline="-24000" dirty="0"/>
              <a:t>h</a:t>
            </a:r>
            <a:r>
              <a:rPr lang="ru-RU" sz="1600" b="1" dirty="0"/>
              <a:t> (</a:t>
            </a:r>
            <a:r>
              <a:rPr lang="ru-RU" sz="1600" b="1" dirty="0" err="1"/>
              <a:t>GPa</a:t>
            </a:r>
            <a:r>
              <a:rPr lang="ru-RU" sz="1600" b="1" dirty="0"/>
              <a:t>)  </a:t>
            </a:r>
            <a:r>
              <a:rPr lang="ru-RU" sz="1600" b="1" dirty="0">
                <a:latin typeface="Symbol" pitchFamily="65" charset="2"/>
              </a:rPr>
              <a:t></a:t>
            </a:r>
            <a:r>
              <a:rPr lang="ru-RU" sz="1600" b="1" dirty="0"/>
              <a:t> </a:t>
            </a:r>
            <a:r>
              <a:rPr lang="ru-RU" sz="1600" b="1" dirty="0">
                <a:latin typeface="Symbol" pitchFamily="65" charset="2"/>
              </a:rPr>
              <a:t></a:t>
            </a:r>
            <a:r>
              <a:rPr lang="ru-RU" sz="1600" b="1" baseline="-24000" dirty="0"/>
              <a:t>2</a:t>
            </a:r>
            <a:r>
              <a:rPr lang="ru-RU" sz="1600" b="1" dirty="0"/>
              <a:t>(cm</a:t>
            </a:r>
            <a:r>
              <a:rPr lang="ru-RU" sz="1600" b="1" baseline="30000" dirty="0"/>
              <a:t>-1</a:t>
            </a:r>
            <a:r>
              <a:rPr lang="ru-RU" sz="1600" b="1" dirty="0" smtClean="0"/>
              <a:t>)</a:t>
            </a:r>
            <a:r>
              <a:rPr lang="en-US" sz="1600" b="1" dirty="0" smtClean="0"/>
              <a:t> </a:t>
            </a:r>
            <a:r>
              <a:rPr lang="ru-RU" sz="1600" b="1" dirty="0" smtClean="0"/>
              <a:t>/</a:t>
            </a:r>
            <a:r>
              <a:rPr lang="en-US" sz="1600" b="1" dirty="0" smtClean="0"/>
              <a:t> </a:t>
            </a:r>
            <a:r>
              <a:rPr lang="ru-RU" sz="1600" b="1" dirty="0" smtClean="0"/>
              <a:t>7.61</a:t>
            </a:r>
            <a:endParaRPr lang="ru-RU" sz="1600" b="1" dirty="0"/>
          </a:p>
        </p:txBody>
      </p:sp>
      <p:sp>
        <p:nvSpPr>
          <p:cNvPr id="9" name="БлокТекста1"/>
          <p:cNvSpPr txBox="1">
            <a:spLocks noChangeArrowheads="1"/>
          </p:cNvSpPr>
          <p:nvPr/>
        </p:nvSpPr>
        <p:spPr bwMode="auto">
          <a:xfrm>
            <a:off x="5735638" y="4954588"/>
            <a:ext cx="3084512" cy="1066800"/>
          </a:xfrm>
          <a:prstGeom prst="rect">
            <a:avLst/>
          </a:prstGeom>
          <a:noFill/>
          <a:ln>
            <a:noFill/>
          </a:ln>
          <a:effectLst/>
          <a:extLst>
            <a:ext uri="{909E8E84-426E-40DD-AFC4-6F175D3DCCD1}"/>
            <a:ext uri="{91240B29-F687-4F45-9708-019B960494DF}"/>
            <a:ext uri="{AF507438-7753-43E0-B8FC-AC1667EBCBE1}"/>
          </a:extLst>
        </p:spPr>
        <p:txBody>
          <a:bodyPr/>
          <a:ls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b="1" dirty="0">
                <a:latin typeface="+mn-lt"/>
              </a:rPr>
              <a:t>For </a:t>
            </a:r>
            <a:r>
              <a:rPr lang="en-US" sz="1600" b="1" dirty="0" err="1" smtClean="0">
                <a:latin typeface="+mn-lt"/>
              </a:rPr>
              <a:t>nonhydrostatic</a:t>
            </a:r>
            <a:r>
              <a:rPr lang="en-US" sz="1600" b="1" dirty="0" smtClean="0">
                <a:latin typeface="+mn-lt"/>
              </a:rPr>
              <a:t> stresses</a:t>
            </a:r>
            <a:r>
              <a:rPr lang="en-US" sz="1600" b="1" dirty="0" smtClean="0"/>
              <a:t>:</a:t>
            </a:r>
            <a:endParaRPr lang="en-US" sz="1600" b="1" dirty="0"/>
          </a:p>
          <a:p>
            <a:pPr>
              <a:defRPr/>
            </a:pPr>
            <a:endParaRPr lang="ru-RU" sz="1600" b="1" dirty="0"/>
          </a:p>
          <a:p>
            <a:pPr algn="just">
              <a:lnSpc>
                <a:spcPct val="150000"/>
              </a:lnSpc>
              <a:defRPr/>
            </a:pPr>
            <a:r>
              <a:rPr lang="ru-RU" sz="1600" b="1" dirty="0">
                <a:solidFill>
                  <a:srgbClr val="000000"/>
                </a:solidFill>
                <a:latin typeface="Symbol" pitchFamily="65" charset="2"/>
              </a:rPr>
              <a:t></a:t>
            </a:r>
            <a:r>
              <a:rPr lang="ru-RU" sz="1600" b="1" baseline="-9000" dirty="0">
                <a:solidFill>
                  <a:srgbClr val="000000"/>
                </a:solidFill>
                <a:latin typeface="Times New Roman" pitchFamily="65" charset="-52"/>
              </a:rPr>
              <a:t>11</a:t>
            </a:r>
            <a:r>
              <a:rPr lang="ru-RU" sz="1600" b="1" dirty="0">
                <a:solidFill>
                  <a:srgbClr val="000000"/>
                </a:solidFill>
                <a:latin typeface="Times New Roman" pitchFamily="65" charset="-52"/>
              </a:rPr>
              <a:t> = (</a:t>
            </a:r>
            <a:r>
              <a:rPr lang="ru-RU" sz="1600" b="1" dirty="0">
                <a:solidFill>
                  <a:srgbClr val="000000"/>
                </a:solidFill>
                <a:latin typeface="Symbol" pitchFamily="65" charset="2"/>
              </a:rPr>
              <a:t></a:t>
            </a:r>
            <a:r>
              <a:rPr lang="ru-RU" sz="1600" b="1" baseline="-25000" dirty="0" smtClean="0">
                <a:solidFill>
                  <a:srgbClr val="000000"/>
                </a:solidFill>
                <a:latin typeface="Times New Roman" pitchFamily="65" charset="-52"/>
              </a:rPr>
              <a:t>2</a:t>
            </a:r>
            <a:r>
              <a:rPr lang="en-US" sz="1600" b="1" baseline="-25000" dirty="0" smtClean="0">
                <a:solidFill>
                  <a:srgbClr val="000000"/>
                </a:solidFill>
                <a:latin typeface="Times New Roman" pitchFamily="65" charset="-52"/>
              </a:rPr>
              <a:t> </a:t>
            </a:r>
            <a:r>
              <a:rPr lang="ru-RU" sz="1600" b="1" dirty="0" smtClean="0">
                <a:solidFill>
                  <a:srgbClr val="000000"/>
                </a:solidFill>
                <a:latin typeface="Times New Roman" pitchFamily="65" charset="-52"/>
              </a:rPr>
              <a:t>-</a:t>
            </a:r>
            <a:r>
              <a:rPr lang="en-US" sz="1600" b="1" dirty="0" smtClean="0">
                <a:solidFill>
                  <a:srgbClr val="000000"/>
                </a:solidFill>
                <a:latin typeface="Times New Roman" pitchFamily="65" charset="-52"/>
              </a:rPr>
              <a:t> </a:t>
            </a:r>
            <a:r>
              <a:rPr lang="ru-RU" sz="1600" b="1" dirty="0" smtClean="0">
                <a:solidFill>
                  <a:srgbClr val="000000"/>
                </a:solidFill>
                <a:latin typeface="Times New Roman" pitchFamily="65" charset="-52"/>
              </a:rPr>
              <a:t>2,16</a:t>
            </a:r>
            <a:r>
              <a:rPr lang="ru-RU" sz="1600" b="1" dirty="0">
                <a:solidFill>
                  <a:srgbClr val="000000"/>
                </a:solidFill>
                <a:latin typeface="Symbol" pitchFamily="65" charset="2"/>
              </a:rPr>
              <a:t></a:t>
            </a:r>
            <a:r>
              <a:rPr lang="ru-RU" sz="1600" b="1" baseline="-25000" dirty="0">
                <a:solidFill>
                  <a:srgbClr val="000000"/>
                </a:solidFill>
                <a:latin typeface="Times New Roman" pitchFamily="65" charset="-52"/>
              </a:rPr>
              <a:t>33</a:t>
            </a:r>
            <a:r>
              <a:rPr lang="ru-RU" sz="1600" b="1" dirty="0" smtClean="0">
                <a:solidFill>
                  <a:srgbClr val="000000"/>
                </a:solidFill>
                <a:latin typeface="Times New Roman" pitchFamily="65" charset="-52"/>
              </a:rPr>
              <a:t>)</a:t>
            </a:r>
            <a:r>
              <a:rPr lang="en-US" sz="1600" b="1" dirty="0" smtClean="0">
                <a:solidFill>
                  <a:srgbClr val="000000"/>
                </a:solidFill>
                <a:latin typeface="Times New Roman" pitchFamily="65" charset="-52"/>
              </a:rPr>
              <a:t> </a:t>
            </a:r>
            <a:r>
              <a:rPr lang="ru-RU" sz="1600" b="1" dirty="0" smtClean="0">
                <a:solidFill>
                  <a:srgbClr val="000000"/>
                </a:solidFill>
                <a:latin typeface="Times New Roman" pitchFamily="65" charset="-52"/>
              </a:rPr>
              <a:t>/</a:t>
            </a:r>
            <a:r>
              <a:rPr lang="en-US" sz="1600" b="1" dirty="0" smtClean="0">
                <a:solidFill>
                  <a:srgbClr val="000000"/>
                </a:solidFill>
                <a:latin typeface="Times New Roman" pitchFamily="65" charset="-52"/>
              </a:rPr>
              <a:t> </a:t>
            </a:r>
            <a:r>
              <a:rPr lang="ru-RU" sz="1600" b="1" dirty="0" smtClean="0">
                <a:solidFill>
                  <a:srgbClr val="000000"/>
                </a:solidFill>
                <a:latin typeface="Times New Roman" pitchFamily="65" charset="-52"/>
              </a:rPr>
              <a:t>5,46</a:t>
            </a:r>
            <a:endParaRPr lang="ru-RU" sz="1600" b="1" dirty="0">
              <a:solidFill>
                <a:srgbClr val="000000"/>
              </a:solidFill>
              <a:latin typeface="Times New Roman" pitchFamily="65" charset="-52"/>
            </a:endParaRPr>
          </a:p>
          <a:p>
            <a:pPr algn="just">
              <a:lnSpc>
                <a:spcPct val="150000"/>
              </a:lnSpc>
              <a:defRPr/>
            </a:pPr>
            <a:r>
              <a:rPr lang="ru-RU" sz="1600" b="1" dirty="0">
                <a:solidFill>
                  <a:srgbClr val="000000"/>
                </a:solidFill>
                <a:latin typeface="Symbol" pitchFamily="65" charset="2"/>
              </a:rPr>
              <a:t></a:t>
            </a:r>
            <a:r>
              <a:rPr lang="ru-RU" sz="1600" b="1" baseline="-9000" dirty="0">
                <a:solidFill>
                  <a:srgbClr val="000000"/>
                </a:solidFill>
                <a:latin typeface="Times New Roman" pitchFamily="65" charset="-52"/>
              </a:rPr>
              <a:t>22</a:t>
            </a:r>
            <a:r>
              <a:rPr lang="ru-RU" sz="1600" b="1" dirty="0">
                <a:solidFill>
                  <a:srgbClr val="000000"/>
                </a:solidFill>
                <a:latin typeface="Symbol" pitchFamily="65" charset="2"/>
              </a:rPr>
              <a:t> = </a:t>
            </a:r>
            <a:r>
              <a:rPr lang="ru-RU" sz="1600" b="1" baseline="-9000" dirty="0">
                <a:solidFill>
                  <a:srgbClr val="000000"/>
                </a:solidFill>
                <a:latin typeface="Times New Roman" pitchFamily="65" charset="-52"/>
              </a:rPr>
              <a:t>33</a:t>
            </a:r>
            <a:r>
              <a:rPr lang="ru-RU" sz="1600" b="1" dirty="0">
                <a:solidFill>
                  <a:srgbClr val="000000"/>
                </a:solidFill>
                <a:latin typeface="Times New Roman" pitchFamily="65" charset="-52"/>
              </a:rPr>
              <a:t> = (</a:t>
            </a:r>
            <a:r>
              <a:rPr lang="ru-RU" sz="1600" b="1" dirty="0">
                <a:solidFill>
                  <a:srgbClr val="000000"/>
                </a:solidFill>
                <a:latin typeface="Symbol" pitchFamily="65" charset="2"/>
              </a:rPr>
              <a:t></a:t>
            </a:r>
            <a:r>
              <a:rPr lang="ru-RU" sz="1600" b="1" baseline="-25000" dirty="0" smtClean="0">
                <a:solidFill>
                  <a:srgbClr val="000000"/>
                </a:solidFill>
                <a:latin typeface="Times New Roman" pitchFamily="65" charset="-52"/>
              </a:rPr>
              <a:t>2</a:t>
            </a:r>
            <a:r>
              <a:rPr lang="en-US" sz="1600" b="1" baseline="-25000" dirty="0" smtClean="0">
                <a:solidFill>
                  <a:srgbClr val="000000"/>
                </a:solidFill>
                <a:latin typeface="Times New Roman" pitchFamily="65" charset="-52"/>
              </a:rPr>
              <a:t> </a:t>
            </a:r>
            <a:r>
              <a:rPr lang="ru-RU" sz="1600" b="1" dirty="0" smtClean="0">
                <a:solidFill>
                  <a:srgbClr val="000000"/>
                </a:solidFill>
                <a:latin typeface="Times New Roman" pitchFamily="65" charset="-52"/>
              </a:rPr>
              <a:t>-</a:t>
            </a:r>
            <a:r>
              <a:rPr lang="en-US" sz="1600" b="1" dirty="0" smtClean="0">
                <a:solidFill>
                  <a:srgbClr val="000000"/>
                </a:solidFill>
                <a:latin typeface="Times New Roman" pitchFamily="65" charset="-52"/>
              </a:rPr>
              <a:t> </a:t>
            </a:r>
            <a:r>
              <a:rPr lang="ru-RU" sz="1600" b="1" dirty="0" smtClean="0">
                <a:solidFill>
                  <a:srgbClr val="000000"/>
                </a:solidFill>
                <a:latin typeface="Times New Roman" pitchFamily="65" charset="-52"/>
              </a:rPr>
              <a:t>0,83</a:t>
            </a:r>
            <a:r>
              <a:rPr lang="ru-RU" sz="1600" b="1" dirty="0">
                <a:solidFill>
                  <a:srgbClr val="000000"/>
                </a:solidFill>
                <a:latin typeface="Symbol" pitchFamily="65" charset="2"/>
              </a:rPr>
              <a:t></a:t>
            </a:r>
            <a:r>
              <a:rPr lang="ru-RU" sz="1600" b="1" baseline="-25000" dirty="0">
                <a:solidFill>
                  <a:srgbClr val="000000"/>
                </a:solidFill>
                <a:latin typeface="Times New Roman" pitchFamily="65" charset="-52"/>
              </a:rPr>
              <a:t>1</a:t>
            </a:r>
            <a:r>
              <a:rPr lang="ru-RU" sz="1600" b="1" dirty="0" smtClean="0">
                <a:solidFill>
                  <a:srgbClr val="000000"/>
                </a:solidFill>
                <a:latin typeface="Times New Roman" pitchFamily="65" charset="-52"/>
              </a:rPr>
              <a:t>)</a:t>
            </a:r>
            <a:r>
              <a:rPr lang="en-US" sz="1600" b="1" dirty="0" smtClean="0">
                <a:solidFill>
                  <a:srgbClr val="000000"/>
                </a:solidFill>
                <a:latin typeface="Times New Roman" pitchFamily="65" charset="-52"/>
              </a:rPr>
              <a:t> </a:t>
            </a:r>
            <a:r>
              <a:rPr lang="ru-RU" sz="1600" b="1" dirty="0" smtClean="0">
                <a:solidFill>
                  <a:srgbClr val="000000"/>
                </a:solidFill>
                <a:latin typeface="Times New Roman" pitchFamily="65" charset="-52"/>
              </a:rPr>
              <a:t>/</a:t>
            </a:r>
            <a:r>
              <a:rPr lang="en-US" sz="1600" b="1" dirty="0" smtClean="0">
                <a:solidFill>
                  <a:srgbClr val="000000"/>
                </a:solidFill>
                <a:latin typeface="Times New Roman" pitchFamily="65" charset="-52"/>
              </a:rPr>
              <a:t> </a:t>
            </a:r>
            <a:r>
              <a:rPr lang="ru-RU" sz="1600" b="1" dirty="0" smtClean="0">
                <a:solidFill>
                  <a:srgbClr val="000000"/>
                </a:solidFill>
                <a:latin typeface="Times New Roman" pitchFamily="65" charset="-52"/>
              </a:rPr>
              <a:t>0,88</a:t>
            </a:r>
            <a:endParaRPr lang="ru-RU" sz="1600" b="1" dirty="0">
              <a:solidFill>
                <a:srgbClr val="000000"/>
              </a:solidFill>
              <a:latin typeface="Times New Roman" pitchFamily="65" charset="-52"/>
            </a:endParaRPr>
          </a:p>
          <a:p>
            <a:pPr algn="just">
              <a:lnSpc>
                <a:spcPct val="150000"/>
              </a:lnSpc>
              <a:defRPr/>
            </a:pPr>
            <a:endParaRPr lang="ru-RU" sz="1600" b="1" i="1" dirty="0">
              <a:solidFill>
                <a:srgbClr val="000000"/>
              </a:solidFill>
              <a:latin typeface="Times New Roman" pitchFamily="65" charset="-52"/>
            </a:endParaRPr>
          </a:p>
          <a:p>
            <a:pPr algn="just">
              <a:lnSpc>
                <a:spcPct val="150000"/>
              </a:lnSpc>
              <a:defRPr/>
            </a:pPr>
            <a:endParaRPr lang="ru-RU" sz="1600" b="1" i="1" dirty="0">
              <a:solidFill>
                <a:srgbClr val="000000"/>
              </a:solidFill>
              <a:latin typeface="Times New Roman" pitchFamily="65" charset="-52"/>
            </a:endParaRPr>
          </a:p>
        </p:txBody>
      </p:sp>
      <p:sp>
        <p:nvSpPr>
          <p:cNvPr id="61448" name="Rectangle 17"/>
          <p:cNvSpPr>
            <a:spLocks noChangeArrowheads="1"/>
          </p:cNvSpPr>
          <p:nvPr/>
        </p:nvSpPr>
        <p:spPr bwMode="auto">
          <a:xfrm>
            <a:off x="358775" y="6357958"/>
            <a:ext cx="8785225" cy="338137"/>
          </a:xfrm>
          <a:prstGeom prst="rect">
            <a:avLst/>
          </a:prstGeom>
          <a:noFill/>
          <a:ln w="9525">
            <a:noFill/>
            <a:miter lim="800000"/>
            <a:headEnd/>
            <a:tailEnd/>
          </a:ln>
        </p:spPr>
        <p:txBody>
          <a:bodyPr>
            <a:spAutoFit/>
          </a:bodyPr>
          <a:lstStyle/>
          <a:p>
            <a:pPr eaLnBrk="0" hangingPunct="0"/>
            <a:r>
              <a:rPr lang="ru-RU" sz="1600"/>
              <a:t>D. Clarke et. al.  Non-Contact Methods of Measuring Stresses in High Temperature Materials</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rys2_Kr_unirr_c_col"/>
          <p:cNvPicPr>
            <a:picLocks noRot="1" noChangeAspect="1" noChangeArrowheads="1"/>
          </p:cNvPicPr>
          <p:nvPr/>
        </p:nvPicPr>
        <p:blipFill>
          <a:blip r:embed="rId2" cstate="screen"/>
          <a:srcRect/>
          <a:stretch>
            <a:fillRect/>
          </a:stretch>
        </p:blipFill>
        <p:spPr bwMode="auto">
          <a:xfrm>
            <a:off x="214313" y="1928813"/>
            <a:ext cx="4244975" cy="3997325"/>
          </a:xfrm>
          <a:prstGeom prst="rect">
            <a:avLst/>
          </a:prstGeom>
          <a:noFill/>
          <a:ln w="9525">
            <a:noFill/>
            <a:miter lim="800000"/>
            <a:headEnd/>
            <a:tailEnd/>
          </a:ln>
        </p:spPr>
      </p:pic>
      <p:pic>
        <p:nvPicPr>
          <p:cNvPr id="62467" name="Picture 3" descr="rys2_c_col"/>
          <p:cNvPicPr>
            <a:picLocks noRot="1" noChangeAspect="1" noChangeArrowheads="1"/>
          </p:cNvPicPr>
          <p:nvPr/>
        </p:nvPicPr>
        <p:blipFill>
          <a:blip r:embed="rId3" cstate="screen"/>
          <a:srcRect/>
          <a:stretch>
            <a:fillRect/>
          </a:stretch>
        </p:blipFill>
        <p:spPr bwMode="auto">
          <a:xfrm>
            <a:off x="4572000" y="1928813"/>
            <a:ext cx="4427538" cy="3981450"/>
          </a:xfrm>
          <a:prstGeom prst="rect">
            <a:avLst/>
          </a:prstGeom>
          <a:noFill/>
          <a:ln w="9525">
            <a:noFill/>
            <a:miter lim="800000"/>
            <a:headEnd/>
            <a:tailEnd/>
          </a:ln>
        </p:spPr>
      </p:pic>
      <p:sp>
        <p:nvSpPr>
          <p:cNvPr id="6" name="Rectangle 4"/>
          <p:cNvSpPr>
            <a:spLocks noChangeArrowheads="1"/>
          </p:cNvSpPr>
          <p:nvPr/>
        </p:nvSpPr>
        <p:spPr bwMode="auto">
          <a:xfrm>
            <a:off x="395288" y="355600"/>
            <a:ext cx="8280400" cy="1201738"/>
          </a:xfrm>
          <a:prstGeom prst="rect">
            <a:avLst/>
          </a:prstGeom>
          <a:noFill/>
          <a:ln>
            <a:noFill/>
          </a:ln>
          <a:effectLst/>
          <a:extLst>
            <a:ext uri="{909E8E84-426E-40DD-AFC4-6F175D3DCCD1}"/>
            <a:ext uri="{91240B29-F687-4F45-9708-019B960494DF}"/>
            <a:ext uri="{AF507438-7753-43E0-B8FC-AC1667EBCBE1}"/>
          </a:extLst>
        </p:spPr>
        <p:txBody>
          <a:bodyPr anchor="ctr">
            <a:spAutoFit/>
          </a:bodyPr>
          <a:ls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defRPr/>
            </a:pPr>
            <a:r>
              <a:rPr lang="en-US" sz="2400" b="1" dirty="0" smtClean="0">
                <a:solidFill>
                  <a:srgbClr val="00FFCC"/>
                </a:solidFill>
                <a:effectLst>
                  <a:outerShdw blurRad="38100" dist="38100" dir="2700000" algn="tl">
                    <a:srgbClr val="000000">
                      <a:alpha val="43137"/>
                    </a:srgbClr>
                  </a:outerShdw>
                </a:effectLst>
                <a:latin typeface="Bookman Old Style" pitchFamily="18" charset="0"/>
              </a:rPr>
              <a:t>Depth-resolved</a:t>
            </a:r>
            <a:r>
              <a:rPr lang="en-US" sz="2400" b="1" dirty="0" smtClean="0">
                <a:solidFill>
                  <a:srgbClr val="00FFCC"/>
                </a:solidFill>
                <a:effectLst>
                  <a:outerShdw blurRad="38100" dist="38100" dir="2700000" algn="tl">
                    <a:srgbClr val="000000">
                      <a:alpha val="43137"/>
                    </a:srgbClr>
                  </a:outerShdw>
                </a:effectLst>
                <a:latin typeface="+mn-lt"/>
              </a:rPr>
              <a:t> </a:t>
            </a:r>
            <a:r>
              <a:rPr lang="en-US" sz="2400" b="1" dirty="0" smtClean="0">
                <a:solidFill>
                  <a:srgbClr val="00FFCC"/>
                </a:solidFill>
                <a:effectLst>
                  <a:outerShdw blurRad="38100" dist="38100" dir="2700000" algn="tl">
                    <a:srgbClr val="000000">
                      <a:alpha val="43137"/>
                    </a:srgbClr>
                  </a:outerShdw>
                </a:effectLst>
                <a:latin typeface="Bookman Old Style" pitchFamily="18" charset="0"/>
              </a:rPr>
              <a:t>R-lines</a:t>
            </a:r>
            <a:r>
              <a:rPr lang="en-US" sz="2400" b="1" dirty="0" smtClean="0">
                <a:solidFill>
                  <a:srgbClr val="00FFCC"/>
                </a:solidFill>
                <a:effectLst>
                  <a:outerShdw blurRad="38100" dist="38100" dir="2700000" algn="tl">
                    <a:srgbClr val="000000">
                      <a:alpha val="43137"/>
                    </a:srgbClr>
                  </a:outerShdw>
                </a:effectLst>
                <a:latin typeface="+mn-lt"/>
              </a:rPr>
              <a:t> </a:t>
            </a:r>
            <a:r>
              <a:rPr lang="en-US" sz="2400" b="1" dirty="0" smtClean="0">
                <a:solidFill>
                  <a:srgbClr val="00FFCC"/>
                </a:solidFill>
                <a:effectLst>
                  <a:outerShdw blurRad="38100" dist="38100" dir="2700000" algn="tl">
                    <a:srgbClr val="000000">
                      <a:alpha val="43137"/>
                    </a:srgbClr>
                  </a:outerShdw>
                </a:effectLst>
                <a:latin typeface="Bookman Old Style" pitchFamily="18" charset="0"/>
              </a:rPr>
              <a:t>spectra</a:t>
            </a:r>
            <a:r>
              <a:rPr lang="en-US" sz="2400" b="1" dirty="0" smtClean="0">
                <a:solidFill>
                  <a:srgbClr val="00FFCC"/>
                </a:solidFill>
                <a:effectLst>
                  <a:outerShdw blurRad="38100" dist="38100" dir="2700000" algn="tl">
                    <a:srgbClr val="000000">
                      <a:alpha val="43137"/>
                    </a:srgbClr>
                  </a:outerShdw>
                </a:effectLst>
                <a:latin typeface="+mn-lt"/>
              </a:rPr>
              <a:t> </a:t>
            </a:r>
            <a:r>
              <a:rPr lang="en-US" sz="2400" b="1" dirty="0">
                <a:solidFill>
                  <a:srgbClr val="00FFCC"/>
                </a:solidFill>
                <a:effectLst>
                  <a:outerShdw blurRad="38100" dist="38100" dir="2700000" algn="tl">
                    <a:srgbClr val="000000">
                      <a:alpha val="43137"/>
                    </a:srgbClr>
                  </a:outerShdw>
                </a:effectLst>
                <a:latin typeface="Bookman Old Style" pitchFamily="18" charset="0"/>
              </a:rPr>
              <a:t>on</a:t>
            </a:r>
            <a:r>
              <a:rPr lang="en-US" sz="2400" b="1" dirty="0">
                <a:solidFill>
                  <a:srgbClr val="00FFCC"/>
                </a:solidFill>
                <a:effectLst>
                  <a:outerShdw blurRad="38100" dist="38100" dir="2700000" algn="tl">
                    <a:srgbClr val="000000">
                      <a:alpha val="43137"/>
                    </a:srgbClr>
                  </a:outerShdw>
                </a:effectLst>
                <a:latin typeface="+mn-lt"/>
              </a:rPr>
              <a:t> </a:t>
            </a:r>
            <a:r>
              <a:rPr lang="en-US" sz="2400" b="1" dirty="0">
                <a:solidFill>
                  <a:srgbClr val="00FFCC"/>
                </a:solidFill>
                <a:effectLst>
                  <a:outerShdw blurRad="38100" dist="38100" dir="2700000" algn="tl">
                    <a:srgbClr val="000000">
                      <a:alpha val="43137"/>
                    </a:srgbClr>
                  </a:outerShdw>
                </a:effectLst>
                <a:latin typeface="Bookman Old Style" pitchFamily="18" charset="0"/>
              </a:rPr>
              <a:t>Al</a:t>
            </a:r>
            <a:r>
              <a:rPr lang="en-US" sz="2400" b="1" baseline="-25000" dirty="0">
                <a:solidFill>
                  <a:srgbClr val="00FFCC"/>
                </a:solidFill>
                <a:effectLst>
                  <a:outerShdw blurRad="38100" dist="38100" dir="2700000" algn="tl">
                    <a:srgbClr val="000000">
                      <a:alpha val="43137"/>
                    </a:srgbClr>
                  </a:outerShdw>
                </a:effectLst>
                <a:latin typeface="Bookman Old Style" pitchFamily="18" charset="0"/>
              </a:rPr>
              <a:t>2</a:t>
            </a:r>
            <a:r>
              <a:rPr lang="en-US" sz="2400" b="1" dirty="0">
                <a:solidFill>
                  <a:srgbClr val="00FFCC"/>
                </a:solidFill>
                <a:effectLst>
                  <a:outerShdw blurRad="38100" dist="38100" dir="2700000" algn="tl">
                    <a:srgbClr val="000000">
                      <a:alpha val="43137"/>
                    </a:srgbClr>
                  </a:outerShdw>
                </a:effectLst>
                <a:latin typeface="Bookman Old Style" pitchFamily="18" charset="0"/>
              </a:rPr>
              <a:t>O</a:t>
            </a:r>
            <a:r>
              <a:rPr lang="en-US" sz="2400" b="1" baseline="-25000" dirty="0">
                <a:solidFill>
                  <a:srgbClr val="00FFCC"/>
                </a:solidFill>
                <a:effectLst>
                  <a:outerShdw blurRad="38100" dist="38100" dir="2700000" algn="tl">
                    <a:srgbClr val="000000">
                      <a:alpha val="43137"/>
                    </a:srgbClr>
                  </a:outerShdw>
                </a:effectLst>
                <a:latin typeface="Bookman Old Style" pitchFamily="18" charset="0"/>
              </a:rPr>
              <a:t>3</a:t>
            </a:r>
            <a:r>
              <a:rPr lang="en-US" sz="2400" b="1" dirty="0">
                <a:solidFill>
                  <a:srgbClr val="00FFCC"/>
                </a:solidFill>
                <a:effectLst>
                  <a:outerShdw blurRad="38100" dist="38100" dir="2700000" algn="tl">
                    <a:srgbClr val="000000">
                      <a:alpha val="43137"/>
                    </a:srgbClr>
                  </a:outerShdw>
                </a:effectLst>
                <a:latin typeface="Bookman Old Style" pitchFamily="18" charset="0"/>
              </a:rPr>
              <a:t>Cr</a:t>
            </a:r>
            <a:r>
              <a:rPr lang="ru-RU" sz="2400" b="1" dirty="0" smtClean="0">
                <a:solidFill>
                  <a:srgbClr val="00FFCC"/>
                </a:solidFill>
                <a:effectLst>
                  <a:outerShdw blurRad="38100" dist="38100" dir="2700000" algn="tl">
                    <a:srgbClr val="000000">
                      <a:alpha val="43137"/>
                    </a:srgbClr>
                  </a:outerShdw>
                </a:effectLst>
                <a:latin typeface="+mn-lt"/>
              </a:rPr>
              <a:t> </a:t>
            </a:r>
            <a:r>
              <a:rPr lang="en-US" sz="2400" b="1" dirty="0" smtClean="0">
                <a:solidFill>
                  <a:srgbClr val="00FFCC"/>
                </a:solidFill>
                <a:effectLst>
                  <a:outerShdw blurRad="38100" dist="38100" dir="2700000" algn="tl">
                    <a:srgbClr val="000000">
                      <a:alpha val="43137"/>
                    </a:srgbClr>
                  </a:outerShdw>
                </a:effectLst>
                <a:latin typeface="Bookman Old Style" pitchFamily="18" charset="0"/>
              </a:rPr>
              <a:t>virgin</a:t>
            </a:r>
            <a:r>
              <a:rPr lang="en-US" sz="2400" b="1" dirty="0" smtClean="0">
                <a:solidFill>
                  <a:srgbClr val="00FFCC"/>
                </a:solidFill>
                <a:effectLst>
                  <a:outerShdw blurRad="38100" dist="38100" dir="2700000" algn="tl">
                    <a:srgbClr val="000000">
                      <a:alpha val="43137"/>
                    </a:srgbClr>
                  </a:outerShdw>
                </a:effectLst>
                <a:latin typeface="+mn-lt"/>
              </a:rPr>
              <a:t> </a:t>
            </a:r>
            <a:r>
              <a:rPr lang="en-US" sz="2400" b="1" dirty="0" smtClean="0">
                <a:solidFill>
                  <a:srgbClr val="00FFCC"/>
                </a:solidFill>
                <a:effectLst>
                  <a:outerShdw blurRad="38100" dist="38100" dir="2700000" algn="tl">
                    <a:srgbClr val="000000">
                      <a:alpha val="43137"/>
                    </a:srgbClr>
                  </a:outerShdw>
                </a:effectLst>
                <a:latin typeface="Bookman Old Style" pitchFamily="18" charset="0"/>
              </a:rPr>
              <a:t>and</a:t>
            </a:r>
            <a:r>
              <a:rPr lang="en-US" sz="2400" b="1" dirty="0" smtClean="0">
                <a:solidFill>
                  <a:srgbClr val="00FFCC"/>
                </a:solidFill>
                <a:effectLst>
                  <a:outerShdw blurRad="38100" dist="38100" dir="2700000" algn="tl">
                    <a:srgbClr val="000000">
                      <a:alpha val="43137"/>
                    </a:srgbClr>
                  </a:outerShdw>
                </a:effectLst>
                <a:latin typeface="+mn-lt"/>
              </a:rPr>
              <a:t> </a:t>
            </a:r>
            <a:r>
              <a:rPr lang="en-US" sz="2400" b="1" dirty="0" smtClean="0">
                <a:solidFill>
                  <a:srgbClr val="00FFCC"/>
                </a:solidFill>
                <a:effectLst>
                  <a:outerShdw blurRad="38100" dist="38100" dir="2700000" algn="tl">
                    <a:srgbClr val="000000">
                      <a:alpha val="43137"/>
                    </a:srgbClr>
                  </a:outerShdw>
                </a:effectLst>
                <a:latin typeface="Bookman Old Style" pitchFamily="18" charset="0"/>
              </a:rPr>
              <a:t>irradiated</a:t>
            </a:r>
            <a:r>
              <a:rPr lang="en-US" sz="2400" b="1" dirty="0" smtClean="0">
                <a:solidFill>
                  <a:srgbClr val="00FFCC"/>
                </a:solidFill>
                <a:effectLst>
                  <a:outerShdw blurRad="38100" dist="38100" dir="2700000" algn="tl">
                    <a:srgbClr val="000000">
                      <a:alpha val="43137"/>
                    </a:srgbClr>
                  </a:outerShdw>
                </a:effectLst>
                <a:latin typeface="+mn-lt"/>
              </a:rPr>
              <a:t> </a:t>
            </a:r>
            <a:r>
              <a:rPr lang="en-US" sz="2400" b="1" dirty="0" smtClean="0">
                <a:solidFill>
                  <a:srgbClr val="00FFCC"/>
                </a:solidFill>
                <a:effectLst>
                  <a:outerShdw blurRad="38100" dist="38100" dir="2700000" algn="tl">
                    <a:srgbClr val="000000">
                      <a:alpha val="43137"/>
                    </a:srgbClr>
                  </a:outerShdw>
                </a:effectLst>
                <a:latin typeface="Bookman Old Style" pitchFamily="18" charset="0"/>
              </a:rPr>
              <a:t>by</a:t>
            </a:r>
            <a:r>
              <a:rPr lang="en-US" sz="2400" b="1" dirty="0" smtClean="0">
                <a:solidFill>
                  <a:srgbClr val="00FFCC"/>
                </a:solidFill>
                <a:effectLst>
                  <a:outerShdw blurRad="38100" dist="38100" dir="2700000" algn="tl">
                    <a:srgbClr val="000000">
                      <a:alpha val="43137"/>
                    </a:srgbClr>
                  </a:outerShdw>
                </a:effectLst>
                <a:latin typeface="+mn-lt"/>
              </a:rPr>
              <a:t> </a:t>
            </a:r>
            <a:r>
              <a:rPr lang="en-US" sz="2400" b="1" dirty="0">
                <a:solidFill>
                  <a:srgbClr val="00FFCC"/>
                </a:solidFill>
                <a:effectLst>
                  <a:outerShdw blurRad="38100" dist="38100" dir="2700000" algn="tl">
                    <a:srgbClr val="000000">
                      <a:alpha val="43137"/>
                    </a:srgbClr>
                  </a:outerShdw>
                </a:effectLst>
                <a:latin typeface="Bookman Old Style" pitchFamily="18" charset="0"/>
              </a:rPr>
              <a:t>25</a:t>
            </a:r>
            <a:r>
              <a:rPr lang="ru-RU" sz="2400" b="1" dirty="0">
                <a:solidFill>
                  <a:srgbClr val="00FFCC"/>
                </a:solidFill>
                <a:effectLst>
                  <a:outerShdw blurRad="38100" dist="38100" dir="2700000" algn="tl">
                    <a:srgbClr val="000000">
                      <a:alpha val="43137"/>
                    </a:srgbClr>
                  </a:outerShdw>
                </a:effectLst>
                <a:latin typeface="+mn-lt"/>
              </a:rPr>
              <a:t>0 </a:t>
            </a:r>
            <a:r>
              <a:rPr lang="ru-RU" sz="2400" b="1" dirty="0" err="1">
                <a:solidFill>
                  <a:srgbClr val="00FFCC"/>
                </a:solidFill>
                <a:effectLst>
                  <a:outerShdw blurRad="38100" dist="38100" dir="2700000" algn="tl">
                    <a:srgbClr val="000000">
                      <a:alpha val="43137"/>
                    </a:srgbClr>
                  </a:outerShdw>
                </a:effectLst>
                <a:latin typeface="Bookman Old Style" pitchFamily="18" charset="0"/>
              </a:rPr>
              <a:t>MeV</a:t>
            </a:r>
            <a:r>
              <a:rPr lang="ru-RU" sz="2400" b="1" dirty="0">
                <a:solidFill>
                  <a:srgbClr val="00FFCC"/>
                </a:solidFill>
                <a:effectLst>
                  <a:outerShdw blurRad="38100" dist="38100" dir="2700000" algn="tl">
                    <a:srgbClr val="000000">
                      <a:alpha val="43137"/>
                    </a:srgbClr>
                  </a:outerShdw>
                </a:effectLst>
                <a:latin typeface="+mn-lt"/>
              </a:rPr>
              <a:t> </a:t>
            </a:r>
            <a:r>
              <a:rPr lang="en-US" sz="2400" b="1" dirty="0">
                <a:solidFill>
                  <a:srgbClr val="00FFCC"/>
                </a:solidFill>
                <a:effectLst>
                  <a:outerShdw blurRad="38100" dist="38100" dir="2700000" algn="tl">
                    <a:srgbClr val="000000">
                      <a:alpha val="43137"/>
                    </a:srgbClr>
                  </a:outerShdw>
                </a:effectLst>
                <a:latin typeface="Bookman Old Style" pitchFamily="18" charset="0"/>
              </a:rPr>
              <a:t>Kr</a:t>
            </a:r>
            <a:r>
              <a:rPr lang="en-US" sz="2400" b="1" dirty="0">
                <a:solidFill>
                  <a:srgbClr val="00FFCC"/>
                </a:solidFill>
                <a:effectLst>
                  <a:outerShdw blurRad="38100" dist="38100" dir="2700000" algn="tl">
                    <a:srgbClr val="000000">
                      <a:alpha val="43137"/>
                    </a:srgbClr>
                  </a:outerShdw>
                </a:effectLst>
                <a:latin typeface="+mn-lt"/>
              </a:rPr>
              <a:t> </a:t>
            </a:r>
            <a:r>
              <a:rPr lang="en-US" sz="2400" b="1" dirty="0">
                <a:solidFill>
                  <a:srgbClr val="00FFCC"/>
                </a:solidFill>
                <a:effectLst>
                  <a:outerShdw blurRad="38100" dist="38100" dir="2700000" algn="tl">
                    <a:srgbClr val="000000">
                      <a:alpha val="43137"/>
                    </a:srgbClr>
                  </a:outerShdw>
                </a:effectLst>
                <a:latin typeface="Bookman Old Style" pitchFamily="18" charset="0"/>
              </a:rPr>
              <a:t>ions</a:t>
            </a:r>
            <a:r>
              <a:rPr lang="en-US" sz="2400" b="1" dirty="0">
                <a:solidFill>
                  <a:srgbClr val="00FFCC"/>
                </a:solidFill>
                <a:effectLst>
                  <a:outerShdw blurRad="38100" dist="38100" dir="2700000" algn="tl">
                    <a:srgbClr val="000000">
                      <a:alpha val="43137"/>
                    </a:srgbClr>
                  </a:outerShdw>
                </a:effectLst>
                <a:latin typeface="+mn-lt"/>
              </a:rPr>
              <a:t>.</a:t>
            </a:r>
            <a:r>
              <a:rPr lang="ru-RU" sz="2400" b="1" dirty="0">
                <a:solidFill>
                  <a:srgbClr val="00FFCC"/>
                </a:solidFill>
                <a:effectLst>
                  <a:outerShdw blurRad="38100" dist="38100" dir="2700000" algn="tl">
                    <a:srgbClr val="000000">
                      <a:alpha val="43137"/>
                    </a:srgbClr>
                  </a:outerShdw>
                </a:effectLst>
                <a:latin typeface="+mn-lt"/>
              </a:rPr>
              <a:t> </a:t>
            </a:r>
            <a:endParaRPr lang="en-US" sz="2400" b="1" dirty="0">
              <a:solidFill>
                <a:srgbClr val="00FFCC"/>
              </a:solidFill>
              <a:effectLst>
                <a:outerShdw blurRad="38100" dist="38100" dir="2700000" algn="tl">
                  <a:srgbClr val="000000">
                    <a:alpha val="43137"/>
                  </a:srgbClr>
                </a:outerShdw>
              </a:effectLst>
              <a:latin typeface="+mn-lt"/>
            </a:endParaRPr>
          </a:p>
          <a:p>
            <a:pPr algn="ctr">
              <a:defRPr/>
            </a:pPr>
            <a:r>
              <a:rPr lang="en-US" sz="2400" b="1" dirty="0">
                <a:solidFill>
                  <a:srgbClr val="00FFCC"/>
                </a:solidFill>
                <a:effectLst>
                  <a:outerShdw blurRad="38100" dist="38100" dir="2700000" algn="tl">
                    <a:srgbClr val="000000">
                      <a:alpha val="43137"/>
                    </a:srgbClr>
                  </a:outerShdw>
                </a:effectLst>
                <a:latin typeface="Bookman Old Style" pitchFamily="18" charset="0"/>
              </a:rPr>
              <a:t>Ion</a:t>
            </a:r>
            <a:r>
              <a:rPr lang="en-US" sz="2400" b="1" dirty="0">
                <a:solidFill>
                  <a:srgbClr val="00FFCC"/>
                </a:solidFill>
                <a:effectLst>
                  <a:outerShdw blurRad="38100" dist="38100" dir="2700000" algn="tl">
                    <a:srgbClr val="000000">
                      <a:alpha val="43137"/>
                    </a:srgbClr>
                  </a:outerShdw>
                </a:effectLst>
                <a:latin typeface="+mn-lt"/>
              </a:rPr>
              <a:t> </a:t>
            </a:r>
            <a:r>
              <a:rPr lang="en-US" sz="2400" b="1" dirty="0">
                <a:solidFill>
                  <a:srgbClr val="00FFCC"/>
                </a:solidFill>
                <a:effectLst>
                  <a:outerShdw blurRad="38100" dist="38100" dir="2700000" algn="tl">
                    <a:srgbClr val="000000">
                      <a:alpha val="43137"/>
                    </a:srgbClr>
                  </a:outerShdw>
                </a:effectLst>
                <a:latin typeface="Bookman Old Style" pitchFamily="18" charset="0"/>
              </a:rPr>
              <a:t>flux</a:t>
            </a:r>
            <a:r>
              <a:rPr lang="en-US" sz="2400" b="1" dirty="0">
                <a:solidFill>
                  <a:srgbClr val="00FFCC"/>
                </a:solidFill>
                <a:effectLst>
                  <a:outerShdw blurRad="38100" dist="38100" dir="2700000" algn="tl">
                    <a:srgbClr val="000000">
                      <a:alpha val="43137"/>
                    </a:srgbClr>
                  </a:outerShdw>
                </a:effectLst>
                <a:latin typeface="+mn-lt"/>
              </a:rPr>
              <a:t> </a:t>
            </a:r>
            <a:r>
              <a:rPr lang="ru-RU" sz="2400" b="1" dirty="0">
                <a:solidFill>
                  <a:srgbClr val="00FFCC"/>
                </a:solidFill>
                <a:effectLst>
                  <a:outerShdw blurRad="38100" dist="38100" dir="2700000" algn="tl">
                    <a:srgbClr val="000000">
                      <a:alpha val="43137"/>
                    </a:srgbClr>
                  </a:outerShdw>
                </a:effectLst>
                <a:latin typeface="Symbol" pitchFamily="65" charset="2"/>
              </a:rPr>
              <a:t></a:t>
            </a:r>
            <a:r>
              <a:rPr lang="ru-RU" sz="2400" b="1" dirty="0">
                <a:solidFill>
                  <a:srgbClr val="00FFCC"/>
                </a:solidFill>
                <a:effectLst>
                  <a:outerShdw blurRad="38100" dist="38100" dir="2700000" algn="tl">
                    <a:srgbClr val="000000">
                      <a:alpha val="43137"/>
                    </a:srgbClr>
                  </a:outerShdw>
                </a:effectLst>
              </a:rPr>
              <a:t>=</a:t>
            </a:r>
            <a:r>
              <a:rPr lang="ru-RU" sz="2400" b="1" dirty="0">
                <a:solidFill>
                  <a:srgbClr val="00FFCC"/>
                </a:solidFill>
                <a:effectLst>
                  <a:outerShdw blurRad="38100" dist="38100" dir="2700000" algn="tl">
                    <a:srgbClr val="000000">
                      <a:alpha val="43137"/>
                    </a:srgbClr>
                  </a:outerShdw>
                </a:effectLst>
                <a:latin typeface="Bookman Old Style" pitchFamily="18" charset="0"/>
              </a:rPr>
              <a:t>1×10</a:t>
            </a:r>
            <a:r>
              <a:rPr lang="ru-RU" sz="2400" b="1" baseline="30000" dirty="0">
                <a:solidFill>
                  <a:srgbClr val="00FFCC"/>
                </a:solidFill>
                <a:effectLst>
                  <a:outerShdw blurRad="38100" dist="38100" dir="2700000" algn="tl">
                    <a:srgbClr val="000000">
                      <a:alpha val="43137"/>
                    </a:srgbClr>
                  </a:outerShdw>
                </a:effectLst>
                <a:latin typeface="Bookman Old Style" pitchFamily="18" charset="0"/>
              </a:rPr>
              <a:t>1</a:t>
            </a:r>
            <a:r>
              <a:rPr lang="en-US" sz="2400" b="1" baseline="30000" dirty="0">
                <a:solidFill>
                  <a:srgbClr val="00FFCC"/>
                </a:solidFill>
                <a:effectLst>
                  <a:outerShdw blurRad="38100" dist="38100" dir="2700000" algn="tl">
                    <a:srgbClr val="000000">
                      <a:alpha val="43137"/>
                    </a:srgbClr>
                  </a:outerShdw>
                </a:effectLst>
                <a:latin typeface="Bookman Old Style" pitchFamily="18" charset="0"/>
              </a:rPr>
              <a:t>4</a:t>
            </a:r>
            <a:r>
              <a:rPr lang="ru-RU" sz="2400" b="1" dirty="0" smtClean="0">
                <a:solidFill>
                  <a:srgbClr val="00FFCC"/>
                </a:solidFill>
                <a:effectLst>
                  <a:outerShdw blurRad="38100" dist="38100" dir="2700000" algn="tl">
                    <a:srgbClr val="000000">
                      <a:alpha val="43137"/>
                    </a:srgbClr>
                  </a:outerShdw>
                </a:effectLst>
                <a:latin typeface="Bookman Old Style" pitchFamily="18" charset="0"/>
              </a:rPr>
              <a:t> </a:t>
            </a:r>
            <a:r>
              <a:rPr lang="ru-RU" sz="2400" b="1" dirty="0">
                <a:solidFill>
                  <a:srgbClr val="00FFCC"/>
                </a:solidFill>
                <a:effectLst>
                  <a:outerShdw blurRad="38100" dist="38100" dir="2700000" algn="tl">
                    <a:srgbClr val="000000">
                      <a:alpha val="43137"/>
                    </a:srgbClr>
                  </a:outerShdw>
                </a:effectLst>
                <a:latin typeface="Bookman Old Style" pitchFamily="18" charset="0"/>
              </a:rPr>
              <a:t>cm</a:t>
            </a:r>
            <a:r>
              <a:rPr lang="ru-RU" sz="2400" b="1" baseline="30000" dirty="0">
                <a:solidFill>
                  <a:srgbClr val="00FFCC"/>
                </a:solidFill>
                <a:effectLst>
                  <a:outerShdw blurRad="38100" dist="38100" dir="2700000" algn="tl">
                    <a:srgbClr val="000000">
                      <a:alpha val="43137"/>
                    </a:srgbClr>
                  </a:outerShdw>
                </a:effectLst>
                <a:latin typeface="Bookman Old Style" pitchFamily="18" charset="0"/>
              </a:rPr>
              <a:t>-2 </a:t>
            </a:r>
            <a:endParaRPr lang="ru-RU" sz="2400" b="1" dirty="0">
              <a:solidFill>
                <a:srgbClr val="00FFCC"/>
              </a:solidFill>
              <a:effectLst>
                <a:outerShdw blurRad="38100" dist="38100" dir="2700000" algn="tl">
                  <a:srgbClr val="000000">
                    <a:alpha val="43137"/>
                  </a:srgbClr>
                </a:outerShdw>
              </a:effectLst>
              <a:latin typeface="Bookman Old Style" pitchFamily="18" charset="0"/>
            </a:endParaRPr>
          </a:p>
        </p:txBody>
      </p:sp>
      <p:sp>
        <p:nvSpPr>
          <p:cNvPr id="7" name="Rectangle 5"/>
          <p:cNvSpPr>
            <a:spLocks noChangeArrowheads="1"/>
          </p:cNvSpPr>
          <p:nvPr/>
        </p:nvSpPr>
        <p:spPr bwMode="auto">
          <a:xfrm>
            <a:off x="5724525" y="6165850"/>
            <a:ext cx="4465638" cy="368300"/>
          </a:xfrm>
          <a:prstGeom prst="rect">
            <a:avLst/>
          </a:prstGeom>
          <a:noFill/>
          <a:ln>
            <a:noFill/>
          </a:ln>
          <a:effectLst/>
          <a:extLst>
            <a:ext uri="{909E8E84-426E-40DD-AFC4-6F175D3DCCD1}"/>
            <a:ext uri="{91240B29-F687-4F45-9708-019B960494DF}"/>
            <a:ext uri="{AF507438-7753-43E0-B8FC-AC1667EBCBE1}"/>
          </a:extLst>
        </p:spPr>
        <p:txBody>
          <a:bodyPr>
            <a:spAutoFit/>
          </a:bodyPr>
          <a:ls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ru-RU" b="1" dirty="0"/>
              <a:t>	</a:t>
            </a:r>
            <a:r>
              <a:rPr lang="ru-RU" b="1" dirty="0" err="1">
                <a:latin typeface="+mn-lt"/>
              </a:rPr>
              <a:t>R</a:t>
            </a:r>
            <a:r>
              <a:rPr lang="ru-RU" b="1" baseline="-24000" dirty="0" err="1"/>
              <a:t>p</a:t>
            </a:r>
            <a:r>
              <a:rPr lang="ru-RU" b="1" dirty="0"/>
              <a:t>=12.2 </a:t>
            </a:r>
            <a:r>
              <a:rPr lang="ru-RU" b="1" dirty="0">
                <a:latin typeface="Symbol" pitchFamily="65" charset="2"/>
              </a:rPr>
              <a:t></a:t>
            </a:r>
            <a:r>
              <a:rPr lang="ru-RU" b="1" dirty="0"/>
              <a:t>m       </a:t>
            </a:r>
            <a:r>
              <a:rPr lang="ru-RU" sz="1400" dirty="0"/>
              <a:t>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300038" y="214313"/>
            <a:ext cx="8520112" cy="1385887"/>
          </a:xfrm>
        </p:spPr>
        <p:txBody>
          <a:bodyPr rtlCol="0">
            <a:normAutofit/>
          </a:bodyPr>
          <a:lstStyle/>
          <a:p>
            <a:pPr eaLnBrk="1" fontAlgn="auto" hangingPunct="1">
              <a:spcAft>
                <a:spcPts val="0"/>
              </a:spcAft>
              <a:defRPr/>
            </a:pPr>
            <a:r>
              <a:rPr lang="en-US" sz="2400" b="1" dirty="0" smtClean="0">
                <a:solidFill>
                  <a:srgbClr val="00FFCC"/>
                </a:solidFill>
                <a:effectLst>
                  <a:outerShdw blurRad="38100" dist="38100" dir="2700000" algn="tl">
                    <a:srgbClr val="000000">
                      <a:alpha val="43137"/>
                    </a:srgbClr>
                  </a:outerShdw>
                </a:effectLst>
                <a:latin typeface="Bookman Old Style" pitchFamily="18" charset="0"/>
              </a:rPr>
              <a:t>Tests of nonlinear laser microscope (CARS) in Minsk before being sent to the JINR, December 2009</a:t>
            </a:r>
            <a:endParaRPr lang="ru-RU" sz="2400" b="1" dirty="0" smtClean="0">
              <a:solidFill>
                <a:srgbClr val="00FFCC"/>
              </a:solidFill>
              <a:effectLst>
                <a:outerShdw blurRad="38100" dist="38100" dir="2700000" algn="tl">
                  <a:srgbClr val="000000">
                    <a:alpha val="43137"/>
                  </a:srgbClr>
                </a:outerShdw>
              </a:effectLst>
              <a:latin typeface="Bookman Old Style" pitchFamily="18" charset="0"/>
            </a:endParaRPr>
          </a:p>
        </p:txBody>
      </p:sp>
      <p:pic>
        <p:nvPicPr>
          <p:cNvPr id="66563" name="Picture 4"/>
          <p:cNvPicPr>
            <a:picLocks noChangeAspect="1" noChangeArrowheads="1"/>
          </p:cNvPicPr>
          <p:nvPr/>
        </p:nvPicPr>
        <p:blipFill>
          <a:blip r:embed="rId3" cstate="screen"/>
          <a:srcRect/>
          <a:stretch>
            <a:fillRect/>
          </a:stretch>
        </p:blipFill>
        <p:spPr bwMode="auto">
          <a:xfrm>
            <a:off x="838200" y="1905000"/>
            <a:ext cx="7467600" cy="434498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p:cNvPicPr>
            <a:picLocks noChangeAspect="1" noChangeArrowheads="1"/>
          </p:cNvPicPr>
          <p:nvPr/>
        </p:nvPicPr>
        <p:blipFill>
          <a:blip r:embed="rId2" cstate="screen"/>
          <a:srcRect/>
          <a:stretch>
            <a:fillRect/>
          </a:stretch>
        </p:blipFill>
        <p:spPr bwMode="auto">
          <a:xfrm>
            <a:off x="285750" y="428625"/>
            <a:ext cx="3568700" cy="5929313"/>
          </a:xfrm>
          <a:prstGeom prst="rect">
            <a:avLst/>
          </a:prstGeom>
          <a:noFill/>
          <a:ln w="9525">
            <a:noFill/>
            <a:miter lim="800000"/>
            <a:headEnd/>
            <a:tailEnd/>
          </a:ln>
        </p:spPr>
      </p:pic>
      <p:sp>
        <p:nvSpPr>
          <p:cNvPr id="67587" name="Rectangle 4"/>
          <p:cNvSpPr>
            <a:spLocks noChangeArrowheads="1"/>
          </p:cNvSpPr>
          <p:nvPr/>
        </p:nvSpPr>
        <p:spPr bwMode="auto">
          <a:xfrm>
            <a:off x="4143375" y="1071563"/>
            <a:ext cx="5000625" cy="4894262"/>
          </a:xfrm>
          <a:prstGeom prst="rect">
            <a:avLst/>
          </a:prstGeom>
          <a:noFill/>
          <a:ln w="9525">
            <a:noFill/>
            <a:miter lim="800000"/>
            <a:headEnd/>
            <a:tailEnd/>
          </a:ln>
        </p:spPr>
        <p:txBody>
          <a:bodyPr>
            <a:spAutoFit/>
          </a:bodyPr>
          <a:lstStyle/>
          <a:p>
            <a:pPr>
              <a:defRPr/>
            </a:pPr>
            <a:r>
              <a:rPr lang="en-US" sz="1200" dirty="0">
                <a:solidFill>
                  <a:schemeClr val="tx1">
                    <a:lumMod val="95000"/>
                    <a:lumOff val="5000"/>
                  </a:schemeClr>
                </a:solidFill>
                <a:latin typeface="Calibri" pitchFamily="34" charset="0"/>
              </a:rPr>
              <a:t>The distribution of proteins, lipids, DNA, and RNA in dividing and apoptotic </a:t>
            </a:r>
            <a:r>
              <a:rPr lang="en-US" sz="1200" dirty="0" err="1">
                <a:solidFill>
                  <a:schemeClr val="tx1">
                    <a:lumMod val="95000"/>
                    <a:lumOff val="5000"/>
                  </a:schemeClr>
                </a:solidFill>
                <a:latin typeface="Calibri" pitchFamily="34" charset="0"/>
              </a:rPr>
              <a:t>HeLa</a:t>
            </a:r>
            <a:r>
              <a:rPr lang="en-US" sz="1200" dirty="0">
                <a:solidFill>
                  <a:schemeClr val="tx1">
                    <a:lumMod val="95000"/>
                    <a:lumOff val="5000"/>
                  </a:schemeClr>
                </a:solidFill>
                <a:latin typeface="Calibri" pitchFamily="34" charset="0"/>
              </a:rPr>
              <a:t> cells visualized by multimodal CARS/TPEF imaging. During the imaging live cells were maintained at the physiological conditions. </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Proteins and lipids were observed in the CARS mode at their characteristic vibrations of 2930 cm−1 and 2840 cm−1, respectively. Nucleic acids, stained by </a:t>
            </a:r>
            <a:r>
              <a:rPr lang="en-US" sz="1200" dirty="0" err="1">
                <a:solidFill>
                  <a:schemeClr val="tx1">
                    <a:lumMod val="95000"/>
                    <a:lumOff val="5000"/>
                  </a:schemeClr>
                </a:solidFill>
                <a:latin typeface="Calibri" pitchFamily="34" charset="0"/>
              </a:rPr>
              <a:t>acridine</a:t>
            </a:r>
            <a:r>
              <a:rPr lang="en-US" sz="1200" dirty="0">
                <a:solidFill>
                  <a:schemeClr val="tx1">
                    <a:lumMod val="95000"/>
                    <a:lumOff val="5000"/>
                  </a:schemeClr>
                </a:solidFill>
                <a:latin typeface="Calibri" pitchFamily="34" charset="0"/>
              </a:rPr>
              <a:t> orange, were acquired in the red (RNA) and green (DNA) fluorescence channels in TPEF mode. In the right panels, schematics of the macromolecular organization of cells are represented. The CARS signal from proteins is represented in the left panels. The panels in the middle represent merger signals of the proteins (red), RNA (green), DNA (blue), and lipids (gray). The white-outlined areas in the protein channel are enlarged below. (A) </a:t>
            </a:r>
            <a:r>
              <a:rPr lang="en-US" sz="1200" dirty="0" err="1">
                <a:solidFill>
                  <a:schemeClr val="tx1">
                    <a:lumMod val="95000"/>
                    <a:lumOff val="5000"/>
                  </a:schemeClr>
                </a:solidFill>
                <a:latin typeface="Calibri" pitchFamily="34" charset="0"/>
              </a:rPr>
              <a:t>Nontreated</a:t>
            </a:r>
            <a:r>
              <a:rPr lang="en-US" sz="1200" dirty="0">
                <a:solidFill>
                  <a:schemeClr val="tx1">
                    <a:lumMod val="95000"/>
                    <a:lumOff val="5000"/>
                  </a:schemeClr>
                </a:solidFill>
                <a:latin typeface="Calibri" pitchFamily="34" charset="0"/>
              </a:rPr>
              <a:t> cells. The signal from proteins is accumulated in the nucleolus (Inset, arrowhead) and the nuclear lamina (arrows). In the </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rest of the nuclear volume, the intensity of the protein signal is nearly </a:t>
            </a:r>
            <a:r>
              <a:rPr lang="en-US" sz="1200" dirty="0" err="1">
                <a:solidFill>
                  <a:schemeClr val="tx1">
                    <a:lumMod val="95000"/>
                    <a:lumOff val="5000"/>
                  </a:schemeClr>
                </a:solidFill>
                <a:latin typeface="Calibri" pitchFamily="34" charset="0"/>
              </a:rPr>
              <a:t>uni</a:t>
            </a:r>
            <a:r>
              <a:rPr lang="en-US" sz="1200" dirty="0">
                <a:solidFill>
                  <a:schemeClr val="tx1">
                    <a:lumMod val="95000"/>
                    <a:lumOff val="5000"/>
                  </a:schemeClr>
                </a:solidFill>
                <a:latin typeface="Calibri" pitchFamily="34" charset="0"/>
              </a:rPr>
              <a:t>-</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form. (B–F) Representative cells at the subsequent stages of the apoptotic </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development. (B) 30 minutes following the initiation of apoptosis, the </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distribution of proteins is altered in the nucleolus (Inset, arrowheads) and </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the novel structure, apoptotic nuclear protein granules (ANPG), emerged </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in the </a:t>
            </a:r>
            <a:r>
              <a:rPr lang="en-US" sz="1200" dirty="0" err="1">
                <a:solidFill>
                  <a:schemeClr val="tx1">
                    <a:lumMod val="95000"/>
                    <a:lumOff val="5000"/>
                  </a:schemeClr>
                </a:solidFill>
                <a:latin typeface="Calibri" pitchFamily="34" charset="0"/>
              </a:rPr>
              <a:t>nucleoplasm</a:t>
            </a:r>
            <a:r>
              <a:rPr lang="en-US" sz="1200" dirty="0">
                <a:solidFill>
                  <a:schemeClr val="tx1">
                    <a:lumMod val="95000"/>
                    <a:lumOff val="5000"/>
                  </a:schemeClr>
                </a:solidFill>
                <a:latin typeface="Calibri" pitchFamily="34" charset="0"/>
              </a:rPr>
              <a:t>. In the cytoplasm, cytoskeleton fibers begin to lose their </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structural polarization. (C) The pattern of proteins becomes increasingly </a:t>
            </a:r>
            <a:r>
              <a:rPr lang="en-US" sz="1200" dirty="0" err="1">
                <a:solidFill>
                  <a:schemeClr val="tx1">
                    <a:lumMod val="95000"/>
                    <a:lumOff val="5000"/>
                  </a:schemeClr>
                </a:solidFill>
                <a:latin typeface="Calibri" pitchFamily="34" charset="0"/>
              </a:rPr>
              <a:t>ir</a:t>
            </a:r>
            <a:r>
              <a:rPr lang="en-US" sz="1200" dirty="0">
                <a:solidFill>
                  <a:schemeClr val="tx1">
                    <a:lumMod val="95000"/>
                    <a:lumOff val="5000"/>
                  </a:schemeClr>
                </a:solidFill>
                <a:latin typeface="Calibri" pitchFamily="34" charset="0"/>
              </a:rPr>
              <a:t>-</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regular, and ANPG become prominent (Inset, arrowheads). (D) The </a:t>
            </a:r>
            <a:r>
              <a:rPr lang="en-US" sz="1200" dirty="0" err="1">
                <a:solidFill>
                  <a:schemeClr val="tx1">
                    <a:lumMod val="95000"/>
                    <a:lumOff val="5000"/>
                  </a:schemeClr>
                </a:solidFill>
                <a:latin typeface="Calibri" pitchFamily="34" charset="0"/>
              </a:rPr>
              <a:t>nucleolar</a:t>
            </a:r>
            <a:r>
              <a:rPr lang="en-US" sz="1200" dirty="0">
                <a:solidFill>
                  <a:schemeClr val="tx1">
                    <a:lumMod val="95000"/>
                    <a:lumOff val="5000"/>
                  </a:schemeClr>
                </a:solidFill>
                <a:latin typeface="Calibri" pitchFamily="34" charset="0"/>
              </a:rPr>
              <a:t> </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proteins are forming a complex meshwork (Inset). The apoptotic membrane </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blebs are seen (D and E merged panels, arrows), ANPG disintegrate. (E and F) </a:t>
            </a:r>
            <a:endParaRPr lang="ru-RU" sz="1200" dirty="0">
              <a:solidFill>
                <a:schemeClr val="tx1">
                  <a:lumMod val="95000"/>
                  <a:lumOff val="5000"/>
                </a:schemeClr>
              </a:solidFill>
              <a:latin typeface="Calibri" pitchFamily="34" charset="0"/>
            </a:endParaRPr>
          </a:p>
          <a:p>
            <a:pPr>
              <a:defRPr/>
            </a:pPr>
            <a:r>
              <a:rPr lang="en-US" sz="1200" dirty="0">
                <a:solidFill>
                  <a:schemeClr val="tx1">
                    <a:lumMod val="95000"/>
                    <a:lumOff val="5000"/>
                  </a:schemeClr>
                </a:solidFill>
                <a:latin typeface="Calibri" pitchFamily="34" charset="0"/>
              </a:rPr>
              <a:t>Proteins abandon the nucleolus and demonstrate a highly irregular distribution in the </a:t>
            </a:r>
            <a:r>
              <a:rPr lang="en-US" sz="1200" dirty="0" err="1">
                <a:solidFill>
                  <a:schemeClr val="tx1">
                    <a:lumMod val="95000"/>
                    <a:lumOff val="5000"/>
                  </a:schemeClr>
                </a:solidFill>
                <a:latin typeface="Calibri" pitchFamily="34" charset="0"/>
              </a:rPr>
              <a:t>nucleoplasm</a:t>
            </a:r>
            <a:r>
              <a:rPr lang="en-US" sz="1200" dirty="0">
                <a:solidFill>
                  <a:schemeClr val="tx1">
                    <a:lumMod val="95000"/>
                    <a:lumOff val="5000"/>
                  </a:schemeClr>
                </a:solidFill>
                <a:latin typeface="Calibri" pitchFamily="34" charset="0"/>
              </a:rPr>
              <a:t>; the genomic DNA is condensing to chromatin bodies  and partially segregates from the proteins.</a:t>
            </a:r>
            <a:endParaRPr lang="ru-RU" sz="1200" dirty="0">
              <a:solidFill>
                <a:schemeClr val="tx1">
                  <a:lumMod val="95000"/>
                  <a:lumOff val="5000"/>
                </a:schemeClr>
              </a:solidFill>
              <a:latin typeface="Calibri" pitchFamily="34" charset="0"/>
            </a:endParaRPr>
          </a:p>
        </p:txBody>
      </p:sp>
      <p:sp>
        <p:nvSpPr>
          <p:cNvPr id="6" name="Rectangle 5"/>
          <p:cNvSpPr/>
          <p:nvPr/>
        </p:nvSpPr>
        <p:spPr>
          <a:xfrm>
            <a:off x="3929063" y="142875"/>
            <a:ext cx="4887912" cy="830263"/>
          </a:xfrm>
          <a:prstGeom prst="rect">
            <a:avLst/>
          </a:prstGeom>
        </p:spPr>
        <p:txBody>
          <a:bodyPr>
            <a:spAutoFit/>
          </a:bodyPr>
          <a:lstStyle/>
          <a:p>
            <a:pPr fontAlgn="auto">
              <a:spcBef>
                <a:spcPts val="0"/>
              </a:spcBef>
              <a:spcAft>
                <a:spcPts val="0"/>
              </a:spcAft>
              <a:defRPr/>
            </a:pPr>
            <a:r>
              <a:rPr lang="en-US" sz="2400" b="1" dirty="0">
                <a:ln w="12700">
                  <a:solidFill>
                    <a:schemeClr val="tx2">
                      <a:satMod val="155000"/>
                    </a:schemeClr>
                  </a:solidFill>
                  <a:prstDash val="solid"/>
                </a:ln>
                <a:solidFill>
                  <a:srgbClr val="00FFCC"/>
                </a:solidFill>
                <a:effectLst>
                  <a:outerShdw blurRad="41275" dist="20320" dir="1800000" algn="tl" rotWithShape="0">
                    <a:srgbClr val="000000">
                      <a:alpha val="40000"/>
                    </a:srgbClr>
                  </a:outerShdw>
                </a:effectLst>
                <a:latin typeface="+mn-lt"/>
              </a:rPr>
              <a:t>Study of apoptosis in cells with CARS microscope</a:t>
            </a:r>
            <a:endParaRPr lang="ru-RU" sz="2400" b="1" dirty="0">
              <a:ln w="12700">
                <a:solidFill>
                  <a:schemeClr val="tx2">
                    <a:satMod val="155000"/>
                  </a:schemeClr>
                </a:solidFill>
                <a:prstDash val="solid"/>
              </a:ln>
              <a:solidFill>
                <a:srgbClr val="00FFCC"/>
              </a:solidFill>
              <a:effectLst>
                <a:outerShdw blurRad="41275" dist="20320" dir="1800000" algn="tl" rotWithShape="0">
                  <a:srgbClr val="000000">
                    <a:alpha val="40000"/>
                  </a:srgbClr>
                </a:outerShdw>
              </a:effectLst>
              <a:latin typeface="+mn-lt"/>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Zolotye Peski"/>
          <p:cNvPicPr>
            <a:picLocks noChangeAspect="1" noChangeArrowheads="1"/>
          </p:cNvPicPr>
          <p:nvPr/>
        </p:nvPicPr>
        <p:blipFill>
          <a:blip r:embed="rId2"/>
          <a:srcRect/>
          <a:stretch>
            <a:fillRect/>
          </a:stretch>
        </p:blipFill>
        <p:spPr bwMode="auto">
          <a:xfrm>
            <a:off x="428625" y="2071688"/>
            <a:ext cx="8397875" cy="2851150"/>
          </a:xfrm>
          <a:prstGeom prst="rect">
            <a:avLst/>
          </a:prstGeom>
          <a:noFill/>
          <a:ln w="9525">
            <a:noFill/>
            <a:miter lim="800000"/>
            <a:headEnd/>
            <a:tailEnd/>
          </a:ln>
        </p:spPr>
      </p:pic>
      <p:pic>
        <p:nvPicPr>
          <p:cNvPr id="3" name="Picture 4" descr="http://gomelschool.hep.by/images/ncphep-logo1.gif"/>
          <p:cNvPicPr>
            <a:picLocks noChangeAspect="1" noChangeArrowheads="1"/>
          </p:cNvPicPr>
          <p:nvPr/>
        </p:nvPicPr>
        <p:blipFill>
          <a:blip r:embed="rId3"/>
          <a:srcRect/>
          <a:stretch>
            <a:fillRect/>
          </a:stretch>
        </p:blipFill>
        <p:spPr bwMode="auto">
          <a:xfrm>
            <a:off x="6143636" y="642918"/>
            <a:ext cx="1714512" cy="940217"/>
          </a:xfrm>
          <a:prstGeom prst="rect">
            <a:avLst/>
          </a:prstGeom>
          <a:ln>
            <a:noFill/>
          </a:ln>
          <a:effectLst>
            <a:outerShdw blurRad="292100" dist="88900" dir="2700000" algn="tl" rotWithShape="0">
              <a:schemeClr val="bg1"/>
            </a:outerShdw>
          </a:effectLst>
        </p:spPr>
      </p:pic>
      <p:pic>
        <p:nvPicPr>
          <p:cNvPr id="4" name="Picture 6" descr="http://gomelschool.hep.by/images/sclogo.gif"/>
          <p:cNvPicPr>
            <a:picLocks noChangeAspect="1" noChangeArrowheads="1"/>
          </p:cNvPicPr>
          <p:nvPr/>
        </p:nvPicPr>
        <p:blipFill>
          <a:blip r:embed="rId4"/>
          <a:srcRect/>
          <a:stretch>
            <a:fillRect/>
          </a:stretch>
        </p:blipFill>
        <p:spPr bwMode="auto">
          <a:xfrm>
            <a:off x="4071934" y="428605"/>
            <a:ext cx="1245250" cy="1357322"/>
          </a:xfrm>
          <a:prstGeom prst="rect">
            <a:avLst/>
          </a:prstGeom>
          <a:ln>
            <a:noFill/>
          </a:ln>
          <a:effectLst>
            <a:outerShdw blurRad="292100" dist="203200" dir="2700000" algn="tl" rotWithShape="0">
              <a:schemeClr val="bg1"/>
            </a:outerShdw>
          </a:effectLst>
        </p:spPr>
      </p:pic>
      <p:sp>
        <p:nvSpPr>
          <p:cNvPr id="6" name="Rectangle 5"/>
          <p:cNvSpPr/>
          <p:nvPr/>
        </p:nvSpPr>
        <p:spPr>
          <a:xfrm>
            <a:off x="2286000" y="2928938"/>
            <a:ext cx="4572000" cy="1323975"/>
          </a:xfrm>
          <a:prstGeom prst="rect">
            <a:avLst/>
          </a:prstGeom>
        </p:spPr>
        <p:txBody>
          <a:bodyPr>
            <a:spAutoFit/>
          </a:bodyPr>
          <a:lstStyle/>
          <a:p>
            <a:pPr algn="ctr">
              <a:defRPr/>
            </a:pPr>
            <a:r>
              <a:rPr lang="en-US" sz="4000" dirty="0">
                <a:solidFill>
                  <a:srgbClr val="00FFCC"/>
                </a:solidFill>
                <a:effectLst>
                  <a:outerShdw blurRad="38100" dist="38100" dir="2700000" algn="tl">
                    <a:srgbClr val="000000">
                      <a:alpha val="43137"/>
                    </a:srgbClr>
                  </a:outerShdw>
                </a:effectLst>
                <a:latin typeface="Bookman Old Style" pitchFamily="18" charset="0"/>
              </a:rPr>
              <a:t>Thank you for attention</a:t>
            </a:r>
            <a:endParaRPr lang="ru-RU" sz="4000" dirty="0">
              <a:solidFill>
                <a:srgbClr val="00FFCC"/>
              </a:solidFill>
              <a:effectLst>
                <a:outerShdw blurRad="38100" dist="38100" dir="2700000" algn="tl">
                  <a:srgbClr val="000000">
                    <a:alpha val="43137"/>
                  </a:srgbClr>
                </a:outerShdw>
              </a:effectLst>
              <a:latin typeface="Bookman Old Style" pitchFamily="18" charset="0"/>
            </a:endParaRPr>
          </a:p>
        </p:txBody>
      </p:sp>
      <p:sp>
        <p:nvSpPr>
          <p:cNvPr id="7" name="Rectangle 6"/>
          <p:cNvSpPr/>
          <p:nvPr/>
        </p:nvSpPr>
        <p:spPr>
          <a:xfrm>
            <a:off x="2214546" y="5857892"/>
            <a:ext cx="5120312" cy="369332"/>
          </a:xfrm>
          <a:prstGeom prst="rect">
            <a:avLst/>
          </a:prstGeom>
        </p:spPr>
        <p:txBody>
          <a:bodyPr wrap="none">
            <a:spAutoFit/>
          </a:bodyPr>
          <a:lstStyle/>
          <a:p>
            <a:pPr algn="ctr">
              <a:defRPr/>
            </a:pPr>
            <a:r>
              <a:rPr lang="en-US" dirty="0" smtClean="0">
                <a:solidFill>
                  <a:srgbClr val="FFC000"/>
                </a:solidFill>
                <a:effectLst>
                  <a:glow rad="63500">
                    <a:schemeClr val="accent2">
                      <a:satMod val="175000"/>
                      <a:alpha val="40000"/>
                    </a:schemeClr>
                  </a:glow>
                  <a:outerShdw blurRad="38100" dist="38100" dir="2700000" algn="tl">
                    <a:srgbClr val="000000">
                      <a:alpha val="43137"/>
                    </a:srgbClr>
                  </a:outerShdw>
                </a:effectLst>
              </a:rPr>
              <a:t>Grodno, Belarus, </a:t>
            </a:r>
            <a:r>
              <a:rPr lang="en-US" b="1" dirty="0" smtClean="0">
                <a:solidFill>
                  <a:srgbClr val="FFC000"/>
                </a:solidFill>
                <a:effectLst>
                  <a:glow rad="63500">
                    <a:schemeClr val="accent2">
                      <a:satMod val="175000"/>
                      <a:alpha val="40000"/>
                    </a:schemeClr>
                  </a:glow>
                  <a:outerShdw blurRad="38100" dist="38100" dir="2700000" algn="tl">
                    <a:srgbClr val="000000">
                      <a:alpha val="43137"/>
                    </a:srgbClr>
                  </a:outerShdw>
                </a:effectLst>
              </a:rPr>
              <a:t>August 12 - August 24, 2018</a:t>
            </a:r>
            <a:r>
              <a:rPr lang="en-US" dirty="0" smtClean="0">
                <a:solidFill>
                  <a:srgbClr val="FFC000"/>
                </a:solidFill>
                <a:effectLst>
                  <a:glow rad="63500">
                    <a:schemeClr val="accent2">
                      <a:satMod val="175000"/>
                      <a:alpha val="40000"/>
                    </a:schemeClr>
                  </a:glow>
                  <a:outerShdw blurRad="38100" dist="38100" dir="2700000" algn="tl">
                    <a:srgbClr val="000000">
                      <a:alpha val="43137"/>
                    </a:srgbClr>
                  </a:outerShdw>
                </a:effectLst>
              </a:rPr>
              <a:t> </a:t>
            </a:r>
            <a:endParaRPr lang="ru-RU" dirty="0">
              <a:solidFill>
                <a:srgbClr val="FFC000"/>
              </a:solidFill>
              <a:effectLst>
                <a:glow rad="63500">
                  <a:schemeClr val="accent2">
                    <a:satMod val="175000"/>
                    <a:alpha val="40000"/>
                  </a:schemeClr>
                </a:glow>
                <a:outerShdw blurRad="38100" dist="38100" dir="2700000" algn="tl">
                  <a:srgbClr val="000000">
                    <a:alpha val="43137"/>
                  </a:srgbClr>
                </a:outerShdw>
              </a:effectLst>
            </a:endParaRPr>
          </a:p>
        </p:txBody>
      </p:sp>
      <p:pic>
        <p:nvPicPr>
          <p:cNvPr id="8" name="Picture 2" descr="http://www.webviki.ru/etc/sslimage.php?security=e578c778726ba0c767bd67119de20872&amp;url=http%3A%2F%2Fwww60.jinr.ru%2Fwp-content%2Fuploads%2F2015%2F11%2Fjinr_opengraph_default.jpg"/>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214414" y="578222"/>
            <a:ext cx="1547810" cy="992064"/>
          </a:xfrm>
          <a:prstGeom prst="rect">
            <a:avLst/>
          </a:prstGeom>
          <a:solidFill>
            <a:schemeClr val="bg1">
              <a:alpha val="75000"/>
            </a:schemeClr>
          </a:solidFill>
        </p:spPr>
      </p:pic>
    </p:spTree>
  </p:cSld>
  <p:clrMapOvr>
    <a:masterClrMapping/>
  </p:clrMapOvr>
  <p:transition>
    <p:wip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85786" y="1214422"/>
            <a:ext cx="7500990" cy="2554545"/>
          </a:xfrm>
          <a:prstGeom prst="rect">
            <a:avLst/>
          </a:prstGeom>
        </p:spPr>
        <p:txBody>
          <a:bodyPr wrap="square">
            <a:spAutoFit/>
          </a:bodyPr>
          <a:lstStyle/>
          <a:p>
            <a:pPr lvl="0" algn="ctr" fontAlgn="base">
              <a:spcBef>
                <a:spcPct val="0"/>
              </a:spcBef>
              <a:spcAft>
                <a:spcPct val="0"/>
              </a:spcAft>
            </a:pPr>
            <a:r>
              <a:rPr kumimoji="0" lang="ru-RU" sz="40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ea typeface="Times New Roman" pitchFamily="18" charset="0"/>
              </a:rPr>
              <a:t>Результаты испытаний МОП транзисторов </a:t>
            </a:r>
            <a:r>
              <a:rPr kumimoji="0" lang="en-US" sz="40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ea typeface="Times New Roman" pitchFamily="18" charset="0"/>
              </a:rPr>
              <a:t> </a:t>
            </a:r>
            <a:r>
              <a:rPr kumimoji="0" lang="ru-RU" sz="40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ea typeface="Times New Roman" pitchFamily="18" charset="0"/>
              </a:rPr>
              <a:t>на воздействие релятивистских частиц</a:t>
            </a:r>
            <a:r>
              <a:rPr kumimoji="0" lang="ru-RU" sz="40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rPr>
              <a:t>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57158" y="357166"/>
            <a:ext cx="8429684" cy="2308324"/>
          </a:xfrm>
          <a:prstGeom prst="rect">
            <a:avLst/>
          </a:prstGeom>
        </p:spPr>
        <p:txBody>
          <a:bodyPr wrap="square">
            <a:spAutoFit/>
          </a:bodyPr>
          <a:lstStyle/>
          <a:p>
            <a:pPr marL="228600" indent="-228600">
              <a:buAutoNum type="arabicPeriod"/>
            </a:pPr>
            <a:r>
              <a:rPr lang="ru-RU" sz="1200" dirty="0" smtClean="0"/>
              <a:t>Методика экспериментов</a:t>
            </a:r>
            <a:endParaRPr lang="en-US" sz="1200" dirty="0" smtClean="0"/>
          </a:p>
          <a:p>
            <a:pPr marL="228600" indent="-228600"/>
            <a:endParaRPr lang="ru-RU" sz="1200" dirty="0" smtClean="0"/>
          </a:p>
          <a:p>
            <a:r>
              <a:rPr lang="ru-RU" sz="1200" dirty="0" smtClean="0"/>
              <a:t>Эксперименты проводились на мощных вертикальных полевых транзисторах со структурой металл-окисел-полупроводник, изготовленных в серийном технологическом процессе по технологии двойной диффузии (ДМОП ПТ). Исследовались приборы в пластмассовых корпусах </a:t>
            </a:r>
            <a:r>
              <a:rPr lang="en-US" sz="1200" dirty="0" smtClean="0"/>
              <a:t>TO</a:t>
            </a:r>
            <a:r>
              <a:rPr lang="ru-RU" sz="1200" dirty="0" smtClean="0"/>
              <a:t>-3</a:t>
            </a:r>
            <a:r>
              <a:rPr lang="en-US" sz="1200" dirty="0" smtClean="0"/>
              <a:t>P  </a:t>
            </a:r>
            <a:r>
              <a:rPr lang="ru-RU" sz="1200" dirty="0" smtClean="0"/>
              <a:t>(</a:t>
            </a:r>
            <a:r>
              <a:rPr lang="en-US" sz="1200" dirty="0" smtClean="0"/>
              <a:t>U</a:t>
            </a:r>
            <a:r>
              <a:rPr lang="ru-RU" sz="1200" baseline="-25000" dirty="0" smtClean="0"/>
              <a:t>СИ макс</a:t>
            </a:r>
            <a:r>
              <a:rPr lang="ru-RU" sz="1200" dirty="0" smtClean="0"/>
              <a:t>=200 В, </a:t>
            </a:r>
            <a:r>
              <a:rPr lang="en-US" sz="1200" dirty="0" smtClean="0"/>
              <a:t>I</a:t>
            </a:r>
            <a:r>
              <a:rPr lang="ru-RU" sz="1200" baseline="-25000" dirty="0" smtClean="0"/>
              <a:t>С</a:t>
            </a:r>
            <a:r>
              <a:rPr lang="ru-RU" sz="1200" dirty="0" smtClean="0"/>
              <a:t>=30 А, </a:t>
            </a:r>
            <a:r>
              <a:rPr lang="en-US" sz="1200" dirty="0" smtClean="0"/>
              <a:t>R</a:t>
            </a:r>
            <a:r>
              <a:rPr lang="ru-RU" sz="1200" baseline="-25000" dirty="0" smtClean="0"/>
              <a:t>СИ откр</a:t>
            </a:r>
            <a:r>
              <a:rPr lang="ru-RU" sz="1200" dirty="0" smtClean="0"/>
              <a:t>=0,085 Ом), </a:t>
            </a:r>
            <a:r>
              <a:rPr lang="en-US" sz="1200" dirty="0" smtClean="0"/>
              <a:t>T</a:t>
            </a:r>
            <a:r>
              <a:rPr lang="ru-RU" sz="1200" dirty="0" smtClean="0"/>
              <a:t>О-220 (</a:t>
            </a:r>
            <a:r>
              <a:rPr lang="en-US" sz="1200" dirty="0" smtClean="0"/>
              <a:t>U</a:t>
            </a:r>
            <a:r>
              <a:rPr lang="ru-RU" sz="1200" baseline="-25000" dirty="0" smtClean="0"/>
              <a:t>СИ макс</a:t>
            </a:r>
            <a:r>
              <a:rPr lang="ru-RU" sz="1200" dirty="0" smtClean="0"/>
              <a:t>=60 В, </a:t>
            </a:r>
            <a:r>
              <a:rPr lang="en-US" sz="1200" dirty="0" smtClean="0"/>
              <a:t>I</a:t>
            </a:r>
            <a:r>
              <a:rPr lang="ru-RU" sz="1200" baseline="-25000" dirty="0" smtClean="0"/>
              <a:t>С</a:t>
            </a:r>
            <a:r>
              <a:rPr lang="ru-RU" sz="1200" dirty="0" smtClean="0"/>
              <a:t>=50 А, </a:t>
            </a:r>
            <a:r>
              <a:rPr lang="en-US" sz="1200" dirty="0" smtClean="0"/>
              <a:t>R</a:t>
            </a:r>
            <a:r>
              <a:rPr lang="ru-RU" sz="1200" baseline="-25000" dirty="0" smtClean="0"/>
              <a:t>СИ откр</a:t>
            </a:r>
            <a:r>
              <a:rPr lang="ru-RU" sz="1200" dirty="0" smtClean="0"/>
              <a:t>=0,028 Ом) и металлокерамическом корпусе КТ97С (ТО-258). </a:t>
            </a:r>
          </a:p>
          <a:p>
            <a:r>
              <a:rPr lang="ru-RU" sz="1200" dirty="0" smtClean="0"/>
              <a:t>При проведении экспериментов приборы располагались в зоне пучка частиц так, чтобы плоскость полупроводникового кристалла, в которой сформирована активная область прибора, была ориентирована перпендикулярно направлению движения частиц. Схема ориентации активной области прибора относительно направления пучка частиц показана на рисунке 1. В процессе экспериментов частицы (дейтроны) попадали на прибор со стороны </a:t>
            </a:r>
            <a:r>
              <a:rPr lang="ru-RU" sz="1200" dirty="0" err="1" smtClean="0"/>
              <a:t>теплоотвода</a:t>
            </a:r>
            <a:r>
              <a:rPr lang="ru-RU" sz="1200" dirty="0" smtClean="0"/>
              <a:t>. Активная область прибора в процессе экспериментов подвергается воздействию, как пучка дейтронов, так и продуктов ядерных реакций, происходящих в окружающей среде при участии дейтронов. </a:t>
            </a:r>
            <a:endParaRPr lang="ru-RU" sz="1200" u="sng" dirty="0"/>
          </a:p>
        </p:txBody>
      </p:sp>
      <p:sp>
        <p:nvSpPr>
          <p:cNvPr id="134204" name="Rectangle 6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2" name="Group 2"/>
          <p:cNvGrpSpPr>
            <a:grpSpLocks/>
          </p:cNvGrpSpPr>
          <p:nvPr/>
        </p:nvGrpSpPr>
        <p:grpSpPr bwMode="auto">
          <a:xfrm>
            <a:off x="357158" y="3071810"/>
            <a:ext cx="4041775" cy="3571875"/>
            <a:chOff x="4942" y="2286"/>
            <a:chExt cx="6366" cy="5625"/>
          </a:xfrm>
        </p:grpSpPr>
        <p:sp>
          <p:nvSpPr>
            <p:cNvPr id="134203" name="Text Box 59"/>
            <p:cNvSpPr txBox="1">
              <a:spLocks noChangeArrowheads="1"/>
            </p:cNvSpPr>
            <p:nvPr/>
          </p:nvSpPr>
          <p:spPr bwMode="auto">
            <a:xfrm>
              <a:off x="7166" y="7611"/>
              <a:ext cx="1587" cy="300"/>
            </a:xfrm>
            <a:prstGeom prst="rect">
              <a:avLst/>
            </a:prstGeom>
            <a:solidFill>
              <a:srgbClr val="FFFFFF"/>
            </a:solidFill>
            <a:ln w="9525">
              <a:solidFill>
                <a:srgbClr val="000000"/>
              </a:solid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Arial" pitchFamily="34" charset="0"/>
                  <a:ea typeface="Times New Roman" pitchFamily="18" charset="0"/>
                </a:rPr>
                <a:t>Пучок частиц</a:t>
              </a:r>
              <a:endParaRPr kumimoji="0" lang="ru-RU" sz="1000" b="0" i="0" u="none" strike="noStrike" cap="none" normalizeH="0" baseline="0" dirty="0" smtClean="0">
                <a:ln>
                  <a:noFill/>
                </a:ln>
                <a:solidFill>
                  <a:schemeClr val="tx1"/>
                </a:solidFill>
                <a:effectLst/>
                <a:latin typeface="Arial" pitchFamily="34" charset="0"/>
              </a:endParaRPr>
            </a:p>
          </p:txBody>
        </p:sp>
        <p:grpSp>
          <p:nvGrpSpPr>
            <p:cNvPr id="4" name="Group 51"/>
            <p:cNvGrpSpPr>
              <a:grpSpLocks/>
            </p:cNvGrpSpPr>
            <p:nvPr/>
          </p:nvGrpSpPr>
          <p:grpSpPr bwMode="auto">
            <a:xfrm flipV="1">
              <a:off x="6384" y="6241"/>
              <a:ext cx="2992" cy="1214"/>
              <a:chOff x="6424" y="2326"/>
              <a:chExt cx="2992" cy="1214"/>
            </a:xfrm>
          </p:grpSpPr>
          <p:sp>
            <p:nvSpPr>
              <p:cNvPr id="134202" name="AutoShape 58"/>
              <p:cNvSpPr>
                <a:spLocks noChangeArrowheads="1"/>
              </p:cNvSpPr>
              <p:nvPr/>
            </p:nvSpPr>
            <p:spPr bwMode="auto">
              <a:xfrm>
                <a:off x="6424" y="2326"/>
                <a:ext cx="202" cy="1214"/>
              </a:xfrm>
              <a:prstGeom prst="downArrow">
                <a:avLst>
                  <a:gd name="adj1" fmla="val 50000"/>
                  <a:gd name="adj2" fmla="val 150248"/>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201" name="AutoShape 57"/>
              <p:cNvSpPr>
                <a:spLocks noChangeArrowheads="1"/>
              </p:cNvSpPr>
              <p:nvPr/>
            </p:nvSpPr>
            <p:spPr bwMode="auto">
              <a:xfrm>
                <a:off x="6889" y="2326"/>
                <a:ext cx="202" cy="1214"/>
              </a:xfrm>
              <a:prstGeom prst="downArrow">
                <a:avLst>
                  <a:gd name="adj1" fmla="val 50000"/>
                  <a:gd name="adj2" fmla="val 150248"/>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200" name="AutoShape 56"/>
              <p:cNvSpPr>
                <a:spLocks noChangeArrowheads="1"/>
              </p:cNvSpPr>
              <p:nvPr/>
            </p:nvSpPr>
            <p:spPr bwMode="auto">
              <a:xfrm>
                <a:off x="7354" y="2326"/>
                <a:ext cx="202" cy="1214"/>
              </a:xfrm>
              <a:prstGeom prst="downArrow">
                <a:avLst>
                  <a:gd name="adj1" fmla="val 50000"/>
                  <a:gd name="adj2" fmla="val 150248"/>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99" name="AutoShape 55"/>
              <p:cNvSpPr>
                <a:spLocks noChangeArrowheads="1"/>
              </p:cNvSpPr>
              <p:nvPr/>
            </p:nvSpPr>
            <p:spPr bwMode="auto">
              <a:xfrm>
                <a:off x="7819" y="2326"/>
                <a:ext cx="202" cy="1214"/>
              </a:xfrm>
              <a:prstGeom prst="downArrow">
                <a:avLst>
                  <a:gd name="adj1" fmla="val 50000"/>
                  <a:gd name="adj2" fmla="val 150248"/>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98" name="AutoShape 54"/>
              <p:cNvSpPr>
                <a:spLocks noChangeArrowheads="1"/>
              </p:cNvSpPr>
              <p:nvPr/>
            </p:nvSpPr>
            <p:spPr bwMode="auto">
              <a:xfrm>
                <a:off x="8284" y="2326"/>
                <a:ext cx="202" cy="1214"/>
              </a:xfrm>
              <a:prstGeom prst="downArrow">
                <a:avLst>
                  <a:gd name="adj1" fmla="val 50000"/>
                  <a:gd name="adj2" fmla="val 150248"/>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97" name="AutoShape 53"/>
              <p:cNvSpPr>
                <a:spLocks noChangeArrowheads="1"/>
              </p:cNvSpPr>
              <p:nvPr/>
            </p:nvSpPr>
            <p:spPr bwMode="auto">
              <a:xfrm>
                <a:off x="8749" y="2326"/>
                <a:ext cx="202" cy="1214"/>
              </a:xfrm>
              <a:prstGeom prst="downArrow">
                <a:avLst>
                  <a:gd name="adj1" fmla="val 50000"/>
                  <a:gd name="adj2" fmla="val 150248"/>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96" name="AutoShape 52"/>
              <p:cNvSpPr>
                <a:spLocks noChangeArrowheads="1"/>
              </p:cNvSpPr>
              <p:nvPr/>
            </p:nvSpPr>
            <p:spPr bwMode="auto">
              <a:xfrm>
                <a:off x="9214" y="2326"/>
                <a:ext cx="202" cy="1214"/>
              </a:xfrm>
              <a:prstGeom prst="downArrow">
                <a:avLst>
                  <a:gd name="adj1" fmla="val 50000"/>
                  <a:gd name="adj2" fmla="val 150248"/>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grpSp>
        <p:grpSp>
          <p:nvGrpSpPr>
            <p:cNvPr id="5" name="Group 6"/>
            <p:cNvGrpSpPr>
              <a:grpSpLocks/>
            </p:cNvGrpSpPr>
            <p:nvPr/>
          </p:nvGrpSpPr>
          <p:grpSpPr bwMode="auto">
            <a:xfrm>
              <a:off x="5660" y="2286"/>
              <a:ext cx="5648" cy="3378"/>
              <a:chOff x="5505" y="3037"/>
              <a:chExt cx="5648" cy="3378"/>
            </a:xfrm>
          </p:grpSpPr>
          <p:grpSp>
            <p:nvGrpSpPr>
              <p:cNvPr id="6" name="Group 24"/>
              <p:cNvGrpSpPr>
                <a:grpSpLocks/>
              </p:cNvGrpSpPr>
              <p:nvPr/>
            </p:nvGrpSpPr>
            <p:grpSpPr bwMode="auto">
              <a:xfrm>
                <a:off x="5505" y="3465"/>
                <a:ext cx="4591" cy="2950"/>
                <a:chOff x="2000" y="6635"/>
                <a:chExt cx="4591" cy="2950"/>
              </a:xfrm>
            </p:grpSpPr>
            <p:sp>
              <p:nvSpPr>
                <p:cNvPr id="134194" name="Rectangle 50"/>
                <p:cNvSpPr>
                  <a:spLocks noChangeArrowheads="1"/>
                </p:cNvSpPr>
                <p:nvPr/>
              </p:nvSpPr>
              <p:spPr bwMode="auto">
                <a:xfrm>
                  <a:off x="2000" y="7219"/>
                  <a:ext cx="4591" cy="1459"/>
                </a:xfrm>
                <a:prstGeom prst="rect">
                  <a:avLst/>
                </a:prstGeom>
                <a:solidFill>
                  <a:srgbClr val="E5B8B7"/>
                </a:solidFill>
                <a:ln w="6350">
                  <a:solidFill>
                    <a:srgbClr val="E5B8B7"/>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93" name="Rectangle 49"/>
                <p:cNvSpPr>
                  <a:spLocks noChangeArrowheads="1"/>
                </p:cNvSpPr>
                <p:nvPr/>
              </p:nvSpPr>
              <p:spPr bwMode="auto">
                <a:xfrm>
                  <a:off x="2000" y="9391"/>
                  <a:ext cx="4591" cy="194"/>
                </a:xfrm>
                <a:prstGeom prst="rect">
                  <a:avLst/>
                </a:prstGeom>
                <a:solidFill>
                  <a:srgbClr val="FFC000"/>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92" name="AutoShape 48"/>
                <p:cNvSpPr>
                  <a:spLocks/>
                </p:cNvSpPr>
                <p:nvPr/>
              </p:nvSpPr>
              <p:spPr bwMode="auto">
                <a:xfrm rot="-5400000">
                  <a:off x="2981" y="6795"/>
                  <a:ext cx="337" cy="1187"/>
                </a:xfrm>
                <a:prstGeom prst="leftBracket">
                  <a:avLst>
                    <a:gd name="adj" fmla="val 29352"/>
                  </a:avLst>
                </a:prstGeom>
                <a:solidFill>
                  <a:srgbClr val="00B0F0"/>
                </a:solidFill>
                <a:ln w="6350">
                  <a:solidFill>
                    <a:srgbClr val="00B0F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34191" name="AutoShape 47"/>
                <p:cNvSpPr>
                  <a:spLocks/>
                </p:cNvSpPr>
                <p:nvPr/>
              </p:nvSpPr>
              <p:spPr bwMode="auto">
                <a:xfrm rot="-5400000">
                  <a:off x="5160" y="6785"/>
                  <a:ext cx="337" cy="1208"/>
                </a:xfrm>
                <a:prstGeom prst="leftBracket">
                  <a:avLst>
                    <a:gd name="adj" fmla="val 29871"/>
                  </a:avLst>
                </a:prstGeom>
                <a:solidFill>
                  <a:srgbClr val="00B0F0"/>
                </a:solidFill>
                <a:ln w="6350">
                  <a:solidFill>
                    <a:srgbClr val="00B0F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34190" name="AutoShape 46"/>
                <p:cNvSpPr>
                  <a:spLocks/>
                </p:cNvSpPr>
                <p:nvPr/>
              </p:nvSpPr>
              <p:spPr bwMode="auto">
                <a:xfrm rot="-5400000">
                  <a:off x="2801" y="7142"/>
                  <a:ext cx="140" cy="294"/>
                </a:xfrm>
                <a:prstGeom prst="leftBracket">
                  <a:avLst>
                    <a:gd name="adj" fmla="val 17500"/>
                  </a:avLst>
                </a:prstGeom>
                <a:solidFill>
                  <a:srgbClr val="C0504D"/>
                </a:solidFill>
                <a:ln w="6350">
                  <a:solidFill>
                    <a:srgbClr val="C0504D"/>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34189" name="AutoShape 45"/>
                <p:cNvSpPr>
                  <a:spLocks/>
                </p:cNvSpPr>
                <p:nvPr/>
              </p:nvSpPr>
              <p:spPr bwMode="auto">
                <a:xfrm rot="-5400000">
                  <a:off x="3355" y="7142"/>
                  <a:ext cx="140" cy="294"/>
                </a:xfrm>
                <a:prstGeom prst="leftBracket">
                  <a:avLst>
                    <a:gd name="adj" fmla="val 17500"/>
                  </a:avLst>
                </a:prstGeom>
                <a:solidFill>
                  <a:srgbClr val="C0504D"/>
                </a:solidFill>
                <a:ln w="6350">
                  <a:solidFill>
                    <a:srgbClr val="C0504D"/>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34188" name="AutoShape 44"/>
                <p:cNvSpPr>
                  <a:spLocks/>
                </p:cNvSpPr>
                <p:nvPr/>
              </p:nvSpPr>
              <p:spPr bwMode="auto">
                <a:xfrm rot="-5400000">
                  <a:off x="5564" y="7142"/>
                  <a:ext cx="140" cy="294"/>
                </a:xfrm>
                <a:prstGeom prst="leftBracket">
                  <a:avLst>
                    <a:gd name="adj" fmla="val 17500"/>
                  </a:avLst>
                </a:prstGeom>
                <a:solidFill>
                  <a:srgbClr val="C0504D"/>
                </a:solidFill>
                <a:ln w="6350">
                  <a:solidFill>
                    <a:srgbClr val="C0504D"/>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34187" name="AutoShape 43"/>
                <p:cNvSpPr>
                  <a:spLocks/>
                </p:cNvSpPr>
                <p:nvPr/>
              </p:nvSpPr>
              <p:spPr bwMode="auto">
                <a:xfrm rot="-5400000">
                  <a:off x="4972" y="7142"/>
                  <a:ext cx="140" cy="294"/>
                </a:xfrm>
                <a:prstGeom prst="leftBracket">
                  <a:avLst>
                    <a:gd name="adj" fmla="val 17500"/>
                  </a:avLst>
                </a:prstGeom>
                <a:solidFill>
                  <a:srgbClr val="C0504D"/>
                </a:solidFill>
                <a:ln w="6350">
                  <a:solidFill>
                    <a:srgbClr val="C0504D"/>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34186" name="Rectangle 42"/>
                <p:cNvSpPr>
                  <a:spLocks noChangeArrowheads="1"/>
                </p:cNvSpPr>
                <p:nvPr/>
              </p:nvSpPr>
              <p:spPr bwMode="auto">
                <a:xfrm>
                  <a:off x="2000" y="8678"/>
                  <a:ext cx="4591" cy="713"/>
                </a:xfrm>
                <a:prstGeom prst="rect">
                  <a:avLst/>
                </a:prstGeom>
                <a:solidFill>
                  <a:srgbClr val="C0504D"/>
                </a:solidFill>
                <a:ln w="9525">
                  <a:solidFill>
                    <a:srgbClr val="C0504D"/>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85" name="Rectangle 41"/>
                <p:cNvSpPr>
                  <a:spLocks noChangeArrowheads="1"/>
                </p:cNvSpPr>
                <p:nvPr/>
              </p:nvSpPr>
              <p:spPr bwMode="auto">
                <a:xfrm>
                  <a:off x="2000" y="6635"/>
                  <a:ext cx="4591" cy="170"/>
                </a:xfrm>
                <a:prstGeom prst="rect">
                  <a:avLst/>
                </a:prstGeom>
                <a:solidFill>
                  <a:srgbClr val="FFC000"/>
                </a:solidFill>
                <a:ln w="6350">
                  <a:solidFill>
                    <a:srgbClr val="FFC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84" name="Rectangle 40"/>
                <p:cNvSpPr>
                  <a:spLocks noChangeArrowheads="1"/>
                </p:cNvSpPr>
                <p:nvPr/>
              </p:nvSpPr>
              <p:spPr bwMode="auto">
                <a:xfrm>
                  <a:off x="2884" y="6809"/>
                  <a:ext cx="514" cy="411"/>
                </a:xfrm>
                <a:prstGeom prst="rect">
                  <a:avLst/>
                </a:prstGeom>
                <a:solidFill>
                  <a:srgbClr val="FFC000"/>
                </a:solidFill>
                <a:ln w="6350">
                  <a:solidFill>
                    <a:srgbClr val="FFC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83" name="Rectangle 39"/>
                <p:cNvSpPr>
                  <a:spLocks noChangeArrowheads="1"/>
                </p:cNvSpPr>
                <p:nvPr/>
              </p:nvSpPr>
              <p:spPr bwMode="auto">
                <a:xfrm>
                  <a:off x="5101" y="6811"/>
                  <a:ext cx="513" cy="411"/>
                </a:xfrm>
                <a:prstGeom prst="rect">
                  <a:avLst/>
                </a:prstGeom>
                <a:solidFill>
                  <a:srgbClr val="FFC000"/>
                </a:solidFill>
                <a:ln w="6350">
                  <a:solidFill>
                    <a:srgbClr val="FFC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grpSp>
              <p:nvGrpSpPr>
                <p:cNvPr id="7" name="Group 25"/>
                <p:cNvGrpSpPr>
                  <a:grpSpLocks/>
                </p:cNvGrpSpPr>
                <p:nvPr/>
              </p:nvGrpSpPr>
              <p:grpSpPr bwMode="auto">
                <a:xfrm>
                  <a:off x="2000" y="6794"/>
                  <a:ext cx="4591" cy="423"/>
                  <a:chOff x="2000" y="6794"/>
                  <a:chExt cx="4591" cy="423"/>
                </a:xfrm>
              </p:grpSpPr>
              <p:sp>
                <p:nvSpPr>
                  <p:cNvPr id="134182" name="Rectangle 38"/>
                  <p:cNvSpPr>
                    <a:spLocks noChangeArrowheads="1"/>
                  </p:cNvSpPr>
                  <p:nvPr/>
                </p:nvSpPr>
                <p:spPr bwMode="auto">
                  <a:xfrm flipV="1">
                    <a:off x="3398" y="7134"/>
                    <a:ext cx="1703" cy="79"/>
                  </a:xfrm>
                  <a:prstGeom prst="rect">
                    <a:avLst/>
                  </a:prstGeom>
                  <a:solidFill>
                    <a:srgbClr val="7030A0"/>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81" name="Rectangle 37"/>
                  <p:cNvSpPr>
                    <a:spLocks noChangeArrowheads="1"/>
                  </p:cNvSpPr>
                  <p:nvPr/>
                </p:nvSpPr>
                <p:spPr bwMode="auto">
                  <a:xfrm flipV="1">
                    <a:off x="2000" y="7134"/>
                    <a:ext cx="884" cy="79"/>
                  </a:xfrm>
                  <a:prstGeom prst="rect">
                    <a:avLst/>
                  </a:prstGeom>
                  <a:solidFill>
                    <a:srgbClr val="7030A0"/>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80" name="Rectangle 36"/>
                  <p:cNvSpPr>
                    <a:spLocks noChangeArrowheads="1"/>
                  </p:cNvSpPr>
                  <p:nvPr/>
                </p:nvSpPr>
                <p:spPr bwMode="auto">
                  <a:xfrm flipV="1">
                    <a:off x="3554" y="6930"/>
                    <a:ext cx="1383" cy="229"/>
                  </a:xfrm>
                  <a:prstGeom prst="rect">
                    <a:avLst/>
                  </a:prstGeom>
                  <a:solidFill>
                    <a:srgbClr val="00B050"/>
                  </a:solidFill>
                  <a:ln w="9525">
                    <a:solidFill>
                      <a:srgbClr val="00B05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79" name="Rectangle 35"/>
                  <p:cNvSpPr>
                    <a:spLocks noChangeArrowheads="1"/>
                  </p:cNvSpPr>
                  <p:nvPr/>
                </p:nvSpPr>
                <p:spPr bwMode="auto">
                  <a:xfrm flipV="1">
                    <a:off x="2000" y="6930"/>
                    <a:ext cx="745" cy="229"/>
                  </a:xfrm>
                  <a:prstGeom prst="rect">
                    <a:avLst/>
                  </a:prstGeom>
                  <a:solidFill>
                    <a:srgbClr val="00B050"/>
                  </a:solidFill>
                  <a:ln w="9525">
                    <a:solidFill>
                      <a:srgbClr val="00B05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78" name="Rectangle 34"/>
                  <p:cNvSpPr>
                    <a:spLocks noChangeArrowheads="1"/>
                  </p:cNvSpPr>
                  <p:nvPr/>
                </p:nvSpPr>
                <p:spPr bwMode="auto">
                  <a:xfrm flipV="1">
                    <a:off x="2000" y="6811"/>
                    <a:ext cx="745" cy="119"/>
                  </a:xfrm>
                  <a:prstGeom prst="rect">
                    <a:avLst/>
                  </a:prstGeom>
                  <a:solidFill>
                    <a:srgbClr val="7030A0"/>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77" name="Rectangle 33"/>
                  <p:cNvSpPr>
                    <a:spLocks noChangeArrowheads="1"/>
                  </p:cNvSpPr>
                  <p:nvPr/>
                </p:nvSpPr>
                <p:spPr bwMode="auto">
                  <a:xfrm flipV="1">
                    <a:off x="3543" y="6794"/>
                    <a:ext cx="1384" cy="120"/>
                  </a:xfrm>
                  <a:prstGeom prst="rect">
                    <a:avLst/>
                  </a:prstGeom>
                  <a:solidFill>
                    <a:srgbClr val="7030A0"/>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76" name="Rectangle 32"/>
                  <p:cNvSpPr>
                    <a:spLocks noChangeArrowheads="1"/>
                  </p:cNvSpPr>
                  <p:nvPr/>
                </p:nvSpPr>
                <p:spPr bwMode="auto">
                  <a:xfrm flipV="1">
                    <a:off x="2745" y="6811"/>
                    <a:ext cx="139" cy="365"/>
                  </a:xfrm>
                  <a:prstGeom prst="rect">
                    <a:avLst/>
                  </a:prstGeom>
                  <a:solidFill>
                    <a:srgbClr val="7030A0"/>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75" name="Rectangle 31"/>
                  <p:cNvSpPr>
                    <a:spLocks noChangeArrowheads="1"/>
                  </p:cNvSpPr>
                  <p:nvPr/>
                </p:nvSpPr>
                <p:spPr bwMode="auto">
                  <a:xfrm flipV="1">
                    <a:off x="3398" y="6794"/>
                    <a:ext cx="145" cy="334"/>
                  </a:xfrm>
                  <a:prstGeom prst="rect">
                    <a:avLst/>
                  </a:prstGeom>
                  <a:solidFill>
                    <a:srgbClr val="7030A0"/>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74" name="Rectangle 30"/>
                  <p:cNvSpPr>
                    <a:spLocks noChangeArrowheads="1"/>
                  </p:cNvSpPr>
                  <p:nvPr/>
                </p:nvSpPr>
                <p:spPr bwMode="auto">
                  <a:xfrm flipV="1">
                    <a:off x="4939" y="6794"/>
                    <a:ext cx="162" cy="374"/>
                  </a:xfrm>
                  <a:prstGeom prst="rect">
                    <a:avLst/>
                  </a:prstGeom>
                  <a:solidFill>
                    <a:srgbClr val="7030A0"/>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73" name="Rectangle 29"/>
                  <p:cNvSpPr>
                    <a:spLocks noChangeArrowheads="1"/>
                  </p:cNvSpPr>
                  <p:nvPr/>
                </p:nvSpPr>
                <p:spPr bwMode="auto">
                  <a:xfrm flipV="1">
                    <a:off x="5614" y="7138"/>
                    <a:ext cx="977" cy="79"/>
                  </a:xfrm>
                  <a:prstGeom prst="rect">
                    <a:avLst/>
                  </a:prstGeom>
                  <a:solidFill>
                    <a:srgbClr val="7030A0"/>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72" name="Rectangle 28"/>
                  <p:cNvSpPr>
                    <a:spLocks noChangeArrowheads="1"/>
                  </p:cNvSpPr>
                  <p:nvPr/>
                </p:nvSpPr>
                <p:spPr bwMode="auto">
                  <a:xfrm flipV="1">
                    <a:off x="5765" y="6902"/>
                    <a:ext cx="826" cy="262"/>
                  </a:xfrm>
                  <a:prstGeom prst="rect">
                    <a:avLst/>
                  </a:prstGeom>
                  <a:solidFill>
                    <a:srgbClr val="00B050"/>
                  </a:solidFill>
                  <a:ln w="9525">
                    <a:solidFill>
                      <a:srgbClr val="00B05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71" name="Rectangle 27"/>
                  <p:cNvSpPr>
                    <a:spLocks noChangeArrowheads="1"/>
                  </p:cNvSpPr>
                  <p:nvPr/>
                </p:nvSpPr>
                <p:spPr bwMode="auto">
                  <a:xfrm flipV="1">
                    <a:off x="5765" y="6798"/>
                    <a:ext cx="826" cy="120"/>
                  </a:xfrm>
                  <a:prstGeom prst="rect">
                    <a:avLst/>
                  </a:prstGeom>
                  <a:solidFill>
                    <a:srgbClr val="7030A0"/>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70" name="Rectangle 26"/>
                  <p:cNvSpPr>
                    <a:spLocks noChangeArrowheads="1"/>
                  </p:cNvSpPr>
                  <p:nvPr/>
                </p:nvSpPr>
                <p:spPr bwMode="auto">
                  <a:xfrm flipV="1">
                    <a:off x="5614" y="6798"/>
                    <a:ext cx="144" cy="358"/>
                  </a:xfrm>
                  <a:prstGeom prst="rect">
                    <a:avLst/>
                  </a:prstGeom>
                  <a:solidFill>
                    <a:srgbClr val="7030A0"/>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ru-RU"/>
                  </a:p>
                </p:txBody>
              </p:sp>
            </p:grpSp>
          </p:grpSp>
          <p:grpSp>
            <p:nvGrpSpPr>
              <p:cNvPr id="8" name="Group 10"/>
              <p:cNvGrpSpPr>
                <a:grpSpLocks/>
              </p:cNvGrpSpPr>
              <p:nvPr/>
            </p:nvGrpSpPr>
            <p:grpSpPr bwMode="auto">
              <a:xfrm>
                <a:off x="5535" y="3037"/>
                <a:ext cx="5618" cy="3151"/>
                <a:chOff x="2746" y="3936"/>
                <a:chExt cx="5618" cy="3151"/>
              </a:xfrm>
            </p:grpSpPr>
            <p:sp>
              <p:nvSpPr>
                <p:cNvPr id="134167" name="Text Box 23"/>
                <p:cNvSpPr txBox="1">
                  <a:spLocks noChangeArrowheads="1"/>
                </p:cNvSpPr>
                <p:nvPr/>
              </p:nvSpPr>
              <p:spPr bwMode="auto">
                <a:xfrm>
                  <a:off x="5292" y="3936"/>
                  <a:ext cx="3072" cy="424"/>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err="1" smtClean="0">
                      <a:ln>
                        <a:noFill/>
                      </a:ln>
                      <a:solidFill>
                        <a:schemeClr val="tx1"/>
                      </a:solidFill>
                      <a:effectLst/>
                      <a:latin typeface="Arial" pitchFamily="34" charset="0"/>
                      <a:ea typeface="Times New Roman" pitchFamily="18" charset="0"/>
                    </a:rPr>
                    <a:t>Подзатворный</a:t>
                  </a:r>
                  <a:r>
                    <a:rPr kumimoji="0" lang="ru-RU" sz="1000" b="0" i="0" u="none" strike="noStrike" cap="none" normalizeH="0" baseline="0" dirty="0" smtClean="0">
                      <a:ln>
                        <a:noFill/>
                      </a:ln>
                      <a:solidFill>
                        <a:schemeClr val="tx1"/>
                      </a:solidFill>
                      <a:effectLst/>
                      <a:latin typeface="Arial" pitchFamily="34" charset="0"/>
                      <a:ea typeface="Times New Roman" pitchFamily="18" charset="0"/>
                    </a:rPr>
                    <a:t> диэлектрик </a:t>
                  </a:r>
                  <a:r>
                    <a:rPr kumimoji="0" lang="ru-RU" sz="1000" b="1" i="1" u="none" strike="noStrike" cap="none" normalizeH="0" baseline="0" dirty="0" smtClean="0">
                      <a:ln>
                        <a:noFill/>
                      </a:ln>
                      <a:solidFill>
                        <a:schemeClr val="tx1"/>
                      </a:solidFill>
                      <a:effectLst/>
                      <a:latin typeface="Arial" pitchFamily="34" charset="0"/>
                      <a:ea typeface="Times New Roman" pitchFamily="18" charset="0"/>
                    </a:rPr>
                    <a:t>(оксид кремния)</a:t>
                  </a:r>
                  <a:endParaRPr kumimoji="0" lang="ru-RU" sz="1000" b="0" i="0" u="none" strike="noStrike" cap="none" normalizeH="0" baseline="0" dirty="0" smtClean="0">
                    <a:ln>
                      <a:noFill/>
                    </a:ln>
                    <a:solidFill>
                      <a:schemeClr val="tx1"/>
                    </a:solidFill>
                    <a:effectLst/>
                    <a:latin typeface="Arial" pitchFamily="34" charset="0"/>
                  </a:endParaRPr>
                </a:p>
              </p:txBody>
            </p:sp>
            <p:sp>
              <p:nvSpPr>
                <p:cNvPr id="134166" name="Text Box 22"/>
                <p:cNvSpPr txBox="1">
                  <a:spLocks noChangeArrowheads="1"/>
                </p:cNvSpPr>
                <p:nvPr/>
              </p:nvSpPr>
              <p:spPr bwMode="auto">
                <a:xfrm>
                  <a:off x="4013" y="3946"/>
                  <a:ext cx="842" cy="294"/>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Arial" pitchFamily="34" charset="0"/>
                      <a:ea typeface="Times New Roman" pitchFamily="18" charset="0"/>
                    </a:rPr>
                    <a:t>Исток</a:t>
                  </a:r>
                  <a:endParaRPr kumimoji="0" lang="ru-RU" sz="1000" b="0" i="0" u="none" strike="noStrike" cap="none" normalizeH="0" baseline="0" dirty="0" smtClean="0">
                    <a:ln>
                      <a:noFill/>
                    </a:ln>
                    <a:solidFill>
                      <a:schemeClr val="tx1"/>
                    </a:solidFill>
                    <a:effectLst/>
                    <a:latin typeface="Arial" pitchFamily="34" charset="0"/>
                  </a:endParaRPr>
                </a:p>
              </p:txBody>
            </p:sp>
            <p:sp>
              <p:nvSpPr>
                <p:cNvPr id="134165" name="Text Box 21"/>
                <p:cNvSpPr txBox="1">
                  <a:spLocks noChangeArrowheads="1"/>
                </p:cNvSpPr>
                <p:nvPr/>
              </p:nvSpPr>
              <p:spPr bwMode="auto">
                <a:xfrm>
                  <a:off x="2992" y="3946"/>
                  <a:ext cx="947" cy="294"/>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Arial" pitchFamily="34" charset="0"/>
                      <a:ea typeface="Times New Roman" pitchFamily="18" charset="0"/>
                    </a:rPr>
                    <a:t>Затвор</a:t>
                  </a:r>
                  <a:endParaRPr kumimoji="0" lang="ru-RU" sz="1000" b="0" i="0" u="none" strike="noStrike" cap="none" normalizeH="0" baseline="0" dirty="0" smtClean="0">
                    <a:ln>
                      <a:noFill/>
                    </a:ln>
                    <a:solidFill>
                      <a:schemeClr val="tx1"/>
                    </a:solidFill>
                    <a:effectLst/>
                    <a:latin typeface="Arial" pitchFamily="34" charset="0"/>
                  </a:endParaRPr>
                </a:p>
              </p:txBody>
            </p:sp>
            <p:sp>
              <p:nvSpPr>
                <p:cNvPr id="134164" name="AutoShape 20"/>
                <p:cNvSpPr>
                  <a:spLocks noChangeShapeType="1"/>
                </p:cNvSpPr>
                <p:nvPr/>
              </p:nvSpPr>
              <p:spPr bwMode="auto">
                <a:xfrm flipH="1">
                  <a:off x="3010" y="4240"/>
                  <a:ext cx="416" cy="53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134163" name="AutoShape 19"/>
                <p:cNvSpPr>
                  <a:spLocks noChangeShapeType="1"/>
                </p:cNvSpPr>
                <p:nvPr/>
              </p:nvSpPr>
              <p:spPr bwMode="auto">
                <a:xfrm>
                  <a:off x="3861" y="4240"/>
                  <a:ext cx="534" cy="53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134162" name="AutoShape 18"/>
                <p:cNvSpPr>
                  <a:spLocks noChangeShapeType="1"/>
                </p:cNvSpPr>
                <p:nvPr/>
              </p:nvSpPr>
              <p:spPr bwMode="auto">
                <a:xfrm flipH="1">
                  <a:off x="5476" y="4353"/>
                  <a:ext cx="333" cy="586"/>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134161" name="AutoShape 17"/>
                <p:cNvSpPr>
                  <a:spLocks noChangeShapeType="1"/>
                </p:cNvSpPr>
                <p:nvPr/>
              </p:nvSpPr>
              <p:spPr bwMode="auto">
                <a:xfrm>
                  <a:off x="6298" y="4330"/>
                  <a:ext cx="318" cy="615"/>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134160" name="Text Box 16"/>
                <p:cNvSpPr txBox="1">
                  <a:spLocks noChangeArrowheads="1"/>
                </p:cNvSpPr>
                <p:nvPr/>
              </p:nvSpPr>
              <p:spPr bwMode="auto">
                <a:xfrm>
                  <a:off x="2746" y="6553"/>
                  <a:ext cx="1350" cy="53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Arial" pitchFamily="34" charset="0"/>
                      <a:ea typeface="Times New Roman" pitchFamily="18" charset="0"/>
                    </a:rPr>
                    <a:t>Подложка</a:t>
                  </a:r>
                  <a:r>
                    <a:rPr kumimoji="0" lang="en-US" sz="1000" b="0" i="0" u="none" strike="noStrike" cap="none" normalizeH="0" baseline="0" dirty="0" smtClean="0">
                      <a:ln>
                        <a:noFill/>
                      </a:ln>
                      <a:solidFill>
                        <a:schemeClr val="tx1"/>
                      </a:solidFill>
                      <a:effectLst/>
                      <a:latin typeface="Arial" pitchFamily="34" charset="0"/>
                      <a:ea typeface="Times New Roman" pitchFamily="18" charset="0"/>
                    </a:rPr>
                    <a:t/>
                  </a:r>
                  <a:br>
                    <a:rPr kumimoji="0" lang="en-US" sz="1000" b="0" i="0" u="none" strike="noStrike" cap="none" normalizeH="0" baseline="0" dirty="0" smtClean="0">
                      <a:ln>
                        <a:noFill/>
                      </a:ln>
                      <a:solidFill>
                        <a:schemeClr val="tx1"/>
                      </a:solidFill>
                      <a:effectLst/>
                      <a:latin typeface="Arial" pitchFamily="34" charset="0"/>
                      <a:ea typeface="Times New Roman" pitchFamily="18" charset="0"/>
                    </a:rPr>
                  </a:br>
                  <a:r>
                    <a:rPr kumimoji="0" lang="en-US" sz="1000" b="0" i="0" u="none" strike="noStrike" cap="none" normalizeH="0" baseline="0" dirty="0" smtClean="0">
                      <a:ln>
                        <a:noFill/>
                      </a:ln>
                      <a:solidFill>
                        <a:schemeClr val="tx1"/>
                      </a:solidFill>
                      <a:effectLst/>
                      <a:latin typeface="Arial" pitchFamily="34" charset="0"/>
                      <a:ea typeface="Times New Roman" pitchFamily="18" charset="0"/>
                    </a:rPr>
                    <a:t>n</a:t>
                  </a:r>
                  <a:r>
                    <a:rPr kumimoji="0" lang="en-US" sz="1000" b="0" i="0" u="none" strike="noStrike" cap="none" normalizeH="0" baseline="30000" dirty="0" smtClean="0">
                      <a:ln>
                        <a:noFill/>
                      </a:ln>
                      <a:solidFill>
                        <a:schemeClr val="tx1"/>
                      </a:solidFill>
                      <a:effectLst/>
                      <a:latin typeface="Arial" pitchFamily="34" charset="0"/>
                      <a:ea typeface="Times New Roman" pitchFamily="18" charset="0"/>
                    </a:rPr>
                    <a:t>+</a:t>
                  </a:r>
                  <a:r>
                    <a:rPr kumimoji="0" lang="en-US" sz="1000" b="0" i="0" u="none" strike="noStrike" cap="none" normalizeH="0" baseline="0" dirty="0" smtClean="0">
                      <a:ln>
                        <a:noFill/>
                      </a:ln>
                      <a:solidFill>
                        <a:schemeClr val="tx1"/>
                      </a:solidFill>
                      <a:effectLst/>
                      <a:latin typeface="Times New Roman" pitchFamily="18" charset="0"/>
                      <a:ea typeface="Times New Roman" pitchFamily="18" charset="0"/>
                      <a:sym typeface="Symbol" pitchFamily="18" charset="2"/>
                    </a:rPr>
                    <a:t></a:t>
                  </a:r>
                  <a:r>
                    <a:rPr kumimoji="0" lang="en-US" sz="1000" b="0" i="0" u="none" strike="noStrike" cap="none" normalizeH="0" baseline="0" dirty="0" err="1" smtClean="0">
                      <a:ln>
                        <a:noFill/>
                      </a:ln>
                      <a:solidFill>
                        <a:schemeClr val="tx1"/>
                      </a:solidFill>
                      <a:effectLst/>
                      <a:latin typeface="Arial" pitchFamily="34" charset="0"/>
                      <a:ea typeface="Times New Roman" pitchFamily="18" charset="0"/>
                    </a:rPr>
                    <a:t>типа</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sym typeface="Symbol" pitchFamily="18" charset="2"/>
                  </a:endParaRPr>
                </a:p>
              </p:txBody>
            </p:sp>
            <p:sp>
              <p:nvSpPr>
                <p:cNvPr id="134159" name="Text Box 15"/>
                <p:cNvSpPr txBox="1">
                  <a:spLocks noChangeArrowheads="1"/>
                </p:cNvSpPr>
                <p:nvPr/>
              </p:nvSpPr>
              <p:spPr bwMode="auto">
                <a:xfrm>
                  <a:off x="2752" y="5811"/>
                  <a:ext cx="1909" cy="44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Arial" pitchFamily="34" charset="0"/>
                      <a:ea typeface="Times New Roman" pitchFamily="18" charset="0"/>
                    </a:rPr>
                    <a:t>Эпитаксиальный слой </a:t>
                  </a:r>
                  <a:r>
                    <a:rPr kumimoji="0" lang="en-US" sz="1000" b="0" i="0" u="none" strike="noStrike" cap="none" normalizeH="0" baseline="0" dirty="0" err="1" smtClean="0">
                      <a:ln>
                        <a:noFill/>
                      </a:ln>
                      <a:solidFill>
                        <a:schemeClr val="tx1"/>
                      </a:solidFill>
                      <a:effectLst/>
                      <a:latin typeface="Arial" pitchFamily="34" charset="0"/>
                      <a:ea typeface="Times New Roman" pitchFamily="18" charset="0"/>
                    </a:rPr>
                    <a:t>n</a:t>
                  </a:r>
                  <a:r>
                    <a:rPr kumimoji="0" lang="en-US" sz="1000" b="0" i="0" u="none" strike="noStrike" cap="none" normalizeH="0" baseline="0" dirty="0" err="1" smtClean="0">
                      <a:ln>
                        <a:noFill/>
                      </a:ln>
                      <a:solidFill>
                        <a:schemeClr val="tx1"/>
                      </a:solidFill>
                      <a:effectLst/>
                      <a:latin typeface="Times New Roman" pitchFamily="18" charset="0"/>
                      <a:ea typeface="Times New Roman" pitchFamily="18" charset="0"/>
                      <a:sym typeface="Symbol" pitchFamily="18" charset="2"/>
                    </a:rPr>
                    <a:t></a:t>
                  </a:r>
                  <a:r>
                    <a:rPr kumimoji="0" lang="en-US" sz="1000" b="0" i="0" u="none" strike="noStrike" cap="none" normalizeH="0" baseline="0" dirty="0" err="1" smtClean="0">
                      <a:ln>
                        <a:noFill/>
                      </a:ln>
                      <a:solidFill>
                        <a:schemeClr val="tx1"/>
                      </a:solidFill>
                      <a:effectLst/>
                      <a:latin typeface="Arial" pitchFamily="34" charset="0"/>
                      <a:ea typeface="Times New Roman" pitchFamily="18" charset="0"/>
                    </a:rPr>
                    <a:t>типа</a:t>
                  </a:r>
                  <a:endParaRPr kumimoji="0" lang="en-US" sz="1000" b="0" i="0" u="none" strike="noStrike" cap="none" normalizeH="0" baseline="0" dirty="0" smtClean="0">
                    <a:ln>
                      <a:noFill/>
                    </a:ln>
                    <a:solidFill>
                      <a:schemeClr val="tx1"/>
                    </a:solidFill>
                    <a:effectLst/>
                    <a:latin typeface="Times New Roman" pitchFamily="18" charset="0"/>
                    <a:ea typeface="Times New Roman" pitchFamily="18" charset="0"/>
                    <a:sym typeface="Symbol" pitchFamily="18" charset="2"/>
                  </a:endParaRPr>
                </a:p>
              </p:txBody>
            </p:sp>
            <p:sp>
              <p:nvSpPr>
                <p:cNvPr id="134158" name="Text Box 14"/>
                <p:cNvSpPr txBox="1">
                  <a:spLocks noChangeArrowheads="1"/>
                </p:cNvSpPr>
                <p:nvPr/>
              </p:nvSpPr>
              <p:spPr bwMode="auto">
                <a:xfrm>
                  <a:off x="5965" y="4996"/>
                  <a:ext cx="230" cy="27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Arial" pitchFamily="34" charset="0"/>
                      <a:ea typeface="Times New Roman" pitchFamily="18" charset="0"/>
                    </a:rPr>
                    <a:t>р</a:t>
                  </a:r>
                  <a:endParaRPr kumimoji="0" lang="ru-RU" sz="1800" b="0" i="0" u="none" strike="noStrike" cap="none" normalizeH="0" baseline="0" smtClean="0">
                    <a:ln>
                      <a:noFill/>
                    </a:ln>
                    <a:solidFill>
                      <a:schemeClr val="tx1"/>
                    </a:solidFill>
                    <a:effectLst/>
                    <a:latin typeface="Arial" pitchFamily="34" charset="0"/>
                  </a:endParaRPr>
                </a:p>
              </p:txBody>
            </p:sp>
            <p:sp>
              <p:nvSpPr>
                <p:cNvPr id="134157" name="Text Box 13"/>
                <p:cNvSpPr txBox="1">
                  <a:spLocks noChangeArrowheads="1"/>
                </p:cNvSpPr>
                <p:nvPr/>
              </p:nvSpPr>
              <p:spPr bwMode="auto">
                <a:xfrm>
                  <a:off x="3732" y="5353"/>
                  <a:ext cx="369" cy="29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pitchFamily="34" charset="0"/>
                      <a:ea typeface="Times New Roman" pitchFamily="18" charset="0"/>
                    </a:rPr>
                    <a:t>n</a:t>
                  </a:r>
                  <a:r>
                    <a:rPr kumimoji="0" lang="en-US" sz="1400" b="1" i="0" u="none" strike="noStrike" cap="none" normalizeH="0" baseline="30000" smtClean="0">
                      <a:ln>
                        <a:noFill/>
                      </a:ln>
                      <a:solidFill>
                        <a:schemeClr val="tx1"/>
                      </a:solidFill>
                      <a:effectLst/>
                      <a:latin typeface="Arial" pitchFamily="34" charset="0"/>
                      <a:ea typeface="Times New Roman" pitchFamily="18" charset="0"/>
                    </a:rPr>
                    <a:t>+</a:t>
                  </a:r>
                  <a:endParaRPr kumimoji="0" lang="en-US" sz="1800" b="0" i="0" u="none" strike="noStrike" cap="none" normalizeH="0" baseline="0" smtClean="0">
                    <a:ln>
                      <a:noFill/>
                    </a:ln>
                    <a:solidFill>
                      <a:schemeClr val="tx1"/>
                    </a:solidFill>
                    <a:effectLst/>
                    <a:latin typeface="Arial" pitchFamily="34" charset="0"/>
                  </a:endParaRPr>
                </a:p>
              </p:txBody>
            </p:sp>
            <p:sp>
              <p:nvSpPr>
                <p:cNvPr id="134156" name="AutoShape 12"/>
                <p:cNvSpPr>
                  <a:spLocks noChangeShapeType="1"/>
                </p:cNvSpPr>
                <p:nvPr/>
              </p:nvSpPr>
              <p:spPr bwMode="auto">
                <a:xfrm flipH="1" flipV="1">
                  <a:off x="3592" y="5048"/>
                  <a:ext cx="226" cy="40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sp>
              <p:nvSpPr>
                <p:cNvPr id="134155" name="AutoShape 11"/>
                <p:cNvSpPr>
                  <a:spLocks noChangeShapeType="1"/>
                </p:cNvSpPr>
                <p:nvPr/>
              </p:nvSpPr>
              <p:spPr bwMode="auto">
                <a:xfrm flipV="1">
                  <a:off x="3861" y="5059"/>
                  <a:ext cx="268" cy="402"/>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ru-RU"/>
                </a:p>
              </p:txBody>
            </p:sp>
          </p:grpSp>
          <p:grpSp>
            <p:nvGrpSpPr>
              <p:cNvPr id="9" name="Group 7"/>
              <p:cNvGrpSpPr>
                <a:grpSpLocks/>
              </p:cNvGrpSpPr>
              <p:nvPr/>
            </p:nvGrpSpPr>
            <p:grpSpPr bwMode="auto">
              <a:xfrm>
                <a:off x="7726" y="3099"/>
                <a:ext cx="144" cy="399"/>
                <a:chOff x="4744" y="698"/>
                <a:chExt cx="144" cy="399"/>
              </a:xfrm>
            </p:grpSpPr>
            <p:sp>
              <p:nvSpPr>
                <p:cNvPr id="134153" name="AutoShape 9"/>
                <p:cNvSpPr>
                  <a:spLocks noChangeShapeType="1"/>
                </p:cNvSpPr>
                <p:nvPr/>
              </p:nvSpPr>
              <p:spPr bwMode="auto">
                <a:xfrm>
                  <a:off x="4814" y="764"/>
                  <a:ext cx="0" cy="333"/>
                </a:xfrm>
                <a:prstGeom prst="straightConnector1">
                  <a:avLst/>
                </a:prstGeom>
                <a:noFill/>
                <a:ln w="2857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34152" name="AutoShape 8"/>
                <p:cNvSpPr>
                  <a:spLocks noChangeArrowheads="1"/>
                </p:cNvSpPr>
                <p:nvPr/>
              </p:nvSpPr>
              <p:spPr bwMode="auto">
                <a:xfrm>
                  <a:off x="4744" y="698"/>
                  <a:ext cx="144" cy="143"/>
                </a:xfrm>
                <a:prstGeom prst="flowChartConnector">
                  <a:avLst/>
                </a:prstGeom>
                <a:solidFill>
                  <a:srgbClr val="FFFFFF"/>
                </a:solidFill>
                <a:ln w="19050">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grpSp>
        </p:grpSp>
        <p:sp>
          <p:nvSpPr>
            <p:cNvPr id="134149" name="Rectangle 5" descr="Светлый диагональный 2"/>
            <p:cNvSpPr>
              <a:spLocks noChangeArrowheads="1"/>
            </p:cNvSpPr>
            <p:nvPr/>
          </p:nvSpPr>
          <p:spPr bwMode="auto">
            <a:xfrm>
              <a:off x="4942" y="5664"/>
              <a:ext cx="6044" cy="453"/>
            </a:xfrm>
            <a:prstGeom prst="rect">
              <a:avLst/>
            </a:prstGeom>
            <a:pattFill prst="ltUpDiag">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34148" name="Text Box 4"/>
            <p:cNvSpPr txBox="1">
              <a:spLocks noChangeArrowheads="1"/>
            </p:cNvSpPr>
            <p:nvPr/>
          </p:nvSpPr>
          <p:spPr bwMode="auto">
            <a:xfrm>
              <a:off x="10242" y="5735"/>
              <a:ext cx="674" cy="294"/>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Arial" pitchFamily="34" charset="0"/>
                  <a:ea typeface="Times New Roman" pitchFamily="18" charset="0"/>
                </a:rPr>
                <a:t>Сток</a:t>
              </a:r>
              <a:endParaRPr kumimoji="0" lang="ru-RU" sz="1000" b="0" i="0" u="none" strike="noStrike" cap="none" normalizeH="0" baseline="0" dirty="0" smtClean="0">
                <a:ln>
                  <a:noFill/>
                </a:ln>
                <a:solidFill>
                  <a:schemeClr val="tx1"/>
                </a:solidFill>
                <a:effectLst/>
                <a:latin typeface="Arial" pitchFamily="34" charset="0"/>
              </a:endParaRPr>
            </a:p>
          </p:txBody>
        </p:sp>
        <p:sp>
          <p:nvSpPr>
            <p:cNvPr id="134147" name="Text Box 3"/>
            <p:cNvSpPr txBox="1">
              <a:spLocks noChangeArrowheads="1"/>
            </p:cNvSpPr>
            <p:nvPr/>
          </p:nvSpPr>
          <p:spPr bwMode="auto">
            <a:xfrm>
              <a:off x="4986" y="5735"/>
              <a:ext cx="4161" cy="294"/>
            </a:xfrm>
            <a:prstGeom prst="rect">
              <a:avLst/>
            </a:prstGeom>
            <a:solidFill>
              <a:srgbClr val="FFFFFF"/>
            </a:solidFill>
            <a:ln w="9525">
              <a:noFill/>
              <a:miter lim="800000"/>
              <a:headEnd/>
              <a:tailEnd/>
            </a:ln>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Arial" pitchFamily="34" charset="0"/>
                  <a:ea typeface="Times New Roman" pitchFamily="18" charset="0"/>
                </a:rPr>
                <a:t>Основание корпуса (</a:t>
              </a:r>
              <a:r>
                <a:rPr kumimoji="0" lang="ru-RU" sz="1000" b="0" i="0" u="none" strike="noStrike" cap="none" normalizeH="0" baseline="0" dirty="0" err="1" smtClean="0">
                  <a:ln>
                    <a:noFill/>
                  </a:ln>
                  <a:solidFill>
                    <a:schemeClr val="tx1"/>
                  </a:solidFill>
                  <a:effectLst/>
                  <a:latin typeface="Arial" pitchFamily="34" charset="0"/>
                  <a:ea typeface="Times New Roman" pitchFamily="18" charset="0"/>
                </a:rPr>
                <a:t>теплоотвод</a:t>
              </a:r>
              <a:r>
                <a:rPr kumimoji="0" lang="ru-RU" sz="1000" b="0" i="0" u="none" strike="noStrike" cap="none" normalizeH="0" baseline="0" dirty="0" smtClean="0">
                  <a:ln>
                    <a:noFill/>
                  </a:ln>
                  <a:solidFill>
                    <a:schemeClr val="tx1"/>
                  </a:solidFill>
                  <a:effectLst/>
                  <a:latin typeface="Arial" pitchFamily="34" charset="0"/>
                  <a:ea typeface="Times New Roman" pitchFamily="18" charset="0"/>
                </a:rPr>
                <a:t>) - медь</a:t>
              </a:r>
              <a:endParaRPr kumimoji="0" lang="ru-RU" sz="1000" b="0" i="0" u="none" strike="noStrike" cap="none" normalizeH="0" baseline="0" dirty="0" smtClean="0">
                <a:ln>
                  <a:noFill/>
                </a:ln>
                <a:solidFill>
                  <a:schemeClr val="tx1"/>
                </a:solidFill>
                <a:effectLst/>
                <a:latin typeface="Arial" pitchFamily="34" charset="0"/>
              </a:endParaRPr>
            </a:p>
          </p:txBody>
        </p:sp>
      </p:grpSp>
      <p:sp>
        <p:nvSpPr>
          <p:cNvPr id="134218" name="Rectangle 7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10" name="Group 71"/>
          <p:cNvGrpSpPr>
            <a:grpSpLocks/>
          </p:cNvGrpSpPr>
          <p:nvPr/>
        </p:nvGrpSpPr>
        <p:grpSpPr bwMode="auto">
          <a:xfrm>
            <a:off x="7429520" y="3571876"/>
            <a:ext cx="1428760" cy="1649416"/>
            <a:chOff x="7911" y="11787"/>
            <a:chExt cx="2261" cy="2450"/>
          </a:xfrm>
        </p:grpSpPr>
        <p:pic>
          <p:nvPicPr>
            <p:cNvPr id="134217" name="Picture 73"/>
            <p:cNvPicPr>
              <a:picLocks noChangeAspect="1" noChangeArrowheads="1"/>
            </p:cNvPicPr>
            <p:nvPr/>
          </p:nvPicPr>
          <p:blipFill>
            <a:blip r:embed="rId2"/>
            <a:srcRect/>
            <a:stretch>
              <a:fillRect/>
            </a:stretch>
          </p:blipFill>
          <p:spPr bwMode="auto">
            <a:xfrm>
              <a:off x="7911" y="11787"/>
              <a:ext cx="1020" cy="2450"/>
            </a:xfrm>
            <a:prstGeom prst="rect">
              <a:avLst/>
            </a:prstGeom>
            <a:noFill/>
          </p:spPr>
        </p:pic>
        <p:sp>
          <p:nvSpPr>
            <p:cNvPr id="134216" name="AutoShape 72"/>
            <p:cNvSpPr>
              <a:spLocks noChangeArrowheads="1"/>
            </p:cNvSpPr>
            <p:nvPr/>
          </p:nvSpPr>
          <p:spPr bwMode="auto">
            <a:xfrm rot="9386570" flipV="1">
              <a:off x="8860" y="12478"/>
              <a:ext cx="1312" cy="206"/>
            </a:xfrm>
            <a:prstGeom prst="rightArrow">
              <a:avLst>
                <a:gd name="adj1" fmla="val 50000"/>
                <a:gd name="adj2" fmla="val 159223"/>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grpSp>
      <p:sp>
        <p:nvSpPr>
          <p:cNvPr id="134222" name="Rectangle 7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pSp>
        <p:nvGrpSpPr>
          <p:cNvPr id="11" name="Group 75"/>
          <p:cNvGrpSpPr>
            <a:grpSpLocks/>
          </p:cNvGrpSpPr>
          <p:nvPr/>
        </p:nvGrpSpPr>
        <p:grpSpPr bwMode="auto">
          <a:xfrm>
            <a:off x="5500694" y="3571876"/>
            <a:ext cx="1677991" cy="1643066"/>
            <a:chOff x="3304" y="11724"/>
            <a:chExt cx="2431" cy="2478"/>
          </a:xfrm>
        </p:grpSpPr>
        <p:pic>
          <p:nvPicPr>
            <p:cNvPr id="134221" name="Picture 77"/>
            <p:cNvPicPr>
              <a:picLocks noChangeAspect="1" noChangeArrowheads="1"/>
            </p:cNvPicPr>
            <p:nvPr/>
          </p:nvPicPr>
          <p:blipFill>
            <a:blip r:embed="rId3"/>
            <a:srcRect/>
            <a:stretch>
              <a:fillRect/>
            </a:stretch>
          </p:blipFill>
          <p:spPr bwMode="auto">
            <a:xfrm>
              <a:off x="3304" y="11724"/>
              <a:ext cx="1226" cy="2478"/>
            </a:xfrm>
            <a:prstGeom prst="rect">
              <a:avLst/>
            </a:prstGeom>
            <a:noFill/>
          </p:spPr>
        </p:pic>
        <p:sp>
          <p:nvSpPr>
            <p:cNvPr id="134220" name="AutoShape 76"/>
            <p:cNvSpPr>
              <a:spLocks noChangeArrowheads="1"/>
            </p:cNvSpPr>
            <p:nvPr/>
          </p:nvSpPr>
          <p:spPr bwMode="auto">
            <a:xfrm rot="-12218484">
              <a:off x="4423" y="12351"/>
              <a:ext cx="1312" cy="206"/>
            </a:xfrm>
            <a:prstGeom prst="rightArrow">
              <a:avLst>
                <a:gd name="adj1" fmla="val 50000"/>
                <a:gd name="adj2" fmla="val 159223"/>
              </a:avLst>
            </a:prstGeom>
            <a:solidFill>
              <a:srgbClr val="FFFFFF"/>
            </a:solidFill>
            <a:ln w="1270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grpSp>
      <p:sp>
        <p:nvSpPr>
          <p:cNvPr id="71" name="Rectangle 70"/>
          <p:cNvSpPr/>
          <p:nvPr/>
        </p:nvSpPr>
        <p:spPr>
          <a:xfrm>
            <a:off x="4357686" y="5857892"/>
            <a:ext cx="4572000" cy="584775"/>
          </a:xfrm>
          <a:prstGeom prst="rect">
            <a:avLst/>
          </a:prstGeom>
        </p:spPr>
        <p:txBody>
          <a:bodyPr>
            <a:spAutoFit/>
          </a:bodyPr>
          <a:lstStyle/>
          <a:p>
            <a:pPr algn="ctr"/>
            <a:r>
              <a:rPr lang="ru-RU" sz="1600" dirty="0" smtClean="0"/>
              <a:t>Схема ориентации активной области прибора относительно направления пучка частиц</a:t>
            </a:r>
            <a:endParaRPr lang="ru-RU"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ChangeArrowheads="1"/>
          </p:cNvSpPr>
          <p:nvPr/>
        </p:nvSpPr>
        <p:spPr bwMode="auto">
          <a:xfrm>
            <a:off x="285720" y="1857375"/>
            <a:ext cx="8715437" cy="4524315"/>
          </a:xfrm>
          <a:prstGeom prst="rect">
            <a:avLst/>
          </a:prstGeom>
          <a:noFill/>
          <a:ln w="9525">
            <a:noFill/>
            <a:miter lim="800000"/>
            <a:headEnd/>
            <a:tailEnd/>
          </a:ln>
        </p:spPr>
        <p:txBody>
          <a:bodyPr wrap="square">
            <a:spAutoFit/>
          </a:bodyPr>
          <a:lstStyle/>
          <a:p>
            <a:pPr>
              <a:defRPr/>
            </a:pPr>
            <a:r>
              <a:rPr lang="en-US" sz="2400" dirty="0" smtClean="0">
                <a:solidFill>
                  <a:schemeClr val="tx1">
                    <a:lumMod val="95000"/>
                    <a:lumOff val="5000"/>
                  </a:schemeClr>
                </a:solidFill>
                <a:latin typeface="Calibri" pitchFamily="34" charset="0"/>
              </a:rPr>
              <a:t>Research </a:t>
            </a:r>
            <a:r>
              <a:rPr lang="en-US" sz="2400" dirty="0">
                <a:solidFill>
                  <a:schemeClr val="tx1">
                    <a:lumMod val="95000"/>
                    <a:lumOff val="5000"/>
                  </a:schemeClr>
                </a:solidFill>
                <a:latin typeface="Calibri" pitchFamily="34" charset="0"/>
              </a:rPr>
              <a:t>program: Space radiation </a:t>
            </a:r>
            <a:r>
              <a:rPr lang="en-US" sz="2400" dirty="0" smtClean="0">
                <a:solidFill>
                  <a:schemeClr val="tx1">
                    <a:lumMod val="95000"/>
                    <a:lumOff val="5000"/>
                  </a:schemeClr>
                </a:solidFill>
                <a:latin typeface="Calibri" pitchFamily="34" charset="0"/>
              </a:rPr>
              <a:t>effects</a:t>
            </a:r>
            <a:endParaRPr lang="ru-RU" sz="2400" dirty="0">
              <a:solidFill>
                <a:schemeClr val="tx1">
                  <a:lumMod val="95000"/>
                  <a:lumOff val="5000"/>
                </a:schemeClr>
              </a:solidFill>
              <a:latin typeface="Calibri" pitchFamily="34" charset="0"/>
            </a:endParaRPr>
          </a:p>
          <a:p>
            <a:pPr>
              <a:defRPr/>
            </a:pPr>
            <a:endParaRPr lang="en-US" sz="2400" dirty="0">
              <a:solidFill>
                <a:schemeClr val="tx1">
                  <a:lumMod val="95000"/>
                  <a:lumOff val="5000"/>
                </a:schemeClr>
              </a:solidFill>
              <a:latin typeface="Calibri" pitchFamily="34" charset="0"/>
            </a:endParaRPr>
          </a:p>
          <a:p>
            <a:pPr>
              <a:defRPr/>
            </a:pPr>
            <a:r>
              <a:rPr lang="en-US" sz="2400" dirty="0">
                <a:solidFill>
                  <a:schemeClr val="tx1">
                    <a:lumMod val="95000"/>
                    <a:lumOff val="5000"/>
                  </a:schemeClr>
                </a:solidFill>
                <a:latin typeface="Calibri" pitchFamily="34" charset="0"/>
              </a:rPr>
              <a:t>- heavy ion induced modifications of </a:t>
            </a:r>
            <a:r>
              <a:rPr lang="en-US" sz="2400" dirty="0" err="1">
                <a:solidFill>
                  <a:schemeClr val="tx1">
                    <a:lumMod val="95000"/>
                    <a:lumOff val="5000"/>
                  </a:schemeClr>
                </a:solidFill>
                <a:latin typeface="Calibri" pitchFamily="34" charset="0"/>
              </a:rPr>
              <a:t>soliids</a:t>
            </a:r>
            <a:r>
              <a:rPr lang="ru-RU" sz="2400" dirty="0">
                <a:solidFill>
                  <a:schemeClr val="tx1">
                    <a:lumMod val="95000"/>
                    <a:lumOff val="5000"/>
                  </a:schemeClr>
                </a:solidFill>
                <a:latin typeface="Calibri" pitchFamily="34" charset="0"/>
              </a:rPr>
              <a:t> </a:t>
            </a:r>
            <a:r>
              <a:rPr lang="en-US" sz="2400" dirty="0">
                <a:solidFill>
                  <a:schemeClr val="tx1">
                    <a:lumMod val="95000"/>
                    <a:lumOff val="5000"/>
                  </a:schemeClr>
                </a:solidFill>
                <a:latin typeface="Calibri" pitchFamily="34" charset="0"/>
              </a:rPr>
              <a:t>under extremely high pressure</a:t>
            </a:r>
          </a:p>
          <a:p>
            <a:pPr>
              <a:defRPr/>
            </a:pPr>
            <a:r>
              <a:rPr lang="en-US" sz="2400" dirty="0">
                <a:solidFill>
                  <a:schemeClr val="tx1">
                    <a:lumMod val="95000"/>
                    <a:lumOff val="5000"/>
                  </a:schemeClr>
                </a:solidFill>
                <a:latin typeface="Calibri" pitchFamily="34" charset="0"/>
              </a:rPr>
              <a:t>- analysis of material modifications induced by</a:t>
            </a:r>
            <a:r>
              <a:rPr lang="ru-RU" sz="2400" dirty="0">
                <a:solidFill>
                  <a:schemeClr val="tx1">
                    <a:lumMod val="95000"/>
                    <a:lumOff val="5000"/>
                  </a:schemeClr>
                </a:solidFill>
                <a:latin typeface="Calibri" pitchFamily="34" charset="0"/>
              </a:rPr>
              <a:t> </a:t>
            </a:r>
            <a:r>
              <a:rPr lang="en-US" sz="2400" dirty="0" smtClean="0">
                <a:solidFill>
                  <a:schemeClr val="tx1">
                    <a:lumMod val="95000"/>
                    <a:lumOff val="5000"/>
                  </a:schemeClr>
                </a:solidFill>
                <a:latin typeface="Calibri" pitchFamily="34" charset="0"/>
              </a:rPr>
              <a:t>relativistic </a:t>
            </a:r>
            <a:r>
              <a:rPr lang="en-US" sz="2400" dirty="0">
                <a:solidFill>
                  <a:schemeClr val="tx1">
                    <a:lumMod val="95000"/>
                    <a:lumOff val="5000"/>
                  </a:schemeClr>
                </a:solidFill>
                <a:latin typeface="Calibri" pitchFamily="34" charset="0"/>
              </a:rPr>
              <a:t>heavy ions</a:t>
            </a:r>
          </a:p>
          <a:p>
            <a:pPr>
              <a:buFontTx/>
              <a:buChar char="-"/>
              <a:defRPr/>
            </a:pPr>
            <a:r>
              <a:rPr lang="en-US" sz="2400" dirty="0">
                <a:solidFill>
                  <a:schemeClr val="tx1">
                    <a:lumMod val="95000"/>
                    <a:lumOff val="5000"/>
                  </a:schemeClr>
                </a:solidFill>
                <a:latin typeface="Calibri" pitchFamily="34" charset="0"/>
              </a:rPr>
              <a:t>Radiation hardness of materials</a:t>
            </a:r>
            <a:endParaRPr lang="ru-RU" sz="2400" dirty="0">
              <a:solidFill>
                <a:schemeClr val="tx1">
                  <a:lumMod val="95000"/>
                  <a:lumOff val="5000"/>
                </a:schemeClr>
              </a:solidFill>
              <a:latin typeface="Calibri" pitchFamily="34" charset="0"/>
            </a:endParaRPr>
          </a:p>
          <a:p>
            <a:pPr>
              <a:buFontTx/>
              <a:buChar char="-"/>
              <a:defRPr/>
            </a:pPr>
            <a:endParaRPr lang="en-US" sz="2400" dirty="0">
              <a:solidFill>
                <a:schemeClr val="tx1">
                  <a:lumMod val="95000"/>
                  <a:lumOff val="5000"/>
                </a:schemeClr>
              </a:solidFill>
              <a:latin typeface="Calibri" pitchFamily="34" charset="0"/>
            </a:endParaRPr>
          </a:p>
          <a:p>
            <a:pPr>
              <a:defRPr/>
            </a:pPr>
            <a:r>
              <a:rPr lang="en-US" sz="2400" dirty="0">
                <a:solidFill>
                  <a:schemeClr val="tx1">
                    <a:lumMod val="95000"/>
                    <a:lumOff val="5000"/>
                  </a:schemeClr>
                </a:solidFill>
                <a:latin typeface="Calibri" pitchFamily="34" charset="0"/>
              </a:rPr>
              <a:t>Equipments:</a:t>
            </a:r>
            <a:endParaRPr lang="ru-RU" sz="2400" dirty="0">
              <a:solidFill>
                <a:schemeClr val="tx1">
                  <a:lumMod val="95000"/>
                  <a:lumOff val="5000"/>
                </a:schemeClr>
              </a:solidFill>
              <a:latin typeface="Calibri" pitchFamily="34" charset="0"/>
            </a:endParaRPr>
          </a:p>
          <a:p>
            <a:pPr>
              <a:defRPr/>
            </a:pPr>
            <a:endParaRPr lang="en-US" sz="2400" dirty="0">
              <a:solidFill>
                <a:schemeClr val="tx1">
                  <a:lumMod val="95000"/>
                  <a:lumOff val="5000"/>
                </a:schemeClr>
              </a:solidFill>
              <a:latin typeface="Calibri" pitchFamily="34" charset="0"/>
            </a:endParaRPr>
          </a:p>
          <a:p>
            <a:pPr>
              <a:defRPr/>
            </a:pPr>
            <a:r>
              <a:rPr lang="en-US" sz="2400" dirty="0">
                <a:solidFill>
                  <a:schemeClr val="tx1">
                    <a:lumMod val="95000"/>
                    <a:lumOff val="5000"/>
                  </a:schemeClr>
                </a:solidFill>
                <a:latin typeface="Calibri" pitchFamily="34" charset="0"/>
              </a:rPr>
              <a:t>- Magnetic scanner system</a:t>
            </a:r>
          </a:p>
          <a:p>
            <a:pPr>
              <a:defRPr/>
            </a:pPr>
            <a:r>
              <a:rPr lang="en-US" sz="2400" dirty="0">
                <a:solidFill>
                  <a:schemeClr val="tx1">
                    <a:lumMod val="95000"/>
                    <a:lumOff val="5000"/>
                  </a:schemeClr>
                </a:solidFill>
                <a:latin typeface="Calibri" pitchFamily="34" charset="0"/>
              </a:rPr>
              <a:t>- Flexible irradiation set-ups</a:t>
            </a:r>
          </a:p>
          <a:p>
            <a:pPr>
              <a:defRPr/>
            </a:pPr>
            <a:r>
              <a:rPr lang="en-US" sz="2400" dirty="0">
                <a:solidFill>
                  <a:schemeClr val="tx1">
                    <a:lumMod val="95000"/>
                    <a:lumOff val="5000"/>
                  </a:schemeClr>
                </a:solidFill>
                <a:latin typeface="Calibri" pitchFamily="34" charset="0"/>
              </a:rPr>
              <a:t>- </a:t>
            </a:r>
            <a:r>
              <a:rPr lang="en-US" sz="2400" dirty="0" smtClean="0">
                <a:solidFill>
                  <a:schemeClr val="tx1">
                    <a:lumMod val="95000"/>
                    <a:lumOff val="5000"/>
                  </a:schemeClr>
                </a:solidFill>
                <a:latin typeface="Calibri" pitchFamily="34" charset="0"/>
              </a:rPr>
              <a:t>Instrumentation </a:t>
            </a:r>
            <a:r>
              <a:rPr lang="en-US" sz="2400" dirty="0">
                <a:solidFill>
                  <a:schemeClr val="tx1">
                    <a:lumMod val="95000"/>
                    <a:lumOff val="5000"/>
                  </a:schemeClr>
                </a:solidFill>
                <a:latin typeface="Calibri" pitchFamily="34" charset="0"/>
              </a:rPr>
              <a:t>for in-situ </a:t>
            </a:r>
            <a:r>
              <a:rPr lang="en-US" sz="2400" dirty="0" smtClean="0">
                <a:solidFill>
                  <a:schemeClr val="tx1">
                    <a:lumMod val="95000"/>
                    <a:lumOff val="5000"/>
                  </a:schemeClr>
                </a:solidFill>
                <a:latin typeface="Calibri" pitchFamily="34" charset="0"/>
              </a:rPr>
              <a:t>diagnostics of</a:t>
            </a:r>
            <a:r>
              <a:rPr lang="ru-RU" sz="2400" dirty="0" smtClean="0">
                <a:solidFill>
                  <a:schemeClr val="tx1">
                    <a:lumMod val="95000"/>
                    <a:lumOff val="5000"/>
                  </a:schemeClr>
                </a:solidFill>
                <a:latin typeface="Calibri" pitchFamily="34" charset="0"/>
              </a:rPr>
              <a:t> </a:t>
            </a:r>
            <a:r>
              <a:rPr lang="en-US" sz="2400" dirty="0">
                <a:solidFill>
                  <a:schemeClr val="tx1">
                    <a:lumMod val="95000"/>
                    <a:lumOff val="5000"/>
                  </a:schemeClr>
                </a:solidFill>
                <a:latin typeface="Calibri" pitchFamily="34" charset="0"/>
              </a:rPr>
              <a:t>irradiated samples</a:t>
            </a:r>
          </a:p>
        </p:txBody>
      </p:sp>
      <p:sp>
        <p:nvSpPr>
          <p:cNvPr id="9219" name="Rectangle 4"/>
          <p:cNvSpPr>
            <a:spLocks noChangeArrowheads="1"/>
          </p:cNvSpPr>
          <p:nvPr/>
        </p:nvSpPr>
        <p:spPr bwMode="auto">
          <a:xfrm>
            <a:off x="285750" y="285750"/>
            <a:ext cx="8715375" cy="1015663"/>
          </a:xfrm>
          <a:prstGeom prst="rect">
            <a:avLst/>
          </a:prstGeom>
          <a:noFill/>
          <a:ln w="9525">
            <a:noFill/>
            <a:miter lim="800000"/>
            <a:headEnd/>
            <a:tailEnd/>
          </a:ln>
        </p:spPr>
        <p:txBody>
          <a:bodyPr>
            <a:spAutoFit/>
          </a:bodyPr>
          <a:lstStyle/>
          <a:p>
            <a:pPr algn="ctr">
              <a:defRPr/>
            </a:pPr>
            <a:r>
              <a:rPr lang="en-US" sz="2000" dirty="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High-Energy Irradiation Facility for High-Energy Irradiation Facility </a:t>
            </a:r>
            <a:r>
              <a:rPr lang="en-US" sz="2000" dirty="0" smtClean="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for Biophysics </a:t>
            </a:r>
            <a:r>
              <a:rPr lang="en-US" sz="2000" dirty="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and Material Research -</a:t>
            </a:r>
          </a:p>
          <a:p>
            <a:pPr algn="ctr">
              <a:defRPr/>
            </a:pPr>
            <a:r>
              <a:rPr lang="en-US" sz="2000" dirty="0">
                <a:solidFill>
                  <a:srgbClr val="00FFCC"/>
                </a:solidFill>
                <a:effectLst>
                  <a:glow rad="63500">
                    <a:schemeClr val="accent3">
                      <a:satMod val="175000"/>
                      <a:alpha val="40000"/>
                    </a:schemeClr>
                  </a:glow>
                  <a:outerShdw blurRad="38100" dist="38100" dir="2700000" algn="tl">
                    <a:srgbClr val="000000">
                      <a:alpha val="43137"/>
                    </a:srgbClr>
                  </a:outerShdw>
                </a:effectLst>
                <a:latin typeface="Bookman Old Style" pitchFamily="18" charset="0"/>
              </a:rPr>
              <a:t>BIOMAT</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Rectangle 1"/>
          <p:cNvSpPr>
            <a:spLocks noChangeArrowheads="1"/>
          </p:cNvSpPr>
          <p:nvPr/>
        </p:nvSpPr>
        <p:spPr bwMode="auto">
          <a:xfrm>
            <a:off x="714348" y="214290"/>
            <a:ext cx="7877734" cy="73866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FFFF00"/>
                </a:solidFill>
                <a:effectLst/>
                <a:latin typeface="Arial" pitchFamily="34" charset="0"/>
                <a:ea typeface="Times New Roman" pitchFamily="18" charset="0"/>
              </a:rPr>
              <a:t>Результаты по наработке радиоактивных изотопов при облучении транзистора дейтронами </a:t>
            </a:r>
            <a:endParaRPr kumimoji="0" lang="en-US" sz="1400" b="0" i="0" u="none" strike="noStrike" cap="none" normalizeH="0" baseline="0" dirty="0" smtClean="0">
              <a:ln>
                <a:noFill/>
              </a:ln>
              <a:solidFill>
                <a:srgbClr val="FFFF00"/>
              </a:solidFill>
              <a:effectLst/>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FFFF00"/>
                </a:solidFill>
                <a:effectLst/>
                <a:latin typeface="Arial" pitchFamily="34" charset="0"/>
                <a:ea typeface="Times New Roman" pitchFamily="18" charset="0"/>
              </a:rPr>
              <a:t>с энергией 4 ГэВ (2 ГэВ/</a:t>
            </a:r>
            <a:r>
              <a:rPr kumimoji="0" lang="ru-RU" sz="1400" b="0" i="0" u="none" strike="noStrike" cap="none" normalizeH="0" baseline="0" dirty="0" err="1" smtClean="0">
                <a:ln>
                  <a:noFill/>
                </a:ln>
                <a:solidFill>
                  <a:srgbClr val="FFFF00"/>
                </a:solidFill>
                <a:effectLst/>
                <a:latin typeface="Arial" pitchFamily="34" charset="0"/>
                <a:ea typeface="Times New Roman" pitchFamily="18" charset="0"/>
              </a:rPr>
              <a:t>нук</a:t>
            </a:r>
            <a:r>
              <a:rPr kumimoji="0" lang="ru-RU" sz="1400" b="0" i="0" u="none" strike="noStrike" cap="none" normalizeH="0" baseline="0" dirty="0" smtClean="0">
                <a:ln>
                  <a:noFill/>
                </a:ln>
                <a:solidFill>
                  <a:srgbClr val="FFFF00"/>
                </a:solidFill>
                <a:effectLst/>
                <a:latin typeface="Arial" pitchFamily="34" charset="0"/>
                <a:ea typeface="Times New Roman" pitchFamily="18" charset="0"/>
              </a:rPr>
              <a:t>) приведены в таблице 1 и на рис. </a:t>
            </a:r>
            <a:r>
              <a:rPr kumimoji="0" lang="ru-RU" sz="1400" b="0" i="0" u="none" strike="noStrike" cap="none" normalizeH="0" baseline="0" dirty="0" err="1" smtClean="0">
                <a:ln>
                  <a:noFill/>
                </a:ln>
                <a:solidFill>
                  <a:srgbClr val="FFFF00"/>
                </a:solidFill>
                <a:effectLst/>
                <a:latin typeface="Arial" pitchFamily="34" charset="0"/>
                <a:ea typeface="Times New Roman" pitchFamily="18" charset="0"/>
              </a:rPr>
              <a:t>а,б,в</a:t>
            </a:r>
            <a:r>
              <a:rPr kumimoji="0" lang="ru-RU" sz="1400" b="0" i="0" u="none" strike="noStrike" cap="none" normalizeH="0" baseline="0" dirty="0" smtClean="0">
                <a:ln>
                  <a:noFill/>
                </a:ln>
                <a:solidFill>
                  <a:srgbClr val="FFFF00"/>
                </a:solidFill>
                <a:effectLst/>
                <a:latin typeface="Arial" pitchFamily="34" charset="0"/>
                <a:ea typeface="Times New Roman" pitchFamily="18" charset="0"/>
              </a:rPr>
              <a:t>. </a:t>
            </a:r>
            <a:endParaRPr kumimoji="0" lang="en-US" sz="1400" b="0" i="0" u="none" strike="noStrike" cap="none" normalizeH="0" baseline="0" dirty="0" smtClean="0">
              <a:ln>
                <a:noFill/>
              </a:ln>
              <a:solidFill>
                <a:srgbClr val="FFFF00"/>
              </a:solidFill>
              <a:effectLst/>
              <a:latin typeface="Arial" pitchFamily="34"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FFFF00"/>
                </a:solidFill>
                <a:effectLst/>
                <a:latin typeface="Arial" pitchFamily="34" charset="0"/>
                <a:ea typeface="Times New Roman" pitchFamily="18" charset="0"/>
              </a:rPr>
              <a:t>Облучение было начато 13.03.13 в 16-17, закончено 14.03.13 в 01-00.</a:t>
            </a:r>
            <a:endParaRPr kumimoji="0" lang="ru-RU" sz="1800" b="0" i="0" u="none" strike="noStrike" cap="none" normalizeH="0" baseline="0" dirty="0" smtClean="0">
              <a:ln>
                <a:noFill/>
              </a:ln>
              <a:solidFill>
                <a:srgbClr val="FFFF00"/>
              </a:solidFill>
              <a:effectLst/>
              <a:latin typeface="Arial" pitchFamily="34" charset="0"/>
            </a:endParaRPr>
          </a:p>
        </p:txBody>
      </p:sp>
      <p:graphicFrame>
        <p:nvGraphicFramePr>
          <p:cNvPr id="3" name="Table 2"/>
          <p:cNvGraphicFramePr>
            <a:graphicFrameLocks noGrp="1"/>
          </p:cNvGraphicFramePr>
          <p:nvPr/>
        </p:nvGraphicFramePr>
        <p:xfrm>
          <a:off x="785786" y="1428734"/>
          <a:ext cx="7500991" cy="4849823"/>
        </p:xfrm>
        <a:graphic>
          <a:graphicData uri="http://schemas.openxmlformats.org/drawingml/2006/table">
            <a:tbl>
              <a:tblPr/>
              <a:tblGrid>
                <a:gridCol w="976287"/>
                <a:gridCol w="2577045"/>
                <a:gridCol w="1038588"/>
                <a:gridCol w="1558980"/>
                <a:gridCol w="1350091"/>
              </a:tblGrid>
              <a:tr h="692831">
                <a:tc>
                  <a:txBody>
                    <a:bodyPr/>
                    <a:lstStyle/>
                    <a:p>
                      <a:pPr indent="-457200" algn="ctr">
                        <a:lnSpc>
                          <a:spcPct val="115000"/>
                        </a:lnSpc>
                        <a:spcAft>
                          <a:spcPts val="0"/>
                        </a:spcAft>
                      </a:pPr>
                      <a:r>
                        <a:rPr lang="ru-RU" sz="1100">
                          <a:latin typeface="Times New Roman"/>
                          <a:ea typeface="Times New Roman"/>
                        </a:rPr>
                        <a:t>Изотоп</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Тип</a:t>
                      </a:r>
                      <a:endParaRPr lang="ru-RU" sz="1300">
                        <a:latin typeface="Times New Roman"/>
                        <a:ea typeface="Times New Roman"/>
                      </a:endParaRPr>
                    </a:p>
                    <a:p>
                      <a:pPr indent="-457200" algn="ctr">
                        <a:lnSpc>
                          <a:spcPct val="115000"/>
                        </a:lnSpc>
                        <a:spcAft>
                          <a:spcPts val="0"/>
                        </a:spcAft>
                      </a:pPr>
                      <a:r>
                        <a:rPr lang="ru-RU" sz="1100">
                          <a:latin typeface="Times New Roman"/>
                          <a:ea typeface="Times New Roman"/>
                        </a:rPr>
                        <a:t>распада</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Период</a:t>
                      </a:r>
                      <a:endParaRPr lang="ru-RU" sz="1300">
                        <a:latin typeface="Times New Roman"/>
                        <a:ea typeface="Times New Roman"/>
                      </a:endParaRPr>
                    </a:p>
                    <a:p>
                      <a:pPr indent="-457200" algn="ctr">
                        <a:lnSpc>
                          <a:spcPct val="115000"/>
                        </a:lnSpc>
                        <a:spcAft>
                          <a:spcPts val="0"/>
                        </a:spcAft>
                      </a:pPr>
                      <a:r>
                        <a:rPr lang="ru-RU" sz="1100">
                          <a:latin typeface="Times New Roman"/>
                          <a:ea typeface="Times New Roman"/>
                        </a:rPr>
                        <a:t>полураспада</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Число ядер, наработанное</a:t>
                      </a:r>
                      <a:endParaRPr lang="ru-RU" sz="1300">
                        <a:latin typeface="Times New Roman"/>
                        <a:ea typeface="Times New Roman"/>
                      </a:endParaRPr>
                    </a:p>
                    <a:p>
                      <a:pPr indent="-457200" algn="ctr">
                        <a:lnSpc>
                          <a:spcPct val="115000"/>
                        </a:lnSpc>
                        <a:spcAft>
                          <a:spcPts val="0"/>
                        </a:spcAft>
                      </a:pPr>
                      <a:r>
                        <a:rPr lang="ru-RU" sz="1100">
                          <a:latin typeface="Times New Roman"/>
                          <a:ea typeface="Times New Roman"/>
                        </a:rPr>
                        <a:t>за время облучения</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Активность</a:t>
                      </a:r>
                      <a:endParaRPr lang="ru-RU" sz="1300">
                        <a:latin typeface="Times New Roman"/>
                        <a:ea typeface="Times New Roman"/>
                      </a:endParaRPr>
                    </a:p>
                    <a:p>
                      <a:pPr indent="-457200" algn="ctr">
                        <a:lnSpc>
                          <a:spcPct val="115000"/>
                        </a:lnSpc>
                        <a:spcAft>
                          <a:spcPts val="0"/>
                        </a:spcAft>
                      </a:pPr>
                      <a:r>
                        <a:rPr lang="ru-RU" sz="1100">
                          <a:latin typeface="Times New Roman"/>
                          <a:ea typeface="Times New Roman"/>
                        </a:rPr>
                        <a:t>на конец облучения, Бк</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Co-57</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271.79 d</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3.17E+09</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94</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Ni-57</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35.60 h</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3.68E+08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1990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Sc-47</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%B</a:t>
                      </a:r>
                      <a:r>
                        <a:rPr lang="en-US" sz="1100">
                          <a:latin typeface="Times New Roman"/>
                          <a:ea typeface="Times New Roman"/>
                        </a:rPr>
                        <a:t>-</a:t>
                      </a:r>
                      <a:r>
                        <a:rPr lang="ru-RU" sz="1100">
                          <a:latin typeface="Times New Roman"/>
                          <a:ea typeface="Times New Roman"/>
                        </a:rPr>
                        <a:t>=100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3.3492 d</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3.63E+08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869</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Sc-48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43.67 h</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1.07E+08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472</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V-48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15.9735 d</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1.50E+09</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754</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Co-56</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77.27 d</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1.12E+09</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116</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Sc-44m</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%IT=98.80, %EC+%B+=1.20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58.6 h</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7.06E+08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2320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Sc-44</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3.927 h</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1.13E+08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5540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Cr-48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21.56 h</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2.28E+08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2036</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Cr-51</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27.7025 d</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2.84E+09</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823</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K-43</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22.3 h</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1.93E+08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1666</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Y-87</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79.8 h</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1.68E+08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405</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Mn-52</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5.591 d</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9.23E+08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1325</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Co-58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70.86 d</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3.56E+09</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406</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Mn-54</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%EC+%B+=100, %B-&lt;2.9E-4</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312.3 d</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3.66E+09</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94</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Sc-46</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83.79 d</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9.09E+08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95</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Na-24</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%B-=100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14.9590 h</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7.20E+08</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a:latin typeface="Times New Roman"/>
                          <a:ea typeface="Times New Roman"/>
                        </a:rPr>
                        <a:t>9267</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44">
                <a:tc>
                  <a:txBody>
                    <a:bodyPr/>
                    <a:lstStyle/>
                    <a:p>
                      <a:pPr indent="-457200" algn="ctr">
                        <a:lnSpc>
                          <a:spcPct val="115000"/>
                        </a:lnSpc>
                        <a:spcAft>
                          <a:spcPts val="0"/>
                        </a:spcAft>
                      </a:pPr>
                      <a:r>
                        <a:rPr lang="ru-RU" sz="1100">
                          <a:latin typeface="Times New Roman"/>
                          <a:ea typeface="Times New Roman"/>
                        </a:rPr>
                        <a:t>Au-196</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%EC+%B+=92.80, %B- =7.20</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6.183 d</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8.27E+07</a:t>
                      </a:r>
                      <a:endParaRPr lang="ru-RU" sz="130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dirty="0">
                          <a:latin typeface="Times New Roman"/>
                          <a:ea typeface="Times New Roman"/>
                        </a:rPr>
                        <a:t>107</a:t>
                      </a:r>
                      <a:endParaRPr lang="ru-RU" sz="1300" dirty="0">
                        <a:latin typeface="Times New Roman"/>
                        <a:ea typeface="Times New Roman"/>
                      </a:endParaRPr>
                    </a:p>
                  </a:txBody>
                  <a:tcPr marL="16361" marR="163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4386" name="Rectangle 2"/>
          <p:cNvSpPr>
            <a:spLocks noChangeArrowheads="1"/>
          </p:cNvSpPr>
          <p:nvPr/>
        </p:nvSpPr>
        <p:spPr bwMode="auto">
          <a:xfrm>
            <a:off x="785786" y="1071546"/>
            <a:ext cx="3203569"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70C0"/>
                </a:solidFill>
                <a:effectLst/>
                <a:latin typeface="Arial" pitchFamily="34" charset="0"/>
                <a:ea typeface="Times New Roman" pitchFamily="18" charset="0"/>
              </a:rPr>
              <a:t>Наработка радиоактивных изотопов</a:t>
            </a:r>
            <a:endParaRPr kumimoji="0" lang="ru-RU" sz="1800" b="0" i="0" u="none" strike="noStrike" cap="none" normalizeH="0" baseline="0" dirty="0" smtClean="0">
              <a:ln>
                <a:noFill/>
              </a:ln>
              <a:solidFill>
                <a:srgbClr val="0070C0"/>
              </a:solidFill>
              <a:effectLst/>
              <a:latin typeface="Arial" pitchFamily="34"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1" name="Picture 4" descr="Transistor1 100-800 keV"/>
          <p:cNvPicPr>
            <a:picLocks noChangeAspect="1" noChangeArrowheads="1"/>
          </p:cNvPicPr>
          <p:nvPr/>
        </p:nvPicPr>
        <p:blipFill>
          <a:blip r:embed="rId2"/>
          <a:srcRect/>
          <a:stretch>
            <a:fillRect/>
          </a:stretch>
        </p:blipFill>
        <p:spPr bwMode="auto">
          <a:xfrm>
            <a:off x="142844" y="214290"/>
            <a:ext cx="5763489" cy="2219323"/>
          </a:xfrm>
          <a:prstGeom prst="rect">
            <a:avLst/>
          </a:prstGeom>
          <a:noFill/>
        </p:spPr>
      </p:pic>
      <p:pic>
        <p:nvPicPr>
          <p:cNvPr id="145410" name="Picture 5" descr="Transistor2 800-1600 keV"/>
          <p:cNvPicPr>
            <a:picLocks noChangeAspect="1" noChangeArrowheads="1"/>
          </p:cNvPicPr>
          <p:nvPr/>
        </p:nvPicPr>
        <p:blipFill>
          <a:blip r:embed="rId3"/>
          <a:srcRect/>
          <a:stretch>
            <a:fillRect/>
          </a:stretch>
        </p:blipFill>
        <p:spPr bwMode="auto">
          <a:xfrm>
            <a:off x="1785918" y="2571744"/>
            <a:ext cx="5929354" cy="2074840"/>
          </a:xfrm>
          <a:prstGeom prst="rect">
            <a:avLst/>
          </a:prstGeom>
          <a:noFill/>
        </p:spPr>
      </p:pic>
      <p:pic>
        <p:nvPicPr>
          <p:cNvPr id="145409" name="Picture 6" descr="Transistor3 1600-2800 keV"/>
          <p:cNvPicPr>
            <a:picLocks noChangeAspect="1" noChangeArrowheads="1"/>
          </p:cNvPicPr>
          <p:nvPr/>
        </p:nvPicPr>
        <p:blipFill>
          <a:blip r:embed="rId4"/>
          <a:srcRect/>
          <a:stretch>
            <a:fillRect/>
          </a:stretch>
        </p:blipFill>
        <p:spPr bwMode="auto">
          <a:xfrm>
            <a:off x="3071802" y="4714884"/>
            <a:ext cx="5934103" cy="2015684"/>
          </a:xfrm>
          <a:prstGeom prst="rect">
            <a:avLst/>
          </a:prstGeom>
          <a:noFill/>
        </p:spPr>
      </p:pic>
      <p:sp>
        <p:nvSpPr>
          <p:cNvPr id="145412"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9" name="Rectangle 8"/>
          <p:cNvSpPr/>
          <p:nvPr/>
        </p:nvSpPr>
        <p:spPr>
          <a:xfrm>
            <a:off x="2071670" y="6215082"/>
            <a:ext cx="747320" cy="369332"/>
          </a:xfrm>
          <a:prstGeom prst="rect">
            <a:avLst/>
          </a:prstGeom>
        </p:spPr>
        <p:txBody>
          <a:bodyPr wrap="none">
            <a:spAutoFit/>
          </a:bodyPr>
          <a:lstStyle/>
          <a:p>
            <a:pPr lvl="0"/>
            <a:r>
              <a:rPr lang="ru-RU" dirty="0" smtClean="0">
                <a:ea typeface="Times New Roman" pitchFamily="18" charset="0"/>
              </a:rPr>
              <a:t>Рис. в</a:t>
            </a:r>
            <a:endParaRPr lang="ru-RU" sz="2400" dirty="0" smtClean="0"/>
          </a:p>
        </p:txBody>
      </p:sp>
      <p:sp>
        <p:nvSpPr>
          <p:cNvPr id="10" name="Rectangle 9"/>
          <p:cNvSpPr/>
          <p:nvPr/>
        </p:nvSpPr>
        <p:spPr>
          <a:xfrm>
            <a:off x="714348" y="4286256"/>
            <a:ext cx="760144" cy="369332"/>
          </a:xfrm>
          <a:prstGeom prst="rect">
            <a:avLst/>
          </a:prstGeom>
        </p:spPr>
        <p:txBody>
          <a:bodyPr wrap="none">
            <a:spAutoFit/>
          </a:bodyPr>
          <a:lstStyle/>
          <a:p>
            <a:pPr lvl="0"/>
            <a:r>
              <a:rPr lang="ru-RU" dirty="0" smtClean="0">
                <a:ea typeface="Times New Roman" pitchFamily="18" charset="0"/>
              </a:rPr>
              <a:t>Рис. б</a:t>
            </a:r>
            <a:endParaRPr lang="ru-RU" sz="800" dirty="0" smtClean="0"/>
          </a:p>
        </p:txBody>
      </p:sp>
      <p:sp>
        <p:nvSpPr>
          <p:cNvPr id="11" name="Rectangle 10"/>
          <p:cNvSpPr/>
          <p:nvPr/>
        </p:nvSpPr>
        <p:spPr>
          <a:xfrm>
            <a:off x="285720" y="2571744"/>
            <a:ext cx="747320" cy="369332"/>
          </a:xfrm>
          <a:prstGeom prst="rect">
            <a:avLst/>
          </a:prstGeom>
        </p:spPr>
        <p:txBody>
          <a:bodyPr wrap="none">
            <a:spAutoFit/>
          </a:bodyPr>
          <a:lstStyle/>
          <a:p>
            <a:pPr lvl="0"/>
            <a:r>
              <a:rPr lang="ru-RU" dirty="0" smtClean="0">
                <a:ea typeface="Times New Roman" pitchFamily="18" charset="0"/>
              </a:rPr>
              <a:t>Рис. а</a:t>
            </a:r>
            <a:endParaRPr lang="ru-RU" sz="800" dirty="0" smtClean="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00035" y="928673"/>
          <a:ext cx="8429680" cy="5290936"/>
        </p:xfrm>
        <a:graphic>
          <a:graphicData uri="http://schemas.openxmlformats.org/drawingml/2006/table">
            <a:tbl>
              <a:tblPr/>
              <a:tblGrid>
                <a:gridCol w="477563"/>
                <a:gridCol w="657350"/>
                <a:gridCol w="400310"/>
                <a:gridCol w="497929"/>
                <a:gridCol w="438234"/>
                <a:gridCol w="422784"/>
                <a:gridCol w="657350"/>
                <a:gridCol w="657350"/>
                <a:gridCol w="477563"/>
                <a:gridCol w="457899"/>
                <a:gridCol w="438234"/>
                <a:gridCol w="657350"/>
                <a:gridCol w="358172"/>
                <a:gridCol w="358172"/>
                <a:gridCol w="517593"/>
                <a:gridCol w="438234"/>
                <a:gridCol w="517593"/>
              </a:tblGrid>
              <a:tr h="1780456">
                <a:tc>
                  <a:txBody>
                    <a:bodyPr/>
                    <a:lstStyle/>
                    <a:p>
                      <a:pPr indent="-457200" algn="ctr">
                        <a:lnSpc>
                          <a:spcPct val="115000"/>
                        </a:lnSpc>
                        <a:spcAft>
                          <a:spcPts val="0"/>
                        </a:spcAft>
                      </a:pPr>
                      <a:r>
                        <a:rPr lang="ru-RU" sz="1100" dirty="0">
                          <a:latin typeface="Times New Roman"/>
                          <a:ea typeface="Times New Roman"/>
                        </a:rPr>
                        <a:t>№ </a:t>
                      </a:r>
                      <a:r>
                        <a:rPr lang="ru-RU" sz="1100" dirty="0" smtClean="0">
                          <a:latin typeface="Times New Roman"/>
                          <a:ea typeface="Times New Roman"/>
                        </a:rPr>
                        <a:t>эксперимента </a:t>
                      </a:r>
                      <a:r>
                        <a:rPr lang="ru-RU" sz="1100" dirty="0">
                          <a:latin typeface="Times New Roman"/>
                          <a:ea typeface="Times New Roman"/>
                        </a:rPr>
                        <a:t>дата</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err="1" smtClean="0">
                          <a:latin typeface="Times New Roman"/>
                          <a:ea typeface="Times New Roman"/>
                        </a:rPr>
                        <a:t>Коли-чество</a:t>
                      </a:r>
                      <a:r>
                        <a:rPr lang="ru-RU" sz="1100" dirty="0" smtClean="0">
                          <a:latin typeface="Times New Roman"/>
                          <a:ea typeface="Times New Roman"/>
                        </a:rPr>
                        <a:t> </a:t>
                      </a:r>
                      <a:r>
                        <a:rPr lang="ru-RU" sz="1100" dirty="0" err="1">
                          <a:latin typeface="Times New Roman"/>
                          <a:ea typeface="Times New Roman"/>
                        </a:rPr>
                        <a:t>па-кетов</a:t>
                      </a:r>
                      <a:r>
                        <a:rPr lang="ru-RU" sz="1100" dirty="0">
                          <a:latin typeface="Times New Roman"/>
                          <a:ea typeface="Times New Roman"/>
                        </a:rPr>
                        <a:t> </a:t>
                      </a:r>
                      <a:br>
                        <a:rPr lang="ru-RU" sz="1100" dirty="0">
                          <a:latin typeface="Times New Roman"/>
                          <a:ea typeface="Times New Roman"/>
                        </a:rPr>
                      </a:br>
                      <a:r>
                        <a:rPr lang="ru-RU" sz="1100" dirty="0" err="1" smtClean="0">
                          <a:latin typeface="Times New Roman"/>
                          <a:ea typeface="Times New Roman"/>
                        </a:rPr>
                        <a:t>импуль-сов</a:t>
                      </a: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 </a:t>
                      </a:r>
                      <a:r>
                        <a:rPr lang="ru-RU" sz="1100" dirty="0" smtClean="0">
                          <a:latin typeface="Times New Roman"/>
                          <a:ea typeface="Times New Roman"/>
                        </a:rPr>
                        <a:t>испытываемого</a:t>
                      </a:r>
                      <a:r>
                        <a:rPr lang="ru-RU" sz="1100" dirty="0">
                          <a:latin typeface="Times New Roman"/>
                          <a:ea typeface="Times New Roman"/>
                        </a:rPr>
                        <a:t/>
                      </a:r>
                      <a:br>
                        <a:rPr lang="ru-RU" sz="1100" dirty="0">
                          <a:latin typeface="Times New Roman"/>
                          <a:ea typeface="Times New Roman"/>
                        </a:rPr>
                      </a:br>
                      <a:r>
                        <a:rPr lang="ru-RU" sz="1100" dirty="0" err="1">
                          <a:latin typeface="Times New Roman"/>
                          <a:ea typeface="Times New Roman"/>
                        </a:rPr>
                        <a:t>тран-зистора</a:t>
                      </a: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Кор</a:t>
                      </a:r>
                      <a:r>
                        <a:rPr lang="en-US" sz="1100">
                          <a:latin typeface="Times New Roman"/>
                          <a:ea typeface="Times New Roman"/>
                        </a:rPr>
                        <a:t>-</a:t>
                      </a:r>
                      <a:r>
                        <a:rPr lang="ru-RU" sz="1100">
                          <a:latin typeface="Times New Roman"/>
                          <a:ea typeface="Times New Roman"/>
                        </a:rPr>
                        <a:t>пус</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Раз</a:t>
                      </a:r>
                      <a:r>
                        <a:rPr lang="en-US" sz="1100" dirty="0">
                          <a:latin typeface="Times New Roman"/>
                          <a:ea typeface="Times New Roman"/>
                        </a:rPr>
                        <a:t>-</a:t>
                      </a:r>
                      <a:r>
                        <a:rPr lang="ru-RU" sz="1100" dirty="0">
                          <a:latin typeface="Times New Roman"/>
                          <a:ea typeface="Times New Roman"/>
                        </a:rPr>
                        <a:t>мер</a:t>
                      </a:r>
                      <a:br>
                        <a:rPr lang="ru-RU" sz="1100" dirty="0">
                          <a:latin typeface="Times New Roman"/>
                          <a:ea typeface="Times New Roman"/>
                        </a:rPr>
                      </a:br>
                      <a:r>
                        <a:rPr lang="ru-RU" sz="1100" dirty="0" err="1">
                          <a:latin typeface="Times New Roman"/>
                          <a:ea typeface="Times New Roman"/>
                        </a:rPr>
                        <a:t>крис</a:t>
                      </a:r>
                      <a:r>
                        <a:rPr lang="en-US" sz="1100" dirty="0">
                          <a:latin typeface="Times New Roman"/>
                          <a:ea typeface="Times New Roman"/>
                        </a:rPr>
                        <a:t>-</a:t>
                      </a:r>
                      <a:r>
                        <a:rPr lang="ru-RU" sz="1100" dirty="0" err="1">
                          <a:latin typeface="Times New Roman"/>
                          <a:ea typeface="Times New Roman"/>
                        </a:rPr>
                        <a:t>талла</a:t>
                      </a: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err="1">
                          <a:latin typeface="Times New Roman"/>
                          <a:ea typeface="Times New Roman"/>
                        </a:rPr>
                        <a:t>Энер-гия</a:t>
                      </a:r>
                      <a:r>
                        <a:rPr lang="ru-RU" sz="1100" dirty="0">
                          <a:latin typeface="Times New Roman"/>
                          <a:ea typeface="Times New Roman"/>
                        </a:rPr>
                        <a:t> </a:t>
                      </a:r>
                      <a:br>
                        <a:rPr lang="ru-RU" sz="1100" dirty="0">
                          <a:latin typeface="Times New Roman"/>
                          <a:ea typeface="Times New Roman"/>
                        </a:rPr>
                      </a:br>
                      <a:r>
                        <a:rPr lang="ru-RU" sz="1100" dirty="0" err="1">
                          <a:latin typeface="Times New Roman"/>
                          <a:ea typeface="Times New Roman"/>
                        </a:rPr>
                        <a:t>нук-лона</a:t>
                      </a:r>
                      <a:r>
                        <a:rPr lang="ru-RU" sz="1100" dirty="0">
                          <a:latin typeface="Times New Roman"/>
                          <a:ea typeface="Times New Roman"/>
                        </a:rPr>
                        <a:t>,</a:t>
                      </a:r>
                      <a:br>
                        <a:rPr lang="ru-RU" sz="1100" dirty="0">
                          <a:latin typeface="Times New Roman"/>
                          <a:ea typeface="Times New Roman"/>
                        </a:rPr>
                      </a:br>
                      <a:r>
                        <a:rPr lang="ru-RU" sz="1100" dirty="0">
                          <a:latin typeface="Times New Roman"/>
                          <a:ea typeface="Times New Roman"/>
                        </a:rPr>
                        <a:t>ГэВ</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err="1">
                          <a:latin typeface="Times New Roman"/>
                          <a:ea typeface="Times New Roman"/>
                        </a:rPr>
                        <a:t>Коли-чество</a:t>
                      </a:r>
                      <a:r>
                        <a:rPr lang="ru-RU" sz="1100" dirty="0">
                          <a:latin typeface="Times New Roman"/>
                          <a:ea typeface="Times New Roman"/>
                        </a:rPr>
                        <a:t> </a:t>
                      </a:r>
                      <a:r>
                        <a:rPr lang="ru-RU" sz="1100" dirty="0" err="1">
                          <a:latin typeface="Times New Roman"/>
                          <a:ea typeface="Times New Roman"/>
                        </a:rPr>
                        <a:t>нукло-нов</a:t>
                      </a:r>
                      <a:r>
                        <a:rPr lang="ru-RU" sz="1100" dirty="0">
                          <a:latin typeface="Times New Roman"/>
                          <a:ea typeface="Times New Roman"/>
                        </a:rPr>
                        <a:t>,</a:t>
                      </a:r>
                      <a:br>
                        <a:rPr lang="ru-RU" sz="1100" dirty="0">
                          <a:latin typeface="Times New Roman"/>
                          <a:ea typeface="Times New Roman"/>
                        </a:rPr>
                      </a:br>
                      <a:r>
                        <a:rPr lang="ru-RU" sz="1100" dirty="0">
                          <a:latin typeface="Times New Roman"/>
                          <a:ea typeface="Times New Roman"/>
                        </a:rPr>
                        <a:t>Н</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err="1">
                          <a:latin typeface="Times New Roman"/>
                          <a:ea typeface="Times New Roman"/>
                        </a:rPr>
                        <a:t>Флюенс</a:t>
                      </a:r>
                      <a:r>
                        <a:rPr lang="ru-RU" sz="1100" dirty="0">
                          <a:latin typeface="Times New Roman"/>
                          <a:ea typeface="Times New Roman"/>
                        </a:rPr>
                        <a:t/>
                      </a:r>
                      <a:br>
                        <a:rPr lang="ru-RU" sz="1100" dirty="0">
                          <a:latin typeface="Times New Roman"/>
                          <a:ea typeface="Times New Roman"/>
                        </a:rPr>
                      </a:br>
                      <a:r>
                        <a:rPr lang="ru-RU" sz="1100" dirty="0" err="1">
                          <a:latin typeface="Times New Roman"/>
                          <a:ea typeface="Times New Roman"/>
                        </a:rPr>
                        <a:t>нукло-нов</a:t>
                      </a:r>
                      <a:r>
                        <a:rPr lang="ru-RU" sz="1100" dirty="0">
                          <a:latin typeface="Times New Roman"/>
                          <a:ea typeface="Times New Roman"/>
                        </a:rPr>
                        <a:t>,</a:t>
                      </a:r>
                      <a:br>
                        <a:rPr lang="ru-RU" sz="1100" dirty="0">
                          <a:latin typeface="Times New Roman"/>
                          <a:ea typeface="Times New Roman"/>
                        </a:rPr>
                      </a:br>
                      <a:endParaRPr lang="ru-RU" sz="1100" dirty="0">
                        <a:latin typeface="Times New Roman"/>
                        <a:ea typeface="Times New Roman"/>
                      </a:endParaRPr>
                    </a:p>
                    <a:p>
                      <a:pPr indent="-457200" algn="ctr">
                        <a:lnSpc>
                          <a:spcPct val="115000"/>
                        </a:lnSpc>
                        <a:spcAft>
                          <a:spcPts val="0"/>
                        </a:spcAft>
                      </a:pPr>
                      <a:r>
                        <a:rPr lang="ru-RU" sz="1100" dirty="0">
                          <a:latin typeface="Times New Roman"/>
                          <a:ea typeface="Times New Roman"/>
                        </a:rPr>
                        <a:t>Н/см</a:t>
                      </a:r>
                      <a:r>
                        <a:rPr lang="ru-RU" sz="1100" baseline="30000" dirty="0">
                          <a:latin typeface="Times New Roman"/>
                          <a:ea typeface="Times New Roman"/>
                        </a:rPr>
                        <a:t>2</a:t>
                      </a: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err="1">
                          <a:latin typeface="Times New Roman"/>
                          <a:ea typeface="Times New Roman"/>
                        </a:rPr>
                        <a:t>Дли-тель-ность</a:t>
                      </a:r>
                      <a:r>
                        <a:rPr lang="ru-RU" sz="1100" dirty="0">
                          <a:latin typeface="Times New Roman"/>
                          <a:ea typeface="Times New Roman"/>
                        </a:rPr>
                        <a:t> пакета </a:t>
                      </a:r>
                      <a:r>
                        <a:rPr lang="ru-RU" sz="1100" dirty="0" err="1">
                          <a:latin typeface="Times New Roman"/>
                          <a:ea typeface="Times New Roman"/>
                        </a:rPr>
                        <a:t>им-пуль-сов</a:t>
                      </a:r>
                      <a:r>
                        <a:rPr lang="ru-RU" sz="1100" dirty="0">
                          <a:latin typeface="Times New Roman"/>
                          <a:ea typeface="Times New Roman"/>
                        </a:rPr>
                        <a:t>,</a:t>
                      </a:r>
                      <a:br>
                        <a:rPr lang="ru-RU" sz="1100" dirty="0">
                          <a:latin typeface="Times New Roman"/>
                          <a:ea typeface="Times New Roman"/>
                        </a:rPr>
                      </a:br>
                      <a:r>
                        <a:rPr lang="ru-RU" sz="1100" dirty="0">
                          <a:latin typeface="Times New Roman"/>
                          <a:ea typeface="Times New Roman"/>
                        </a:rPr>
                        <a:t>сек</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err="1">
                          <a:latin typeface="Times New Roman"/>
                          <a:ea typeface="Times New Roman"/>
                        </a:rPr>
                        <a:t>Дли-тель-ность</a:t>
                      </a:r>
                      <a:r>
                        <a:rPr lang="ru-RU" sz="1100" dirty="0">
                          <a:latin typeface="Times New Roman"/>
                          <a:ea typeface="Times New Roman"/>
                        </a:rPr>
                        <a:t> промежутка </a:t>
                      </a:r>
                      <a:r>
                        <a:rPr lang="ru-RU" sz="1100" dirty="0" err="1">
                          <a:latin typeface="Times New Roman"/>
                          <a:ea typeface="Times New Roman"/>
                        </a:rPr>
                        <a:t>меж-ду</a:t>
                      </a:r>
                      <a:r>
                        <a:rPr lang="ru-RU" sz="1100" dirty="0">
                          <a:latin typeface="Times New Roman"/>
                          <a:ea typeface="Times New Roman"/>
                        </a:rPr>
                        <a:t> па-кета-ми,</a:t>
                      </a:r>
                      <a:br>
                        <a:rPr lang="ru-RU" sz="1100" dirty="0">
                          <a:latin typeface="Times New Roman"/>
                          <a:ea typeface="Times New Roman"/>
                        </a:rPr>
                      </a:br>
                      <a:r>
                        <a:rPr lang="ru-RU" sz="1100" dirty="0">
                          <a:latin typeface="Times New Roman"/>
                          <a:ea typeface="Times New Roman"/>
                        </a:rPr>
                        <a:t>сек</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Скважность</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err="1">
                          <a:latin typeface="Times New Roman"/>
                          <a:ea typeface="Times New Roman"/>
                        </a:rPr>
                        <a:t>Суммар-ная</a:t>
                      </a:r>
                      <a:r>
                        <a:rPr lang="ru-RU" sz="1100" dirty="0">
                          <a:latin typeface="Times New Roman"/>
                          <a:ea typeface="Times New Roman"/>
                        </a:rPr>
                        <a:t> </a:t>
                      </a:r>
                      <a:r>
                        <a:rPr lang="ru-RU" sz="1100" dirty="0" err="1">
                          <a:latin typeface="Times New Roman"/>
                          <a:ea typeface="Times New Roman"/>
                        </a:rPr>
                        <a:t>энер-гия</a:t>
                      </a:r>
                      <a:r>
                        <a:rPr lang="ru-RU" sz="1100" dirty="0">
                          <a:latin typeface="Times New Roman"/>
                          <a:ea typeface="Times New Roman"/>
                        </a:rPr>
                        <a:t> </a:t>
                      </a:r>
                      <a:r>
                        <a:rPr lang="ru-RU" sz="1100" dirty="0" err="1">
                          <a:latin typeface="Times New Roman"/>
                          <a:ea typeface="Times New Roman"/>
                        </a:rPr>
                        <a:t>нук-лонов</a:t>
                      </a:r>
                      <a:r>
                        <a:rPr lang="ru-RU" sz="1100" dirty="0">
                          <a:latin typeface="Times New Roman"/>
                          <a:ea typeface="Times New Roman"/>
                        </a:rPr>
                        <a:t/>
                      </a:r>
                      <a:br>
                        <a:rPr lang="ru-RU" sz="1100" dirty="0">
                          <a:latin typeface="Times New Roman"/>
                          <a:ea typeface="Times New Roman"/>
                        </a:rPr>
                      </a:br>
                      <a:r>
                        <a:rPr lang="ru-RU" sz="1100" dirty="0">
                          <a:latin typeface="Times New Roman"/>
                          <a:ea typeface="Times New Roman"/>
                        </a:rPr>
                        <a:t>на </a:t>
                      </a:r>
                      <a:r>
                        <a:rPr lang="ru-RU" sz="1100" dirty="0" err="1">
                          <a:latin typeface="Times New Roman"/>
                          <a:ea typeface="Times New Roman"/>
                        </a:rPr>
                        <a:t>крис-талл</a:t>
                      </a:r>
                      <a:r>
                        <a:rPr lang="ru-RU" sz="1100" dirty="0">
                          <a:latin typeface="Times New Roman"/>
                          <a:ea typeface="Times New Roman"/>
                        </a:rPr>
                        <a:t>, ГэВ</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dirty="0" err="1">
                          <a:latin typeface="Times New Roman"/>
                          <a:ea typeface="Times New Roman"/>
                        </a:rPr>
                        <a:t>I</a:t>
                      </a:r>
                      <a:r>
                        <a:rPr lang="en-US" sz="1100" baseline="-25000" dirty="0" err="1">
                          <a:latin typeface="Times New Roman"/>
                          <a:ea typeface="Times New Roman"/>
                        </a:rPr>
                        <a:t>cu</a:t>
                      </a:r>
                      <a:r>
                        <a:rPr lang="ru-RU" sz="1100" dirty="0">
                          <a:latin typeface="Times New Roman"/>
                          <a:ea typeface="Times New Roman"/>
                        </a:rPr>
                        <a:t>,</a:t>
                      </a:r>
                      <a:r>
                        <a:rPr lang="ru-RU" sz="1100" baseline="-25000" dirty="0">
                          <a:latin typeface="Times New Roman"/>
                          <a:ea typeface="Times New Roman"/>
                        </a:rPr>
                        <a:t/>
                      </a:r>
                      <a:br>
                        <a:rPr lang="ru-RU" sz="1100" baseline="-25000" dirty="0">
                          <a:latin typeface="Times New Roman"/>
                          <a:ea typeface="Times New Roman"/>
                        </a:rPr>
                      </a:br>
                      <a:endParaRPr lang="ru-RU" sz="1100" dirty="0">
                        <a:latin typeface="Times New Roman"/>
                        <a:ea typeface="Times New Roman"/>
                      </a:endParaRPr>
                    </a:p>
                    <a:p>
                      <a:pPr indent="-457200" algn="ctr">
                        <a:lnSpc>
                          <a:spcPct val="115000"/>
                        </a:lnSpc>
                        <a:spcAft>
                          <a:spcPts val="0"/>
                        </a:spcAft>
                      </a:pPr>
                      <a:r>
                        <a:rPr lang="ru-RU" sz="1100" dirty="0">
                          <a:latin typeface="Times New Roman"/>
                          <a:ea typeface="Times New Roman"/>
                        </a:rPr>
                        <a:t>нА</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dirty="0">
                          <a:latin typeface="Times New Roman"/>
                          <a:ea typeface="Times New Roman"/>
                        </a:rPr>
                        <a:t>U</a:t>
                      </a:r>
                      <a:r>
                        <a:rPr lang="ru-RU" sz="1100" baseline="-25000" dirty="0">
                          <a:latin typeface="Times New Roman"/>
                          <a:ea typeface="Times New Roman"/>
                        </a:rPr>
                        <a:t>проб</a:t>
                      </a:r>
                      <a:r>
                        <a:rPr lang="ru-RU" sz="1100" dirty="0">
                          <a:latin typeface="Times New Roman"/>
                          <a:ea typeface="Times New Roman"/>
                        </a:rPr>
                        <a:t/>
                      </a:r>
                      <a:br>
                        <a:rPr lang="ru-RU" sz="1100" dirty="0">
                          <a:latin typeface="Times New Roman"/>
                          <a:ea typeface="Times New Roman"/>
                        </a:rPr>
                      </a:br>
                      <a:endParaRPr lang="ru-RU" sz="1100" dirty="0">
                        <a:latin typeface="Times New Roman"/>
                        <a:ea typeface="Times New Roman"/>
                      </a:endParaRPr>
                    </a:p>
                    <a:p>
                      <a:pPr indent="-457200" algn="ctr">
                        <a:lnSpc>
                          <a:spcPct val="115000"/>
                        </a:lnSpc>
                        <a:spcAft>
                          <a:spcPts val="0"/>
                        </a:spcAft>
                      </a:pPr>
                      <a:r>
                        <a:rPr lang="ru-RU" sz="1100" dirty="0">
                          <a:latin typeface="Times New Roman"/>
                          <a:ea typeface="Times New Roman"/>
                        </a:rPr>
                        <a:t>В</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en-US" sz="1100" dirty="0">
                          <a:latin typeface="Times New Roman"/>
                          <a:ea typeface="Times New Roman"/>
                        </a:rPr>
                        <a:t>U</a:t>
                      </a:r>
                      <a:r>
                        <a:rPr lang="ru-RU" sz="1100" baseline="-25000" dirty="0">
                          <a:latin typeface="Times New Roman"/>
                          <a:ea typeface="Times New Roman"/>
                        </a:rPr>
                        <a:t>пор</a:t>
                      </a:r>
                      <a:r>
                        <a:rPr lang="ru-RU" sz="1100" dirty="0">
                          <a:latin typeface="Times New Roman"/>
                          <a:ea typeface="Times New Roman"/>
                        </a:rPr>
                        <a:t>,</a:t>
                      </a:r>
                      <a:br>
                        <a:rPr lang="ru-RU" sz="1100" dirty="0">
                          <a:latin typeface="Times New Roman"/>
                          <a:ea typeface="Times New Roman"/>
                        </a:rPr>
                      </a:br>
                      <a:endParaRPr lang="ru-RU" sz="1100" dirty="0">
                        <a:latin typeface="Times New Roman"/>
                        <a:ea typeface="Times New Roman"/>
                      </a:endParaRPr>
                    </a:p>
                    <a:p>
                      <a:pPr indent="-457200" algn="ctr">
                        <a:lnSpc>
                          <a:spcPct val="115000"/>
                        </a:lnSpc>
                        <a:spcAft>
                          <a:spcPts val="0"/>
                        </a:spcAft>
                      </a:pPr>
                      <a:r>
                        <a:rPr lang="ru-RU" sz="1100" dirty="0">
                          <a:latin typeface="Times New Roman"/>
                          <a:ea typeface="Times New Roman"/>
                        </a:rPr>
                        <a:t>В</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err="1">
                          <a:latin typeface="Times New Roman"/>
                          <a:ea typeface="Times New Roman"/>
                        </a:rPr>
                        <a:t>Схе</a:t>
                      </a:r>
                      <a:r>
                        <a:rPr lang="en-US" sz="1100" dirty="0">
                          <a:latin typeface="Times New Roman"/>
                          <a:ea typeface="Times New Roman"/>
                        </a:rPr>
                        <a:t>-</a:t>
                      </a:r>
                      <a:r>
                        <a:rPr lang="ru-RU" sz="1100" dirty="0" err="1">
                          <a:latin typeface="Times New Roman"/>
                          <a:ea typeface="Times New Roman"/>
                        </a:rPr>
                        <a:t>ма</a:t>
                      </a:r>
                      <a:r>
                        <a:rPr lang="ru-RU" sz="1100" dirty="0">
                          <a:latin typeface="Times New Roman"/>
                          <a:ea typeface="Times New Roman"/>
                        </a:rPr>
                        <a:t/>
                      </a:r>
                      <a:br>
                        <a:rPr lang="ru-RU" sz="1100" dirty="0">
                          <a:latin typeface="Times New Roman"/>
                          <a:ea typeface="Times New Roman"/>
                        </a:rPr>
                      </a:br>
                      <a:r>
                        <a:rPr lang="ru-RU" sz="900" dirty="0" err="1" smtClean="0">
                          <a:latin typeface="Times New Roman"/>
                          <a:ea typeface="Times New Roman"/>
                        </a:rPr>
                        <a:t>испыта</a:t>
                      </a:r>
                      <a:r>
                        <a:rPr lang="ru-RU" sz="900" dirty="0">
                          <a:latin typeface="Times New Roman"/>
                          <a:ea typeface="Times New Roman"/>
                        </a:rPr>
                        <a:t/>
                      </a:r>
                      <a:br>
                        <a:rPr lang="ru-RU" sz="900" dirty="0">
                          <a:latin typeface="Times New Roman"/>
                          <a:ea typeface="Times New Roman"/>
                        </a:rPr>
                      </a:br>
                      <a:r>
                        <a:rPr lang="ru-RU" sz="900" dirty="0" err="1">
                          <a:latin typeface="Times New Roman"/>
                          <a:ea typeface="Times New Roman"/>
                        </a:rPr>
                        <a:t>ний</a:t>
                      </a:r>
                      <a:endParaRPr lang="ru-RU" sz="9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err="1">
                          <a:latin typeface="Times New Roman"/>
                          <a:ea typeface="Times New Roman"/>
                        </a:rPr>
                        <a:t>Зафик</a:t>
                      </a:r>
                      <a:r>
                        <a:rPr lang="ru-RU" sz="1100" dirty="0">
                          <a:latin typeface="Times New Roman"/>
                          <a:ea typeface="Times New Roman"/>
                        </a:rPr>
                        <a:t>-</a:t>
                      </a:r>
                      <a:br>
                        <a:rPr lang="ru-RU" sz="1100" dirty="0">
                          <a:latin typeface="Times New Roman"/>
                          <a:ea typeface="Times New Roman"/>
                        </a:rPr>
                      </a:br>
                      <a:r>
                        <a:rPr lang="ru-RU" sz="1100" dirty="0" err="1">
                          <a:latin typeface="Times New Roman"/>
                          <a:ea typeface="Times New Roman"/>
                        </a:rPr>
                        <a:t>сиро-ван-ный</a:t>
                      </a:r>
                      <a:r>
                        <a:rPr lang="ru-RU" sz="1100" dirty="0">
                          <a:latin typeface="Times New Roman"/>
                          <a:ea typeface="Times New Roman"/>
                        </a:rPr>
                        <a:t> заряд,</a:t>
                      </a:r>
                      <a:br>
                        <a:rPr lang="ru-RU" sz="1100" dirty="0">
                          <a:latin typeface="Times New Roman"/>
                          <a:ea typeface="Times New Roman"/>
                        </a:rPr>
                      </a:br>
                      <a:endParaRPr lang="ru-RU" sz="1100" dirty="0">
                        <a:latin typeface="Times New Roman"/>
                        <a:ea typeface="Times New Roman"/>
                      </a:endParaRPr>
                    </a:p>
                    <a:p>
                      <a:pPr indent="-457200" algn="ctr">
                        <a:lnSpc>
                          <a:spcPct val="115000"/>
                        </a:lnSpc>
                        <a:spcAft>
                          <a:spcPts val="0"/>
                        </a:spcAft>
                      </a:pPr>
                      <a:r>
                        <a:rPr lang="ru-RU" sz="1100" dirty="0">
                          <a:latin typeface="Times New Roman"/>
                          <a:ea typeface="Times New Roman"/>
                        </a:rPr>
                        <a:t>пКл</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27">
                <a:tc rowSpan="4">
                  <a:txBody>
                    <a:bodyPr/>
                    <a:lstStyle/>
                    <a:p>
                      <a:pPr indent="-457200" algn="just">
                        <a:lnSpc>
                          <a:spcPct val="115000"/>
                        </a:lnSpc>
                        <a:spcAft>
                          <a:spcPts val="0"/>
                        </a:spcAft>
                      </a:pPr>
                      <a:r>
                        <a:rPr lang="ru-RU" sz="1100" dirty="0">
                          <a:latin typeface="Times New Roman"/>
                          <a:ea typeface="Times New Roman"/>
                        </a:rPr>
                        <a:t>1</a:t>
                      </a:r>
                      <a:br>
                        <a:rPr lang="ru-RU" sz="1100" dirty="0">
                          <a:latin typeface="Times New Roman"/>
                          <a:ea typeface="Times New Roman"/>
                        </a:rPr>
                      </a:br>
                      <a:r>
                        <a:rPr lang="ru-RU" sz="1100" dirty="0">
                          <a:latin typeface="Times New Roman"/>
                          <a:ea typeface="Times New Roman"/>
                        </a:rPr>
                        <a:t>13.03.</a:t>
                      </a:r>
                      <a:br>
                        <a:rPr lang="ru-RU" sz="1100" dirty="0">
                          <a:latin typeface="Times New Roman"/>
                          <a:ea typeface="Times New Roman"/>
                        </a:rPr>
                      </a:br>
                      <a:r>
                        <a:rPr lang="ru-RU" sz="1100" dirty="0">
                          <a:latin typeface="Times New Roman"/>
                          <a:ea typeface="Times New Roman"/>
                        </a:rPr>
                        <a:t>2013</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1</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indent="-457200" algn="ctr">
                        <a:lnSpc>
                          <a:spcPct val="115000"/>
                        </a:lnSpc>
                        <a:spcAft>
                          <a:spcPts val="0"/>
                        </a:spcAft>
                      </a:pPr>
                      <a:r>
                        <a:rPr lang="ru-RU" sz="1100">
                          <a:latin typeface="Times New Roman"/>
                          <a:ea typeface="Times New Roman"/>
                        </a:rPr>
                        <a:t>63</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indent="-457200" algn="ctr">
                        <a:lnSpc>
                          <a:spcPct val="115000"/>
                        </a:lnSpc>
                        <a:spcAft>
                          <a:spcPts val="0"/>
                        </a:spcAft>
                      </a:pPr>
                      <a:r>
                        <a:rPr lang="ru-RU" sz="1100">
                          <a:latin typeface="Times New Roman"/>
                          <a:ea typeface="Times New Roman"/>
                        </a:rPr>
                        <a:t>ТО220</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indent="-457200" algn="ctr">
                        <a:lnSpc>
                          <a:spcPct val="115000"/>
                        </a:lnSpc>
                        <a:spcAft>
                          <a:spcPts val="0"/>
                        </a:spcAft>
                      </a:pPr>
                      <a:r>
                        <a:rPr lang="ru-RU" sz="1100">
                          <a:latin typeface="Times New Roman"/>
                          <a:ea typeface="Times New Roman"/>
                        </a:rPr>
                        <a:t>4,32</a:t>
                      </a:r>
                      <a:r>
                        <a:rPr lang="ru-RU" sz="1100">
                          <a:latin typeface="Times New Roman"/>
                          <a:ea typeface="Times New Roman"/>
                          <a:sym typeface="Symbol"/>
                        </a:rPr>
                        <a:t></a:t>
                      </a:r>
                      <a:endParaRPr lang="ru-RU" sz="1100">
                        <a:latin typeface="Times New Roman"/>
                        <a:ea typeface="Times New Roman"/>
                      </a:endParaRPr>
                    </a:p>
                    <a:p>
                      <a:pPr indent="-457200" algn="ctr">
                        <a:lnSpc>
                          <a:spcPct val="115000"/>
                        </a:lnSpc>
                        <a:spcAft>
                          <a:spcPts val="0"/>
                        </a:spcAft>
                      </a:pPr>
                      <a:r>
                        <a:rPr lang="ru-RU" sz="1100">
                          <a:latin typeface="Times New Roman"/>
                          <a:ea typeface="Times New Roman"/>
                        </a:rPr>
                        <a:t>4,57</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indent="-457200" algn="ctr">
                        <a:lnSpc>
                          <a:spcPct val="115000"/>
                        </a:lnSpc>
                        <a:spcAft>
                          <a:spcPts val="0"/>
                        </a:spcAft>
                      </a:pPr>
                      <a:r>
                        <a:rPr lang="ru-RU" sz="1100">
                          <a:latin typeface="Times New Roman"/>
                          <a:ea typeface="Times New Roman"/>
                        </a:rPr>
                        <a:t>2</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1*10</a:t>
                      </a:r>
                      <a:r>
                        <a:rPr lang="ru-RU"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1,41*10</a:t>
                      </a:r>
                      <a:r>
                        <a:rPr lang="ru-RU" sz="1100" baseline="30000">
                          <a:latin typeface="Times New Roman"/>
                          <a:ea typeface="Times New Roman"/>
                        </a:rPr>
                        <a:t>9</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indent="-457200" algn="ctr">
                        <a:lnSpc>
                          <a:spcPct val="115000"/>
                        </a:lnSpc>
                        <a:spcAft>
                          <a:spcPts val="0"/>
                        </a:spcAft>
                      </a:pPr>
                      <a:r>
                        <a:rPr lang="ru-RU" sz="1100">
                          <a:latin typeface="Times New Roman"/>
                          <a:ea typeface="Times New Roman"/>
                        </a:rPr>
                        <a:t>3</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indent="-457200" algn="ctr">
                        <a:lnSpc>
                          <a:spcPct val="115000"/>
                        </a:lnSpc>
                        <a:spcAft>
                          <a:spcPts val="0"/>
                        </a:spcAft>
                      </a:pPr>
                      <a:r>
                        <a:rPr lang="ru-RU" sz="1100">
                          <a:latin typeface="Times New Roman"/>
                          <a:ea typeface="Times New Roman"/>
                        </a:rPr>
                        <a:t>12</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indent="-457200" algn="ctr">
                        <a:lnSpc>
                          <a:spcPct val="115000"/>
                        </a:lnSpc>
                        <a:spcAft>
                          <a:spcPts val="0"/>
                        </a:spcAft>
                      </a:pPr>
                      <a:r>
                        <a:rPr lang="ru-RU" sz="1100">
                          <a:latin typeface="Times New Roman"/>
                          <a:ea typeface="Times New Roman"/>
                        </a:rPr>
                        <a:t>4</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5,5*10</a:t>
                      </a:r>
                      <a:r>
                        <a:rPr lang="ru-RU" sz="1100" baseline="30000">
                          <a:latin typeface="Times New Roman"/>
                          <a:ea typeface="Times New Roman"/>
                        </a:rPr>
                        <a:t>8</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60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2,85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indent="-457200" algn="ctr">
                        <a:lnSpc>
                          <a:spcPct val="115000"/>
                        </a:lnSpc>
                        <a:spcAft>
                          <a:spcPts val="0"/>
                        </a:spcAft>
                      </a:pPr>
                      <a:r>
                        <a:rPr lang="ru-RU" sz="1100">
                          <a:latin typeface="Times New Roman"/>
                          <a:ea typeface="Times New Roman"/>
                        </a:rPr>
                        <a:t>рис.1</a:t>
                      </a:r>
                      <a:br>
                        <a:rPr lang="ru-RU" sz="1100">
                          <a:latin typeface="Times New Roman"/>
                          <a:ea typeface="Times New Roman"/>
                        </a:rPr>
                      </a:br>
                      <a:r>
                        <a:rPr lang="en-US" sz="1100">
                          <a:latin typeface="Times New Roman"/>
                          <a:ea typeface="Times New Roman"/>
                        </a:rPr>
                        <a:t>U</a:t>
                      </a:r>
                      <a:r>
                        <a:rPr lang="ru-RU" sz="1100" baseline="-25000">
                          <a:latin typeface="Times New Roman"/>
                          <a:ea typeface="Times New Roman"/>
                        </a:rPr>
                        <a:t>пит</a:t>
                      </a:r>
                      <a:r>
                        <a:rPr lang="ru-RU" sz="1100">
                          <a:latin typeface="Times New Roman"/>
                          <a:ea typeface="Times New Roman"/>
                        </a:rPr>
                        <a:t>=</a:t>
                      </a:r>
                      <a:br>
                        <a:rPr lang="ru-RU" sz="1100">
                          <a:latin typeface="Times New Roman"/>
                          <a:ea typeface="Times New Roman"/>
                        </a:rPr>
                      </a:br>
                      <a:r>
                        <a:rPr lang="ru-RU" sz="1100">
                          <a:latin typeface="Times New Roman"/>
                          <a:ea typeface="Times New Roman"/>
                        </a:rPr>
                        <a:t>10В</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endParaRPr lang="ru-RU" sz="110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27">
                <a:tc vMerge="1">
                  <a:txBody>
                    <a:bodyPr/>
                    <a:lstStyle/>
                    <a:p>
                      <a:endParaRPr lang="ru-RU"/>
                    </a:p>
                  </a:txBody>
                  <a:tcPr/>
                </a:tc>
                <a:tc>
                  <a:txBody>
                    <a:bodyPr/>
                    <a:lstStyle/>
                    <a:p>
                      <a:pPr indent="-457200" algn="ctr">
                        <a:lnSpc>
                          <a:spcPct val="115000"/>
                        </a:lnSpc>
                        <a:spcAft>
                          <a:spcPts val="0"/>
                        </a:spcAft>
                      </a:pPr>
                      <a:r>
                        <a:rPr lang="ru-RU" sz="1100" dirty="0">
                          <a:latin typeface="Times New Roman"/>
                          <a:ea typeface="Times New Roman"/>
                        </a:rPr>
                        <a:t>10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dirty="0">
                          <a:latin typeface="Times New Roman"/>
                          <a:ea typeface="Times New Roman"/>
                        </a:rPr>
                        <a:t>1*10</a:t>
                      </a:r>
                      <a:r>
                        <a:rPr lang="ru-RU" sz="1100" baseline="30000" dirty="0">
                          <a:latin typeface="Times New Roman"/>
                          <a:ea typeface="Times New Roman"/>
                        </a:rPr>
                        <a:t>11</a:t>
                      </a:r>
                      <a:endParaRPr lang="ru-RU" sz="1100" dirty="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1,41*10</a:t>
                      </a:r>
                      <a:r>
                        <a:rPr lang="ru-RU" sz="1100" baseline="30000" dirty="0">
                          <a:latin typeface="Times New Roman"/>
                          <a:ea typeface="Times New Roman"/>
                        </a:rPr>
                        <a:t>10</a:t>
                      </a:r>
                      <a:endParaRPr lang="ru-RU" sz="1100" dirty="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5,4*10</a:t>
                      </a:r>
                      <a:r>
                        <a:rPr lang="ru-RU" sz="1100" baseline="30000">
                          <a:latin typeface="Times New Roman"/>
                          <a:ea typeface="Times New Roman"/>
                        </a:rPr>
                        <a:t>9</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60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2,85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indent="-457200" algn="ctr">
                        <a:lnSpc>
                          <a:spcPct val="115000"/>
                        </a:lnSpc>
                        <a:spcAft>
                          <a:spcPts val="0"/>
                        </a:spcAft>
                      </a:pPr>
                      <a:endParaRPr lang="ru-RU" sz="110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27">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100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1*10</a:t>
                      </a:r>
                      <a:r>
                        <a:rPr lang="ru-RU" sz="1100" baseline="30000">
                          <a:latin typeface="Times New Roman"/>
                          <a:ea typeface="Times New Roman"/>
                        </a:rPr>
                        <a:t>12</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1,41*10</a:t>
                      </a:r>
                      <a:r>
                        <a:rPr lang="ru-RU" sz="1100" baseline="30000" dirty="0">
                          <a:latin typeface="Times New Roman"/>
                          <a:ea typeface="Times New Roman"/>
                        </a:rPr>
                        <a:t>11</a:t>
                      </a:r>
                      <a:endParaRPr lang="ru-RU" sz="1100" dirty="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5,4*10</a:t>
                      </a:r>
                      <a:r>
                        <a:rPr lang="ru-RU"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60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2,85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indent="-457200" algn="ctr">
                        <a:lnSpc>
                          <a:spcPct val="115000"/>
                        </a:lnSpc>
                        <a:spcAft>
                          <a:spcPts val="0"/>
                        </a:spcAft>
                      </a:pP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27">
                <a:tc vMerge="1">
                  <a:txBody>
                    <a:bodyPr/>
                    <a:lstStyle/>
                    <a:p>
                      <a:endParaRPr lang="ru-RU"/>
                    </a:p>
                  </a:txBody>
                  <a:tcPr/>
                </a:tc>
                <a:tc>
                  <a:txBody>
                    <a:bodyPr/>
                    <a:lstStyle/>
                    <a:p>
                      <a:pPr indent="-457200" algn="ctr">
                        <a:lnSpc>
                          <a:spcPct val="115000"/>
                        </a:lnSpc>
                        <a:spcAft>
                          <a:spcPts val="0"/>
                        </a:spcAft>
                      </a:pPr>
                      <a:r>
                        <a:rPr lang="ru-RU" sz="1100" dirty="0">
                          <a:latin typeface="Times New Roman"/>
                          <a:ea typeface="Times New Roman"/>
                        </a:rPr>
                        <a:t>150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1,5*10</a:t>
                      </a:r>
                      <a:r>
                        <a:rPr lang="ru-RU" sz="1100" baseline="30000">
                          <a:latin typeface="Times New Roman"/>
                          <a:ea typeface="Times New Roman"/>
                        </a:rPr>
                        <a:t>12</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2,12*10</a:t>
                      </a:r>
                      <a:r>
                        <a:rPr lang="ru-RU" sz="1100" baseline="30000">
                          <a:latin typeface="Times New Roman"/>
                          <a:ea typeface="Times New Roman"/>
                        </a:rPr>
                        <a:t>11</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8,1*10</a:t>
                      </a:r>
                      <a:r>
                        <a:rPr lang="ru-RU"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60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2,85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indent="-457200" algn="ctr">
                        <a:lnSpc>
                          <a:spcPct val="115000"/>
                        </a:lnSpc>
                        <a:spcAft>
                          <a:spcPts val="0"/>
                        </a:spcAft>
                      </a:pP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27">
                <a:tc rowSpan="3">
                  <a:txBody>
                    <a:bodyPr/>
                    <a:lstStyle/>
                    <a:p>
                      <a:pPr indent="-457200" algn="just">
                        <a:lnSpc>
                          <a:spcPct val="115000"/>
                        </a:lnSpc>
                        <a:spcAft>
                          <a:spcPts val="0"/>
                        </a:spcAft>
                      </a:pPr>
                      <a:r>
                        <a:rPr lang="ru-RU" sz="1100">
                          <a:latin typeface="Times New Roman"/>
                          <a:ea typeface="Times New Roman"/>
                        </a:rPr>
                        <a:t>2</a:t>
                      </a:r>
                      <a:br>
                        <a:rPr lang="ru-RU" sz="1100">
                          <a:latin typeface="Times New Roman"/>
                          <a:ea typeface="Times New Roman"/>
                        </a:rPr>
                      </a:br>
                      <a:r>
                        <a:rPr lang="ru-RU" sz="1100">
                          <a:latin typeface="Times New Roman"/>
                          <a:ea typeface="Times New Roman"/>
                        </a:rPr>
                        <a:t>13.03.</a:t>
                      </a:r>
                      <a:br>
                        <a:rPr lang="ru-RU" sz="1100">
                          <a:latin typeface="Times New Roman"/>
                          <a:ea typeface="Times New Roman"/>
                        </a:rPr>
                      </a:br>
                      <a:r>
                        <a:rPr lang="ru-RU" sz="1100">
                          <a:latin typeface="Times New Roman"/>
                          <a:ea typeface="Times New Roman"/>
                        </a:rPr>
                        <a:t>2013</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1</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51</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ТО218</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6,53</a:t>
                      </a:r>
                      <a:r>
                        <a:rPr lang="ru-RU" sz="1100">
                          <a:latin typeface="Times New Roman"/>
                          <a:ea typeface="Times New Roman"/>
                          <a:sym typeface="Symbol"/>
                        </a:rPr>
                        <a:t></a:t>
                      </a:r>
                      <a:endParaRPr lang="ru-RU" sz="1100">
                        <a:latin typeface="Times New Roman"/>
                        <a:ea typeface="Times New Roman"/>
                      </a:endParaRPr>
                    </a:p>
                    <a:p>
                      <a:pPr indent="-457200" algn="ctr">
                        <a:lnSpc>
                          <a:spcPct val="115000"/>
                        </a:lnSpc>
                        <a:spcAft>
                          <a:spcPts val="0"/>
                        </a:spcAft>
                      </a:pPr>
                      <a:r>
                        <a:rPr lang="ru-RU" sz="1100">
                          <a:latin typeface="Times New Roman"/>
                          <a:ea typeface="Times New Roman"/>
                        </a:rPr>
                        <a:t>6,53</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2</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1,4*10</a:t>
                      </a:r>
                      <a:r>
                        <a:rPr lang="ru-RU"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2,04*10</a:t>
                      </a:r>
                      <a:r>
                        <a:rPr lang="ru-RU" sz="1100" baseline="30000">
                          <a:latin typeface="Times New Roman"/>
                          <a:ea typeface="Times New Roman"/>
                        </a:rPr>
                        <a:t>9</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3</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12</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4</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1,74*10</a:t>
                      </a:r>
                      <a:r>
                        <a:rPr lang="ru-RU" sz="1100" baseline="30000">
                          <a:latin typeface="Times New Roman"/>
                          <a:ea typeface="Times New Roman"/>
                        </a:rPr>
                        <a:t>9</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200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3,28</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рис.2</a:t>
                      </a:r>
                      <a:br>
                        <a:rPr lang="ru-RU" sz="1100">
                          <a:latin typeface="Times New Roman"/>
                          <a:ea typeface="Times New Roman"/>
                        </a:rPr>
                      </a:br>
                      <a:r>
                        <a:rPr lang="en-US" sz="1100">
                          <a:latin typeface="Times New Roman"/>
                          <a:ea typeface="Times New Roman"/>
                        </a:rPr>
                        <a:t>U</a:t>
                      </a:r>
                      <a:r>
                        <a:rPr lang="ru-RU" sz="1100" baseline="-25000">
                          <a:latin typeface="Times New Roman"/>
                          <a:ea typeface="Times New Roman"/>
                        </a:rPr>
                        <a:t>пит</a:t>
                      </a:r>
                      <a:r>
                        <a:rPr lang="ru-RU" sz="1100">
                          <a:latin typeface="Times New Roman"/>
                          <a:ea typeface="Times New Roman"/>
                        </a:rPr>
                        <a:t>=</a:t>
                      </a:r>
                      <a:br>
                        <a:rPr lang="ru-RU" sz="1100">
                          <a:latin typeface="Times New Roman"/>
                          <a:ea typeface="Times New Roman"/>
                        </a:rPr>
                      </a:br>
                      <a:r>
                        <a:rPr lang="ru-RU" sz="1100">
                          <a:latin typeface="Times New Roman"/>
                          <a:ea typeface="Times New Roman"/>
                        </a:rPr>
                        <a:t>40В</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9550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171">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1,8*10</a:t>
                      </a:r>
                      <a:r>
                        <a:rPr lang="ru-RU" sz="1100" baseline="30000">
                          <a:latin typeface="Times New Roman"/>
                          <a:ea typeface="Times New Roman"/>
                        </a:rPr>
                        <a:t>11</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2,58*10</a:t>
                      </a:r>
                      <a:r>
                        <a:rPr lang="ru-RU"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1,75*10</a:t>
                      </a:r>
                      <a:r>
                        <a:rPr lang="ru-RU"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200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3,28</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indent="-457200" algn="ctr">
                        <a:lnSpc>
                          <a:spcPct val="115000"/>
                        </a:lnSpc>
                        <a:spcAft>
                          <a:spcPts val="0"/>
                        </a:spcAft>
                      </a:pPr>
                      <a:r>
                        <a:rPr lang="ru-RU" sz="1100" dirty="0">
                          <a:latin typeface="Times New Roman"/>
                          <a:ea typeface="Times New Roman"/>
                        </a:rPr>
                        <a:t>7,3*10</a:t>
                      </a:r>
                      <a:r>
                        <a:rPr lang="ru-RU" sz="1100" baseline="30000" dirty="0">
                          <a:latin typeface="Times New Roman"/>
                          <a:ea typeface="Times New Roman"/>
                        </a:rPr>
                        <a:t>4</a:t>
                      </a: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27">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114</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1,6*10</a:t>
                      </a:r>
                      <a:r>
                        <a:rPr lang="ru-RU" sz="1100" baseline="30000">
                          <a:latin typeface="Times New Roman"/>
                          <a:ea typeface="Times New Roman"/>
                        </a:rPr>
                        <a:t>12</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2,3*10</a:t>
                      </a:r>
                      <a:r>
                        <a:rPr lang="ru-RU" sz="1100" baseline="30000">
                          <a:latin typeface="Times New Roman"/>
                          <a:ea typeface="Times New Roman"/>
                        </a:rPr>
                        <a:t>11</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1,96*10</a:t>
                      </a:r>
                      <a:r>
                        <a:rPr lang="ru-RU" sz="1100" baseline="30000">
                          <a:latin typeface="Times New Roman"/>
                          <a:ea typeface="Times New Roman"/>
                        </a:rPr>
                        <a:t>11</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200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3,28</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indent="-457200" algn="ctr">
                        <a:lnSpc>
                          <a:spcPct val="115000"/>
                        </a:lnSpc>
                        <a:spcAft>
                          <a:spcPts val="0"/>
                        </a:spcAft>
                      </a:pPr>
                      <a:r>
                        <a:rPr lang="ru-RU" sz="1100" dirty="0">
                          <a:latin typeface="Times New Roman"/>
                          <a:ea typeface="Times New Roman"/>
                        </a:rPr>
                        <a:t>7,4*10</a:t>
                      </a:r>
                      <a:r>
                        <a:rPr lang="ru-RU" sz="1100" baseline="30000" dirty="0">
                          <a:latin typeface="Times New Roman"/>
                          <a:ea typeface="Times New Roman"/>
                        </a:rPr>
                        <a:t>5</a:t>
                      </a: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27">
                <a:tc rowSpan="3">
                  <a:txBody>
                    <a:bodyPr/>
                    <a:lstStyle/>
                    <a:p>
                      <a:pPr indent="-457200" algn="just">
                        <a:lnSpc>
                          <a:spcPct val="115000"/>
                        </a:lnSpc>
                        <a:spcAft>
                          <a:spcPts val="0"/>
                        </a:spcAft>
                      </a:pPr>
                      <a:r>
                        <a:rPr lang="ru-RU" sz="1100">
                          <a:latin typeface="Times New Roman"/>
                          <a:ea typeface="Times New Roman"/>
                        </a:rPr>
                        <a:t>3</a:t>
                      </a:r>
                      <a:br>
                        <a:rPr lang="ru-RU" sz="1100">
                          <a:latin typeface="Times New Roman"/>
                          <a:ea typeface="Times New Roman"/>
                        </a:rPr>
                      </a:br>
                      <a:r>
                        <a:rPr lang="ru-RU" sz="1100">
                          <a:latin typeface="Times New Roman"/>
                          <a:ea typeface="Times New Roman"/>
                        </a:rPr>
                        <a:t>13.03-14.03.</a:t>
                      </a:r>
                      <a:br>
                        <a:rPr lang="ru-RU" sz="1100">
                          <a:latin typeface="Times New Roman"/>
                          <a:ea typeface="Times New Roman"/>
                        </a:rPr>
                      </a:br>
                      <a:r>
                        <a:rPr lang="ru-RU" sz="1100">
                          <a:latin typeface="Times New Roman"/>
                          <a:ea typeface="Times New Roman"/>
                        </a:rPr>
                        <a:t>2013</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132</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КТ97С</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5,8</a:t>
                      </a:r>
                      <a:r>
                        <a:rPr lang="ru-RU" sz="1100">
                          <a:latin typeface="Times New Roman"/>
                          <a:ea typeface="Times New Roman"/>
                          <a:sym typeface="Symbol"/>
                        </a:rPr>
                        <a:t></a:t>
                      </a:r>
                      <a:endParaRPr lang="ru-RU" sz="1100">
                        <a:latin typeface="Times New Roman"/>
                        <a:ea typeface="Times New Roman"/>
                      </a:endParaRPr>
                    </a:p>
                    <a:p>
                      <a:pPr indent="-457200" algn="ctr">
                        <a:lnSpc>
                          <a:spcPct val="115000"/>
                        </a:lnSpc>
                        <a:spcAft>
                          <a:spcPts val="0"/>
                        </a:spcAft>
                      </a:pPr>
                      <a:r>
                        <a:rPr lang="ru-RU" sz="1100">
                          <a:latin typeface="Times New Roman"/>
                          <a:ea typeface="Times New Roman"/>
                        </a:rPr>
                        <a:t>7,7</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2</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1,4*10</a:t>
                      </a:r>
                      <a:r>
                        <a:rPr lang="ru-RU"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2,04*10</a:t>
                      </a:r>
                      <a:r>
                        <a:rPr lang="ru-RU" sz="1100" baseline="30000">
                          <a:latin typeface="Times New Roman"/>
                          <a:ea typeface="Times New Roman"/>
                        </a:rPr>
                        <a:t>9</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3</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12</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4</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a:t>
                      </a:r>
                      <a:r>
                        <a:rPr lang="en-US" sz="1100">
                          <a:latin typeface="Times New Roman"/>
                          <a:ea typeface="Times New Roman"/>
                        </a:rPr>
                        <a:t>.</a:t>
                      </a:r>
                      <a:r>
                        <a:rPr lang="ru-RU" sz="1100">
                          <a:latin typeface="Times New Roman"/>
                          <a:ea typeface="Times New Roman"/>
                        </a:rPr>
                        <a:t>74</a:t>
                      </a:r>
                      <a:r>
                        <a:rPr lang="en-US" sz="1100">
                          <a:latin typeface="Times New Roman"/>
                          <a:ea typeface="Times New Roman"/>
                        </a:rPr>
                        <a:t>*</a:t>
                      </a:r>
                      <a:r>
                        <a:rPr lang="ru-RU" sz="1100">
                          <a:latin typeface="Times New Roman"/>
                          <a:ea typeface="Times New Roman"/>
                        </a:rPr>
                        <a:t>10</a:t>
                      </a:r>
                      <a:r>
                        <a:rPr lang="ru-RU" sz="1100" baseline="30000">
                          <a:latin typeface="Times New Roman"/>
                          <a:ea typeface="Times New Roman"/>
                        </a:rPr>
                        <a:t>9</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200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3,2</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indent="-457200" algn="ctr">
                        <a:lnSpc>
                          <a:spcPct val="115000"/>
                        </a:lnSpc>
                        <a:spcAft>
                          <a:spcPts val="0"/>
                        </a:spcAft>
                      </a:pPr>
                      <a:r>
                        <a:rPr lang="ru-RU" sz="1100">
                          <a:latin typeface="Times New Roman"/>
                          <a:ea typeface="Times New Roman"/>
                        </a:rPr>
                        <a:t>рис.2</a:t>
                      </a:r>
                      <a:br>
                        <a:rPr lang="ru-RU" sz="1100">
                          <a:latin typeface="Times New Roman"/>
                          <a:ea typeface="Times New Roman"/>
                        </a:rPr>
                      </a:br>
                      <a:r>
                        <a:rPr lang="en-US" sz="1100">
                          <a:latin typeface="Times New Roman"/>
                          <a:ea typeface="Times New Roman"/>
                        </a:rPr>
                        <a:t>U</a:t>
                      </a:r>
                      <a:r>
                        <a:rPr lang="ru-RU" sz="1100" baseline="-25000">
                          <a:latin typeface="Times New Roman"/>
                          <a:ea typeface="Times New Roman"/>
                        </a:rPr>
                        <a:t>пит</a:t>
                      </a:r>
                      <a:r>
                        <a:rPr lang="ru-RU" sz="1100">
                          <a:latin typeface="Times New Roman"/>
                          <a:ea typeface="Times New Roman"/>
                        </a:rPr>
                        <a:t>=</a:t>
                      </a:r>
                      <a:br>
                        <a:rPr lang="ru-RU" sz="1100">
                          <a:latin typeface="Times New Roman"/>
                          <a:ea typeface="Times New Roman"/>
                        </a:rPr>
                      </a:br>
                      <a:r>
                        <a:rPr lang="ru-RU" sz="1100">
                          <a:latin typeface="Times New Roman"/>
                          <a:ea typeface="Times New Roman"/>
                        </a:rPr>
                        <a:t>40В</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1910">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1,85*10</a:t>
                      </a:r>
                      <a:r>
                        <a:rPr lang="ru-RU" sz="1100" baseline="30000">
                          <a:latin typeface="Times New Roman"/>
                          <a:ea typeface="Times New Roman"/>
                        </a:rPr>
                        <a:t>11</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2,64*10</a:t>
                      </a:r>
                      <a:r>
                        <a:rPr lang="ru-RU"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2,25</a:t>
                      </a:r>
                      <a:r>
                        <a:rPr lang="en-US" sz="1100">
                          <a:latin typeface="Times New Roman"/>
                          <a:ea typeface="Times New Roman"/>
                        </a:rPr>
                        <a:t>*</a:t>
                      </a:r>
                      <a:r>
                        <a:rPr lang="ru-RU" sz="1100">
                          <a:latin typeface="Times New Roman"/>
                          <a:ea typeface="Times New Roman"/>
                        </a:rPr>
                        <a:t>10</a:t>
                      </a:r>
                      <a:r>
                        <a:rPr lang="en-US"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200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3,2</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indent="-457200" algn="ctr">
                        <a:lnSpc>
                          <a:spcPct val="115000"/>
                        </a:lnSpc>
                        <a:spcAft>
                          <a:spcPts val="0"/>
                        </a:spcAft>
                      </a:pP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7261">
                <a:tc vMerge="1">
                  <a:txBody>
                    <a:bodyPr/>
                    <a:lstStyle/>
                    <a:p>
                      <a:endParaRPr lang="ru-RU"/>
                    </a:p>
                  </a:txBody>
                  <a:tcPr/>
                </a:tc>
                <a:tc>
                  <a:txBody>
                    <a:bodyPr/>
                    <a:lstStyle/>
                    <a:p>
                      <a:pPr indent="-457200" algn="ctr">
                        <a:lnSpc>
                          <a:spcPct val="115000"/>
                        </a:lnSpc>
                        <a:spcAft>
                          <a:spcPts val="0"/>
                        </a:spcAft>
                      </a:pPr>
                      <a:r>
                        <a:rPr lang="ru-RU" sz="1100" dirty="0">
                          <a:latin typeface="Times New Roman"/>
                          <a:ea typeface="Times New Roman"/>
                        </a:rPr>
                        <a:t>21</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3,7*10</a:t>
                      </a:r>
                      <a:r>
                        <a:rPr lang="ru-RU" sz="1100" baseline="30000">
                          <a:latin typeface="Times New Roman"/>
                          <a:ea typeface="Times New Roman"/>
                        </a:rPr>
                        <a:t>11</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5,3*10</a:t>
                      </a:r>
                      <a:r>
                        <a:rPr lang="ru-RU"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a:latin typeface="Times New Roman"/>
                          <a:ea typeface="Times New Roman"/>
                        </a:rPr>
                        <a:t>4,7*10</a:t>
                      </a:r>
                      <a:r>
                        <a:rPr lang="ru-RU" sz="1100" baseline="30000">
                          <a:latin typeface="Times New Roman"/>
                          <a:ea typeface="Times New Roman"/>
                        </a:rPr>
                        <a:t>10</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5</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200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3,2</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indent="-457200" algn="ctr">
                        <a:lnSpc>
                          <a:spcPct val="115000"/>
                        </a:lnSpc>
                        <a:spcAft>
                          <a:spcPts val="0"/>
                        </a:spcAft>
                      </a:pP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546">
                <a:tc rowSpan="2">
                  <a:txBody>
                    <a:bodyPr/>
                    <a:lstStyle/>
                    <a:p>
                      <a:pPr indent="-457200" algn="just">
                        <a:lnSpc>
                          <a:spcPct val="115000"/>
                        </a:lnSpc>
                        <a:spcAft>
                          <a:spcPts val="0"/>
                        </a:spcAft>
                      </a:pPr>
                      <a:r>
                        <a:rPr lang="ru-RU" sz="1100">
                          <a:latin typeface="Times New Roman"/>
                          <a:ea typeface="Times New Roman"/>
                        </a:rPr>
                        <a:t>4</a:t>
                      </a:r>
                      <a:br>
                        <a:rPr lang="ru-RU" sz="1100">
                          <a:latin typeface="Times New Roman"/>
                          <a:ea typeface="Times New Roman"/>
                        </a:rPr>
                      </a:br>
                      <a:r>
                        <a:rPr lang="ru-RU" sz="1100">
                          <a:latin typeface="Times New Roman"/>
                          <a:ea typeface="Times New Roman"/>
                        </a:rPr>
                        <a:t>16.03-17.03.</a:t>
                      </a:r>
                      <a:br>
                        <a:rPr lang="ru-RU" sz="1100">
                          <a:latin typeface="Times New Roman"/>
                          <a:ea typeface="Times New Roman"/>
                        </a:rPr>
                      </a:br>
                      <a:r>
                        <a:rPr lang="ru-RU" sz="1100">
                          <a:latin typeface="Times New Roman"/>
                          <a:ea typeface="Times New Roman"/>
                        </a:rPr>
                        <a:t>2013</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a:lnSpc>
                          <a:spcPct val="115000"/>
                        </a:lnSpc>
                        <a:spcAft>
                          <a:spcPts val="0"/>
                        </a:spcAft>
                      </a:pPr>
                      <a:r>
                        <a:rPr lang="ru-RU" sz="1100">
                          <a:latin typeface="Times New Roman"/>
                          <a:ea typeface="Times New Roman"/>
                        </a:rPr>
                        <a:t>2</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a:lnSpc>
                          <a:spcPct val="115000"/>
                        </a:lnSpc>
                        <a:spcAft>
                          <a:spcPts val="0"/>
                        </a:spcAft>
                      </a:pPr>
                      <a:r>
                        <a:rPr lang="ru-RU" sz="1100" dirty="0">
                          <a:latin typeface="Times New Roman"/>
                          <a:ea typeface="Times New Roman"/>
                        </a:rPr>
                        <a:t>КТ97С</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a:lnSpc>
                          <a:spcPct val="115000"/>
                        </a:lnSpc>
                        <a:spcAft>
                          <a:spcPts val="0"/>
                        </a:spcAft>
                      </a:pPr>
                      <a:r>
                        <a:rPr lang="ru-RU" sz="1100" dirty="0">
                          <a:latin typeface="Times New Roman"/>
                          <a:ea typeface="Times New Roman"/>
                        </a:rPr>
                        <a:t>5,8</a:t>
                      </a:r>
                      <a:r>
                        <a:rPr lang="ru-RU" sz="1100" dirty="0">
                          <a:latin typeface="Times New Roman"/>
                          <a:ea typeface="Times New Roman"/>
                          <a:sym typeface="Symbol"/>
                        </a:rPr>
                        <a:t></a:t>
                      </a:r>
                      <a:endParaRPr lang="ru-RU" sz="1100" dirty="0">
                        <a:latin typeface="Times New Roman"/>
                        <a:ea typeface="Times New Roman"/>
                      </a:endParaRPr>
                    </a:p>
                    <a:p>
                      <a:pPr indent="-457200" algn="ctr">
                        <a:lnSpc>
                          <a:spcPct val="115000"/>
                        </a:lnSpc>
                        <a:spcAft>
                          <a:spcPts val="0"/>
                        </a:spcAft>
                      </a:pPr>
                      <a:r>
                        <a:rPr lang="ru-RU" sz="1100" dirty="0">
                          <a:latin typeface="Times New Roman"/>
                          <a:ea typeface="Times New Roman"/>
                        </a:rPr>
                        <a:t>7,7</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a:lnSpc>
                          <a:spcPct val="115000"/>
                        </a:lnSpc>
                        <a:spcAft>
                          <a:spcPts val="0"/>
                        </a:spcAft>
                      </a:pPr>
                      <a:r>
                        <a:rPr lang="ru-RU" sz="1100" dirty="0">
                          <a:latin typeface="Times New Roman"/>
                          <a:ea typeface="Times New Roman"/>
                        </a:rPr>
                        <a:t>4</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1,82*10</a:t>
                      </a:r>
                      <a:r>
                        <a:rPr lang="ru-RU" sz="1100" baseline="30000">
                          <a:latin typeface="Times New Roman"/>
                          <a:ea typeface="Times New Roman"/>
                        </a:rPr>
                        <a:t>9</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2,6*10</a:t>
                      </a:r>
                      <a:r>
                        <a:rPr lang="ru-RU" sz="1100" baseline="30000">
                          <a:latin typeface="Times New Roman"/>
                          <a:ea typeface="Times New Roman"/>
                        </a:rPr>
                        <a:t>8</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a:lnSpc>
                          <a:spcPct val="115000"/>
                        </a:lnSpc>
                        <a:spcAft>
                          <a:spcPts val="0"/>
                        </a:spcAft>
                      </a:pPr>
                      <a:r>
                        <a:rPr lang="ru-RU" sz="1100">
                          <a:latin typeface="Times New Roman"/>
                          <a:ea typeface="Times New Roman"/>
                        </a:rPr>
                        <a:t>1</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a:lnSpc>
                          <a:spcPct val="115000"/>
                        </a:lnSpc>
                        <a:spcAft>
                          <a:spcPts val="0"/>
                        </a:spcAft>
                      </a:pPr>
                      <a:r>
                        <a:rPr lang="ru-RU" sz="1100">
                          <a:latin typeface="Times New Roman"/>
                          <a:ea typeface="Times New Roman"/>
                        </a:rPr>
                        <a:t>12</a:t>
                      </a: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a:lnSpc>
                          <a:spcPct val="115000"/>
                        </a:lnSpc>
                        <a:spcAft>
                          <a:spcPts val="0"/>
                        </a:spcAft>
                      </a:pPr>
                      <a:r>
                        <a:rPr lang="en-US" sz="1100">
                          <a:latin typeface="Times New Roman"/>
                          <a:ea typeface="Times New Roman"/>
                        </a:rPr>
                        <a:t>12</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4,64*10</a:t>
                      </a:r>
                      <a:r>
                        <a:rPr lang="ru-RU" sz="1100" baseline="30000">
                          <a:latin typeface="Times New Roman"/>
                          <a:ea typeface="Times New Roman"/>
                        </a:rPr>
                        <a:t>8</a:t>
                      </a:r>
                      <a:endParaRPr lang="ru-RU" sz="110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10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200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a:latin typeface="Times New Roman"/>
                          <a:ea typeface="Times New Roman"/>
                        </a:rPr>
                        <a:t>3,2</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indent="-457200" algn="ctr">
                        <a:lnSpc>
                          <a:spcPct val="115000"/>
                        </a:lnSpc>
                        <a:spcAft>
                          <a:spcPts val="0"/>
                        </a:spcAft>
                      </a:pPr>
                      <a:r>
                        <a:rPr lang="ru-RU" sz="1100" dirty="0">
                          <a:latin typeface="Times New Roman"/>
                          <a:ea typeface="Times New Roman"/>
                        </a:rPr>
                        <a:t>рис.2</a:t>
                      </a:r>
                      <a:br>
                        <a:rPr lang="ru-RU" sz="1100" dirty="0">
                          <a:latin typeface="Times New Roman"/>
                          <a:ea typeface="Times New Roman"/>
                        </a:rPr>
                      </a:br>
                      <a:r>
                        <a:rPr lang="en-US" sz="1100" dirty="0">
                          <a:latin typeface="Times New Roman"/>
                          <a:ea typeface="Times New Roman"/>
                        </a:rPr>
                        <a:t>U</a:t>
                      </a:r>
                      <a:r>
                        <a:rPr lang="ru-RU" sz="1100" baseline="-25000" dirty="0" err="1">
                          <a:latin typeface="Times New Roman"/>
                          <a:ea typeface="Times New Roman"/>
                        </a:rPr>
                        <a:t>пит</a:t>
                      </a:r>
                      <a:r>
                        <a:rPr lang="ru-RU" sz="1100" dirty="0" err="1">
                          <a:latin typeface="Times New Roman"/>
                          <a:ea typeface="Times New Roman"/>
                        </a:rPr>
                        <a:t>=</a:t>
                      </a:r>
                      <a:r>
                        <a:rPr lang="ru-RU" sz="1100" dirty="0">
                          <a:latin typeface="Times New Roman"/>
                          <a:ea typeface="Times New Roman"/>
                        </a:rPr>
                        <a:t/>
                      </a:r>
                      <a:br>
                        <a:rPr lang="ru-RU" sz="1100" dirty="0">
                          <a:latin typeface="Times New Roman"/>
                          <a:ea typeface="Times New Roman"/>
                        </a:rPr>
                      </a:br>
                      <a:r>
                        <a:rPr lang="ru-RU" sz="1100" dirty="0">
                          <a:latin typeface="Times New Roman"/>
                          <a:ea typeface="Times New Roman"/>
                        </a:rPr>
                        <a:t>95В</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9399">
                <a:tc vMerge="1">
                  <a:txBody>
                    <a:bodyPr/>
                    <a:lstStyle/>
                    <a:p>
                      <a:endParaRPr lang="ru-RU"/>
                    </a:p>
                  </a:txBody>
                  <a:tcPr/>
                </a:tc>
                <a:tc>
                  <a:txBody>
                    <a:bodyPr/>
                    <a:lstStyle/>
                    <a:p>
                      <a:pPr indent="-457200" algn="ctr">
                        <a:lnSpc>
                          <a:spcPct val="115000"/>
                        </a:lnSpc>
                        <a:spcAft>
                          <a:spcPts val="0"/>
                        </a:spcAft>
                      </a:pPr>
                      <a:r>
                        <a:rPr lang="ru-RU" sz="1100" dirty="0">
                          <a:latin typeface="Times New Roman"/>
                          <a:ea typeface="Times New Roman"/>
                        </a:rPr>
                        <a:t>1768</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dirty="0">
                          <a:latin typeface="Times New Roman"/>
                          <a:ea typeface="Times New Roman"/>
                        </a:rPr>
                        <a:t>2,07*10</a:t>
                      </a:r>
                      <a:r>
                        <a:rPr lang="ru-RU" sz="1100" baseline="30000" dirty="0">
                          <a:latin typeface="Times New Roman"/>
                          <a:ea typeface="Times New Roman"/>
                        </a:rPr>
                        <a:t>12</a:t>
                      </a:r>
                      <a:endParaRPr lang="ru-RU" sz="1100" dirty="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2,93*10</a:t>
                      </a:r>
                      <a:r>
                        <a:rPr lang="ru-RU" sz="1100" baseline="30000" dirty="0">
                          <a:latin typeface="Times New Roman"/>
                          <a:ea typeface="Times New Roman"/>
                        </a:rPr>
                        <a:t>11</a:t>
                      </a:r>
                      <a:endParaRPr lang="ru-RU" sz="1100" dirty="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indent="-457200" algn="ctr">
                        <a:lnSpc>
                          <a:spcPct val="115000"/>
                        </a:lnSpc>
                        <a:spcAft>
                          <a:spcPts val="0"/>
                        </a:spcAft>
                      </a:pPr>
                      <a:r>
                        <a:rPr lang="ru-RU" sz="1100" dirty="0">
                          <a:latin typeface="Times New Roman"/>
                          <a:ea typeface="Times New Roman"/>
                        </a:rPr>
                        <a:t>5,23*10</a:t>
                      </a:r>
                      <a:r>
                        <a:rPr lang="ru-RU" sz="1100" baseline="30000" dirty="0">
                          <a:latin typeface="Times New Roman"/>
                          <a:ea typeface="Times New Roman"/>
                        </a:rPr>
                        <a:t>11</a:t>
                      </a:r>
                      <a:endParaRPr lang="ru-RU" sz="1100" dirty="0">
                        <a:latin typeface="Times New Roman"/>
                        <a:ea typeface="Times New Roman"/>
                      </a:endParaRPr>
                    </a:p>
                  </a:txBody>
                  <a:tcPr marL="14220" marR="142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10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200</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ctr">
                        <a:lnSpc>
                          <a:spcPct val="115000"/>
                        </a:lnSpc>
                        <a:spcAft>
                          <a:spcPts val="0"/>
                        </a:spcAft>
                      </a:pPr>
                      <a:r>
                        <a:rPr lang="ru-RU" sz="1100" dirty="0">
                          <a:latin typeface="Times New Roman"/>
                          <a:ea typeface="Times New Roman"/>
                        </a:rPr>
                        <a:t>3,2</a:t>
                      </a: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indent="-457200" algn="ctr">
                        <a:lnSpc>
                          <a:spcPct val="115000"/>
                        </a:lnSpc>
                        <a:spcAft>
                          <a:spcPts val="0"/>
                        </a:spcAft>
                      </a:pPr>
                      <a:endParaRPr lang="ru-RU" sz="1100" dirty="0">
                        <a:latin typeface="Times New Roman"/>
                        <a:ea typeface="Times New Roman"/>
                      </a:endParaRPr>
                    </a:p>
                  </a:txBody>
                  <a:tcPr marL="14220" marR="142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6433" name="Rectangle 1"/>
          <p:cNvSpPr>
            <a:spLocks noChangeArrowheads="1"/>
          </p:cNvSpPr>
          <p:nvPr/>
        </p:nvSpPr>
        <p:spPr bwMode="auto">
          <a:xfrm>
            <a:off x="1000100" y="142852"/>
            <a:ext cx="71438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FFFF00"/>
                </a:solidFill>
                <a:effectLst/>
                <a:latin typeface="Bookman Old Style" pitchFamily="18" charset="0"/>
                <a:ea typeface="Times New Roman" pitchFamily="18" charset="0"/>
              </a:rPr>
              <a:t>Результаты испытаний МОП транзисторов на воздействие  пучком дейтронов</a:t>
            </a:r>
            <a:endParaRPr kumimoji="0" lang="ru-RU" b="0" i="0" u="none" strike="noStrike" cap="none" normalizeH="0" baseline="0" dirty="0" smtClean="0">
              <a:ln>
                <a:noFill/>
              </a:ln>
              <a:solidFill>
                <a:srgbClr val="FFFF00"/>
              </a:solidFill>
              <a:effectLst/>
              <a:latin typeface="Bookman Old Style"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42844" y="1357298"/>
            <a:ext cx="8858312" cy="4981686"/>
          </a:xfrm>
          <a:prstGeom prst="rect">
            <a:avLst/>
          </a:prstGeom>
          <a:noFill/>
          <a:ln w="9525">
            <a:noFill/>
            <a:miter lim="800000"/>
            <a:headEnd/>
            <a:tailEnd/>
          </a:ln>
          <a:effectLst/>
        </p:spPr>
      </p:pic>
      <p:sp>
        <p:nvSpPr>
          <p:cNvPr id="3" name="Rectangle 2"/>
          <p:cNvSpPr/>
          <p:nvPr/>
        </p:nvSpPr>
        <p:spPr>
          <a:xfrm>
            <a:off x="1571604" y="1000108"/>
            <a:ext cx="1287532" cy="369332"/>
          </a:xfrm>
          <a:prstGeom prst="rect">
            <a:avLst/>
          </a:prstGeom>
        </p:spPr>
        <p:txBody>
          <a:bodyPr wrap="none">
            <a:spAutoFit/>
          </a:bodyPr>
          <a:lstStyle/>
          <a:p>
            <a:r>
              <a:rPr lang="en-US" dirty="0" smtClean="0"/>
              <a:t>Biophysics</a:t>
            </a:r>
          </a:p>
        </p:txBody>
      </p:sp>
      <p:sp>
        <p:nvSpPr>
          <p:cNvPr id="4" name="Rectangle 3"/>
          <p:cNvSpPr/>
          <p:nvPr/>
        </p:nvSpPr>
        <p:spPr>
          <a:xfrm>
            <a:off x="5643570" y="1000108"/>
            <a:ext cx="2172390" cy="369332"/>
          </a:xfrm>
          <a:prstGeom prst="rect">
            <a:avLst/>
          </a:prstGeom>
        </p:spPr>
        <p:txBody>
          <a:bodyPr wrap="none">
            <a:spAutoFit/>
          </a:bodyPr>
          <a:lstStyle/>
          <a:p>
            <a:r>
              <a:rPr lang="en-US" dirty="0" smtClean="0"/>
              <a:t>Materials Research</a:t>
            </a:r>
          </a:p>
        </p:txBody>
      </p:sp>
      <p:sp>
        <p:nvSpPr>
          <p:cNvPr id="5" name="Rectangle 4"/>
          <p:cNvSpPr/>
          <p:nvPr/>
        </p:nvSpPr>
        <p:spPr>
          <a:xfrm>
            <a:off x="2500298" y="214290"/>
            <a:ext cx="4433201" cy="523220"/>
          </a:xfrm>
          <a:prstGeom prst="rect">
            <a:avLst/>
          </a:prstGeom>
        </p:spPr>
        <p:txBody>
          <a:bodyPr wrap="none">
            <a:spAutoFit/>
          </a:bodyPr>
          <a:lstStyle/>
          <a:p>
            <a:r>
              <a:rPr lang="en-US" sz="2800" b="1" dirty="0" smtClean="0">
                <a:solidFill>
                  <a:srgbClr val="FFFF00"/>
                </a:solidFill>
                <a:effectLst>
                  <a:glow rad="63500">
                    <a:schemeClr val="accent4">
                      <a:satMod val="175000"/>
                      <a:alpha val="40000"/>
                    </a:schemeClr>
                  </a:glow>
                  <a:outerShdw blurRad="38100" dist="38100" dir="2700000" algn="tl">
                    <a:srgbClr val="000000">
                      <a:alpha val="43137"/>
                    </a:srgbClr>
                  </a:outerShdw>
                </a:effectLst>
              </a:rPr>
              <a:t>BIOMAT Research Fields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000100" y="1643050"/>
            <a:ext cx="7560639" cy="4419611"/>
          </a:xfrm>
          <a:prstGeom prst="rect">
            <a:avLst/>
          </a:prstGeom>
          <a:noFill/>
          <a:ln w="9525">
            <a:noFill/>
            <a:miter lim="800000"/>
            <a:headEnd/>
            <a:tailEnd/>
          </a:ln>
          <a:effectLst/>
        </p:spPr>
      </p:pic>
      <p:sp>
        <p:nvSpPr>
          <p:cNvPr id="3" name="Rectangle 2"/>
          <p:cNvSpPr/>
          <p:nvPr/>
        </p:nvSpPr>
        <p:spPr>
          <a:xfrm>
            <a:off x="500034" y="285728"/>
            <a:ext cx="8072494" cy="461665"/>
          </a:xfrm>
          <a:prstGeom prst="rect">
            <a:avLst/>
          </a:prstGeom>
        </p:spPr>
        <p:txBody>
          <a:bodyPr wrap="square">
            <a:spAutoFit/>
          </a:bodyPr>
          <a:lstStyle/>
          <a:p>
            <a:pPr algn="ctr"/>
            <a:r>
              <a:rPr lang="en-US" sz="2400" b="1" i="1" dirty="0" smtClean="0">
                <a:solidFill>
                  <a:srgbClr val="FFFF00"/>
                </a:solidFill>
                <a:effectLst>
                  <a:glow rad="63500">
                    <a:schemeClr val="accent5">
                      <a:satMod val="175000"/>
                      <a:alpha val="40000"/>
                    </a:schemeClr>
                  </a:glow>
                  <a:outerShdw blurRad="38100" dist="38100" dir="2700000" algn="tl">
                    <a:srgbClr val="000000">
                      <a:alpha val="43137"/>
                    </a:srgbClr>
                  </a:outerShdw>
                </a:effectLst>
              </a:rPr>
              <a:t>Warm Dense Matter Science and Material Creation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Theme1_1</Template>
  <TotalTime>1592</TotalTime>
  <Words>3396</Words>
  <Application>Microsoft Office PowerPoint</Application>
  <PresentationFormat>On-screen Show (4:3)</PresentationFormat>
  <Paragraphs>616</Paragraphs>
  <Slides>72</Slides>
  <Notes>21</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72</vt:i4>
      </vt:variant>
    </vt:vector>
  </HeadingPairs>
  <TitlesOfParts>
    <vt:vector size="76" baseType="lpstr">
      <vt:lpstr>Office Theme</vt:lpstr>
      <vt:lpstr>Document</vt:lpstr>
      <vt:lpstr>Graph</vt:lpstr>
      <vt:lpstr>Image</vt:lpstr>
      <vt:lpstr>Slide 1</vt:lpstr>
      <vt:lpstr>1997, Belovezhskaya Pushcha</vt:lpstr>
      <vt:lpstr>Kurchatov synchrotron radiation source, 1999</vt:lpstr>
      <vt:lpstr>Contents:</vt:lpstr>
      <vt:lpstr>Slide 5</vt:lpstr>
      <vt:lpstr>High-energy ion beams for space research</vt:lpstr>
      <vt:lpstr>Slide 7</vt:lpstr>
      <vt:lpstr>Slide 8</vt:lpstr>
      <vt:lpstr>Slide 9</vt:lpstr>
      <vt:lpstr>Radiation damage of electronic components</vt:lpstr>
      <vt:lpstr>Radiation load for space flights</vt:lpstr>
      <vt:lpstr>The damage induced by heavy ions</vt:lpstr>
      <vt:lpstr>Slide 13</vt:lpstr>
      <vt:lpstr>The main directions of scientific-methodical and innovative work on the beams of relativistic nuclei</vt:lpstr>
      <vt:lpstr>Microbeams of heavy ions for research of local damage in cells</vt:lpstr>
      <vt:lpstr>Slide 16</vt:lpstr>
      <vt:lpstr>Slide 17</vt:lpstr>
      <vt:lpstr>Slide 18</vt:lpstr>
      <vt:lpstr>The existing accelerator complex VBLHEP</vt:lpstr>
      <vt:lpstr>Slide 20</vt:lpstr>
      <vt:lpstr>Slide 21</vt:lpstr>
      <vt:lpstr>Projects under the theme of 1107 for the 2017-2019 years.</vt:lpstr>
      <vt:lpstr>Study of irradiation of sub-critical  uranium assembly + lead target. International collaboration “Energy+Transmutation” at Nuclotron</vt:lpstr>
      <vt:lpstr>Slide 24</vt:lpstr>
      <vt:lpstr>Energy multiplication in the target </vt:lpstr>
      <vt:lpstr>Cosmic Ray Composition and Spectra</vt:lpstr>
      <vt:lpstr>Radiation damage of electronic components. Experiments at the Nuclotron.</vt:lpstr>
      <vt:lpstr>Slide 28</vt:lpstr>
      <vt:lpstr>Slide 29</vt:lpstr>
      <vt:lpstr>Slide 30</vt:lpstr>
      <vt:lpstr>Why are we interested in energetic heavy ions?</vt:lpstr>
      <vt:lpstr>Slide 32</vt:lpstr>
      <vt:lpstr>Slide 33</vt:lpstr>
      <vt:lpstr>Development of the prototype units Complex of Carbon Radiotherapy</vt:lpstr>
      <vt:lpstr>The foundations of hadrontherapy</vt:lpstr>
      <vt:lpstr>Block diagram of the experimental setup of the prototype on a carbon nuclei beam of the Nuclotron-M</vt:lpstr>
      <vt:lpstr>Slide 37</vt:lpstr>
      <vt:lpstr>Slide 38</vt:lpstr>
      <vt:lpstr>Slide 39</vt:lpstr>
      <vt:lpstr>Slide 40</vt:lpstr>
      <vt:lpstr>Device structures tracks of heavy ions, filled with nanoparticles </vt:lpstr>
      <vt:lpstr>Electrodeposition of nanoparticles</vt:lpstr>
      <vt:lpstr>Extent filling of the pores with Ni nanoparticles  is controlled  by deposition time</vt:lpstr>
      <vt:lpstr>Giant magnetic resistance n-Si / SiO2 / Ni nanostructures</vt:lpstr>
      <vt:lpstr>Slide 45</vt:lpstr>
      <vt:lpstr>Kurchatov synchrotron radiation source</vt:lpstr>
      <vt:lpstr> Kurchatov synchrotron radiation source (different installation)</vt:lpstr>
      <vt:lpstr>Slide 48</vt:lpstr>
      <vt:lpstr>Basic scientific directions </vt:lpstr>
      <vt:lpstr>Development of EXAFS spectroscopy methods on SR beams</vt:lpstr>
      <vt:lpstr>The main scientific problems which can be solved by using ED EXAFS</vt:lpstr>
      <vt:lpstr>Slide 52</vt:lpstr>
      <vt:lpstr>XASX-Ray Absorption Spectroscopy</vt:lpstr>
      <vt:lpstr>Fourier transform of the EXAFS spectra at the CoK-edge for the La1xSrxCoO3</vt:lpstr>
      <vt:lpstr>Debye-Scherrer diffraction geometry "reverse" on the scattering of the Kurchatov source SI </vt:lpstr>
      <vt:lpstr>Slide 56</vt:lpstr>
      <vt:lpstr>Slide 57</vt:lpstr>
      <vt:lpstr>Debye-Scherrer diffraction in the opposite hemisphere</vt:lpstr>
      <vt:lpstr>Slide 59</vt:lpstr>
      <vt:lpstr>Raman scattering is the interaction of photons and intrinsic molecular bonds</vt:lpstr>
      <vt:lpstr>Slide 61</vt:lpstr>
      <vt:lpstr>Scanning Confocal Microscope  Ø    Sub-mm spot Scanning Spectroscopic Microscope Ø    Laser Confocal Microscope </vt:lpstr>
      <vt:lpstr>Slide 63</vt:lpstr>
      <vt:lpstr>Slide 64</vt:lpstr>
      <vt:lpstr>Tests of nonlinear laser microscope (CARS) in Minsk before being sent to the JINR, December 2009</vt:lpstr>
      <vt:lpstr>Slide 66</vt:lpstr>
      <vt:lpstr>Slide 67</vt:lpstr>
      <vt:lpstr>Slide 68</vt:lpstr>
      <vt:lpstr>Slide 69</vt:lpstr>
      <vt:lpstr>Slide 70</vt:lpstr>
      <vt:lpstr>Slide 71</vt:lpstr>
      <vt:lpstr>Slide 72</vt:lpstr>
    </vt:vector>
  </TitlesOfParts>
  <Company>JINR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Зона высоких радиационных технологий на базе ускорительного комплекса НИКА (предложения к реализации)</dc:title>
  <dc:creator>strekale</dc:creator>
  <cp:lastModifiedBy>strekale</cp:lastModifiedBy>
  <cp:revision>116</cp:revision>
  <dcterms:created xsi:type="dcterms:W3CDTF">2012-03-30T10:41:35Z</dcterms:created>
  <dcterms:modified xsi:type="dcterms:W3CDTF">2018-08-08T08:54:54Z</dcterms:modified>
</cp:coreProperties>
</file>