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34"/>
  </p:notesMasterIdLst>
  <p:sldIdLst>
    <p:sldId id="259" r:id="rId2"/>
    <p:sldId id="363" r:id="rId3"/>
    <p:sldId id="364" r:id="rId4"/>
    <p:sldId id="329" r:id="rId5"/>
    <p:sldId id="330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86" r:id="rId14"/>
    <p:sldId id="372" r:id="rId15"/>
    <p:sldId id="373" r:id="rId16"/>
    <p:sldId id="379" r:id="rId17"/>
    <p:sldId id="374" r:id="rId18"/>
    <p:sldId id="375" r:id="rId19"/>
    <p:sldId id="376" r:id="rId20"/>
    <p:sldId id="377" r:id="rId21"/>
    <p:sldId id="378" r:id="rId22"/>
    <p:sldId id="387" r:id="rId23"/>
    <p:sldId id="388" r:id="rId24"/>
    <p:sldId id="390" r:id="rId25"/>
    <p:sldId id="389" r:id="rId26"/>
    <p:sldId id="381" r:id="rId27"/>
    <p:sldId id="382" r:id="rId28"/>
    <p:sldId id="383" r:id="rId29"/>
    <p:sldId id="391" r:id="rId30"/>
    <p:sldId id="392" r:id="rId31"/>
    <p:sldId id="384" r:id="rId32"/>
    <p:sldId id="3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FF"/>
    <a:srgbClr val="000000"/>
    <a:srgbClr val="F5F3DB"/>
    <a:srgbClr val="F9FAD6"/>
    <a:srgbClr val="FF0000"/>
    <a:srgbClr val="FFFF00"/>
    <a:srgbClr val="FFFFCB"/>
    <a:srgbClr val="BFBF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62" autoAdjust="0"/>
    <p:restoredTop sz="86564" autoAdjust="0"/>
  </p:normalViewPr>
  <p:slideViewPr>
    <p:cSldViewPr>
      <p:cViewPr varScale="1">
        <p:scale>
          <a:sx n="71" d="100"/>
          <a:sy n="71" d="100"/>
        </p:scale>
        <p:origin x="350" y="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7E1B6-5E46-42E9-9233-28EF75DA7E37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B7BF1-207F-4DDD-91E2-BEAC24E166C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112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>
                <a:solidFill>
                  <a:prstClr val="black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072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1479F102-5389-42B5-A4AA-74C39041052F}" type="slidenum">
              <a:rPr lang="en-US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6762234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57061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2418149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0381148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20054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37743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1654470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2860355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531391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18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8112392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19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34918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/>
              <a:pPr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30530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20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1350052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21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808524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91645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23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8835782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24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69404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25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809219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26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2614839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27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93607500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28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8582626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29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673411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71800" y="547688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8AD64F-8EC8-4F21-ADD4-EE9D0C6E577F}" type="slidenum">
              <a:rPr smtClean="0"/>
              <a:p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737139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30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2940440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31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20953463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32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0390669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68235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3768235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9205005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13770974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865500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en-US" sz="1200" smtClean="0">
                <a:solidFill>
                  <a:schemeClr val="tx1"/>
                </a:solidFill>
                <a:latin typeface="Arial" charset="0"/>
              </a:rPr>
              <a:t>Instrumentation of the forward region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eaLnBrk="1" hangingPunct="1"/>
            <a:fld id="{41704ECF-55C8-4961-9594-5F4EE4C0209D}" type="slidenum">
              <a:rPr lang="en-US" sz="1200" smtClean="0">
                <a:solidFill>
                  <a:schemeClr val="tx1"/>
                </a:solidFill>
                <a:latin typeface="Arial" charset="0"/>
              </a:rPr>
              <a:pPr eaLnBrk="1" hangingPunct="1"/>
              <a:t>9</a:t>
            </a:fld>
            <a:endParaRPr lang="en-US" sz="12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smtClean="0"/>
          </a:p>
        </p:txBody>
      </p:sp>
    </p:spTree>
    <p:extLst>
      <p:ext uri="{BB962C8B-B14F-4D97-AF65-F5344CB8AC3E}">
        <p14:creationId xmlns:p14="http://schemas.microsoft.com/office/powerpoint/2010/main" val="4062738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fld id="{ED3AED3A-AEDF-4BF1-953F-8A9B1F5CC572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E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pic>
        <p:nvPicPr>
          <p:cNvPr id="5" name="Picture 25" descr="CMS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3834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blipFill dpi="0" rotWithShape="1">
          <a:blip r:embed="rId2">
            <a:alphaModFix amt="36000"/>
            <a:duotone>
              <a:schemeClr val="bg2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9000"/>
                    </a14:imgEffect>
                    <a14:imgEffect>
                      <a14:colorTemperature colorTemp="4750"/>
                    </a14:imgEffect>
                    <a14:imgEffect>
                      <a14:saturation sat="200000"/>
                    </a14:imgEffect>
                    <a14:imgEffect>
                      <a14:brightnessContrast bright="27000" contrast="-2000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6B2563A8-1F0F-4FFE-83DC-504DB6DC5275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 baseline="0">
                <a:solidFill>
                  <a:srgbClr val="CCCCFF"/>
                </a:solidFill>
              </a:defRPr>
            </a:lvl1pPr>
          </a:lstStyle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89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240" y="1393559"/>
            <a:ext cx="804852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89AA-4B6E-4E45-9A74-FB391315E6F0}" type="datetime1">
              <a:rPr lang="de-DE" smtClean="0"/>
              <a:t>15.08.2018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Grodna 2018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/>
              <a:pPr/>
              <a:t>‹Nr.›</a:t>
            </a:fld>
            <a:endParaRPr/>
          </a:p>
        </p:txBody>
      </p:sp>
      <p:pic>
        <p:nvPicPr>
          <p:cNvPr id="7" name="Picture 25" descr="CMS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0113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9941" y="-19519"/>
            <a:ext cx="764058" cy="76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504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44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24000"/>
                    </a14:imgEffect>
                    <a14:imgEffect>
                      <a14:colorTemperature colorTemp="3625"/>
                    </a14:imgEffect>
                  </a14:imgLayer>
                </a14:imgProps>
              </a:ext>
            </a:extLst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DF48DA-E332-4A42-B6B0-B13563B41D93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447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447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0EB878A-4B93-4F71-A428-03F17708550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70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712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4" Type="http://schemas.openxmlformats.org/officeDocument/2006/relationships/image" Target="../media/image3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35.png"/><Relationship Id="rId7" Type="http://schemas.openxmlformats.org/officeDocument/2006/relationships/image" Target="../media/image7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68.png"/><Relationship Id="rId10" Type="http://schemas.openxmlformats.org/officeDocument/2006/relationships/image" Target="../media/image73.png"/><Relationship Id="rId4" Type="http://schemas.openxmlformats.org/officeDocument/2006/relationships/image" Target="../media/image56.png"/><Relationship Id="rId9" Type="http://schemas.openxmlformats.org/officeDocument/2006/relationships/image" Target="../media/image7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7" Type="http://schemas.openxmlformats.org/officeDocument/2006/relationships/image" Target="../media/image460.png"/><Relationship Id="rId12" Type="http://schemas.openxmlformats.org/officeDocument/2006/relationships/image" Target="../media/image62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1.emf"/><Relationship Id="rId5" Type="http://schemas.openxmlformats.org/officeDocument/2006/relationships/image" Target="../media/image60.emf"/><Relationship Id="rId10" Type="http://schemas.openxmlformats.org/officeDocument/2006/relationships/image" Target="../media/image69.png"/><Relationship Id="rId4" Type="http://schemas.openxmlformats.org/officeDocument/2006/relationships/image" Target="../media/image5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1" Type="http://schemas.openxmlformats.org/officeDocument/2006/relationships/image" Target="../media/image81.png"/><Relationship Id="rId2" Type="http://schemas.openxmlformats.org/officeDocument/2006/relationships/notesSlide" Target="../notesSlides/notesSlide15.xml"/><Relationship Id="rId20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4" Type="http://schemas.openxmlformats.org/officeDocument/2006/relationships/image" Target="../media/image65.png"/><Relationship Id="rId23" Type="http://schemas.openxmlformats.org/officeDocument/2006/relationships/image" Target="../media/image64.emf"/><Relationship Id="rId22" Type="http://schemas.openxmlformats.org/officeDocument/2006/relationships/image" Target="../media/image82.png"/></Relationships>
</file>

<file path=ppt/slides/_rels/slide1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6.png"/><Relationship Id="rId12" Type="http://schemas.openxmlformats.org/officeDocument/2006/relationships/image" Target="../media/image6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66.emf"/><Relationship Id="rId15" Type="http://schemas.openxmlformats.org/officeDocument/2006/relationships/image" Target="../media/image68.emf"/><Relationship Id="rId10" Type="http://schemas.openxmlformats.org/officeDocument/2006/relationships/image" Target="../media/image680.png"/><Relationship Id="rId9" Type="http://schemas.openxmlformats.org/officeDocument/2006/relationships/image" Target="../media/image670.png"/><Relationship Id="rId14" Type="http://schemas.openxmlformats.org/officeDocument/2006/relationships/image" Target="../media/image8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1.png"/><Relationship Id="rId4" Type="http://schemas.openxmlformats.org/officeDocument/2006/relationships/image" Target="../media/image70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0.png"/><Relationship Id="rId10" Type="http://schemas.openxmlformats.org/officeDocument/2006/relationships/image" Target="../media/image72.emf"/><Relationship Id="rId4" Type="http://schemas.openxmlformats.org/officeDocument/2006/relationships/image" Target="../media/image71.emf"/><Relationship Id="rId9" Type="http://schemas.openxmlformats.org/officeDocument/2006/relationships/image" Target="../media/image7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emf"/><Relationship Id="rId3" Type="http://schemas.openxmlformats.org/officeDocument/2006/relationships/image" Target="../media/image74.png"/><Relationship Id="rId7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0.png"/><Relationship Id="rId5" Type="http://schemas.openxmlformats.org/officeDocument/2006/relationships/image" Target="../media/image94.png"/><Relationship Id="rId4" Type="http://schemas.openxmlformats.org/officeDocument/2006/relationships/image" Target="../media/image7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emf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png"/><Relationship Id="rId3" Type="http://schemas.openxmlformats.org/officeDocument/2006/relationships/image" Target="../media/image83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emf"/><Relationship Id="rId4" Type="http://schemas.openxmlformats.org/officeDocument/2006/relationships/image" Target="../media/image10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png"/><Relationship Id="rId4" Type="http://schemas.openxmlformats.org/officeDocument/2006/relationships/image" Target="../media/image91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9.png"/><Relationship Id="rId3" Type="http://schemas.openxmlformats.org/officeDocument/2006/relationships/image" Target="../media/image93.emf"/><Relationship Id="rId7" Type="http://schemas.openxmlformats.org/officeDocument/2006/relationships/image" Target="../media/image1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emf"/><Relationship Id="rId5" Type="http://schemas.openxmlformats.org/officeDocument/2006/relationships/image" Target="../media/image95.png"/><Relationship Id="rId4" Type="http://schemas.openxmlformats.org/officeDocument/2006/relationships/image" Target="../media/image76.emf"/><Relationship Id="rId9" Type="http://schemas.openxmlformats.org/officeDocument/2006/relationships/image" Target="../media/image1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emf"/><Relationship Id="rId7" Type="http://schemas.openxmlformats.org/officeDocument/2006/relationships/image" Target="../media/image1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25.png"/><Relationship Id="rId4" Type="http://schemas.openxmlformats.org/officeDocument/2006/relationships/image" Target="../media/image10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emf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4.png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11" Type="http://schemas.openxmlformats.org/officeDocument/2006/relationships/image" Target="../media/image22.png"/><Relationship Id="rId5" Type="http://schemas.openxmlformats.org/officeDocument/2006/relationships/image" Target="../media/image10.emf"/><Relationship Id="rId15" Type="http://schemas.openxmlformats.org/officeDocument/2006/relationships/image" Target="../media/image16.gif"/><Relationship Id="rId10" Type="http://schemas.openxmlformats.org/officeDocument/2006/relationships/image" Target="../media/image21.png"/><Relationship Id="rId4" Type="http://schemas.openxmlformats.org/officeDocument/2006/relationships/image" Target="../media/image9.emf"/><Relationship Id="rId9" Type="http://schemas.openxmlformats.org/officeDocument/2006/relationships/image" Target="../media/image20.png"/><Relationship Id="rId1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23.emf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24.emf"/><Relationship Id="rId15" Type="http://schemas.openxmlformats.org/officeDocument/2006/relationships/image" Target="../media/image4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25.emf"/><Relationship Id="rId14" Type="http://schemas.openxmlformats.org/officeDocument/2006/relationships/image" Target="../media/image44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0.png"/><Relationship Id="rId3" Type="http://schemas.openxmlformats.org/officeDocument/2006/relationships/image" Target="../media/image27.emf"/><Relationship Id="rId12" Type="http://schemas.openxmlformats.org/officeDocument/2006/relationships/image" Target="../media/image49.png"/><Relationship Id="rId17" Type="http://schemas.openxmlformats.org/officeDocument/2006/relationships/image" Target="../media/image55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48.png"/><Relationship Id="rId1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3.png"/><Relationship Id="rId1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2"/>
          <p:cNvSpPr txBox="1">
            <a:spLocks noChangeArrowheads="1"/>
          </p:cNvSpPr>
          <p:nvPr/>
        </p:nvSpPr>
        <p:spPr bwMode="auto">
          <a:xfrm>
            <a:off x="1143000" y="1066800"/>
            <a:ext cx="6565900" cy="954107"/>
          </a:xfrm>
          <a:prstGeom prst="rect">
            <a:avLst/>
          </a:prstGeom>
          <a:solidFill>
            <a:srgbClr val="FFFFCC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Tau lepton couplings to the Z and Higgs bosons </a:t>
            </a:r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2209800" y="3276600"/>
            <a:ext cx="5029200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sz="1800" dirty="0" smtClean="0"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  </a:t>
            </a: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Wolfgang Lohmann,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  <a:buClr>
                <a:srgbClr val="FFFFFF"/>
              </a:buClr>
              <a:buSzPct val="160000"/>
            </a:pPr>
            <a:r>
              <a:rPr lang="en-US" dirty="0" smtClean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BTU, CERN, DESY and RWTH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801730-3B96-4F11-A74B-C0951E9C8643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0B09BA-081F-4980-BB40-B191A86C999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5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LHC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8214B3-3E0F-4838-A86B-1AB493A18A10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762000"/>
            <a:ext cx="8991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At LHC the luminosity is 10</a:t>
            </a:r>
            <a:r>
              <a:rPr lang="en-US" sz="2000" baseline="30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 times larger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However: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47800" y="1359410"/>
            <a:ext cx="7239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4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Z is produced in q </a:t>
            </a:r>
            <a:r>
              <a:rPr lang="en-US" dirty="0" err="1" smtClean="0">
                <a:solidFill>
                  <a:srgbClr val="0000FF"/>
                </a:solidFill>
              </a:rPr>
              <a:t>q</a:t>
            </a:r>
            <a:r>
              <a:rPr lang="en-US" dirty="0" smtClean="0">
                <a:solidFill>
                  <a:srgbClr val="0000FF"/>
                </a:solidFill>
              </a:rPr>
              <a:t> annihilations</a:t>
            </a:r>
          </a:p>
          <a:p>
            <a:pPr marL="285750" indent="-285750">
              <a:buSzPct val="144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SzPct val="144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the Z is not at rest in the </a:t>
            </a:r>
            <a:r>
              <a:rPr lang="en-US" dirty="0" err="1" smtClean="0">
                <a:solidFill>
                  <a:srgbClr val="0000FF"/>
                </a:solidFill>
              </a:rPr>
              <a:t>centre</a:t>
            </a:r>
            <a:r>
              <a:rPr lang="en-US" dirty="0" smtClean="0">
                <a:solidFill>
                  <a:srgbClr val="0000FF"/>
                </a:solidFill>
              </a:rPr>
              <a:t>-of-mass system (or lab system)</a:t>
            </a:r>
          </a:p>
          <a:p>
            <a:pPr marL="285750" indent="-285750">
              <a:buSzPct val="144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FF"/>
              </a:solidFill>
            </a:endParaRPr>
          </a:p>
          <a:p>
            <a:pPr marL="285750" indent="-285750">
              <a:buSzPct val="144000"/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Pile up of many interactions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 flipH="1">
            <a:off x="4114800" y="1440000"/>
            <a:ext cx="160941" cy="1905"/>
          </a:xfrm>
          <a:prstGeom prst="line">
            <a:avLst/>
          </a:prstGeom>
          <a:ln w="38100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520" y="3643701"/>
            <a:ext cx="6417879" cy="237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2"/>
              <p:cNvSpPr txBox="1">
                <a:spLocks noChangeArrowheads="1"/>
              </p:cNvSpPr>
              <p:nvPr/>
            </p:nvSpPr>
            <p:spPr bwMode="auto">
              <a:xfrm>
                <a:off x="1845467" y="0"/>
                <a:ext cx="5453063" cy="57342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3200" b="0" i="1" baseline="30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32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from A </a:t>
                </a:r>
                <a:r>
                  <a:rPr lang="en-US" sz="3200" baseline="-25000" dirty="0" smtClean="0">
                    <a:solidFill>
                      <a:srgbClr val="0000FF"/>
                    </a:solidFill>
                    <a:latin typeface="+mn-lt"/>
                  </a:rPr>
                  <a:t>FB</a:t>
                </a:r>
              </a:p>
            </p:txBody>
          </p:sp>
        </mc:Choice>
        <mc:Fallback xmlns="">
          <p:sp>
            <p:nvSpPr>
              <p:cNvPr id="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467" y="0"/>
                <a:ext cx="5453063" cy="573427"/>
              </a:xfrm>
              <a:prstGeom prst="rect">
                <a:avLst/>
              </a:prstGeom>
              <a:blipFill rotWithShape="0">
                <a:blip r:embed="rId4"/>
                <a:stretch>
                  <a:fillRect t="-4255" b="-30851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7FDF26-979D-4FE6-BA77-424548D1B5FF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2522" y="716210"/>
            <a:ext cx="7265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Process: q </a:t>
            </a:r>
            <a:r>
              <a:rPr lang="en-US" dirty="0" err="1" smtClean="0">
                <a:solidFill>
                  <a:srgbClr val="0000FF"/>
                </a:solidFill>
              </a:rPr>
              <a:t>q</a:t>
            </a:r>
            <a:r>
              <a:rPr lang="en-US" dirty="0" smtClean="0">
                <a:solidFill>
                  <a:srgbClr val="0000FF"/>
                </a:solidFill>
              </a:rPr>
              <a:t>           Z          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2400" baseline="30000" dirty="0" smtClean="0">
                <a:solidFill>
                  <a:srgbClr val="0000FF"/>
                </a:solidFill>
              </a:rPr>
              <a:t>+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2400" baseline="30000" dirty="0" smtClean="0">
                <a:solidFill>
                  <a:srgbClr val="0000FF"/>
                </a:solidFill>
              </a:rPr>
              <a:t>-</a:t>
            </a:r>
            <a:endParaRPr lang="en-US" sz="2400" baseline="30000" dirty="0">
              <a:solidFill>
                <a:srgbClr val="0000FF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1913958" y="1014248"/>
            <a:ext cx="44053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743200" y="1014248"/>
            <a:ext cx="440533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83965" y="780226"/>
            <a:ext cx="4975951" cy="16002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144865" y="4452025"/>
                <a:ext cx="8888775" cy="1877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The Z tends to be boosted in the direction of the valence quark q</a:t>
                </a:r>
              </a:p>
              <a:p>
                <a:endParaRPr lang="en-US" sz="1600" dirty="0">
                  <a:solidFill>
                    <a:srgbClr val="0000FF"/>
                  </a:solidFill>
                </a:endParaRPr>
              </a:p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For the Z production from sea 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quarks 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either a correction to A</a:t>
                </a:r>
                <a:r>
                  <a:rPr lang="en-US" sz="1600" baseline="-25000" dirty="0" smtClean="0">
                    <a:solidFill>
                      <a:srgbClr val="0000FF"/>
                    </a:solidFill>
                  </a:rPr>
                  <a:t>FB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 is derived using MC simulations, or the measured value of A</a:t>
                </a:r>
                <a:r>
                  <a:rPr lang="en-US" sz="1600" baseline="-25000" dirty="0" smtClean="0">
                    <a:solidFill>
                      <a:srgbClr val="0000FF"/>
                    </a:solidFill>
                  </a:rPr>
                  <a:t>FB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  is compared to Monte Carlo templates including the sea quark contribution</a:t>
                </a: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Axial and vector couplings of quarks and leptons in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600" dirty="0" smtClean="0">
                    <a:solidFill>
                      <a:srgbClr val="0000FF"/>
                    </a:solidFill>
                  </a:rPr>
                  <a:t> and  </a:t>
                </a:r>
                <a14:m>
                  <m:oMath xmlns:m="http://schemas.openxmlformats.org/officeDocument/2006/math">
                    <m:r>
                      <a:rPr lang="de-DE" i="1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1</m:t>
                    </m:r>
                    <m:d>
                      <m:dPr>
                        <m:ctrlPr>
                          <a:rPr 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!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865" y="4452025"/>
                <a:ext cx="8888775" cy="1877437"/>
              </a:xfrm>
              <a:prstGeom prst="rect">
                <a:avLst/>
              </a:prstGeom>
              <a:blipFill>
                <a:blip r:embed="rId6"/>
                <a:stretch>
                  <a:fillRect l="-412" t="-974" b="-42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/>
          <p:nvPr/>
        </p:nvCxnSpPr>
        <p:spPr bwMode="auto">
          <a:xfrm flipH="1">
            <a:off x="1646932" y="884713"/>
            <a:ext cx="160941" cy="1905"/>
          </a:xfrm>
          <a:prstGeom prst="line">
            <a:avLst/>
          </a:prstGeom>
          <a:ln w="38100">
            <a:headEnd type="none" w="med" len="med"/>
            <a:tailEnd type="non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1073" y="1278631"/>
            <a:ext cx="3894431" cy="3132664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4008554" y="2473681"/>
            <a:ext cx="5135446" cy="1069579"/>
            <a:chOff x="-1850405" y="2747591"/>
            <a:chExt cx="10962338" cy="179099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1850405" y="2747591"/>
              <a:ext cx="10962338" cy="178981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124000" y="4023219"/>
              <a:ext cx="216903" cy="5153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316980" y="3180833"/>
              <a:ext cx="228600" cy="41122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22029" y="3128309"/>
              <a:ext cx="228599" cy="56690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  <a:endParaRPr lang="de-DE" sz="1400" dirty="0" smtClean="0">
                <a:solidFill>
                  <a:srgbClr val="000000"/>
                </a:solidFill>
                <a:latin typeface="Brush Script MT" panose="03060802040406070304" pitchFamily="66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14716" y="3180304"/>
              <a:ext cx="228599" cy="5153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82022" y="3180304"/>
              <a:ext cx="166181" cy="5153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62401" y="3180303"/>
              <a:ext cx="228600" cy="41122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86660" y="4013561"/>
              <a:ext cx="165463" cy="5153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86422" y="4014333"/>
              <a:ext cx="228599" cy="51536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772000" y="3960001"/>
              <a:ext cx="228600" cy="41122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0000"/>
                  </a:solidFill>
                  <a:latin typeface="Brush Script MT" panose="03060802040406070304" pitchFamily="66" charset="0"/>
                </a:rPr>
                <a:t>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7301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804EC94-395B-4A11-AB00-912FE2C16B61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70641" y="740830"/>
            <a:ext cx="7265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</a:t>
            </a:r>
            <a:r>
              <a:rPr lang="en-US" sz="2800" baseline="-25000" dirty="0" smtClean="0">
                <a:solidFill>
                  <a:srgbClr val="0000FF"/>
                </a:solidFill>
              </a:rPr>
              <a:t>FB</a:t>
            </a:r>
            <a:r>
              <a:rPr lang="en-US" sz="2400" dirty="0" smtClean="0">
                <a:solidFill>
                  <a:srgbClr val="0000FF"/>
                </a:solidFill>
              </a:rPr>
              <a:t> as a function of m(</a:t>
            </a:r>
            <a:r>
              <a:rPr lang="el-GR" sz="2400" dirty="0" smtClean="0">
                <a:solidFill>
                  <a:srgbClr val="0000FF"/>
                </a:solidFill>
              </a:rPr>
              <a:t>μ</a:t>
            </a:r>
            <a:r>
              <a:rPr lang="de-DE" sz="2800" baseline="30000" dirty="0" smtClean="0">
                <a:solidFill>
                  <a:srgbClr val="0000FF"/>
                </a:solidFill>
              </a:rPr>
              <a:t>+</a:t>
            </a:r>
            <a:r>
              <a:rPr lang="el-GR" sz="2400" dirty="0" smtClean="0">
                <a:solidFill>
                  <a:srgbClr val="0000FF"/>
                </a:solidFill>
              </a:rPr>
              <a:t>μ</a:t>
            </a:r>
            <a:r>
              <a:rPr lang="de-DE" sz="2800" baseline="30000" dirty="0" smtClean="0">
                <a:solidFill>
                  <a:srgbClr val="0000FF"/>
                </a:solidFill>
              </a:rPr>
              <a:t>-</a:t>
            </a:r>
            <a:r>
              <a:rPr lang="de-DE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2130" y="1119547"/>
            <a:ext cx="5486400" cy="39504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85800" y="5181600"/>
                <a:ext cx="7265276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00FF"/>
                    </a:solidFill>
                  </a:rPr>
                  <a:t>Currently best result at a hadron collider (</a:t>
                </a:r>
                <a:r>
                  <a:rPr lang="en-US" sz="2400" dirty="0" err="1" smtClean="0">
                    <a:solidFill>
                      <a:srgbClr val="0000FF"/>
                    </a:solidFill>
                  </a:rPr>
                  <a:t>LHCb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):</a:t>
                </a:r>
              </a:p>
              <a:p>
                <a:r>
                  <a:rPr lang="en-US" sz="2400" dirty="0">
                    <a:solidFill>
                      <a:srgbClr val="0000FF"/>
                    </a:solidFill>
                  </a:rPr>
                  <a:t> </a:t>
                </a:r>
                <a:r>
                  <a:rPr lang="en-US" sz="2400" dirty="0" smtClean="0">
                    <a:solidFill>
                      <a:srgbClr val="0000FF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de-DE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2400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2400" i="1" baseline="-250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US" sz="2400" dirty="0" smtClean="0">
                    <a:solidFill>
                      <a:srgbClr val="0000FF"/>
                    </a:solidFill>
                  </a:rPr>
                  <a:t> = 0.23142 ± 0.00073± 0.00052 ±0.00056</a:t>
                </a:r>
                <a:endParaRPr lang="en-US" sz="2400" dirty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                                                    stat               sys                 </a:t>
                </a:r>
                <a:r>
                  <a:rPr lang="en-US" dirty="0" err="1" smtClean="0">
                    <a:solidFill>
                      <a:srgbClr val="0000FF"/>
                    </a:solidFill>
                  </a:rPr>
                  <a:t>th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800" y="5181600"/>
                <a:ext cx="7265276" cy="1107996"/>
              </a:xfrm>
              <a:prstGeom prst="rect">
                <a:avLst/>
              </a:prstGeom>
              <a:blipFill rotWithShape="0">
                <a:blip r:embed="rId4"/>
                <a:stretch>
                  <a:fillRect l="-1343" t="-3846" b="-76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 Box 2"/>
              <p:cNvSpPr txBox="1">
                <a:spLocks noChangeArrowheads="1"/>
              </p:cNvSpPr>
              <p:nvPr/>
            </p:nvSpPr>
            <p:spPr bwMode="auto">
              <a:xfrm>
                <a:off x="1845467" y="0"/>
                <a:ext cx="5453063" cy="57342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14:m>
                  <m:oMath xmlns:m="http://schemas.openxmlformats.org/officeDocument/2006/math"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3200" b="0" i="1" baseline="30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32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de-DE" sz="32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from A </a:t>
                </a:r>
                <a:r>
                  <a:rPr lang="en-US" sz="3200" baseline="-25000" dirty="0" smtClean="0">
                    <a:solidFill>
                      <a:srgbClr val="0000FF"/>
                    </a:solidFill>
                    <a:latin typeface="+mn-lt"/>
                  </a:rPr>
                  <a:t>FB</a:t>
                </a:r>
              </a:p>
            </p:txBody>
          </p:sp>
        </mc:Choice>
        <mc:Fallback xmlns="">
          <p:sp>
            <p:nvSpPr>
              <p:cNvPr id="1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45467" y="0"/>
                <a:ext cx="5453063" cy="573427"/>
              </a:xfrm>
              <a:prstGeom prst="rect">
                <a:avLst/>
              </a:prstGeom>
              <a:blipFill rotWithShape="0">
                <a:blip r:embed="rId6"/>
                <a:stretch>
                  <a:fillRect t="-4255" b="-30851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488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A78D56-421F-46F0-B054-40CBFEDCC622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err="1" smtClean="0">
                <a:solidFill>
                  <a:srgbClr val="0000FF"/>
                </a:solidFill>
                <a:latin typeface="+mn-lt"/>
              </a:rPr>
              <a:t>Flavour</a:t>
            </a: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 changing neutral current</a:t>
            </a:r>
            <a:endParaRPr lang="en-US" sz="2800" baseline="-25000" dirty="0" smtClean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50" y="838200"/>
            <a:ext cx="2247900" cy="17621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47950" y="795932"/>
            <a:ext cx="64960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Lepton flavor is conserved in the standard model, however there is no underlying symmetry, and it does not hold for neutrinos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1583283"/>
            <a:ext cx="2209800" cy="1657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647950" y="1785208"/>
                <a:ext cx="42672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Contribution to charged lepton flavor violation is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10</a:t>
                </a:r>
                <a:r>
                  <a:rPr lang="en-US" sz="2000" baseline="30000" dirty="0" smtClean="0">
                    <a:solidFill>
                      <a:srgbClr val="0000FF"/>
                    </a:solidFill>
                  </a:rPr>
                  <a:t>-60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7950" y="1785208"/>
                <a:ext cx="4267200" cy="923330"/>
              </a:xfrm>
              <a:prstGeom prst="rect">
                <a:avLst/>
              </a:prstGeom>
              <a:blipFill rotWithShape="0">
                <a:blip r:embed="rId5"/>
                <a:stretch>
                  <a:fillRect l="-1143" b="-993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0050" y="2850937"/>
            <a:ext cx="3486150" cy="33802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62400" y="3374648"/>
                <a:ext cx="4267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Indirect searches from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→3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: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10</a:t>
                </a:r>
                <a:r>
                  <a:rPr lang="en-US" sz="2000" baseline="30000" dirty="0" smtClean="0">
                    <a:solidFill>
                      <a:srgbClr val="0000FF"/>
                    </a:solidFill>
                  </a:rPr>
                  <a:t>-13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3374648"/>
                <a:ext cx="4267200" cy="646331"/>
              </a:xfrm>
              <a:prstGeom prst="rect">
                <a:avLst/>
              </a:prstGeom>
              <a:blipFill rotWithShape="0">
                <a:blip r:embed="rId7"/>
                <a:stretch>
                  <a:fillRect l="-1143" t="-5660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962400" y="4187641"/>
                <a:ext cx="5181600" cy="6771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Direct search (CMS):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 7.3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rgbClr val="0000FF"/>
                    </a:solidFill>
                  </a:rPr>
                  <a:t>-7 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(expected                   )            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400" y="4187641"/>
                <a:ext cx="5181600" cy="677108"/>
              </a:xfrm>
              <a:prstGeom prst="rect">
                <a:avLst/>
              </a:prstGeom>
              <a:blipFill rotWithShape="0">
                <a:blip r:embed="rId8"/>
                <a:stretch>
                  <a:fillRect l="-941" t="-5405" r="-14471" b="-1621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/>
          <p:cNvCxnSpPr/>
          <p:nvPr/>
        </p:nvCxnSpPr>
        <p:spPr bwMode="auto">
          <a:xfrm>
            <a:off x="2286000" y="3886200"/>
            <a:ext cx="19060" cy="48799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023360" y="5112837"/>
                <a:ext cx="4267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Consistent with ATLAS: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 7.5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10</a:t>
                </a:r>
                <a:r>
                  <a:rPr lang="en-US" sz="2000" baseline="30000" dirty="0" smtClean="0">
                    <a:solidFill>
                      <a:srgbClr val="0000FF"/>
                    </a:solidFill>
                  </a:rPr>
                  <a:t>-7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360" y="5112837"/>
                <a:ext cx="4267200" cy="646331"/>
              </a:xfrm>
              <a:prstGeom prst="rect">
                <a:avLst/>
              </a:prstGeom>
              <a:blipFill rotWithShape="0">
                <a:blip r:embed="rId9"/>
                <a:stretch>
                  <a:fillRect l="-1143" t="-5660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7589754" y="4458834"/>
                <a:ext cx="129073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&lt; 6.7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dirty="0">
                    <a:solidFill>
                      <a:srgbClr val="0000FF"/>
                    </a:solidFill>
                  </a:rPr>
                  <a:t>10</a:t>
                </a:r>
                <a:r>
                  <a:rPr lang="en-US" sz="2000" baseline="30000" dirty="0">
                    <a:solidFill>
                      <a:srgbClr val="0000FF"/>
                    </a:solidFill>
                  </a:rPr>
                  <a:t>-7 </a:t>
                </a:r>
                <a:endParaRPr lang="de-DE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9754" y="4458834"/>
                <a:ext cx="1290738" cy="400110"/>
              </a:xfrm>
              <a:prstGeom prst="rect">
                <a:avLst/>
              </a:prstGeom>
              <a:blipFill rotWithShape="0">
                <a:blip r:embed="rId10"/>
                <a:stretch>
                  <a:fillRect l="-3774" r="-472" b="-2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82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E94753-2713-4592-96EA-269D9235DFCF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Tau </a:t>
            </a:r>
            <a:r>
              <a:rPr lang="en-US" sz="2800" dirty="0" err="1" smtClean="0">
                <a:solidFill>
                  <a:srgbClr val="0000FF"/>
                </a:solidFill>
                <a:latin typeface="+mn-lt"/>
              </a:rPr>
              <a:t>Polarisation</a:t>
            </a: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 at LHC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685800"/>
            <a:ext cx="3124200" cy="2106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4632" y="1154180"/>
            <a:ext cx="4654376" cy="419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6971" y="685801"/>
            <a:ext cx="5617784" cy="4683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54632" y="1828799"/>
            <a:ext cx="788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since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59166" y="1678181"/>
                <a:ext cx="1371600" cy="670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m:rPr>
                          <m:sty m:val="p"/>
                        </m:rPr>
                        <a:rPr lang="el-GR" sz="20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de-DE" sz="20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  <m:r>
                            <a:rPr lang="de-DE" sz="20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den>
                      </m:f>
                    </m:oMath>
                  </m:oMathPara>
                </a14:m>
                <a:endParaRPr lang="de-DE" sz="20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166" y="1678181"/>
                <a:ext cx="1371600" cy="670568"/>
              </a:xfrm>
              <a:prstGeom prst="rect">
                <a:avLst/>
              </a:prstGeom>
              <a:blipFill rotWithShape="0">
                <a:blip r:embed="rId7"/>
                <a:stretch>
                  <a:fillRect b="-9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78280" y="2489860"/>
                <a:ext cx="541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de-DE" dirty="0" smtClean="0">
                    <a:solidFill>
                      <a:srgbClr val="0000FF"/>
                    </a:solidFill>
                  </a:rPr>
                  <a:t>the quark couplings cancel out at the Z pole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8280" y="2489860"/>
                <a:ext cx="5410200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152401" y="2985858"/>
            <a:ext cx="85344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Away from the Z pole u and d type quarks give slightly different contributions, and </a:t>
            </a:r>
            <a:r>
              <a:rPr lang="de-DE" sz="2000" dirty="0" smtClean="0">
                <a:solidFill>
                  <a:srgbClr val="0000FF"/>
                </a:solidFill>
                <a:latin typeface="Symbol" panose="05050102010706020507" pitchFamily="18" charset="2"/>
              </a:rPr>
              <a:t>g</a:t>
            </a:r>
            <a:r>
              <a:rPr lang="de-DE" dirty="0" smtClean="0">
                <a:solidFill>
                  <a:srgbClr val="0000FF"/>
                </a:solidFill>
              </a:rPr>
              <a:t>Z interference matters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600" y="3827646"/>
            <a:ext cx="2438400" cy="241378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68121" y="3807745"/>
            <a:ext cx="2430517" cy="23701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44800" y="2398196"/>
            <a:ext cx="4572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de-DE" sz="2400" baseline="30000" dirty="0" smtClean="0">
                <a:solidFill>
                  <a:srgbClr val="0000FF"/>
                </a:solidFill>
              </a:rPr>
              <a:t>+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32100" y="716803"/>
            <a:ext cx="4572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de-DE" sz="2400" baseline="30000" dirty="0" smtClean="0">
                <a:solidFill>
                  <a:srgbClr val="0000FF"/>
                </a:solidFill>
              </a:rPr>
              <a:t>-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7614920" y="685800"/>
            <a:ext cx="601749" cy="494166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995394" y="1069187"/>
            <a:ext cx="619526" cy="504093"/>
          </a:xfrm>
          <a:prstGeom prst="ellips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175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7FBAB4-E1B0-497A-922C-D4C0524F2DCF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8288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Tau Leptons at LHC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159" y="601273"/>
            <a:ext cx="40975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Signatures of </a:t>
            </a:r>
            <a:r>
              <a:rPr lang="de-DE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de-DE" dirty="0" smtClean="0">
                <a:solidFill>
                  <a:srgbClr val="0000FF"/>
                </a:solidFill>
              </a:rPr>
              <a:t> pairs in an event: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976" y="1073376"/>
            <a:ext cx="42838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49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Two electrons</a:t>
            </a:r>
            <a:endParaRPr lang="de-DE" dirty="0">
              <a:solidFill>
                <a:srgbClr val="0000FF"/>
              </a:solidFill>
            </a:endParaRPr>
          </a:p>
          <a:p>
            <a:pPr marL="285750" indent="-285750">
              <a:buSzPct val="149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Two muons</a:t>
            </a:r>
          </a:p>
          <a:p>
            <a:pPr marL="285750" indent="-285750">
              <a:buSzPct val="149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One electron and one muon </a:t>
            </a:r>
          </a:p>
          <a:p>
            <a:pPr marL="285750" indent="-285750">
              <a:buSzPct val="149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One electron/muon and a low multiplicity hadronic jet</a:t>
            </a:r>
          </a:p>
          <a:p>
            <a:pPr marL="285750" indent="-285750">
              <a:buSzPct val="149000"/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srgbClr val="0000FF"/>
                </a:solidFill>
              </a:rPr>
              <a:t>Two low multiplicity hadronic jets</a:t>
            </a:r>
          </a:p>
          <a:p>
            <a:pPr>
              <a:buSzPct val="149000"/>
            </a:pPr>
            <a:endParaRPr lang="de-DE" dirty="0">
              <a:solidFill>
                <a:srgbClr val="0000FF"/>
              </a:solidFill>
            </a:endParaRPr>
          </a:p>
          <a:p>
            <a:pPr>
              <a:buSzPct val="149000"/>
            </a:pPr>
            <a:r>
              <a:rPr lang="de-DE" dirty="0" smtClean="0">
                <a:solidFill>
                  <a:srgbClr val="0000FF"/>
                </a:solidFill>
              </a:rPr>
              <a:t>In all cases missing transverse momentum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733" y="568682"/>
            <a:ext cx="4842933" cy="2724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295802" y="5883185"/>
                <a:ext cx="983603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i="1" baseline="-250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02" y="5883185"/>
                <a:ext cx="983603" cy="338554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1524000" y="5895473"/>
                <a:ext cx="185044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𝜚𝜈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5895473"/>
                <a:ext cx="1850442" cy="338554"/>
              </a:xfrm>
              <a:prstGeom prst="rect">
                <a:avLst/>
              </a:prstGeom>
              <a:blipFill rotWithShape="0">
                <a:blip r:embed="rId21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74442" y="5895473"/>
                <a:ext cx="240232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→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de-DE" sz="1600" i="1" baseline="-2500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160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de-DE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de-DE" sz="1600" i="1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4442" y="5895473"/>
                <a:ext cx="2402324" cy="338554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3976" y="3891175"/>
            <a:ext cx="5260024" cy="199201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6098116" y="3475613"/>
            <a:ext cx="287655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27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40EDC9-FFC7-45F2-9FFC-CAE25A3D7F5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2"/>
              <p:cNvSpPr txBox="1">
                <a:spLocks noChangeArrowheads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Tau </a:t>
                </a:r>
                <a:r>
                  <a:rPr lang="en-US" sz="2800" dirty="0" err="1" smtClean="0">
                    <a:solidFill>
                      <a:srgbClr val="0000FF"/>
                    </a:solidFill>
                    <a:latin typeface="+mn-lt"/>
                  </a:rPr>
                  <a:t>Polarisation</a:t>
                </a: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 in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e-DE" sz="28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2800" dirty="0" smtClean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0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blipFill rotWithShape="0">
                <a:blip r:embed="rId9"/>
                <a:stretch>
                  <a:fillRect t="-11628" b="-3139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4159" y="990600"/>
                <a:ext cx="5410200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solidFill>
                      <a:srgbClr val="0000FF"/>
                    </a:solidFill>
                  </a:rPr>
                  <a:t>Analysis of the </a:t>
                </a:r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e-DE" sz="20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de-DE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decay</a:t>
                </a:r>
              </a:p>
              <a:p>
                <a:endParaRPr lang="de-DE" dirty="0">
                  <a:solidFill>
                    <a:srgbClr val="0000FF"/>
                  </a:solidFill>
                </a:endParaRPr>
              </a:p>
              <a:p>
                <a:r>
                  <a:rPr lang="de-DE" dirty="0" smtClean="0">
                    <a:solidFill>
                      <a:srgbClr val="0000FF"/>
                    </a:solidFill>
                  </a:rPr>
                  <a:t>Branching fraction 9.8 %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9" y="990600"/>
                <a:ext cx="5410200" cy="954107"/>
              </a:xfrm>
              <a:prstGeom prst="rect">
                <a:avLst/>
              </a:prstGeom>
              <a:blipFill rotWithShape="0">
                <a:blip r:embed="rId10"/>
                <a:stretch>
                  <a:fillRect l="-1015" t="-641" b="-89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67200" y="665659"/>
            <a:ext cx="3352800" cy="1450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2047" y="2145058"/>
            <a:ext cx="2365615" cy="36715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2702473" y="2275659"/>
                <a:ext cx="4283869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r>
                  <a:rPr lang="de-DE" dirty="0" smtClean="0">
                    <a:solidFill>
                      <a:srgbClr val="0000FF"/>
                    </a:solidFill>
                  </a:rPr>
                  <a:t>Events with one </a:t>
                </a:r>
                <a:r>
                  <a:rPr lang="de-DE" sz="200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m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and a three prong jet</a:t>
                </a: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endParaRPr lang="de-DE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r>
                  <a:rPr lang="de-DE" dirty="0" smtClean="0">
                    <a:solidFill>
                      <a:srgbClr val="0000FF"/>
                    </a:solidFill>
                  </a:rPr>
                  <a:t>Three pion vertex (SV) separated from the primary vertex (PV)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endParaRPr lang="de-DE" dirty="0" smtClean="0">
                  <a:solidFill>
                    <a:srgbClr val="0000FF"/>
                  </a:solidFill>
                </a:endParaRPr>
              </a:p>
              <a:p>
                <a:pPr>
                  <a:buSzPct val="149000"/>
                </a:pPr>
                <a:r>
                  <a:rPr lang="de-DE" dirty="0">
                    <a:solidFill>
                      <a:srgbClr val="0000FF"/>
                    </a:solidFill>
                  </a:rPr>
                  <a:t>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   </a:t>
                </a:r>
                <a:r>
                  <a:rPr lang="de-DE" sz="200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t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direction</a:t>
                </a: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endParaRPr lang="de-DE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r>
                  <a:rPr lang="de-DE" dirty="0" smtClean="0">
                    <a:solidFill>
                      <a:srgbClr val="0000FF"/>
                    </a:solidFill>
                  </a:rPr>
                  <a:t>Calculate </a:t>
                </a:r>
                <a:r>
                  <a:rPr lang="de-DE" sz="200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t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momentum</a:t>
                </a: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endParaRPr lang="de-DE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endParaRPr lang="de-DE" dirty="0" smtClean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9000"/>
                  <a:buFont typeface="Arial" panose="020B0604020202020204" pitchFamily="34" charset="0"/>
                  <a:buChar char="•"/>
                </a:pPr>
                <a:r>
                  <a:rPr lang="de-DE" dirty="0" smtClean="0">
                    <a:solidFill>
                      <a:srgbClr val="0000FF"/>
                    </a:solidFill>
                  </a:rPr>
                  <a:t>Solve the ambiguity (partially)                       </a:t>
                </a:r>
              </a:p>
              <a:p>
                <a:pPr>
                  <a:buSzPct val="149000"/>
                </a:pPr>
                <a:r>
                  <a:rPr lang="de-DE" dirty="0">
                    <a:solidFill>
                      <a:srgbClr val="0000FF"/>
                    </a:solidFill>
                  </a:rPr>
                  <a:t>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   by  fit to fully reconstruct the </a:t>
                </a:r>
              </a:p>
              <a:p>
                <a:pPr>
                  <a:buSzPct val="149000"/>
                </a:pPr>
                <a:r>
                  <a:rPr lang="de-DE" dirty="0">
                    <a:solidFill>
                      <a:srgbClr val="0000FF"/>
                    </a:solidFill>
                  </a:rPr>
                  <a:t>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    event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2473" y="2275659"/>
                <a:ext cx="4283869" cy="3785652"/>
              </a:xfrm>
              <a:prstGeom prst="rect">
                <a:avLst/>
              </a:prstGeom>
              <a:blipFill rotWithShape="0">
                <a:blip r:embed="rId13"/>
                <a:stretch>
                  <a:fillRect l="-2418" t="-2899" r="-16216" b="-161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009182" y="4572205"/>
                <a:ext cx="2819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m:rPr>
                          <m:sty m:val="p"/>
                        </m:rPr>
                        <a:rPr lang="el-GR" sz="20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  <m:r>
                        <a:rPr lang="de-DE" sz="2000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m:rPr>
                              <m:sty m:val="p"/>
                            </m:rPr>
                            <a:rPr lang="el-GR" sz="20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sz="20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𝑝𝑎</m:t>
                          </m:r>
                          <m:r>
                            <a:rPr lang="de-DE" sz="20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de-DE" sz="2000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e-DE" sz="2000" dirty="0" err="1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9182" y="4572205"/>
                <a:ext cx="2819400" cy="400110"/>
              </a:xfrm>
              <a:prstGeom prst="rect">
                <a:avLst/>
              </a:prstGeom>
              <a:blipFill rotWithShape="0">
                <a:blip r:embed="rId14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125131" y="3677120"/>
            <a:ext cx="2942669" cy="219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0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30B160-9686-40CB-A91C-541B670FF9AA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066800"/>
            <a:ext cx="4315876" cy="4267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9881" y="1066800"/>
            <a:ext cx="4395932" cy="4267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5472477"/>
            <a:ext cx="7265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Visible mass m(a</a:t>
            </a:r>
            <a:r>
              <a:rPr lang="en-US" sz="2400" baseline="-25000" dirty="0" smtClean="0">
                <a:solidFill>
                  <a:srgbClr val="0000FF"/>
                </a:solidFill>
              </a:rPr>
              <a:t>1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)                                            3 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2000" dirty="0" smtClean="0">
                <a:solidFill>
                  <a:srgbClr val="0000FF"/>
                </a:solidFill>
              </a:rPr>
              <a:t> mass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724" y="629899"/>
            <a:ext cx="72652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Comparison between data and simulated event samples</a:t>
            </a:r>
            <a:endParaRPr lang="en-US" sz="2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 Box 2"/>
              <p:cNvSpPr txBox="1">
                <a:spLocks noChangeArrowheads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Tau </a:t>
                </a:r>
                <a:r>
                  <a:rPr lang="en-US" sz="2800" dirty="0" err="1" smtClean="0">
                    <a:solidFill>
                      <a:srgbClr val="0000FF"/>
                    </a:solidFill>
                    <a:latin typeface="+mn-lt"/>
                  </a:rPr>
                  <a:t>Polarisation</a:t>
                </a: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 in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e-DE" sz="28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2800" dirty="0" smtClean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blipFill rotWithShape="0">
                <a:blip r:embed="rId5"/>
                <a:stretch>
                  <a:fillRect t="-11628" b="-3139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4432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2CC902B-6AF6-44BF-B2CB-B4E42981A67F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Tau </a:t>
                </a:r>
                <a:r>
                  <a:rPr lang="en-US" sz="2800" dirty="0" err="1" smtClean="0">
                    <a:solidFill>
                      <a:srgbClr val="0000FF"/>
                    </a:solidFill>
                    <a:latin typeface="+mn-lt"/>
                  </a:rPr>
                  <a:t>Polarisation</a:t>
                </a: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 in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e-DE" sz="28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de-DE" sz="28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endParaRPr lang="en-US" sz="2800" dirty="0" smtClean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1628" b="-3139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1000" y="609600"/>
            <a:ext cx="4619851" cy="356452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0" y="838200"/>
                <a:ext cx="42041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m:rPr>
                          <m:sty m:val="p"/>
                        </m:rPr>
                        <a:rPr lang="el-GR" sz="20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τ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=−12.6</m:t>
                      </m:r>
                      <m:r>
                        <a:rPr lang="de-DE" sz="2000" dirty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de-DE" sz="2000" b="0" i="0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0.066</m:t>
                      </m:r>
                      <m:r>
                        <a:rPr lang="de-DE" sz="2000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±0.032±0.017</m:t>
                      </m:r>
                    </m:oMath>
                  </m:oMathPara>
                </a14:m>
                <a:endParaRPr lang="de-DE" sz="2000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38200"/>
                <a:ext cx="4204138" cy="400110"/>
              </a:xfrm>
              <a:prstGeom prst="rect">
                <a:avLst/>
              </a:prstGeom>
              <a:blipFill rotWithShape="0">
                <a:blip r:embed="rId6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566040" y="1245513"/>
            <a:ext cx="2624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stat(data)   stat(MC)        sys</a:t>
            </a:r>
            <a:endParaRPr lang="en-US" sz="14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4555331" y="4816679"/>
                <a:ext cx="3565784" cy="39299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2000" i="1" baseline="3000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20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2000" i="1" baseline="-250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=0.2326±0.0096</m:t>
                    </m:r>
                  </m:oMath>
                </a14:m>
                <a:r>
                  <a:rPr lang="de-DE" dirty="0" smtClean="0"/>
                  <a:t>0.23</a:t>
                </a:r>
                <a:endParaRPr lang="de-DE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5331" y="4816679"/>
                <a:ext cx="3565784" cy="392993"/>
              </a:xfrm>
              <a:prstGeom prst="rect">
                <a:avLst/>
              </a:prstGeom>
              <a:blipFill rotWithShape="0">
                <a:blip r:embed="rId9"/>
                <a:stretch>
                  <a:fillRect t="-1538" r="-684" b="-2307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8904" y="2800138"/>
            <a:ext cx="4352677" cy="32958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355" y="1751675"/>
            <a:ext cx="407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This is the </a:t>
            </a:r>
            <a:r>
              <a:rPr lang="en-US" dirty="0" err="1" smtClean="0">
                <a:solidFill>
                  <a:srgbClr val="0000FF"/>
                </a:solidFill>
              </a:rPr>
              <a:t>polarisation</a:t>
            </a:r>
            <a:r>
              <a:rPr lang="en-US" dirty="0" smtClean="0">
                <a:solidFill>
                  <a:srgbClr val="0000FF"/>
                </a:solidFill>
              </a:rPr>
              <a:t> averaged over the Z resonance shape!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63231" y="5358898"/>
            <a:ext cx="4075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Measured with only small impact of the quark couplings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58151" y="4323346"/>
            <a:ext cx="40753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Gauge obtained using ZFITTER and proton pdfs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82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B2D080-8909-4580-AD9A-1AFBCCD2167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"/>
              <p:cNvSpPr txBox="1">
                <a:spLocks noChangeArrowheads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1pPr>
                <a:lvl2pPr marL="742950" indent="-28575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2pPr>
                <a:lvl3pPr marL="11430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3pPr>
                <a:lvl4pPr marL="16002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4pPr>
                <a:lvl5pPr marL="2057400" indent="-228600" eaLnBrk="0" hangingPunct="0"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rgbClr val="003399"/>
                    </a:solidFill>
                    <a:latin typeface="Comic Sans MS" pitchFamily="66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Tau </a:t>
                </a:r>
                <a:r>
                  <a:rPr lang="en-US" sz="2800" dirty="0" err="1" smtClean="0">
                    <a:solidFill>
                      <a:srgbClr val="0000FF"/>
                    </a:solidFill>
                    <a:latin typeface="+mn-lt"/>
                  </a:rPr>
                  <a:t>Polarisation</a:t>
                </a:r>
                <a:r>
                  <a:rPr lang="en-US" sz="2800" dirty="0" smtClean="0">
                    <a:solidFill>
                      <a:srgbClr val="0000FF"/>
                    </a:solidFill>
                    <a:latin typeface="+mn-lt"/>
                  </a:rPr>
                  <a:t> in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8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𝜌𝜈</m:t>
                    </m:r>
                  </m:oMath>
                </a14:m>
                <a:endParaRPr lang="en-US" sz="2800" dirty="0" smtClean="0">
                  <a:solidFill>
                    <a:srgbClr val="0000FF"/>
                  </a:solidFill>
                  <a:latin typeface="+mn-lt"/>
                </a:endParaRPr>
              </a:p>
            </p:txBody>
          </p:sp>
        </mc:Choice>
        <mc:Fallback xmlns="">
          <p:sp>
            <p:nvSpPr>
              <p:cNvPr id="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28800" y="0"/>
                <a:ext cx="5453063" cy="523220"/>
              </a:xfrm>
              <a:prstGeom prst="rect">
                <a:avLst/>
              </a:prstGeom>
              <a:blipFill rotWithShape="0">
                <a:blip r:embed="rId3"/>
                <a:stretch>
                  <a:fillRect t="-11628" b="-31395"/>
                </a:stretch>
              </a:blipFill>
              <a:ln>
                <a:noFill/>
              </a:ln>
              <a:extLst/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799" y="632962"/>
            <a:ext cx="4062151" cy="35904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643836"/>
            <a:ext cx="2623645" cy="36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Branching fraction 26 %</a:t>
            </a:r>
            <a:endParaRPr lang="en-US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6670" y="1950176"/>
                <a:ext cx="3352800" cy="9560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Observable: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de-DE" i="1" baseline="3000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  <m:r>
                            <a:rPr lang="de-DE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de-DE" b="0" i="1" baseline="300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de-DE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de-DE" i="1" baseline="3000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e>
                          </m:d>
                          <m:r>
                            <a:rPr lang="de-DE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de-DE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d>
                            <m:dPr>
                              <m:ctrlP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de-DE" b="0" i="1" baseline="30000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m:rPr>
                              <m:nor/>
                            </m:rPr>
                            <a:rPr lang="en-US" dirty="0">
                              <a:solidFill>
                                <a:srgbClr val="0000FF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" y="1950176"/>
                <a:ext cx="3352800" cy="956031"/>
              </a:xfrm>
              <a:prstGeom prst="rect">
                <a:avLst/>
              </a:prstGeom>
              <a:blipFill rotWithShape="0">
                <a:blip r:embed="rId5"/>
                <a:stretch>
                  <a:fillRect l="-1455" t="-38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6670" y="1132859"/>
                <a:ext cx="3352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decay: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en-US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" y="1132859"/>
                <a:ext cx="3352800" cy="646331"/>
              </a:xfrm>
              <a:prstGeom prst="rect">
                <a:avLst/>
              </a:prstGeom>
              <a:blipFill rotWithShape="0">
                <a:blip r:embed="rId6"/>
                <a:stretch>
                  <a:fillRect l="-1455" t="-5660" b="-377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830550" y="3986690"/>
                <a:ext cx="9026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</m:oMath>
                  </m:oMathPara>
                </a14:m>
                <a:endParaRPr lang="de-DE" dirty="0" err="1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0550" y="3986690"/>
                <a:ext cx="902625" cy="369332"/>
              </a:xfrm>
              <a:prstGeom prst="rect">
                <a:avLst/>
              </a:prstGeom>
              <a:blipFill rotWithShape="0">
                <a:blip r:embed="rId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4038600" y="4989255"/>
            <a:ext cx="2623645" cy="368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Results in progress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5407" y="3265346"/>
            <a:ext cx="3323392" cy="302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27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0"/>
            <a:ext cx="6069240" cy="509880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</a:rPr>
              <a:t>Tau Lepton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8795" y="990600"/>
            <a:ext cx="83438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 t </a:t>
            </a:r>
            <a:r>
              <a:rPr lang="en-US" dirty="0" smtClean="0">
                <a:solidFill>
                  <a:srgbClr val="0000FF"/>
                </a:solidFill>
              </a:rPr>
              <a:t>lepton was discovered in SLAC in 1975 (Nobel prize for Martin Perl in 1995)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498E-3447-4AA0-8544-E2A46C6F0544}" type="datetime1">
              <a:rPr lang="de-DE" smtClean="0"/>
              <a:t>15.08.2018</a:t>
            </a:fld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Grodna 2018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1604" y="1513723"/>
            <a:ext cx="4206082" cy="4731502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57200" y="1975266"/>
            <a:ext cx="3479800" cy="2123658"/>
            <a:chOff x="457200" y="3914286"/>
            <a:chExt cx="3479800" cy="2123658"/>
          </a:xfrm>
        </p:grpSpPr>
        <p:sp>
          <p:nvSpPr>
            <p:cNvPr id="13" name="Text Box 35"/>
            <p:cNvSpPr txBox="1">
              <a:spLocks noChangeArrowheads="1"/>
            </p:cNvSpPr>
            <p:nvPr/>
          </p:nvSpPr>
          <p:spPr bwMode="auto">
            <a:xfrm>
              <a:off x="457200" y="3914286"/>
              <a:ext cx="3479800" cy="212365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800000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hangingPunct="1">
                <a:buClr>
                  <a:schemeClr val="bg1"/>
                </a:buClr>
                <a:buSzPts val="2000"/>
                <a:buFont typeface="Wingdings" panose="05000000000000000000" pitchFamily="2" charset="2"/>
                <a:buNone/>
              </a:pPr>
              <a:r>
                <a:rPr lang="en-US" altLang="de-DE" sz="1600" dirty="0" smtClean="0">
                  <a:solidFill>
                    <a:srgbClr val="000066"/>
                  </a:solidFill>
                  <a:latin typeface="+mn-lt"/>
                </a:rPr>
                <a:t>appearance of events with an electron and a muon in the final state</a:t>
              </a:r>
              <a:endParaRPr lang="en-US" altLang="de-DE" sz="1600" dirty="0">
                <a:solidFill>
                  <a:srgbClr val="000066"/>
                </a:solidFill>
              </a:endParaRPr>
            </a:p>
            <a:p>
              <a:pPr algn="ctr" eaLnBrk="1" hangingPunct="1">
                <a:buClr>
                  <a:schemeClr val="bg1"/>
                </a:buClr>
                <a:buSzPts val="2000"/>
                <a:buFont typeface="Wingdings" panose="05000000000000000000" pitchFamily="2" charset="2"/>
                <a:buNone/>
              </a:pPr>
              <a:r>
                <a:rPr lang="en-US" altLang="de-DE" sz="2400" dirty="0" err="1">
                  <a:solidFill>
                    <a:srgbClr val="000066"/>
                  </a:solidFill>
                </a:rPr>
                <a:t>e</a:t>
              </a:r>
              <a:r>
                <a:rPr lang="en-US" altLang="de-DE" sz="2800" baseline="30000" dirty="0" err="1">
                  <a:solidFill>
                    <a:srgbClr val="000066"/>
                  </a:solidFill>
                </a:rPr>
                <a:t>+</a:t>
              </a:r>
              <a:r>
                <a:rPr lang="en-US" altLang="de-DE" sz="2400" dirty="0" err="1">
                  <a:solidFill>
                    <a:srgbClr val="000066"/>
                  </a:solidFill>
                </a:rPr>
                <a:t>e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-</a:t>
              </a:r>
              <a:r>
                <a:rPr lang="en-US" altLang="de-DE" sz="2000" dirty="0">
                  <a:solidFill>
                    <a:srgbClr val="000066"/>
                  </a:solidFill>
                </a:rPr>
                <a:t>         </a:t>
              </a:r>
              <a:r>
                <a:rPr lang="en-US" altLang="de-DE" sz="2800" dirty="0">
                  <a:solidFill>
                    <a:srgbClr val="000066"/>
                  </a:solidFill>
                  <a:latin typeface="Symbol" panose="05050102010706020507" pitchFamily="18" charset="2"/>
                </a:rPr>
                <a:t>t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+ </a:t>
              </a:r>
              <a:r>
                <a:rPr lang="en-US" altLang="de-DE" sz="2800" dirty="0">
                  <a:solidFill>
                    <a:srgbClr val="000066"/>
                  </a:solidFill>
                  <a:latin typeface="Symbol" panose="05050102010706020507" pitchFamily="18" charset="2"/>
                </a:rPr>
                <a:t>t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-</a:t>
              </a:r>
              <a:r>
                <a:rPr lang="en-US" altLang="de-DE" sz="2400" dirty="0">
                  <a:solidFill>
                    <a:srgbClr val="000066"/>
                  </a:solidFill>
                </a:rPr>
                <a:t> </a:t>
              </a:r>
            </a:p>
            <a:p>
              <a:pPr algn="ctr" eaLnBrk="1" hangingPunct="1">
                <a:buClr>
                  <a:schemeClr val="bg1"/>
                </a:buClr>
                <a:buSzPts val="2000"/>
                <a:buFont typeface="Wingdings" panose="05000000000000000000" pitchFamily="2" charset="2"/>
                <a:buNone/>
              </a:pPr>
              <a:r>
                <a:rPr lang="en-US" altLang="de-DE" sz="2800" dirty="0">
                  <a:solidFill>
                    <a:srgbClr val="000066"/>
                  </a:solidFill>
                  <a:latin typeface="Symbol" panose="05050102010706020507" pitchFamily="18" charset="2"/>
                </a:rPr>
                <a:t>t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-</a:t>
              </a:r>
              <a:r>
                <a:rPr lang="en-US" altLang="de-DE" sz="2400" dirty="0">
                  <a:solidFill>
                    <a:srgbClr val="000066"/>
                  </a:solidFill>
                </a:rPr>
                <a:t>         </a:t>
              </a:r>
              <a:r>
                <a:rPr lang="en-US" altLang="de-DE" sz="2400" dirty="0">
                  <a:solidFill>
                    <a:srgbClr val="000066"/>
                  </a:solidFill>
                  <a:latin typeface="Symbol" panose="05050102010706020507" pitchFamily="18" charset="2"/>
                </a:rPr>
                <a:t>m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-</a:t>
              </a:r>
              <a:r>
                <a:rPr lang="en-US" altLang="de-DE" sz="2400" dirty="0" err="1">
                  <a:solidFill>
                    <a:srgbClr val="000066"/>
                  </a:solidFill>
                  <a:latin typeface="Symbol" panose="05050102010706020507" pitchFamily="18" charset="2"/>
                </a:rPr>
                <a:t>nn</a:t>
              </a:r>
              <a:endParaRPr lang="en-US" altLang="de-DE" sz="2400" dirty="0">
                <a:solidFill>
                  <a:srgbClr val="000066"/>
                </a:solidFill>
                <a:latin typeface="Symbol" panose="05050102010706020507" pitchFamily="18" charset="2"/>
              </a:endParaRPr>
            </a:p>
            <a:p>
              <a:pPr algn="ctr" eaLnBrk="1" hangingPunct="1">
                <a:buClr>
                  <a:schemeClr val="bg1"/>
                </a:buClr>
                <a:buSzPts val="2000"/>
                <a:buFont typeface="Symbol" panose="05050102010706020507" pitchFamily="18" charset="2"/>
                <a:buChar char=" "/>
              </a:pPr>
              <a:r>
                <a:rPr lang="en-US" altLang="de-DE" sz="2800" dirty="0">
                  <a:solidFill>
                    <a:srgbClr val="000066"/>
                  </a:solidFill>
                  <a:latin typeface="Symbol" panose="05050102010706020507" pitchFamily="18" charset="2"/>
                </a:rPr>
                <a:t>t</a:t>
              </a:r>
              <a:r>
                <a:rPr lang="en-US" altLang="de-DE" sz="2800" baseline="30000" dirty="0">
                  <a:solidFill>
                    <a:srgbClr val="000066"/>
                  </a:solidFill>
                </a:rPr>
                <a:t>+</a:t>
              </a:r>
              <a:r>
                <a:rPr lang="en-US" altLang="de-DE" sz="2400" baseline="30000" dirty="0">
                  <a:solidFill>
                    <a:srgbClr val="000066"/>
                  </a:solidFill>
                  <a:latin typeface="Symbol" panose="05050102010706020507" pitchFamily="18" charset="2"/>
                </a:rPr>
                <a:t> </a:t>
              </a:r>
              <a:r>
                <a:rPr lang="en-US" altLang="de-DE" sz="2400" dirty="0">
                  <a:solidFill>
                    <a:srgbClr val="000066"/>
                  </a:solidFill>
                  <a:latin typeface="Symbol" panose="05050102010706020507" pitchFamily="18" charset="2"/>
                </a:rPr>
                <a:t>          </a:t>
              </a:r>
              <a:r>
                <a:rPr lang="en-US" altLang="de-DE" sz="2400" dirty="0" err="1">
                  <a:solidFill>
                    <a:srgbClr val="000066"/>
                  </a:solidFill>
                </a:rPr>
                <a:t>e</a:t>
              </a:r>
              <a:r>
                <a:rPr lang="en-US" altLang="de-DE" sz="2800" baseline="30000" dirty="0" err="1">
                  <a:solidFill>
                    <a:srgbClr val="000066"/>
                  </a:solidFill>
                </a:rPr>
                <a:t>+</a:t>
              </a:r>
              <a:r>
                <a:rPr lang="en-US" altLang="de-DE" sz="2400" dirty="0" err="1">
                  <a:solidFill>
                    <a:srgbClr val="000066"/>
                  </a:solidFill>
                  <a:latin typeface="Symbol" panose="05050102010706020507" pitchFamily="18" charset="2"/>
                </a:rPr>
                <a:t>nn</a:t>
              </a:r>
              <a:endParaRPr lang="en-US" altLang="de-DE" dirty="0">
                <a:solidFill>
                  <a:srgbClr val="FFFF00"/>
                </a:solidFill>
              </a:endParaRPr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flipV="1">
              <a:off x="1942773" y="5410200"/>
              <a:ext cx="283221" cy="1979"/>
            </a:xfrm>
            <a:prstGeom prst="line">
              <a:avLst/>
            </a:prstGeom>
            <a:noFill/>
            <a:ln w="34925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>
              <a:off x="1922781" y="5865288"/>
              <a:ext cx="303213" cy="3175"/>
            </a:xfrm>
            <a:prstGeom prst="line">
              <a:avLst/>
            </a:prstGeom>
            <a:noFill/>
            <a:ln w="34925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>
              <a:off x="1945382" y="4965420"/>
              <a:ext cx="303212" cy="3175"/>
            </a:xfrm>
            <a:prstGeom prst="line">
              <a:avLst/>
            </a:prstGeom>
            <a:noFill/>
            <a:ln w="34925">
              <a:solidFill>
                <a:srgbClr val="00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de-DE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14428" y="4123755"/>
            <a:ext cx="366833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It is the heaviest lepton we know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Mass :  1777 MeV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Lifetime:  290.6 fs (87 </a:t>
            </a:r>
            <a:r>
              <a:rPr lang="en-US" sz="2000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dirty="0" smtClean="0">
                <a:solidFill>
                  <a:srgbClr val="0000FF"/>
                </a:solidFill>
              </a:rPr>
              <a:t>m)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50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EBA66D-DF19-40E9-839B-D35B1CAD926A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088981" y="6181847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Couplings to the Higgs boson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762000"/>
            <a:ext cx="5445329" cy="15707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5745" y="815617"/>
            <a:ext cx="30808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Couplings to gauge bosons and quarks manifest in the production cross section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38400" y="2563675"/>
            <a:ext cx="30808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The Yukawa coupling to the </a:t>
            </a:r>
            <a:r>
              <a:rPr lang="en-US" dirty="0" smtClean="0">
                <a:solidFill>
                  <a:srgbClr val="0000FF"/>
                </a:solidFill>
              </a:rPr>
              <a:t>tau-lepton </a:t>
            </a:r>
            <a:r>
              <a:rPr lang="en-US" dirty="0" smtClean="0">
                <a:solidFill>
                  <a:srgbClr val="0000FF"/>
                </a:solidFill>
              </a:rPr>
              <a:t>is measured </a:t>
            </a:r>
            <a:r>
              <a:rPr lang="en-US" dirty="0" smtClean="0">
                <a:solidFill>
                  <a:srgbClr val="0000FF"/>
                </a:solidFill>
              </a:rPr>
              <a:t>in </a:t>
            </a:r>
            <a:r>
              <a:rPr lang="en-US" dirty="0" smtClean="0">
                <a:solidFill>
                  <a:srgbClr val="0000FF"/>
                </a:solidFill>
              </a:rPr>
              <a:t>the decay H </a:t>
            </a:r>
            <a:r>
              <a:rPr lang="en-US" dirty="0" smtClean="0">
                <a:solidFill>
                  <a:srgbClr val="0000FF"/>
                </a:solidFill>
              </a:rPr>
              <a:t>           </a:t>
            </a:r>
            <a:r>
              <a:rPr lang="en-US" sz="2000" dirty="0" smtClean="0">
                <a:solidFill>
                  <a:srgbClr val="0000FF"/>
                </a:solidFill>
                <a:latin typeface="Symbol" panose="05050102010706020507" pitchFamily="18" charset="2"/>
              </a:rPr>
              <a:t>t </a:t>
            </a:r>
            <a:r>
              <a:rPr lang="en-US" sz="200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endParaRPr lang="en-US" sz="2000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4075653" y="3352800"/>
            <a:ext cx="342921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8" name="Group 17"/>
          <p:cNvGrpSpPr/>
          <p:nvPr/>
        </p:nvGrpSpPr>
        <p:grpSpPr>
          <a:xfrm>
            <a:off x="304800" y="1902811"/>
            <a:ext cx="1676400" cy="1321727"/>
            <a:chOff x="609600" y="2514600"/>
            <a:chExt cx="1676400" cy="132172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2514600"/>
              <a:ext cx="1676400" cy="132172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1954696" y="3528550"/>
              <a:ext cx="25007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t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54696" y="2514600"/>
              <a:ext cx="30480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t</a:t>
              </a:r>
            </a:p>
          </p:txBody>
        </p:sp>
      </p:grpSp>
      <p:pic>
        <p:nvPicPr>
          <p:cNvPr id="19" name="Grafik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3447" y="2847478"/>
            <a:ext cx="3511953" cy="341000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4447" y="3581401"/>
            <a:ext cx="3801205" cy="260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92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D4F589-6A6F-47BA-9B92-BA99815898BA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Couplings to the Higgs boson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296" y="523220"/>
            <a:ext cx="6313520" cy="5722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69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48B85-8232-481F-BE00-80C0473854C2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85800" y="0"/>
            <a:ext cx="7620000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Lepton flavor violation </a:t>
            </a:r>
            <a:r>
              <a:rPr lang="en-US" sz="2800" dirty="0">
                <a:solidFill>
                  <a:srgbClr val="0000FF"/>
                </a:solidFill>
                <a:latin typeface="+mn-lt"/>
              </a:rPr>
              <a:t>Z</a:t>
            </a: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boson decays 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54" y="685800"/>
            <a:ext cx="5738821" cy="1508684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685800" y="2514600"/>
            <a:ext cx="7012197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56000"/>
              <a:buFont typeface="Arial" panose="020B0604020202020204" pitchFamily="34" charset="0"/>
              <a:buChar char="•"/>
              <a:tabLst/>
            </a:pP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bosons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larger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LEP</a:t>
            </a:r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56000"/>
              <a:buFont typeface="Arial" panose="020B0604020202020204" pitchFamily="34" charset="0"/>
              <a:buChar char="•"/>
              <a:tabLst/>
            </a:pP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precise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processes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267200"/>
            <a:ext cx="3949145" cy="1549539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609600" y="3658974"/>
            <a:ext cx="2811122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R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ct val="156000"/>
              <a:tabLst/>
            </a:pP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Best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so </a:t>
            </a:r>
            <a:r>
              <a:rPr lang="de-DE" sz="2000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far</a:t>
            </a:r>
            <a:r>
              <a:rPr lang="de-DE" sz="2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13726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EE3EFD-4C47-46F8-81AA-BA256C97467E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85800" y="0"/>
            <a:ext cx="7620000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Lepton flavor violation in Higgs boson decays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631050"/>
            <a:ext cx="1676400" cy="12436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200" y="893311"/>
            <a:ext cx="2438400" cy="7190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2037080"/>
            <a:ext cx="2971800" cy="28963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0696" y="1950903"/>
            <a:ext cx="3125008" cy="297379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3400" y="5358054"/>
                <a:ext cx="3657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0.035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(95% 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</m:t>
                    </m:r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           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5358054"/>
                <a:ext cx="3657600" cy="400110"/>
              </a:xfrm>
              <a:prstGeom prst="rect">
                <a:avLst/>
              </a:prstGeom>
              <a:blipFill rotWithShape="0">
                <a:blip r:embed="rId7"/>
                <a:stretch>
                  <a:fillRect t="-1515" b="-2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724400" y="5329112"/>
                <a:ext cx="3657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d>
                      <m:d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</m:d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&lt; </a:t>
                </a:r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0.69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 (95% 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.)</m:t>
                    </m:r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           </a:t>
                </a:r>
                <a:endParaRPr lang="en-US" sz="2000" baseline="30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4400" y="5329112"/>
                <a:ext cx="3657600" cy="400110"/>
              </a:xfrm>
              <a:prstGeom prst="rect">
                <a:avLst/>
              </a:prstGeom>
              <a:blipFill rotWithShape="0">
                <a:blip r:embed="rId8"/>
                <a:stretch>
                  <a:fillRect b="-2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3810000" y="723405"/>
            <a:ext cx="197035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Extended Yukawa coupling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5769789" y="1205179"/>
            <a:ext cx="911886" cy="9536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Oval 1"/>
          <p:cNvSpPr/>
          <p:nvPr/>
        </p:nvSpPr>
        <p:spPr bwMode="auto">
          <a:xfrm>
            <a:off x="6648652" y="1179910"/>
            <a:ext cx="266296" cy="267195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4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CA8063-51C6-4859-8904-2DA7DBAFC004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685800" y="0"/>
            <a:ext cx="7620000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Lepton flavor violation in Higgs boson decays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685800"/>
            <a:ext cx="3733800" cy="3952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04800" y="5257284"/>
                <a:ext cx="3657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de-DE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𝜇𝜏</m:t>
                          </m:r>
                        </m:e>
                      </m:d>
                      <m:r>
                        <a:rPr lang="de-DE" b="0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=0.84</m:t>
                      </m:r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de-DE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0.39</m:t>
                      </m:r>
                      <m:r>
                        <a:rPr lang="de-DE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0.37</m:t>
                      </m:r>
                    </m:oMath>
                  </m:oMathPara>
                </a14:m>
                <a:endParaRPr lang="en-US" sz="2000" baseline="-250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5257284"/>
                <a:ext cx="3657600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Oval 13"/>
          <p:cNvSpPr/>
          <p:nvPr/>
        </p:nvSpPr>
        <p:spPr bwMode="auto">
          <a:xfrm>
            <a:off x="1524000" y="1157069"/>
            <a:ext cx="1143000" cy="54358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8470" y="619879"/>
            <a:ext cx="4613129" cy="545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A2045-76FF-46B3-9195-FD5F60C86A19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Higgs boson spin and parity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09600" y="731007"/>
                <a:ext cx="5562600" cy="669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Spin 0 and parity + of the Higgs boson is preferred (derived from H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and H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ZZ decays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731007"/>
                <a:ext cx="5562600" cy="669992"/>
              </a:xfrm>
              <a:prstGeom prst="rect">
                <a:avLst/>
              </a:prstGeom>
              <a:blipFill rotWithShape="0">
                <a:blip r:embed="rId3"/>
                <a:stretch>
                  <a:fillRect l="-876" t="-5455" b="-1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751840" y="5034762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about the CP quantum number ?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1999" y="1509953"/>
            <a:ext cx="3272063" cy="32144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9600" y="1509952"/>
            <a:ext cx="3228766" cy="3214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15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605083-F255-4A50-A0DE-7F9C2A4ADAB0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Couplings to the Higgs boson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443" y="678193"/>
            <a:ext cx="4315876" cy="6731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360014" y="381000"/>
            <a:ext cx="2021986" cy="1664179"/>
            <a:chOff x="609600" y="2514600"/>
            <a:chExt cx="1676400" cy="132172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" y="2514600"/>
              <a:ext cx="1676400" cy="132172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954696" y="3528550"/>
              <a:ext cx="25007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t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54696" y="2514600"/>
              <a:ext cx="304800" cy="307777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de-DE" sz="1400" dirty="0" smtClean="0">
                  <a:solidFill>
                    <a:srgbClr val="0000FF"/>
                  </a:solidFill>
                  <a:latin typeface="Symbol" panose="05050102010706020507" pitchFamily="18" charset="2"/>
                </a:rPr>
                <a:t>t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222" y="4034397"/>
            <a:ext cx="2078178" cy="22108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9549" y="2174875"/>
            <a:ext cx="4367251" cy="42196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331" y="2159820"/>
            <a:ext cx="403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It can be accessed from the distribution of the angle between the two</a:t>
            </a:r>
            <a:r>
              <a:rPr lang="en-US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 t </a:t>
            </a:r>
            <a:r>
              <a:rPr lang="en-US" dirty="0" smtClean="0">
                <a:solidFill>
                  <a:srgbClr val="0000FF"/>
                </a:solidFill>
              </a:rPr>
              <a:t>decay planes </a:t>
            </a:r>
            <a:r>
              <a:rPr lang="el-GR" dirty="0" smtClean="0">
                <a:solidFill>
                  <a:srgbClr val="0000FF"/>
                </a:solidFill>
              </a:rPr>
              <a:t>Φ</a:t>
            </a:r>
            <a:r>
              <a:rPr lang="de-DE" sz="2000" baseline="-25000" dirty="0" smtClean="0">
                <a:solidFill>
                  <a:srgbClr val="0000FF"/>
                </a:solidFill>
              </a:rPr>
              <a:t>CP</a:t>
            </a:r>
            <a:r>
              <a:rPr lang="de-DE" dirty="0" smtClean="0">
                <a:solidFill>
                  <a:srgbClr val="0000FF"/>
                </a:solidFill>
              </a:rPr>
              <a:t>, or, without loss of sensitivity, by the angle of the two impact parrameter planes of the </a:t>
            </a:r>
            <a:r>
              <a:rPr lang="de-DE" sz="2400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de-DE" dirty="0" smtClean="0">
                <a:solidFill>
                  <a:srgbClr val="0000FF"/>
                </a:solidFill>
              </a:rPr>
              <a:t>  decays</a:t>
            </a:r>
            <a:r>
              <a:rPr lang="el-GR" dirty="0">
                <a:solidFill>
                  <a:srgbClr val="0000FF"/>
                </a:solidFill>
              </a:rPr>
              <a:t> </a:t>
            </a:r>
            <a:r>
              <a:rPr lang="el-GR" dirty="0" smtClean="0">
                <a:solidFill>
                  <a:srgbClr val="0000FF"/>
                </a:solidFill>
              </a:rPr>
              <a:t>Φ</a:t>
            </a:r>
            <a:r>
              <a:rPr lang="de-DE" sz="2400" baseline="30000" dirty="0" smtClean="0">
                <a:solidFill>
                  <a:srgbClr val="0000FF"/>
                </a:solidFill>
              </a:rPr>
              <a:t>*</a:t>
            </a:r>
            <a:r>
              <a:rPr lang="de-DE" sz="2000" baseline="-25000" dirty="0" smtClean="0">
                <a:solidFill>
                  <a:srgbClr val="0000FF"/>
                </a:solidFill>
              </a:rPr>
              <a:t>CP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146355" y="2866178"/>
                <a:ext cx="427318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355" y="2866178"/>
                <a:ext cx="427318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11429" r="-27143" b="-197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46652" y="1546152"/>
                <a:ext cx="590046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𝜙𝜏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is the mixing angle between a CP + and CP - state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652" y="1546152"/>
                <a:ext cx="5900466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10"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5247837" y="2866178"/>
                <a:ext cx="427318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240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sz="24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7837" y="2866178"/>
                <a:ext cx="427318" cy="461665"/>
              </a:xfrm>
              <a:prstGeom prst="rect">
                <a:avLst/>
              </a:prstGeom>
              <a:blipFill rotWithShape="0">
                <a:blip r:embed="rId9"/>
                <a:stretch>
                  <a:fillRect l="-11429" r="-27143" b="-197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 bwMode="auto">
          <a:xfrm>
            <a:off x="6360014" y="1014743"/>
            <a:ext cx="911886" cy="9536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5574895" y="579788"/>
            <a:ext cx="1208355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Extended Yukawa coupling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7288590" y="1102301"/>
            <a:ext cx="266296" cy="267195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9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F8CB3B0-180A-4B89-8D35-0440F30ADE46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Sensitivity of the method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7712" y="3395662"/>
            <a:ext cx="28575" cy="66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0112" y="3548062"/>
            <a:ext cx="28575" cy="66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12" y="3700462"/>
            <a:ext cx="28575" cy="66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7077" y="712787"/>
            <a:ext cx="5649723" cy="54967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19722" y="838200"/>
            <a:ext cx="3302469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With the current luminosity the signal is too small,</a:t>
            </a:r>
          </a:p>
          <a:p>
            <a:endParaRPr lang="en-US" sz="2000" baseline="-25000" dirty="0">
              <a:solidFill>
                <a:srgbClr val="0000FF"/>
              </a:solidFill>
            </a:endParaRPr>
          </a:p>
          <a:p>
            <a:r>
              <a:rPr lang="en-US" sz="2000" dirty="0" smtClean="0">
                <a:solidFill>
                  <a:srgbClr val="0000FF"/>
                </a:solidFill>
              </a:rPr>
              <a:t>But:</a:t>
            </a:r>
          </a:p>
          <a:p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FF"/>
                </a:solidFill>
              </a:rPr>
              <a:t>Luminosity is growing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now </a:t>
            </a:r>
            <a:r>
              <a:rPr lang="en-US" sz="2000" dirty="0" smtClean="0">
                <a:solidFill>
                  <a:srgbClr val="0000FF"/>
                </a:solidFill>
              </a:rPr>
              <a:t>&gt; 100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fb</a:t>
            </a:r>
            <a:r>
              <a:rPr lang="en-US" sz="2400" baseline="30000" dirty="0" smtClean="0">
                <a:solidFill>
                  <a:srgbClr val="0000FF"/>
                </a:solidFill>
              </a:rPr>
              <a:t>-1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FF"/>
                </a:solidFill>
              </a:rPr>
              <a:t>Analysis method has room for </a:t>
            </a:r>
            <a:r>
              <a:rPr lang="en-US" sz="2000" dirty="0" smtClean="0">
                <a:solidFill>
                  <a:srgbClr val="0000FF"/>
                </a:solidFill>
              </a:rPr>
              <a:t>improvements</a:t>
            </a: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00FF"/>
              </a:solidFill>
            </a:endParaRP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rgbClr val="0000FF"/>
                </a:solidFill>
              </a:rPr>
              <a:t>Fine tuning of the tracking/</a:t>
            </a:r>
            <a:r>
              <a:rPr lang="en-US" sz="2000" dirty="0" err="1" smtClean="0">
                <a:solidFill>
                  <a:srgbClr val="0000FF"/>
                </a:solidFill>
              </a:rPr>
              <a:t>vertexing</a:t>
            </a:r>
            <a:r>
              <a:rPr lang="en-US" sz="2000" dirty="0" smtClean="0">
                <a:solidFill>
                  <a:srgbClr val="0000FF"/>
                </a:solidFill>
              </a:rPr>
              <a:t> needed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342900" indent="-342900">
              <a:buFontTx/>
              <a:buChar char="-"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6705601" y="523220"/>
            <a:ext cx="1676400" cy="92458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6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2D9205-CC6C-499F-8551-9E08C928A73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Sensitivity of the method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990600"/>
            <a:ext cx="5371612" cy="50863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0" y="1884336"/>
            <a:ext cx="3607047" cy="5093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9465" y="1346729"/>
            <a:ext cx="3213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Defining a likelihood function: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70" y="2741744"/>
            <a:ext cx="32133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t is estimated at which luminosity we expect sufficient data to obtain sensitivity for </a:t>
            </a:r>
            <a:endParaRPr lang="en-US" sz="2000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382237" y="3533775"/>
                <a:ext cx="457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𝜙𝜏</m:t>
                      </m:r>
                      <m:r>
                        <a:rPr lang="de-DE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US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2237" y="3533775"/>
                <a:ext cx="457200" cy="369332"/>
              </a:xfrm>
              <a:prstGeom prst="rect">
                <a:avLst/>
              </a:prstGeom>
              <a:blipFill rotWithShape="0">
                <a:blip r:embed="rId5"/>
                <a:stretch>
                  <a:fillRect l="-4000" r="-1333" b="-15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572767" y="1029051"/>
            <a:ext cx="607509" cy="5306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170" y="4190131"/>
                <a:ext cx="3213335" cy="18381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FF"/>
                    </a:solidFill>
                  </a:rPr>
                  <a:t>At the end of the current run of LHC some range of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400" i="1" baseline="-2500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de-DE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we may expect to exclude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However: improvements are possible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0" y="4190131"/>
                <a:ext cx="3213335" cy="1838132"/>
              </a:xfrm>
              <a:prstGeom prst="rect">
                <a:avLst/>
              </a:prstGeom>
              <a:blipFill rotWithShape="0">
                <a:blip r:embed="rId7"/>
                <a:stretch>
                  <a:fillRect l="-1708" t="-1656" b="-430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131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2D9205-CC6C-499F-8551-9E08C928A73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Other Methods</a:t>
            </a:r>
            <a:endParaRPr lang="en-US" sz="280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21340" y="2627002"/>
            <a:ext cx="3884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Extended </a:t>
            </a:r>
            <a:r>
              <a:rPr lang="en-US" dirty="0" err="1" smtClean="0">
                <a:solidFill>
                  <a:srgbClr val="0000FF"/>
                </a:solidFill>
              </a:rPr>
              <a:t>Lagrangian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61" y="750794"/>
            <a:ext cx="6611063" cy="18333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818" y="3081947"/>
            <a:ext cx="5778306" cy="638175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309" y="5052061"/>
            <a:ext cx="6773324" cy="780924"/>
          </a:xfrm>
          <a:prstGeom prst="rect">
            <a:avLst/>
          </a:prstGeom>
        </p:spPr>
      </p:pic>
      <p:sp>
        <p:nvSpPr>
          <p:cNvPr id="16" name="TextBox 14"/>
          <p:cNvSpPr txBox="1"/>
          <p:nvPr/>
        </p:nvSpPr>
        <p:spPr>
          <a:xfrm>
            <a:off x="1371600" y="4328273"/>
            <a:ext cx="563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CP sensitive </a:t>
            </a:r>
            <a:r>
              <a:rPr lang="en-US" dirty="0" err="1" smtClean="0">
                <a:solidFill>
                  <a:srgbClr val="0000FF"/>
                </a:solidFill>
              </a:rPr>
              <a:t>quantites</a:t>
            </a:r>
            <a:r>
              <a:rPr lang="en-US" dirty="0" smtClean="0">
                <a:solidFill>
                  <a:srgbClr val="0000FF"/>
                </a:solidFill>
              </a:rPr>
              <a:t>, obtained from MELA (Matrix Element  Likelihood Algorithm)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1371600" y="372012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CP+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8" name="TextBox 14"/>
          <p:cNvSpPr txBox="1"/>
          <p:nvPr/>
        </p:nvSpPr>
        <p:spPr>
          <a:xfrm>
            <a:off x="5486400" y="3733569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CP-</a:t>
            </a:r>
            <a:endParaRPr lang="en-US" dirty="0" smtClean="0">
              <a:solidFill>
                <a:srgbClr val="C00000"/>
              </a:solidFill>
            </a:endParaRPr>
          </a:p>
        </p:txBody>
      </p:sp>
      <p:sp>
        <p:nvSpPr>
          <p:cNvPr id="19" name="TextBox 14"/>
          <p:cNvSpPr txBox="1"/>
          <p:nvPr/>
        </p:nvSpPr>
        <p:spPr>
          <a:xfrm>
            <a:off x="7093772" y="10668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olidFill>
                  <a:srgbClr val="0000FF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tt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decay !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03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676400" y="0"/>
            <a:ext cx="6069240" cy="509880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0000FF"/>
                </a:solidFill>
              </a:rPr>
              <a:t>Couplings to the neutral current</a:t>
            </a:r>
            <a:endParaRPr lang="en-US" sz="2800" dirty="0">
              <a:solidFill>
                <a:srgbClr val="00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E6E82-0CF8-43C8-95C0-726FB984E017}" type="datetime1">
              <a:rPr lang="de-DE" smtClean="0"/>
              <a:t>15.08.2018</a:t>
            </a:fld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Grodna 2018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DC26D-277F-4452-8A11-FD028F3084E1}" type="slidenum">
              <a:rPr lang="de-DE" smtClean="0"/>
              <a:pPr/>
              <a:t>3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0" y="735749"/>
                <a:ext cx="7924800" cy="12311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The   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𝑆𝑈</m:t>
                    </m:r>
                    <m:d>
                      <m:dPr>
                        <m:ctrlP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de-DE" sz="20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𝐿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⊕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𝑈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(1)</m:t>
                    </m:r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gauge invariance determines the structure of the weak neutral current as: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35749"/>
                <a:ext cx="7924800" cy="1231106"/>
              </a:xfrm>
              <a:prstGeom prst="rect">
                <a:avLst/>
              </a:prstGeom>
              <a:blipFill rotWithShape="0">
                <a:blip r:embed="rId3"/>
                <a:stretch>
                  <a:fillRect l="-615" b="-69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1839528"/>
            <a:ext cx="3352800" cy="1990646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09600" y="3876272"/>
            <a:ext cx="7924800" cy="2368953"/>
            <a:chOff x="228600" y="3863713"/>
            <a:chExt cx="7924800" cy="2368953"/>
          </a:xfrm>
          <a:solidFill>
            <a:srgbClr val="FFFFFF"/>
          </a:solidFill>
        </p:grpSpPr>
        <p:sp>
          <p:nvSpPr>
            <p:cNvPr id="11" name="TextBox 10"/>
            <p:cNvSpPr txBox="1"/>
            <p:nvPr/>
          </p:nvSpPr>
          <p:spPr>
            <a:xfrm>
              <a:off x="228600" y="3924342"/>
              <a:ext cx="7924800" cy="230832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and the vector- and axial-vector couplings      and     :</a:t>
              </a:r>
            </a:p>
            <a:p>
              <a:endParaRPr lang="en-US" dirty="0">
                <a:solidFill>
                  <a:srgbClr val="0000FF"/>
                </a:solidFill>
              </a:endParaRPr>
            </a:p>
            <a:p>
              <a:r>
                <a:rPr lang="en-US" dirty="0" smtClean="0">
                  <a:solidFill>
                    <a:srgbClr val="0000FF"/>
                  </a:solidFill>
                </a:rPr>
                <a:t>                              </a:t>
              </a:r>
              <a:endParaRPr lang="de-DE" baseline="-25000" dirty="0" smtClean="0">
                <a:solidFill>
                  <a:srgbClr val="0000FF"/>
                </a:solidFill>
              </a:endParaRPr>
            </a:p>
            <a:p>
              <a:r>
                <a:rPr lang="de-DE" dirty="0">
                  <a:solidFill>
                    <a:srgbClr val="0000FF"/>
                  </a:solidFill>
                </a:rPr>
                <a:t> </a:t>
              </a:r>
              <a:r>
                <a:rPr lang="de-DE" dirty="0" smtClean="0">
                  <a:solidFill>
                    <a:srgbClr val="0000FF"/>
                  </a:solidFill>
                </a:rPr>
                <a:t>                             </a:t>
              </a:r>
            </a:p>
            <a:p>
              <a:endParaRPr lang="de-DE" dirty="0">
                <a:solidFill>
                  <a:srgbClr val="0000FF"/>
                </a:solidFill>
              </a:endParaRPr>
            </a:p>
            <a:p>
              <a:pPr>
                <a:lnSpc>
                  <a:spcPct val="150000"/>
                </a:lnSpc>
              </a:pPr>
              <a:r>
                <a:rPr lang="de-DE" dirty="0" smtClean="0">
                  <a:solidFill>
                    <a:srgbClr val="0000FF"/>
                  </a:solidFill>
                </a:rPr>
                <a:t>with        the third component of the weak isospin,       the electric charge  and </a:t>
              </a:r>
              <a:r>
                <a:rPr lang="en-US" dirty="0">
                  <a:solidFill>
                    <a:srgbClr val="0000FF"/>
                  </a:solidFill>
                </a:rPr>
                <a:t> </a:t>
              </a:r>
              <a:r>
                <a:rPr lang="en-US" dirty="0" smtClean="0">
                  <a:solidFill>
                    <a:srgbClr val="0000FF"/>
                  </a:solidFill>
                </a:rPr>
                <a:t>                </a:t>
              </a:r>
              <a:r>
                <a:rPr lang="de-DE" dirty="0" smtClean="0">
                  <a:solidFill>
                    <a:srgbClr val="0000FF"/>
                  </a:solidFill>
                </a:rPr>
                <a:t>the weak mixing angle, a free parameter of the theory</a:t>
              </a:r>
              <a:endParaRPr lang="en-US" dirty="0" smtClean="0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4402279" y="3863713"/>
                  <a:ext cx="3429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𝑣𝑓</m:t>
                      </m:r>
                    </m:oMath>
                  </a14:m>
                  <a:r>
                    <a:rPr lang="de-DE" sz="2000" baseline="-25000" dirty="0" smtClean="0">
                      <a:solidFill>
                        <a:srgbClr val="0000FF"/>
                      </a:solidFill>
                    </a:rPr>
                    <a:t> </a:t>
                  </a:r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2279" y="3863713"/>
                  <a:ext cx="342900" cy="392993"/>
                </a:xfrm>
                <a:prstGeom prst="rect">
                  <a:avLst/>
                </a:prstGeom>
                <a:blipFill>
                  <a:blip r:embed="rId5"/>
                  <a:stretch>
                    <a:fillRect r="-33929" b="-1875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676400" y="4267200"/>
                  <a:ext cx="25146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 −2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𝑄𝑠𝑖𝑛</m:t>
                        </m:r>
                        <m:r>
                          <a:rPr lang="de-DE" sz="2000" b="0" i="1" baseline="30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76400" y="4267200"/>
                  <a:ext cx="2514600" cy="39299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875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804041" y="5363423"/>
                  <a:ext cx="381000" cy="392992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4041" y="5363423"/>
                  <a:ext cx="381000" cy="39299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r="-4762" b="-312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5345973" y="3900872"/>
                  <a:ext cx="3810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5973" y="3900872"/>
                  <a:ext cx="381000" cy="392993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r="-6349" b="-18750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994541" y="4693414"/>
                  <a:ext cx="25146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4541" y="4693414"/>
                  <a:ext cx="2514600" cy="392993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692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5307873" y="5390088"/>
                  <a:ext cx="4191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07873" y="5390088"/>
                  <a:ext cx="419100" cy="392993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2308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694083" y="5779885"/>
                  <a:ext cx="1028700" cy="392993"/>
                </a:xfrm>
                <a:prstGeom prst="rect">
                  <a:avLst/>
                </a:prstGeom>
                <a:grp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𝑠𝑖𝑛</m:t>
                        </m:r>
                        <m:r>
                          <a:rPr lang="de-DE" sz="2000" b="0" i="1" baseline="30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de-DE" sz="2000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  <m:r>
                          <a:rPr lang="de-DE" sz="2000" b="0" i="1" baseline="-2500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𝑊</m:t>
                        </m:r>
                      </m:oMath>
                    </m:oMathPara>
                  </a14:m>
                  <a:endParaRPr lang="de-DE" sz="2000" baseline="-25000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4083" y="5779885"/>
                  <a:ext cx="1028700" cy="392993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307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17064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2D9205-CC6C-499F-8551-9E08C928A73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Other Methods</a:t>
            </a:r>
            <a:endParaRPr lang="en-US" sz="280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309" y="935460"/>
            <a:ext cx="71224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Most sensitive quantity: </a:t>
            </a:r>
            <a:r>
              <a:rPr lang="en-US" sz="2400" dirty="0">
                <a:solidFill>
                  <a:srgbClr val="0000FF"/>
                </a:solidFill>
                <a:latin typeface="Symbol" panose="05050102010706020507" pitchFamily="18" charset="2"/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 (J1, J2),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azimuthal angle difference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between jets 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16" name="TextBox 14"/>
          <p:cNvSpPr txBox="1"/>
          <p:nvPr/>
        </p:nvSpPr>
        <p:spPr>
          <a:xfrm>
            <a:off x="781723" y="2590800"/>
            <a:ext cx="182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MELA variables </a:t>
            </a:r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609600"/>
            <a:ext cx="3657600" cy="3357665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415" y="4047370"/>
            <a:ext cx="6838277" cy="205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81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AF09F4-744A-4338-BF4E-0E52A05377D6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2743200" y="6235288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Other methods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726" y="3289930"/>
            <a:ext cx="822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An optimal CP odd variable is defined: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4211" y="1576868"/>
            <a:ext cx="2002631" cy="4670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0" y="2246895"/>
            <a:ext cx="25908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</a:rPr>
              <a:t>Additional couplings HZZ, HWW, HWA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4343400" y="1920792"/>
            <a:ext cx="0" cy="266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2588539"/>
            <a:ext cx="5181600" cy="38184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 bwMode="auto">
          <a:xfrm flipV="1">
            <a:off x="4876800" y="2970379"/>
            <a:ext cx="0" cy="266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4343400" y="3234913"/>
            <a:ext cx="1295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rgbClr val="0000FF"/>
                </a:solidFill>
              </a:rPr>
              <a:t>CP odd quantity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9528" y="3659262"/>
            <a:ext cx="2216944" cy="59199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7432" y="782019"/>
            <a:ext cx="84582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CP test in the production, using a CP odd (-) quantity and calculating its average value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For the vector boson fusion Higgs production the matrix element is extended: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3106" y="4297062"/>
                <a:ext cx="8229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0000FF"/>
                    </a:solidFill>
                  </a:rPr>
                  <a:t>And distributed for the events with H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16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𝜏𝜏</m:t>
                    </m:r>
                    <m:r>
                      <a:rPr lang="de-DE" sz="16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rgbClr val="0000FF"/>
                    </a:solidFill>
                  </a:rPr>
                  <a:t>decays</a:t>
                </a:r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6" y="4297062"/>
                <a:ext cx="8229600" cy="338554"/>
              </a:xfrm>
              <a:prstGeom prst="rect">
                <a:avLst/>
              </a:prstGeom>
              <a:blipFill rotWithShape="0">
                <a:blip r:embed="rId6"/>
                <a:stretch>
                  <a:fillRect l="-444" t="-5455" b="-236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4999" y="3050413"/>
            <a:ext cx="3154543" cy="31848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13518" y="5068816"/>
                <a:ext cx="46236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−0.11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&lt;0.05 (68% 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r>
                        <a:rPr lang="de-DE" sz="16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.)</m:t>
                      </m:r>
                    </m:oMath>
                  </m:oMathPara>
                </a14:m>
                <a:endParaRPr lang="en-US" sz="1600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518" y="5068816"/>
                <a:ext cx="4623674" cy="338554"/>
              </a:xfrm>
              <a:prstGeom prst="rect">
                <a:avLst/>
              </a:prstGeom>
              <a:blipFill rotWithShape="0"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1970008" y="4997622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˜</a:t>
            </a:r>
          </a:p>
        </p:txBody>
      </p:sp>
    </p:spTree>
    <p:extLst>
      <p:ext uri="{BB962C8B-B14F-4D97-AF65-F5344CB8AC3E}">
        <p14:creationId xmlns:p14="http://schemas.microsoft.com/office/powerpoint/2010/main" val="346657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B1E6B-4A53-412D-9612-C72E480B898C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524000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46130" y="577881"/>
                <a:ext cx="8682630" cy="42525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de-DE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leptons open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unique, interesting </a:t>
                </a:r>
                <a:r>
                  <a:rPr lang="en-US" sz="2000" dirty="0" err="1" smtClean="0">
                    <a:solidFill>
                      <a:srgbClr val="0000FF"/>
                    </a:solidFill>
                  </a:rPr>
                  <a:t>ut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challenging  new 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fields of physics at the LHC</a:t>
                </a:r>
              </a:p>
              <a:p>
                <a:endParaRPr lang="en-US" dirty="0" smtClean="0">
                  <a:solidFill>
                    <a:srgbClr val="0000FF"/>
                  </a:solidFill>
                </a:endParaRP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r>
                  <a:rPr lang="en-US" dirty="0" err="1" smtClean="0">
                    <a:solidFill>
                      <a:srgbClr val="0000FF"/>
                    </a:solidFill>
                  </a:rPr>
                  <a:t>Measurerment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 of the polarization in Z decays promises high precision measurements of                   solely from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couplings</a:t>
                </a:r>
              </a:p>
              <a:p>
                <a:pPr>
                  <a:buSzPct val="143000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Test of lepton universality in the neutral current</a:t>
                </a: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Yukawa couplings to the Higgs boson</a:t>
                </a: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CP mixing in H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de-DE" sz="24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final states</a:t>
                </a:r>
                <a:endParaRPr lang="en-US" dirty="0" smtClean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43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Lepton flavor violation</a:t>
                </a: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130" y="577881"/>
                <a:ext cx="8682630" cy="4252511"/>
              </a:xfrm>
              <a:prstGeom prst="rect">
                <a:avLst/>
              </a:prstGeom>
              <a:blipFill>
                <a:blip r:embed="rId3"/>
                <a:stretch>
                  <a:fillRect l="-1053" b="-27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2609850" y="2100284"/>
                <a:ext cx="1028700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de-DE" sz="2000" b="0" i="1" baseline="30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de-DE" sz="20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</m:oMath>
                  </m:oMathPara>
                </a14:m>
                <a:endParaRPr lang="de-DE" sz="2000" baseline="-25000" dirty="0" err="1" smtClean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850" y="2100284"/>
                <a:ext cx="1028700" cy="392993"/>
              </a:xfrm>
              <a:prstGeom prst="rect">
                <a:avLst/>
              </a:prstGeom>
              <a:blipFill>
                <a:blip r:embed="rId4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446130" y="4885053"/>
            <a:ext cx="84582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Currently these studies are in most cases still limited by statistics. However, with growing luminosity very interesting and surprising results may appear.  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I would like to thank the students of RWTH Aachen who worked with me the last year on many of the topics reported here: Claudia </a:t>
            </a:r>
            <a:r>
              <a:rPr lang="en-US" sz="1400" dirty="0" err="1" smtClean="0">
                <a:solidFill>
                  <a:srgbClr val="0000FF"/>
                </a:solidFill>
              </a:rPr>
              <a:t>Pistone</a:t>
            </a:r>
            <a:r>
              <a:rPr lang="en-US" sz="1400" dirty="0" smtClean="0">
                <a:solidFill>
                  <a:srgbClr val="0000FF"/>
                </a:solidFill>
              </a:rPr>
              <a:t>, Vladimir </a:t>
            </a:r>
            <a:r>
              <a:rPr lang="en-US" sz="1400" dirty="0" err="1" smtClean="0">
                <a:solidFill>
                  <a:srgbClr val="0000FF"/>
                </a:solidFill>
              </a:rPr>
              <a:t>Cherepanov</a:t>
            </a:r>
            <a:r>
              <a:rPr lang="en-US" sz="1400" dirty="0" smtClean="0">
                <a:solidFill>
                  <a:srgbClr val="0000FF"/>
                </a:solidFill>
              </a:rPr>
              <a:t>, Peter </a:t>
            </a:r>
            <a:r>
              <a:rPr lang="en-US" sz="1400" dirty="0" err="1" smtClean="0">
                <a:solidFill>
                  <a:srgbClr val="0000FF"/>
                </a:solidFill>
              </a:rPr>
              <a:t>Fakeldey</a:t>
            </a:r>
            <a:r>
              <a:rPr lang="en-US" sz="1400" dirty="0" smtClean="0">
                <a:solidFill>
                  <a:srgbClr val="0000FF"/>
                </a:solidFill>
              </a:rPr>
              <a:t>, </a:t>
            </a:r>
            <a:r>
              <a:rPr lang="en-US" sz="1400" dirty="0" err="1" smtClean="0">
                <a:solidFill>
                  <a:srgbClr val="0000FF"/>
                </a:solidFill>
              </a:rPr>
              <a:t>Olena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Hlushchenko</a:t>
            </a:r>
            <a:r>
              <a:rPr lang="en-US" sz="1400" dirty="0" smtClean="0">
                <a:solidFill>
                  <a:srgbClr val="0000FF"/>
                </a:solidFill>
              </a:rPr>
              <a:t>, Bastian </a:t>
            </a:r>
            <a:r>
              <a:rPr lang="en-US" sz="1400" dirty="0" err="1" smtClean="0">
                <a:solidFill>
                  <a:srgbClr val="0000FF"/>
                </a:solidFill>
              </a:rPr>
              <a:t>Kargoll</a:t>
            </a:r>
            <a:r>
              <a:rPr lang="en-US" sz="1400" dirty="0" smtClean="0">
                <a:solidFill>
                  <a:srgbClr val="0000FF"/>
                </a:solidFill>
              </a:rPr>
              <a:t>, Thomas Müller, Alexander </a:t>
            </a:r>
            <a:r>
              <a:rPr lang="en-US" sz="1400" dirty="0" err="1" smtClean="0">
                <a:solidFill>
                  <a:srgbClr val="0000FF"/>
                </a:solidFill>
              </a:rPr>
              <a:t>Nehrkorn</a:t>
            </a:r>
            <a:r>
              <a:rPr lang="en-US" sz="1400" dirty="0" smtClean="0">
                <a:solidFill>
                  <a:srgbClr val="0000FF"/>
                </a:solidFill>
              </a:rPr>
              <a:t>, Hale </a:t>
            </a:r>
            <a:r>
              <a:rPr lang="en-US" sz="1400" dirty="0" err="1" smtClean="0">
                <a:solidFill>
                  <a:srgbClr val="0000FF"/>
                </a:solidFill>
              </a:rPr>
              <a:t>Sert</a:t>
            </a:r>
            <a:r>
              <a:rPr lang="en-US" sz="1400" dirty="0" smtClean="0">
                <a:solidFill>
                  <a:srgbClr val="0000FF"/>
                </a:solidFill>
              </a:rPr>
              <a:t> and </a:t>
            </a:r>
            <a:r>
              <a:rPr lang="en-US" sz="1400" dirty="0" err="1" smtClean="0">
                <a:solidFill>
                  <a:srgbClr val="0000FF"/>
                </a:solidFill>
              </a:rPr>
              <a:t>Jann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Aschersleben</a:t>
            </a:r>
            <a:r>
              <a:rPr lang="en-US" sz="1400" dirty="0" smtClean="0">
                <a:solidFill>
                  <a:srgbClr val="0000FF"/>
                </a:solidFill>
              </a:rPr>
              <a:t>.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86E572-D99B-4719-914B-FB7482487BEF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676400" y="0"/>
            <a:ext cx="6069240" cy="1066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2800" kern="0" dirty="0" smtClean="0">
                <a:solidFill>
                  <a:srgbClr val="0000FF"/>
                </a:solidFill>
              </a:rPr>
              <a:t>neutral current coupling measurements in </a:t>
            </a:r>
            <a:r>
              <a:rPr lang="en-US" sz="2800" kern="0" dirty="0" err="1" smtClean="0">
                <a:solidFill>
                  <a:srgbClr val="0000FF"/>
                </a:solidFill>
              </a:rPr>
              <a:t>e</a:t>
            </a:r>
            <a:r>
              <a:rPr lang="en-US" sz="3200" kern="0" baseline="30000" dirty="0" err="1" smtClean="0">
                <a:solidFill>
                  <a:srgbClr val="0000FF"/>
                </a:solidFill>
              </a:rPr>
              <a:t>+</a:t>
            </a:r>
            <a:r>
              <a:rPr lang="en-US" sz="2800" kern="0" dirty="0" err="1" smtClean="0">
                <a:solidFill>
                  <a:srgbClr val="0000FF"/>
                </a:solidFill>
              </a:rPr>
              <a:t>e</a:t>
            </a:r>
            <a:r>
              <a:rPr lang="en-US" sz="3200" kern="0" baseline="30000" dirty="0" smtClean="0">
                <a:solidFill>
                  <a:srgbClr val="0000FF"/>
                </a:solidFill>
              </a:rPr>
              <a:t>-</a:t>
            </a:r>
            <a:r>
              <a:rPr lang="en-US" sz="2800" kern="0" dirty="0" smtClean="0">
                <a:solidFill>
                  <a:srgbClr val="0000FF"/>
                </a:solidFill>
              </a:rPr>
              <a:t> annihilations</a:t>
            </a:r>
            <a:endParaRPr lang="en-US" sz="2800" kern="0" dirty="0">
              <a:solidFill>
                <a:srgbClr val="00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391" y="2646240"/>
            <a:ext cx="2971609" cy="201193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595" y="1058704"/>
            <a:ext cx="6324600" cy="14351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063" y="2646240"/>
            <a:ext cx="3427660" cy="116249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574" y="4030859"/>
            <a:ext cx="4570351" cy="7099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6574" y="4816021"/>
            <a:ext cx="7057037" cy="134659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830321" y="3203738"/>
                <a:ext cx="1273647" cy="61734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𝑣𝑒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de-DE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𝑎𝑒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0321" y="3203738"/>
                <a:ext cx="1273647" cy="61734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902976" y="3206414"/>
                <a:ext cx="1273647" cy="61734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rgbClr val="FDE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2976" y="3206414"/>
                <a:ext cx="1273647" cy="617348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95346" y="3191098"/>
                <a:ext cx="716438" cy="61093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5346" y="3191098"/>
                <a:ext cx="716438" cy="610936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632763" y="4176386"/>
                <a:ext cx="716438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763" y="4176386"/>
                <a:ext cx="716438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5022867" y="4040829"/>
                <a:ext cx="1273647" cy="61734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rgbClr val="FDEADA">
                                  <a:lumMod val="10000"/>
                                </a:srgb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i="1" baseline="-2500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2867" y="4040829"/>
                <a:ext cx="1273647" cy="61734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010401" y="5438235"/>
                <a:ext cx="914400" cy="61093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0" smtClean="0">
                          <a:solidFill>
                            <a:schemeClr val="accent6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de-DE" b="0" i="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chemeClr val="accent6">
                      <a:lumMod val="1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401" y="5438235"/>
                <a:ext cx="914400" cy="610936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7888358" y="5431823"/>
                <a:ext cx="1094486" cy="617348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𝑣𝑒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de-DE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a:rPr lang="de-DE" b="0" i="1" baseline="-25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b="0" i="1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𝑎𝑒</m:t>
                          </m:r>
                          <m:r>
                            <a:rPr lang="de-DE" b="0" i="1" baseline="30000" smtClean="0">
                              <a:solidFill>
                                <a:schemeClr val="accent6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b="0" dirty="0" smtClean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8358" y="5431823"/>
                <a:ext cx="1094486" cy="617348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 bwMode="auto">
          <a:xfrm>
            <a:off x="7223611" y="6055583"/>
            <a:ext cx="1743844" cy="203999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000" b="0" i="0" u="none" strike="noStrike" cap="none" normalizeH="0" baseline="0" smtClean="0">
              <a:ln>
                <a:noFill/>
              </a:ln>
              <a:solidFill>
                <a:srgbClr val="003399"/>
              </a:solidFill>
              <a:effectLst/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337" y="1027684"/>
            <a:ext cx="2499315" cy="14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95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LEP and SLD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0797E6-967C-44DA-90CD-C9E18A641D26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043151"/>
            <a:ext cx="3994256" cy="51063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468" y="1043152"/>
            <a:ext cx="3919932" cy="510633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3704" y="485749"/>
            <a:ext cx="1772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410383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LEP and SLD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78313D-8FE1-414E-B8B0-3993850C6C60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34" y="718010"/>
            <a:ext cx="4038600" cy="20919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2699" y="838200"/>
            <a:ext cx="4671301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858" y="3821873"/>
            <a:ext cx="3622668" cy="869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2699" y="2819400"/>
            <a:ext cx="3452101" cy="34832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87817" y="3004795"/>
            <a:ext cx="1772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Assuming (V-A}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V="1">
            <a:off x="2133600" y="2340279"/>
            <a:ext cx="340433" cy="6385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20857" y="4927854"/>
                <a:ext cx="2073865" cy="78297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sz="24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r>
                        <a:rPr lang="de-DE" sz="24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sz="24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  <m:r>
                            <a:rPr lang="de-DE" sz="24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den>
                      </m:f>
                    </m:oMath>
                  </m:oMathPara>
                </a14:m>
                <a:endParaRPr lang="de-DE" sz="2400" b="0" dirty="0" smtClean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57" y="4927854"/>
                <a:ext cx="2073865" cy="782971"/>
              </a:xfrm>
              <a:prstGeom prst="rect">
                <a:avLst/>
              </a:prstGeom>
              <a:blipFill rotWithShape="0">
                <a:blip r:embed="rId7"/>
                <a:stretch>
                  <a:fillRect b="-23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445650" y="5710825"/>
            <a:ext cx="205740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In the lab frame</a:t>
            </a:r>
          </a:p>
        </p:txBody>
      </p:sp>
    </p:spTree>
    <p:extLst>
      <p:ext uri="{BB962C8B-B14F-4D97-AF65-F5344CB8AC3E}">
        <p14:creationId xmlns:p14="http://schemas.microsoft.com/office/powerpoint/2010/main" val="5415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LEP and SLD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25BBEC-AE03-4B1E-B231-4AFD9EB94EAA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523220"/>
            <a:ext cx="4517225" cy="1828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71601" y="2522228"/>
                <a:ext cx="2839884" cy="46166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𝜉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(</m:t>
                    </m:r>
                    <m:func>
                      <m:funcPr>
                        <m:ctrlPr>
                          <a:rPr lang="de-DE" sz="2400" b="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de-DE" sz="2400" b="0" i="0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de-DE" sz="2400" b="0" i="1" smtClean="0">
                                <a:solidFill>
                                  <a:schemeClr val="accent6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400" b="0" i="1" smtClean="0">
                                <a:solidFill>
                                  <a:schemeClr val="accent6">
                                    <a:lumMod val="1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de-DE" sz="2400" b="0" i="1" smtClean="0">
                        <a:solidFill>
                          <a:schemeClr val="accent6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DE" sz="2400" dirty="0" smtClean="0">
                    <a:solidFill>
                      <a:schemeClr val="accent6">
                        <a:lumMod val="10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1" y="2522228"/>
                <a:ext cx="2839884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717" b="-21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/>
          <p:cNvGrpSpPr/>
          <p:nvPr/>
        </p:nvGrpSpPr>
        <p:grpSpPr>
          <a:xfrm>
            <a:off x="657234" y="1244600"/>
            <a:ext cx="3554251" cy="1041400"/>
            <a:chOff x="657234" y="1244600"/>
            <a:chExt cx="3554251" cy="1041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7234" y="1244600"/>
              <a:ext cx="3554251" cy="10414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1371601" y="1763062"/>
                  <a:ext cx="365237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71601" y="1763062"/>
                  <a:ext cx="365237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10000" r="-6667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2324100" y="1501768"/>
                  <a:ext cx="266700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24100" y="1501768"/>
                  <a:ext cx="266700" cy="461665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18182" r="-43182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/>
                <p:cNvSpPr txBox="1"/>
                <p:nvPr/>
              </p:nvSpPr>
              <p:spPr>
                <a:xfrm>
                  <a:off x="3657600" y="1456649"/>
                  <a:ext cx="228600" cy="474178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7600" y="1456649"/>
                  <a:ext cx="228600" cy="474178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 l="-21053" r="-63158" b="-1666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4" name="Group 23"/>
          <p:cNvGrpSpPr/>
          <p:nvPr/>
        </p:nvGrpSpPr>
        <p:grpSpPr>
          <a:xfrm>
            <a:off x="-1" y="3349286"/>
            <a:ext cx="5410201" cy="1235348"/>
            <a:chOff x="-1" y="3349286"/>
            <a:chExt cx="5410201" cy="123534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1" y="3349286"/>
              <a:ext cx="5410201" cy="123534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2951113" y="3979177"/>
                  <a:ext cx="284113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51113" y="3979177"/>
                  <a:ext cx="284113" cy="461665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l="-17021" r="-34043" b="-2133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1310675" y="4009887"/>
                  <a:ext cx="304800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0675" y="4009887"/>
                  <a:ext cx="304800" cy="461665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l="-16000" r="-26000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1310675" y="3435141"/>
                  <a:ext cx="304800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10675" y="3435141"/>
                  <a:ext cx="304800" cy="461665"/>
                </a:xfrm>
                <a:prstGeom prst="rect">
                  <a:avLst/>
                </a:prstGeom>
                <a:blipFill rotWithShape="0">
                  <a:blip r:embed="rId12"/>
                  <a:stretch>
                    <a:fillRect l="-16000" r="-26000" b="-21333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2971800" y="3433399"/>
                  <a:ext cx="263426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1800" y="3433399"/>
                  <a:ext cx="263426" cy="461665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l="-20930" r="-44186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/>
                <p:cNvSpPr txBox="1"/>
                <p:nvPr/>
              </p:nvSpPr>
              <p:spPr>
                <a:xfrm>
                  <a:off x="4678310" y="3981509"/>
                  <a:ext cx="304800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8310" y="3981509"/>
                  <a:ext cx="304800" cy="461665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16000" r="-26000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/>
                <p:cNvSpPr txBox="1"/>
                <p:nvPr/>
              </p:nvSpPr>
              <p:spPr>
                <a:xfrm>
                  <a:off x="4678310" y="3433398"/>
                  <a:ext cx="304800" cy="461665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2400" i="1" smtClean="0">
                            <a:solidFill>
                              <a:schemeClr val="accent6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oMath>
                    </m:oMathPara>
                  </a14:m>
                  <a:endParaRPr lang="de-DE" sz="2400" dirty="0" err="1" smtClean="0">
                    <a:solidFill>
                      <a:schemeClr val="accent6">
                        <a:lumMod val="1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78310" y="3433398"/>
                  <a:ext cx="304800" cy="461665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 l="-16000" r="-26000" b="-1973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313960" y="2415857"/>
            <a:ext cx="3622865" cy="3429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48459" y="750460"/>
                <a:ext cx="362344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smtClean="0">
                    <a:solidFill>
                      <a:srgbClr val="0000FF"/>
                    </a:solidFill>
                  </a:rPr>
                  <a:t>Analysis of the </a:t>
                </a:r>
                <a14:m>
                  <m:oMath xmlns:m="http://schemas.openxmlformats.org/officeDocument/2006/math">
                    <m:r>
                      <a:rPr lang="de-DE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→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de-DE" sz="20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1 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de-DE" sz="2000" dirty="0" smtClean="0">
                    <a:solidFill>
                      <a:srgbClr val="0000FF"/>
                    </a:solidFill>
                  </a:rPr>
                  <a:t> </a:t>
                </a:r>
                <a:r>
                  <a:rPr lang="de-DE" dirty="0" smtClean="0">
                    <a:solidFill>
                      <a:srgbClr val="0000FF"/>
                    </a:solidFill>
                  </a:rPr>
                  <a:t>decay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459" y="750460"/>
                <a:ext cx="3623441" cy="400110"/>
              </a:xfrm>
              <a:prstGeom prst="rect">
                <a:avLst/>
              </a:prstGeom>
              <a:blipFill rotWithShape="0">
                <a:blip r:embed="rId17"/>
                <a:stretch>
                  <a:fillRect l="-1345" b="-2272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031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LEP and SLD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85B71D-3267-4A34-BD08-E5727581FFAD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260" y="599050"/>
            <a:ext cx="5759183" cy="5575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07674" y="4958127"/>
                <a:ext cx="3410260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2000" b="0" i="1" baseline="30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2000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de-DE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00FF"/>
                    </a:solidFill>
                  </a:rPr>
                  <a:t>contains some weak higher order corrections, hence it is called the effective mixing angle from lepton observables</a:t>
                </a: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74" y="4958127"/>
                <a:ext cx="3410260" cy="1223989"/>
              </a:xfrm>
              <a:prstGeom prst="rect">
                <a:avLst/>
              </a:prstGeom>
              <a:blipFill rotWithShape="0">
                <a:blip r:embed="rId4"/>
                <a:stretch>
                  <a:fillRect l="-1610" t="-498" r="-1431" b="-696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0" y="767996"/>
            <a:ext cx="3351452" cy="88748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de-DE" dirty="0" err="1" smtClean="0">
              <a:solidFill>
                <a:srgbClr val="0000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36274" y="910341"/>
            <a:ext cx="3181660" cy="617348"/>
            <a:chOff x="228600" y="1777661"/>
            <a:chExt cx="3181660" cy="61734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228600" y="1901669"/>
                  <a:ext cx="4572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</m:oMath>
                    </m:oMathPara>
                  </a14:m>
                  <a:endParaRPr lang="de-DE" dirty="0" err="1" smtClean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8600" y="1901669"/>
                  <a:ext cx="457200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1352860" y="1909134"/>
                  <a:ext cx="2057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de-DE" dirty="0" smtClean="0">
                      <a:solidFill>
                        <a:srgbClr val="00206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0.1498</m:t>
                      </m:r>
                      <m:r>
                        <a:rPr lang="de-DE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±0.0049</m:t>
                      </m:r>
                    </m:oMath>
                  </a14:m>
                  <a:endParaRPr lang="de-DE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52860" y="1909134"/>
                  <a:ext cx="2057400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66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352047" y="1777661"/>
                  <a:ext cx="1273647" cy="61734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𝑣𝑒𝑎𝑒</m:t>
                            </m:r>
                          </m:num>
                          <m:den>
                            <m: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  <m:r>
                              <a:rPr lang="de-DE" b="0" i="1" baseline="-250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  <m:r>
                              <a:rPr lang="de-DE" b="0" i="1" baseline="300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de-DE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𝑎𝑒</m:t>
                            </m:r>
                            <m:r>
                              <a:rPr lang="de-DE" b="0" i="1" baseline="30000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oMath>
                    </m:oMathPara>
                  </a14:m>
                  <a:endParaRPr lang="de-DE" b="0" dirty="0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2047" y="1777661"/>
                  <a:ext cx="1273647" cy="617348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8807" y="1041814"/>
                <a:ext cx="352048" cy="3929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𝒜</m:t>
                      </m:r>
                      <m:r>
                        <a:rPr lang="de-DE" sz="2000" b="0" i="1" baseline="-2500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</m:oMath>
                  </m:oMathPara>
                </a14:m>
                <a:endParaRPr lang="de-DE" sz="2000" baseline="-25000" dirty="0" smtClean="0">
                  <a:solidFill>
                    <a:srgbClr val="0000FF"/>
                  </a:solidFill>
                  <a:latin typeface="Berlin Sans FB Demi" panose="020E0802020502020306" pitchFamily="34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7" y="1041814"/>
                <a:ext cx="352048" cy="392993"/>
              </a:xfrm>
              <a:prstGeom prst="rect">
                <a:avLst/>
              </a:prstGeom>
              <a:blipFill rotWithShape="0">
                <a:blip r:embed="rId12"/>
                <a:stretch>
                  <a:fillRect r="-2807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0" y="1748057"/>
            <a:ext cx="3381932" cy="88748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endParaRPr lang="de-DE" dirty="0" err="1" smtClean="0">
              <a:solidFill>
                <a:srgbClr val="0000FF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7308" y="1803270"/>
            <a:ext cx="3490626" cy="616613"/>
            <a:chOff x="-40560" y="987309"/>
            <a:chExt cx="3490626" cy="337277"/>
          </a:xfrm>
          <a:solidFill>
            <a:srgbClr val="FFFFFF"/>
          </a:solidFill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/>
                <p:cNvSpPr txBox="1"/>
                <p:nvPr/>
              </p:nvSpPr>
              <p:spPr>
                <a:xfrm>
                  <a:off x="-40560" y="1052163"/>
                  <a:ext cx="617931" cy="214950"/>
                </a:xfrm>
                <a:prstGeom prst="rect">
                  <a:avLst/>
                </a:prstGeom>
                <a:grp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20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𝒜</m:t>
                      </m:r>
                    </m:oMath>
                  </a14:m>
                  <a:r>
                    <a:rPr lang="el-GR" sz="2800" baseline="-25000" dirty="0" smtClean="0">
                      <a:solidFill>
                        <a:srgbClr val="0000FF"/>
                      </a:solidFill>
                      <a:latin typeface="Berlin Sans FB Demi" panose="020E0802020502020306" pitchFamily="34" charset="0"/>
                    </a:rPr>
                    <a:t>τ</a:t>
                  </a:r>
                  <a:r>
                    <a:rPr lang="de-DE" dirty="0" smtClean="0">
                      <a:solidFill>
                        <a:srgbClr val="0000FF"/>
                      </a:solidFill>
                      <a:latin typeface="Berlin Sans FB Demi" panose="020E0802020502020306" pitchFamily="34" charset="0"/>
                    </a:rPr>
                    <a:t> </a:t>
                  </a:r>
                  <a:r>
                    <a:rPr lang="de-DE" dirty="0" smtClean="0">
                      <a:solidFill>
                        <a:srgbClr val="002060"/>
                      </a:solidFill>
                      <a:latin typeface="Berlin Sans FB Demi" panose="020E0802020502020306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29" name="TextBox 2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-40560" y="1052163"/>
                  <a:ext cx="617931" cy="214950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 b="-43284"/>
                  </a:stretch>
                </a:blip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0324" y="987309"/>
                  <a:ext cx="1227534" cy="337277"/>
                </a:xfrm>
                <a:prstGeom prst="rect">
                  <a:avLst/>
                </a:prstGeom>
                <a:grp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b="0" dirty="0" smtClean="0">
                      <a:solidFill>
                        <a:srgbClr val="0000FF"/>
                      </a:solidFill>
                    </a:rPr>
                    <a:t>=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sz="2400" i="1" baseline="-2500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sz="2400" b="0" i="1" baseline="-25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</m:num>
                        <m:den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  <m:r>
                            <m:rPr>
                              <m:sty m:val="p"/>
                            </m:rPr>
                            <a:rPr lang="el-GR" sz="2400" i="1" baseline="-2500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sz="2400" b="0" i="1" baseline="30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4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sz="2400" i="1" baseline="-2500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τ</m:t>
                          </m:r>
                          <m:r>
                            <a:rPr lang="de-DE" sz="2400" b="0" i="1" baseline="30000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a14:m>
                  <a:endParaRPr lang="de-DE" sz="2400" b="0" dirty="0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0324" y="987309"/>
                  <a:ext cx="1227534" cy="337277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3941" b="-2913"/>
                  </a:stretch>
                </a:blip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/>
                <p:cNvSpPr txBox="1"/>
                <p:nvPr/>
              </p:nvSpPr>
              <p:spPr>
                <a:xfrm>
                  <a:off x="1392666" y="1045819"/>
                  <a:ext cx="2057400" cy="202018"/>
                </a:xfrm>
                <a:prstGeom prst="rect">
                  <a:avLst/>
                </a:prstGeom>
                <a:grpFill/>
                <a:ln>
                  <a:solidFill>
                    <a:srgbClr val="FFFFFF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</m:oMath>
                  </a14:m>
                  <a:r>
                    <a:rPr lang="de-DE" dirty="0" smtClean="0">
                      <a:solidFill>
                        <a:srgbClr val="002060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de-DE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0.1439</m:t>
                      </m:r>
                      <m:r>
                        <a:rPr lang="de-DE" b="0" i="1" dirty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±0.0043</m:t>
                      </m:r>
                    </m:oMath>
                  </a14:m>
                  <a:endParaRPr lang="de-DE" dirty="0" err="1" smtClean="0">
                    <a:solidFill>
                      <a:srgbClr val="0000FF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2666" y="1045819"/>
                  <a:ext cx="2057400" cy="202018"/>
                </a:xfrm>
                <a:prstGeom prst="rect">
                  <a:avLst/>
                </a:prstGeom>
                <a:blipFill rotWithShape="0">
                  <a:blip r:embed="rId15"/>
                  <a:stretch>
                    <a:fillRect/>
                  </a:stretch>
                </a:blipFill>
                <a:ln>
                  <a:solidFill>
                    <a:srgbClr val="FFFFFF"/>
                  </a:solidFill>
                </a:ln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0" y="2596073"/>
                <a:ext cx="3411418" cy="1631216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                            =−  </m:t>
                    </m:r>
                  </m:oMath>
                </a14:m>
                <a:r>
                  <a:rPr lang="de-DE" sz="2000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ndalus" panose="02020603050405020304" pitchFamily="18" charset="-78"/>
                  </a:rPr>
                  <a:t>P</a:t>
                </a:r>
                <a:r>
                  <a:rPr lang="de-DE" sz="2400" baseline="-2500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t</a:t>
                </a:r>
                <a:r>
                  <a:rPr lang="de-DE" sz="2400" baseline="-2500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de-DE" sz="2400" baseline="-25000" dirty="0" smtClean="0">
                    <a:solidFill>
                      <a:srgbClr val="0000FF"/>
                    </a:solidFill>
                  </a:rPr>
                  <a:t>    </a:t>
                </a:r>
              </a:p>
              <a:p>
                <a:endParaRPr lang="de-DE" sz="2400" baseline="-25000" dirty="0" smtClean="0">
                  <a:solidFill>
                    <a:srgbClr val="0000FF"/>
                  </a:solidFill>
                </a:endParaRPr>
              </a:p>
              <a:p>
                <a:endParaRPr lang="de-DE" sz="2400" baseline="-25000" dirty="0">
                  <a:solidFill>
                    <a:srgbClr val="0000FF"/>
                  </a:solidFill>
                </a:endParaRPr>
              </a:p>
              <a:p>
                <a:endParaRPr lang="de-DE" sz="2400" baseline="-25000" dirty="0" smtClean="0">
                  <a:solidFill>
                    <a:srgbClr val="0000FF"/>
                  </a:solidFill>
                </a:endParaRPr>
              </a:p>
              <a:p>
                <a:endParaRPr lang="de-DE" sz="2400" baseline="-25000" dirty="0">
                  <a:solidFill>
                    <a:srgbClr val="0000FF"/>
                  </a:solidFill>
                </a:endParaRPr>
              </a:p>
              <a:p>
                <a:endParaRPr lang="de-DE" sz="2400" baseline="-25000" dirty="0" err="1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596073"/>
                <a:ext cx="3411418" cy="1631216"/>
              </a:xfrm>
              <a:prstGeom prst="rect">
                <a:avLst/>
              </a:prstGeom>
              <a:blipFill rotWithShape="0">
                <a:blip r:embed="rId16"/>
                <a:stretch>
                  <a:fillRect t="-22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234831" y="3421617"/>
                <a:ext cx="3410260" cy="762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b="0" i="1" baseline="30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b="0" i="1" baseline="-2500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de-DE" b="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de-DE" sz="2000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Andalus" panose="02020603050405020304" pitchFamily="18" charset="-78"/>
                  </a:rPr>
                  <a:t>P</a:t>
                </a:r>
                <a:r>
                  <a:rPr lang="de-DE" sz="2400" baseline="-2500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t</a:t>
                </a:r>
                <a:r>
                  <a:rPr lang="de-DE" sz="2400" baseline="-25000" dirty="0" smtClean="0">
                    <a:solidFill>
                      <a:srgbClr val="0000FF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de-DE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de-DE" sz="1600" b="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</a:p>
              <a:p>
                <a:r>
                  <a:rPr lang="de-DE" b="0" dirty="0" smtClean="0">
                    <a:solidFill>
                      <a:srgbClr val="0000FF"/>
                    </a:solidFill>
                    <a:ea typeface="Cambria Math" panose="02040503050406030204" pitchFamily="18" charset="0"/>
                  </a:rPr>
                  <a:t>            </a:t>
                </a:r>
                <a14:m>
                  <m:oMath xmlns:m="http://schemas.openxmlformats.org/officeDocument/2006/math">
                    <m:r>
                      <a:rPr lang="de-DE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0.23159</m:t>
                    </m:r>
                    <m:r>
                      <a:rPr lang="de-DE" b="0" i="0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±0.00041</m:t>
                    </m:r>
                  </m:oMath>
                </a14:m>
                <a:endParaRPr lang="de-DE" dirty="0" err="1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831" y="3421617"/>
                <a:ext cx="3410260" cy="762325"/>
              </a:xfrm>
              <a:prstGeom prst="rect">
                <a:avLst/>
              </a:prstGeom>
              <a:blipFill rotWithShape="0">
                <a:blip r:embed="rId17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063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845467" y="0"/>
            <a:ext cx="5453063" cy="523220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000">
                <a:solidFill>
                  <a:srgbClr val="003399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3399"/>
                </a:solidFill>
                <a:latin typeface="Comic Sans MS" pitchFamily="66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800" dirty="0" smtClean="0">
                <a:solidFill>
                  <a:srgbClr val="0000FF"/>
                </a:solidFill>
                <a:latin typeface="+mn-lt"/>
              </a:rPr>
              <a:t>Measurements at LEP and SLD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C4E6DE4-B8D9-42CF-97A0-85797F0D8B0D}" type="datetime1">
              <a:rPr lang="de-DE" smtClean="0"/>
              <a:t>15.08.2018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Grodna 2018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4A035-111D-4430-82FA-0ECB95BEDE9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476497" y="549947"/>
            <a:ext cx="6602253" cy="5668550"/>
            <a:chOff x="2057400" y="576675"/>
            <a:chExt cx="6830853" cy="601655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57400" y="576675"/>
              <a:ext cx="6830853" cy="601655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2254499" y="2871501"/>
                  <a:ext cx="647703" cy="573427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32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32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de-DE" sz="32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de-DE" sz="3200" baseline="-25000" dirty="0" smtClean="0">
                      <a:solidFill>
                        <a:srgbClr val="002060"/>
                      </a:solidFill>
                    </a:rPr>
                    <a:t> </a:t>
                  </a:r>
                  <a:endParaRPr lang="de-DE" sz="3200" baseline="-25000" dirty="0" err="1" smtClean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54499" y="2871501"/>
                  <a:ext cx="647703" cy="57342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7865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5951405" y="5897062"/>
                  <a:ext cx="647703" cy="573427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de-DE" sz="3200" b="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de-DE" sz="3200" b="0" i="1" baseline="-25000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</m:oMath>
                  </a14:m>
                  <a:r>
                    <a:rPr lang="de-DE" sz="3200" baseline="-25000" dirty="0" smtClean="0">
                      <a:solidFill>
                        <a:srgbClr val="002060"/>
                      </a:solidFill>
                    </a:rPr>
                    <a:t> </a:t>
                  </a:r>
                  <a:endParaRPr lang="de-DE" sz="3200" baseline="-25000" dirty="0" err="1" smtClean="0">
                    <a:solidFill>
                      <a:srgbClr val="002060"/>
                    </a:solidFill>
                  </a:endParaRP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51405" y="5897062"/>
                  <a:ext cx="647703" cy="57342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9091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14298" y="665325"/>
                <a:ext cx="2767271" cy="4093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</a:rPr>
                  <a:t>E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xperiments at</a:t>
                </a:r>
              </a:p>
              <a:p>
                <a:r>
                  <a:rPr lang="en-US" dirty="0" smtClean="0">
                    <a:solidFill>
                      <a:srgbClr val="0000FF"/>
                    </a:solidFill>
                  </a:rPr>
                  <a:t>LEP and SLC:</a:t>
                </a:r>
              </a:p>
              <a:p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54000"/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rgbClr val="0000FF"/>
                    </a:solidFill>
                  </a:rPr>
                  <a:t>M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easurement of the neutral current couplings of leptons</a:t>
                </a:r>
              </a:p>
              <a:p>
                <a:pPr marL="285750" indent="-285750">
                  <a:buSzPct val="154000"/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54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Lepton universality</a:t>
                </a:r>
              </a:p>
              <a:p>
                <a:pPr marL="285750" indent="-285750">
                  <a:buSzPct val="154000"/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rgbClr val="0000FF"/>
                  </a:solidFill>
                </a:endParaRPr>
              </a:p>
              <a:p>
                <a:pPr marL="285750" indent="-285750">
                  <a:buSzPct val="154000"/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solidFill>
                      <a:srgbClr val="0000FF"/>
                    </a:solidFill>
                  </a:rPr>
                  <a:t>Measurement of </a:t>
                </a:r>
                <a14:m>
                  <m:oMath xmlns:m="http://schemas.openxmlformats.org/officeDocument/2006/math">
                    <m:r>
                      <a:rPr lang="de-DE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de-DE" sz="2000" i="1" baseline="3000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de-DE" sz="20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de-DE" sz="2000" i="1" baseline="-250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𝑊</m:t>
                    </m:r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342900" indent="-342900">
                  <a:buSzPct val="154000"/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0000FF"/>
                  </a:solidFill>
                </a:endParaRPr>
              </a:p>
              <a:p>
                <a:pPr marL="342900" indent="-342900">
                  <a:buSzPct val="154000"/>
                  <a:buFont typeface="Arial" panose="020B0604020202020204" pitchFamily="34" charset="0"/>
                  <a:buChar char="•"/>
                </a:pPr>
                <a:r>
                  <a:rPr lang="en-US" sz="2000" dirty="0" smtClean="0">
                    <a:solidFill>
                      <a:srgbClr val="0000FF"/>
                    </a:solidFill>
                  </a:rPr>
                  <a:t>Preference for a light Higgs boson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298" y="665325"/>
                <a:ext cx="2767271" cy="4093428"/>
              </a:xfrm>
              <a:prstGeom prst="rect">
                <a:avLst/>
              </a:prstGeom>
              <a:blipFill rotWithShape="0">
                <a:blip r:embed="rId6"/>
                <a:stretch>
                  <a:fillRect l="-4846" t="-744" b="-178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8965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Default Design">
  <a:themeElements>
    <a:clrScheme name="Custom 7">
      <a:dk1>
        <a:srgbClr val="FFFFCB"/>
      </a:dk1>
      <a:lt1>
        <a:srgbClr val="FFFFCB"/>
      </a:lt1>
      <a:dk2>
        <a:srgbClr val="FFFF00"/>
      </a:dk2>
      <a:lt2>
        <a:srgbClr val="FFFF0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DEADA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Comic Sans MS" pitchFamily="66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rgbClr val="0000FF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1646</Words>
  <Application>Microsoft Office PowerPoint</Application>
  <PresentationFormat>Bildschirmpräsentation (4:3)</PresentationFormat>
  <Paragraphs>421</Paragraphs>
  <Slides>32</Slides>
  <Notes>32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42" baseType="lpstr">
      <vt:lpstr>Andalus</vt:lpstr>
      <vt:lpstr>Arial</vt:lpstr>
      <vt:lpstr>Berlin Sans FB Demi</vt:lpstr>
      <vt:lpstr>Brush Script MT</vt:lpstr>
      <vt:lpstr>Calibri</vt:lpstr>
      <vt:lpstr>Cambria Math</vt:lpstr>
      <vt:lpstr>Comic Sans MS</vt:lpstr>
      <vt:lpstr>Symbol</vt:lpstr>
      <vt:lpstr>Wingdings</vt:lpstr>
      <vt:lpstr>4_Default Design</vt:lpstr>
      <vt:lpstr>PowerPoint-Präsentation</vt:lpstr>
      <vt:lpstr>Tau Lepton</vt:lpstr>
      <vt:lpstr>Couplings to the neutral current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luminosity</dc:title>
  <dc:creator>w. lohmann</dc:creator>
  <cp:lastModifiedBy>Wolfgang Lohmann</cp:lastModifiedBy>
  <cp:revision>554</cp:revision>
  <dcterms:created xsi:type="dcterms:W3CDTF">2012-10-12T21:33:56Z</dcterms:created>
  <dcterms:modified xsi:type="dcterms:W3CDTF">2018-08-15T18:20:44Z</dcterms:modified>
</cp:coreProperties>
</file>