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300" r:id="rId4"/>
    <p:sldId id="260" r:id="rId5"/>
    <p:sldId id="297" r:id="rId6"/>
    <p:sldId id="259" r:id="rId7"/>
    <p:sldId id="333" r:id="rId8"/>
    <p:sldId id="281" r:id="rId9"/>
    <p:sldId id="303" r:id="rId10"/>
    <p:sldId id="304" r:id="rId11"/>
    <p:sldId id="305" r:id="rId12"/>
    <p:sldId id="306" r:id="rId13"/>
    <p:sldId id="335" r:id="rId14"/>
    <p:sldId id="330" r:id="rId15"/>
    <p:sldId id="331" r:id="rId16"/>
    <p:sldId id="334" r:id="rId17"/>
    <p:sldId id="332" r:id="rId18"/>
    <p:sldId id="336" r:id="rId19"/>
    <p:sldId id="325" r:id="rId20"/>
    <p:sldId id="327" r:id="rId21"/>
    <p:sldId id="301" r:id="rId22"/>
    <p:sldId id="308" r:id="rId23"/>
    <p:sldId id="314" r:id="rId24"/>
    <p:sldId id="315" r:id="rId25"/>
    <p:sldId id="316" r:id="rId26"/>
    <p:sldId id="302" r:id="rId27"/>
    <p:sldId id="309" r:id="rId28"/>
    <p:sldId id="321" r:id="rId29"/>
    <p:sldId id="310" r:id="rId30"/>
    <p:sldId id="311" r:id="rId31"/>
    <p:sldId id="312" r:id="rId32"/>
    <p:sldId id="313" r:id="rId33"/>
    <p:sldId id="272" r:id="rId34"/>
    <p:sldId id="284" r:id="rId35"/>
    <p:sldId id="294" r:id="rId36"/>
    <p:sldId id="296" r:id="rId37"/>
    <p:sldId id="29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2AD1C-1E02-4BF0-B568-365F5DA71D5F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7DBF8-D263-4107-B205-3AB4D0C47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ms.web.cern.ch/news/cms-detector-design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ms.web.cern.ch/news/cms-detector-design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u="sng">
                <a:hlinkClick r:id=""/>
              </a:defRPr>
            </a:lvl1pPr>
          </a:lstStyle>
          <a:p>
            <a:pPr lvl="0">
              <a:defRPr sz="1800" u="none"/>
            </a:pPr>
            <a:r>
              <a:rPr sz="2200" u="sng">
                <a:hlinkClick r:id="rId3"/>
              </a:rPr>
              <a:t>http://cms.web.cern.ch/news/cms-detector-design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320891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u="sng">
                <a:hlinkClick r:id=""/>
              </a:defRPr>
            </a:lvl1pPr>
          </a:lstStyle>
          <a:p>
            <a:pPr lvl="0">
              <a:defRPr sz="1800" u="none"/>
            </a:pPr>
            <a:r>
              <a:rPr sz="2200" u="sng">
                <a:hlinkClick r:id="rId3"/>
              </a:rPr>
              <a:t>http://cms.web.cern.ch/news/cms-detector-design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2638791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BC9CB-51FA-4873-AC12-366419984BAB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2D78-B18F-4123-A03D-E3B0E77B6154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7E21-92F4-43BA-ACAA-C3250F739A58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oub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3201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62"/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0" y="1020936"/>
            <a:ext cx="9144000" cy="1053704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>
              <a:defRPr>
                <a:latin typeface="Gill Sans"/>
                <a:ea typeface="Gill Sans"/>
                <a:cs typeface="Gill Sans"/>
                <a:sym typeface="Gill Sans"/>
              </a:defRPr>
            </a:lvl2pPr>
            <a:lvl3pPr>
              <a:defRPr>
                <a:latin typeface="Gill Sans"/>
                <a:ea typeface="Gill Sans"/>
                <a:cs typeface="Gill Sans"/>
                <a:sym typeface="Gill Sans"/>
              </a:defRPr>
            </a:lvl3pPr>
            <a:lvl4pPr marL="1339406" indent="-178587">
              <a:defRPr sz="1266">
                <a:latin typeface="Gill Sans"/>
                <a:ea typeface="Gill Sans"/>
                <a:cs typeface="Gill Sans"/>
                <a:sym typeface="Gill Sans"/>
              </a:defRPr>
            </a:lvl4pPr>
            <a:lvl5pPr marL="1651933" indent="-178587">
              <a:defRPr sz="1266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1687" dirty="0"/>
              <a:t>Body Level One</a:t>
            </a:r>
          </a:p>
          <a:p>
            <a:pPr lvl="1">
              <a:defRPr sz="1800"/>
            </a:pPr>
            <a:r>
              <a:rPr sz="1687" dirty="0"/>
              <a:t>Body Level Two</a:t>
            </a:r>
          </a:p>
          <a:p>
            <a:pPr lvl="2">
              <a:defRPr sz="1800"/>
            </a:pPr>
            <a:r>
              <a:rPr sz="1687"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6940062" y="6416676"/>
            <a:ext cx="2133600" cy="365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1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63245259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218C-D18A-4071-B56E-658A14A05C4D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9C57-4D5F-4800-B16B-369501AB3CC7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932DD-ED69-43F4-A9C4-5F14C4D47832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27B8-E107-45C1-9FAB-104126AA0135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FC2F-246C-4D68-A771-154056FD99C9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A158-7867-4E65-84BA-C515C3C55AFB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D569-EE3D-4B68-AE37-7B6329166D5B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E10-579C-474D-9C6E-06FAC75E3EB8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7BC61-812F-4BB9-8B71-CFCBD754AFE6}" type="datetime1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6E756-044E-4EF9-A0E8-122F7C5EC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71744"/>
            <a:ext cx="7772400" cy="121444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Participation of INP BSU in CMS. Past, Present and Future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6190"/>
            <a:ext cx="6400800" cy="2714644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Juan Suarez Gonzalez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Institute for Nuclear Problems BSU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Minsk, Belarus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17th January 2017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Рисунок 1" descr="C:\Users\Lobko\Desktop\INP-Logo_v2_bo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43512"/>
            <a:ext cx="185735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mins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2714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3827" y="1"/>
            <a:ext cx="9187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Jointing of RD18 (Crystal Clear Collaboration ) to PWO R&amp;D</a:t>
            </a:r>
          </a:p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performed by IHEP (</a:t>
            </a:r>
            <a:r>
              <a:rPr lang="en-US" sz="2000" b="1" dirty="0" err="1" smtClean="0">
                <a:solidFill>
                  <a:srgbClr val="FF0000"/>
                </a:solidFill>
                <a:latin typeface="Comic Sans MS" pitchFamily="66" charset="0"/>
              </a:rPr>
              <a:t>Protvino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) and INP (Minsk)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35756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CMS ALICE experiments   at LHC </a:t>
            </a:r>
            <a:r>
              <a:rPr lang="en-US" b="1" dirty="0" smtClean="0"/>
              <a:t>made </a:t>
            </a:r>
            <a:r>
              <a:rPr lang="en-US" b="1" dirty="0"/>
              <a:t>these Electromagnetic calorimeters </a:t>
            </a:r>
            <a:r>
              <a:rPr lang="en-US" b="1" dirty="0" smtClean="0"/>
              <a:t> </a:t>
            </a:r>
            <a:r>
              <a:rPr lang="en-US" b="1" dirty="0"/>
              <a:t>on a base of  PbWO</a:t>
            </a:r>
            <a:r>
              <a:rPr lang="en-US" b="1" baseline="-25000" dirty="0"/>
              <a:t>4</a:t>
            </a:r>
            <a:r>
              <a:rPr lang="en-US" b="1" dirty="0"/>
              <a:t>  because of its </a:t>
            </a:r>
            <a:r>
              <a:rPr lang="en-US" b="1" dirty="0" smtClean="0"/>
              <a:t>high density</a:t>
            </a:r>
            <a:r>
              <a:rPr lang="en-US" b="1" dirty="0"/>
              <a:t>, fast luminescence and </a:t>
            </a:r>
            <a:r>
              <a:rPr lang="en-US" b="1" dirty="0" smtClean="0"/>
              <a:t>reasonable light </a:t>
            </a:r>
            <a:r>
              <a:rPr lang="en-US" b="1" dirty="0"/>
              <a:t>yield and radiation resistance.   </a:t>
            </a:r>
            <a:r>
              <a:rPr lang="en-US" b="1" dirty="0" smtClean="0"/>
              <a:t>CMS </a:t>
            </a:r>
            <a:r>
              <a:rPr lang="en-US" b="1" dirty="0"/>
              <a:t>ECAL , the world largest crystalline  </a:t>
            </a:r>
            <a:r>
              <a:rPr lang="en-US" b="1" dirty="0" smtClean="0"/>
              <a:t>calorimeter</a:t>
            </a:r>
            <a:r>
              <a:rPr lang="en-US" b="1" dirty="0"/>
              <a:t>, have a total volume of </a:t>
            </a:r>
            <a:r>
              <a:rPr lang="en-US" b="1" dirty="0" smtClean="0"/>
              <a:t>11m</a:t>
            </a:r>
            <a:r>
              <a:rPr lang="en-US" b="1" baseline="30000" dirty="0" smtClean="0"/>
              <a:t>3</a:t>
            </a:r>
            <a:r>
              <a:rPr lang="en-US" b="1" dirty="0" smtClean="0"/>
              <a:t> and </a:t>
            </a:r>
            <a:r>
              <a:rPr lang="en-US" b="1" dirty="0"/>
              <a:t>a weight of 90 tons.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2711" y="4857760"/>
            <a:ext cx="452688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INP BSU experts were a driving force  to </a:t>
            </a:r>
          </a:p>
          <a:p>
            <a:r>
              <a:rPr lang="en-US" b="1" dirty="0" smtClean="0"/>
              <a:t>improve scintillation properties of PbWO4</a:t>
            </a:r>
          </a:p>
          <a:p>
            <a:r>
              <a:rPr lang="en-US" b="1" dirty="0"/>
              <a:t>a</a:t>
            </a:r>
            <a:r>
              <a:rPr lang="en-US" b="1" dirty="0" smtClean="0"/>
              <a:t>nd made available </a:t>
            </a:r>
            <a:r>
              <a:rPr lang="en-US" b="1" dirty="0"/>
              <a:t> </a:t>
            </a:r>
            <a:r>
              <a:rPr lang="en-US" b="1" dirty="0" smtClean="0"/>
              <a:t>crystal mass production</a:t>
            </a:r>
            <a:r>
              <a:rPr lang="en-US" b="1" dirty="0"/>
              <a:t>.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857232"/>
            <a:ext cx="7072330" cy="2585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1994- First joint test at H4 of the  5x5 matrix of 22X0 PWO crystals</a:t>
            </a:r>
          </a:p>
          <a:p>
            <a:r>
              <a:rPr lang="en-US" b="1" dirty="0" smtClean="0"/>
              <a:t>1995-  </a:t>
            </a:r>
            <a:r>
              <a:rPr lang="en-US" b="1" dirty="0" err="1" smtClean="0"/>
              <a:t>P.Lecoq</a:t>
            </a:r>
            <a:r>
              <a:rPr lang="en-US" b="1" dirty="0" smtClean="0"/>
              <a:t>, </a:t>
            </a:r>
            <a:r>
              <a:rPr lang="en-US" b="1" dirty="0" err="1" smtClean="0"/>
              <a:t>I.Dafinei</a:t>
            </a:r>
            <a:r>
              <a:rPr lang="en-US" b="1" dirty="0" smtClean="0"/>
              <a:t>, </a:t>
            </a:r>
            <a:r>
              <a:rPr lang="en-US" b="1" dirty="0" err="1" smtClean="0"/>
              <a:t>E.Auffray</a:t>
            </a:r>
            <a:r>
              <a:rPr lang="en-US" b="1" dirty="0" smtClean="0"/>
              <a:t>, </a:t>
            </a:r>
            <a:r>
              <a:rPr lang="en-US" b="1" dirty="0" err="1" smtClean="0"/>
              <a:t>M.Schneegans</a:t>
            </a:r>
            <a:r>
              <a:rPr lang="en-US" b="1" dirty="0" smtClean="0"/>
              <a:t>, </a:t>
            </a:r>
            <a:r>
              <a:rPr lang="en-US" b="1" dirty="0" err="1" smtClean="0"/>
              <a:t>M.V.Korzhik</a:t>
            </a:r>
            <a:r>
              <a:rPr lang="en-US" b="1" dirty="0" smtClean="0"/>
              <a:t>, </a:t>
            </a:r>
          </a:p>
          <a:p>
            <a:r>
              <a:rPr lang="en-US" b="1" dirty="0" smtClean="0"/>
              <a:t>	   </a:t>
            </a:r>
            <a:r>
              <a:rPr lang="en-US" b="1" dirty="0" err="1" smtClean="0"/>
              <a:t>O.V.Missevitch</a:t>
            </a:r>
            <a:r>
              <a:rPr lang="en-US" b="1" dirty="0" smtClean="0"/>
              <a:t>, VB </a:t>
            </a:r>
            <a:r>
              <a:rPr lang="en-US" b="1" dirty="0" err="1" smtClean="0"/>
              <a:t>Pavlenko</a:t>
            </a:r>
            <a:r>
              <a:rPr lang="en-US" b="1" dirty="0" smtClean="0"/>
              <a:t>, AA </a:t>
            </a:r>
            <a:r>
              <a:rPr lang="en-US" b="1" dirty="0" err="1" smtClean="0"/>
              <a:t>Fedorov</a:t>
            </a:r>
            <a:r>
              <a:rPr lang="en-US" b="1" dirty="0" smtClean="0"/>
              <a:t>, AN </a:t>
            </a:r>
            <a:r>
              <a:rPr lang="en-US" b="1" dirty="0" err="1" smtClean="0"/>
              <a:t>Annenkov</a:t>
            </a:r>
            <a:r>
              <a:rPr lang="en-US" b="1" dirty="0" smtClean="0"/>
              <a:t>, </a:t>
            </a:r>
          </a:p>
          <a:p>
            <a:r>
              <a:rPr lang="en-US" b="1" dirty="0" smtClean="0"/>
              <a:t>	   VL </a:t>
            </a:r>
            <a:r>
              <a:rPr lang="en-US" b="1" dirty="0" err="1" smtClean="0"/>
              <a:t>Kostylev</a:t>
            </a:r>
            <a:r>
              <a:rPr lang="en-US" b="1" dirty="0" smtClean="0"/>
              <a:t>,  VD </a:t>
            </a:r>
            <a:r>
              <a:rPr lang="en-US" b="1" dirty="0" err="1" smtClean="0"/>
              <a:t>Ligun</a:t>
            </a:r>
            <a:r>
              <a:rPr lang="en-US" b="1" dirty="0" smtClean="0"/>
              <a:t> Lead Tungstate (PbWO</a:t>
            </a:r>
            <a:r>
              <a:rPr lang="en-US" b="1" dirty="0"/>
              <a:t>4</a:t>
            </a:r>
            <a:r>
              <a:rPr lang="en-US" b="1" dirty="0" smtClean="0"/>
              <a:t>) scintillators for </a:t>
            </a:r>
          </a:p>
          <a:p>
            <a:r>
              <a:rPr lang="en-US" b="1" dirty="0" smtClean="0"/>
              <a:t>	   LHC EM </a:t>
            </a:r>
            <a:r>
              <a:rPr lang="en-US" b="1" dirty="0" err="1" smtClean="0"/>
              <a:t>calorimetry</a:t>
            </a:r>
            <a:r>
              <a:rPr lang="en-US" b="1" dirty="0" smtClean="0"/>
              <a:t>, (1995) </a:t>
            </a:r>
            <a:r>
              <a:rPr lang="en-US" b="1" dirty="0" err="1" smtClean="0"/>
              <a:t>Nucl</a:t>
            </a:r>
            <a:r>
              <a:rPr lang="en-US" b="1" dirty="0" smtClean="0"/>
              <a:t> </a:t>
            </a:r>
            <a:r>
              <a:rPr lang="en-US" b="1" dirty="0" err="1" smtClean="0"/>
              <a:t>Instr</a:t>
            </a:r>
            <a:r>
              <a:rPr lang="en-US" b="1" dirty="0" smtClean="0"/>
              <a:t> Meth </a:t>
            </a:r>
            <a:r>
              <a:rPr lang="en-US" b="1" dirty="0" err="1" smtClean="0"/>
              <a:t>Phys</a:t>
            </a:r>
            <a:r>
              <a:rPr lang="en-US" b="1" dirty="0" smtClean="0"/>
              <a:t> Res 365:291-298</a:t>
            </a:r>
          </a:p>
          <a:p>
            <a:pPr lvl="0"/>
            <a:r>
              <a:rPr lang="en-US" b="1" dirty="0" smtClean="0"/>
              <a:t>2002-  </a:t>
            </a:r>
            <a:r>
              <a:rPr lang="en-US" b="1" dirty="0" err="1" smtClean="0"/>
              <a:t>Annenkov</a:t>
            </a:r>
            <a:r>
              <a:rPr lang="en-US" b="1" dirty="0" smtClean="0"/>
              <a:t> </a:t>
            </a:r>
            <a:r>
              <a:rPr lang="en-US" b="1" dirty="0"/>
              <a:t>A, </a:t>
            </a:r>
            <a:r>
              <a:rPr lang="en-US" b="1" dirty="0" err="1"/>
              <a:t>Korzhik</a:t>
            </a:r>
            <a:r>
              <a:rPr lang="en-US" b="1" dirty="0"/>
              <a:t> M, </a:t>
            </a:r>
            <a:r>
              <a:rPr lang="en-US" b="1" dirty="0" err="1"/>
              <a:t>Lecoq</a:t>
            </a:r>
            <a:r>
              <a:rPr lang="en-US" b="1" dirty="0"/>
              <a:t> P (2002) Lead tungstate </a:t>
            </a:r>
            <a:endParaRPr lang="en-US" b="1" dirty="0" smtClean="0"/>
          </a:p>
          <a:p>
            <a:pPr lvl="0"/>
            <a:r>
              <a:rPr lang="en-US" b="1" dirty="0" smtClean="0"/>
              <a:t>            scintillation </a:t>
            </a:r>
            <a:r>
              <a:rPr lang="en-US" b="1" dirty="0"/>
              <a:t>material. </a:t>
            </a:r>
            <a:r>
              <a:rPr lang="en-US" b="1" dirty="0" err="1" smtClean="0"/>
              <a:t>Nucl</a:t>
            </a:r>
            <a:r>
              <a:rPr lang="en-US" b="1" dirty="0" smtClean="0"/>
              <a:t> </a:t>
            </a:r>
            <a:r>
              <a:rPr lang="en-US" b="1" dirty="0" err="1"/>
              <a:t>Instr</a:t>
            </a:r>
            <a:r>
              <a:rPr lang="en-US" b="1" dirty="0"/>
              <a:t> Meth </a:t>
            </a:r>
            <a:r>
              <a:rPr lang="en-US" b="1" dirty="0" err="1"/>
              <a:t>Phys</a:t>
            </a:r>
            <a:r>
              <a:rPr lang="en-US" b="1" dirty="0"/>
              <a:t> Res </a:t>
            </a:r>
            <a:r>
              <a:rPr lang="en-US" b="1" dirty="0" smtClean="0"/>
              <a:t>A490:30‒50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71553" y="1519052"/>
            <a:ext cx="12314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R&amp;D start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R&amp;D Finish</a:t>
            </a: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5205" y="4214819"/>
            <a:ext cx="3733863" cy="25514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711" y="5761318"/>
            <a:ext cx="4480009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Some PWO crystals produced at BTCP  within</a:t>
            </a:r>
          </a:p>
          <a:p>
            <a:r>
              <a:rPr lang="en-US" b="1" dirty="0"/>
              <a:t>t</a:t>
            </a:r>
            <a:r>
              <a:rPr lang="en-US" b="1" dirty="0" smtClean="0"/>
              <a:t>he  largest ISTC (Moscow, Russia) 1718P</a:t>
            </a:r>
          </a:p>
          <a:p>
            <a:r>
              <a:rPr lang="en-US" b="1" dirty="0" smtClean="0"/>
              <a:t>Project</a:t>
            </a:r>
            <a:endParaRPr lang="ru-RU" b="1" dirty="0"/>
          </a:p>
        </p:txBody>
      </p:sp>
      <p:pic>
        <p:nvPicPr>
          <p:cNvPr id="12" name="Picture 5" descr="pic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8" y="624681"/>
            <a:ext cx="1491207" cy="940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>
            <a:off x="1887779" y="1035022"/>
            <a:ext cx="204035" cy="258093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42106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Mass production of PWO crystals for CMS ECAL (2000-2008)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9537" y="1709874"/>
            <a:ext cx="3924406" cy="2732821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943" y="1709874"/>
            <a:ext cx="4119238" cy="273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8990" y="5134607"/>
            <a:ext cx="7947368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INP designed and built Automatic Crystal Control Systems with LAPP ,  CERN  and </a:t>
            </a:r>
          </a:p>
          <a:p>
            <a:r>
              <a:rPr lang="en-US" b="1" dirty="0" smtClean="0"/>
              <a:t>ETH for mass certification of CMS scintillation elements for Barrel and End Caps.</a:t>
            </a:r>
          </a:p>
          <a:p>
            <a:endParaRPr lang="en-US" b="1" dirty="0" smtClean="0"/>
          </a:p>
          <a:p>
            <a:r>
              <a:rPr lang="en-US" b="1" dirty="0" smtClean="0"/>
              <a:t>CERN ACCOS is  still in use  to certify PWO elements for PANDA and several </a:t>
            </a:r>
          </a:p>
          <a:p>
            <a:r>
              <a:rPr lang="en-US" b="1" dirty="0" smtClean="0"/>
              <a:t>other experiments!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4550265"/>
            <a:ext cx="807249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ACCOS at BTCP 						ACCOS at CERN</a:t>
            </a:r>
            <a:endParaRPr lang="ru-RU" b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4391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3616"/>
            <a:ext cx="8229600" cy="1143000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Role of PWO Electromagnetic Calorimeter (ECAL) in the Discovery of the Higgs Boson by the CMS Collaboration at LHC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292" y="1446616"/>
            <a:ext cx="8791878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hangingPunct="0"/>
            <a:r>
              <a:rPr lang="en-US" b="1" dirty="0"/>
              <a:t>The </a:t>
            </a:r>
            <a:r>
              <a:rPr lang="en-US" b="1" dirty="0" err="1"/>
              <a:t>γγ</a:t>
            </a:r>
            <a:r>
              <a:rPr lang="en-US" b="1" dirty="0"/>
              <a:t>, ZZ and WW channels are equally sensitive in the search for a Higgs </a:t>
            </a:r>
            <a:r>
              <a:rPr lang="en-US" b="1" dirty="0" smtClean="0"/>
              <a:t>boson</a:t>
            </a:r>
          </a:p>
          <a:p>
            <a:pPr hangingPunct="0"/>
            <a:r>
              <a:rPr lang="en-US" b="1" dirty="0" smtClean="0"/>
              <a:t> </a:t>
            </a:r>
            <a:r>
              <a:rPr lang="en-US" b="1" dirty="0"/>
              <a:t>around 125 </a:t>
            </a:r>
            <a:r>
              <a:rPr lang="en-US" b="1" dirty="0" err="1"/>
              <a:t>GeV</a:t>
            </a:r>
            <a:r>
              <a:rPr lang="en-US" b="1" dirty="0"/>
              <a:t> and they all are more sensitive than the bb and </a:t>
            </a:r>
            <a:r>
              <a:rPr lang="en-US" b="1" dirty="0" err="1"/>
              <a:t>ττ</a:t>
            </a:r>
            <a:r>
              <a:rPr lang="en-US" b="1" dirty="0"/>
              <a:t> channels.</a:t>
            </a:r>
            <a:endParaRPr lang="ru-RU" b="1" dirty="0"/>
          </a:p>
          <a:p>
            <a:pPr hangingPunct="0"/>
            <a:r>
              <a:rPr lang="en-US" b="1" dirty="0"/>
              <a:t>The </a:t>
            </a:r>
            <a:r>
              <a:rPr lang="en-US" b="1" dirty="0" err="1"/>
              <a:t>γγ</a:t>
            </a:r>
            <a:r>
              <a:rPr lang="en-US" b="1" dirty="0"/>
              <a:t> </a:t>
            </a:r>
            <a:r>
              <a:rPr lang="en-US" b="1" dirty="0" smtClean="0"/>
              <a:t>channel is </a:t>
            </a:r>
            <a:r>
              <a:rPr lang="en-US" b="1" dirty="0"/>
              <a:t>especially important as </a:t>
            </a:r>
            <a:r>
              <a:rPr lang="en-US" b="1" dirty="0" smtClean="0"/>
              <a:t>it allows </a:t>
            </a:r>
            <a:r>
              <a:rPr lang="en-US" b="1" dirty="0"/>
              <a:t>the mass of the new </a:t>
            </a:r>
            <a:endParaRPr lang="en-US" b="1" dirty="0" smtClean="0"/>
          </a:p>
          <a:p>
            <a:pPr hangingPunct="0"/>
            <a:r>
              <a:rPr lang="en-US" b="1" dirty="0" smtClean="0"/>
              <a:t>particle </a:t>
            </a:r>
            <a:r>
              <a:rPr lang="en-US" b="1" dirty="0"/>
              <a:t>to be measured with precision. In the </a:t>
            </a:r>
            <a:r>
              <a:rPr lang="en-US" b="1" dirty="0" err="1"/>
              <a:t>γγ</a:t>
            </a:r>
            <a:r>
              <a:rPr lang="en-US" b="1" dirty="0"/>
              <a:t> channel, the mass is determined </a:t>
            </a:r>
            <a:r>
              <a:rPr lang="en-US" b="1" dirty="0" smtClean="0"/>
              <a:t>from</a:t>
            </a:r>
          </a:p>
          <a:p>
            <a:pPr hangingPunct="0"/>
            <a:r>
              <a:rPr lang="en-US" b="1" dirty="0" smtClean="0"/>
              <a:t> </a:t>
            </a:r>
            <a:r>
              <a:rPr lang="en-US" b="1" dirty="0"/>
              <a:t>the energies and directions of two high-energy photons measured by the CMS </a:t>
            </a:r>
            <a:r>
              <a:rPr lang="en-US" b="1" dirty="0" smtClean="0"/>
              <a:t>crystal</a:t>
            </a:r>
          </a:p>
          <a:p>
            <a:pPr hangingPunct="0"/>
            <a:r>
              <a:rPr lang="en-US" b="1" dirty="0" smtClean="0"/>
              <a:t> </a:t>
            </a:r>
            <a:r>
              <a:rPr lang="en-US" b="1" dirty="0"/>
              <a:t>electromagnetic calorimeter. </a:t>
            </a:r>
            <a:endParaRPr lang="ru-RU" b="1" dirty="0"/>
          </a:p>
        </p:txBody>
      </p:sp>
      <p:pic>
        <p:nvPicPr>
          <p:cNvPr id="3074" name="Imag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666" y="3200942"/>
            <a:ext cx="5268504" cy="336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1290" y="3425252"/>
            <a:ext cx="3621376" cy="31393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An event </a:t>
            </a:r>
            <a:r>
              <a:rPr lang="en-US" b="1" dirty="0"/>
              <a:t>recorded with the CMS </a:t>
            </a:r>
            <a:endParaRPr lang="en-US" b="1" dirty="0" smtClean="0"/>
          </a:p>
          <a:p>
            <a:r>
              <a:rPr lang="en-US" b="1" dirty="0" smtClean="0"/>
              <a:t>detector </a:t>
            </a:r>
            <a:r>
              <a:rPr lang="en-US" b="1" dirty="0"/>
              <a:t>in 2012 at a </a:t>
            </a:r>
            <a:r>
              <a:rPr lang="en-US" b="1" dirty="0" smtClean="0"/>
              <a:t>proton-proton</a:t>
            </a:r>
          </a:p>
          <a:p>
            <a:r>
              <a:rPr lang="en-US" b="1" dirty="0" smtClean="0"/>
              <a:t> </a:t>
            </a:r>
            <a:r>
              <a:rPr lang="en-US" b="1" dirty="0"/>
              <a:t>center of mass energy of 8 </a:t>
            </a:r>
            <a:r>
              <a:rPr lang="en-US" b="1" dirty="0" err="1"/>
              <a:t>TeV</a:t>
            </a:r>
            <a:r>
              <a:rPr lang="en-US" b="1" dirty="0"/>
              <a:t>. </a:t>
            </a:r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event shows the characteristics </a:t>
            </a:r>
            <a:endParaRPr lang="en-US" b="1" dirty="0" smtClean="0"/>
          </a:p>
          <a:p>
            <a:r>
              <a:rPr lang="en-US" b="1" dirty="0" smtClean="0"/>
              <a:t>expected </a:t>
            </a:r>
            <a:r>
              <a:rPr lang="en-US" b="1" dirty="0"/>
              <a:t>from the decay of the </a:t>
            </a:r>
            <a:r>
              <a:rPr lang="en-US" b="1" dirty="0" smtClean="0"/>
              <a:t>SM</a:t>
            </a:r>
          </a:p>
          <a:p>
            <a:r>
              <a:rPr lang="en-US" b="1" dirty="0" smtClean="0"/>
              <a:t> </a:t>
            </a:r>
            <a:r>
              <a:rPr lang="en-US" b="1" dirty="0"/>
              <a:t>Higgs boson into a pair of </a:t>
            </a:r>
            <a:r>
              <a:rPr lang="en-US" b="1" dirty="0" smtClean="0"/>
              <a:t>photons</a:t>
            </a:r>
          </a:p>
          <a:p>
            <a:r>
              <a:rPr lang="en-US" b="1" dirty="0" smtClean="0"/>
              <a:t> </a:t>
            </a:r>
            <a:r>
              <a:rPr lang="en-US" b="1" dirty="0"/>
              <a:t>(dashed yellow lines and </a:t>
            </a:r>
            <a:r>
              <a:rPr lang="en-US" b="1" dirty="0" smtClean="0"/>
              <a:t>green</a:t>
            </a:r>
          </a:p>
          <a:p>
            <a:r>
              <a:rPr lang="en-US" b="1" dirty="0" smtClean="0"/>
              <a:t> </a:t>
            </a:r>
            <a:r>
              <a:rPr lang="en-US" b="1" dirty="0"/>
              <a:t>towers). The event could also </a:t>
            </a:r>
            <a:r>
              <a:rPr lang="en-US" b="1" dirty="0" smtClean="0"/>
              <a:t>be</a:t>
            </a:r>
          </a:p>
          <a:p>
            <a:r>
              <a:rPr lang="en-US" b="1" dirty="0" smtClean="0"/>
              <a:t> </a:t>
            </a:r>
            <a:r>
              <a:rPr lang="en-US" b="1" dirty="0"/>
              <a:t>due to the known standard model </a:t>
            </a:r>
            <a:endParaRPr lang="en-US" b="1" dirty="0" smtClean="0"/>
          </a:p>
          <a:p>
            <a:r>
              <a:rPr lang="en-US" b="1" dirty="0" smtClean="0"/>
              <a:t>background processes</a:t>
            </a:r>
          </a:p>
          <a:p>
            <a:r>
              <a:rPr lang="en-US" b="1" dirty="0" smtClean="0"/>
              <a:t> </a:t>
            </a:r>
            <a:r>
              <a:rPr lang="en-US" b="1" dirty="0"/>
              <a:t>(courtesy of CMS Collaboration)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9949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00039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Contribution to  </a:t>
            </a:r>
            <a:r>
              <a:rPr lang="en-US" sz="4800" b="1" dirty="0" err="1" smtClean="0">
                <a:solidFill>
                  <a:srgbClr val="FF0000"/>
                </a:solidFill>
                <a:latin typeface="Comic Sans MS" pitchFamily="66" charset="0"/>
              </a:rPr>
              <a:t>Hcal</a:t>
            </a:r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13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A21DB-4B5B-4405-83A0-2BF39368810B}" type="slidenum">
              <a:rPr lang="ru-RU"/>
              <a:pPr/>
              <a:t>14</a:t>
            </a:fld>
            <a:endParaRPr lang="ru-RU"/>
          </a:p>
        </p:txBody>
      </p:sp>
      <p:pic>
        <p:nvPicPr>
          <p:cNvPr id="69634" name="Рисунок 6" descr="hcal-2000-012_06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908175"/>
            <a:ext cx="42672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Рисунок 8" descr="hcal-2000-012_07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16113"/>
            <a:ext cx="4343400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81000"/>
            <a:ext cx="8763000" cy="914400"/>
          </a:xfrm>
        </p:spPr>
        <p:txBody>
          <a:bodyPr>
            <a:normAutofit fontScale="90000"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Comic Sans MS" pitchFamily="66" charset="0"/>
              </a:rPr>
              <a:t>Commissiong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of Latium plates for the forward-</a:t>
            </a:r>
            <a:r>
              <a:rPr lang="en-US" sz="2400" dirty="0" err="1" smtClean="0">
                <a:solidFill>
                  <a:srgbClr val="FF0000"/>
                </a:solidFill>
                <a:latin typeface="Comic Sans MS" pitchFamily="66" charset="0"/>
              </a:rPr>
              <a:t>hadron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calorimeter of the CMS experiment at MZOR factory, Minsk by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CERN and JINR teams. 200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0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9ACB-7F19-451A-A5A7-232555496448}" type="slidenum">
              <a:rPr lang="ru-RU"/>
              <a:pPr/>
              <a:t>15</a:t>
            </a:fld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9525"/>
            <a:ext cx="8915400" cy="138112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Commissioning of the Latium absorber of the forward-</a:t>
            </a:r>
            <a:r>
              <a:rPr lang="en-US" sz="2400" dirty="0" err="1" smtClean="0">
                <a:solidFill>
                  <a:srgbClr val="FF0000"/>
                </a:solidFill>
                <a:latin typeface="Comic Sans MS" pitchFamily="66" charset="0"/>
              </a:rPr>
              <a:t>hadron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calorimeter of the CMS detector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at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MZOR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, Minsk by CERN and JINR teams. 2001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 t="11349" b="3520"/>
          <a:stretch>
            <a:fillRect/>
          </a:stretch>
        </p:blipFill>
        <p:spPr bwMode="auto">
          <a:xfrm>
            <a:off x="57150" y="1447800"/>
            <a:ext cx="90360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Hcal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Installation at P5 CMS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Roman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Viktorovich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Stefanovich</a:t>
            </a:r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6" name="Рисунок 5" descr="img0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1172" y="2214553"/>
            <a:ext cx="4041656" cy="30003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5357826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Engineer of INP BSU playing a fundamental role in the installation of the </a:t>
            </a:r>
            <a:r>
              <a:rPr lang="en-US" dirty="0" err="1" smtClean="0">
                <a:latin typeface="Comic Sans MS" pitchFamily="66" charset="0"/>
              </a:rPr>
              <a:t>Hcal</a:t>
            </a:r>
            <a:r>
              <a:rPr lang="en-US" dirty="0" smtClean="0">
                <a:latin typeface="Comic Sans MS" pitchFamily="66" charset="0"/>
              </a:rPr>
              <a:t> and CSC </a:t>
            </a:r>
            <a:r>
              <a:rPr lang="en-US" dirty="0" err="1" smtClean="0">
                <a:latin typeface="Comic Sans MS" pitchFamily="66" charset="0"/>
              </a:rPr>
              <a:t>Muon</a:t>
            </a:r>
            <a:r>
              <a:rPr lang="en-US" dirty="0" smtClean="0">
                <a:latin typeface="Comic Sans MS" pitchFamily="66" charset="0"/>
              </a:rPr>
              <a:t> chambers. Now involved in the integration  of  TOTEM to CMS. 20 years of continue work at CERN point 5.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7F24D0-03FE-47F2-97CE-86BB2338932B}" type="slidenum">
              <a:rPr lang="ru-RU"/>
              <a:pPr/>
              <a:t>17</a:t>
            </a:fld>
            <a:endParaRPr lang="ru-RU"/>
          </a:p>
        </p:txBody>
      </p:sp>
      <p:pic>
        <p:nvPicPr>
          <p:cNvPr id="31748" name="Рисунок 3" descr="hcal-2002-011_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814388"/>
            <a:ext cx="4033838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4" descr="hcal-2002-0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85794"/>
            <a:ext cx="38989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1447800" y="6172200"/>
            <a:ext cx="6248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/>
              <a:t>2002, CERN. </a:t>
            </a:r>
            <a:r>
              <a:rPr lang="en-US" sz="1600" i="1"/>
              <a:t>Installation of </a:t>
            </a:r>
            <a:r>
              <a:rPr lang="ru-RU" sz="1600" i="1"/>
              <a:t>CMS end-cap hadron calorimeter absorber</a:t>
            </a:r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0" y="206375"/>
            <a:ext cx="91440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n-US" sz="2800" i="1" dirty="0" smtClean="0">
                <a:solidFill>
                  <a:srgbClr val="C00000"/>
                </a:solidFill>
                <a:latin typeface="Comic Sans MS" pitchFamily="66" charset="0"/>
              </a:rPr>
              <a:t>Installation of </a:t>
            </a:r>
            <a:r>
              <a:rPr lang="en-US" sz="2800" i="1" dirty="0" err="1" smtClean="0">
                <a:solidFill>
                  <a:srgbClr val="C00000"/>
                </a:solidFill>
                <a:latin typeface="Comic Sans MS" pitchFamily="66" charset="0"/>
              </a:rPr>
              <a:t>hadron</a:t>
            </a:r>
            <a:r>
              <a:rPr lang="en-US" sz="2800" i="1" dirty="0" smtClean="0">
                <a:solidFill>
                  <a:srgbClr val="C00000"/>
                </a:solidFill>
                <a:latin typeface="Comic Sans MS" pitchFamily="66" charset="0"/>
              </a:rPr>
              <a:t>-forward calorimeter  </a:t>
            </a:r>
            <a:r>
              <a:rPr lang="en-US" sz="2800" i="1" dirty="0" smtClean="0">
                <a:solidFill>
                  <a:srgbClr val="C00000"/>
                </a:solidFill>
                <a:latin typeface="Comic Sans MS" pitchFamily="66" charset="0"/>
              </a:rPr>
              <a:t>absorber </a:t>
            </a:r>
            <a:r>
              <a:rPr lang="en-US" sz="2800" i="1" dirty="0" smtClean="0">
                <a:solidFill>
                  <a:srgbClr val="C00000"/>
                </a:solidFill>
                <a:latin typeface="Comic Sans MS" pitchFamily="66" charset="0"/>
              </a:rPr>
              <a:t>at point 5 </a:t>
            </a:r>
            <a:r>
              <a:rPr lang="en-US" sz="2800" i="1" dirty="0">
                <a:solidFill>
                  <a:srgbClr val="C00000"/>
                </a:solidFill>
                <a:latin typeface="Comic Sans MS" pitchFamily="66" charset="0"/>
              </a:rPr>
              <a:t>CERN</a:t>
            </a:r>
            <a:endParaRPr lang="ru-RU" sz="2800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00039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Contribution to  CSC </a:t>
            </a:r>
            <a:r>
              <a:rPr lang="en-US" sz="4800" b="1" dirty="0" err="1" smtClean="0">
                <a:solidFill>
                  <a:srgbClr val="FF0000"/>
                </a:solidFill>
                <a:latin typeface="Comic Sans MS" pitchFamily="66" charset="0"/>
              </a:rPr>
              <a:t>Muon</a:t>
            </a:r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 System 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18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286512" cy="812800"/>
          </a:xfrm>
        </p:spPr>
        <p:txBody>
          <a:bodyPr/>
          <a:lstStyle/>
          <a:p>
            <a:r>
              <a:rPr lang="en-GB" sz="4000" b="1" i="1" dirty="0" smtClean="0">
                <a:solidFill>
                  <a:srgbClr val="CC0000"/>
                </a:solidFill>
                <a:latin typeface="Comic Sans MS" pitchFamily="66" charset="0"/>
              </a:rPr>
              <a:t>Electronics for CSC</a:t>
            </a:r>
            <a:endParaRPr lang="en-GB" sz="4000" b="1" i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8602A5-8BF1-444F-8F20-41447C13FC1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32"/>
            <a:ext cx="56435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Development</a:t>
            </a:r>
            <a:r>
              <a:rPr lang="en-GB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manufacture support and testing of application-specific </a:t>
            </a:r>
            <a:r>
              <a:rPr lang="en-GB" sz="20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analog</a:t>
            </a:r>
            <a:r>
              <a:rPr lang="en-GB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mixed-signal IC </a:t>
            </a:r>
            <a:r>
              <a:rPr lang="en-GB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for nuclear electronics, radio-electronic and electronic measuring </a:t>
            </a: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equipment</a:t>
            </a:r>
          </a:p>
          <a:p>
            <a:pPr algn="just">
              <a:buFont typeface="Wingdings" pitchFamily="2" charset="2"/>
              <a:buChar char="Ø"/>
            </a:pPr>
            <a:endParaRPr lang="en-GB" sz="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Development </a:t>
            </a:r>
            <a:r>
              <a:rPr lang="en-GB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of electronic components and assemblies for the </a:t>
            </a: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experimental equipment </a:t>
            </a:r>
            <a:r>
              <a:rPr lang="en-GB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used in modern particle physics </a:t>
            </a: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experiments</a:t>
            </a:r>
          </a:p>
          <a:p>
            <a:pPr algn="just">
              <a:buFont typeface="Wingdings" pitchFamily="2" charset="2"/>
              <a:buChar char="Ø"/>
            </a:pPr>
            <a:endParaRPr lang="en-GB" sz="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Development </a:t>
            </a:r>
            <a:r>
              <a:rPr lang="en-GB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prototyping of </a:t>
            </a: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specialized control and measurement electronics for testing IC and modern </a:t>
            </a:r>
            <a:r>
              <a:rPr lang="en-GB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element base.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71406" y="4214818"/>
            <a:ext cx="3714776" cy="2285992"/>
            <a:chOff x="2919" y="8150"/>
            <a:chExt cx="4704" cy="2878"/>
          </a:xfrm>
        </p:grpSpPr>
        <p:pic>
          <p:nvPicPr>
            <p:cNvPr id="9216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r="9677"/>
            <a:stretch>
              <a:fillRect/>
            </a:stretch>
          </p:blipFill>
          <p:spPr bwMode="auto">
            <a:xfrm>
              <a:off x="2919" y="8150"/>
              <a:ext cx="4704" cy="2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167" name="Text Box 7"/>
            <p:cNvSpPr txBox="1">
              <a:spLocks noChangeArrowheads="1"/>
            </p:cNvSpPr>
            <p:nvPr/>
          </p:nvSpPr>
          <p:spPr bwMode="auto">
            <a:xfrm>
              <a:off x="2930" y="10548"/>
              <a:ext cx="4650" cy="4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000" tIns="10800" rIns="1800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Electronic module for low voltage power supply system </a:t>
              </a:r>
              <a:br>
                <a:rPr kumimoji="0" lang="en-US" sz="8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</a:br>
              <a:r>
                <a:rPr kumimoji="0" lang="en-US" sz="8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of CMS muon detecror</a:t>
              </a: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5786446" y="142852"/>
          <a:ext cx="1428760" cy="1773386"/>
        </p:xfrm>
        <a:graphic>
          <a:graphicData uri="http://schemas.openxmlformats.org/presentationml/2006/ole">
            <p:oleObj spid="_x0000_s38915" name="Picture" r:id="rId4" imgW="629412" imgH="781812" progId="Word.Picture.8">
              <p:embed/>
            </p:oleObj>
          </a:graphicData>
        </a:graphic>
      </p:graphicFrame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21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7" name="Стрелка вправо 26"/>
          <p:cNvSpPr/>
          <p:nvPr/>
        </p:nvSpPr>
        <p:spPr>
          <a:xfrm rot="10800000">
            <a:off x="7429520" y="785794"/>
            <a:ext cx="428628" cy="1274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Прямоугольник 28"/>
          <p:cNvSpPr/>
          <p:nvPr/>
        </p:nvSpPr>
        <p:spPr>
          <a:xfrm>
            <a:off x="7286644" y="214290"/>
            <a:ext cx="1857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Vladimir </a:t>
            </a:r>
            <a:r>
              <a:rPr lang="en-GB" sz="1600" dirty="0" err="1" smtClean="0"/>
              <a:t>Tchekhovski</a:t>
            </a:r>
            <a:endParaRPr lang="en-GB" sz="1600" dirty="0"/>
          </a:p>
        </p:txBody>
      </p:sp>
      <p:sp>
        <p:nvSpPr>
          <p:cNvPr id="25" name="Нижний колонтитул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Outline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dirty="0" smtClean="0"/>
              <a:t>Past</a:t>
            </a:r>
          </a:p>
          <a:p>
            <a:r>
              <a:rPr lang="en-US" dirty="0" smtClean="0"/>
              <a:t>Letter of Intent</a:t>
            </a:r>
          </a:p>
          <a:p>
            <a:r>
              <a:rPr lang="en-US" dirty="0" smtClean="0"/>
              <a:t>Nikolai </a:t>
            </a:r>
            <a:r>
              <a:rPr lang="en-US" dirty="0" err="1" smtClean="0"/>
              <a:t>Shumeiko</a:t>
            </a:r>
            <a:r>
              <a:rPr lang="en-US" dirty="0" smtClean="0"/>
              <a:t>, Michel Della </a:t>
            </a:r>
            <a:r>
              <a:rPr lang="en-US" dirty="0" err="1" smtClean="0"/>
              <a:t>Negra</a:t>
            </a:r>
            <a:r>
              <a:rPr lang="en-US" dirty="0" smtClean="0"/>
              <a:t>, Peter </a:t>
            </a:r>
            <a:r>
              <a:rPr lang="en-US" dirty="0" err="1" smtClean="0"/>
              <a:t>Jenni</a:t>
            </a:r>
            <a:endParaRPr lang="en-US" dirty="0" smtClean="0"/>
          </a:p>
          <a:p>
            <a:r>
              <a:rPr lang="en-US" dirty="0" smtClean="0"/>
              <a:t>Contribution  to the CMS Experiment</a:t>
            </a:r>
          </a:p>
          <a:p>
            <a:r>
              <a:rPr lang="en-US" dirty="0" smtClean="0"/>
              <a:t>Today</a:t>
            </a:r>
          </a:p>
          <a:p>
            <a:r>
              <a:rPr lang="en-US" dirty="0" smtClean="0"/>
              <a:t>Future</a:t>
            </a:r>
          </a:p>
          <a:p>
            <a:r>
              <a:rPr lang="en-US" dirty="0" smtClean="0"/>
              <a:t>Outlook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730F4-5318-4870-9A57-50A3775ADF3C}" type="slidenum">
              <a:rPr lang="ru-RU" smtClean="0">
                <a:solidFill>
                  <a:srgbClr val="FF0000"/>
                </a:solidFill>
              </a:rPr>
              <a:pPr/>
              <a:t>2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76200"/>
            <a:ext cx="8229600" cy="619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600" b="1" dirty="0" smtClean="0">
                <a:solidFill>
                  <a:srgbClr val="C00000"/>
                </a:solidFill>
                <a:latin typeface="Comic Sans MS" pitchFamily="66" charset="0"/>
              </a:rPr>
              <a:t>Higgs boson discovery: 14 co-authors from INP BSU</a:t>
            </a:r>
            <a:endParaRPr lang="ru-RU" sz="26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2771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DC4399-A659-4780-97B4-5C2042F32C0B}" type="slidenum">
              <a:rPr lang="ru-RU"/>
              <a:pPr/>
              <a:t>20</a:t>
            </a:fld>
            <a:endParaRPr lang="ru-RU"/>
          </a:p>
        </p:txBody>
      </p:sp>
      <p:pic>
        <p:nvPicPr>
          <p:cNvPr id="32773" name="Picture 9" descr="http://francis.naukas.com/files/2012/12/dibujo20121220-covers-science-physics-letters-higgs-bo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889000"/>
            <a:ext cx="8294687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10"/>
          <p:cNvSpPr>
            <a:spLocks noChangeArrowheads="1"/>
          </p:cNvSpPr>
          <p:nvPr/>
        </p:nvSpPr>
        <p:spPr bwMode="auto">
          <a:xfrm>
            <a:off x="457200" y="6172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i="1"/>
              <a:t>The Higgs boson discovery publications in journals Science and</a:t>
            </a:r>
            <a:r>
              <a:rPr lang="ru-RU" sz="1600" i="1"/>
              <a:t> </a:t>
            </a:r>
            <a:r>
              <a:rPr lang="en-US" sz="1600" i="1"/>
              <a:t>Physics Letters B</a:t>
            </a:r>
            <a:endParaRPr lang="ru-RU" sz="1600" i="1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2428892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omic Sans MS" pitchFamily="66" charset="0"/>
              </a:rPr>
              <a:t>The Present</a:t>
            </a:r>
            <a:endParaRPr lang="ru-RU" sz="5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INP BSU Successful participation in CMS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14353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Author ship of all papers published by CMS Collaboration so far. As today 603 publications send to referee journals.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Fulfilling our obligations on shifts and pledges (see V. </a:t>
            </a:r>
            <a:r>
              <a:rPr lang="en-US" dirty="0" err="1" smtClean="0">
                <a:solidFill>
                  <a:srgbClr val="002060"/>
                </a:solidFill>
              </a:rPr>
              <a:t>Mossolov</a:t>
            </a:r>
            <a:r>
              <a:rPr lang="en-US" dirty="0" smtClean="0">
                <a:solidFill>
                  <a:srgbClr val="002060"/>
                </a:solidFill>
              </a:rPr>
              <a:t> talk)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Participation in various analysis groups – DY, A_FB, Z’ (see U. </a:t>
            </a:r>
            <a:r>
              <a:rPr lang="en-US" dirty="0" err="1" smtClean="0">
                <a:solidFill>
                  <a:srgbClr val="002060"/>
                </a:solidFill>
              </a:rPr>
              <a:t>Yevarovskaya</a:t>
            </a:r>
            <a:r>
              <a:rPr lang="en-US" dirty="0" smtClean="0">
                <a:solidFill>
                  <a:srgbClr val="002060"/>
                </a:solidFill>
              </a:rPr>
              <a:t> talk)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Participation in the CMS generators’ group (MC </a:t>
            </a:r>
            <a:r>
              <a:rPr lang="en-US" dirty="0" smtClean="0">
                <a:solidFill>
                  <a:srgbClr val="002060"/>
                </a:solidFill>
              </a:rPr>
              <a:t>centralized </a:t>
            </a:r>
            <a:r>
              <a:rPr lang="en-US" dirty="0" smtClean="0">
                <a:solidFill>
                  <a:srgbClr val="002060"/>
                </a:solidFill>
              </a:rPr>
              <a:t>samples)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Creation of the MC generator LPPG and integration to the CMS generator system  (see Y. </a:t>
            </a:r>
            <a:r>
              <a:rPr lang="en-US" dirty="0" err="1" smtClean="0">
                <a:solidFill>
                  <a:srgbClr val="002060"/>
                </a:solidFill>
              </a:rPr>
              <a:t>Dydyzhka</a:t>
            </a:r>
            <a:r>
              <a:rPr lang="en-US" dirty="0" smtClean="0">
                <a:solidFill>
                  <a:srgbClr val="002060"/>
                </a:solidFill>
              </a:rPr>
              <a:t> talk 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Successful operation of the  CMS Grid Tier 3 (see V. </a:t>
            </a:r>
            <a:r>
              <a:rPr lang="en-US" dirty="0" err="1" smtClean="0">
                <a:solidFill>
                  <a:srgbClr val="002060"/>
                </a:solidFill>
              </a:rPr>
              <a:t>Yermolchik</a:t>
            </a:r>
            <a:r>
              <a:rPr lang="en-US" dirty="0" smtClean="0">
                <a:solidFill>
                  <a:srgbClr val="002060"/>
                </a:solidFill>
              </a:rPr>
              <a:t> talk)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  <a:latin typeface="Comic Sans MS" pitchFamily="66" charset="0"/>
              </a:rPr>
              <a:t>Drell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-Yan cross section measurement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CMS-PAS-SMP-16-009_Figure_00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9144000" cy="4071965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23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143512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2-3% system. Precision; compared NNLO predictions calculated with FEWZ and NLO predictions calculated with </a:t>
            </a:r>
            <a:r>
              <a:rPr lang="en-US" sz="2400" dirty="0" err="1" smtClean="0"/>
              <a:t>aMC@NLO</a:t>
            </a:r>
            <a:r>
              <a:rPr lang="en-US" sz="2400" dirty="0" smtClean="0"/>
              <a:t> 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[CMS-PAS-SMP-16-009]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Forward-Backward Asymmetry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af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785794"/>
            <a:ext cx="8643998" cy="5500726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Search for Z’ in e-e+ and </a:t>
            </a:r>
            <a:r>
              <a:rPr lang="el-GR" sz="3600" dirty="0" smtClean="0">
                <a:solidFill>
                  <a:srgbClr val="FF0000"/>
                </a:solidFill>
                <a:latin typeface="Comic Sans MS" pitchFamily="66" charset="0"/>
              </a:rPr>
              <a:t>μ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el-GR" sz="3600" dirty="0" smtClean="0">
                <a:solidFill>
                  <a:srgbClr val="FF0000"/>
                </a:solidFill>
                <a:latin typeface="Comic Sans MS" pitchFamily="66" charset="0"/>
              </a:rPr>
              <a:t>μ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+ channels 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CMS-PAS-EXO-16-031_Figure_001-a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4495800" cy="4643470"/>
          </a:xfrm>
        </p:spPr>
      </p:pic>
      <p:pic>
        <p:nvPicPr>
          <p:cNvPr id="6" name="Содержимое 5" descr="CMS-PAS-EXO-16-031_Figure_001-b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857232"/>
            <a:ext cx="4643438" cy="4643471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25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50070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Exclusion limits for: </a:t>
            </a:r>
            <a:r>
              <a:rPr lang="en-US" sz="2400" dirty="0" err="1" smtClean="0"/>
              <a:t>Z’_ssm</a:t>
            </a:r>
            <a:r>
              <a:rPr lang="en-US" sz="2400" dirty="0" smtClean="0"/>
              <a:t> (3% width)&gt; 4 </a:t>
            </a:r>
            <a:r>
              <a:rPr lang="en-US" sz="2400" dirty="0" err="1" smtClean="0"/>
              <a:t>TeV</a:t>
            </a:r>
            <a:r>
              <a:rPr lang="en-US" sz="2400" dirty="0" smtClean="0"/>
              <a:t>/c2 (95% CL) and Z’_</a:t>
            </a:r>
            <a:r>
              <a:rPr lang="el-GR" sz="2400" dirty="0" smtClean="0"/>
              <a:t>ψ</a:t>
            </a:r>
            <a:r>
              <a:rPr lang="en-US" sz="2400" dirty="0" smtClean="0"/>
              <a:t> (0.5% width)&gt; 3.36 </a:t>
            </a:r>
            <a:r>
              <a:rPr lang="en-US" sz="2400" dirty="0" err="1" smtClean="0"/>
              <a:t>TeV</a:t>
            </a:r>
            <a:r>
              <a:rPr lang="en-US" sz="2400" dirty="0" smtClean="0"/>
              <a:t>/c2 (95% CL)   </a:t>
            </a:r>
            <a:r>
              <a:rPr lang="en-US" sz="2400" b="1" dirty="0" smtClean="0">
                <a:solidFill>
                  <a:srgbClr val="002060"/>
                </a:solidFill>
              </a:rPr>
              <a:t>[CMS-PAS-EXO-16-031]</a:t>
            </a:r>
            <a:r>
              <a:rPr lang="el-GR" sz="2400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2714644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omic Sans MS" pitchFamily="66" charset="0"/>
              </a:rPr>
              <a:t>The Future</a:t>
            </a:r>
            <a:endParaRPr lang="ru-RU" sz="5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071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R&amp;D on PWO still continue!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527" y="1165686"/>
            <a:ext cx="8983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Newly </a:t>
            </a:r>
            <a:r>
              <a:rPr lang="en-US" sz="2800" b="1" dirty="0"/>
              <a:t>discovered luminescence properties of PWO crystals</a:t>
            </a:r>
            <a:endParaRPr lang="ru-RU" sz="2800" b="1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0464605"/>
              </p:ext>
            </p:extLst>
          </p:nvPr>
        </p:nvGraphicFramePr>
        <p:xfrm>
          <a:off x="457200" y="2216648"/>
          <a:ext cx="4423536" cy="3111655"/>
        </p:xfrm>
        <a:graphic>
          <a:graphicData uri="http://schemas.openxmlformats.org/presentationml/2006/ole">
            <p:oleObj spid="_x0000_s1026" r:id="rId3" imgW="1145236" imgH="801173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77730" y="2336983"/>
            <a:ext cx="4357347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Initial part of PbWO</a:t>
            </a:r>
            <a:r>
              <a:rPr lang="en-US" b="1" baseline="-25000" dirty="0"/>
              <a:t>4</a:t>
            </a:r>
            <a:r>
              <a:rPr lang="en-US" b="1" dirty="0"/>
              <a:t> </a:t>
            </a:r>
            <a:r>
              <a:rPr lang="en-US" b="1" dirty="0" smtClean="0"/>
              <a:t>photoluminescence</a:t>
            </a:r>
          </a:p>
          <a:p>
            <a:r>
              <a:rPr lang="en-US" b="1" dirty="0" smtClean="0"/>
              <a:t> </a:t>
            </a:r>
            <a:r>
              <a:rPr lang="en-US" b="1" dirty="0"/>
              <a:t>kinetics at 343 nm excitation (blue line) </a:t>
            </a:r>
            <a:endParaRPr lang="en-US" b="1" dirty="0" smtClean="0"/>
          </a:p>
          <a:p>
            <a:r>
              <a:rPr lang="en-US" b="1" dirty="0" smtClean="0"/>
              <a:t>and </a:t>
            </a:r>
            <a:r>
              <a:rPr lang="en-US" b="1" dirty="0"/>
              <a:t>254 nm excitation with pulse energy of </a:t>
            </a:r>
            <a:endParaRPr lang="en-US" b="1" dirty="0" smtClean="0"/>
          </a:p>
          <a:p>
            <a:r>
              <a:rPr lang="en-US" b="1" dirty="0" smtClean="0"/>
              <a:t>15 </a:t>
            </a:r>
            <a:r>
              <a:rPr lang="en-US" b="1" dirty="0" err="1"/>
              <a:t>mJ</a:t>
            </a:r>
            <a:r>
              <a:rPr lang="en-US" b="1" dirty="0"/>
              <a:t>/cm</a:t>
            </a:r>
            <a:r>
              <a:rPr lang="en-US" b="1" baseline="30000" dirty="0"/>
              <a:t>2</a:t>
            </a:r>
            <a:r>
              <a:rPr lang="en-US" b="1" dirty="0"/>
              <a:t> (red) and 1.5 </a:t>
            </a:r>
            <a:r>
              <a:rPr lang="en-US" b="1" dirty="0" err="1"/>
              <a:t>mJ</a:t>
            </a:r>
            <a:r>
              <a:rPr lang="en-US" b="1" dirty="0"/>
              <a:t>/cm</a:t>
            </a:r>
            <a:r>
              <a:rPr lang="en-US" b="1" baseline="30000" dirty="0"/>
              <a:t>2</a:t>
            </a:r>
            <a:r>
              <a:rPr lang="en-US" b="1" dirty="0"/>
              <a:t> (green)</a:t>
            </a:r>
            <a:endParaRPr lang="ru-RU" b="1" dirty="0"/>
          </a:p>
          <a:p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61181" y="5328303"/>
            <a:ext cx="817057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The results show that the fast rise of luminescence in PWO scintillators is short </a:t>
            </a:r>
            <a:endParaRPr lang="en-US" b="1" dirty="0" smtClean="0"/>
          </a:p>
          <a:p>
            <a:r>
              <a:rPr lang="en-US" b="1" dirty="0" smtClean="0"/>
              <a:t>enough </a:t>
            </a:r>
            <a:r>
              <a:rPr lang="en-US" b="1" dirty="0"/>
              <a:t>to be exploited for the sub-50-picosecond readout, which is targeted for </a:t>
            </a:r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future scintillator detectors at High Luminosity LHC and Future Circular Collider. </a:t>
            </a:r>
            <a:endParaRPr lang="ru-RU" b="1" dirty="0"/>
          </a:p>
          <a:p>
            <a:endParaRPr lang="ru-RU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2423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HE Readout Box and Readout Module Boxes 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Hcal</a:t>
            </a:r>
            <a:r>
              <a:rPr lang="en-US" dirty="0" smtClean="0"/>
              <a:t> upgrade project phase I</a:t>
            </a:r>
          </a:p>
          <a:p>
            <a:r>
              <a:rPr lang="en-US" dirty="0" smtClean="0"/>
              <a:t>Big enrolment of Belarus industry in this project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7" name="Рисунок 6" descr="100_20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2857496"/>
            <a:ext cx="5429288" cy="3143272"/>
          </a:xfrm>
          <a:prstGeom prst="rect">
            <a:avLst/>
          </a:prstGeom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title"/>
          </p:nvPr>
        </p:nvSpPr>
        <p:spPr>
          <a:xfrm>
            <a:off x="0" y="-3018"/>
            <a:ext cx="91440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/>
            </a:pPr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  <a:cs typeface="Arial" panose="020B0604020202020204" pitchFamily="34" charset="0"/>
              </a:rPr>
              <a:t>ME </a:t>
            </a:r>
            <a:r>
              <a:rPr lang="en-GB" sz="3600" b="1" dirty="0">
                <a:solidFill>
                  <a:srgbClr val="FF0000"/>
                </a:solidFill>
                <a:latin typeface="Comic Sans MS" pitchFamily="66" charset="0"/>
                <a:cs typeface="Arial" panose="020B0604020202020204" pitchFamily="34" charset="0"/>
              </a:rPr>
              <a:t>CSC </a:t>
            </a:r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  <a:cs typeface="Arial" panose="020B0604020202020204" pitchFamily="34" charset="0"/>
              </a:rPr>
              <a:t>electronics upgrade</a:t>
            </a:r>
            <a:endParaRPr sz="3600" b="1" dirty="0">
              <a:solidFill>
                <a:srgbClr val="FF0000"/>
              </a:solidFill>
              <a:latin typeface="Comic Sans MS" pitchFamily="66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"/>
          </p:nvPr>
        </p:nvSpPr>
        <p:spPr>
          <a:xfrm>
            <a:off x="6893169" y="6492876"/>
            <a:ext cx="2133600" cy="365125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</a:rPr>
              <a:t>12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4923692" y="1705483"/>
            <a:ext cx="4220308" cy="3287349"/>
            <a:chOff x="73017" y="3505200"/>
            <a:chExt cx="4381042" cy="313690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017" y="3505200"/>
              <a:ext cx="4381042" cy="2934432"/>
            </a:xfrm>
            <a:prstGeom prst="rect">
              <a:avLst/>
            </a:prstGeom>
          </p:spPr>
        </p:pic>
        <p:cxnSp>
          <p:nvCxnSpPr>
            <p:cNvPr id="22" name="Straight Arrow Connector 21"/>
            <p:cNvCxnSpPr/>
            <p:nvPr/>
          </p:nvCxnSpPr>
          <p:spPr>
            <a:xfrm flipV="1">
              <a:off x="2971800" y="5638800"/>
              <a:ext cx="457200" cy="533400"/>
            </a:xfrm>
            <a:prstGeom prst="straightConnector1">
              <a:avLst/>
            </a:prstGeom>
            <a:ln w="31750">
              <a:solidFill>
                <a:srgbClr val="EB0B0B"/>
              </a:solidFill>
              <a:tailEnd type="triangle"/>
            </a:ln>
            <a:effectLst>
              <a:outerShdw blurRad="114300" dist="50800" dir="5400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752600" y="6172200"/>
              <a:ext cx="1767881" cy="4699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Inner chambers</a:t>
              </a:r>
            </a:p>
            <a:p>
              <a:pPr algn="ctr"/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ME2/1, </a:t>
              </a:r>
              <a:r>
                <a:rPr lang="en-GB" sz="12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ME3/1, </a:t>
              </a:r>
              <a:r>
                <a:rPr lang="en-GB" sz="12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ME4/1</a:t>
              </a:r>
              <a:endParaRPr lang="en-GB" sz="1200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562708" y="762000"/>
            <a:ext cx="829993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GB" sz="2000" b="1" dirty="0" smtClean="0">
                <a:solidFill>
                  <a:srgbClr val="800000"/>
                </a:solidFill>
                <a:latin typeface="Arial Narrow"/>
                <a:cs typeface="Arial Narrow"/>
              </a:rPr>
              <a:t>At </a:t>
            </a:r>
            <a:r>
              <a:rPr lang="en-GB" sz="2000" b="1" dirty="0">
                <a:solidFill>
                  <a:srgbClr val="800000"/>
                </a:solidFill>
                <a:latin typeface="Arial Narrow"/>
                <a:cs typeface="Arial Narrow"/>
              </a:rPr>
              <a:t>present L1A rate and L1A latency </a:t>
            </a:r>
            <a:r>
              <a:rPr lang="en-GB" sz="2000" b="1" dirty="0" smtClean="0">
                <a:solidFill>
                  <a:srgbClr val="800000"/>
                </a:solidFill>
                <a:latin typeface="Arial Narrow"/>
                <a:cs typeface="Arial Narrow"/>
              </a:rPr>
              <a:t>CFEBs </a:t>
            </a:r>
            <a:r>
              <a:rPr lang="en-GB" sz="2000" b="1" dirty="0">
                <a:solidFill>
                  <a:srgbClr val="800000"/>
                </a:solidFill>
                <a:latin typeface="Arial Narrow"/>
                <a:cs typeface="Arial Narrow"/>
              </a:rPr>
              <a:t>are fine </a:t>
            </a:r>
            <a:endParaRPr lang="en-GB" sz="2000" b="1" dirty="0" smtClean="0">
              <a:solidFill>
                <a:srgbClr val="800000"/>
              </a:solidFill>
              <a:latin typeface="Arial Narrow"/>
              <a:cs typeface="Arial Narrow"/>
            </a:endParaRPr>
          </a:p>
          <a:p>
            <a:pPr marL="342900" indent="-342900">
              <a:spcBef>
                <a:spcPts val="900"/>
              </a:spcBef>
              <a:buFont typeface="Wingdings" charset="2"/>
              <a:buChar char="Ø"/>
            </a:pPr>
            <a:r>
              <a:rPr lang="en-GB" sz="2000" b="1" dirty="0">
                <a:solidFill>
                  <a:srgbClr val="800000"/>
                </a:solidFill>
                <a:latin typeface="Arial Narrow"/>
                <a:cs typeface="Arial Narrow"/>
              </a:rPr>
              <a:t>A</a:t>
            </a:r>
            <a:r>
              <a:rPr lang="en-GB" sz="2000" b="1" dirty="0" smtClean="0">
                <a:solidFill>
                  <a:srgbClr val="800000"/>
                </a:solidFill>
                <a:latin typeface="Arial Narrow"/>
                <a:cs typeface="Arial Narrow"/>
              </a:rPr>
              <a:t>t </a:t>
            </a:r>
            <a:r>
              <a:rPr lang="en-GB" sz="2000" b="1" dirty="0">
                <a:solidFill>
                  <a:srgbClr val="800000"/>
                </a:solidFill>
                <a:latin typeface="Arial Narrow"/>
                <a:cs typeface="Arial Narrow"/>
              </a:rPr>
              <a:t>HL-LHC </a:t>
            </a:r>
            <a:r>
              <a:rPr lang="en-GB" sz="2000" b="1" dirty="0" smtClean="0">
                <a:solidFill>
                  <a:srgbClr val="800000"/>
                </a:solidFill>
                <a:latin typeface="Arial Narrow"/>
                <a:cs typeface="Arial Narrow"/>
              </a:rPr>
              <a:t>luminosity CFEBs cannot sustain </a:t>
            </a:r>
            <a:r>
              <a:rPr lang="en-GB" sz="2000" b="1" dirty="0">
                <a:solidFill>
                  <a:srgbClr val="800000"/>
                </a:solidFill>
                <a:latin typeface="Arial Narrow"/>
                <a:cs typeface="Arial Narrow"/>
              </a:rPr>
              <a:t>the </a:t>
            </a:r>
            <a:r>
              <a:rPr lang="en-GB" sz="2000" b="1" dirty="0" smtClean="0">
                <a:solidFill>
                  <a:srgbClr val="800000"/>
                </a:solidFill>
                <a:latin typeface="Arial Narrow"/>
                <a:cs typeface="Arial Narrow"/>
              </a:rPr>
              <a:t>planned </a:t>
            </a:r>
            <a:r>
              <a:rPr lang="en-GB" sz="2000" b="1" dirty="0">
                <a:solidFill>
                  <a:srgbClr val="800000"/>
                </a:solidFill>
                <a:latin typeface="Arial Narrow"/>
                <a:cs typeface="Arial Narrow"/>
              </a:rPr>
              <a:t>trigger rates </a:t>
            </a:r>
            <a:r>
              <a:rPr lang="en-GB" sz="2000" b="1" dirty="0" smtClean="0">
                <a:solidFill>
                  <a:srgbClr val="800000"/>
                </a:solidFill>
                <a:latin typeface="Arial Narrow"/>
                <a:cs typeface="Arial Narrow"/>
              </a:rPr>
              <a:t>and latency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3046" y="5105401"/>
            <a:ext cx="731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rgbClr val="800000"/>
                </a:solidFill>
                <a:latin typeface="Arial"/>
                <a:cs typeface="Arial"/>
              </a:rPr>
              <a:t>Perform upgrade in 2 steps:</a:t>
            </a:r>
          </a:p>
          <a:p>
            <a:r>
              <a:rPr lang="en-GB" sz="2000" b="1" dirty="0">
                <a:solidFill>
                  <a:srgbClr val="FF0000"/>
                </a:solidFill>
                <a:latin typeface="Arial"/>
                <a:cs typeface="Arial"/>
              </a:rPr>
              <a:t>LS2:   </a:t>
            </a:r>
            <a:r>
              <a:rPr lang="en-GB" sz="2000" dirty="0">
                <a:latin typeface="Arial"/>
                <a:cs typeface="Arial"/>
              </a:rPr>
              <a:t>On chamber electronics + OTMB (in peripheral crates)  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Arial"/>
                <a:cs typeface="Arial"/>
              </a:rPr>
              <a:t>LS3</a:t>
            </a:r>
            <a:r>
              <a:rPr lang="en-GB" sz="2000" b="1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  <a:r>
              <a:rPr lang="en-GB" sz="2000" dirty="0">
                <a:latin typeface="Arial"/>
                <a:cs typeface="Arial"/>
              </a:rPr>
              <a:t>   ODMB (in peripheral crates) + FEDs (in USC) + optical </a:t>
            </a:r>
            <a:r>
              <a:rPr lang="en-GB" sz="2000" dirty="0" smtClean="0">
                <a:latin typeface="Arial"/>
                <a:cs typeface="Arial"/>
              </a:rPr>
              <a:t>links</a:t>
            </a:r>
            <a:endParaRPr lang="en-GB" sz="2000" dirty="0"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70338" y="2032635"/>
            <a:ext cx="534572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Proposal to 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on the inner   chambers </a:t>
            </a:r>
            <a:r>
              <a:rPr lang="el-GR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</a:t>
            </a:r>
            <a:r>
              <a:rPr lang="el-G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|η| &lt; </a:t>
            </a:r>
            <a:r>
              <a:rPr lang="el-GR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(ME2/1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ME3/1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,ME4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68400" indent="-2124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 Front-End Boards (CFEBs) by digital </a:t>
            </a:r>
            <a:endParaRPr lang="en-GB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DCFEBs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eliminate </a:t>
            </a: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dependency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level 1 </a:t>
            </a: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latency</a:t>
            </a:r>
          </a:p>
          <a:p>
            <a:pPr marL="68400" indent="-2124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DAQ readout electronics (</a:t>
            </a: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DMB=&gt;ODMB) </a:t>
            </a:r>
          </a:p>
          <a:p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to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accommodate increased </a:t>
            </a: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</a:t>
            </a:r>
          </a:p>
          <a:p>
            <a:pPr marL="68400" indent="-212400">
              <a:spcBef>
                <a:spcPts val="600"/>
              </a:spcBef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Already replaced on ME1/1 in LS1</a:t>
            </a:r>
            <a:endParaRPr lang="en-GB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1266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3357586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omic Sans MS" pitchFamily="66" charset="0"/>
              </a:rPr>
              <a:t>The Past</a:t>
            </a:r>
            <a:endParaRPr lang="ru-RU" sz="5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40062" y="6492876"/>
            <a:ext cx="2133600" cy="365125"/>
          </a:xfrm>
        </p:spPr>
        <p:txBody>
          <a:bodyPr/>
          <a:lstStyle/>
          <a:p>
            <a:fld id="{A22025A2-0310-4D66-B7A7-2ACA2AE226D0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  <a:cs typeface="Arial"/>
              </a:rPr>
              <a:t>Upgrade of Trigger, DAQ, and FED (Data Bandwidth)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7" y="3214686"/>
            <a:ext cx="3914588" cy="3429024"/>
          </a:xfrm>
          <a:prstGeom prst="rect">
            <a:avLst/>
          </a:prstGeom>
        </p:spPr>
      </p:pic>
      <p:pic>
        <p:nvPicPr>
          <p:cNvPr id="10" name="Picture 9" descr="ratexxx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4231" y="2285992"/>
            <a:ext cx="3849430" cy="7143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338" y="857232"/>
            <a:ext cx="4994031" cy="2377574"/>
          </a:xfrm>
          <a:prstGeom prst="rect">
            <a:avLst/>
          </a:prstGeom>
          <a:solidFill>
            <a:srgbClr val="FFFF00"/>
          </a:solidFill>
        </p:spPr>
        <p:txBody>
          <a:bodyPr wrap="square" lIns="72000" rIns="7200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800000"/>
                </a:solidFill>
                <a:latin typeface="Arial"/>
                <a:cs typeface="Arial"/>
              </a:rPr>
              <a:t>Replacement of CFEBs with DCFEB </a:t>
            </a:r>
            <a:r>
              <a:rPr lang="en-US" b="1" dirty="0" smtClean="0">
                <a:solidFill>
                  <a:srgbClr val="800000"/>
                </a:solidFill>
                <a:latin typeface="Arial"/>
                <a:cs typeface="Arial"/>
              </a:rPr>
              <a:t>implies:</a:t>
            </a:r>
          </a:p>
          <a:p>
            <a:pPr>
              <a:spcBef>
                <a:spcPts val="900"/>
              </a:spcBef>
            </a:pPr>
            <a:r>
              <a:rPr lang="en-US" dirty="0">
                <a:latin typeface="Arial"/>
                <a:cs typeface="Arial"/>
              </a:rPr>
              <a:t>Low Voltage Distribution Board (LVDB) -&gt; LVDB5</a:t>
            </a:r>
          </a:p>
          <a:p>
            <a:pPr>
              <a:spcBef>
                <a:spcPts val="900"/>
              </a:spcBef>
            </a:pPr>
            <a:r>
              <a:rPr lang="en-US" dirty="0">
                <a:latin typeface="Arial"/>
                <a:cs typeface="Arial"/>
              </a:rPr>
              <a:t>Trigger </a:t>
            </a:r>
            <a:r>
              <a:rPr lang="en-US" dirty="0" err="1">
                <a:latin typeface="Arial"/>
                <a:cs typeface="Arial"/>
              </a:rPr>
              <a:t>MotherBoard</a:t>
            </a:r>
            <a:r>
              <a:rPr lang="en-US" dirty="0">
                <a:latin typeface="Arial"/>
                <a:cs typeface="Arial"/>
              </a:rPr>
              <a:t> (TMB) -&gt; Optical TMB (OTMB)</a:t>
            </a:r>
          </a:p>
          <a:p>
            <a:pPr>
              <a:spcBef>
                <a:spcPts val="900"/>
              </a:spcBef>
            </a:pPr>
            <a:r>
              <a:rPr lang="en-US" dirty="0">
                <a:latin typeface="Arial"/>
                <a:cs typeface="Arial"/>
              </a:rPr>
              <a:t>DAQ </a:t>
            </a:r>
            <a:r>
              <a:rPr lang="en-US" dirty="0" err="1">
                <a:latin typeface="Arial"/>
                <a:cs typeface="Arial"/>
              </a:rPr>
              <a:t>MotherBoard</a:t>
            </a:r>
            <a:r>
              <a:rPr lang="en-US" dirty="0">
                <a:latin typeface="Arial"/>
                <a:cs typeface="Arial"/>
              </a:rPr>
              <a:t> (DMB) -&gt; Optical DMB (ODMB</a:t>
            </a:r>
            <a:r>
              <a:rPr lang="en-US" dirty="0" smtClean="0">
                <a:latin typeface="Arial"/>
                <a:cs typeface="Arial"/>
              </a:rPr>
              <a:t>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94031" y="785795"/>
            <a:ext cx="4224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Increased luminosity at HL-LHC implies:</a:t>
            </a:r>
          </a:p>
          <a:p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Increased data bandwidth requirements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72067" y="2928934"/>
            <a:ext cx="4286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At present DMB -&gt; DDU links are 1.28 </a:t>
            </a:r>
            <a:r>
              <a:rPr lang="en-US" b="1" dirty="0" err="1" smtClean="0">
                <a:solidFill>
                  <a:srgbClr val="800000"/>
                </a:solidFill>
              </a:rPr>
              <a:t>Gbps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31323" y="3214686"/>
            <a:ext cx="4783015" cy="1924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charset="2"/>
              <a:buChar char="§"/>
            </a:pPr>
            <a:r>
              <a:rPr lang="en-US" dirty="0">
                <a:latin typeface="Arial"/>
                <a:cs typeface="Arial"/>
              </a:rPr>
              <a:t>ME1/1 ODMBs need to be </a:t>
            </a:r>
            <a:r>
              <a:rPr lang="en-US" dirty="0" smtClean="0">
                <a:latin typeface="Arial"/>
                <a:cs typeface="Arial"/>
              </a:rPr>
              <a:t>replaced with </a:t>
            </a:r>
            <a:r>
              <a:rPr lang="en-US" dirty="0">
                <a:latin typeface="Arial"/>
                <a:cs typeface="Arial"/>
              </a:rPr>
              <a:t>high bandwidth version of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ODMB (72 needed)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§"/>
            </a:pPr>
            <a:r>
              <a:rPr lang="en-US" dirty="0">
                <a:latin typeface="Arial"/>
                <a:cs typeface="Arial"/>
              </a:rPr>
              <a:t>ME2/1, 3/1, 4/1 DMBs need to be replaced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Arial"/>
                <a:cs typeface="Arial"/>
              </a:rPr>
              <a:t>    with </a:t>
            </a:r>
            <a:r>
              <a:rPr lang="en-US" dirty="0">
                <a:latin typeface="Arial"/>
                <a:cs typeface="Arial"/>
              </a:rPr>
              <a:t>new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ODMB2s (108 needed)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404531" y="1857364"/>
            <a:ext cx="33618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Data Rates at 0.75x10</a:t>
            </a:r>
            <a:r>
              <a:rPr lang="en-US" sz="2000" b="1" baseline="30000" dirty="0">
                <a:solidFill>
                  <a:srgbClr val="FF0000"/>
                </a:solidFill>
              </a:rPr>
              <a:t>35</a:t>
            </a:r>
            <a:r>
              <a:rPr lang="en-US" sz="2000" b="1" dirty="0">
                <a:solidFill>
                  <a:srgbClr val="FF0000"/>
                </a:solidFill>
              </a:rPr>
              <a:t>cm</a:t>
            </a:r>
            <a:r>
              <a:rPr lang="en-US" sz="2000" b="1" baseline="30000" dirty="0">
                <a:solidFill>
                  <a:srgbClr val="FF0000"/>
                </a:solidFill>
              </a:rPr>
              <a:t>-2</a:t>
            </a:r>
            <a:r>
              <a:rPr lang="en-US" sz="2000" b="1" dirty="0">
                <a:solidFill>
                  <a:srgbClr val="FF0000"/>
                </a:solidFill>
              </a:rPr>
              <a:t>s</a:t>
            </a:r>
            <a:r>
              <a:rPr lang="en-US" sz="2000" b="1" baseline="30000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290646" y="5072074"/>
            <a:ext cx="5064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ME2/1, 3/1, 4/1 TMBs need to be replaced with </a:t>
            </a:r>
            <a:r>
              <a:rPr lang="en-US" dirty="0">
                <a:solidFill>
                  <a:srgbClr val="FF0000"/>
                </a:solidFill>
              </a:rPr>
              <a:t>OTMBs</a:t>
            </a:r>
          </a:p>
          <a:p>
            <a:r>
              <a:rPr lang="en-US" dirty="0"/>
              <a:t>No changes needed; simply produce more (</a:t>
            </a:r>
            <a:r>
              <a:rPr lang="en-US" dirty="0">
                <a:solidFill>
                  <a:srgbClr val="FF0000"/>
                </a:solidFill>
              </a:rPr>
              <a:t>108 needed</a:t>
            </a:r>
            <a:r>
              <a:rPr lang="en-US" dirty="0"/>
              <a:t>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31323" y="6215082"/>
            <a:ext cx="4501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ME2/1, 3/1, 4/1 LVDBs need to be replaced with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LVDB5s </a:t>
            </a:r>
            <a:r>
              <a:rPr lang="en-US" dirty="0" smtClean="0">
                <a:latin typeface="Arial"/>
                <a:cs typeface="Arial"/>
              </a:rPr>
              <a:t>(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108 needed</a:t>
            </a:r>
            <a:r>
              <a:rPr lang="en-US" dirty="0" smtClean="0">
                <a:latin typeface="Arial"/>
                <a:cs typeface="Arial"/>
              </a:rPr>
              <a:t>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844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22831" y="6492876"/>
            <a:ext cx="2133600" cy="365125"/>
          </a:xfrm>
        </p:spPr>
        <p:txBody>
          <a:bodyPr/>
          <a:lstStyle/>
          <a:p>
            <a:fld id="{A22025A2-0310-4D66-B7A7-2ACA2AE226D0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1F497D"/>
                </a:solidFill>
                <a:latin typeface="Arial"/>
                <a:cs typeface="Arial"/>
              </a:rPr>
              <a:t>On chamber power distribution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105508" y="689759"/>
            <a:ext cx="89329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Arial"/>
                <a:cs typeface="Arial"/>
              </a:rPr>
              <a:t>New </a:t>
            </a:r>
            <a:r>
              <a:rPr lang="en-US" sz="2000" dirty="0" smtClean="0">
                <a:latin typeface="Arial"/>
                <a:cs typeface="Arial"/>
              </a:rPr>
              <a:t>Low Voltage Distribution Board LVDB 5 </a:t>
            </a:r>
            <a:r>
              <a:rPr lang="en-US" sz="2000" dirty="0">
                <a:latin typeface="Arial"/>
                <a:cs typeface="Arial"/>
              </a:rPr>
              <a:t>will </a:t>
            </a:r>
            <a:r>
              <a:rPr lang="en-US" sz="2000" dirty="0" smtClean="0">
                <a:latin typeface="Arial"/>
                <a:cs typeface="Arial"/>
              </a:rPr>
              <a:t>provide 20 </a:t>
            </a:r>
            <a:r>
              <a:rPr lang="en-US" sz="2000" dirty="0">
                <a:latin typeface="Arial"/>
                <a:cs typeface="Arial"/>
              </a:rPr>
              <a:t>output voltage channels:</a:t>
            </a:r>
          </a:p>
          <a:p>
            <a:pPr marL="342900" indent="-198000">
              <a:spcBef>
                <a:spcPts val="600"/>
              </a:spcBef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to supply 5 DCFEBs (6V, 5V, 3.3V per each board)   </a:t>
            </a:r>
          </a:p>
          <a:p>
            <a:pPr marL="342900" indent="-198000">
              <a:spcBef>
                <a:spcPts val="600"/>
              </a:spcBef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to supply  ALCT(5.5V, 1.8V, 3.3V) </a:t>
            </a:r>
          </a:p>
          <a:p>
            <a:pPr marL="342900" indent="-198000">
              <a:spcBef>
                <a:spcPts val="600"/>
              </a:spcBef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to provide DCFEBs reference voltage power supplies of -5V and +10V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Arial"/>
                <a:cs typeface="Arial"/>
              </a:rPr>
              <a:t>New on-chamber electronics requires ~2x more power then the old </a:t>
            </a:r>
            <a:r>
              <a:rPr lang="en-US" sz="2000" dirty="0" smtClean="0">
                <a:latin typeface="Arial"/>
                <a:cs typeface="Arial"/>
              </a:rPr>
              <a:t>one</a:t>
            </a:r>
          </a:p>
        </p:txBody>
      </p:sp>
      <p:grpSp>
        <p:nvGrpSpPr>
          <p:cNvPr id="7" name="Group 25"/>
          <p:cNvGrpSpPr/>
          <p:nvPr/>
        </p:nvGrpSpPr>
        <p:grpSpPr>
          <a:xfrm>
            <a:off x="281354" y="3124200"/>
            <a:ext cx="7331182" cy="2209800"/>
            <a:chOff x="1219200" y="4267200"/>
            <a:chExt cx="7942114" cy="2209800"/>
          </a:xfrm>
        </p:grpSpPr>
        <p:pic>
          <p:nvPicPr>
            <p:cNvPr id="17" name="Picture 16" descr="3lvdb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355" t="-615" r="5912" b="11484"/>
            <a:stretch/>
          </p:blipFill>
          <p:spPr>
            <a:xfrm>
              <a:off x="1219200" y="4267200"/>
              <a:ext cx="2971800" cy="1879401"/>
            </a:xfrm>
            <a:prstGeom prst="rect">
              <a:avLst/>
            </a:prstGeom>
          </p:spPr>
        </p:pic>
        <p:pic>
          <p:nvPicPr>
            <p:cNvPr id="18" name="Picture 17" descr="LVDB7_phot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48200" y="4267200"/>
              <a:ext cx="3581400" cy="184496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447800" y="6107668"/>
              <a:ext cx="8344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LVDB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00600" y="6096000"/>
              <a:ext cx="10428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LVDB 7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229600" y="4343400"/>
              <a:ext cx="9317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LVMB </a:t>
              </a:r>
              <a:endParaRPr lang="en-US" dirty="0"/>
            </a:p>
          </p:txBody>
        </p:sp>
        <p:cxnSp>
          <p:nvCxnSpPr>
            <p:cNvPr id="23" name="Straight Arrow Connector 22"/>
            <p:cNvCxnSpPr>
              <a:stCxn id="21" idx="2"/>
            </p:cNvCxnSpPr>
            <p:nvPr/>
          </p:nvCxnSpPr>
          <p:spPr>
            <a:xfrm rot="5400000">
              <a:off x="7885195" y="4447538"/>
              <a:ext cx="545068" cy="10754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0" y="5477470"/>
            <a:ext cx="88626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900" indent="-342900" algn="just">
              <a:spcBef>
                <a:spcPts val="300"/>
              </a:spcBef>
              <a:buFont typeface="Wingdings" panose="05000000000000000000" pitchFamily="2" charset="2"/>
              <a:buChar char="q"/>
              <a:defRPr sz="1800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JINR and INP, Minsk take responsibility for design and construction of 120 new Low Voltage Distributions Boards (LVDB5) for 108 Muon Endcap inner rings (MEX/1) detectors.</a:t>
            </a: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661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2"/>
          </p:nvPr>
        </p:nvSpPr>
        <p:spPr>
          <a:xfrm>
            <a:off x="6940062" y="6492876"/>
            <a:ext cx="2133600" cy="365125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</a:rPr>
              <a:t>19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0" y="774986"/>
            <a:ext cx="9145305" cy="5778215"/>
            <a:chOff x="1334349" y="851185"/>
            <a:chExt cx="9907413" cy="5778215"/>
          </a:xfrm>
        </p:grpSpPr>
        <p:grpSp>
          <p:nvGrpSpPr>
            <p:cNvPr id="3" name="Group 5"/>
            <p:cNvGrpSpPr/>
            <p:nvPr/>
          </p:nvGrpSpPr>
          <p:grpSpPr>
            <a:xfrm>
              <a:off x="1334349" y="851185"/>
              <a:ext cx="9907413" cy="5647586"/>
              <a:chOff x="224007" y="252470"/>
              <a:chExt cx="9095419" cy="5277337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2710493" y="4224599"/>
                <a:ext cx="427688" cy="130119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Engineering and </a:t>
                </a:r>
              </a:p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pre-production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138181" y="4511914"/>
                <a:ext cx="106414" cy="1017893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800" dirty="0">
                    <a:solidFill>
                      <a:srgbClr val="000000"/>
                    </a:solidFill>
                  </a:rPr>
                  <a:t>ON-CHAMBER  ESR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947004" y="682411"/>
                <a:ext cx="135276" cy="585075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EDR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086704" y="682411"/>
                <a:ext cx="135276" cy="585075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ESR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10739" y="1344264"/>
                <a:ext cx="135276" cy="585075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EDR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879039" y="2055464"/>
                <a:ext cx="135276" cy="585075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EDR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029086" y="2710993"/>
                <a:ext cx="1556729" cy="234803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83988" tIns="41994" rIns="83988" bIns="41994" rtlCol="0" anchor="ctr"/>
              <a:lstStyle/>
              <a:p>
                <a:pPr algn="ctr"/>
                <a:r>
                  <a:rPr lang="en-US" sz="900" dirty="0"/>
                  <a:t>Design and Prototyping</a:t>
                </a:r>
              </a:p>
            </p:txBody>
          </p:sp>
          <p:grpSp>
            <p:nvGrpSpPr>
              <p:cNvPr id="4" name="Group 18"/>
              <p:cNvGrpSpPr/>
              <p:nvPr/>
            </p:nvGrpSpPr>
            <p:grpSpPr>
              <a:xfrm>
                <a:off x="224007" y="252470"/>
                <a:ext cx="9095419" cy="5273323"/>
                <a:chOff x="207295" y="252469"/>
                <a:chExt cx="9095419" cy="5273323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2816357" y="265169"/>
                  <a:ext cx="14758" cy="401919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6511749" y="252469"/>
                  <a:ext cx="29623" cy="5146323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>
                  <a:off x="5744989" y="252469"/>
                  <a:ext cx="29623" cy="5146323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7232357" y="252469"/>
                  <a:ext cx="29623" cy="5146323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7952965" y="252469"/>
                  <a:ext cx="29623" cy="5146323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Rectangle 30"/>
                <p:cNvSpPr/>
                <p:nvPr/>
              </p:nvSpPr>
              <p:spPr>
                <a:xfrm>
                  <a:off x="6144080" y="2336196"/>
                  <a:ext cx="1109009" cy="291642"/>
                </a:xfrm>
                <a:prstGeom prst="rect">
                  <a:avLst/>
                </a:prstGeom>
                <a:solidFill>
                  <a:srgbClr val="C0504D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Test</a:t>
                  </a:r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 flipH="1">
                  <a:off x="1346487" y="252469"/>
                  <a:ext cx="44110" cy="5146326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2081422" y="252469"/>
                  <a:ext cx="1" cy="5146325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4271634" y="252469"/>
                  <a:ext cx="14592" cy="5146326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4986972" y="252469"/>
                  <a:ext cx="29623" cy="5146323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754735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2015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474995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2016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262100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2017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2918860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2018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3702619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2019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4422878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2020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5143136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2021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5863395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2022</a:t>
                  </a: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6583653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2023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7303914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2024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8024172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2025</a:t>
                  </a:r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3551375" y="252469"/>
                  <a:ext cx="46923" cy="5146327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ectangle 47"/>
                <p:cNvSpPr/>
                <p:nvPr/>
              </p:nvSpPr>
              <p:spPr>
                <a:xfrm>
                  <a:off x="3215183" y="1439522"/>
                  <a:ext cx="1264659" cy="334982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Engineering and Preproduction</a:t>
                  </a:r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1037334" y="1434531"/>
                  <a:ext cx="1541145" cy="234803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Design and Prototyping</a:t>
                  </a: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700905" y="1412665"/>
                  <a:ext cx="506254" cy="336214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Prototyping</a:t>
                  </a: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4629303" y="1351888"/>
                  <a:ext cx="1514777" cy="363793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GE2/1 Production</a:t>
                  </a: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3623794" y="845772"/>
                  <a:ext cx="1422306" cy="30407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GE11 Installation &amp;</a:t>
                  </a:r>
                </a:p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Commissioning </a:t>
                  </a: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1011218" y="720006"/>
                  <a:ext cx="919074" cy="523139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GE1/1 Pre</a:t>
                  </a:r>
                </a:p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production</a:t>
                  </a: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3172269" y="845772"/>
                  <a:ext cx="451525" cy="304070"/>
                </a:xfrm>
                <a:prstGeom prst="rect">
                  <a:avLst/>
                </a:prstGeom>
                <a:solidFill>
                  <a:srgbClr val="C0504D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Test</a:t>
                  </a: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3202480" y="2055344"/>
                  <a:ext cx="1659847" cy="443282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Engineering and Preproduction</a:t>
                  </a: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1025074" y="2088692"/>
                  <a:ext cx="1556729" cy="234803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Design and Prototyping</a:t>
                  </a: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2700905" y="2055344"/>
                  <a:ext cx="496058" cy="443283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Prototyping</a:t>
                  </a: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205269" y="845772"/>
                  <a:ext cx="1009914" cy="30407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GE1/1 Production</a:t>
                  </a: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528681" y="1388852"/>
                  <a:ext cx="159791" cy="4136940"/>
                </a:xfrm>
                <a:prstGeom prst="rect">
                  <a:avLst/>
                </a:prstGeom>
                <a:solidFill>
                  <a:srgbClr val="996633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"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MUON  TDR</a:t>
                  </a:r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7255211" y="1460947"/>
                  <a:ext cx="1459309" cy="3703545"/>
                </a:xfrm>
                <a:prstGeom prst="rect">
                  <a:avLst/>
                </a:prstGeom>
                <a:solidFill>
                  <a:srgbClr val="BFBFBF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Installation &amp;</a:t>
                  </a:r>
                </a:p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 Commissioning</a:t>
                  </a:r>
                </a:p>
              </p:txBody>
            </p:sp>
            <p:grpSp>
              <p:nvGrpSpPr>
                <p:cNvPr id="5" name="Group 60"/>
                <p:cNvGrpSpPr/>
                <p:nvPr/>
              </p:nvGrpSpPr>
              <p:grpSpPr>
                <a:xfrm>
                  <a:off x="1025074" y="3351755"/>
                  <a:ext cx="5940085" cy="771241"/>
                  <a:chOff x="417620" y="1850519"/>
                  <a:chExt cx="6983806" cy="1646192"/>
                </a:xfrm>
              </p:grpSpPr>
              <p:sp>
                <p:nvSpPr>
                  <p:cNvPr id="88" name="Rectangle 87"/>
                  <p:cNvSpPr/>
                  <p:nvPr/>
                </p:nvSpPr>
                <p:spPr>
                  <a:xfrm>
                    <a:off x="4164432" y="2205898"/>
                    <a:ext cx="647387" cy="1290813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>
                        <a:solidFill>
                          <a:srgbClr val="000000"/>
                        </a:solidFill>
                      </a:rPr>
                      <a:t>Engineering and Preproduction</a:t>
                    </a:r>
                  </a:p>
                </p:txBody>
              </p:sp>
              <p:sp>
                <p:nvSpPr>
                  <p:cNvPr id="89" name="Rectangle 88"/>
                  <p:cNvSpPr/>
                  <p:nvPr/>
                </p:nvSpPr>
                <p:spPr>
                  <a:xfrm>
                    <a:off x="417620" y="1867232"/>
                    <a:ext cx="1767803" cy="525590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/>
                      <a:t>Design and Prototyping</a:t>
                    </a:r>
                  </a:p>
                </p:txBody>
              </p:sp>
              <p:sp>
                <p:nvSpPr>
                  <p:cNvPr id="90" name="Rectangle 89"/>
                  <p:cNvSpPr/>
                  <p:nvPr/>
                </p:nvSpPr>
                <p:spPr>
                  <a:xfrm>
                    <a:off x="2394854" y="1850519"/>
                    <a:ext cx="1839773" cy="542303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/>
                      <a:t>Prototyping and demonstrators</a:t>
                    </a:r>
                  </a:p>
                </p:txBody>
              </p:sp>
              <p:sp>
                <p:nvSpPr>
                  <p:cNvPr id="91" name="Rectangle 90"/>
                  <p:cNvSpPr/>
                  <p:nvPr/>
                </p:nvSpPr>
                <p:spPr>
                  <a:xfrm>
                    <a:off x="5005352" y="2049793"/>
                    <a:ext cx="2396074" cy="712256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t"/>
                  <a:lstStyle/>
                  <a:p>
                    <a:pPr algn="ctr"/>
                    <a:r>
                      <a:rPr lang="en-US" sz="900" dirty="0">
                        <a:solidFill>
                          <a:srgbClr val="000000"/>
                        </a:solidFill>
                      </a:rPr>
                      <a:t> DT  Electronics Production</a:t>
                    </a:r>
                  </a:p>
                </p:txBody>
              </p:sp>
            </p:grpSp>
            <p:grpSp>
              <p:nvGrpSpPr>
                <p:cNvPr id="6" name="Group 61"/>
                <p:cNvGrpSpPr/>
                <p:nvPr/>
              </p:nvGrpSpPr>
              <p:grpSpPr>
                <a:xfrm>
                  <a:off x="1038926" y="3995996"/>
                  <a:ext cx="5544727" cy="879199"/>
                  <a:chOff x="433906" y="1777317"/>
                  <a:chExt cx="6518979" cy="1876631"/>
                </a:xfrm>
              </p:grpSpPr>
              <p:sp>
                <p:nvSpPr>
                  <p:cNvPr id="85" name="Rectangle 84"/>
                  <p:cNvSpPr/>
                  <p:nvPr/>
                </p:nvSpPr>
                <p:spPr>
                  <a:xfrm>
                    <a:off x="433906" y="1867232"/>
                    <a:ext cx="1731868" cy="525589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/>
                      <a:t>Design and Prototyping</a:t>
                    </a:r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>
                  <a:xfrm>
                    <a:off x="5985033" y="2437381"/>
                    <a:ext cx="967852" cy="1216567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>
                        <a:solidFill>
                          <a:srgbClr val="000000"/>
                        </a:solidFill>
                      </a:rPr>
                      <a:t>Off-chamber electronics production</a:t>
                    </a:r>
                  </a:p>
                </p:txBody>
              </p:sp>
              <p:sp>
                <p:nvSpPr>
                  <p:cNvPr id="87" name="Rectangle 86"/>
                  <p:cNvSpPr/>
                  <p:nvPr/>
                </p:nvSpPr>
                <p:spPr>
                  <a:xfrm>
                    <a:off x="2746479" y="1777317"/>
                    <a:ext cx="819152" cy="1182537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>
                        <a:solidFill>
                          <a:srgbClr val="000000"/>
                        </a:solidFill>
                      </a:rPr>
                      <a:t>On-chamber electronics</a:t>
                    </a:r>
                  </a:p>
                  <a:p>
                    <a:pPr algn="ctr"/>
                    <a:r>
                      <a:rPr lang="en-US" sz="900" dirty="0">
                        <a:solidFill>
                          <a:srgbClr val="000000"/>
                        </a:solidFill>
                      </a:rPr>
                      <a:t>production</a:t>
                    </a:r>
                  </a:p>
                </p:txBody>
              </p:sp>
            </p:grpSp>
            <p:grpSp>
              <p:nvGrpSpPr>
                <p:cNvPr id="19" name="Group 62"/>
                <p:cNvGrpSpPr/>
                <p:nvPr/>
              </p:nvGrpSpPr>
              <p:grpSpPr>
                <a:xfrm>
                  <a:off x="2700902" y="2734542"/>
                  <a:ext cx="3810847" cy="417974"/>
                  <a:chOff x="2387904" y="1794627"/>
                  <a:chExt cx="4480443" cy="992257"/>
                </a:xfrm>
              </p:grpSpPr>
              <p:sp>
                <p:nvSpPr>
                  <p:cNvPr id="81" name="Rectangle 80"/>
                  <p:cNvSpPr/>
                  <p:nvPr/>
                </p:nvSpPr>
                <p:spPr>
                  <a:xfrm>
                    <a:off x="5005351" y="1899673"/>
                    <a:ext cx="1862996" cy="783891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>
                        <a:solidFill>
                          <a:srgbClr val="000000"/>
                        </a:solidFill>
                      </a:rPr>
                      <a:t> RE3/1 and RE4/1 Production</a:t>
                    </a:r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>
                    <a:off x="2882368" y="2168204"/>
                    <a:ext cx="1940319" cy="618680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>
                        <a:solidFill>
                          <a:srgbClr val="000000"/>
                        </a:solidFill>
                      </a:rPr>
                      <a:t>Engineering and Preproduction</a:t>
                    </a:r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2387904" y="1794627"/>
                    <a:ext cx="595205" cy="992257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83988" tIns="41994" rIns="83988" bIns="41994" rtlCol="0" anchor="ctr"/>
                  <a:lstStyle/>
                  <a:p>
                    <a:pPr algn="ctr"/>
                    <a:r>
                      <a:rPr lang="en-US" sz="900" dirty="0"/>
                      <a:t>Prototyping</a:t>
                    </a:r>
                  </a:p>
                </p:txBody>
              </p:sp>
            </p:grpSp>
            <p:sp>
              <p:nvSpPr>
                <p:cNvPr id="64" name="object 154"/>
                <p:cNvSpPr/>
                <p:nvPr/>
              </p:nvSpPr>
              <p:spPr>
                <a:xfrm>
                  <a:off x="3551375" y="552720"/>
                  <a:ext cx="1501805" cy="223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284" h="207645">
                      <a:moveTo>
                        <a:pt x="0" y="207414"/>
                      </a:moveTo>
                      <a:lnTo>
                        <a:pt x="756216" y="207414"/>
                      </a:lnTo>
                      <a:lnTo>
                        <a:pt x="756216" y="0"/>
                      </a:lnTo>
                      <a:lnTo>
                        <a:pt x="0" y="0"/>
                      </a:lnTo>
                      <a:lnTo>
                        <a:pt x="0" y="207414"/>
                      </a:lnTo>
                      <a:close/>
                    </a:path>
                  </a:pathLst>
                </a:custGeom>
                <a:solidFill>
                  <a:srgbClr val="00008F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lIns="0" tIns="0" rIns="0" bIns="0"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</a:rPr>
                    <a:t>LS2</a:t>
                  </a:r>
                  <a:endParaRPr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" name="object 156"/>
                <p:cNvSpPr/>
                <p:nvPr/>
              </p:nvSpPr>
              <p:spPr>
                <a:xfrm>
                  <a:off x="7235963" y="527123"/>
                  <a:ext cx="1859463" cy="2445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0475" h="207645">
                      <a:moveTo>
                        <a:pt x="0" y="207414"/>
                      </a:moveTo>
                      <a:lnTo>
                        <a:pt x="1260361" y="207414"/>
                      </a:lnTo>
                      <a:lnTo>
                        <a:pt x="1260361" y="0"/>
                      </a:lnTo>
                      <a:lnTo>
                        <a:pt x="0" y="0"/>
                      </a:lnTo>
                      <a:lnTo>
                        <a:pt x="0" y="207414"/>
                      </a:lnTo>
                      <a:close/>
                    </a:path>
                  </a:pathLst>
                </a:custGeom>
                <a:solidFill>
                  <a:srgbClr val="00008F"/>
                </a:solidFill>
                <a:ln>
                  <a:noFill/>
                </a:ln>
              </p:spPr>
              <p:txBody>
                <a:bodyPr wrap="square" lIns="0" tIns="0" rIns="0" bIns="0" rtlCol="0" anchor="ctr"/>
                <a:lstStyle/>
                <a:p>
                  <a:pPr algn="ctr"/>
                  <a:r>
                    <a:rPr lang="en-US" sz="1200" dirty="0">
                      <a:solidFill>
                        <a:srgbClr val="FFFFFF"/>
                      </a:solidFill>
                    </a:rPr>
                    <a:t>LS3</a:t>
                  </a:r>
                  <a:endParaRPr sz="1200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6" name="object 230"/>
                <p:cNvSpPr txBox="1"/>
                <p:nvPr/>
              </p:nvSpPr>
              <p:spPr>
                <a:xfrm>
                  <a:off x="4211930" y="395644"/>
                  <a:ext cx="293312" cy="12941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1495"/>
                  <a:r>
                    <a:rPr sz="900" spc="-9" dirty="0">
                      <a:solidFill>
                        <a:srgbClr val="FFFFFF"/>
                      </a:solidFill>
                      <a:latin typeface="Times New Roman"/>
                      <a:cs typeface="Times New Roman"/>
                    </a:rPr>
                    <a:t>LS2</a:t>
                  </a:r>
                  <a:endParaRPr sz="9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7" name="object 230"/>
                <p:cNvSpPr txBox="1"/>
                <p:nvPr/>
              </p:nvSpPr>
              <p:spPr>
                <a:xfrm>
                  <a:off x="8005929" y="402138"/>
                  <a:ext cx="293312" cy="12941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1495"/>
                  <a:r>
                    <a:rPr sz="900" spc="-9" dirty="0">
                      <a:solidFill>
                        <a:srgbClr val="FFFFFF"/>
                      </a:solidFill>
                      <a:latin typeface="Times New Roman"/>
                      <a:cs typeface="Times New Roman"/>
                    </a:rPr>
                    <a:t>LS</a:t>
                  </a:r>
                  <a:r>
                    <a:rPr lang="en-US" sz="900" spc="-9" dirty="0">
                      <a:solidFill>
                        <a:srgbClr val="FFFFFF"/>
                      </a:solidFill>
                      <a:latin typeface="Times New Roman"/>
                      <a:cs typeface="Times New Roman"/>
                    </a:rPr>
                    <a:t>3</a:t>
                  </a:r>
                  <a:endParaRPr sz="9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4986975" y="4323632"/>
                  <a:ext cx="645813" cy="803168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Engineering design back-end</a:t>
                  </a: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3983787" y="4834508"/>
                  <a:ext cx="1003185" cy="44869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 On-chamber electronics Installation</a:t>
                  </a: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5733200" y="3086936"/>
                  <a:ext cx="794192" cy="244823"/>
                </a:xfrm>
                <a:prstGeom prst="rect">
                  <a:avLst/>
                </a:prstGeom>
                <a:solidFill>
                  <a:srgbClr val="C0504D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Test</a:t>
                  </a:r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6856787" y="3441489"/>
                  <a:ext cx="393414" cy="337317"/>
                </a:xfrm>
                <a:prstGeom prst="rect">
                  <a:avLst/>
                </a:prstGeom>
                <a:solidFill>
                  <a:srgbClr val="C0504D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Test</a:t>
                  </a: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8770532" y="252469"/>
                  <a:ext cx="532182" cy="28056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83988" tIns="41994" rIns="83988" bIns="41994" rtlCol="0" anchor="t">
                  <a:spAutoFit/>
                </a:bodyPr>
                <a:lstStyle/>
                <a:p>
                  <a:r>
                    <a:rPr lang="en-US" sz="1400" dirty="0"/>
                    <a:t>2026</a:t>
                  </a:r>
                </a:p>
              </p:txBody>
            </p: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8714520" y="252469"/>
                  <a:ext cx="15282" cy="5146327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Rectangle 73"/>
                <p:cNvSpPr/>
                <p:nvPr/>
              </p:nvSpPr>
              <p:spPr>
                <a:xfrm>
                  <a:off x="6089521" y="4888327"/>
                  <a:ext cx="699981" cy="289297"/>
                </a:xfrm>
                <a:prstGeom prst="rect">
                  <a:avLst/>
                </a:prstGeom>
                <a:solidFill>
                  <a:srgbClr val="C0504D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Test</a:t>
                  </a: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5744988" y="1676847"/>
                  <a:ext cx="796383" cy="237132"/>
                </a:xfrm>
                <a:prstGeom prst="rect">
                  <a:avLst/>
                </a:prstGeom>
                <a:solidFill>
                  <a:srgbClr val="C0504D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/>
                    <a:t>Test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212989" y="1667309"/>
                  <a:ext cx="540773" cy="28760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dist"/>
                  <a:r>
                    <a:rPr lang="en-US" sz="1400" b="1" dirty="0"/>
                    <a:t>GEM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230998" y="2687405"/>
                  <a:ext cx="473813" cy="28760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dist"/>
                  <a:r>
                    <a:rPr lang="en-US" sz="1400" b="1" dirty="0"/>
                    <a:t>RPC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207295" y="3398448"/>
                  <a:ext cx="381985" cy="28760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dist"/>
                  <a:r>
                    <a:rPr lang="en-US" sz="1400" b="1" dirty="0"/>
                    <a:t>DT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239814" y="4318437"/>
                  <a:ext cx="456277" cy="28760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dist"/>
                  <a:r>
                    <a:rPr lang="en-US" sz="1400" b="1" dirty="0"/>
                    <a:t>CSC</a:t>
                  </a: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4986975" y="2057186"/>
                  <a:ext cx="2263226" cy="316203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83988" tIns="41994" rIns="83988" bIns="41994"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</a:rPr>
                    <a:t> ME0 Production and integration in HBE </a:t>
                  </a:r>
                </a:p>
              </p:txBody>
            </p:sp>
          </p:grpSp>
          <p:sp>
            <p:nvSpPr>
              <p:cNvPr id="20" name="Rectangle 19"/>
              <p:cNvSpPr/>
              <p:nvPr/>
            </p:nvSpPr>
            <p:spPr>
              <a:xfrm>
                <a:off x="3244595" y="4570637"/>
                <a:ext cx="743205" cy="258503"/>
              </a:xfrm>
              <a:prstGeom prst="rect">
                <a:avLst/>
              </a:prstGeom>
              <a:solidFill>
                <a:srgbClr val="C0504D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83988" tIns="41994" rIns="83988" bIns="41994" rtlCol="0" anchor="ctr"/>
              <a:lstStyle/>
              <a:p>
                <a:pPr algn="ctr"/>
                <a:r>
                  <a:rPr lang="en-US" sz="900" dirty="0"/>
                  <a:t>Test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694311" y="2736281"/>
                <a:ext cx="135276" cy="585075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ESR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808611" y="2736281"/>
                <a:ext cx="135276" cy="585075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EDR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662200" y="3679535"/>
                <a:ext cx="130163" cy="1735974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BACK-END  ESR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795911" y="3422081"/>
                <a:ext cx="135276" cy="585075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ESR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868139" y="655273"/>
                <a:ext cx="185907" cy="625973"/>
              </a:xfrm>
              <a:prstGeom prst="rect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83988" tIns="41994" rIns="83988" bIns="41994" rtlCol="0" anchor="ctr"/>
              <a:lstStyle/>
              <a:p>
                <a:pPr algn="ctr"/>
                <a:r>
                  <a:rPr lang="en-US" sz="900" dirty="0">
                    <a:solidFill>
                      <a:srgbClr val="000000"/>
                    </a:solidFill>
                  </a:rPr>
                  <a:t>GE1/1 TDR</a:t>
                </a: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1334349" y="4857351"/>
              <a:ext cx="9790851" cy="177204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063615" y="5640714"/>
              <a:ext cx="1752600" cy="745529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8917159" y="5640712"/>
              <a:ext cx="1752600" cy="745529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272256" y="5766630"/>
              <a:ext cx="1092744" cy="4801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3988" tIns="41994" rIns="83988" bIns="41994" rtlCol="0" anchor="ctr"/>
            <a:lstStyle/>
            <a:p>
              <a:pPr algn="ctr"/>
              <a:r>
                <a:rPr lang="en-US" sz="900" dirty="0">
                  <a:solidFill>
                    <a:srgbClr val="000000"/>
                  </a:solidFill>
                </a:rPr>
                <a:t> </a:t>
              </a:r>
              <a:r>
                <a:rPr lang="en-US" sz="900" dirty="0" smtClean="0">
                  <a:solidFill>
                    <a:srgbClr val="000000"/>
                  </a:solidFill>
                </a:rPr>
                <a:t>Off-chamber </a:t>
              </a:r>
              <a:r>
                <a:rPr lang="en-US" sz="900" dirty="0">
                  <a:solidFill>
                    <a:srgbClr val="000000"/>
                  </a:solidFill>
                </a:rPr>
                <a:t>electronics Installation</a:t>
              </a:r>
            </a:p>
          </p:txBody>
        </p:sp>
      </p:grpSp>
      <p:sp>
        <p:nvSpPr>
          <p:cNvPr id="92" name="Shape 239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09598"/>
          </a:xfrm>
          <a:prstGeom prst="rect">
            <a:avLst/>
          </a:prstGeom>
        </p:spPr>
        <p:txBody>
          <a:bodyPr>
            <a:noAutofit/>
          </a:bodyPr>
          <a:lstStyle>
            <a:lvl1pPr algn="l"/>
          </a:lstStyle>
          <a:p>
            <a:pPr lvl="0" algn="ctr">
              <a:defRPr sz="1800"/>
            </a:pPr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CSC Upgrade in Muon Project Upgrade</a:t>
            </a:r>
            <a:endParaRPr sz="3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119446" y="530424"/>
            <a:ext cx="28135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Armando </a:t>
            </a:r>
            <a:r>
              <a:rPr lang="en-US" sz="1400" dirty="0" err="1" smtClean="0">
                <a:latin typeface="Arial"/>
                <a:cs typeface="Arial"/>
              </a:rPr>
              <a:t>Lanaro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GB" sz="1400" dirty="0">
                <a:latin typeface="Arial"/>
                <a:cs typeface="Arial"/>
              </a:rPr>
              <a:t>UW-</a:t>
            </a:r>
            <a:r>
              <a:rPr lang="en-GB" sz="1400" dirty="0" smtClean="0">
                <a:latin typeface="Arial"/>
                <a:cs typeface="Arial"/>
              </a:rPr>
              <a:t>Madison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8155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Outlook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0369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Active and successful   participation in a variety of crucial tasks (detector R&amp;D, creation and mounting. Theory, analysis, shifting, pledges and Grid cluster maintenance)  </a:t>
            </a:r>
          </a:p>
          <a:p>
            <a:r>
              <a:rPr lang="en-US" sz="4000" dirty="0" smtClean="0">
                <a:latin typeface="Comic Sans MS" pitchFamily="66" charset="0"/>
              </a:rPr>
              <a:t>Hope to continue playing a decisive role in the upgrade of the CMS detector in physics and services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33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85752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Thank You for your Attention!!!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34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235745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Backup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Double-boson Cross section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S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06" y="928670"/>
            <a:ext cx="8929750" cy="542928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0"/>
            <a:ext cx="9072594" cy="85723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Upcoming ACTIVITIS for Upgrade I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37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At the very beginning – Letter of Intent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4</a:t>
            </a:fld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img00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4572000" cy="5286412"/>
          </a:xfrm>
        </p:spPr>
      </p:pic>
      <p:pic>
        <p:nvPicPr>
          <p:cNvPr id="11" name="Рисунок 10" descr="img00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857232"/>
            <a:ext cx="4572000" cy="5286412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Nikolai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Shumeiko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5</a:t>
            </a:fld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shumeik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928670"/>
            <a:ext cx="4751829" cy="4572032"/>
          </a:xfrm>
        </p:spPr>
      </p:pic>
      <p:sp>
        <p:nvSpPr>
          <p:cNvPr id="8" name="TextBox 7"/>
          <p:cNvSpPr txBox="1"/>
          <p:nvPr/>
        </p:nvSpPr>
        <p:spPr>
          <a:xfrm>
            <a:off x="4000496" y="5786454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1942-2016</a:t>
            </a:r>
            <a:endParaRPr lang="ru-RU" sz="280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Father Founders of CMS and ATLAS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5572141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Michel Della </a:t>
            </a:r>
            <a:r>
              <a:rPr lang="en-US" sz="2400" dirty="0" err="1" smtClean="0">
                <a:latin typeface="Comic Sans MS" pitchFamily="66" charset="0"/>
              </a:rPr>
              <a:t>Negra</a:t>
            </a:r>
            <a:r>
              <a:rPr lang="en-US" sz="2400" dirty="0" smtClean="0">
                <a:latin typeface="Comic Sans MS" pitchFamily="66" charset="0"/>
              </a:rPr>
              <a:t> </a:t>
            </a:r>
          </a:p>
          <a:p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6</a:t>
            </a:fld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Содержимое 9" descr="Della Neg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4500562" cy="4500594"/>
          </a:xfrm>
        </p:spPr>
      </p:pic>
      <p:sp>
        <p:nvSpPr>
          <p:cNvPr id="12" name="TextBox 11"/>
          <p:cNvSpPr txBox="1"/>
          <p:nvPr/>
        </p:nvSpPr>
        <p:spPr>
          <a:xfrm>
            <a:off x="6143636" y="5572140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Peter </a:t>
            </a:r>
            <a:r>
              <a:rPr lang="en-US" sz="2400" dirty="0" err="1" smtClean="0">
                <a:latin typeface="Comic Sans MS" pitchFamily="66" charset="0"/>
              </a:rPr>
              <a:t>Jenni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  <p:pic>
        <p:nvPicPr>
          <p:cNvPr id="13" name="Рисунок 12" descr="PeterJenni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071546"/>
            <a:ext cx="414340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571504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Historical Meeting in Minsk, June 1996 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img0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85794"/>
            <a:ext cx="9144000" cy="564360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00039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Contribution to  </a:t>
            </a:r>
            <a:r>
              <a:rPr lang="en-US" sz="4800" b="1" dirty="0" err="1" smtClean="0">
                <a:solidFill>
                  <a:srgbClr val="FF0000"/>
                </a:solidFill>
                <a:latin typeface="Comic Sans MS" pitchFamily="66" charset="0"/>
              </a:rPr>
              <a:t>Ecal</a:t>
            </a:r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E756-044E-4EF9-A0E8-122F7C5EC297}" type="slidenum">
              <a:rPr lang="ru-RU" smtClean="0">
                <a:solidFill>
                  <a:srgbClr val="FF0000"/>
                </a:solidFill>
              </a:rPr>
              <a:pPr/>
              <a:t>8</a:t>
            </a:fld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Juan Suarez Gonzalez LHC Days in Belarus 17-01-16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7409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LEAD TUNGSTATE CALORIMERY EPOQUE IN HEP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 INSTRUMENTATION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6790" y="1481368"/>
            <a:ext cx="7384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INVENTION OF PbWO4  SCINTILLATION MATERIAL  FOR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CALORIMERY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718" y="2925124"/>
            <a:ext cx="4819072" cy="3160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06" y="2251485"/>
            <a:ext cx="8634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Pioneering article: Barishevsky V.G., Fyodorov A.A., Korzhik M.V., </a:t>
            </a: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 t c h a n o v </a:t>
            </a: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V.A .,</a:t>
            </a:r>
          </a:p>
          <a:p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Moroz V.I. </a:t>
            </a: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pt-B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Nuclear Instruments and </a:t>
            </a:r>
            <a:r>
              <a:rPr lang="pt-B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Physics Research. A322. 1992. Р. 231.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08" y="2898491"/>
            <a:ext cx="3024708" cy="21902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149" y="5170772"/>
            <a:ext cx="3110788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PWO crystal grown 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ISC (Kharkov) according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insk) request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8070" y="6107000"/>
            <a:ext cx="837312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Participants of the First PWO Workshop, </a:t>
            </a:r>
            <a:r>
              <a:rPr lang="en-US" b="1" dirty="0" err="1" smtClean="0"/>
              <a:t>Charmonix</a:t>
            </a:r>
            <a:r>
              <a:rPr lang="en-US" b="1" dirty="0" smtClean="0"/>
              <a:t>, Sept.1992, From left to right:</a:t>
            </a:r>
          </a:p>
          <a:p>
            <a:r>
              <a:rPr lang="en-US" b="1" dirty="0" err="1" smtClean="0"/>
              <a:t>M.Korjik</a:t>
            </a:r>
            <a:r>
              <a:rPr lang="en-US" b="1" dirty="0" smtClean="0"/>
              <a:t> (INP), </a:t>
            </a:r>
            <a:r>
              <a:rPr lang="en-US" b="1" dirty="0" err="1" smtClean="0"/>
              <a:t>L.Nagornaya</a:t>
            </a:r>
            <a:r>
              <a:rPr lang="en-US" b="1" dirty="0" smtClean="0"/>
              <a:t> (ISC), </a:t>
            </a:r>
            <a:r>
              <a:rPr lang="en-US" b="1" dirty="0" err="1" smtClean="0"/>
              <a:t>M.Issi</a:t>
            </a:r>
            <a:r>
              <a:rPr lang="en-US" b="1" dirty="0" smtClean="0"/>
              <a:t> (KEK), </a:t>
            </a:r>
            <a:r>
              <a:rPr lang="en-US" b="1" dirty="0" err="1" smtClean="0"/>
              <a:t>J.P.Peigneux</a:t>
            </a:r>
            <a:r>
              <a:rPr lang="en-US" b="1" dirty="0" smtClean="0"/>
              <a:t> (LAPP), </a:t>
            </a:r>
            <a:r>
              <a:rPr lang="en-US" b="1" dirty="0" err="1" smtClean="0"/>
              <a:t>M.Kobayashi</a:t>
            </a:r>
            <a:r>
              <a:rPr lang="en-US" b="1" dirty="0" smtClean="0"/>
              <a:t> (KEK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6137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2683</TotalTime>
  <Words>1955</Words>
  <Application>Microsoft Office PowerPoint</Application>
  <PresentationFormat>Экран (4:3)</PresentationFormat>
  <Paragraphs>313</Paragraphs>
  <Slides>37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Тема Office</vt:lpstr>
      <vt:lpstr>Picture</vt:lpstr>
      <vt:lpstr>Participation of INP BSU in CMS. Past, Present and Future</vt:lpstr>
      <vt:lpstr>Outline</vt:lpstr>
      <vt:lpstr>The Past</vt:lpstr>
      <vt:lpstr>At the very beginning – Letter of Intent</vt:lpstr>
      <vt:lpstr>Nikolai Shumeiko </vt:lpstr>
      <vt:lpstr>Father Founders of CMS and ATLAS</vt:lpstr>
      <vt:lpstr>Historical Meeting in Minsk, June 1996 </vt:lpstr>
      <vt:lpstr>Contribution to  Ecal </vt:lpstr>
      <vt:lpstr>Слайд 9</vt:lpstr>
      <vt:lpstr>Слайд 10</vt:lpstr>
      <vt:lpstr>Mass production of PWO crystals for CMS ECAL (2000-2008)</vt:lpstr>
      <vt:lpstr>Role of PWO Electromagnetic Calorimeter (ECAL) in the Discovery of the Higgs Boson by the CMS Collaboration at LHC </vt:lpstr>
      <vt:lpstr>Contribution to  Hcal </vt:lpstr>
      <vt:lpstr>Commissiong of Latium plates for the forward-hadron calorimeter of the CMS experiment at MZOR factory, Minsk by  CERN and JINR teams. 2000.</vt:lpstr>
      <vt:lpstr> Commissioning of the Latium absorber of the forward-hadron calorimeter of the CMS detector  at «MZOR» , Minsk by CERN and JINR teams. 2001</vt:lpstr>
      <vt:lpstr>Hcal Installation at P5 CMS</vt:lpstr>
      <vt:lpstr>Слайд 17</vt:lpstr>
      <vt:lpstr>Contribution to  CSC Muon System </vt:lpstr>
      <vt:lpstr>Electronics for CSC</vt:lpstr>
      <vt:lpstr>Higgs boson discovery: 14 co-authors from INP BSU</vt:lpstr>
      <vt:lpstr>The Present</vt:lpstr>
      <vt:lpstr>INP BSU Successful participation in CMS </vt:lpstr>
      <vt:lpstr>Drell-Yan cross section measurement</vt:lpstr>
      <vt:lpstr>Forward-Backward Asymmetry</vt:lpstr>
      <vt:lpstr>Search for Z’ in e-e+ and μ-μ+ channels </vt:lpstr>
      <vt:lpstr>The Future</vt:lpstr>
      <vt:lpstr>R&amp;D on PWO still continue!</vt:lpstr>
      <vt:lpstr>HE Readout Box and Readout Module Boxes  </vt:lpstr>
      <vt:lpstr>ME CSC electronics upgrade</vt:lpstr>
      <vt:lpstr>Upgrade of Trigger, DAQ, and FED (Data Bandwidth)</vt:lpstr>
      <vt:lpstr>On chamber power distribution</vt:lpstr>
      <vt:lpstr>The CSC Upgrade in Muon Project Upgrade</vt:lpstr>
      <vt:lpstr>Outlook</vt:lpstr>
      <vt:lpstr>Thank You for your Attention!!!</vt:lpstr>
      <vt:lpstr>Backup</vt:lpstr>
      <vt:lpstr>Double-boson Cross section </vt:lpstr>
      <vt:lpstr>Upcoming ACTIVITIS for Upgrade I</vt:lpstr>
    </vt:vector>
  </TitlesOfParts>
  <Company>NC PHEP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Experiment Results and Future Plans for Upgrade</dc:title>
  <dc:creator>Suarez Juan</dc:creator>
  <cp:lastModifiedBy>Suarez Juan</cp:lastModifiedBy>
  <cp:revision>179</cp:revision>
  <dcterms:created xsi:type="dcterms:W3CDTF">2016-09-18T17:33:00Z</dcterms:created>
  <dcterms:modified xsi:type="dcterms:W3CDTF">2017-01-17T19:47:41Z</dcterms:modified>
</cp:coreProperties>
</file>