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13" r:id="rId3"/>
    <p:sldId id="285" r:id="rId4"/>
    <p:sldId id="276" r:id="rId5"/>
    <p:sldId id="308" r:id="rId6"/>
    <p:sldId id="272" r:id="rId7"/>
    <p:sldId id="273" r:id="rId8"/>
    <p:sldId id="306" r:id="rId9"/>
    <p:sldId id="280" r:id="rId10"/>
    <p:sldId id="287" r:id="rId11"/>
    <p:sldId id="296" r:id="rId12"/>
    <p:sldId id="312" r:id="rId13"/>
    <p:sldId id="297" r:id="rId14"/>
    <p:sldId id="309" r:id="rId15"/>
    <p:sldId id="289" r:id="rId16"/>
    <p:sldId id="302" r:id="rId17"/>
    <p:sldId id="292" r:id="rId18"/>
    <p:sldId id="307" r:id="rId19"/>
    <p:sldId id="304" r:id="rId20"/>
    <p:sldId id="310" r:id="rId21"/>
    <p:sldId id="290" r:id="rId22"/>
    <p:sldId id="314" r:id="rId23"/>
    <p:sldId id="301" r:id="rId24"/>
    <p:sldId id="291" r:id="rId25"/>
    <p:sldId id="311" r:id="rId26"/>
    <p:sldId id="298" r:id="rId27"/>
    <p:sldId id="295" r:id="rId28"/>
    <p:sldId id="303" r:id="rId29"/>
  </p:sldIdLst>
  <p:sldSz cx="9144000" cy="6858000" type="screen4x3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961"/>
    <a:srgbClr val="6A820C"/>
    <a:srgbClr val="C16614"/>
    <a:srgbClr val="56386C"/>
    <a:srgbClr val="8557A9"/>
    <a:srgbClr val="800080"/>
    <a:srgbClr val="CA64F8"/>
    <a:srgbClr val="2DA2F1"/>
    <a:srgbClr val="29A4F7"/>
    <a:srgbClr val="1C7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915" autoAdjust="0"/>
  </p:normalViewPr>
  <p:slideViewPr>
    <p:cSldViewPr snapToObjects="1">
      <p:cViewPr varScale="1">
        <p:scale>
          <a:sx n="81" d="100"/>
          <a:sy n="81" d="100"/>
        </p:scale>
        <p:origin x="1481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66" d="100"/>
          <a:sy n="66" d="100"/>
        </p:scale>
        <p:origin x="2571" y="2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69AA4E9-86E8-DD40-3A9F-D4146E1382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29D8312-6ADF-7A49-29A9-7671792E21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3971F-56E5-473C-888F-EC88C4171E36}" type="datetimeFigureOut">
              <a:rPr lang="de-DE" smtClean="0"/>
              <a:t>19.09.2024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F3FBCF8-F034-B9D8-0DC0-705B922C86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F4C069-531B-9BA4-192E-647E016E24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2F5E4-71E5-4456-86FA-058378333B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618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728AD-B8FF-467B-AF5F-4891412E46D0}" type="datetimeFigureOut">
              <a:rPr lang="de-DE" smtClean="0"/>
              <a:t>19.09.2024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045E6-D734-4DB2-BEE5-DF972DD20C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02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87053" y="3776626"/>
            <a:ext cx="7560000" cy="192000"/>
          </a:xfrm>
        </p:spPr>
        <p:txBody>
          <a:bodyPr/>
          <a:lstStyle>
            <a:lvl1pPr>
              <a:defRPr sz="1700">
                <a:solidFill>
                  <a:schemeClr val="tx2"/>
                </a:solidFill>
              </a:defRPr>
            </a:lvl1pPr>
          </a:lstStyle>
          <a:p>
            <a:pPr algn="ctr"/>
            <a:r>
              <a:rPr lang="de-DE" dirty="0"/>
              <a:t>Frederike Hanisch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0D81F06-1D47-4C44-8C29-89662B0E161D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0" y="194233"/>
            <a:ext cx="2505600" cy="1638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28E9FB3-DC3C-4E55-9877-2DEEAAB329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24120" y="0"/>
            <a:ext cx="1440362" cy="1440000"/>
          </a:xfrm>
          <a:prstGeom prst="rect">
            <a:avLst/>
          </a:prstGeom>
          <a:effectLst>
            <a:outerShdw dir="2700000" sx="1000" sy="1000" algn="tl" rotWithShape="0">
              <a:schemeClr val="bg1"/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5085FB5-BEAB-A3CD-9D3E-E67EE0BD3008}"/>
              </a:ext>
            </a:extLst>
          </p:cNvPr>
          <p:cNvSpPr txBox="1"/>
          <p:nvPr userDrawn="1"/>
        </p:nvSpPr>
        <p:spPr>
          <a:xfrm>
            <a:off x="656580" y="1751837"/>
            <a:ext cx="7704856" cy="120032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Accelerating Coupled Channel Analyses in the PAWIAN Framework</a:t>
            </a:r>
            <a:endParaRPr lang="de-DE" sz="2800" b="1" u="none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D92BAEC9-38D5-DA03-9C8C-19D90864EB4E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2893DDD-D7F5-757D-CB8E-1ABE60668B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51520" y="183958"/>
            <a:ext cx="1280734" cy="1280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8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HERVORHEBUNG MIT VIEL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686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>
              <a:solidFill>
                <a:srgbClr val="00356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1008000"/>
            <a:ext cx="8172000" cy="960000"/>
          </a:xfrm>
        </p:spPr>
        <p:txBody>
          <a:bodyPr/>
          <a:lstStyle>
            <a:lvl1pPr>
              <a:lnSpc>
                <a:spcPts val="5700"/>
              </a:lnSpc>
              <a:defRPr sz="48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968589"/>
            <a:ext cx="8172000" cy="1919817"/>
          </a:xfrm>
        </p:spPr>
        <p:txBody>
          <a:bodyPr/>
          <a:lstStyle>
            <a:lvl1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1pPr>
            <a:lvl2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2pPr>
            <a:lvl3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3pPr>
            <a:lvl4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4pPr>
            <a:lvl5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5pPr>
            <a:lvl6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6pPr>
            <a:lvl7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7pPr>
            <a:lvl8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8pPr>
            <a:lvl9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</p:txBody>
      </p:sp>
    </p:spTree>
    <p:extLst>
      <p:ext uri="{BB962C8B-B14F-4D97-AF65-F5344CB8AC3E}">
        <p14:creationId xmlns:p14="http://schemas.microsoft.com/office/powerpoint/2010/main" val="2910894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HERVORHEBUNG MIT VIEL INH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6864000"/>
          </a:xfrm>
          <a:prstGeom prst="rect">
            <a:avLst/>
          </a:prstGeom>
          <a:solidFill>
            <a:srgbClr val="2DA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1104000"/>
            <a:ext cx="8172000" cy="720000"/>
          </a:xfrm>
        </p:spPr>
        <p:txBody>
          <a:bodyPr/>
          <a:lstStyle>
            <a:lvl1pPr>
              <a:lnSpc>
                <a:spcPts val="44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823999"/>
            <a:ext cx="8172000" cy="3888000"/>
          </a:xfrm>
        </p:spPr>
        <p:txBody>
          <a:bodyPr/>
          <a:lstStyle>
            <a:lvl1pPr>
              <a:lnSpc>
                <a:spcPts val="4400"/>
              </a:lnSpc>
              <a:spcAft>
                <a:spcPts val="0"/>
              </a:spcAft>
              <a:defRPr sz="3600" b="0">
                <a:solidFill>
                  <a:schemeClr val="bg1"/>
                </a:solidFill>
              </a:defRPr>
            </a:lvl1pPr>
            <a:lvl2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2pPr>
            <a:lvl3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3pPr>
            <a:lvl4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4pPr>
            <a:lvl5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5pPr>
            <a:lvl6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6pPr>
            <a:lvl7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7pPr>
            <a:lvl8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8pPr>
            <a:lvl9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7051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APITEL HERVORHEBUNG MIT VIEL INH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6864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1104000"/>
            <a:ext cx="8172000" cy="720000"/>
          </a:xfrm>
        </p:spPr>
        <p:txBody>
          <a:bodyPr/>
          <a:lstStyle>
            <a:lvl1pPr>
              <a:lnSpc>
                <a:spcPts val="44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823999"/>
            <a:ext cx="8172000" cy="3888000"/>
          </a:xfrm>
        </p:spPr>
        <p:txBody>
          <a:bodyPr/>
          <a:lstStyle>
            <a:lvl1pPr>
              <a:lnSpc>
                <a:spcPts val="4400"/>
              </a:lnSpc>
              <a:spcAft>
                <a:spcPts val="0"/>
              </a:spcAft>
              <a:defRPr sz="3600" b="0">
                <a:solidFill>
                  <a:schemeClr val="bg1"/>
                </a:solidFill>
              </a:defRPr>
            </a:lvl1pPr>
            <a:lvl2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2pPr>
            <a:lvl3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3pPr>
            <a:lvl4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4pPr>
            <a:lvl5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5pPr>
            <a:lvl6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6pPr>
            <a:lvl7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7pPr>
            <a:lvl8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8pPr>
            <a:lvl9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92547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APITEL HERVORHEBUNG MIT VIEL INH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6864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1104000"/>
            <a:ext cx="8172000" cy="720000"/>
          </a:xfrm>
        </p:spPr>
        <p:txBody>
          <a:bodyPr/>
          <a:lstStyle>
            <a:lvl1pPr>
              <a:lnSpc>
                <a:spcPts val="44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823999"/>
            <a:ext cx="8172000" cy="3888000"/>
          </a:xfrm>
        </p:spPr>
        <p:txBody>
          <a:bodyPr/>
          <a:lstStyle>
            <a:lvl1pPr>
              <a:lnSpc>
                <a:spcPts val="4400"/>
              </a:lnSpc>
              <a:spcAft>
                <a:spcPts val="0"/>
              </a:spcAft>
              <a:defRPr sz="3600" b="0">
                <a:solidFill>
                  <a:schemeClr val="bg1"/>
                </a:solidFill>
              </a:defRPr>
            </a:lvl1pPr>
            <a:lvl2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2pPr>
            <a:lvl3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3pPr>
            <a:lvl4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4pPr>
            <a:lvl5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5pPr>
            <a:lvl6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6pPr>
            <a:lvl7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7pPr>
            <a:lvl8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8pPr>
            <a:lvl9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13556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defTabSz="234000">
              <a:tabLst>
                <a:tab pos="234000" algn="l"/>
              </a:tabLst>
              <a:defRPr/>
            </a:lvl2pPr>
            <a:lvl3pPr defTabSz="234000">
              <a:tabLst>
                <a:tab pos="234000" algn="l"/>
              </a:tabLst>
              <a:defRPr/>
            </a:lvl3pPr>
            <a:lvl4pPr defTabSz="234000">
              <a:tabLst>
                <a:tab pos="234000" algn="l"/>
              </a:tabLst>
              <a:defRPr/>
            </a:lvl4pPr>
            <a:lvl5pPr defTabSz="234000">
              <a:tabLst>
                <a:tab pos="234000" algn="l"/>
              </a:tabLst>
              <a:defRPr/>
            </a:lvl5pPr>
            <a:lvl6pPr marL="0" indent="0" defTabSz="234000">
              <a:buFont typeface="+mj-lt"/>
              <a:buNone/>
              <a:tabLst>
                <a:tab pos="234000" algn="l"/>
              </a:tabLst>
              <a:defRPr/>
            </a:lvl6pPr>
            <a:lvl7pPr defTabSz="234000">
              <a:tabLst>
                <a:tab pos="234000" algn="l"/>
              </a:tabLst>
              <a:defRPr/>
            </a:lvl7pPr>
            <a:lvl8pPr defTabSz="234000">
              <a:tabLst>
                <a:tab pos="234000" algn="l"/>
              </a:tabLst>
              <a:defRPr/>
            </a:lvl8pPr>
            <a:lvl9pPr defTabSz="234000">
              <a:tabLst>
                <a:tab pos="234000" algn="l"/>
              </a:tabLst>
              <a:defRPr/>
            </a:lvl9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D5BBC02-F91D-6A59-7CAD-978DAFA29062}"/>
              </a:ext>
            </a:extLst>
          </p:cNvPr>
          <p:cNvSpPr txBox="1">
            <a:spLocks/>
          </p:cNvSpPr>
          <p:nvPr userDrawn="1"/>
        </p:nvSpPr>
        <p:spPr>
          <a:xfrm>
            <a:off x="222365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de-DE"/>
            </a:defPPr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kern="1200" baseline="0">
                <a:solidFill>
                  <a:srgbClr val="003560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F6BFCFA-E61E-63C6-3E7D-31F674FE9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3370586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//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5A8BB0B-4BD0-4791-8A9B-89C9D0000E3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68000" y="1224000"/>
            <a:ext cx="8172000" cy="448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grpSp>
        <p:nvGrpSpPr>
          <p:cNvPr id="6" name="Regieanweisungen">
            <a:extLst>
              <a:ext uri="{FF2B5EF4-FFF2-40B4-BE49-F238E27FC236}">
                <a16:creationId xmlns:a16="http://schemas.microsoft.com/office/drawing/2014/main" id="{20CE116F-C667-495A-B654-8B72C3A079E7}"/>
              </a:ext>
            </a:extLst>
          </p:cNvPr>
          <p:cNvGrpSpPr/>
          <p:nvPr userDrawn="1"/>
        </p:nvGrpSpPr>
        <p:grpSpPr>
          <a:xfrm>
            <a:off x="-2628800" y="-624000"/>
            <a:ext cx="14833648" cy="8111999"/>
            <a:chOff x="-2628800" y="-468000"/>
            <a:chExt cx="14833648" cy="6083999"/>
          </a:xfrm>
        </p:grpSpPr>
        <p:sp>
          <p:nvSpPr>
            <p:cNvPr id="16" name="Listenebenen">
              <a:extLst>
                <a:ext uri="{FF2B5EF4-FFF2-40B4-BE49-F238E27FC236}">
                  <a16:creationId xmlns:a16="http://schemas.microsoft.com/office/drawing/2014/main" id="{84A0104B-AA90-4DE7-ADAE-6959FBC15DB1}"/>
                </a:ext>
              </a:extLst>
            </p:cNvPr>
            <p:cNvSpPr txBox="1"/>
            <p:nvPr userDrawn="1"/>
          </p:nvSpPr>
          <p:spPr>
            <a:xfrm rot="10800000" flipH="1" flipV="1">
              <a:off x="-2628800" y="1368000"/>
              <a:ext cx="2520800" cy="152778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Einfärbung einer Spalte/Zeile: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Markieren der Spalte/Zeile:</a:t>
              </a:r>
            </a:p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 Entwurf/Tabellentools &gt; Schattierung &gt;</a:t>
              </a:r>
            </a:p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r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Die gewünschte Farbe aus den Designfarben auswählen</a:t>
              </a:r>
            </a:p>
          </p:txBody>
        </p:sp>
        <p:sp>
          <p:nvSpPr>
            <p:cNvPr id="10" name="Zurücksetzen">
              <a:extLst>
                <a:ext uri="{FF2B5EF4-FFF2-40B4-BE49-F238E27FC236}">
                  <a16:creationId xmlns:a16="http://schemas.microsoft.com/office/drawing/2014/main" id="{431D1FFE-03BA-4520-A89B-CDD1BC7E4751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1" name="Hilfslinien">
              <a:extLst>
                <a:ext uri="{FF2B5EF4-FFF2-40B4-BE49-F238E27FC236}">
                  <a16:creationId xmlns:a16="http://schemas.microsoft.com/office/drawing/2014/main" id="{38EA8585-E11F-4D10-9DAB-78E6756B2D63}"/>
                </a:ext>
              </a:extLst>
            </p:cNvPr>
            <p:cNvSpPr txBox="1"/>
            <p:nvPr userDrawn="1"/>
          </p:nvSpPr>
          <p:spPr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Löschen einer Spalte/Zeile: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Markieren der Spalte/Zeile: Layout &gt; Löschen &gt; Spalte bzw. Zeile löschen</a:t>
              </a:r>
            </a:p>
          </p:txBody>
        </p:sp>
        <p:sp>
          <p:nvSpPr>
            <p:cNvPr id="12" name="Fußzeile">
              <a:extLst>
                <a:ext uri="{FF2B5EF4-FFF2-40B4-BE49-F238E27FC236}">
                  <a16:creationId xmlns:a16="http://schemas.microsoft.com/office/drawing/2014/main" id="{4EFB3271-7B15-42ED-A704-B39FAEDC1436}"/>
                </a:ext>
              </a:extLst>
            </p:cNvPr>
            <p:cNvSpPr txBox="1"/>
            <p:nvPr userDrawn="1"/>
          </p:nvSpPr>
          <p:spPr>
            <a:xfrm rot="10800000" flipH="1" flipV="1">
              <a:off x="431800" y="5255998"/>
              <a:ext cx="8280400" cy="360001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sp>
          <p:nvSpPr>
            <p:cNvPr id="13" name="Layoutwechsel">
              <a:extLst>
                <a:ext uri="{FF2B5EF4-FFF2-40B4-BE49-F238E27FC236}">
                  <a16:creationId xmlns:a16="http://schemas.microsoft.com/office/drawing/2014/main" id="{6BCDAEA0-53BC-4E57-84CA-5C530F05A90E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2283786"/>
              <a:ext cx="2952848" cy="1044048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Einfügen einer Spalte/Zeile: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Markieren der Spalte/Zeile neben der eine weitere eingefügt werden soll: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Layout &gt; Hier die gewünschte Einfügeoption auswählen</a:t>
              </a:r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F3269418-AEC9-43D6-9A0C-41CA02546B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-13658" b="-13658"/>
          <a:stretch/>
        </p:blipFill>
        <p:spPr>
          <a:xfrm>
            <a:off x="9252001" y="4437031"/>
            <a:ext cx="2067213" cy="1152211"/>
          </a:xfrm>
          <a:prstGeom prst="rect">
            <a:avLst/>
          </a:prstGeom>
        </p:spPr>
      </p:pic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7FD9FE7F-219E-3A93-6F2D-83BC09E2E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5072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03560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60A5BE0C-53A0-5F36-B4F0-7DC317F33758}"/>
              </a:ext>
            </a:extLst>
          </p:cNvPr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9E28F522-6075-E8C9-E925-8C807B6CF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2320" y="6452648"/>
            <a:ext cx="1512000" cy="288720"/>
          </a:xfrm>
          <a:prstGeom prst="rect">
            <a:avLst/>
          </a:prstGeom>
        </p:spPr>
      </p:pic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61C5E2C3-9D5F-9B9C-1C64-A423787BB5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225254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68000" y="528000"/>
            <a:ext cx="7560000" cy="6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KAPITEL | CHART-HEADLINE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82926" y="1224000"/>
            <a:ext cx="7560000" cy="44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(Text und Aufzählungen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360000" y="7365485"/>
            <a:ext cx="4284008" cy="23997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de-DE" dirty="0"/>
              <a:t>24.01.2022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215072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03560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088000" y="-624000"/>
            <a:ext cx="13284000" cy="5541166"/>
            <a:chOff x="-2088000" y="-468000"/>
            <a:chExt cx="13284000" cy="4155874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2088000" y="1368000"/>
              <a:ext cx="1980000" cy="2319874"/>
              <a:chOff x="-2088000" y="1368000"/>
              <a:chExt cx="1980000" cy="2319874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2016000" y="2787874"/>
                <a:ext cx="936000" cy="396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90595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90595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2016000" y="3291874"/>
                <a:ext cx="936000" cy="396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90595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90595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2088000" y="1368000"/>
                <a:ext cx="1980000" cy="8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90595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Listen erstellen</a:t>
                </a:r>
              </a:p>
              <a:p>
                <a:pPr marL="0" marR="0" lvl="0" indent="0" algn="r" defTabSz="90595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Wechseln Sie die Textebene</a:t>
                </a:r>
              </a:p>
              <a:p>
                <a:pPr marL="0" marR="0" lvl="0" indent="0" algn="r" defTabSz="90595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 rotWithShape="1">
              <a:blip r:embed="rId9"/>
              <a:srcRect t="-16667" b="-16667"/>
              <a:stretch/>
            </p:blipFill>
            <p:spPr>
              <a:xfrm>
                <a:off x="-963360" y="3291874"/>
                <a:ext cx="855360" cy="396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 rotWithShape="1">
              <a:blip r:embed="rId10"/>
              <a:srcRect t="-16667" b="-16667"/>
              <a:stretch/>
            </p:blipFill>
            <p:spPr>
              <a:xfrm>
                <a:off x="-963360" y="2787874"/>
                <a:ext cx="855360" cy="396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Menü: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9252000" y="2283786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90595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</p:grp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61B1FA0-8233-4248-B899-BF9702E3E986}"/>
              </a:ext>
            </a:extLst>
          </p:cNvPr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>
            <a:extLst>
              <a:ext uri="{FF2B5EF4-FFF2-40B4-BE49-F238E27FC236}">
                <a16:creationId xmlns:a16="http://schemas.microsoft.com/office/drawing/2014/main" id="{68984D9D-2F10-4AA5-A9C1-72F3ADD0FB9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452320" y="6452648"/>
            <a:ext cx="1512000" cy="28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68" r:id="rId4"/>
    <p:sldLayoutId id="2147483669" r:id="rId5"/>
    <p:sldLayoutId id="2147483650" r:id="rId6"/>
    <p:sldLayoutId id="2147483667" r:id="rId7"/>
  </p:sldLayoutIdLst>
  <p:hf hdr="0" dt="0"/>
  <p:txStyles>
    <p:title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700" b="0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1200"/>
        </a:spcAft>
        <a:buSzPct val="75000"/>
        <a:buFont typeface="Arial" panose="020B0604020202020204" pitchFamily="34" charset="0"/>
        <a:buNone/>
        <a:defRPr sz="1500" b="1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234000" indent="-23400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bg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702000" indent="-23400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6858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2" userDrawn="1">
          <p15:clr>
            <a:srgbClr val="5ACBF0"/>
          </p15:clr>
        </p15:guide>
        <p15:guide id="2" pos="5059" userDrawn="1">
          <p15:clr>
            <a:srgbClr val="5ACBF0"/>
          </p15:clr>
        </p15:guide>
        <p15:guide id="3" orient="horz" pos="327" userDrawn="1">
          <p15:clr>
            <a:srgbClr val="5ACBF0"/>
          </p15:clr>
        </p15:guide>
        <p15:guide id="4" orient="horz" pos="3600" userDrawn="1">
          <p15:clr>
            <a:srgbClr val="5ACBF0"/>
          </p15:clr>
        </p15:guide>
        <p15:guide id="5" pos="5443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owardsdatascience.com/using-approximate-nearest-neighbor-search-in-real-world-applications-a75c351445d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hyperlink" Target="https://www.baeldung.com/cs/principal-component-analysi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1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owardsdatascience.com/a-visual-explanation-of-gradient-descent-methods-momentum-adagrad-rmsprop-adam-f898b102325c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image" Target="../media/image300.png"/><Relationship Id="rId7" Type="http://schemas.openxmlformats.org/officeDocument/2006/relationships/image" Target="../media/image280.png"/><Relationship Id="rId2" Type="http://schemas.openxmlformats.org/officeDocument/2006/relationships/image" Target="../media/image29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0.png"/><Relationship Id="rId5" Type="http://schemas.openxmlformats.org/officeDocument/2006/relationships/image" Target="../media/image310.png"/><Relationship Id="rId10" Type="http://schemas.openxmlformats.org/officeDocument/2006/relationships/hyperlink" Target="https://arxiv.org/pdf/1412.6980" TargetMode="External"/><Relationship Id="rId4" Type="http://schemas.openxmlformats.org/officeDocument/2006/relationships/image" Target="../media/image250.png"/><Relationship Id="rId9" Type="http://schemas.openxmlformats.org/officeDocument/2006/relationships/image" Target="../media/image33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48550/arXiv.1802.05374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3F806E7C-E56D-41BC-8AA6-00785CAB756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16683" y="3871324"/>
            <a:ext cx="7560000" cy="278420"/>
          </a:xfrm>
        </p:spPr>
        <p:txBody>
          <a:bodyPr/>
          <a:lstStyle/>
          <a:p>
            <a:pPr algn="ctr"/>
            <a:r>
              <a:rPr lang="de-DE" sz="1800" dirty="0"/>
              <a:t>Frederike Hanisch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AFD5C3D-2A62-F2DC-53F4-74EB164AD3C8}"/>
              </a:ext>
            </a:extLst>
          </p:cNvPr>
          <p:cNvSpPr txBox="1"/>
          <p:nvPr/>
        </p:nvSpPr>
        <p:spPr>
          <a:xfrm>
            <a:off x="3707904" y="5661248"/>
            <a:ext cx="33843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>
                <a:solidFill>
                  <a:schemeClr val="bg2"/>
                </a:solidFill>
              </a:rPr>
              <a:t>26.09.2024, Paraty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9830DB8-BAF6-B423-00A5-C0DE8954EC2E}"/>
              </a:ext>
            </a:extLst>
          </p:cNvPr>
          <p:cNvSpPr txBox="1"/>
          <p:nvPr/>
        </p:nvSpPr>
        <p:spPr>
          <a:xfrm>
            <a:off x="851943" y="4869160"/>
            <a:ext cx="7440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dirty="0">
                <a:solidFill>
                  <a:srgbClr val="073961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2000" b="1" i="0" strike="noStrike" dirty="0">
                <a:solidFill>
                  <a:srgbClr val="073961"/>
                </a:solidFill>
                <a:effectLst/>
                <a:latin typeface="Roboto" panose="02000000000000000000" pitchFamily="2" charset="0"/>
              </a:rPr>
              <a:t>Hadron Spectroscopy and the New Unexpected </a:t>
            </a:r>
            <a:r>
              <a:rPr lang="en-US" sz="2000" b="1" dirty="0">
                <a:solidFill>
                  <a:srgbClr val="073961"/>
                </a:solidFill>
                <a:latin typeface="Roboto" panose="02000000000000000000" pitchFamily="2" charset="0"/>
              </a:rPr>
              <a:t>R</a:t>
            </a:r>
            <a:r>
              <a:rPr lang="en-US" sz="2000" b="1" i="0" strike="noStrike" dirty="0">
                <a:solidFill>
                  <a:srgbClr val="073961"/>
                </a:solidFill>
                <a:effectLst/>
                <a:latin typeface="Roboto" panose="02000000000000000000" pitchFamily="2" charset="0"/>
              </a:rPr>
              <a:t>esonances</a:t>
            </a:r>
            <a:endParaRPr lang="de-DE" sz="2000" b="1" dirty="0">
              <a:solidFill>
                <a:srgbClr val="07396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9F3EFE7-C18E-27C7-1308-AD6AC4BDED4F}"/>
              </a:ext>
            </a:extLst>
          </p:cNvPr>
          <p:cNvSpPr txBox="1"/>
          <p:nvPr/>
        </p:nvSpPr>
        <p:spPr>
          <a:xfrm>
            <a:off x="755576" y="4319673"/>
            <a:ext cx="80283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2"/>
                </a:solidFill>
              </a:rPr>
              <a:t>Co-</a:t>
            </a:r>
            <a:r>
              <a:rPr lang="de-DE" b="1" dirty="0" err="1">
                <a:solidFill>
                  <a:schemeClr val="bg2"/>
                </a:solidFill>
              </a:rPr>
              <a:t>Authors</a:t>
            </a:r>
            <a:r>
              <a:rPr lang="de-DE" b="1" dirty="0">
                <a:solidFill>
                  <a:schemeClr val="bg2"/>
                </a:solidFill>
              </a:rPr>
              <a:t>: Maya Elspaß, Fritz-Herbert Heinsius, Bertram Kopf, Meike </a:t>
            </a:r>
            <a:r>
              <a:rPr lang="de-DE" b="1" dirty="0" err="1">
                <a:solidFill>
                  <a:schemeClr val="bg2"/>
                </a:solidFill>
              </a:rPr>
              <a:t>Küßner</a:t>
            </a:r>
            <a:r>
              <a:rPr lang="de-DE" b="1" dirty="0">
                <a:solidFill>
                  <a:schemeClr val="bg2"/>
                </a:solidFill>
              </a:rPr>
              <a:t>, Ulrich Wiedner </a:t>
            </a:r>
          </a:p>
        </p:txBody>
      </p:sp>
    </p:spTree>
    <p:extLst>
      <p:ext uri="{BB962C8B-B14F-4D97-AF65-F5344CB8AC3E}">
        <p14:creationId xmlns:p14="http://schemas.microsoft.com/office/powerpoint/2010/main" val="3426932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A952D-FBD2-5B0D-5025-6ADF6A0B5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are we currently working on?</a:t>
            </a:r>
            <a:endParaRPr lang="de-DE" b="1" dirty="0"/>
          </a:p>
        </p:txBody>
      </p:sp>
      <p:pic>
        <p:nvPicPr>
          <p:cNvPr id="1026" name="Picture 2" descr="C++单例模式模板 （简单易懂且有效）_c++ 单例模板_为啥不吃肉捏的博客-CSDN博客">
            <a:extLst>
              <a:ext uri="{FF2B5EF4-FFF2-40B4-BE49-F238E27FC236}">
                <a16:creationId xmlns:a16="http://schemas.microsoft.com/office/drawing/2014/main" id="{C4CC27E6-F614-ADE2-AB4A-75AA5E665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068960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DC5B575-BA5A-4786-8CA3-770EFEAB8C2B}"/>
              </a:ext>
            </a:extLst>
          </p:cNvPr>
          <p:cNvSpPr txBox="1"/>
          <p:nvPr/>
        </p:nvSpPr>
        <p:spPr>
          <a:xfrm>
            <a:off x="465244" y="1287279"/>
            <a:ext cx="605097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Goal: Implementing Autodiff in PAWIAN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We tested different C++-Packages for Autodiff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Technical requirements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Calculation time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800" dirty="0" err="1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CoDiPack</a:t>
            </a: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 was best suited for our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Major refactorization of the code utilizing templates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i="0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i="0" dirty="0" err="1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CoDiPack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(Code Differentiation Package): </a:t>
            </a: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T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ool for gradient evaluation in computer programs developed by TU Kaiserslautern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Header only</a:t>
            </a:r>
            <a:endParaRPr lang="en-US" sz="1800" b="0" i="0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Forward mode 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Reverse mode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Different tape implementations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Higher order derivatives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Less memory consumption in comparison to other AD packages</a:t>
            </a:r>
            <a:endParaRPr lang="en-US" sz="1800" b="0" i="0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algn="l"/>
            <a:endParaRPr lang="en-US" sz="1800" dirty="0">
              <a:solidFill>
                <a:srgbClr val="003560"/>
              </a:solidFill>
              <a:highlight>
                <a:srgbClr val="FFFFFF"/>
              </a:highlight>
              <a:latin typeface="+mj-lt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C2BED939-B93A-D3ED-355C-F6297DC1B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522" y="4915539"/>
            <a:ext cx="1771804" cy="50296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1A389AF-AA70-0EBA-F9E2-C4AF17A1C3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1486411"/>
            <a:ext cx="2304256" cy="1152128"/>
          </a:xfrm>
          <a:prstGeom prst="rect">
            <a:avLst/>
          </a:prstGeom>
        </p:spPr>
      </p:pic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EC2BF699-14FE-A2B7-36BF-43D544F5A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1566815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C36AB80B-DE9B-C6BB-6184-FE6931E10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487" y="3145942"/>
            <a:ext cx="3058434" cy="3091370"/>
          </a:xfrm>
          <a:prstGeom prst="rect">
            <a:avLst/>
          </a:prstGeom>
        </p:spPr>
      </p:pic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935A1BB-04E2-656F-1366-CFC90087F7FC}"/>
              </a:ext>
            </a:extLst>
          </p:cNvPr>
          <p:cNvSpPr/>
          <p:nvPr/>
        </p:nvSpPr>
        <p:spPr>
          <a:xfrm>
            <a:off x="793486" y="2449934"/>
            <a:ext cx="7810962" cy="696008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1A952D-FBD2-5B0D-5025-6ADF6A0B5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513598"/>
            <a:ext cx="7560000" cy="624000"/>
          </a:xfrm>
        </p:spPr>
        <p:txBody>
          <a:bodyPr/>
          <a:lstStyle/>
          <a:p>
            <a:r>
              <a:rPr lang="en-US" b="1" dirty="0"/>
              <a:t>Autodiff: What we have achieved…</a:t>
            </a:r>
            <a:endParaRPr lang="de-DE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F5BE9C3-4167-0788-8C55-BC153E797663}"/>
              </a:ext>
            </a:extLst>
          </p:cNvPr>
          <p:cNvSpPr txBox="1"/>
          <p:nvPr/>
        </p:nvSpPr>
        <p:spPr>
          <a:xfrm>
            <a:off x="611560" y="1026278"/>
            <a:ext cx="831042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3560"/>
                </a:solidFill>
              </a:rPr>
              <a:t>PAWIAN </a:t>
            </a:r>
            <a:r>
              <a:rPr lang="de-DE" sz="1800" dirty="0" err="1">
                <a:solidFill>
                  <a:srgbClr val="003560"/>
                </a:solidFill>
              </a:rPr>
              <a:t>test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application</a:t>
            </a:r>
            <a:endParaRPr lang="de-DE" sz="1800" dirty="0">
              <a:solidFill>
                <a:srgbClr val="003560"/>
              </a:solidFill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3560"/>
                </a:solidFill>
              </a:rPr>
              <a:t>~100k </a:t>
            </a:r>
            <a:r>
              <a:rPr lang="de-DE" sz="1800" dirty="0" err="1">
                <a:solidFill>
                  <a:srgbClr val="003560"/>
                </a:solidFill>
              </a:rPr>
              <a:t>generated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events</a:t>
            </a:r>
            <a:endParaRPr lang="de-DE" sz="1800" dirty="0">
              <a:solidFill>
                <a:srgbClr val="003560"/>
              </a:solidFill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3560"/>
                </a:solidFill>
              </a:rPr>
              <a:t>10 – 300 Breit-Wigner </a:t>
            </a:r>
            <a:r>
              <a:rPr lang="de-DE" sz="1800" dirty="0" err="1">
                <a:solidFill>
                  <a:srgbClr val="003560"/>
                </a:solidFill>
              </a:rPr>
              <a:t>functions</a:t>
            </a:r>
            <a:r>
              <a:rPr lang="de-DE" sz="1800" dirty="0">
                <a:solidFill>
                  <a:srgbClr val="003560"/>
                </a:solidFill>
              </a:rPr>
              <a:t> (30 – 900 </a:t>
            </a:r>
            <a:r>
              <a:rPr lang="de-DE" sz="1800" dirty="0" err="1">
                <a:solidFill>
                  <a:srgbClr val="003560"/>
                </a:solidFill>
              </a:rPr>
              <a:t>parameters</a:t>
            </a:r>
            <a:r>
              <a:rPr lang="de-DE" sz="1800" dirty="0">
                <a:solidFill>
                  <a:srgbClr val="003560"/>
                </a:solidFill>
              </a:rPr>
              <a:t>)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003560"/>
                </a:solidFill>
              </a:rPr>
              <a:t>Comparison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between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numerical</a:t>
            </a:r>
            <a:r>
              <a:rPr lang="de-DE" sz="1800" dirty="0">
                <a:solidFill>
                  <a:srgbClr val="003560"/>
                </a:solidFill>
              </a:rPr>
              <a:t> and </a:t>
            </a:r>
            <a:r>
              <a:rPr lang="de-DE" sz="1800" dirty="0" err="1">
                <a:solidFill>
                  <a:srgbClr val="003560"/>
                </a:solidFill>
              </a:rPr>
              <a:t>automatic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differentiation</a:t>
            </a:r>
            <a:r>
              <a:rPr lang="de-DE" sz="1800" dirty="0">
                <a:solidFill>
                  <a:srgbClr val="003560"/>
                </a:solidFill>
              </a:rPr>
              <a:t> (reverse </a:t>
            </a:r>
            <a:r>
              <a:rPr lang="de-DE" sz="1800" dirty="0" err="1">
                <a:solidFill>
                  <a:srgbClr val="003560"/>
                </a:solidFill>
              </a:rPr>
              <a:t>mode</a:t>
            </a:r>
            <a:r>
              <a:rPr lang="de-DE" sz="1800" dirty="0">
                <a:solidFill>
                  <a:srgbClr val="003560"/>
                </a:solidFill>
              </a:rPr>
              <a:t>)</a:t>
            </a:r>
          </a:p>
          <a:p>
            <a:pPr lvl="1"/>
            <a:endParaRPr lang="de-DE" sz="600" b="1" dirty="0">
              <a:solidFill>
                <a:schemeClr val="bg1"/>
              </a:solidFill>
            </a:endParaRPr>
          </a:p>
          <a:p>
            <a:pPr lvl="1"/>
            <a:r>
              <a:rPr lang="de-DE" sz="1800" b="1" dirty="0">
                <a:solidFill>
                  <a:schemeClr val="bg1"/>
                </a:solidFill>
              </a:rPr>
              <a:t>Autodiff </a:t>
            </a:r>
            <a:r>
              <a:rPr lang="de-DE" sz="1800" b="1" dirty="0" err="1">
                <a:solidFill>
                  <a:schemeClr val="bg1"/>
                </a:solidFill>
              </a:rPr>
              <a:t>is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faster</a:t>
            </a:r>
            <a:r>
              <a:rPr lang="de-DE" sz="1800" b="1" dirty="0">
                <a:solidFill>
                  <a:schemeClr val="bg1"/>
                </a:solidFill>
              </a:rPr>
              <a:t> (</a:t>
            </a:r>
            <a:r>
              <a:rPr lang="de-DE" sz="1800" b="1" dirty="0" err="1">
                <a:solidFill>
                  <a:schemeClr val="bg1"/>
                </a:solidFill>
              </a:rPr>
              <a:t>up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to</a:t>
            </a:r>
            <a:r>
              <a:rPr lang="de-DE" sz="1800" b="1" dirty="0">
                <a:solidFill>
                  <a:schemeClr val="bg1"/>
                </a:solidFill>
              </a:rPr>
              <a:t> 10 </a:t>
            </a:r>
            <a:r>
              <a:rPr lang="de-DE" sz="1800" b="1" dirty="0" err="1">
                <a:solidFill>
                  <a:schemeClr val="bg1"/>
                </a:solidFill>
              </a:rPr>
              <a:t>times</a:t>
            </a:r>
            <a:r>
              <a:rPr lang="de-DE" sz="1800" b="1" dirty="0">
                <a:solidFill>
                  <a:schemeClr val="bg1"/>
                </a:solidFill>
              </a:rPr>
              <a:t>!!!!) and </a:t>
            </a:r>
            <a:r>
              <a:rPr lang="de-DE" sz="1800" b="1" dirty="0" err="1">
                <a:solidFill>
                  <a:schemeClr val="bg1"/>
                </a:solidFill>
              </a:rPr>
              <a:t>more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stable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than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numerical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differentiation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with</a:t>
            </a:r>
            <a:r>
              <a:rPr lang="de-DE" sz="1800" b="1" dirty="0">
                <a:solidFill>
                  <a:schemeClr val="bg1"/>
                </a:solidFill>
              </a:rPr>
              <a:t> a </a:t>
            </a:r>
            <a:r>
              <a:rPr lang="de-DE" sz="1800" b="1" dirty="0" err="1">
                <a:solidFill>
                  <a:schemeClr val="bg1"/>
                </a:solidFill>
              </a:rPr>
              <a:t>higher</a:t>
            </a:r>
            <a:r>
              <a:rPr lang="de-DE" sz="1800" b="1" dirty="0">
                <a:solidFill>
                  <a:schemeClr val="bg1"/>
                </a:solidFill>
              </a:rPr>
              <a:t> </a:t>
            </a:r>
            <a:r>
              <a:rPr lang="de-DE" sz="1800" b="1" dirty="0" err="1">
                <a:solidFill>
                  <a:schemeClr val="bg1"/>
                </a:solidFill>
              </a:rPr>
              <a:t>number</a:t>
            </a:r>
            <a:r>
              <a:rPr lang="de-DE" sz="1800" b="1" dirty="0">
                <a:solidFill>
                  <a:schemeClr val="bg1"/>
                </a:solidFill>
              </a:rPr>
              <a:t> of </a:t>
            </a:r>
            <a:r>
              <a:rPr lang="de-DE" sz="1800" b="1" dirty="0" err="1">
                <a:solidFill>
                  <a:schemeClr val="bg1"/>
                </a:solidFill>
              </a:rPr>
              <a:t>parameters</a:t>
            </a:r>
            <a:r>
              <a:rPr lang="de-DE" sz="1800" b="1" dirty="0">
                <a:solidFill>
                  <a:schemeClr val="bg1"/>
                </a:solidFill>
              </a:rPr>
              <a:t>!!</a:t>
            </a:r>
          </a:p>
          <a:p>
            <a:pPr lvl="1"/>
            <a:endParaRPr lang="de-DE" sz="1800" dirty="0">
              <a:solidFill>
                <a:srgbClr val="003560"/>
              </a:solidFill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de-DE" sz="1800" dirty="0">
              <a:solidFill>
                <a:srgbClr val="003560"/>
              </a:solidFill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de-DE" sz="1800" dirty="0">
              <a:solidFill>
                <a:srgbClr val="003560"/>
              </a:solidFill>
            </a:endParaRP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74A31C9A-690E-290D-3DB2-B4143F74A0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pic>
        <p:nvPicPr>
          <p:cNvPr id="5" name="Grafik 4" descr="Grafik 4">
            <a:extLst>
              <a:ext uri="{FF2B5EF4-FFF2-40B4-BE49-F238E27FC236}">
                <a16:creationId xmlns:a16="http://schemas.microsoft.com/office/drawing/2014/main" id="{A8CF1049-E767-71BA-6A02-C42129CEDE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061" y="3252030"/>
            <a:ext cx="3897315" cy="293405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7995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E3B6C6-DE25-363B-873A-D0DC4F3FC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Autodiff: </a:t>
            </a:r>
            <a:r>
              <a:rPr lang="de-DE" b="1" dirty="0" err="1"/>
              <a:t>What</a:t>
            </a:r>
            <a:r>
              <a:rPr lang="de-DE" b="1" dirty="0"/>
              <a:t> </a:t>
            </a:r>
            <a:r>
              <a:rPr lang="de-DE" b="1" dirty="0" err="1"/>
              <a:t>we</a:t>
            </a:r>
            <a:r>
              <a:rPr lang="de-DE" b="1" dirty="0"/>
              <a:t> </a:t>
            </a:r>
            <a:r>
              <a:rPr lang="de-DE" b="1" dirty="0" err="1"/>
              <a:t>have</a:t>
            </a:r>
            <a:r>
              <a:rPr lang="de-DE" b="1" dirty="0"/>
              <a:t> </a:t>
            </a:r>
            <a:r>
              <a:rPr lang="de-DE" b="1" dirty="0" err="1"/>
              <a:t>achieved</a:t>
            </a:r>
            <a:r>
              <a:rPr lang="de-DE" b="1" dirty="0"/>
              <a:t> II…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AB8473-1F71-2ECE-E407-B07D47543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926" y="1224000"/>
            <a:ext cx="7560000" cy="206098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To test the more complex calculations (Inversion of matrices), the T-matrix was integrated into the test application</a:t>
            </a:r>
            <a:endParaRPr lang="de-DE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b="0" dirty="0" err="1"/>
              <a:t>Instead</a:t>
            </a:r>
            <a:r>
              <a:rPr lang="de-DE" sz="1800" b="0" dirty="0"/>
              <a:t> of a </a:t>
            </a:r>
            <a:r>
              <a:rPr lang="de-DE" sz="1800" b="0" dirty="0" err="1"/>
              <a:t>sum</a:t>
            </a:r>
            <a:r>
              <a:rPr lang="de-DE" sz="1800" b="0" dirty="0"/>
              <a:t> of Breit-Wigner </a:t>
            </a:r>
            <a:r>
              <a:rPr lang="de-DE" sz="1800" b="0" dirty="0" err="1"/>
              <a:t>functions</a:t>
            </a:r>
            <a:r>
              <a:rPr lang="de-DE" sz="1800" b="0" dirty="0"/>
              <a:t>, a T-Matrix </a:t>
            </a:r>
            <a:r>
              <a:rPr lang="de-DE" sz="1800" b="0" dirty="0" err="1"/>
              <a:t>with</a:t>
            </a:r>
            <a:r>
              <a:rPr lang="de-DE" sz="1800" b="0" dirty="0"/>
              <a:t> n-Poles </a:t>
            </a:r>
            <a:r>
              <a:rPr lang="de-DE" sz="1800" b="0" dirty="0" err="1"/>
              <a:t>is</a:t>
            </a:r>
            <a:r>
              <a:rPr lang="de-DE" sz="1800" b="0" dirty="0"/>
              <a:t> </a:t>
            </a:r>
            <a:r>
              <a:rPr lang="de-DE" sz="1800" b="0" dirty="0" err="1"/>
              <a:t>plotted</a:t>
            </a:r>
            <a:endParaRPr lang="de-DE" sz="18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Similar results as in the example with the sum of </a:t>
            </a:r>
            <a:r>
              <a:rPr lang="en-US" sz="1800" b="0" dirty="0" err="1"/>
              <a:t>Breit</a:t>
            </a:r>
            <a:r>
              <a:rPr lang="en-US" sz="1800" b="0" dirty="0"/>
              <a:t>-Wigner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Autodiff is faster and more stable, especially by fitting cases with a high number of free parameters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6BDC7C7-67C2-1484-8C83-2B269AD63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8726603-898A-2EA1-3425-D29D99CF0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415650"/>
            <a:ext cx="3600400" cy="241061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1D7D120-7C75-19C2-D41C-D563B2E0A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67407"/>
            <a:ext cx="3470926" cy="252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259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A952D-FBD2-5B0D-5025-6ADF6A0B5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Outlook: </a:t>
            </a:r>
            <a:r>
              <a:rPr lang="en-US" b="1" dirty="0" err="1"/>
              <a:t>Autodiff</a:t>
            </a:r>
            <a:endParaRPr lang="de-DE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F5BE9C3-4167-0788-8C55-BC153E797663}"/>
              </a:ext>
            </a:extLst>
          </p:cNvPr>
          <p:cNvSpPr txBox="1"/>
          <p:nvPr/>
        </p:nvSpPr>
        <p:spPr>
          <a:xfrm>
            <a:off x="179512" y="1121776"/>
            <a:ext cx="5040560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de-DE" sz="2000" b="1" u="sng" dirty="0">
                <a:solidFill>
                  <a:srgbClr val="003560"/>
                </a:solidFill>
              </a:rPr>
              <a:t>Future Tasks:</a:t>
            </a:r>
          </a:p>
          <a:p>
            <a:pPr marL="6286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003560"/>
                </a:solidFill>
              </a:rPr>
              <a:t>Extending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our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test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application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to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more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complex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models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</a:p>
          <a:p>
            <a:pPr marL="9715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003560"/>
                </a:solidFill>
              </a:rPr>
              <a:t>Coupled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channels</a:t>
            </a:r>
            <a:endParaRPr lang="de-DE" sz="1800" dirty="0">
              <a:solidFill>
                <a:srgbClr val="003560"/>
              </a:solidFill>
            </a:endParaRPr>
          </a:p>
          <a:p>
            <a:pPr marL="6286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3560"/>
                </a:solidFill>
              </a:rPr>
              <a:t>Performance </a:t>
            </a:r>
            <a:r>
              <a:rPr lang="de-DE" sz="1800" dirty="0" err="1">
                <a:solidFill>
                  <a:srgbClr val="003560"/>
                </a:solidFill>
              </a:rPr>
              <a:t>tests</a:t>
            </a:r>
            <a:r>
              <a:rPr lang="de-DE" sz="1800" dirty="0">
                <a:solidFill>
                  <a:srgbClr val="003560"/>
                </a:solidFill>
              </a:rPr>
              <a:t> </a:t>
            </a:r>
            <a:r>
              <a:rPr lang="de-DE" sz="1800" dirty="0" err="1">
                <a:solidFill>
                  <a:srgbClr val="003560"/>
                </a:solidFill>
              </a:rPr>
              <a:t>with</a:t>
            </a:r>
            <a:r>
              <a:rPr lang="de-DE" sz="1800" dirty="0">
                <a:solidFill>
                  <a:srgbClr val="003560"/>
                </a:solidFill>
              </a:rPr>
              <a:t> Forward-Mode</a:t>
            </a:r>
          </a:p>
          <a:p>
            <a:pPr marL="6286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003560"/>
                </a:solidFill>
              </a:rPr>
              <a:t>Testing</a:t>
            </a:r>
            <a:r>
              <a:rPr lang="de-DE" sz="1800" dirty="0">
                <a:solidFill>
                  <a:srgbClr val="003560"/>
                </a:solidFill>
              </a:rPr>
              <a:t> different AD </a:t>
            </a:r>
            <a:r>
              <a:rPr lang="de-DE" sz="1800" dirty="0" err="1">
                <a:solidFill>
                  <a:srgbClr val="003560"/>
                </a:solidFill>
              </a:rPr>
              <a:t>packages</a:t>
            </a:r>
            <a:endParaRPr lang="de-DE" sz="1800" dirty="0">
              <a:solidFill>
                <a:srgbClr val="003560"/>
              </a:solidFill>
            </a:endParaRPr>
          </a:p>
          <a:p>
            <a:pPr lvl="1">
              <a:lnSpc>
                <a:spcPct val="150000"/>
              </a:lnSpc>
            </a:pPr>
            <a:endParaRPr lang="de-DE" sz="1800" dirty="0">
              <a:solidFill>
                <a:srgbClr val="0035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800" b="1" dirty="0">
                <a:solidFill>
                  <a:srgbClr val="003560"/>
                </a:solidFill>
              </a:rPr>
              <a:t>Autodiff in PAWIAN: Sever-Client-Mode</a:t>
            </a:r>
          </a:p>
          <a:p>
            <a:pPr>
              <a:lnSpc>
                <a:spcPct val="150000"/>
              </a:lnSpc>
            </a:pPr>
            <a:endParaRPr lang="de-DE" sz="1800" b="1" dirty="0">
              <a:solidFill>
                <a:srgbClr val="003560"/>
              </a:solidFill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AE55CAFB-D5D6-C721-08B8-BB18DF2AD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1EBADEDA-F8F8-064B-243F-8049D68863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A779830-E8B7-193E-24FD-B03B31AFB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3717032"/>
            <a:ext cx="2016224" cy="201622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5C9FAD3-E851-0B80-16C5-0676F674D70E}"/>
              </a:ext>
            </a:extLst>
          </p:cNvPr>
          <p:cNvSpPr txBox="1"/>
          <p:nvPr/>
        </p:nvSpPr>
        <p:spPr>
          <a:xfrm>
            <a:off x="6193702" y="57731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Schematic representation of the server-client mode. Generated with ChatGPT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F5B70AE-4520-0108-2AC0-8CCA8168F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5741" y="277974"/>
            <a:ext cx="2980396" cy="250295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C9155CE8-D982-6552-5F21-6618903E788B}"/>
              </a:ext>
            </a:extLst>
          </p:cNvPr>
          <p:cNvSpPr txBox="1"/>
          <p:nvPr/>
        </p:nvSpPr>
        <p:spPr>
          <a:xfrm>
            <a:off x="6156176" y="2743132"/>
            <a:ext cx="237626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Coupled Channel Partial Wave Analysis of Two-Photon Reactions at BESIII,             M.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</a:rPr>
              <a:t>Küßner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 (Bonn)</a:t>
            </a:r>
            <a:endParaRPr lang="de-DE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259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823E1-942A-7DA9-6DA9-48404BAFA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420888"/>
            <a:ext cx="8172000" cy="720000"/>
          </a:xfrm>
        </p:spPr>
        <p:txBody>
          <a:bodyPr/>
          <a:lstStyle/>
          <a:p>
            <a:pPr algn="ctr"/>
            <a:r>
              <a:rPr lang="de-DE" sz="4200" b="1" dirty="0" err="1"/>
              <a:t>Sorting-Based</a:t>
            </a:r>
            <a:r>
              <a:rPr lang="de-DE" sz="4200" b="1" dirty="0"/>
              <a:t> </a:t>
            </a:r>
            <a:r>
              <a:rPr lang="de-DE" sz="4200" b="1" dirty="0" err="1"/>
              <a:t>Nearest</a:t>
            </a:r>
            <a:r>
              <a:rPr lang="de-DE" sz="4200" b="1" dirty="0"/>
              <a:t> </a:t>
            </a:r>
            <a:r>
              <a:rPr lang="de-DE" sz="4200" b="1" dirty="0" err="1"/>
              <a:t>Neighbour</a:t>
            </a:r>
            <a:r>
              <a:rPr lang="de-DE" sz="4200" b="1" dirty="0"/>
              <a:t> Search (SNN)</a:t>
            </a:r>
          </a:p>
        </p:txBody>
      </p:sp>
    </p:spTree>
    <p:extLst>
      <p:ext uri="{BB962C8B-B14F-4D97-AF65-F5344CB8AC3E}">
        <p14:creationId xmlns:p14="http://schemas.microsoft.com/office/powerpoint/2010/main" val="781974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2DB56C-DFD0-A41E-408A-E5181E28A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528000"/>
            <a:ext cx="7992432" cy="624000"/>
          </a:xfrm>
        </p:spPr>
        <p:txBody>
          <a:bodyPr/>
          <a:lstStyle/>
          <a:p>
            <a:r>
              <a:rPr lang="de-DE" b="1" dirty="0" err="1"/>
              <a:t>Sorting-Based</a:t>
            </a:r>
            <a:r>
              <a:rPr lang="de-DE" b="1" dirty="0"/>
              <a:t> </a:t>
            </a:r>
            <a:r>
              <a:rPr lang="de-DE" b="1" dirty="0" err="1"/>
              <a:t>Nearest</a:t>
            </a:r>
            <a:r>
              <a:rPr lang="de-DE" b="1" dirty="0"/>
              <a:t> </a:t>
            </a:r>
            <a:r>
              <a:rPr lang="de-DE" b="1" dirty="0" err="1"/>
              <a:t>Neighbour</a:t>
            </a:r>
            <a:r>
              <a:rPr lang="de-DE" b="1" dirty="0"/>
              <a:t> Search (SNN)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5E6CCA3-79F3-980D-AEFE-35A655691F01}"/>
              </a:ext>
            </a:extLst>
          </p:cNvPr>
          <p:cNvSpPr txBox="1"/>
          <p:nvPr/>
        </p:nvSpPr>
        <p:spPr>
          <a:xfrm>
            <a:off x="179512" y="1972129"/>
            <a:ext cx="3600400" cy="3549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22910" indent="-285750" algn="l"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In times of high statistic data samples events can become indistinguishable within detector resolution</a:t>
            </a:r>
          </a:p>
          <a:p>
            <a:pPr marL="765810" lvl="1" indent="-285750"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1800" b="1" dirty="0" err="1">
                <a:solidFill>
                  <a:srgbClr val="003560"/>
                </a:solidFill>
                <a:latin typeface="+mj-lt"/>
              </a:rPr>
              <a:t>Idea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: Combine 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events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 within 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the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detector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resolution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without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losing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information</a:t>
            </a:r>
            <a:endParaRPr lang="en-US" sz="1800" b="0" i="0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422910" indent="-285750" algn="l"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003560"/>
              </a:solidFill>
            </a:endParaRPr>
          </a:p>
          <a:p>
            <a:pPr marL="422910" indent="-285750" algn="l"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003560"/>
              </a:solidFill>
            </a:endParaRPr>
          </a:p>
          <a:p>
            <a:pPr marL="137160" algn="l">
              <a:spcBef>
                <a:spcPts val="0"/>
              </a:spcBef>
              <a:spcAft>
                <a:spcPts val="800"/>
              </a:spcAft>
              <a:buSzPct val="100000"/>
            </a:pPr>
            <a:endParaRPr lang="en-US" sz="1800" b="0" i="0" dirty="0">
              <a:solidFill>
                <a:srgbClr val="003560"/>
              </a:solidFill>
            </a:endParaRP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893E47DA-1FEB-0990-ED47-16B5B0D2CA85}"/>
              </a:ext>
            </a:extLst>
          </p:cNvPr>
          <p:cNvSpPr txBox="1">
            <a:spLocks/>
          </p:cNvSpPr>
          <p:nvPr/>
        </p:nvSpPr>
        <p:spPr>
          <a:xfrm>
            <a:off x="222365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de-DE"/>
            </a:defPPr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kern="1200" baseline="0">
                <a:solidFill>
                  <a:srgbClr val="003560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FC03C-C266-4645-ABC5-645062898383}" type="slidenum">
              <a:rPr lang="de-DE" smtClean="0"/>
              <a:pPr/>
              <a:t>15</a:t>
            </a:fld>
            <a:r>
              <a:rPr lang="de-DE" dirty="0"/>
              <a:t> 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62ACE4E0-2C64-A57D-CA48-B9A9BA7198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pic>
        <p:nvPicPr>
          <p:cNvPr id="4" name="Grafik 3" descr="Grafik 3">
            <a:extLst>
              <a:ext uri="{FF2B5EF4-FFF2-40B4-BE49-F238E27FC236}">
                <a16:creationId xmlns:a16="http://schemas.microsoft.com/office/drawing/2014/main" id="{F3331F11-BD86-0F8B-6C87-D1CB718E5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1412776"/>
            <a:ext cx="4392489" cy="440141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359C2F7-F008-E71E-3589-0A2EC659AEDA}"/>
              </a:ext>
            </a:extLst>
          </p:cNvPr>
          <p:cNvSpPr txBox="1"/>
          <p:nvPr/>
        </p:nvSpPr>
        <p:spPr>
          <a:xfrm>
            <a:off x="5508104" y="5810843"/>
            <a:ext cx="31683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Generated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by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Meike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Küßner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, Bonn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E41879B-2936-0669-A6F4-264377730367}"/>
              </a:ext>
            </a:extLst>
          </p:cNvPr>
          <p:cNvSpPr txBox="1"/>
          <p:nvPr/>
        </p:nvSpPr>
        <p:spPr>
          <a:xfrm>
            <a:off x="323528" y="148478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chemeClr val="tx2"/>
                </a:solidFill>
              </a:rPr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047835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B214A8-0808-7CDF-D711-ED7DC8583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528000"/>
            <a:ext cx="7920424" cy="624000"/>
          </a:xfrm>
        </p:spPr>
        <p:txBody>
          <a:bodyPr/>
          <a:lstStyle/>
          <a:p>
            <a:r>
              <a:rPr lang="en-US" b="1" dirty="0"/>
              <a:t>Nearest</a:t>
            </a:r>
            <a:r>
              <a:rPr lang="de-DE" b="1" dirty="0"/>
              <a:t> </a:t>
            </a:r>
            <a:r>
              <a:rPr lang="de-DE" b="1" dirty="0" err="1"/>
              <a:t>Neighbour</a:t>
            </a:r>
            <a:r>
              <a:rPr lang="de-DE" b="1" dirty="0"/>
              <a:t> Search – Problems </a:t>
            </a:r>
            <a:r>
              <a:rPr lang="de-DE" b="1" dirty="0" err="1"/>
              <a:t>with</a:t>
            </a:r>
            <a:r>
              <a:rPr lang="de-DE" b="1" dirty="0"/>
              <a:t> Traditional Methods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23FBB2-F3CA-3723-FE2D-1BA189C42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16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9AF3773-942C-4CDC-3975-DF14D1E54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721386"/>
            <a:ext cx="4392488" cy="39151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9350" rIns="91440" bIns="7935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de-DE" altLang="de-DE" sz="800" b="1" u="sng" dirty="0">
              <a:solidFill>
                <a:srgbClr val="003560"/>
              </a:solidFill>
              <a:latin typeface="+mj-lt"/>
            </a:endParaRPr>
          </a:p>
          <a:p>
            <a:pPr marL="422910" indent="-285750" algn="l"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Traditional methods include k-nearest neighbor (k-NN) and fixed-radius near neighbor (FRNN) search</a:t>
            </a:r>
          </a:p>
          <a:p>
            <a:pPr marL="422910" indent="-285750" algn="l"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Existing methods face challenges in balancing speed and accuracy, particularly for high-dimensional data</a:t>
            </a:r>
          </a:p>
          <a:p>
            <a:pPr marL="422910" indent="-285750" algn="l"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Need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for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a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method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that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is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fast and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exact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en-US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without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requiring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complex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parameter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tuning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rgbClr val="003560"/>
              </a:solidFill>
              <a:effectLst/>
              <a:latin typeface="+mj-lt"/>
            </a:endParaRPr>
          </a:p>
          <a:p>
            <a:pPr marL="422910" indent="-285750">
              <a:spcAft>
                <a:spcPts val="8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z="1800" b="0" i="0" dirty="0">
                <a:solidFill>
                  <a:srgbClr val="003560"/>
                </a:solidFill>
              </a:rPr>
              <a:t>SNN algorithm based on  </a:t>
            </a:r>
            <a:r>
              <a:rPr lang="de-DE" sz="1800" b="0" i="1" u="sng" strike="noStrike" baseline="0" dirty="0">
                <a:solidFill>
                  <a:srgbClr val="003560"/>
                </a:solidFill>
                <a:latin typeface="+mj-lt"/>
              </a:rPr>
              <a:t>arXiv:2212.07679v6</a:t>
            </a:r>
            <a:r>
              <a:rPr lang="de-DE" sz="1800" b="0" i="0" u="none" strike="noStrike" baseline="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b="0" i="0" u="none" strike="noStrike" baseline="0" dirty="0" err="1">
                <a:solidFill>
                  <a:srgbClr val="003560"/>
                </a:solidFill>
                <a:latin typeface="+mj-lt"/>
              </a:rPr>
              <a:t>solves</a:t>
            </a:r>
            <a:r>
              <a:rPr lang="de-DE" sz="1800" b="0" i="0" u="none" strike="noStrike" baseline="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b="0" i="0" u="none" strike="noStrike" baseline="0" dirty="0" err="1">
                <a:solidFill>
                  <a:srgbClr val="003560"/>
                </a:solidFill>
                <a:latin typeface="+mj-lt"/>
              </a:rPr>
              <a:t>these</a:t>
            </a:r>
            <a:r>
              <a:rPr lang="de-DE" sz="1800" b="0" i="0" u="none" strike="noStrike" baseline="0" dirty="0">
                <a:solidFill>
                  <a:srgbClr val="003560"/>
                </a:solidFill>
                <a:latin typeface="+mj-lt"/>
              </a:rPr>
              <a:t> </a:t>
            </a:r>
            <a:r>
              <a:rPr lang="de-DE" sz="1800" b="0" i="0" u="none" strike="noStrike" baseline="0" dirty="0" err="1">
                <a:solidFill>
                  <a:srgbClr val="003560"/>
                </a:solidFill>
                <a:latin typeface="+mj-lt"/>
              </a:rPr>
              <a:t>pro</a:t>
            </a:r>
            <a:r>
              <a:rPr lang="de-DE" sz="1800" dirty="0" err="1">
                <a:solidFill>
                  <a:srgbClr val="003560"/>
                </a:solidFill>
                <a:latin typeface="+mj-lt"/>
              </a:rPr>
              <a:t>blems</a:t>
            </a:r>
            <a:endParaRPr lang="de-DE" sz="1800" dirty="0">
              <a:solidFill>
                <a:srgbClr val="003560"/>
              </a:solidFill>
              <a:latin typeface="+mj-lt"/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B95B091E-22EF-C578-F9EE-E45CA3BD6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41BC4F9-7E54-2D84-EF58-3672541BB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045946"/>
            <a:ext cx="3756342" cy="221891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5CF3357-E22D-8F58-3E79-047E4975958B}"/>
              </a:ext>
            </a:extLst>
          </p:cNvPr>
          <p:cNvSpPr txBox="1"/>
          <p:nvPr/>
        </p:nvSpPr>
        <p:spPr>
          <a:xfrm>
            <a:off x="5170655" y="4525286"/>
            <a:ext cx="3634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Using approximate nearest neighbor search in real world applications | by Lester Solbakken | Towards Data Science</a:t>
            </a:r>
            <a:endParaRPr lang="de-DE" sz="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6C90C94-DBB5-FE92-9C61-A267900A62D6}"/>
              </a:ext>
            </a:extLst>
          </p:cNvPr>
          <p:cNvSpPr txBox="1"/>
          <p:nvPr/>
        </p:nvSpPr>
        <p:spPr>
          <a:xfrm>
            <a:off x="5170655" y="4376066"/>
            <a:ext cx="29717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 err="1">
                <a:solidFill>
                  <a:schemeClr val="bg1">
                    <a:lumMod val="50000"/>
                  </a:schemeClr>
                </a:solidFill>
              </a:rPr>
              <a:t>Schematic</a:t>
            </a:r>
            <a:r>
              <a:rPr lang="de-DE" sz="900" b="1" dirty="0">
                <a:solidFill>
                  <a:schemeClr val="bg1">
                    <a:lumMod val="50000"/>
                  </a:schemeClr>
                </a:solidFill>
              </a:rPr>
              <a:t> Graph of </a:t>
            </a:r>
            <a:r>
              <a:rPr lang="de-DE" sz="900" b="1" dirty="0" err="1">
                <a:solidFill>
                  <a:schemeClr val="bg1">
                    <a:lumMod val="50000"/>
                  </a:schemeClr>
                </a:solidFill>
              </a:rPr>
              <a:t>Nearest</a:t>
            </a:r>
            <a:r>
              <a:rPr lang="de-DE" sz="9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b="1" dirty="0" err="1">
                <a:solidFill>
                  <a:schemeClr val="bg1">
                    <a:lumMod val="50000"/>
                  </a:schemeClr>
                </a:solidFill>
              </a:rPr>
              <a:t>Neighbour</a:t>
            </a:r>
            <a:r>
              <a:rPr lang="de-DE" sz="900" b="1" dirty="0">
                <a:solidFill>
                  <a:schemeClr val="bg1">
                    <a:lumMod val="50000"/>
                  </a:schemeClr>
                </a:solidFill>
              </a:rPr>
              <a:t> Search:</a:t>
            </a:r>
          </a:p>
        </p:txBody>
      </p:sp>
    </p:spTree>
    <p:extLst>
      <p:ext uri="{BB962C8B-B14F-4D97-AF65-F5344CB8AC3E}">
        <p14:creationId xmlns:p14="http://schemas.microsoft.com/office/powerpoint/2010/main" val="687933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037909E5-1427-6F60-390E-2E6D4BF84DDC}"/>
              </a:ext>
            </a:extLst>
          </p:cNvPr>
          <p:cNvSpPr/>
          <p:nvPr/>
        </p:nvSpPr>
        <p:spPr>
          <a:xfrm>
            <a:off x="401822" y="4184317"/>
            <a:ext cx="1944216" cy="396811"/>
          </a:xfrm>
          <a:prstGeom prst="roundRect">
            <a:avLst/>
          </a:prstGeom>
          <a:solidFill>
            <a:srgbClr val="C16614"/>
          </a:solidFill>
          <a:ln>
            <a:solidFill>
              <a:srgbClr val="C16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i="0" dirty="0">
                <a:solidFill>
                  <a:schemeClr val="bg1"/>
                </a:solidFill>
              </a:rPr>
              <a:t>Query Phase</a:t>
            </a:r>
            <a:endParaRPr lang="de-DE" sz="1800" dirty="0">
              <a:solidFill>
                <a:schemeClr val="bg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82D1AEFE-2B68-5156-3EF1-A643969DC8FE}"/>
              </a:ext>
            </a:extLst>
          </p:cNvPr>
          <p:cNvSpPr/>
          <p:nvPr/>
        </p:nvSpPr>
        <p:spPr>
          <a:xfrm>
            <a:off x="395536" y="1413837"/>
            <a:ext cx="1944216" cy="396811"/>
          </a:xfrm>
          <a:prstGeom prst="roundRect">
            <a:avLst/>
          </a:prstGeom>
          <a:solidFill>
            <a:srgbClr val="C16614"/>
          </a:solidFill>
          <a:ln>
            <a:solidFill>
              <a:srgbClr val="C166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>
                <a:solidFill>
                  <a:schemeClr val="bg1"/>
                </a:solidFill>
              </a:rPr>
              <a:t>Indexing</a:t>
            </a:r>
            <a:r>
              <a:rPr lang="de-DE" sz="1800" b="1" dirty="0">
                <a:solidFill>
                  <a:schemeClr val="bg1"/>
                </a:solidFill>
              </a:rPr>
              <a:t> Phase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6B4832-3E10-CC18-03B5-9A949D954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528000"/>
            <a:ext cx="8064440" cy="624000"/>
          </a:xfrm>
        </p:spPr>
        <p:txBody>
          <a:bodyPr/>
          <a:lstStyle/>
          <a:p>
            <a:r>
              <a:rPr lang="de-DE" b="1" dirty="0"/>
              <a:t>SNN - </a:t>
            </a:r>
            <a:r>
              <a:rPr lang="en-US" sz="2800" b="1" i="0" dirty="0">
                <a:solidFill>
                  <a:srgbClr val="003560"/>
                </a:solidFill>
              </a:rPr>
              <a:t>Methodology</a:t>
            </a:r>
            <a:br>
              <a:rPr lang="en-US" sz="2800" b="1" i="0" dirty="0">
                <a:solidFill>
                  <a:srgbClr val="003560"/>
                </a:solidFill>
              </a:rPr>
            </a:br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E52B2AAC-6BBC-E44E-C55D-818363E5C240}"/>
              </a:ext>
            </a:extLst>
          </p:cNvPr>
          <p:cNvSpPr txBox="1">
            <a:spLocks/>
          </p:cNvSpPr>
          <p:nvPr/>
        </p:nvSpPr>
        <p:spPr>
          <a:xfrm>
            <a:off x="222365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de-DE"/>
            </a:defPPr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kern="1200" baseline="0">
                <a:solidFill>
                  <a:srgbClr val="003560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FC03C-C266-4645-ABC5-645062898383}" type="slidenum">
              <a:rPr lang="de-DE" smtClean="0"/>
              <a:pPr/>
              <a:t>17</a:t>
            </a:fld>
            <a:r>
              <a:rPr lang="de-DE" dirty="0"/>
              <a:t> </a:t>
            </a:r>
          </a:p>
        </p:txBody>
      </p:sp>
      <p:sp>
        <p:nvSpPr>
          <p:cNvPr id="3" name="AutoShape 2" descr="A three-dimensional image of a large transparent sphere containing three smaller, equal-sized red spheres floating inside. The smaller spheres should be evenly spaced and clearly separated from each other and the walls of the large sphere. The background should have a simple gradient to enhance the three-dimensional effect. Additionally, draw the radius 'r' of the large sphere in red.">
            <a:extLst>
              <a:ext uri="{FF2B5EF4-FFF2-40B4-BE49-F238E27FC236}">
                <a16:creationId xmlns:a16="http://schemas.microsoft.com/office/drawing/2014/main" id="{8E6AC3A7-F9AC-C3D0-1517-52E8349E2A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43042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8E42C1-6F63-597B-F073-4357F777F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9F1D6DE2-E2D5-5F94-4DAA-853DBE4148C3}"/>
                  </a:ext>
                </a:extLst>
              </p:cNvPr>
              <p:cNvSpPr txBox="1"/>
              <p:nvPr/>
            </p:nvSpPr>
            <p:spPr>
              <a:xfrm>
                <a:off x="-180528" y="4282357"/>
                <a:ext cx="9145016" cy="2170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37160" algn="l">
                  <a:spcBef>
                    <a:spcPts val="0"/>
                  </a:spcBef>
                  <a:spcAft>
                    <a:spcPts val="800"/>
                  </a:spcAft>
                  <a:buSzPct val="100000"/>
                </a:pPr>
                <a:endParaRPr lang="en-US" sz="1800" b="1" dirty="0">
                  <a:solidFill>
                    <a:srgbClr val="003560"/>
                  </a:solidFill>
                </a:endParaRPr>
              </a:p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800" b="0" i="0" dirty="0">
                    <a:solidFill>
                      <a:srgbClr val="003560"/>
                    </a:solidFill>
                    <a:effectLst/>
                    <a:highlight>
                      <a:srgbClr val="FFFFFF"/>
                    </a:highlight>
                    <a:latin typeface="+mj-lt"/>
                  </a:rPr>
                  <a:t>Center the query point</a:t>
                </a:r>
                <a14:m>
                  <m:oMath xmlns:m="http://schemas.openxmlformats.org/officeDocument/2006/math">
                    <m:r>
                      <a: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q</m:t>
                    </m:r>
                    <m:r>
                      <a:rPr kumimoji="0" lang="de-DE" alt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and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compute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the</a:t>
                </a:r>
                <a:r>
                  <a:rPr kumimoji="0" lang="de-DE" altLang="de-DE" sz="1800" b="0" i="0" u="none" strike="noStrike" cap="none" normalizeH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query</a:t>
                </a:r>
                <a:r>
                  <a:rPr kumimoji="0" lang="de-DE" altLang="de-DE" sz="1800" b="0" i="0" u="none" strike="noStrike" cap="none" normalizeH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vector</a:t>
                </a:r>
                <a:r>
                  <a:rPr kumimoji="0" lang="de-DE" altLang="de-DE" sz="1800" b="0" i="0" u="none" strike="noStrike" cap="none" normalizeH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altLang="de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altLang="de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altLang="de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lang="de-DE" altLang="de-DE" sz="1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</m:oMath>
                </a14:m>
                <a:r>
                  <a:rPr kumimoji="0" lang="de-DE" altLang="de-DE" sz="1800" b="0" i="0" u="none" strike="noStrike" cap="none" normalizeH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and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its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score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Identify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candidate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points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whose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scores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lie within the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range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|</m:t>
                    </m:r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lang="de-DE" altLang="de-DE" sz="1800" dirty="0" err="1">
                    <a:solidFill>
                      <a:schemeClr val="tx2"/>
                    </a:solidFill>
                    <a:latin typeface="Arial" panose="020B0604020202020204" pitchFamily="34" charset="0"/>
                  </a:rPr>
                  <a:t>Evaluate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candidates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using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precomputed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norms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for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distance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checks</a:t>
                </a:r>
                <a:endParaRPr lang="en-US" sz="1800" b="0" i="0" dirty="0">
                  <a:solidFill>
                    <a:schemeClr val="tx2"/>
                  </a:solidFill>
                  <a:effectLst/>
                  <a:highlight>
                    <a:srgbClr val="FFFFFF"/>
                  </a:highlight>
                  <a:latin typeface="+mj-lt"/>
                </a:endParaRPr>
              </a:p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endParaRPr lang="de-DE" dirty="0"/>
              </a:p>
            </p:txBody>
          </p:sp>
        </mc:Choice>
        <mc:Fallback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9F1D6DE2-E2D5-5F94-4DAA-853DBE414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528" y="4282357"/>
                <a:ext cx="9145016" cy="21709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BCD56CC-88AE-F3F1-6870-38F78DD1C43D}"/>
                  </a:ext>
                </a:extLst>
              </p:cNvPr>
              <p:cNvSpPr txBox="1"/>
              <p:nvPr/>
            </p:nvSpPr>
            <p:spPr>
              <a:xfrm>
                <a:off x="-188648" y="1844824"/>
                <a:ext cx="6272816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Center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the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data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points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by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subtracting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the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mean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of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each</a:t>
                </a:r>
                <a:r>
                  <a:rPr kumimoji="0" lang="de-DE" altLang="de-DE" sz="180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 </a:t>
                </a:r>
                <a:r>
                  <a:rPr kumimoji="0" lang="de-DE" altLang="de-DE" sz="180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+mj-lt"/>
                  </a:rPr>
                  <a:t>dimension</a:t>
                </a:r>
                <a:endParaRPr lang="de-DE" altLang="de-DE" sz="1800" dirty="0">
                  <a:solidFill>
                    <a:schemeClr val="tx2"/>
                  </a:solidFill>
                  <a:latin typeface="+mj-lt"/>
                </a:endParaRPr>
              </a:p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Obtain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the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first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principal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component</a:t>
                </a:r>
                <a:r>
                  <a:rPr lang="de-DE" altLang="de-DE" sz="1800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altLang="de-DE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  <a:latin typeface="Arial" panose="020B0604020202020204" pitchFamily="34" charset="0"/>
                </a:endParaRPr>
              </a:p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Sort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data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points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based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on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their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scores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kumimoji="0" lang="de-DE" altLang="de-DE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0" lang="de-DE" altLang="de-DE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(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projections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onto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altLang="de-DE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altLang="de-DE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altLang="de-DE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DE" altLang="de-DE" sz="1800" b="0" i="0" dirty="0">
                    <a:solidFill>
                      <a:schemeClr val="tx2"/>
                    </a:solidFill>
                    <a:latin typeface="Arial" panose="020B0604020202020204" pitchFamily="34" charset="0"/>
                  </a:rPr>
                  <a:t>)</a:t>
                </a:r>
              </a:p>
              <a:p>
                <a:pPr marL="765810" lvl="1" indent="-285750">
                  <a:spcAft>
                    <a:spcPts val="8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Precompute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norms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for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faster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distance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:r>
                  <a:rPr kumimoji="0" lang="de-DE" altLang="de-DE" sz="18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computations</a:t>
                </a:r>
                <a:r>
                  <a:rPr kumimoji="0" lang="de-DE" altLang="de-DE" sz="18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Arial" panose="020B060402020202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BCD56CC-88AE-F3F1-6870-38F78DD1C4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8648" y="1844824"/>
                <a:ext cx="6272816" cy="2062103"/>
              </a:xfrm>
              <a:prstGeom prst="rect">
                <a:avLst/>
              </a:prstGeom>
              <a:blipFill>
                <a:blip r:embed="rId3"/>
                <a:stretch>
                  <a:fillRect t="-1775" b="-38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>
            <a:extLst>
              <a:ext uri="{FF2B5EF4-FFF2-40B4-BE49-F238E27FC236}">
                <a16:creationId xmlns:a16="http://schemas.microsoft.com/office/drawing/2014/main" id="{863D804A-2D0E-DA20-5DC1-0B21D5997DBC}"/>
              </a:ext>
            </a:extLst>
          </p:cNvPr>
          <p:cNvSpPr txBox="1"/>
          <p:nvPr/>
        </p:nvSpPr>
        <p:spPr>
          <a:xfrm>
            <a:off x="6012160" y="2688189"/>
            <a:ext cx="2592851" cy="524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Illustration of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first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principle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component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PCA: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Principal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Component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Analysis |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Baeldung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on Computer Science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84085E5-D6D6-1423-7B46-C39519CCD6D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973" r="3432"/>
          <a:stretch/>
        </p:blipFill>
        <p:spPr>
          <a:xfrm>
            <a:off x="6012160" y="349720"/>
            <a:ext cx="2582746" cy="22672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F131A6D-21D3-8427-2999-2B3FFE30C46C}"/>
                  </a:ext>
                </a:extLst>
              </p:cNvPr>
              <p:cNvSpPr txBox="1"/>
              <p:nvPr/>
            </p:nvSpPr>
            <p:spPr>
              <a:xfrm>
                <a:off x="8474515" y="279347"/>
                <a:ext cx="417965" cy="286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altLang="de-DE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altLang="de-DE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de-DE" altLang="de-DE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de-DE" sz="1200" b="1" dirty="0"/>
              </a:p>
            </p:txBody>
          </p:sp>
        </mc:Choice>
        <mc:Fallback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F131A6D-21D3-8427-2999-2B3FFE30C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4515" y="279347"/>
                <a:ext cx="417965" cy="2862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7518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0676C-2064-0B13-8294-AFC274C95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SNN – Advantages and </a:t>
            </a:r>
            <a:r>
              <a:rPr lang="de-DE" b="1" dirty="0" err="1"/>
              <a:t>Requirements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87B25A7-F05D-06AB-4E09-D3A7ED16DC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18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C166FB3-A19F-D00C-41E0-66D3415F1AE0}"/>
              </a:ext>
            </a:extLst>
          </p:cNvPr>
          <p:cNvSpPr txBox="1"/>
          <p:nvPr/>
        </p:nvSpPr>
        <p:spPr>
          <a:xfrm>
            <a:off x="360194" y="851074"/>
            <a:ext cx="764638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de-DE" altLang="de-DE" sz="2000" u="sng" dirty="0">
              <a:solidFill>
                <a:srgbClr val="003560"/>
              </a:solidFill>
              <a:latin typeface="+mj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altLang="de-DE" sz="2000" b="1" i="0" u="sng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+mj-lt"/>
              </a:rPr>
              <a:t>Advantages: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altLang="de-DE" sz="800" b="1" i="0" u="none" strike="noStrike" cap="none" normalizeH="0" baseline="0" dirty="0">
              <a:ln>
                <a:noFill/>
              </a:ln>
              <a:solidFill>
                <a:srgbClr val="003560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Simplicity: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No parameters except the search radius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Exactness: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Guarantees all data points within the search radius are found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Speed: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Outperforms brute force and tree-based methods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800" dirty="0">
              <a:solidFill>
                <a:srgbClr val="003560"/>
              </a:solidFill>
              <a:highlight>
                <a:srgbClr val="FFFFFF"/>
              </a:highlight>
              <a:latin typeface="+mj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000" b="1" u="sng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Requirements:</a:t>
            </a:r>
            <a:endParaRPr lang="de-DE" sz="2000" b="1" i="0" u="sng" dirty="0">
              <a:solidFill>
                <a:srgbClr val="073961"/>
              </a:solidFill>
              <a:effectLst/>
              <a:highlight>
                <a:srgbClr val="F8F9FA"/>
              </a:highlight>
              <a:latin typeface="+mj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800" b="1" dirty="0">
              <a:solidFill>
                <a:srgbClr val="073961"/>
              </a:solidFill>
              <a:highlight>
                <a:srgbClr val="FFFFFF"/>
              </a:highlight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73961"/>
                </a:solidFill>
              </a:rPr>
              <a:t>NN </a:t>
            </a:r>
            <a:r>
              <a:rPr lang="de-DE" sz="1800" dirty="0" err="1">
                <a:solidFill>
                  <a:srgbClr val="073961"/>
                </a:solidFill>
              </a:rPr>
              <a:t>search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is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performed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before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the</a:t>
            </a:r>
            <a:r>
              <a:rPr lang="de-DE" sz="1800" dirty="0">
                <a:solidFill>
                  <a:srgbClr val="073961"/>
                </a:solidFill>
              </a:rPr>
              <a:t> fit </a:t>
            </a:r>
            <a:r>
              <a:rPr lang="de-DE" sz="1800" dirty="0" err="1">
                <a:solidFill>
                  <a:srgbClr val="073961"/>
                </a:solidFill>
              </a:rPr>
              <a:t>to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prepare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the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data</a:t>
            </a:r>
            <a:r>
              <a:rPr lang="de-DE" sz="1800" dirty="0">
                <a:solidFill>
                  <a:srgbClr val="073961"/>
                </a:solidFill>
              </a:rPr>
              <a:t> and </a:t>
            </a:r>
            <a:r>
              <a:rPr lang="de-DE" sz="1800" dirty="0" err="1">
                <a:solidFill>
                  <a:srgbClr val="073961"/>
                </a:solidFill>
              </a:rPr>
              <a:t>reassign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event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weights</a:t>
            </a:r>
            <a:endParaRPr lang="de-DE" sz="1800" dirty="0">
              <a:solidFill>
                <a:srgbClr val="0739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73961"/>
                </a:solidFill>
              </a:rPr>
              <a:t>Channel </a:t>
            </a:r>
            <a:r>
              <a:rPr lang="de-DE" sz="1800" dirty="0" err="1">
                <a:solidFill>
                  <a:srgbClr val="073961"/>
                </a:solidFill>
              </a:rPr>
              <a:t>specific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information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need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to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be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roughly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known</a:t>
            </a:r>
            <a:r>
              <a:rPr lang="de-DE" sz="1800" dirty="0">
                <a:solidFill>
                  <a:srgbClr val="073961"/>
                </a:solidFill>
              </a:rPr>
              <a:t>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073961"/>
                </a:solidFill>
              </a:rPr>
              <a:t>Detector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resolution</a:t>
            </a:r>
            <a:endParaRPr lang="de-DE" sz="1800" dirty="0">
              <a:solidFill>
                <a:srgbClr val="073961"/>
              </a:solidFill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73961"/>
                </a:solidFill>
              </a:rPr>
              <a:t>Relevant PHSP </a:t>
            </a:r>
            <a:r>
              <a:rPr lang="de-DE" sz="1800" dirty="0" err="1">
                <a:solidFill>
                  <a:srgbClr val="073961"/>
                </a:solidFill>
              </a:rPr>
              <a:t>dimensions</a:t>
            </a:r>
            <a:r>
              <a:rPr lang="de-DE" sz="1800" dirty="0">
                <a:solidFill>
                  <a:srgbClr val="073961"/>
                </a:solidFill>
              </a:rPr>
              <a:t> and </a:t>
            </a:r>
            <a:r>
              <a:rPr lang="de-DE" sz="1800" dirty="0" err="1">
                <a:solidFill>
                  <a:srgbClr val="073961"/>
                </a:solidFill>
              </a:rPr>
              <a:t>utilisation</a:t>
            </a:r>
            <a:r>
              <a:rPr lang="de-DE" sz="1800" dirty="0">
                <a:solidFill>
                  <a:srgbClr val="073961"/>
                </a:solidFill>
              </a:rPr>
              <a:t> of </a:t>
            </a:r>
            <a:r>
              <a:rPr lang="de-DE" sz="1800" dirty="0" err="1">
                <a:solidFill>
                  <a:srgbClr val="073961"/>
                </a:solidFill>
              </a:rPr>
              <a:t>symmetries</a:t>
            </a:r>
            <a:endParaRPr lang="de-DE" sz="1800" dirty="0">
              <a:solidFill>
                <a:srgbClr val="0739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073961"/>
                </a:solidFill>
              </a:rPr>
              <a:t>It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is</a:t>
            </a:r>
            <a:r>
              <a:rPr lang="de-DE" sz="1800" dirty="0">
                <a:solidFill>
                  <a:srgbClr val="073961"/>
                </a:solidFill>
              </a:rPr>
              <a:t> possible </a:t>
            </a:r>
            <a:r>
              <a:rPr lang="de-DE" sz="1800" dirty="0" err="1">
                <a:solidFill>
                  <a:srgbClr val="073961"/>
                </a:solidFill>
              </a:rPr>
              <a:t>to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assign</a:t>
            </a:r>
            <a:r>
              <a:rPr lang="de-DE" sz="1800" dirty="0">
                <a:solidFill>
                  <a:srgbClr val="073961"/>
                </a:solidFill>
              </a:rPr>
              <a:t> individual radii </a:t>
            </a:r>
            <a:r>
              <a:rPr lang="de-DE" sz="1800" dirty="0" err="1">
                <a:solidFill>
                  <a:srgbClr val="073961"/>
                </a:solidFill>
              </a:rPr>
              <a:t>depending</a:t>
            </a:r>
            <a:r>
              <a:rPr lang="de-DE" sz="1800" dirty="0">
                <a:solidFill>
                  <a:srgbClr val="073961"/>
                </a:solidFill>
              </a:rPr>
              <a:t> on </a:t>
            </a:r>
            <a:r>
              <a:rPr lang="de-DE" sz="1800" dirty="0" err="1">
                <a:solidFill>
                  <a:srgbClr val="073961"/>
                </a:solidFill>
              </a:rPr>
              <a:t>resolution</a:t>
            </a:r>
            <a:r>
              <a:rPr lang="de-DE" sz="1800" dirty="0">
                <a:solidFill>
                  <a:srgbClr val="073961"/>
                </a:solidFill>
              </a:rPr>
              <a:t> in </a:t>
            </a:r>
            <a:r>
              <a:rPr lang="de-DE" sz="1800" dirty="0" err="1">
                <a:solidFill>
                  <a:srgbClr val="073961"/>
                </a:solidFill>
              </a:rPr>
              <a:t>the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specific</a:t>
            </a:r>
            <a:r>
              <a:rPr lang="de-DE" sz="1800" dirty="0">
                <a:solidFill>
                  <a:srgbClr val="073961"/>
                </a:solidFill>
              </a:rPr>
              <a:t> PHSP </a:t>
            </a:r>
            <a:r>
              <a:rPr lang="de-DE" sz="1800" dirty="0" err="1">
                <a:solidFill>
                  <a:srgbClr val="073961"/>
                </a:solidFill>
              </a:rPr>
              <a:t>volume</a:t>
            </a:r>
            <a:endParaRPr lang="de-DE" sz="1800" dirty="0">
              <a:solidFill>
                <a:srgbClr val="073961"/>
              </a:solidFill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1800" b="0" i="0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544C150E-4F0D-CF90-72F9-E37282950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pic>
        <p:nvPicPr>
          <p:cNvPr id="4" name="Grafik 3" descr="Grafik 3">
            <a:extLst>
              <a:ext uri="{FF2B5EF4-FFF2-40B4-BE49-F238E27FC236}">
                <a16:creationId xmlns:a16="http://schemas.microsoft.com/office/drawing/2014/main" id="{FB9275B6-F03A-1572-8F4B-088E3FE3D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295" y="0"/>
            <a:ext cx="1764705" cy="176828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84112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239F718C-3927-9658-8C3F-4AEBC1F6F5F8}"/>
              </a:ext>
            </a:extLst>
          </p:cNvPr>
          <p:cNvSpPr/>
          <p:nvPr/>
        </p:nvSpPr>
        <p:spPr>
          <a:xfrm>
            <a:off x="580332" y="3933056"/>
            <a:ext cx="5546540" cy="2261778"/>
          </a:xfrm>
          <a:prstGeom prst="roundRect">
            <a:avLst/>
          </a:prstGeom>
          <a:solidFill>
            <a:srgbClr val="C16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00" u="sng" dirty="0">
              <a:solidFill>
                <a:srgbClr val="073961"/>
              </a:solidFill>
            </a:endParaRPr>
          </a:p>
          <a:p>
            <a:r>
              <a:rPr lang="en-US" sz="2000" b="1" u="sng" dirty="0">
                <a:solidFill>
                  <a:schemeClr val="bg1"/>
                </a:solidFill>
              </a:rPr>
              <a:t>Preliminary results show:</a:t>
            </a:r>
          </a:p>
          <a:p>
            <a:endParaRPr lang="en-US" sz="800" b="1" u="sng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/>
                </a:solidFill>
              </a:rPr>
              <a:t>Compression</a:t>
            </a:r>
            <a:r>
              <a:rPr lang="en-US" sz="1800" dirty="0">
                <a:solidFill>
                  <a:schemeClr val="bg1"/>
                </a:solidFill>
              </a:rPr>
              <a:t>: 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20% for MC 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10% for data events 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Directly proportional to computing time savings</a:t>
            </a:r>
          </a:p>
          <a:p>
            <a:pPr marL="62865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bg1"/>
                </a:solidFill>
              </a:rPr>
              <a:t>Fit results are comparable within precision</a:t>
            </a:r>
            <a:endParaRPr lang="de-DE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AB6B4832-3E10-CC18-03B5-9A949D9545B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68000" y="528000"/>
                <a:ext cx="8064440" cy="624000"/>
              </a:xfrm>
            </p:spPr>
            <p:txBody>
              <a:bodyPr/>
              <a:lstStyle/>
              <a:p>
                <a:r>
                  <a:rPr lang="de-DE" b="1" dirty="0"/>
                  <a:t>SNN – </a:t>
                </a:r>
                <a:r>
                  <a:rPr lang="de-DE" b="1" dirty="0" err="1"/>
                  <a:t>Example</a:t>
                </a:r>
                <a:r>
                  <a:rPr lang="de-DE" b="1" dirty="0"/>
                  <a:t> </a:t>
                </a:r>
                <a:r>
                  <a:rPr lang="de-DE" b="1" dirty="0" err="1"/>
                  <a:t>from</a:t>
                </a:r>
                <a:r>
                  <a:rPr lang="de-DE" b="1" dirty="0"/>
                  <a:t> </a:t>
                </a:r>
                <a:r>
                  <a:rPr lang="de-DE" b="1" dirty="0" err="1"/>
                  <a:t>radiative</a:t>
                </a:r>
                <a:r>
                  <a:rPr lang="de-DE" b="1" dirty="0"/>
                  <a:t>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2800" b="1" i="0" dirty="0">
                    <a:solidFill>
                      <a:srgbClr val="003560"/>
                    </a:solidFill>
                  </a:rPr>
                  <a:t> data</a:t>
                </a:r>
                <a:br>
                  <a:rPr lang="en-US" sz="2800" b="1" i="0" dirty="0">
                    <a:solidFill>
                      <a:srgbClr val="003560"/>
                    </a:solidFill>
                  </a:rPr>
                </a:br>
                <a:endParaRPr lang="de-DE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AB6B4832-3E10-CC18-03B5-9A949D9545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8000" y="528000"/>
                <a:ext cx="8064440" cy="624000"/>
              </a:xfrm>
              <a:blipFill>
                <a:blip r:embed="rId2"/>
                <a:stretch>
                  <a:fillRect l="-2570" t="-17647" b="-29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E52B2AAC-6BBC-E44E-C55D-818363E5C240}"/>
              </a:ext>
            </a:extLst>
          </p:cNvPr>
          <p:cNvSpPr txBox="1">
            <a:spLocks/>
          </p:cNvSpPr>
          <p:nvPr/>
        </p:nvSpPr>
        <p:spPr>
          <a:xfrm>
            <a:off x="222365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de-DE"/>
            </a:defPPr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kern="1200" baseline="0">
                <a:solidFill>
                  <a:srgbClr val="003560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FC03C-C266-4645-ABC5-645062898383}" type="slidenum">
              <a:rPr lang="de-DE" smtClean="0"/>
              <a:pPr/>
              <a:t>19</a:t>
            </a:fld>
            <a:r>
              <a:rPr lang="de-DE" dirty="0"/>
              <a:t>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81DE7E7-7A1F-D938-E0FA-7849EA2FF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474" y="2842760"/>
            <a:ext cx="2541725" cy="254172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E322D27-EB42-8018-C19E-7D79DB3178BA}"/>
              </a:ext>
            </a:extLst>
          </p:cNvPr>
          <p:cNvSpPr txBox="1"/>
          <p:nvPr/>
        </p:nvSpPr>
        <p:spPr>
          <a:xfrm>
            <a:off x="6480085" y="5374310"/>
            <a:ext cx="23042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Generated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with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ChatGPT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8F10D6-F745-90CB-84BA-14D488794F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7454651-DFB1-67FD-75BC-91014EF55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4952" y="1473515"/>
            <a:ext cx="1918909" cy="7644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6F2702D2-3B7D-7E49-0164-FC90C14B2218}"/>
                  </a:ext>
                </a:extLst>
              </p:cNvPr>
              <p:cNvSpPr txBox="1"/>
              <p:nvPr/>
            </p:nvSpPr>
            <p:spPr>
              <a:xfrm>
                <a:off x="358160" y="1112656"/>
                <a:ext cx="5967314" cy="2946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b="1" u="sng" dirty="0">
                    <a:solidFill>
                      <a:srgbClr val="073961"/>
                    </a:solidFill>
                  </a:rPr>
                  <a:t>Example:</a:t>
                </a:r>
              </a:p>
              <a:p>
                <a:endParaRPr lang="de-DE" sz="800" b="1" u="sng" dirty="0">
                  <a:solidFill>
                    <a:srgbClr val="07396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800" dirty="0">
                    <a:solidFill>
                      <a:srgbClr val="073961"/>
                    </a:solidFill>
                  </a:rPr>
                  <a:t>Radiative </a:t>
                </a:r>
                <a14:m>
                  <m:oMath xmlns:m="http://schemas.openxmlformats.org/officeDocument/2006/math">
                    <m:r>
                      <a:rPr lang="de-DE" sz="1800" b="1" i="1" smtClean="0">
                        <a:solidFill>
                          <a:srgbClr val="073961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de-DE" sz="1800" b="1" i="1" smtClean="0">
                        <a:solidFill>
                          <a:srgbClr val="07396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de-DE" sz="1800" b="1" i="1" smtClean="0">
                        <a:solidFill>
                          <a:srgbClr val="073961"/>
                        </a:solidFill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1800" b="1" i="0" dirty="0">
                    <a:solidFill>
                      <a:srgbClr val="073961"/>
                    </a:solidFill>
                  </a:rPr>
                  <a:t> </a:t>
                </a:r>
                <a:r>
                  <a:rPr lang="en-US" sz="1800" dirty="0">
                    <a:solidFill>
                      <a:srgbClr val="073961"/>
                    </a:solidFill>
                  </a:rPr>
                  <a:t>decay channels at BESIII (10 billion events)</a:t>
                </a:r>
              </a:p>
              <a:p>
                <a:pPr marL="628650" lvl="1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73961"/>
                    </a:solidFill>
                  </a:rPr>
                  <a:t>~ 0.5 – 3 million reconstructed data events </a:t>
                </a:r>
              </a:p>
              <a:p>
                <a:pPr marL="628650" lvl="1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73961"/>
                    </a:solidFill>
                  </a:rPr>
                  <a:t> 5–10 times more MC events</a:t>
                </a:r>
              </a:p>
              <a:p>
                <a:pPr marL="628650" lvl="1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73961"/>
                    </a:solidFill>
                  </a:rPr>
                  <a:t>Idea: Combine events without losing too much information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73961"/>
                    </a:solidFill>
                  </a:rPr>
                  <a:t>~ 5 relevant PHSP dimensions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73961"/>
                    </a:solidFill>
                  </a:rPr>
                  <a:t>Especially valuable for pre fits and hypothesis studies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6F2702D2-3B7D-7E49-0164-FC90C14B22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60" y="1112656"/>
                <a:ext cx="5967314" cy="2946961"/>
              </a:xfrm>
              <a:prstGeom prst="rect">
                <a:avLst/>
              </a:prstGeom>
              <a:blipFill>
                <a:blip r:embed="rId5"/>
                <a:stretch>
                  <a:fillRect l="-1124" t="-10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59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B0508-CEA5-299A-340E-5722C92EB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Outline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668695-BFC9-4370-9CFA-B42B047A1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ts val="2600"/>
              </a:lnSpc>
              <a:buSzPct val="100000"/>
              <a:buAutoNum type="arabicPeriod"/>
            </a:pPr>
            <a:r>
              <a:rPr lang="de-DE" sz="2200" dirty="0"/>
              <a:t>Partial Wave Analysis – Status Quo</a:t>
            </a:r>
          </a:p>
          <a:p>
            <a:pPr marL="457200" indent="-457200">
              <a:lnSpc>
                <a:spcPts val="2600"/>
              </a:lnSpc>
              <a:buSzPct val="100000"/>
              <a:buAutoNum type="arabicPeriod"/>
            </a:pPr>
            <a:r>
              <a:rPr lang="de-DE" sz="2200" dirty="0"/>
              <a:t>PAWIAN-Software</a:t>
            </a:r>
          </a:p>
          <a:p>
            <a:pPr marL="457200" indent="-457200">
              <a:lnSpc>
                <a:spcPts val="2600"/>
              </a:lnSpc>
              <a:buSzPct val="100000"/>
              <a:buAutoNum type="arabicPeriod"/>
            </a:pPr>
            <a:r>
              <a:rPr lang="en-US" sz="2200" dirty="0"/>
              <a:t>Accelerating</a:t>
            </a:r>
            <a:r>
              <a:rPr lang="de-DE" sz="2200" dirty="0"/>
              <a:t> PWA </a:t>
            </a:r>
            <a:r>
              <a:rPr lang="de-DE" sz="2200" dirty="0" err="1"/>
              <a:t>Fits</a:t>
            </a:r>
            <a:r>
              <a:rPr lang="de-DE" sz="2200" dirty="0"/>
              <a:t>: Theory and First </a:t>
            </a:r>
            <a:r>
              <a:rPr lang="de-DE" sz="2200" dirty="0" err="1"/>
              <a:t>Results</a:t>
            </a:r>
            <a:endParaRPr lang="de-DE" sz="2200" dirty="0"/>
          </a:p>
          <a:p>
            <a:pPr marL="748350" lvl="2" indent="-514350">
              <a:lnSpc>
                <a:spcPts val="2600"/>
              </a:lnSpc>
              <a:buClr>
                <a:srgbClr val="00B0F0"/>
              </a:buClr>
              <a:buFont typeface="+mj-lt"/>
              <a:buAutoNum type="romanLcPeriod"/>
            </a:pPr>
            <a:r>
              <a:rPr lang="en-US" sz="2000" dirty="0">
                <a:solidFill>
                  <a:srgbClr val="2DA2F1"/>
                </a:solidFill>
              </a:rPr>
              <a:t>Automatic</a:t>
            </a:r>
            <a:r>
              <a:rPr lang="de-DE" sz="2000" dirty="0">
                <a:solidFill>
                  <a:srgbClr val="2DA2F1"/>
                </a:solidFill>
              </a:rPr>
              <a:t> Differentiation (Autodiff)</a:t>
            </a:r>
          </a:p>
          <a:p>
            <a:pPr marL="691200" lvl="2" indent="-457200">
              <a:lnSpc>
                <a:spcPts val="2600"/>
              </a:lnSpc>
              <a:buClr>
                <a:srgbClr val="C16614"/>
              </a:buClr>
              <a:buAutoNum type="romanLcPeriod"/>
            </a:pPr>
            <a:r>
              <a:rPr lang="de-DE" sz="2000" dirty="0" err="1">
                <a:solidFill>
                  <a:srgbClr val="C16614"/>
                </a:solidFill>
              </a:rPr>
              <a:t>Sorting</a:t>
            </a:r>
            <a:r>
              <a:rPr lang="de-DE" sz="2000" dirty="0">
                <a:solidFill>
                  <a:srgbClr val="C16614"/>
                </a:solidFill>
              </a:rPr>
              <a:t> </a:t>
            </a:r>
            <a:r>
              <a:rPr lang="de-DE" sz="2000" dirty="0" err="1">
                <a:solidFill>
                  <a:srgbClr val="C16614"/>
                </a:solidFill>
              </a:rPr>
              <a:t>Based</a:t>
            </a:r>
            <a:r>
              <a:rPr lang="de-DE" sz="2000" dirty="0">
                <a:solidFill>
                  <a:srgbClr val="C16614"/>
                </a:solidFill>
              </a:rPr>
              <a:t> </a:t>
            </a:r>
            <a:r>
              <a:rPr lang="de-DE" sz="2000" dirty="0" err="1">
                <a:solidFill>
                  <a:srgbClr val="C16614"/>
                </a:solidFill>
              </a:rPr>
              <a:t>Nearest</a:t>
            </a:r>
            <a:r>
              <a:rPr lang="de-DE" sz="2000" dirty="0">
                <a:solidFill>
                  <a:srgbClr val="C16614"/>
                </a:solidFill>
              </a:rPr>
              <a:t> </a:t>
            </a:r>
            <a:r>
              <a:rPr lang="de-DE" sz="2000" dirty="0" err="1">
                <a:solidFill>
                  <a:srgbClr val="C16614"/>
                </a:solidFill>
              </a:rPr>
              <a:t>Neighbour</a:t>
            </a:r>
            <a:r>
              <a:rPr lang="de-DE" sz="2000" dirty="0">
                <a:solidFill>
                  <a:srgbClr val="C16614"/>
                </a:solidFill>
              </a:rPr>
              <a:t> Search (SNN)</a:t>
            </a:r>
          </a:p>
          <a:p>
            <a:pPr marL="691200" lvl="2" indent="-457200">
              <a:lnSpc>
                <a:spcPts val="2600"/>
              </a:lnSpc>
              <a:buClr>
                <a:schemeClr val="bg2">
                  <a:lumMod val="75000"/>
                </a:schemeClr>
              </a:buClr>
              <a:buAutoNum type="romanLcPeriod"/>
            </a:pPr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Adaptive Moment </a:t>
            </a:r>
            <a:r>
              <a:rPr lang="de-DE" sz="2000" dirty="0" err="1">
                <a:solidFill>
                  <a:schemeClr val="bg2">
                    <a:lumMod val="75000"/>
                  </a:schemeClr>
                </a:solidFill>
              </a:rPr>
              <a:t>Estimation</a:t>
            </a:r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2">
                    <a:lumMod val="75000"/>
                  </a:schemeClr>
                </a:solidFill>
              </a:rPr>
              <a:t>Algorithm</a:t>
            </a:r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 (ADAM)</a:t>
            </a:r>
          </a:p>
          <a:p>
            <a:pPr marL="457200" indent="-457200">
              <a:lnSpc>
                <a:spcPts val="2600"/>
              </a:lnSpc>
              <a:buSzPct val="100000"/>
              <a:buAutoNum type="arabicPeriod"/>
            </a:pPr>
            <a:r>
              <a:rPr lang="de-DE" sz="2200" dirty="0"/>
              <a:t>Summary and Outlook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FC363E95-2879-A52A-9B72-4839F78C2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251208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B1166B-D467-FF80-28C7-CFF13CC59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727867"/>
            <a:ext cx="8172000" cy="720000"/>
          </a:xfrm>
        </p:spPr>
        <p:txBody>
          <a:bodyPr/>
          <a:lstStyle/>
          <a:p>
            <a:pPr algn="ctr"/>
            <a:r>
              <a:rPr lang="de-DE" sz="4200" b="1" dirty="0"/>
              <a:t>Adaptive Moment </a:t>
            </a:r>
            <a:r>
              <a:rPr lang="de-DE" sz="4200" b="1" dirty="0" err="1"/>
              <a:t>Estimation</a:t>
            </a:r>
            <a:r>
              <a:rPr lang="de-DE" sz="4200" b="1" dirty="0"/>
              <a:t> </a:t>
            </a:r>
            <a:r>
              <a:rPr lang="de-DE" sz="4200" b="1" dirty="0" err="1"/>
              <a:t>Algorithm</a:t>
            </a:r>
            <a:r>
              <a:rPr lang="de-DE" sz="4200" b="1" dirty="0"/>
              <a:t> (ADAM)</a:t>
            </a:r>
          </a:p>
        </p:txBody>
      </p:sp>
    </p:spTree>
    <p:extLst>
      <p:ext uri="{BB962C8B-B14F-4D97-AF65-F5344CB8AC3E}">
        <p14:creationId xmlns:p14="http://schemas.microsoft.com/office/powerpoint/2010/main" val="135561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DA4A0-78F6-D3CD-4C62-96EF883BA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528000"/>
            <a:ext cx="8208456" cy="624000"/>
          </a:xfrm>
        </p:spPr>
        <p:txBody>
          <a:bodyPr/>
          <a:lstStyle/>
          <a:p>
            <a:r>
              <a:rPr lang="de-DE" b="1" dirty="0">
                <a:latin typeface="+mj-lt"/>
              </a:rPr>
              <a:t>ADAM (</a:t>
            </a:r>
            <a:r>
              <a:rPr lang="de-DE" b="1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Adaptive Moment </a:t>
            </a:r>
            <a:r>
              <a:rPr lang="de-DE" b="1" dirty="0" err="1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Estimation</a:t>
            </a:r>
            <a:r>
              <a:rPr lang="de-DE" b="1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 </a:t>
            </a:r>
            <a:r>
              <a:rPr lang="de-DE" b="1" dirty="0" err="1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A</a:t>
            </a:r>
            <a:r>
              <a:rPr lang="de-DE" b="1" dirty="0" err="1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lgorithm</a:t>
            </a:r>
            <a:r>
              <a:rPr lang="de-DE" b="1" dirty="0">
                <a:latin typeface="+mj-lt"/>
              </a:rPr>
              <a:t>)</a:t>
            </a:r>
          </a:p>
        </p:txBody>
      </p:sp>
      <p:sp>
        <p:nvSpPr>
          <p:cNvPr id="3" name="Tabellenplatzhalter 2">
            <a:extLst>
              <a:ext uri="{FF2B5EF4-FFF2-40B4-BE49-F238E27FC236}">
                <a16:creationId xmlns:a16="http://schemas.microsoft.com/office/drawing/2014/main" id="{6CAD287C-2E3D-C28B-88FB-4819E8320554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61764" y="648550"/>
            <a:ext cx="8820472" cy="2916428"/>
          </a:xfrm>
        </p:spPr>
        <p:txBody>
          <a:bodyPr/>
          <a:lstStyle/>
          <a:p>
            <a:pPr algn="l"/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Adam </a:t>
            </a:r>
            <a:r>
              <a:rPr lang="en-US" sz="1800" b="0" i="0" dirty="0" err="1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optimisation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is a  gradient descent method based on adaptive estimation of first-order and second-order moments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003560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br>
              <a:rPr lang="en-US" dirty="0"/>
            </a:br>
            <a:endParaRPr lang="de-DE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0311A6C-E40D-16F8-6061-ED1224390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703" y="1991572"/>
            <a:ext cx="4434537" cy="338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638D250-B959-136E-CB1B-58828E3BEDC3}"/>
              </a:ext>
            </a:extLst>
          </p:cNvPr>
          <p:cNvSpPr txBox="1"/>
          <p:nvPr/>
        </p:nvSpPr>
        <p:spPr>
          <a:xfrm>
            <a:off x="1763688" y="5455240"/>
            <a:ext cx="577838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Animation of 5 gradient descent methods on a surface: gradient descent (</a:t>
            </a:r>
            <a:r>
              <a:rPr lang="en-US" b="0" i="0" dirty="0">
                <a:solidFill>
                  <a:srgbClr val="57D6DB"/>
                </a:solidFill>
                <a:effectLst/>
                <a:highlight>
                  <a:srgbClr val="FFFFFF"/>
                </a:highlight>
                <a:latin typeface="sohne"/>
              </a:rPr>
              <a:t>cyan</a:t>
            </a:r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), momentum (</a:t>
            </a:r>
            <a:r>
              <a:rPr lang="en-US" b="0" i="0" dirty="0">
                <a:solidFill>
                  <a:srgbClr val="BD4AD1"/>
                </a:solidFill>
                <a:effectLst/>
                <a:highlight>
                  <a:srgbClr val="FFFFFF"/>
                </a:highlight>
                <a:latin typeface="sohne"/>
              </a:rPr>
              <a:t>magenta</a:t>
            </a:r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), </a:t>
            </a:r>
            <a:r>
              <a:rPr lang="en-US" b="0" i="0" dirty="0" err="1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AdaGrad</a:t>
            </a:r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 (white), </a:t>
            </a:r>
            <a:r>
              <a:rPr lang="en-US" b="0" i="0" dirty="0" err="1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RMSProp</a:t>
            </a:r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 (</a:t>
            </a:r>
            <a:r>
              <a:rPr lang="en-US" b="0" i="0" dirty="0">
                <a:solidFill>
                  <a:srgbClr val="00B050"/>
                </a:solidFill>
                <a:effectLst/>
                <a:highlight>
                  <a:srgbClr val="FFFFFF"/>
                </a:highlight>
                <a:latin typeface="sohne"/>
              </a:rPr>
              <a:t>green</a:t>
            </a:r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), Adam (</a:t>
            </a:r>
            <a:r>
              <a:rPr lang="en-US" b="0" i="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sohne"/>
              </a:rPr>
              <a:t>blue</a:t>
            </a:r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).</a:t>
            </a:r>
          </a:p>
          <a:p>
            <a:r>
              <a:rPr lang="en-US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sohne"/>
              </a:rPr>
              <a:t> </a:t>
            </a:r>
            <a:r>
              <a:rPr lang="de-DE" sz="900" u="sng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Visual Explanation of Gradient Descent Methods (Momentum, </a:t>
            </a:r>
            <a:r>
              <a:rPr lang="de-DE" sz="900" u="sng" dirty="0" err="1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AdaGrad</a:t>
            </a:r>
            <a:r>
              <a:rPr lang="de-DE" sz="900" u="sng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</a:t>
            </a:r>
            <a:r>
              <a:rPr lang="de-DE" sz="900" u="sng" dirty="0" err="1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RMSProp</a:t>
            </a:r>
            <a:r>
              <a:rPr lang="de-DE" sz="900" u="sng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Adam) | </a:t>
            </a:r>
            <a:r>
              <a:rPr lang="de-DE" sz="900" u="sng" dirty="0" err="1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by</a:t>
            </a:r>
            <a:r>
              <a:rPr lang="de-DE" sz="900" u="sng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Lili Jiang | </a:t>
            </a:r>
            <a:r>
              <a:rPr lang="de-DE" sz="900" u="sng" dirty="0" err="1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Towards</a:t>
            </a:r>
            <a:r>
              <a:rPr lang="de-DE" sz="900" u="sng" dirty="0">
                <a:solidFill>
                  <a:srgbClr val="BDBDB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Data Science</a:t>
            </a:r>
            <a:endParaRPr lang="de-DE" sz="900" u="sng" dirty="0">
              <a:solidFill>
                <a:srgbClr val="BDBDBD"/>
              </a:solidFill>
            </a:endParaRP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E0574AF1-FAA4-C5CA-68FC-3EB97DFBCA7B}"/>
              </a:ext>
            </a:extLst>
          </p:cNvPr>
          <p:cNvSpPr txBox="1">
            <a:spLocks/>
          </p:cNvSpPr>
          <p:nvPr/>
        </p:nvSpPr>
        <p:spPr>
          <a:xfrm>
            <a:off x="222365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de-DE"/>
            </a:defPPr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kern="1200" baseline="0">
                <a:solidFill>
                  <a:srgbClr val="003560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FC03C-C266-4645-ABC5-645062898383}" type="slidenum">
              <a:rPr lang="de-DE" smtClean="0"/>
              <a:pPr/>
              <a:t>21</a:t>
            </a:fld>
            <a:r>
              <a:rPr lang="de-DE" dirty="0"/>
              <a:t> 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CDF5D27E-E20C-7010-78C3-462B15709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329643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5192DE-C3B5-5355-E855-CD772CCC7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308" y="301431"/>
            <a:ext cx="7560000" cy="624000"/>
          </a:xfrm>
        </p:spPr>
        <p:txBody>
          <a:bodyPr/>
          <a:lstStyle/>
          <a:p>
            <a:r>
              <a:rPr lang="de-DE" b="1" dirty="0"/>
              <a:t>ADAM – </a:t>
            </a:r>
            <a:r>
              <a:rPr lang="de-DE" b="1" dirty="0" err="1"/>
              <a:t>Application</a:t>
            </a:r>
            <a:r>
              <a:rPr lang="de-DE" b="1" dirty="0"/>
              <a:t> Areas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7957A1-9628-DFD2-6D38-F083FA6B6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22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F6EA98-D700-5E9B-969E-F43FF8BEBA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>
                <a:latin typeface="+mj-lt"/>
              </a:rPr>
              <a:t>  </a:t>
            </a:r>
            <a:r>
              <a:rPr lang="de-DE"/>
              <a:t>| Frederike Hanisch</a:t>
            </a:r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9B433C85-7B58-6BED-A746-DF9759C05668}"/>
              </a:ext>
            </a:extLst>
          </p:cNvPr>
          <p:cNvSpPr/>
          <p:nvPr/>
        </p:nvSpPr>
        <p:spPr>
          <a:xfrm>
            <a:off x="464816" y="4077072"/>
            <a:ext cx="3788474" cy="1224136"/>
          </a:xfrm>
          <a:prstGeom prst="roundRect">
            <a:avLst/>
          </a:prstGeom>
          <a:solidFill>
            <a:srgbClr val="6A8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indent="0">
              <a:buNone/>
            </a:pPr>
            <a:endParaRPr lang="en-US" sz="1600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1DB18CC-C1B3-B603-BFEC-9CAAC30595E1}"/>
              </a:ext>
            </a:extLst>
          </p:cNvPr>
          <p:cNvSpPr txBox="1"/>
          <p:nvPr/>
        </p:nvSpPr>
        <p:spPr>
          <a:xfrm>
            <a:off x="652890" y="4262462"/>
            <a:ext cx="3631078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ADAM is an essential component of many modern machine learning applications!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48E604C-7498-822A-9061-6D3B72C9B8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343" r="23444"/>
          <a:stretch/>
        </p:blipFill>
        <p:spPr>
          <a:xfrm>
            <a:off x="7626434" y="4119812"/>
            <a:ext cx="1368153" cy="162334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2D405D6-0E55-C90D-1E36-530EC05C7F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90"/>
          <a:stretch/>
        </p:blipFill>
        <p:spPr>
          <a:xfrm>
            <a:off x="5292079" y="251113"/>
            <a:ext cx="3320647" cy="126767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10C2EC8F-2E82-3F27-B8B4-599919CD8490}"/>
              </a:ext>
            </a:extLst>
          </p:cNvPr>
          <p:cNvSpPr txBox="1"/>
          <p:nvPr/>
        </p:nvSpPr>
        <p:spPr>
          <a:xfrm>
            <a:off x="5330097" y="1503054"/>
            <a:ext cx="36025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Simple CNN (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Convolutional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Neural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Network) Architecture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EC16E4D-0ACA-A916-01B7-F07D16CE0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183" y="2222072"/>
            <a:ext cx="3960440" cy="137912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D5C5980-AA3D-02F7-DAAF-4C48522472D9}"/>
              </a:ext>
            </a:extLst>
          </p:cNvPr>
          <p:cNvSpPr txBox="1"/>
          <p:nvPr/>
        </p:nvSpPr>
        <p:spPr>
          <a:xfrm>
            <a:off x="4788026" y="361073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>
                <a:solidFill>
                  <a:schemeClr val="bg1">
                    <a:lumMod val="50000"/>
                  </a:schemeClr>
                </a:solidFill>
                <a:effectLst/>
                <a:latin typeface="ElsevierGulliver"/>
              </a:rPr>
              <a:t>ADAM is used in medical imaging: https://doi.org/10.1016/j.measurement.2021.109153</a:t>
            </a:r>
          </a:p>
          <a:p>
            <a:endParaRPr lang="en-US" b="0" i="0" dirty="0">
              <a:solidFill>
                <a:srgbClr val="1F1F1F"/>
              </a:solidFill>
              <a:effectLst/>
              <a:latin typeface="ElsevierGulliver"/>
            </a:endParaRPr>
          </a:p>
          <a:p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CE06F04-7118-E4F7-BFB9-06EFBA0AA112}"/>
              </a:ext>
            </a:extLst>
          </p:cNvPr>
          <p:cNvSpPr txBox="1"/>
          <p:nvPr/>
        </p:nvSpPr>
        <p:spPr>
          <a:xfrm>
            <a:off x="364441" y="2124636"/>
            <a:ext cx="4644072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chemeClr val="tx2"/>
                </a:solidFill>
              </a:rPr>
              <a:t>Some application areas of ADAM include:</a:t>
            </a:r>
          </a:p>
          <a:p>
            <a:pPr marL="519750" lvl="2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chemeClr val="tx2"/>
                </a:solidFill>
              </a:rPr>
              <a:t>Neural Networks</a:t>
            </a:r>
            <a:endParaRPr lang="en-US" sz="1700" dirty="0">
              <a:solidFill>
                <a:schemeClr val="tx2"/>
              </a:solidFill>
            </a:endParaRPr>
          </a:p>
          <a:p>
            <a:pPr marL="519750" lvl="2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chemeClr val="tx2"/>
                </a:solidFill>
              </a:rPr>
              <a:t>Image Processing</a:t>
            </a:r>
          </a:p>
          <a:p>
            <a:pPr marL="519750" lvl="2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chemeClr val="tx2"/>
                </a:solidFill>
              </a:rPr>
              <a:t>Natural Language Processing (NLP) </a:t>
            </a:r>
          </a:p>
          <a:p>
            <a:pPr marL="519750" lvl="2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chemeClr val="tx2"/>
                </a:solidFill>
              </a:rPr>
              <a:t>Game AI and Reinforcement Learning</a:t>
            </a:r>
          </a:p>
          <a:p>
            <a:pPr marL="5197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…</a:t>
            </a:r>
          </a:p>
          <a:p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24A8D12-BB30-8A63-6679-4653F8E0B056}"/>
              </a:ext>
            </a:extLst>
          </p:cNvPr>
          <p:cNvSpPr txBox="1"/>
          <p:nvPr/>
        </p:nvSpPr>
        <p:spPr>
          <a:xfrm>
            <a:off x="397432" y="1124744"/>
            <a:ext cx="4318584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dirty="0">
                <a:solidFill>
                  <a:schemeClr val="tx2"/>
                </a:solidFill>
              </a:rPr>
              <a:t>ADAM is primarily used in computer science and machine learning, especially for training neural networks</a:t>
            </a:r>
          </a:p>
          <a:p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F4E69C8E-C342-0AA0-8BF7-81F3C364D8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0622" y="4266280"/>
            <a:ext cx="2513216" cy="1412427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F2AD1952-D4DC-F411-D71B-9B03717CE391}"/>
              </a:ext>
            </a:extLst>
          </p:cNvPr>
          <p:cNvSpPr txBox="1"/>
          <p:nvPr/>
        </p:nvSpPr>
        <p:spPr>
          <a:xfrm>
            <a:off x="4950622" y="5743159"/>
            <a:ext cx="2479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Facial Recognition Systems – identifying faces in security and smart devices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D2B97F0-3544-D3AB-A658-646DF7FA9878}"/>
              </a:ext>
            </a:extLst>
          </p:cNvPr>
          <p:cNvSpPr txBox="1"/>
          <p:nvPr/>
        </p:nvSpPr>
        <p:spPr>
          <a:xfrm>
            <a:off x="7626434" y="5805264"/>
            <a:ext cx="1368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ADAM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used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 NLPs like </a:t>
            </a:r>
            <a:r>
              <a:rPr lang="de-DE" sz="900" dirty="0" err="1">
                <a:solidFill>
                  <a:schemeClr val="bg1">
                    <a:lumMod val="50000"/>
                  </a:schemeClr>
                </a:solidFill>
              </a:rPr>
              <a:t>ChatGPT</a:t>
            </a:r>
            <a:endParaRPr lang="de-DE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18DE296-09CB-8505-3FFD-B0AABC393920}"/>
              </a:ext>
            </a:extLst>
          </p:cNvPr>
          <p:cNvSpPr txBox="1"/>
          <p:nvPr/>
        </p:nvSpPr>
        <p:spPr>
          <a:xfrm>
            <a:off x="441404" y="5585442"/>
            <a:ext cx="74155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4000" lvl="2"/>
            <a:r>
              <a:rPr lang="en-US" sz="2000" b="1" dirty="0">
                <a:solidFill>
                  <a:schemeClr val="tx2"/>
                </a:solidFill>
              </a:rPr>
              <a:t>     Particle Physics</a:t>
            </a:r>
          </a:p>
        </p:txBody>
      </p:sp>
      <p:pic>
        <p:nvPicPr>
          <p:cNvPr id="16" name="Grafik 15" descr="Pfeil nach rechts mit einfarbiger Füllung">
            <a:extLst>
              <a:ext uri="{FF2B5EF4-FFF2-40B4-BE49-F238E27FC236}">
                <a16:creationId xmlns:a16="http://schemas.microsoft.com/office/drawing/2014/main" id="{7FC0933E-3E4E-8366-5023-B25CFB70AF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045" y="5568475"/>
            <a:ext cx="452813" cy="45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409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4D2645A6-2130-D966-E2A1-31B0E08FE173}"/>
              </a:ext>
            </a:extLst>
          </p:cNvPr>
          <p:cNvSpPr/>
          <p:nvPr/>
        </p:nvSpPr>
        <p:spPr>
          <a:xfrm>
            <a:off x="684024" y="2348880"/>
            <a:ext cx="6624280" cy="2622919"/>
          </a:xfrm>
          <a:prstGeom prst="roundRect">
            <a:avLst/>
          </a:prstGeom>
          <a:noFill/>
          <a:ln w="57150" cap="rnd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DCA029-A977-E1A1-7E33-94F7B06F2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372" y="516725"/>
            <a:ext cx="7560000" cy="624000"/>
          </a:xfrm>
        </p:spPr>
        <p:txBody>
          <a:bodyPr/>
          <a:lstStyle/>
          <a:p>
            <a:r>
              <a:rPr lang="de-DE" b="1" dirty="0"/>
              <a:t>ADAM – Basics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B16582-83F7-ECDD-06E0-3775511E8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23</a:t>
            </a:fld>
            <a:r>
              <a:rPr lang="de-DE"/>
              <a:t> 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6BDFAAAF-D279-93DB-DB55-F23B2369EC94}"/>
                  </a:ext>
                </a:extLst>
              </p:cNvPr>
              <p:cNvSpPr txBox="1"/>
              <p:nvPr/>
            </p:nvSpPr>
            <p:spPr>
              <a:xfrm>
                <a:off x="900278" y="2664290"/>
                <a:ext cx="3240360" cy="2846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𝛃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</m:sSubSup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de-DE" sz="1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800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de-DE" sz="1800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de-DE" sz="1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bSup>
                        </m:e>
                      </m:d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𝐠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</m:oMath>
                  </m:oMathPara>
                </a14:m>
                <a:endParaRPr lang="de-DE" sz="18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6BDFAAAF-D279-93DB-DB55-F23B2369EC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278" y="2664290"/>
                <a:ext cx="3240360" cy="284693"/>
              </a:xfrm>
              <a:prstGeom prst="rect">
                <a:avLst/>
              </a:prstGeom>
              <a:blipFill>
                <a:blip r:embed="rId2"/>
                <a:stretch>
                  <a:fillRect b="-340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AF130E08-8EB8-75DB-8C1A-5FDA7F7122BF}"/>
                  </a:ext>
                </a:extLst>
              </p:cNvPr>
              <p:cNvSpPr txBox="1"/>
              <p:nvPr/>
            </p:nvSpPr>
            <p:spPr>
              <a:xfrm>
                <a:off x="1015666" y="3317674"/>
                <a:ext cx="2928494" cy="2897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𝛃</m:t>
                          </m:r>
                        </m:e>
                        <m:sub>
                          <m: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p>
                      </m:sSubSup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𝐯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de-DE" sz="1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800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de-DE" sz="1800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de-DE" sz="1800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bSup>
                        </m:e>
                      </m:d>
                      <m:r>
                        <a:rPr lang="de-DE" sz="1800" b="1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de-DE" sz="18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𝐠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  <m:sup>
                          <m:r>
                            <a:rPr lang="de-DE" sz="1800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de-DE" sz="18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AF130E08-8EB8-75DB-8C1A-5FDA7F712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666" y="3317674"/>
                <a:ext cx="2928494" cy="289759"/>
              </a:xfrm>
              <a:prstGeom prst="rect">
                <a:avLst/>
              </a:prstGeom>
              <a:blipFill>
                <a:blip r:embed="rId3"/>
                <a:stretch>
                  <a:fillRect l="-625" r="-417" b="-3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6FD41989-C137-B40F-039C-F89AC4A6738B}"/>
                  </a:ext>
                </a:extLst>
              </p:cNvPr>
              <p:cNvSpPr txBox="1"/>
              <p:nvPr/>
            </p:nvSpPr>
            <p:spPr>
              <a:xfrm>
                <a:off x="5119436" y="2590223"/>
                <a:ext cx="1312732" cy="5460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de-DE" sz="18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e>
                          </m:acc>
                        </m:e>
                        <m:sub>
                          <m:r>
                            <a:rPr lang="de-DE" sz="1800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8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8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e>
                            <m:sub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𝐭</m:t>
                              </m:r>
                            </m:sub>
                          </m:sSub>
                        </m:num>
                        <m:den>
                          <m:r>
                            <a:rPr lang="de-DE" sz="1800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de-DE" sz="1800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de-DE" sz="18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𝐭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de-DE" sz="18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6FD41989-C137-B40F-039C-F89AC4A67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436" y="2590223"/>
                <a:ext cx="1312732" cy="5460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F1B4C3A7-F846-ED63-CDA4-F1B5F5F39528}"/>
                  </a:ext>
                </a:extLst>
              </p:cNvPr>
              <p:cNvSpPr txBox="1"/>
              <p:nvPr/>
            </p:nvSpPr>
            <p:spPr>
              <a:xfrm>
                <a:off x="5119436" y="3310303"/>
                <a:ext cx="1218090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de-DE" sz="18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𝐯</m:t>
                              </m:r>
                            </m:e>
                          </m:acc>
                        </m:e>
                        <m:sub>
                          <m:r>
                            <a:rPr lang="de-DE" sz="1800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800" b="1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8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𝐭</m:t>
                              </m:r>
                            </m:sub>
                          </m:sSub>
                        </m:num>
                        <m:den>
                          <m:r>
                            <a:rPr lang="de-DE" sz="1800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de-DE" sz="1800" b="1" i="0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de-DE" sz="18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𝛃</m:t>
                              </m:r>
                            </m:e>
                            <m:sub>
                              <m:r>
                                <a:rPr lang="de-DE" sz="1800" b="1" i="0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  <m:sup>
                              <m:r>
                                <a:rPr lang="de-DE" sz="1800" b="1" i="1" smtClean="0">
                                  <a:solidFill>
                                    <a:schemeClr val="bg2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de-DE" sz="18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F1B4C3A7-F846-ED63-CDA4-F1B5F5F395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436" y="3310303"/>
                <a:ext cx="1218090" cy="544252"/>
              </a:xfrm>
              <a:prstGeom prst="rect">
                <a:avLst/>
              </a:prstGeom>
              <a:blipFill>
                <a:blip r:embed="rId5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A492C615-A3F4-CF7B-96B0-D0F09B719EA6}"/>
                  </a:ext>
                </a:extLst>
              </p:cNvPr>
              <p:cNvSpPr txBox="1"/>
              <p:nvPr/>
            </p:nvSpPr>
            <p:spPr>
              <a:xfrm>
                <a:off x="3008806" y="5312521"/>
                <a:ext cx="2033890" cy="6478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rgbClr val="0035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800" b="1" i="1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e>
                        <m:sub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𝐭</m:t>
                          </m:r>
                        </m:sub>
                      </m:sSub>
                      <m:r>
                        <a:rPr lang="de-DE" sz="1800" b="1" i="0" smtClean="0">
                          <a:solidFill>
                            <a:srgbClr val="0035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sz="1800" b="1" i="1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𝛂</m:t>
                          </m:r>
                          <m:r>
                            <a:rPr lang="de-DE" sz="1800" b="1" i="0" smtClean="0">
                              <a:solidFill>
                                <a:srgbClr val="00356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sz="1800" b="1" i="1" smtClean="0">
                                  <a:solidFill>
                                    <a:srgbClr val="0035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de-DE" sz="1800" b="1" i="1" smtClean="0">
                                      <a:solidFill>
                                        <a:srgbClr val="0035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1800" b="1" i="0" smtClean="0">
                                      <a:solidFill>
                                        <a:srgbClr val="0035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DE" sz="1800" b="1" i="0" smtClean="0">
                                  <a:solidFill>
                                    <a:srgbClr val="003560"/>
                                  </a:solidFill>
                                  <a:latin typeface="Cambria Math" panose="02040503050406030204" pitchFamily="18" charset="0"/>
                                </a:rPr>
                                <m:t>𝐭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sz="1800" b="1" i="1" smtClean="0">
                                  <a:solidFill>
                                    <a:srgbClr val="0035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de-DE" sz="1800" b="1" i="1">
                                      <a:solidFill>
                                        <a:srgbClr val="0035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de-DE" sz="1800" b="1" i="1">
                                          <a:solidFill>
                                            <a:srgbClr val="0035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sz="1800" b="1">
                                          <a:solidFill>
                                            <a:srgbClr val="00356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𝐯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de-DE" sz="1800" b="1">
                                      <a:solidFill>
                                        <a:srgbClr val="003560"/>
                                      </a:solidFill>
                                      <a:latin typeface="Cambria Math" panose="02040503050406030204" pitchFamily="18" charset="0"/>
                                    </a:rPr>
                                    <m:t>𝐭</m:t>
                                  </m:r>
                                </m:sub>
                              </m:sSub>
                              <m:r>
                                <a:rPr lang="de-DE" sz="1800" b="1">
                                  <a:solidFill>
                                    <a:srgbClr val="00356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sz="1800" b="1">
                                  <a:solidFill>
                                    <a:srgbClr val="003560"/>
                                  </a:solidFill>
                                  <a:latin typeface="Cambria Math" panose="02040503050406030204" pitchFamily="18" charset="0"/>
                                </a:rPr>
                                <m:t>𝛜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de-DE" sz="1800" b="1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A492C615-A3F4-CF7B-96B0-D0F09B719E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806" y="5312521"/>
                <a:ext cx="2033890" cy="647806"/>
              </a:xfrm>
              <a:prstGeom prst="rect">
                <a:avLst/>
              </a:prstGeom>
              <a:blipFill>
                <a:blip r:embed="rId6"/>
                <a:stretch>
                  <a:fillRect b="-93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>
            <a:extLst>
              <a:ext uri="{FF2B5EF4-FFF2-40B4-BE49-F238E27FC236}">
                <a16:creationId xmlns:a16="http://schemas.microsoft.com/office/drawing/2014/main" id="{1B423FFB-23DC-E278-8D1C-127A40DAEE56}"/>
              </a:ext>
            </a:extLst>
          </p:cNvPr>
          <p:cNvSpPr txBox="1"/>
          <p:nvPr/>
        </p:nvSpPr>
        <p:spPr>
          <a:xfrm>
            <a:off x="4888339" y="4102391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>
                <a:solidFill>
                  <a:schemeClr val="bg2"/>
                </a:solidFill>
              </a:rPr>
              <a:t>Bias-</a:t>
            </a:r>
            <a:r>
              <a:rPr lang="de-DE" sz="1800" b="1" dirty="0" err="1">
                <a:solidFill>
                  <a:schemeClr val="bg2"/>
                </a:solidFill>
              </a:rPr>
              <a:t>Correction</a:t>
            </a:r>
            <a:endParaRPr lang="de-DE" sz="1800" b="1" dirty="0">
              <a:solidFill>
                <a:schemeClr val="bg2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B101CF3-DF8D-9CA2-8281-97067719E04A}"/>
              </a:ext>
            </a:extLst>
          </p:cNvPr>
          <p:cNvSpPr txBox="1"/>
          <p:nvPr/>
        </p:nvSpPr>
        <p:spPr>
          <a:xfrm>
            <a:off x="67353" y="5559997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err="1">
                <a:solidFill>
                  <a:schemeClr val="accent4"/>
                </a:solidFill>
              </a:rPr>
              <a:t>Corrected</a:t>
            </a:r>
            <a:r>
              <a:rPr lang="de-DE" sz="1800" b="1" dirty="0">
                <a:solidFill>
                  <a:schemeClr val="accent4"/>
                </a:solidFill>
              </a:rPr>
              <a:t> Parameters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ED2B1D7-2E7B-9C6F-25B6-686E4F8E7113}"/>
              </a:ext>
            </a:extLst>
          </p:cNvPr>
          <p:cNvSpPr txBox="1"/>
          <p:nvPr/>
        </p:nvSpPr>
        <p:spPr>
          <a:xfrm>
            <a:off x="7479592" y="81923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>
                <a:solidFill>
                  <a:srgbClr val="0070C0"/>
                </a:solidFill>
              </a:rPr>
              <a:t>Input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61DF0CC4-8113-94C6-121E-C3E0B0FF0538}"/>
                  </a:ext>
                </a:extLst>
              </p:cNvPr>
              <p:cNvSpPr txBox="1"/>
              <p:nvPr/>
            </p:nvSpPr>
            <p:spPr>
              <a:xfrm>
                <a:off x="755576" y="3958375"/>
                <a:ext cx="3453955" cy="6533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800" b="1" dirty="0">
                    <a:solidFill>
                      <a:schemeClr val="accent2"/>
                    </a:solidFill>
                  </a:rPr>
                  <a:t>First- and </a:t>
                </a:r>
                <a:r>
                  <a:rPr lang="de-DE" sz="1800" b="1" dirty="0" err="1">
                    <a:solidFill>
                      <a:schemeClr val="accent2"/>
                    </a:solidFill>
                  </a:rPr>
                  <a:t>second</a:t>
                </a:r>
                <a:r>
                  <a:rPr lang="de-DE" sz="1800" b="1" dirty="0">
                    <a:solidFill>
                      <a:schemeClr val="accent2"/>
                    </a:solidFill>
                  </a:rPr>
                  <a:t> </a:t>
                </a:r>
                <a:r>
                  <a:rPr lang="de-DE" sz="1800" b="1" dirty="0" err="1">
                    <a:solidFill>
                      <a:schemeClr val="accent2"/>
                    </a:solidFill>
                  </a:rPr>
                  <a:t>moment</a:t>
                </a:r>
                <a:r>
                  <a:rPr lang="de-DE" sz="1800" b="1" dirty="0">
                    <a:solidFill>
                      <a:schemeClr val="accent2"/>
                    </a:solidFill>
                  </a:rPr>
                  <a:t> </a:t>
                </a:r>
                <a:r>
                  <a:rPr lang="de-DE" sz="1800" b="1" dirty="0" err="1">
                    <a:solidFill>
                      <a:schemeClr val="accent2"/>
                    </a:solidFill>
                  </a:rPr>
                  <a:t>average</a:t>
                </a:r>
                <a:r>
                  <a:rPr lang="de-DE" sz="1800" b="1" dirty="0">
                    <a:solidFill>
                      <a:schemeClr val="accent2"/>
                    </a:solidFill>
                  </a:rPr>
                  <a:t> of </a:t>
                </a:r>
                <a:r>
                  <a:rPr lang="de-DE" sz="1800" b="1" dirty="0" err="1">
                    <a:solidFill>
                      <a:schemeClr val="accent2"/>
                    </a:solidFill>
                  </a:rPr>
                  <a:t>gradients</a:t>
                </a:r>
                <a:r>
                  <a:rPr lang="de-DE" sz="1800" b="1" dirty="0">
                    <a:solidFill>
                      <a:schemeClr val="accent2"/>
                    </a:solidFill>
                  </a:rPr>
                  <a:t> </a:t>
                </a:r>
                <a:r>
                  <a:rPr lang="de-DE" sz="1800" b="1" dirty="0" err="1">
                    <a:solidFill>
                      <a:schemeClr val="accent2"/>
                    </a:solidFill>
                  </a:rPr>
                  <a:t>along</a:t>
                </a:r>
                <a:r>
                  <a:rPr lang="de-DE" sz="1800" b="1" dirty="0">
                    <a:solidFill>
                      <a:schemeClr val="accent2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p>
                        <m:r>
                          <a:rPr lang="de-DE" sz="18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p>
                    </m:sSup>
                  </m:oMath>
                </a14:m>
                <a:endParaRPr lang="de-DE" sz="18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61DF0CC4-8113-94C6-121E-C3E0B0FF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958375"/>
                <a:ext cx="3453955" cy="653384"/>
              </a:xfrm>
              <a:prstGeom prst="rect">
                <a:avLst/>
              </a:prstGeom>
              <a:blipFill>
                <a:blip r:embed="rId7"/>
                <a:stretch>
                  <a:fillRect l="-1587" t="-4630" b="-138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A55660E5-3B33-E233-4D35-D878378D1723}"/>
                  </a:ext>
                </a:extLst>
              </p:cNvPr>
              <p:cNvSpPr txBox="1"/>
              <p:nvPr/>
            </p:nvSpPr>
            <p:spPr>
              <a:xfrm>
                <a:off x="2843808" y="1197035"/>
                <a:ext cx="20309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de-DE" sz="1800" b="1" dirty="0">
                    <a:solidFill>
                      <a:srgbClr val="003560"/>
                    </a:solidFill>
                  </a:rPr>
                  <a:t>           : Gradient</a:t>
                </a:r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A55660E5-3B33-E233-4D35-D878378D17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1197035"/>
                <a:ext cx="2030941" cy="276999"/>
              </a:xfrm>
              <a:prstGeom prst="rect">
                <a:avLst/>
              </a:prstGeom>
              <a:blipFill>
                <a:blip r:embed="rId8"/>
                <a:stretch>
                  <a:fillRect l="-4204" t="-28261" r="-6607" b="-5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EA0250E2-9980-95FB-3C0A-B5308F1E519F}"/>
                  </a:ext>
                </a:extLst>
              </p:cNvPr>
              <p:cNvSpPr txBox="1"/>
              <p:nvPr/>
            </p:nvSpPr>
            <p:spPr>
              <a:xfrm>
                <a:off x="2845258" y="1500205"/>
                <a:ext cx="29718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1800" b="1" i="1" smtClean="0">
                        <a:solidFill>
                          <a:srgbClr val="003560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de-DE" sz="1800" b="1" dirty="0">
                    <a:solidFill>
                      <a:srgbClr val="003560"/>
                    </a:solidFill>
                  </a:rPr>
                  <a:t>            : Learning Rate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de-DE" sz="1800" b="1" i="1" smtClean="0">
                        <a:solidFill>
                          <a:srgbClr val="003560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de-DE" sz="1800" b="1" i="1" smtClean="0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de-DE" sz="1800" b="1" i="1" smtClean="0">
                        <a:solidFill>
                          <a:srgbClr val="00356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sz="1800" b="1" i="1" smtClean="0">
                        <a:solidFill>
                          <a:srgbClr val="003560"/>
                        </a:solidFill>
                        <a:latin typeface="Cambria Math" panose="02040503050406030204" pitchFamily="18" charset="0"/>
                      </a:rPr>
                      <m:t>𝝐</m:t>
                    </m:r>
                    <m:r>
                      <a:rPr lang="de-DE" sz="1800" b="1" i="1" smtClean="0">
                        <a:solidFill>
                          <a:srgbClr val="0035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1800" b="1" dirty="0">
                    <a:solidFill>
                      <a:srgbClr val="003560"/>
                    </a:solidFill>
                  </a:rPr>
                  <a:t>: Hyperparameters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EA0250E2-9980-95FB-3C0A-B5308F1E5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5258" y="1500205"/>
                <a:ext cx="2971839" cy="553998"/>
              </a:xfrm>
              <a:prstGeom prst="rect">
                <a:avLst/>
              </a:prstGeom>
              <a:blipFill>
                <a:blip r:embed="rId9"/>
                <a:stretch>
                  <a:fillRect l="-3696" t="-14286" r="-4312" b="-252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feld 23">
            <a:extLst>
              <a:ext uri="{FF2B5EF4-FFF2-40B4-BE49-F238E27FC236}">
                <a16:creationId xmlns:a16="http://schemas.microsoft.com/office/drawing/2014/main" id="{F9205628-D5B0-63CA-A863-FD2EABCB732C}"/>
              </a:ext>
            </a:extLst>
          </p:cNvPr>
          <p:cNvSpPr txBox="1"/>
          <p:nvPr/>
        </p:nvSpPr>
        <p:spPr>
          <a:xfrm>
            <a:off x="7351573" y="549793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>
                <a:solidFill>
                  <a:srgbClr val="CE2C30"/>
                </a:solidFill>
              </a:rPr>
              <a:t>Output</a:t>
            </a:r>
          </a:p>
        </p:txBody>
      </p:sp>
      <p:sp>
        <p:nvSpPr>
          <p:cNvPr id="26" name="Pfeil: nach unten 25">
            <a:extLst>
              <a:ext uri="{FF2B5EF4-FFF2-40B4-BE49-F238E27FC236}">
                <a16:creationId xmlns:a16="http://schemas.microsoft.com/office/drawing/2014/main" id="{A2C30AF3-AE58-5175-2C1F-6F26F822DE9F}"/>
              </a:ext>
            </a:extLst>
          </p:cNvPr>
          <p:cNvSpPr/>
          <p:nvPr/>
        </p:nvSpPr>
        <p:spPr>
          <a:xfrm>
            <a:off x="7567938" y="1250176"/>
            <a:ext cx="572232" cy="4277060"/>
          </a:xfrm>
          <a:prstGeom prst="downArrow">
            <a:avLst>
              <a:gd name="adj1" fmla="val 40116"/>
              <a:gd name="adj2" fmla="val 7882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71E77427-06D6-1B2F-FB77-DDA09567E431}"/>
              </a:ext>
            </a:extLst>
          </p:cNvPr>
          <p:cNvSpPr/>
          <p:nvPr/>
        </p:nvSpPr>
        <p:spPr>
          <a:xfrm>
            <a:off x="2662936" y="1196752"/>
            <a:ext cx="3277216" cy="946850"/>
          </a:xfrm>
          <a:prstGeom prst="roundRect">
            <a:avLst/>
          </a:prstGeom>
          <a:noFill/>
          <a:ln w="57150" cap="sq">
            <a:solidFill>
              <a:srgbClr val="3597E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B702FA34-D46A-9D80-ECDA-464EF6814832}"/>
              </a:ext>
            </a:extLst>
          </p:cNvPr>
          <p:cNvSpPr/>
          <p:nvPr/>
        </p:nvSpPr>
        <p:spPr>
          <a:xfrm>
            <a:off x="2962311" y="5157192"/>
            <a:ext cx="2329769" cy="936104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8BAAF0FE-6E45-4954-3369-63F55CF86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E65278C-248F-35BD-D3ED-FCCA8CDDB76B}"/>
              </a:ext>
            </a:extLst>
          </p:cNvPr>
          <p:cNvSpPr txBox="1"/>
          <p:nvPr/>
        </p:nvSpPr>
        <p:spPr>
          <a:xfrm>
            <a:off x="5668970" y="5179192"/>
            <a:ext cx="15220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 = Iteration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A81268-9095-F89A-AD16-76403F083277}"/>
              </a:ext>
            </a:extLst>
          </p:cNvPr>
          <p:cNvSpPr txBox="1"/>
          <p:nvPr/>
        </p:nvSpPr>
        <p:spPr>
          <a:xfrm>
            <a:off x="6156176" y="6081021"/>
            <a:ext cx="741616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Adam: A Method for Stochastic Optimization (arxiv.org)</a:t>
            </a:r>
            <a:endParaRPr lang="de-DE"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483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8E6970-2242-FC3C-7421-1E4E935A4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17" y="246424"/>
            <a:ext cx="7560000" cy="624000"/>
          </a:xfrm>
        </p:spPr>
        <p:txBody>
          <a:bodyPr/>
          <a:lstStyle/>
          <a:p>
            <a:r>
              <a:rPr lang="de-DE" b="1" dirty="0">
                <a:latin typeface="+mj-lt"/>
              </a:rPr>
              <a:t>ADAM – Evaluation</a:t>
            </a:r>
            <a:endParaRPr lang="de-DE" dirty="0"/>
          </a:p>
        </p:txBody>
      </p:sp>
      <p:sp>
        <p:nvSpPr>
          <p:cNvPr id="3" name="Tabellenplatzhalter 2">
            <a:extLst>
              <a:ext uri="{FF2B5EF4-FFF2-40B4-BE49-F238E27FC236}">
                <a16:creationId xmlns:a16="http://schemas.microsoft.com/office/drawing/2014/main" id="{9A726D41-4602-E807-7DC6-9BC67D363448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68000" y="2420888"/>
            <a:ext cx="8172000" cy="3291112"/>
          </a:xfrm>
        </p:spPr>
        <p:txBody>
          <a:bodyPr/>
          <a:lstStyle/>
          <a:p>
            <a:pPr algn="l"/>
            <a:r>
              <a:rPr lang="de-DE" dirty="0"/>
              <a:t>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F0EFBC0-4366-186E-FD0D-7E93684292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504" y="6396610"/>
            <a:ext cx="468496" cy="173030"/>
          </a:xfrm>
        </p:spPr>
        <p:txBody>
          <a:bodyPr/>
          <a:lstStyle/>
          <a:p>
            <a:r>
              <a:rPr lang="de-DE" dirty="0"/>
              <a:t> 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A71515C-D52E-36FC-0165-5618225DC046}"/>
              </a:ext>
            </a:extLst>
          </p:cNvPr>
          <p:cNvSpPr txBox="1"/>
          <p:nvPr/>
        </p:nvSpPr>
        <p:spPr>
          <a:xfrm>
            <a:off x="321045" y="1268760"/>
            <a:ext cx="9036559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b="1" i="0" u="sng" dirty="0">
                <a:solidFill>
                  <a:schemeClr val="bg2"/>
                </a:solidFill>
                <a:effectLst/>
                <a:highlight>
                  <a:srgbClr val="FFFFFF"/>
                </a:highlight>
                <a:latin typeface="+mj-lt"/>
              </a:rPr>
              <a:t>Advantages:</a:t>
            </a:r>
            <a:endParaRPr lang="en-US" sz="800" b="1" u="sng" dirty="0">
              <a:solidFill>
                <a:srgbClr val="003560"/>
              </a:solidFill>
              <a:highlight>
                <a:srgbClr val="FFFFFF"/>
              </a:highlight>
              <a:latin typeface="+mj-lt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Adaptive Learning Rates: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Individual learning rates for different parameters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Fast and </a:t>
            </a:r>
            <a:r>
              <a:rPr lang="en-US" sz="1800" b="1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efficient</a:t>
            </a: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: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Performs well for computational efficiency and memory usage</a:t>
            </a:r>
            <a:endParaRPr lang="en-US" sz="1800" dirty="0">
              <a:solidFill>
                <a:srgbClr val="003560"/>
              </a:solidFill>
              <a:highlight>
                <a:srgbClr val="FFFFFF"/>
              </a:highlight>
              <a:latin typeface="+mj-lt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Versatility:</a:t>
            </a:r>
            <a:r>
              <a:rPr lang="en-US" sz="1800" b="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Suitable for a wide range of optimization problems</a:t>
            </a:r>
          </a:p>
          <a:p>
            <a:pPr algn="l">
              <a:lnSpc>
                <a:spcPct val="150000"/>
              </a:lnSpc>
            </a:pPr>
            <a:endParaRPr lang="en-US" sz="1800" b="0" i="0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algn="l">
              <a:lnSpc>
                <a:spcPct val="150000"/>
              </a:lnSpc>
            </a:pPr>
            <a:endParaRPr lang="en-US" sz="400" b="0" i="0" u="sng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algn="l">
              <a:lnSpc>
                <a:spcPct val="150000"/>
              </a:lnSpc>
            </a:pPr>
            <a:r>
              <a:rPr lang="en-US" sz="2000" b="1" u="sng" dirty="0">
                <a:solidFill>
                  <a:srgbClr val="C00000"/>
                </a:solidFill>
                <a:highlight>
                  <a:srgbClr val="FFFFFF"/>
                </a:highlight>
                <a:latin typeface="+mj-lt"/>
              </a:rPr>
              <a:t>Disadvantages:</a:t>
            </a:r>
            <a:endParaRPr lang="en-US" sz="400" b="1" i="0" u="sng" dirty="0">
              <a:solidFill>
                <a:srgbClr val="003560"/>
              </a:solidFill>
              <a:effectLst/>
              <a:highlight>
                <a:srgbClr val="FFFFFF"/>
              </a:highlight>
              <a:latin typeface="+mj-lt"/>
            </a:endParaRPr>
          </a:p>
          <a:p>
            <a:pPr marL="285750" indent="-285750" algn="l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Non-Convergence in Some Cases</a:t>
            </a: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</a:rPr>
              <a:t>: Slower convergence near minimum     </a:t>
            </a:r>
          </a:p>
          <a:p>
            <a:pPr algn="l" rtl="0">
              <a:lnSpc>
                <a:spcPct val="150000"/>
              </a:lnSpc>
            </a:pPr>
            <a:r>
              <a:rPr lang="en-US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  <a:sym typeface="Wingdings" panose="05000000000000000000" pitchFamily="2" charset="2"/>
              </a:rPr>
              <a:t>     </a:t>
            </a:r>
            <a:r>
              <a:rPr lang="de-DE" sz="1800" dirty="0">
                <a:solidFill>
                  <a:srgbClr val="003560"/>
                </a:solidFill>
                <a:highlight>
                  <a:srgbClr val="FFFFFF"/>
                </a:highlight>
                <a:latin typeface="+mj-lt"/>
                <a:sym typeface="Wingdings" panose="05000000000000000000" pitchFamily="2" charset="2"/>
              </a:rPr>
              <a:t>  Idea: MINUIT2 or </a:t>
            </a:r>
            <a:r>
              <a:rPr lang="de-DE" sz="1800" dirty="0">
                <a:solidFill>
                  <a:srgbClr val="003560"/>
                </a:solidFill>
                <a:latin typeface="+mj-lt"/>
              </a:rPr>
              <a:t>L-BFGS </a:t>
            </a:r>
            <a:r>
              <a:rPr lang="de-DE" sz="1100" u="sng" dirty="0">
                <a:solidFill>
                  <a:schemeClr val="bg1">
                    <a:lumMod val="65000"/>
                  </a:schemeClr>
                </a:solidFill>
                <a:latin typeface="+mj-lt"/>
                <a:hlinkClick r:id="rId2"/>
              </a:rPr>
              <a:t>https://doi.org/10.48550/arXiv.1802.05374</a:t>
            </a:r>
            <a:r>
              <a:rPr lang="de-DE" sz="1100" u="sng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             </a:t>
            </a: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 </a:t>
            </a:r>
          </a:p>
          <a:p>
            <a:pPr marL="285750" indent="-285750" algn="l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Tuning of Hyperparameters: </a:t>
            </a:r>
            <a:r>
              <a:rPr lang="en-US" sz="1800" i="0" dirty="0">
                <a:solidFill>
                  <a:srgbClr val="003560"/>
                </a:solidFill>
                <a:effectLst/>
                <a:highlight>
                  <a:srgbClr val="FFFFFF"/>
                </a:highlight>
                <a:latin typeface="+mj-lt"/>
              </a:rPr>
              <a:t>Not straight-forward</a:t>
            </a:r>
          </a:p>
          <a:p>
            <a:endParaRPr lang="de-DE" sz="1800" b="1" dirty="0">
              <a:solidFill>
                <a:srgbClr val="003560"/>
              </a:solidFill>
              <a:latin typeface="+mj-lt"/>
            </a:endParaRP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F2E71B7-F43E-D62C-C559-8F26CE8982CA}"/>
              </a:ext>
            </a:extLst>
          </p:cNvPr>
          <p:cNvSpPr txBox="1">
            <a:spLocks/>
          </p:cNvSpPr>
          <p:nvPr/>
        </p:nvSpPr>
        <p:spPr>
          <a:xfrm>
            <a:off x="222365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de-DE"/>
            </a:defPPr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kern="1200" baseline="0">
                <a:solidFill>
                  <a:srgbClr val="003560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FC03C-C266-4645-ABC5-645062898383}" type="slidenum">
              <a:rPr lang="de-DE" smtClean="0"/>
              <a:pPr/>
              <a:t>24</a:t>
            </a:fld>
            <a:r>
              <a:rPr lang="de-DE" dirty="0"/>
              <a:t> 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866D3521-AD66-BE6F-EA0E-21F01D958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1984660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30E53B-99C8-7DAA-C67D-4CD096CCF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ADAM – First Tests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2889BE9-FD8F-1205-C5B9-666327CDD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25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A52704-02C9-6580-3931-14D7A5358D4A}"/>
              </a:ext>
            </a:extLst>
          </p:cNvPr>
          <p:cNvSpPr txBox="1"/>
          <p:nvPr/>
        </p:nvSpPr>
        <p:spPr>
          <a:xfrm>
            <a:off x="395536" y="1140234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73961"/>
                </a:solidFill>
              </a:rPr>
              <a:t>Development of a </a:t>
            </a:r>
            <a:r>
              <a:rPr lang="de-DE" sz="1800" dirty="0" err="1">
                <a:solidFill>
                  <a:srgbClr val="073961"/>
                </a:solidFill>
              </a:rPr>
              <a:t>test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application</a:t>
            </a:r>
            <a:r>
              <a:rPr lang="de-DE" sz="1800" dirty="0">
                <a:solidFill>
                  <a:srgbClr val="073961"/>
                </a:solidFill>
              </a:rPr>
              <a:t> in PAWIAN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rgbClr val="073961"/>
                </a:solidFill>
              </a:rPr>
              <a:t>Comparison</a:t>
            </a:r>
            <a:r>
              <a:rPr lang="de-DE" sz="1800" dirty="0">
                <a:solidFill>
                  <a:srgbClr val="073961"/>
                </a:solidFill>
              </a:rPr>
              <a:t> </a:t>
            </a:r>
            <a:r>
              <a:rPr lang="de-DE" sz="1800" dirty="0" err="1">
                <a:solidFill>
                  <a:srgbClr val="073961"/>
                </a:solidFill>
              </a:rPr>
              <a:t>between</a:t>
            </a:r>
            <a:r>
              <a:rPr lang="de-DE" sz="1800" dirty="0">
                <a:solidFill>
                  <a:srgbClr val="073961"/>
                </a:solidFill>
              </a:rPr>
              <a:t> MINUIT2 and ADAM </a:t>
            </a:r>
            <a:r>
              <a:rPr lang="de-DE" sz="1800" dirty="0" err="1">
                <a:solidFill>
                  <a:srgbClr val="073961"/>
                </a:solidFill>
              </a:rPr>
              <a:t>for</a:t>
            </a:r>
            <a:r>
              <a:rPr lang="de-DE" sz="1800" dirty="0">
                <a:solidFill>
                  <a:srgbClr val="073961"/>
                </a:solidFill>
              </a:rPr>
              <a:t> a </a:t>
            </a:r>
            <a:r>
              <a:rPr lang="de-DE" sz="1800" dirty="0" err="1">
                <a:solidFill>
                  <a:srgbClr val="073961"/>
                </a:solidFill>
              </a:rPr>
              <a:t>sum</a:t>
            </a:r>
            <a:r>
              <a:rPr lang="de-DE" sz="1800" dirty="0">
                <a:solidFill>
                  <a:srgbClr val="073961"/>
                </a:solidFill>
              </a:rPr>
              <a:t> of Breit-Wigner </a:t>
            </a:r>
            <a:r>
              <a:rPr lang="de-DE" sz="1800" dirty="0" err="1">
                <a:solidFill>
                  <a:srgbClr val="073961"/>
                </a:solidFill>
              </a:rPr>
              <a:t>functions</a:t>
            </a:r>
            <a:endParaRPr lang="de-DE" sz="1800" dirty="0">
              <a:solidFill>
                <a:srgbClr val="073961"/>
              </a:solidFill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ED904C88-8A7F-1857-6E2E-F24FDAA7A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0D3C067-C8F2-FA53-09CE-32DB6292665E}"/>
              </a:ext>
            </a:extLst>
          </p:cNvPr>
          <p:cNvSpPr/>
          <p:nvPr/>
        </p:nvSpPr>
        <p:spPr>
          <a:xfrm>
            <a:off x="1127786" y="2132856"/>
            <a:ext cx="7164796" cy="1252504"/>
          </a:xfrm>
          <a:prstGeom prst="roundRect">
            <a:avLst/>
          </a:prstGeom>
          <a:solidFill>
            <a:srgbClr val="6A8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B94624B-2155-AB40-7EE4-48E63AA0B6FD}"/>
              </a:ext>
            </a:extLst>
          </p:cNvPr>
          <p:cNvSpPr txBox="1"/>
          <p:nvPr/>
        </p:nvSpPr>
        <p:spPr>
          <a:xfrm>
            <a:off x="1115616" y="2338339"/>
            <a:ext cx="7164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   ADAM reaches the vicinity of the minimum much faster than MINUIT2</a:t>
            </a:r>
          </a:p>
          <a:p>
            <a:r>
              <a:rPr lang="en-US" sz="1600" b="1" dirty="0">
                <a:solidFill>
                  <a:schemeClr val="bg1"/>
                </a:solidFill>
              </a:rPr>
              <a:t>              ADAM is very efficient at the beginning of the </a:t>
            </a:r>
            <a:r>
              <a:rPr lang="en-US" sz="1600" b="1" dirty="0" err="1">
                <a:solidFill>
                  <a:schemeClr val="bg1"/>
                </a:solidFill>
              </a:rPr>
              <a:t>minimisation</a:t>
            </a:r>
            <a:endParaRPr lang="en-US" sz="1600" b="1" dirty="0">
              <a:solidFill>
                <a:schemeClr val="bg1"/>
              </a:solidFill>
            </a:endParaRPr>
          </a:p>
          <a:p>
            <a:r>
              <a:rPr lang="de-DE" sz="1600" dirty="0">
                <a:solidFill>
                  <a:schemeClr val="bg1"/>
                </a:solidFill>
              </a:rPr>
              <a:t>              </a:t>
            </a:r>
            <a:r>
              <a:rPr lang="en-US" sz="1600" b="1" dirty="0">
                <a:solidFill>
                  <a:schemeClr val="bg1"/>
                </a:solidFill>
              </a:rPr>
              <a:t>Use ADAM first, and then switch to MINUIT2 near the minimum</a:t>
            </a:r>
            <a:endParaRPr lang="de-DE" sz="1600" b="1" dirty="0">
              <a:solidFill>
                <a:schemeClr val="bg1"/>
              </a:solidFill>
            </a:endParaRPr>
          </a:p>
        </p:txBody>
      </p:sp>
      <p:pic>
        <p:nvPicPr>
          <p:cNvPr id="12" name="Grafik 11" descr="Pfeil nach rechts mit einfarbiger Füllung">
            <a:extLst>
              <a:ext uri="{FF2B5EF4-FFF2-40B4-BE49-F238E27FC236}">
                <a16:creationId xmlns:a16="http://schemas.microsoft.com/office/drawing/2014/main" id="{C4D38353-79D8-6A64-EE4E-C38DDAB3F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03648" y="2737288"/>
            <a:ext cx="370112" cy="514220"/>
          </a:xfrm>
          <a:prstGeom prst="rect">
            <a:avLst/>
          </a:prstGeom>
        </p:spPr>
      </p:pic>
      <p:pic>
        <p:nvPicPr>
          <p:cNvPr id="13" name="Grafik 12" descr="Pfeil nach rechts mit einfarbiger Füllung">
            <a:extLst>
              <a:ext uri="{FF2B5EF4-FFF2-40B4-BE49-F238E27FC236}">
                <a16:creationId xmlns:a16="http://schemas.microsoft.com/office/drawing/2014/main" id="{24BA6B7B-E1E1-B3AC-B703-DA946E25B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03648" y="2511100"/>
            <a:ext cx="370112" cy="514220"/>
          </a:xfrm>
          <a:prstGeom prst="rect">
            <a:avLst/>
          </a:prstGeom>
        </p:spPr>
      </p:pic>
      <p:sp>
        <p:nvSpPr>
          <p:cNvPr id="14" name="AutoShape 2">
            <a:extLst>
              <a:ext uri="{FF2B5EF4-FFF2-40B4-BE49-F238E27FC236}">
                <a16:creationId xmlns:a16="http://schemas.microsoft.com/office/drawing/2014/main" id="{64D1F5FF-40BF-B5C3-0DEF-B017D3C15E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01693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E0FF186-625C-8065-52E6-82B99F05A39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556"/>
          <a:stretch/>
        </p:blipFill>
        <p:spPr>
          <a:xfrm>
            <a:off x="468000" y="3558850"/>
            <a:ext cx="4031992" cy="236250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829EFAA-A2E9-718B-27BD-97645FFFA6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5823" y="3576352"/>
            <a:ext cx="4314649" cy="233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30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77AA6D-84E0-F8CD-2BEA-33AF175DE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364" y="284720"/>
            <a:ext cx="8788959" cy="624000"/>
          </a:xfrm>
        </p:spPr>
        <p:txBody>
          <a:bodyPr/>
          <a:lstStyle/>
          <a:p>
            <a:r>
              <a:rPr lang="de-DE" b="1" dirty="0"/>
              <a:t>Summary and Outlook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704B7A6-07F5-804D-D143-1257A60B5A12}"/>
              </a:ext>
            </a:extLst>
          </p:cNvPr>
          <p:cNvSpPr txBox="1"/>
          <p:nvPr/>
        </p:nvSpPr>
        <p:spPr>
          <a:xfrm>
            <a:off x="107504" y="4176335"/>
            <a:ext cx="6912768" cy="2549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u="sng" dirty="0" err="1">
                <a:solidFill>
                  <a:srgbClr val="29A4F7"/>
                </a:solidFill>
              </a:rPr>
              <a:t>Autodiff</a:t>
            </a:r>
            <a:r>
              <a:rPr lang="de-DE" sz="1600" b="1" u="sng" dirty="0">
                <a:solidFill>
                  <a:srgbClr val="29A4F7"/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03560"/>
                </a:solidFill>
              </a:rPr>
              <a:t>CoDiPack</a:t>
            </a:r>
            <a:r>
              <a:rPr lang="de-DE" sz="1600" dirty="0">
                <a:solidFill>
                  <a:srgbClr val="003560"/>
                </a:solidFill>
              </a:rPr>
              <a:t>: </a:t>
            </a:r>
            <a:r>
              <a:rPr lang="de-DE" sz="1600" dirty="0" err="1">
                <a:solidFill>
                  <a:srgbClr val="003560"/>
                </a:solidFill>
              </a:rPr>
              <a:t>faster</a:t>
            </a:r>
            <a:r>
              <a:rPr lang="de-DE" sz="1600" dirty="0">
                <a:solidFill>
                  <a:srgbClr val="003560"/>
                </a:solidFill>
              </a:rPr>
              <a:t> (</a:t>
            </a:r>
            <a:r>
              <a:rPr lang="de-DE" sz="1600" dirty="0" err="1">
                <a:solidFill>
                  <a:srgbClr val="003560"/>
                </a:solidFill>
              </a:rPr>
              <a:t>factor</a:t>
            </a:r>
            <a:r>
              <a:rPr lang="de-DE" sz="1600" dirty="0">
                <a:solidFill>
                  <a:srgbClr val="003560"/>
                </a:solidFill>
              </a:rPr>
              <a:t> 10) and </a:t>
            </a:r>
            <a:r>
              <a:rPr lang="de-DE" sz="1600" dirty="0" err="1">
                <a:solidFill>
                  <a:srgbClr val="003560"/>
                </a:solidFill>
              </a:rPr>
              <a:t>more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stable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than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the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numerical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method</a:t>
            </a:r>
            <a:r>
              <a:rPr lang="de-DE" sz="1600" dirty="0">
                <a:solidFill>
                  <a:srgbClr val="003560"/>
                </a:solidFill>
              </a:rPr>
              <a:t>!!!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3560"/>
                </a:solidFill>
              </a:rPr>
              <a:t>Future Tasks:</a:t>
            </a:r>
          </a:p>
          <a:p>
            <a:pPr marL="6286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03560"/>
                </a:solidFill>
              </a:rPr>
              <a:t>Testing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CodiPack</a:t>
            </a:r>
            <a:r>
              <a:rPr lang="de-DE" sz="1600" dirty="0">
                <a:solidFill>
                  <a:srgbClr val="003560"/>
                </a:solidFill>
              </a:rPr>
              <a:t> in Server-Client Mode</a:t>
            </a:r>
          </a:p>
          <a:p>
            <a:pPr marL="6286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3560"/>
                </a:solidFill>
              </a:rPr>
              <a:t>Tests </a:t>
            </a:r>
            <a:r>
              <a:rPr lang="de-DE" sz="1600" dirty="0" err="1">
                <a:solidFill>
                  <a:srgbClr val="003560"/>
                </a:solidFill>
              </a:rPr>
              <a:t>with</a:t>
            </a:r>
            <a:r>
              <a:rPr lang="de-DE" sz="1600" dirty="0">
                <a:solidFill>
                  <a:srgbClr val="003560"/>
                </a:solidFill>
              </a:rPr>
              <a:t> ADAM and Autodiff </a:t>
            </a:r>
          </a:p>
          <a:p>
            <a:pPr>
              <a:lnSpc>
                <a:spcPct val="150000"/>
              </a:lnSpc>
            </a:pPr>
            <a:endParaRPr lang="de-DE" sz="1800" dirty="0">
              <a:solidFill>
                <a:srgbClr val="003560"/>
              </a:solidFill>
            </a:endParaRP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FC9C72F-6FFA-FB30-8BF4-705F7EAAE631}"/>
              </a:ext>
            </a:extLst>
          </p:cNvPr>
          <p:cNvSpPr txBox="1">
            <a:spLocks/>
          </p:cNvSpPr>
          <p:nvPr/>
        </p:nvSpPr>
        <p:spPr>
          <a:xfrm>
            <a:off x="222365" y="6433620"/>
            <a:ext cx="540504" cy="27972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de-DE"/>
            </a:defPPr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kern="1200" baseline="0">
                <a:solidFill>
                  <a:srgbClr val="003560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FC03C-C266-4645-ABC5-645062898383}" type="slidenum">
              <a:rPr lang="de-DE" smtClean="0"/>
              <a:pPr/>
              <a:t>26</a:t>
            </a:fld>
            <a:r>
              <a:rPr lang="de-DE" dirty="0"/>
              <a:t> </a:t>
            </a:r>
          </a:p>
        </p:txBody>
      </p:sp>
      <p:sp>
        <p:nvSpPr>
          <p:cNvPr id="9" name="AutoShape 2">
            <a:extLst>
              <a:ext uri="{FF2B5EF4-FFF2-40B4-BE49-F238E27FC236}">
                <a16:creationId xmlns:a16="http://schemas.microsoft.com/office/drawing/2014/main" id="{1414C389-01D2-E1C8-A3B6-8AF943A039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55976" y="328121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2B058EE-1DE0-3B68-739E-1B24CD1C594F}"/>
              </a:ext>
            </a:extLst>
          </p:cNvPr>
          <p:cNvSpPr txBox="1"/>
          <p:nvPr/>
        </p:nvSpPr>
        <p:spPr>
          <a:xfrm>
            <a:off x="107504" y="2420888"/>
            <a:ext cx="755204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b="1" u="sng" dirty="0">
                <a:solidFill>
                  <a:schemeClr val="accent2">
                    <a:lumMod val="75000"/>
                  </a:schemeClr>
                </a:solidFill>
              </a:rPr>
              <a:t>SNN: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2"/>
                </a:solidFill>
              </a:rPr>
              <a:t>Compression</a:t>
            </a:r>
            <a:r>
              <a:rPr lang="de-DE" sz="1600" dirty="0">
                <a:solidFill>
                  <a:schemeClr val="tx2"/>
                </a:solidFill>
              </a:rPr>
              <a:t> of 10% </a:t>
            </a:r>
            <a:r>
              <a:rPr lang="de-DE" sz="1600" dirty="0" err="1">
                <a:solidFill>
                  <a:schemeClr val="tx2"/>
                </a:solidFill>
              </a:rPr>
              <a:t>for</a:t>
            </a:r>
            <a:r>
              <a:rPr lang="de-DE" sz="1600" dirty="0">
                <a:solidFill>
                  <a:schemeClr val="tx2"/>
                </a:solidFill>
              </a:rPr>
              <a:t> </a:t>
            </a:r>
            <a:r>
              <a:rPr lang="de-DE" sz="1600" dirty="0" err="1">
                <a:solidFill>
                  <a:schemeClr val="tx2"/>
                </a:solidFill>
              </a:rPr>
              <a:t>data</a:t>
            </a:r>
            <a:r>
              <a:rPr lang="de-DE" sz="1600" dirty="0">
                <a:solidFill>
                  <a:schemeClr val="tx2"/>
                </a:solidFill>
              </a:rPr>
              <a:t> and 20% </a:t>
            </a:r>
            <a:r>
              <a:rPr lang="de-DE" sz="1600" dirty="0" err="1">
                <a:solidFill>
                  <a:schemeClr val="tx2"/>
                </a:solidFill>
              </a:rPr>
              <a:t>for</a:t>
            </a:r>
            <a:r>
              <a:rPr lang="de-DE" sz="1600" dirty="0">
                <a:solidFill>
                  <a:schemeClr val="tx2"/>
                </a:solidFill>
              </a:rPr>
              <a:t> MC </a:t>
            </a:r>
            <a:r>
              <a:rPr lang="de-DE" sz="1600" dirty="0" err="1">
                <a:solidFill>
                  <a:schemeClr val="tx2"/>
                </a:solidFill>
              </a:rPr>
              <a:t>data</a:t>
            </a:r>
            <a:endParaRPr lang="de-DE" sz="16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chemeClr val="tx2"/>
                </a:solidFill>
              </a:rPr>
              <a:t>Future Tasks</a:t>
            </a:r>
            <a:r>
              <a:rPr lang="de-DE" sz="1600" dirty="0">
                <a:solidFill>
                  <a:schemeClr val="tx2"/>
                </a:solidFill>
              </a:rPr>
              <a:t>:</a:t>
            </a:r>
          </a:p>
          <a:p>
            <a:pPr marL="6286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03560"/>
                </a:solidFill>
              </a:rPr>
              <a:t>Testing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various</a:t>
            </a:r>
            <a:r>
              <a:rPr lang="de-DE" sz="1600" dirty="0">
                <a:solidFill>
                  <a:srgbClr val="003560"/>
                </a:solidFill>
              </a:rPr>
              <a:t> radii and </a:t>
            </a:r>
            <a:r>
              <a:rPr lang="de-DE" sz="1600" dirty="0" err="1">
                <a:solidFill>
                  <a:srgbClr val="003560"/>
                </a:solidFill>
              </a:rPr>
              <a:t>estimate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general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critical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turnover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point</a:t>
            </a:r>
            <a:endParaRPr lang="de-DE" sz="1600" dirty="0">
              <a:solidFill>
                <a:srgbClr val="003560"/>
              </a:solidFill>
            </a:endParaRPr>
          </a:p>
          <a:p>
            <a:pPr>
              <a:lnSpc>
                <a:spcPct val="150000"/>
              </a:lnSpc>
            </a:pPr>
            <a:endParaRPr lang="de-DE" sz="1700" b="1" u="sng" dirty="0">
              <a:solidFill>
                <a:schemeClr val="bg2">
                  <a:lumMod val="75000"/>
                </a:schemeClr>
              </a:solidFill>
            </a:endParaRPr>
          </a:p>
          <a:p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4F1E1C9-7FA6-9DE0-53EE-AF095386D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914711"/>
            <a:ext cx="3002424" cy="1626313"/>
          </a:xfrm>
          <a:prstGeom prst="rect">
            <a:avLst/>
          </a:prstGeom>
        </p:spPr>
      </p:pic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4E7B3263-962F-DF88-F9D1-128FC1B94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9154AFF-FAAB-73D4-F5E4-014003BEEC53}"/>
              </a:ext>
            </a:extLst>
          </p:cNvPr>
          <p:cNvSpPr txBox="1"/>
          <p:nvPr/>
        </p:nvSpPr>
        <p:spPr>
          <a:xfrm>
            <a:off x="107504" y="908720"/>
            <a:ext cx="6476428" cy="1524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b="1" u="sng" dirty="0">
                <a:solidFill>
                  <a:schemeClr val="bg2">
                    <a:lumMod val="75000"/>
                  </a:schemeClr>
                </a:solidFill>
              </a:rPr>
              <a:t>ADAM:</a:t>
            </a:r>
            <a:endParaRPr lang="de-DE" sz="1600" u="sng" dirty="0">
              <a:solidFill>
                <a:schemeClr val="bg2">
                  <a:lumMod val="7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3560"/>
                </a:solidFill>
              </a:rPr>
              <a:t>At </a:t>
            </a:r>
            <a:r>
              <a:rPr lang="de-DE" sz="1600" dirty="0" err="1">
                <a:solidFill>
                  <a:srgbClr val="003560"/>
                </a:solidFill>
              </a:rPr>
              <a:t>the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beginning</a:t>
            </a:r>
            <a:r>
              <a:rPr lang="de-DE" sz="1600" dirty="0">
                <a:solidFill>
                  <a:srgbClr val="003560"/>
                </a:solidFill>
              </a:rPr>
              <a:t> of a </a:t>
            </a:r>
            <a:r>
              <a:rPr lang="de-DE" sz="1600" dirty="0" err="1">
                <a:solidFill>
                  <a:srgbClr val="003560"/>
                </a:solidFill>
              </a:rPr>
              <a:t>minimisation</a:t>
            </a:r>
            <a:r>
              <a:rPr lang="de-DE" sz="1600" dirty="0">
                <a:solidFill>
                  <a:srgbClr val="003560"/>
                </a:solidFill>
              </a:rPr>
              <a:t>, ADAM </a:t>
            </a:r>
            <a:r>
              <a:rPr lang="de-DE" sz="1600" dirty="0" err="1">
                <a:solidFill>
                  <a:srgbClr val="003560"/>
                </a:solidFill>
              </a:rPr>
              <a:t>is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faster</a:t>
            </a:r>
            <a:r>
              <a:rPr lang="de-DE" sz="1600" dirty="0">
                <a:solidFill>
                  <a:srgbClr val="003560"/>
                </a:solidFill>
              </a:rPr>
              <a:t> </a:t>
            </a:r>
            <a:r>
              <a:rPr lang="de-DE" sz="1600" dirty="0" err="1">
                <a:solidFill>
                  <a:srgbClr val="003560"/>
                </a:solidFill>
              </a:rPr>
              <a:t>than</a:t>
            </a:r>
            <a:r>
              <a:rPr lang="de-DE" sz="1600" dirty="0">
                <a:solidFill>
                  <a:srgbClr val="003560"/>
                </a:solidFill>
              </a:rPr>
              <a:t> MINUIT2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olidFill>
                  <a:srgbClr val="003560"/>
                </a:solidFill>
              </a:rPr>
              <a:t>Future Tasks</a:t>
            </a:r>
            <a:r>
              <a:rPr lang="de-DE" sz="1600" dirty="0">
                <a:solidFill>
                  <a:srgbClr val="003560"/>
                </a:solidFill>
              </a:rPr>
              <a:t>:</a:t>
            </a:r>
          </a:p>
          <a:p>
            <a:pPr marL="6286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03560"/>
                </a:solidFill>
              </a:rPr>
              <a:t>Replacing</a:t>
            </a:r>
            <a:r>
              <a:rPr lang="de-DE" sz="1600" dirty="0">
                <a:solidFill>
                  <a:srgbClr val="003560"/>
                </a:solidFill>
              </a:rPr>
              <a:t> or </a:t>
            </a:r>
            <a:r>
              <a:rPr lang="de-DE" sz="1600" dirty="0" err="1">
                <a:solidFill>
                  <a:srgbClr val="003560"/>
                </a:solidFill>
              </a:rPr>
              <a:t>connecting</a:t>
            </a:r>
            <a:r>
              <a:rPr lang="de-DE" sz="1600" dirty="0">
                <a:solidFill>
                  <a:srgbClr val="003560"/>
                </a:solidFill>
              </a:rPr>
              <a:t> MINUIT2 </a:t>
            </a:r>
            <a:r>
              <a:rPr lang="de-DE" sz="1600" dirty="0" err="1">
                <a:solidFill>
                  <a:srgbClr val="003560"/>
                </a:solidFill>
              </a:rPr>
              <a:t>with</a:t>
            </a:r>
            <a:r>
              <a:rPr lang="de-DE" sz="1600" dirty="0">
                <a:solidFill>
                  <a:srgbClr val="003560"/>
                </a:solidFill>
              </a:rPr>
              <a:t> ADAM</a:t>
            </a:r>
            <a:endParaRPr lang="de-DE" sz="1600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Grafik 4" descr="Grafik 4">
            <a:extLst>
              <a:ext uri="{FF2B5EF4-FFF2-40B4-BE49-F238E27FC236}">
                <a16:creationId xmlns:a16="http://schemas.microsoft.com/office/drawing/2014/main" id="{72E54E82-A043-BE41-0DE8-A74894D18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4458326"/>
            <a:ext cx="2304256" cy="1734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3" descr="Grafik 3">
            <a:extLst>
              <a:ext uri="{FF2B5EF4-FFF2-40B4-BE49-F238E27FC236}">
                <a16:creationId xmlns:a16="http://schemas.microsoft.com/office/drawing/2014/main" id="{1158E7BD-FC5D-EB6F-D6BB-A49D6A7BB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3832" y="2636305"/>
            <a:ext cx="1572323" cy="15755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98853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7FE47C-29C1-AC0A-EE96-9D117FAAD0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 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Attention!</a:t>
            </a:r>
          </a:p>
          <a:p>
            <a:pPr algn="ctr"/>
            <a:r>
              <a:rPr lang="de-D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fhanisch@ep1.rub.de</a:t>
            </a:r>
          </a:p>
        </p:txBody>
      </p:sp>
    </p:spTree>
    <p:extLst>
      <p:ext uri="{BB962C8B-B14F-4D97-AF65-F5344CB8AC3E}">
        <p14:creationId xmlns:p14="http://schemas.microsoft.com/office/powerpoint/2010/main" val="40113754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01395A-5328-9C99-329D-703162E2F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SNN-Backup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09F7B7-492A-7813-29D2-7919B0710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28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B4674309-C57C-C3E1-631D-4490FD163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30" y="1026282"/>
            <a:ext cx="7714996" cy="290049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0" rIns="0" bIns="47610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1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Computational </a:t>
            </a:r>
            <a:r>
              <a:rPr kumimoji="0" lang="de-DE" altLang="de-DE" sz="1800" b="1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Considerations</a:t>
            </a:r>
            <a:endParaRPr lang="de-DE" altLang="de-DE" sz="1800" b="1" dirty="0">
              <a:solidFill>
                <a:srgbClr val="003560"/>
              </a:solidFill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Arithmetic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complexity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is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reduced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by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using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precomputed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dot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products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and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matrix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operations</a:t>
            </a:r>
            <a:endParaRPr lang="de-DE" altLang="de-DE" sz="1800" dirty="0">
              <a:solidFill>
                <a:srgbClr val="003560"/>
              </a:solidFill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BLAS (Basic Linear Algebra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Subprograms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)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for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fast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computation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on modern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architectures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rgbClr val="003560"/>
              </a:solidFill>
              <a:effectLst/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Handling of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floating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-point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arithmetic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ensures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high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accuracy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rgbClr val="0035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21B577D-7666-0CB6-2AA7-59A9E3F0D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803" y="3750571"/>
            <a:ext cx="8517396" cy="17856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98375" rIns="0" bIns="198375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800" b="1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Theoretical</a:t>
            </a:r>
            <a:r>
              <a:rPr kumimoji="0" lang="de-DE" altLang="de-DE" sz="1800" b="1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Analysis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Efficiency of SNN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depends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on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the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number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of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distance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computations</a:t>
            </a:r>
            <a:endParaRPr lang="de-DE" altLang="de-DE" sz="1800" dirty="0">
              <a:solidFill>
                <a:srgbClr val="003560"/>
              </a:solidFill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Analysis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shows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that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the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algorithm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is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more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efficient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with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increasing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query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radius</a:t>
            </a:r>
            <a:endParaRPr lang="de-DE" altLang="de-DE" sz="1800" dirty="0">
              <a:solidFill>
                <a:srgbClr val="003560"/>
              </a:solidFill>
              <a:latin typeface="+mj-lt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SNN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balances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between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exhaustive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search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and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efficient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pruning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of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search</a:t>
            </a:r>
            <a:r>
              <a:rPr kumimoji="0" lang="de-DE" altLang="de-DE" sz="1800" b="0" i="0" u="none" strike="noStrike" cap="none" normalizeH="0" baseline="0" dirty="0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 </a:t>
            </a:r>
            <a:r>
              <a:rPr kumimoji="0" lang="de-DE" altLang="de-DE" sz="1800" b="0" i="0" u="none" strike="noStrike" cap="none" normalizeH="0" baseline="0" dirty="0" err="1">
                <a:ln>
                  <a:noFill/>
                </a:ln>
                <a:solidFill>
                  <a:srgbClr val="003560"/>
                </a:solidFill>
                <a:effectLst/>
                <a:latin typeface="+mj-lt"/>
              </a:rPr>
              <a:t>space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rgbClr val="0035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1DE73D54-6347-0874-E314-4FC320540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87885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AFFE1-7D6C-B906-ECA7-C0D48FB5C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528000"/>
            <a:ext cx="8352472" cy="624000"/>
          </a:xfrm>
        </p:spPr>
        <p:txBody>
          <a:bodyPr/>
          <a:lstStyle/>
          <a:p>
            <a:r>
              <a:rPr lang="de-DE" b="1" dirty="0"/>
              <a:t>Partial Wave Analysis (PWA) – </a:t>
            </a:r>
            <a:r>
              <a:rPr lang="de-DE" b="1" dirty="0" err="1"/>
              <a:t>Current</a:t>
            </a:r>
            <a:r>
              <a:rPr lang="de-DE" b="1" dirty="0"/>
              <a:t> Challenges</a:t>
            </a:r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48153FFC-ECA3-9FC2-A671-AE1ECE082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7FD91C4-1692-2B2B-2968-C7BDA520A482}"/>
              </a:ext>
            </a:extLst>
          </p:cNvPr>
          <p:cNvSpPr txBox="1"/>
          <p:nvPr/>
        </p:nvSpPr>
        <p:spPr>
          <a:xfrm>
            <a:off x="4139952" y="1412776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>
                <a:solidFill>
                  <a:srgbClr val="003560"/>
                </a:solidFill>
              </a:rPr>
              <a:t>Fit time </a:t>
            </a:r>
            <a:r>
              <a:rPr lang="de-DE" sz="2000" b="1" u="sng" dirty="0" err="1">
                <a:solidFill>
                  <a:srgbClr val="003560"/>
                </a:solidFill>
              </a:rPr>
              <a:t>depends</a:t>
            </a:r>
            <a:r>
              <a:rPr lang="de-DE" sz="2000" b="1" u="sng" dirty="0">
                <a:solidFill>
                  <a:srgbClr val="003560"/>
                </a:solidFill>
              </a:rPr>
              <a:t> on: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FBD3D25F-3298-1363-6A9E-623B7CE60C47}"/>
              </a:ext>
            </a:extLst>
          </p:cNvPr>
          <p:cNvCxnSpPr>
            <a:cxnSpLocks/>
          </p:cNvCxnSpPr>
          <p:nvPr/>
        </p:nvCxnSpPr>
        <p:spPr>
          <a:xfrm flipV="1">
            <a:off x="5220072" y="3861048"/>
            <a:ext cx="0" cy="7920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6FDA2B1E-287A-4F82-3CDA-FCC5F7366F30}"/>
              </a:ext>
            </a:extLst>
          </p:cNvPr>
          <p:cNvSpPr/>
          <p:nvPr/>
        </p:nvSpPr>
        <p:spPr>
          <a:xfrm>
            <a:off x="4139952" y="2636912"/>
            <a:ext cx="2160240" cy="1224136"/>
          </a:xfrm>
          <a:prstGeom prst="roundRect">
            <a:avLst/>
          </a:prstGeom>
          <a:solidFill>
            <a:srgbClr val="2DA2F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Computation</a:t>
            </a: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of </a:t>
            </a:r>
            <a:r>
              <a:rPr lang="de-DE" sz="15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the</a:t>
            </a:r>
            <a:endParaRPr lang="de-DE" sz="1500" b="1" dirty="0">
              <a:effectLst>
                <a:outerShdw blurRad="50800" dist="50800" dir="5400000" algn="ctr" rotWithShape="0">
                  <a:srgbClr val="000000">
                    <a:alpha val="22000"/>
                  </a:srgbClr>
                </a:outerShdw>
              </a:effectLst>
            </a:endParaRPr>
          </a:p>
          <a:p>
            <a:pPr algn="ctr"/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Gradient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90E2F773-EBFD-83F0-2165-1A7A3F2687D8}"/>
              </a:ext>
            </a:extLst>
          </p:cNvPr>
          <p:cNvSpPr/>
          <p:nvPr/>
        </p:nvSpPr>
        <p:spPr>
          <a:xfrm>
            <a:off x="4139952" y="4293096"/>
            <a:ext cx="2160240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b="1" dirty="0" err="1"/>
              <a:t>Number</a:t>
            </a:r>
            <a:r>
              <a:rPr lang="de-DE" sz="1500" b="1" dirty="0"/>
              <a:t> of Data Events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010C4592-3E3A-1EBB-E04C-7B079C73A6F9}"/>
              </a:ext>
            </a:extLst>
          </p:cNvPr>
          <p:cNvSpPr/>
          <p:nvPr/>
        </p:nvSpPr>
        <p:spPr>
          <a:xfrm>
            <a:off x="6658112" y="2636912"/>
            <a:ext cx="2160240" cy="1224136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500" b="1" dirty="0" err="1"/>
              <a:t>Number</a:t>
            </a:r>
            <a:r>
              <a:rPr lang="de-DE" sz="1500" b="1" dirty="0"/>
              <a:t> of </a:t>
            </a:r>
            <a:r>
              <a:rPr lang="de-DE" sz="1500" b="1" dirty="0" err="1"/>
              <a:t>Iterations</a:t>
            </a:r>
            <a:endParaRPr lang="de-DE" sz="1500" b="1" dirty="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B65F755C-24CD-384E-8EEE-7C32106D025A}"/>
              </a:ext>
            </a:extLst>
          </p:cNvPr>
          <p:cNvCxnSpPr>
            <a:stCxn id="18" idx="3"/>
            <a:endCxn id="20" idx="1"/>
          </p:cNvCxnSpPr>
          <p:nvPr/>
        </p:nvCxnSpPr>
        <p:spPr>
          <a:xfrm>
            <a:off x="6300192" y="3248980"/>
            <a:ext cx="357920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736019F9-3F7F-0337-AF7F-1696297CFE06}"/>
              </a:ext>
            </a:extLst>
          </p:cNvPr>
          <p:cNvSpPr txBox="1"/>
          <p:nvPr/>
        </p:nvSpPr>
        <p:spPr>
          <a:xfrm>
            <a:off x="4572000" y="22675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rgbClr val="29A4F7"/>
                </a:solidFill>
              </a:rPr>
              <a:t>AUTODIFF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94BBCBA-CFC0-3F9B-A210-A5856B54F9B8}"/>
              </a:ext>
            </a:extLst>
          </p:cNvPr>
          <p:cNvSpPr txBox="1"/>
          <p:nvPr/>
        </p:nvSpPr>
        <p:spPr>
          <a:xfrm>
            <a:off x="7308304" y="225422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chemeClr val="bg2">
                    <a:lumMod val="75000"/>
                  </a:schemeClr>
                </a:solidFill>
              </a:rPr>
              <a:t>ADAM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FF9F35D-848E-02DF-3D03-547AD5FE5527}"/>
              </a:ext>
            </a:extLst>
          </p:cNvPr>
          <p:cNvSpPr txBox="1"/>
          <p:nvPr/>
        </p:nvSpPr>
        <p:spPr>
          <a:xfrm>
            <a:off x="4788024" y="55799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de-DE" sz="1800" b="1" dirty="0">
                <a:solidFill>
                  <a:srgbClr val="C16614"/>
                </a:solidFill>
              </a:rPr>
              <a:t>N</a:t>
            </a:r>
            <a:r>
              <a:rPr lang="de-DE" sz="1800" b="1" dirty="0">
                <a:solidFill>
                  <a:schemeClr val="accent2">
                    <a:lumMod val="75000"/>
                  </a:schemeClr>
                </a:solidFill>
              </a:rPr>
              <a:t>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5792122-730B-D841-EE68-251F35DF7D1D}"/>
              </a:ext>
            </a:extLst>
          </p:cNvPr>
          <p:cNvSpPr txBox="1"/>
          <p:nvPr/>
        </p:nvSpPr>
        <p:spPr>
          <a:xfrm>
            <a:off x="4572000" y="191174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err="1">
                <a:solidFill>
                  <a:srgbClr val="29A4F7"/>
                </a:solidFill>
              </a:rPr>
              <a:t>Numerical</a:t>
            </a:r>
            <a:endParaRPr lang="de-DE" sz="1800" b="1" dirty="0">
              <a:solidFill>
                <a:srgbClr val="29A4F7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FEE5C83-F77E-D05F-F86E-CBE7F03F9DAD}"/>
              </a:ext>
            </a:extLst>
          </p:cNvPr>
          <p:cNvSpPr txBox="1"/>
          <p:nvPr/>
        </p:nvSpPr>
        <p:spPr>
          <a:xfrm>
            <a:off x="7236296" y="191011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chemeClr val="bg2">
                    <a:lumMod val="75000"/>
                  </a:schemeClr>
                </a:solidFill>
              </a:rPr>
              <a:t>MINUIT2</a:t>
            </a:r>
          </a:p>
        </p:txBody>
      </p:sp>
      <p:pic>
        <p:nvPicPr>
          <p:cNvPr id="27" name="Grafik 26" descr="Schließen mit einfarbiger Füllung">
            <a:extLst>
              <a:ext uri="{FF2B5EF4-FFF2-40B4-BE49-F238E27FC236}">
                <a16:creationId xmlns:a16="http://schemas.microsoft.com/office/drawing/2014/main" id="{D053FD7E-C5FA-F602-0CC7-FB355CC5C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75111" y="1852760"/>
            <a:ext cx="489922" cy="489922"/>
          </a:xfrm>
          <a:prstGeom prst="rect">
            <a:avLst/>
          </a:prstGeom>
        </p:spPr>
      </p:pic>
      <p:pic>
        <p:nvPicPr>
          <p:cNvPr id="28" name="Grafik 27" descr="Schließen mit einfarbiger Füllung">
            <a:extLst>
              <a:ext uri="{FF2B5EF4-FFF2-40B4-BE49-F238E27FC236}">
                <a16:creationId xmlns:a16="http://schemas.microsoft.com/office/drawing/2014/main" id="{FBEFDCAA-42BF-F23B-FBD9-563B3EED8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8462" y="1844824"/>
            <a:ext cx="489922" cy="489922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A5452DA9-B446-F8A4-5383-A48FB114F2A2}"/>
              </a:ext>
            </a:extLst>
          </p:cNvPr>
          <p:cNvSpPr txBox="1"/>
          <p:nvPr/>
        </p:nvSpPr>
        <p:spPr>
          <a:xfrm>
            <a:off x="452331" y="1463437"/>
            <a:ext cx="3600400" cy="4578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73961"/>
                </a:solidFill>
                <a:latin typeface="+mj-lt"/>
              </a:rPr>
              <a:t>Era of high statistics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73961"/>
                </a:solidFill>
                <a:latin typeface="+mj-lt"/>
              </a:rPr>
              <a:t>Event based PWA fits use lots of computing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73961"/>
                </a:solidFill>
              </a:rPr>
              <a:t>Currently fits take up to several  weeks, even on hundreds of CPU cores</a:t>
            </a:r>
            <a:endParaRPr lang="en-US" sz="1800" b="0" dirty="0">
              <a:solidFill>
                <a:srgbClr val="073961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rgbClr val="073961"/>
                </a:solidFill>
                <a:latin typeface="+mj-lt"/>
              </a:rPr>
              <a:t>Even more data in future</a:t>
            </a:r>
          </a:p>
          <a:p>
            <a:endParaRPr lang="en-US" sz="1800" b="0" dirty="0">
              <a:solidFill>
                <a:srgbClr val="073961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0" dirty="0">
              <a:solidFill>
                <a:srgbClr val="073961"/>
              </a:solidFill>
              <a:latin typeface="+mj-lt"/>
            </a:endParaRPr>
          </a:p>
          <a:p>
            <a:r>
              <a:rPr lang="en-US" sz="1800" b="1" dirty="0">
                <a:solidFill>
                  <a:srgbClr val="073961"/>
                </a:solidFill>
                <a:latin typeface="+mj-lt"/>
              </a:rPr>
              <a:t>Motivation</a:t>
            </a:r>
          </a:p>
          <a:p>
            <a:pPr marL="342900" lvl="1" indent="-342900">
              <a:buClr>
                <a:srgbClr val="00356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73961"/>
                </a:solidFill>
                <a:latin typeface="+mj-lt"/>
              </a:rPr>
              <a:t>More sustainable use of resources</a:t>
            </a:r>
          </a:p>
          <a:p>
            <a:pPr marL="342900" lvl="1" indent="-342900">
              <a:buClr>
                <a:srgbClr val="00356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73961"/>
                </a:solidFill>
                <a:latin typeface="+mj-lt"/>
              </a:rPr>
              <a:t>Faster and more efficient PWA</a:t>
            </a:r>
          </a:p>
          <a:p>
            <a:pPr marL="342900" lvl="1" indent="-342900">
              <a:buClr>
                <a:srgbClr val="00356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73961"/>
                </a:solidFill>
                <a:latin typeface="+mj-lt"/>
              </a:rPr>
              <a:t>Especially problematic in event-based analyses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882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B76D36-DE6E-C867-8035-669685FF5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41883"/>
            <a:ext cx="9180512" cy="624000"/>
          </a:xfrm>
        </p:spPr>
        <p:txBody>
          <a:bodyPr/>
          <a:lstStyle/>
          <a:p>
            <a:r>
              <a:rPr lang="de-DE" b="1" dirty="0"/>
              <a:t>PAWIAN Framework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DA54B2-9FA2-C1BB-8D4E-C39D2682D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890" y="1052736"/>
            <a:ext cx="8775606" cy="448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i="0" dirty="0" err="1">
                <a:effectLst/>
                <a:latin typeface="Arial" panose="020B0604020202020204" pitchFamily="34" charset="0"/>
              </a:rPr>
              <a:t>PA</a:t>
            </a:r>
            <a:r>
              <a:rPr lang="en-US" sz="1800" b="0" i="0" dirty="0" err="1">
                <a:effectLst/>
                <a:latin typeface="Arial" panose="020B0604020202020204" pitchFamily="34" charset="0"/>
              </a:rPr>
              <a:t>rtial</a:t>
            </a:r>
            <a:r>
              <a:rPr lang="en-US" sz="1800" b="0" i="0" dirty="0">
                <a:effectLst/>
                <a:latin typeface="Arial" panose="020B0604020202020204" pitchFamily="34" charset="0"/>
              </a:rPr>
              <a:t> </a:t>
            </a:r>
            <a:r>
              <a:rPr lang="en-US" sz="1800" b="1" i="0" dirty="0">
                <a:effectLst/>
                <a:latin typeface="Arial" panose="020B0604020202020204" pitchFamily="34" charset="0"/>
              </a:rPr>
              <a:t>W</a:t>
            </a:r>
            <a:r>
              <a:rPr lang="en-US" sz="1800" b="0" i="0" dirty="0">
                <a:effectLst/>
                <a:latin typeface="Arial" panose="020B0604020202020204" pitchFamily="34" charset="0"/>
              </a:rPr>
              <a:t>ave</a:t>
            </a:r>
            <a:r>
              <a:rPr lang="en-US" sz="1800" b="1" i="0" dirty="0">
                <a:effectLst/>
                <a:latin typeface="Arial" panose="020B0604020202020204" pitchFamily="34" charset="0"/>
              </a:rPr>
              <a:t> I</a:t>
            </a:r>
            <a:r>
              <a:rPr lang="en-US" sz="1800" b="0" i="0" dirty="0">
                <a:effectLst/>
                <a:latin typeface="Arial" panose="020B0604020202020204" pitchFamily="34" charset="0"/>
              </a:rPr>
              <a:t>nteractive </a:t>
            </a:r>
            <a:r>
              <a:rPr lang="en-US" sz="1800" b="1" i="0" dirty="0" err="1">
                <a:effectLst/>
                <a:latin typeface="Arial" panose="020B0604020202020204" pitchFamily="34" charset="0"/>
              </a:rPr>
              <a:t>AN</a:t>
            </a:r>
            <a:r>
              <a:rPr lang="en-US" sz="1800" b="0" i="0" dirty="0" err="1">
                <a:effectLst/>
                <a:latin typeface="Arial" panose="020B0604020202020204" pitchFamily="34" charset="0"/>
              </a:rPr>
              <a:t>alysis</a:t>
            </a:r>
            <a:r>
              <a:rPr lang="en-US" sz="1800" b="0" i="0" dirty="0">
                <a:effectLst/>
                <a:latin typeface="Arial" panose="020B0604020202020204" pitchFamily="34" charset="0"/>
              </a:rPr>
              <a:t> Software: </a:t>
            </a:r>
            <a:r>
              <a:rPr lang="en-US" sz="1800" b="0" i="1" u="sng" dirty="0">
                <a:effectLst/>
                <a:latin typeface="Arial" panose="020B0604020202020204" pitchFamily="34" charset="0"/>
              </a:rPr>
              <a:t>https://gitlab.ep1.rub.de/pwa/Pawian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Arial" panose="020B0604020202020204" pitchFamily="34" charset="0"/>
              </a:rPr>
              <a:t>Hypothesis and other settings defined via configuration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effectLst/>
                <a:latin typeface="Arial" panose="020B0604020202020204" pitchFamily="34" charset="0"/>
              </a:rPr>
              <a:t>Event base</a:t>
            </a:r>
            <a:r>
              <a:rPr lang="en-US" sz="1800" b="0" dirty="0">
                <a:latin typeface="Arial" panose="020B0604020202020204" pitchFamily="34" charset="0"/>
              </a:rPr>
              <a:t>d maximum likelihood fit using e.g., MINUIT2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effectLst/>
                <a:latin typeface="Arial" panose="020B0604020202020204" pitchFamily="34" charset="0"/>
              </a:rPr>
              <a:t>Support for s</a:t>
            </a:r>
            <a:r>
              <a:rPr lang="en-US" sz="1800" b="0" dirty="0">
                <a:latin typeface="Arial" panose="020B0604020202020204" pitchFamily="34" charset="0"/>
              </a:rPr>
              <a:t>erver-client mode and cluster submission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effectLst/>
                <a:latin typeface="Arial" panose="020B0604020202020204" pitchFamily="34" charset="0"/>
              </a:rPr>
              <a:t>Analysis tools: Extraction of pole positions and residues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Arial" panose="020B0604020202020204" pitchFamily="34" charset="0"/>
              </a:rPr>
              <a:t>Event generation, histograms, efficiency correction, …</a:t>
            </a:r>
            <a:endParaRPr lang="en-US" sz="1800" b="0" i="0" dirty="0">
              <a:effectLst/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sz="20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0EC6517-67EA-A596-76D5-C5BA07DFE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4894057"/>
            <a:ext cx="2304256" cy="1152128"/>
          </a:xfrm>
          <a:prstGeom prst="rect">
            <a:avLst/>
          </a:prstGeom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C78F67F1-9880-0BC0-BC73-EBA766EFA51F}"/>
              </a:ext>
            </a:extLst>
          </p:cNvPr>
          <p:cNvSpPr/>
          <p:nvPr/>
        </p:nvSpPr>
        <p:spPr>
          <a:xfrm>
            <a:off x="3419872" y="2033209"/>
            <a:ext cx="2304256" cy="1323782"/>
          </a:xfrm>
          <a:prstGeom prst="roundRect">
            <a:avLst/>
          </a:prstGeom>
          <a:solidFill>
            <a:srgbClr val="7030A0">
              <a:alpha val="76078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K-Matrix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Two</a:t>
            </a: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-potential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Tensor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Breit-Wigner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: abgerundete Ecken 5">
                <a:extLst>
                  <a:ext uri="{FF2B5EF4-FFF2-40B4-BE49-F238E27FC236}">
                    <a16:creationId xmlns:a16="http://schemas.microsoft.com/office/drawing/2014/main" id="{4D967228-8FB5-0F46-ED5B-C44448F73168}"/>
                  </a:ext>
                </a:extLst>
              </p:cNvPr>
              <p:cNvSpPr/>
              <p:nvPr/>
            </p:nvSpPr>
            <p:spPr>
              <a:xfrm>
                <a:off x="467544" y="2033210"/>
                <a:ext cx="2304256" cy="1323782"/>
              </a:xfrm>
              <a:prstGeom prst="roundRect">
                <a:avLst/>
              </a:prstGeom>
              <a:solidFill>
                <a:srgbClr val="CA64F8">
                  <a:alpha val="72549"/>
                </a:srgb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500" b="1" dirty="0">
                    <a:effectLst>
                      <a:outerShdw blurRad="50800" dist="50800" dir="5400000" algn="ctr" rotWithShape="0">
                        <a:srgbClr val="000000">
                          <a:alpha val="22000"/>
                        </a:srgbClr>
                      </a:outerShdw>
                    </a:effectLst>
                  </a:rPr>
                  <a:t>Annihilation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𝒑</m:t>
                    </m:r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de-DE" sz="1500" b="1" i="1" smtClean="0">
                            <a:effectLst>
                              <a:outerShdw blurRad="50800" dist="50800" dir="5400000" algn="ctr" rotWithShape="0">
                                <a:srgbClr val="000000">
                                  <a:alpha val="22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</m:t>
                    </m:r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𝜸𝜸</m:t>
                    </m:r>
                  </m:oMath>
                </a14:m>
                <a:r>
                  <a:rPr lang="de-DE" sz="1500" b="1" dirty="0">
                    <a:effectLst>
                      <a:outerShdw blurRad="50800" dist="50800" dir="5400000" algn="ctr" rotWithShape="0">
                        <a:srgbClr val="000000">
                          <a:alpha val="22000"/>
                        </a:srgbClr>
                      </a:outerShdw>
                    </a:effectLst>
                  </a:rPr>
                  <a:t> fusion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500" b="1" dirty="0" err="1">
                    <a:effectLst>
                      <a:outerShdw blurRad="50800" dist="50800" dir="5400000" algn="ctr" rotWithShape="0">
                        <a:srgbClr val="000000">
                          <a:alpha val="22000"/>
                        </a:srgbClr>
                      </a:outerShdw>
                    </a:effectLst>
                  </a:rPr>
                  <a:t>Scattering</a:t>
                </a:r>
                <a:r>
                  <a:rPr lang="de-DE" sz="1500" b="1" dirty="0">
                    <a:effectLst>
                      <a:outerShdw blurRad="50800" dist="50800" dir="5400000" algn="ctr" rotWithShape="0">
                        <a:srgbClr val="000000">
                          <a:alpha val="22000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𝝅</m:t>
                    </m:r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𝒑</m:t>
                    </m:r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𝝅𝝅</m:t>
                    </m:r>
                    <m:r>
                      <a:rPr lang="de-DE" sz="1500" b="1" i="1" smtClean="0">
                        <a:effectLst>
                          <a:outerShdw blurRad="50800" dist="50800" dir="5400000" algn="ctr" rotWithShape="0">
                            <a:srgbClr val="000000">
                              <a:alpha val="22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, …</m:t>
                    </m:r>
                  </m:oMath>
                </a14:m>
                <a:endParaRPr lang="de-DE" sz="1500" b="1" dirty="0">
                  <a:effectLst>
                    <a:outerShdw blurRad="50800" dist="50800" dir="5400000" algn="ctr" rotWithShape="0">
                      <a:srgbClr val="000000">
                        <a:alpha val="22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Rechteck: abgerundete Ecken 5">
                <a:extLst>
                  <a:ext uri="{FF2B5EF4-FFF2-40B4-BE49-F238E27FC236}">
                    <a16:creationId xmlns:a16="http://schemas.microsoft.com/office/drawing/2014/main" id="{4D967228-8FB5-0F46-ED5B-C44448F731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033210"/>
                <a:ext cx="2304256" cy="1323782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A8C84EB-5815-DC55-4E86-D7DD4D455B0A}"/>
              </a:ext>
            </a:extLst>
          </p:cNvPr>
          <p:cNvSpPr/>
          <p:nvPr/>
        </p:nvSpPr>
        <p:spPr>
          <a:xfrm>
            <a:off x="6300192" y="2033210"/>
            <a:ext cx="2304256" cy="1323782"/>
          </a:xfrm>
          <a:prstGeom prst="roundRect">
            <a:avLst/>
          </a:prstGeom>
          <a:solidFill>
            <a:srgbClr val="56386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Helicity</a:t>
            </a:r>
            <a:endParaRPr lang="de-DE" sz="1500" b="1" dirty="0">
              <a:effectLst>
                <a:outerShdw blurRad="50800" dist="50800" dir="5400000" algn="ctr" rotWithShape="0">
                  <a:srgbClr val="000000">
                    <a:alpha val="22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Canonical</a:t>
            </a: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</a:t>
            </a:r>
            <a:r>
              <a:rPr lang="de-DE" sz="15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amplitudes</a:t>
            </a:r>
            <a:endParaRPr lang="de-DE" sz="1500" b="1" dirty="0">
              <a:effectLst>
                <a:outerShdw blurRad="50800" dist="50800" dir="5400000" algn="ctr" rotWithShape="0">
                  <a:srgbClr val="000000">
                    <a:alpha val="22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…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367EA0E-8EDB-5D8F-BCA3-9A728FF902FD}"/>
              </a:ext>
            </a:extLst>
          </p:cNvPr>
          <p:cNvSpPr txBox="1"/>
          <p:nvPr/>
        </p:nvSpPr>
        <p:spPr>
          <a:xfrm>
            <a:off x="467544" y="1628800"/>
            <a:ext cx="23042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CA64F8"/>
                </a:solidFill>
              </a:rPr>
              <a:t>Production</a:t>
            </a:r>
            <a:r>
              <a:rPr lang="de-DE" sz="1500" b="1" dirty="0">
                <a:solidFill>
                  <a:srgbClr val="CA64F8"/>
                </a:solidFill>
              </a:rPr>
              <a:t> </a:t>
            </a:r>
            <a:r>
              <a:rPr lang="en-US" sz="1500" b="1" dirty="0">
                <a:solidFill>
                  <a:srgbClr val="CA64F8"/>
                </a:solidFill>
              </a:rPr>
              <a:t>Mechanism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FD1229E-A72F-E7D7-71C0-8AE2CED2137A}"/>
              </a:ext>
            </a:extLst>
          </p:cNvPr>
          <p:cNvSpPr txBox="1"/>
          <p:nvPr/>
        </p:nvSpPr>
        <p:spPr>
          <a:xfrm>
            <a:off x="3528392" y="1620754"/>
            <a:ext cx="23042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>
                <a:solidFill>
                  <a:srgbClr val="7030A0"/>
                </a:solidFill>
              </a:rPr>
              <a:t>Dynamical Models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7F5ACC5-8943-585A-9E42-130B73FEBCA1}"/>
              </a:ext>
            </a:extLst>
          </p:cNvPr>
          <p:cNvSpPr txBox="1"/>
          <p:nvPr/>
        </p:nvSpPr>
        <p:spPr>
          <a:xfrm>
            <a:off x="6444208" y="1625351"/>
            <a:ext cx="23042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>
                <a:solidFill>
                  <a:srgbClr val="7030A0"/>
                </a:solidFill>
              </a:rPr>
              <a:t>Spin Formalisms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A92FFF64-3B76-8465-B309-6728A61BFF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3882973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D5BA3-0F2F-88F9-B746-9D9B5316A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000" y="2420888"/>
            <a:ext cx="8172000" cy="720000"/>
          </a:xfrm>
        </p:spPr>
        <p:txBody>
          <a:bodyPr/>
          <a:lstStyle/>
          <a:p>
            <a:pPr algn="ctr"/>
            <a:r>
              <a:rPr lang="de-DE" sz="4200" b="1" dirty="0" err="1"/>
              <a:t>Automatic</a:t>
            </a:r>
            <a:r>
              <a:rPr lang="de-DE" sz="4200" b="1" dirty="0"/>
              <a:t> Differentiation (AUTODIFF)</a:t>
            </a:r>
          </a:p>
        </p:txBody>
      </p:sp>
    </p:spTree>
    <p:extLst>
      <p:ext uri="{BB962C8B-B14F-4D97-AF65-F5344CB8AC3E}">
        <p14:creationId xmlns:p14="http://schemas.microsoft.com/office/powerpoint/2010/main" val="847017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CCB758-34A0-90F5-E0E5-A5B5AC71C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Minimization</a:t>
            </a:r>
            <a:r>
              <a:rPr lang="de-DE" b="1" dirty="0"/>
              <a:t> Tools </a:t>
            </a:r>
            <a:r>
              <a:rPr lang="de-DE" b="1" dirty="0" err="1"/>
              <a:t>for</a:t>
            </a:r>
            <a:r>
              <a:rPr lang="de-DE" b="1" dirty="0"/>
              <a:t> PWA – Status Quo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F60C763-3973-6527-1481-537C63C2C4C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sz="2000" u="sng" dirty="0">
                    <a:latin typeface="+mj-lt"/>
                  </a:rPr>
                  <a:t>Numerical </a:t>
                </a:r>
                <a:r>
                  <a:rPr lang="de-DE" sz="2000" u="sng" dirty="0" err="1">
                    <a:latin typeface="+mj-lt"/>
                  </a:rPr>
                  <a:t>Minimization</a:t>
                </a:r>
                <a:r>
                  <a:rPr lang="de-DE" sz="2000" u="sng" dirty="0">
                    <a:latin typeface="+mj-lt"/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b="0" i="0" dirty="0">
                    <a:effectLst/>
                    <a:latin typeface="+mj-lt"/>
                  </a:rPr>
                  <a:t>The derivatives </a:t>
                </a:r>
                <a:r>
                  <a:rPr lang="en-US" sz="1800" b="0" dirty="0">
                    <a:latin typeface="+mj-lt"/>
                  </a:rPr>
                  <a:t>a</a:t>
                </a:r>
                <a:r>
                  <a:rPr lang="en-US" sz="1800" b="0" i="0" dirty="0">
                    <a:effectLst/>
                    <a:latin typeface="+mj-lt"/>
                  </a:rPr>
                  <a:t>re calculated numerically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800" b="0" dirty="0">
                  <a:latin typeface="+mj-lt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18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sSup>
                              <m:sSupPr>
                                <m:ctrlPr>
                                  <a:rPr lang="de-DE" sz="18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de-DE" sz="18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f</m:t>
                                </m:r>
                              </m:e>
                              <m:sup>
                                <m:r>
                                  <a:rPr lang="de-DE" sz="18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de-DE" sz="18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de-DE" sz="18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d>
                            <m:r>
                              <a:rPr lang="de-DE" sz="1800" b="0" i="0" smtClean="0">
                                <a:effectLst/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effectLst/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                     </m:t>
                            </m:r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→0 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US" sz="18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de-DE" sz="18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8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de-DE" sz="18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de-DE" sz="18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</m:d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de-DE" sz="1800" b="0" i="1" smtClean="0">
                                <a:effectLst/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</m:e>
                    </m:func>
                  </m:oMath>
                </a14:m>
                <a:endParaRPr lang="en-US" sz="1800" b="0" dirty="0">
                  <a:latin typeface="+mj-lt"/>
                </a:endParaRPr>
              </a:p>
              <a:p>
                <a:endParaRPr lang="en-US" sz="1800" b="0" dirty="0">
                  <a:latin typeface="+mj-lt"/>
                </a:endParaRPr>
              </a:p>
              <a:p>
                <a:r>
                  <a:rPr lang="en-US" sz="2000" u="sng" dirty="0">
                    <a:latin typeface="+mj-lt"/>
                  </a:rPr>
                  <a:t>Problems: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latin typeface="+mj-lt"/>
                  </a:rPr>
                  <a:t>Calculations with many parameters </a:t>
                </a:r>
                <a:r>
                  <a:rPr lang="en-US" sz="1800" dirty="0">
                    <a:latin typeface="+mj-lt"/>
                  </a:rPr>
                  <a:t>require a lot of time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US" sz="1800" b="0" i="0" dirty="0">
                    <a:effectLst/>
                    <a:latin typeface="+mj-lt"/>
                  </a:rPr>
                  <a:t>Rounding errors occur → affects stability and convergence</a:t>
                </a:r>
              </a:p>
              <a:p>
                <a:pPr lvl="2" indent="0">
                  <a:buNone/>
                </a:pPr>
                <a:endParaRPr lang="en-US" sz="2000" b="0" i="0" dirty="0">
                  <a:effectLst/>
                  <a:latin typeface="-apple-system"/>
                </a:endParaRPr>
              </a:p>
              <a:p>
                <a:pPr marL="285750" indent="-285750">
                  <a:buFont typeface="Symbol" panose="05050102010706020507" pitchFamily="18" charset="2"/>
                  <a:buChar char="-"/>
                </a:pPr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F60C763-3973-6527-1481-537C63C2C4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016" t="-339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D7478AA3-63D7-4224-6A4B-9CC4383E5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611" y="4118722"/>
            <a:ext cx="3794629" cy="197558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BA9F43A-AF34-C7C2-F778-7038BADB23E8}"/>
              </a:ext>
            </a:extLst>
          </p:cNvPr>
          <p:cNvSpPr txBox="1"/>
          <p:nvPr/>
        </p:nvSpPr>
        <p:spPr>
          <a:xfrm>
            <a:off x="2195736" y="6006480"/>
            <a:ext cx="37946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>
                <a:solidFill>
                  <a:schemeClr val="bg1">
                    <a:lumMod val="50000"/>
                  </a:schemeClr>
                </a:solidFill>
              </a:rPr>
              <a:t>https://miro.medium.com/max/1100/1*ZfdJDpJ8prZVJVDb2gaqRA.png</a:t>
            </a:r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AD9041F6-1CDB-EBFA-7952-CB2A903D6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2386549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E6C96B0E-9D66-6A39-7133-9EB721884441}"/>
              </a:ext>
            </a:extLst>
          </p:cNvPr>
          <p:cNvSpPr/>
          <p:nvPr/>
        </p:nvSpPr>
        <p:spPr>
          <a:xfrm>
            <a:off x="2195736" y="4077076"/>
            <a:ext cx="2160238" cy="115212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B2E64C49-4EEC-9F3D-7E75-53A8C5B452D5}"/>
              </a:ext>
            </a:extLst>
          </p:cNvPr>
          <p:cNvSpPr/>
          <p:nvPr/>
        </p:nvSpPr>
        <p:spPr>
          <a:xfrm>
            <a:off x="4788024" y="2060848"/>
            <a:ext cx="2160238" cy="115212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27E43565-197B-1875-4346-015CF41B1D81}"/>
              </a:ext>
            </a:extLst>
          </p:cNvPr>
          <p:cNvSpPr/>
          <p:nvPr/>
        </p:nvSpPr>
        <p:spPr>
          <a:xfrm>
            <a:off x="4788026" y="4077072"/>
            <a:ext cx="2160238" cy="115212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26121B0-B86A-7A52-6F84-B64DB6A109C7}"/>
              </a:ext>
            </a:extLst>
          </p:cNvPr>
          <p:cNvSpPr/>
          <p:nvPr/>
        </p:nvSpPr>
        <p:spPr>
          <a:xfrm>
            <a:off x="2231742" y="2060848"/>
            <a:ext cx="2160238" cy="115212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907075-D0B6-0D41-E6F5-A121CAFB7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Autodiff - Differentiation Methods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2F488AE4-0FA2-CBEB-EA8F-015D4A98517C}"/>
              </a:ext>
            </a:extLst>
          </p:cNvPr>
          <p:cNvCxnSpPr>
            <a:cxnSpLocks/>
          </p:cNvCxnSpPr>
          <p:nvPr/>
        </p:nvCxnSpPr>
        <p:spPr>
          <a:xfrm>
            <a:off x="2231742" y="3645024"/>
            <a:ext cx="4716520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C1ED153-1185-08F6-55EC-9165B356ED83}"/>
              </a:ext>
            </a:extLst>
          </p:cNvPr>
          <p:cNvCxnSpPr>
            <a:cxnSpLocks/>
          </p:cNvCxnSpPr>
          <p:nvPr/>
        </p:nvCxnSpPr>
        <p:spPr>
          <a:xfrm rot="16200000">
            <a:off x="2339752" y="3725416"/>
            <a:ext cx="4464496" cy="0"/>
          </a:xfrm>
          <a:prstGeom prst="straightConnector1">
            <a:avLst/>
          </a:prstGeom>
          <a:ln w="57150">
            <a:solidFill>
              <a:srgbClr val="00356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21AB66D5-2251-5E4B-4456-638FA4C5BE74}"/>
              </a:ext>
            </a:extLst>
          </p:cNvPr>
          <p:cNvSpPr txBox="1"/>
          <p:nvPr/>
        </p:nvSpPr>
        <p:spPr>
          <a:xfrm>
            <a:off x="6372200" y="369728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rgbClr val="003560"/>
                </a:solidFill>
              </a:rPr>
              <a:t>Fast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BC1E786-E7D7-496E-9E9E-236E6825E7F5}"/>
              </a:ext>
            </a:extLst>
          </p:cNvPr>
          <p:cNvSpPr txBox="1"/>
          <p:nvPr/>
        </p:nvSpPr>
        <p:spPr>
          <a:xfrm>
            <a:off x="4688960" y="1473826"/>
            <a:ext cx="103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err="1">
                <a:solidFill>
                  <a:srgbClr val="003560"/>
                </a:solidFill>
              </a:rPr>
              <a:t>Stable</a:t>
            </a:r>
            <a:endParaRPr lang="de-DE" sz="1800" b="1" dirty="0">
              <a:solidFill>
                <a:srgbClr val="00356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E06E45E-4742-854B-1322-B69F62BCAC51}"/>
              </a:ext>
            </a:extLst>
          </p:cNvPr>
          <p:cNvSpPr txBox="1"/>
          <p:nvPr/>
        </p:nvSpPr>
        <p:spPr>
          <a:xfrm>
            <a:off x="4684793" y="5713511"/>
            <a:ext cx="1255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 err="1">
                <a:solidFill>
                  <a:srgbClr val="003560"/>
                </a:solidFill>
              </a:rPr>
              <a:t>Unstable</a:t>
            </a:r>
            <a:endParaRPr lang="de-DE" sz="1800" b="1" dirty="0">
              <a:solidFill>
                <a:srgbClr val="00356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018C4F0-EE48-7247-A28C-237D6259233E}"/>
              </a:ext>
            </a:extLst>
          </p:cNvPr>
          <p:cNvSpPr txBox="1"/>
          <p:nvPr/>
        </p:nvSpPr>
        <p:spPr>
          <a:xfrm>
            <a:off x="2087726" y="366148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rgbClr val="003560"/>
                </a:solidFill>
              </a:rPr>
              <a:t>Slow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7E86353-9922-D7AD-F34D-276E7147D43B}"/>
              </a:ext>
            </a:extLst>
          </p:cNvPr>
          <p:cNvSpPr txBox="1"/>
          <p:nvPr/>
        </p:nvSpPr>
        <p:spPr>
          <a:xfrm>
            <a:off x="2501772" y="2436855"/>
            <a:ext cx="1620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SYMBOLIC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762502D-ADF3-4B5C-2BF5-838B78905C90}"/>
              </a:ext>
            </a:extLst>
          </p:cNvPr>
          <p:cNvSpPr txBox="1"/>
          <p:nvPr/>
        </p:nvSpPr>
        <p:spPr>
          <a:xfrm>
            <a:off x="5040057" y="2423713"/>
            <a:ext cx="1764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6B9B6A35-A37A-4614-6020-29F0A04563C6}"/>
              </a:ext>
            </a:extLst>
          </p:cNvPr>
          <p:cNvSpPr txBox="1"/>
          <p:nvPr/>
        </p:nvSpPr>
        <p:spPr>
          <a:xfrm>
            <a:off x="2411760" y="4437112"/>
            <a:ext cx="1764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NUMERICAL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9583499-8F81-4E7A-9BD4-820A66C571EC}"/>
              </a:ext>
            </a:extLst>
          </p:cNvPr>
          <p:cNvSpPr txBox="1"/>
          <p:nvPr/>
        </p:nvSpPr>
        <p:spPr>
          <a:xfrm>
            <a:off x="4968049" y="4452501"/>
            <a:ext cx="1980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ANALYTICAL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CEA3483-7C30-ADAF-5F0E-AA002D0EF565}"/>
              </a:ext>
            </a:extLst>
          </p:cNvPr>
          <p:cNvSpPr txBox="1"/>
          <p:nvPr/>
        </p:nvSpPr>
        <p:spPr>
          <a:xfrm>
            <a:off x="5958239" y="5898177"/>
            <a:ext cx="665507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https://fmin.xyz/docs/methods/Autograd/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88961F7-EA20-0ECD-A8B2-6F7231952AAF}"/>
              </a:ext>
            </a:extLst>
          </p:cNvPr>
          <p:cNvSpPr txBox="1"/>
          <p:nvPr/>
        </p:nvSpPr>
        <p:spPr>
          <a:xfrm>
            <a:off x="4968051" y="5234133"/>
            <a:ext cx="19802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In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general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not possible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93C2B908-15D2-6FCC-21E6-968D4A7553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733616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CDFBC-C264-69C8-FC66-8861FAF8D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Automatic</a:t>
            </a:r>
            <a:r>
              <a:rPr lang="de-DE" b="1" dirty="0"/>
              <a:t> Differentiation (</a:t>
            </a:r>
            <a:r>
              <a:rPr lang="de-DE" b="1" dirty="0" err="1"/>
              <a:t>Autodiff</a:t>
            </a:r>
            <a:r>
              <a:rPr lang="de-DE" b="1" dirty="0"/>
              <a:t>) - Basics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879726C-3A98-D3DA-34E7-E3459FD1D7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2926" y="1224000"/>
                <a:ext cx="7401442" cy="1967448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b="0" dirty="0"/>
                  <a:t>Automatic </a:t>
                </a:r>
                <a:r>
                  <a:rPr lang="de-DE" sz="2000" b="0" dirty="0" err="1"/>
                  <a:t>differentiation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can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calculate</a:t>
                </a:r>
                <a:r>
                  <a:rPr lang="de-DE" sz="2000" b="0" dirty="0"/>
                  <a:t> derivatives </a:t>
                </a:r>
                <a:r>
                  <a:rPr lang="de-DE" sz="2000" b="0" dirty="0" err="1"/>
                  <a:t>efficiently</a:t>
                </a:r>
                <a:endParaRPr lang="de-DE" sz="2000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b="0" dirty="0" err="1"/>
                  <a:t>Computes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the</a:t>
                </a:r>
                <a:r>
                  <a:rPr lang="de-DE" sz="2000" b="0" dirty="0"/>
                  <a:t> derivative </a:t>
                </a:r>
                <a:r>
                  <a:rPr lang="de-DE" sz="2000" b="0" dirty="0" err="1"/>
                  <a:t>as</a:t>
                </a:r>
                <a:r>
                  <a:rPr lang="de-DE" sz="2000" b="0" dirty="0"/>
                  <a:t> a </a:t>
                </a:r>
                <a:r>
                  <a:rPr lang="de-DE" sz="2000" b="0" dirty="0" err="1"/>
                  <a:t>concatenation</a:t>
                </a:r>
                <a:r>
                  <a:rPr lang="de-DE" sz="2000" b="0" dirty="0"/>
                  <a:t> of partial derivatives  </a:t>
                </a:r>
                <a:r>
                  <a:rPr lang="de-DE" sz="2000" b="0" dirty="0" err="1"/>
                  <a:t>based</a:t>
                </a:r>
                <a:r>
                  <a:rPr lang="de-DE" sz="2000" b="0" dirty="0"/>
                  <a:t> on </a:t>
                </a:r>
                <a:r>
                  <a:rPr lang="de-DE" sz="2000" b="0" dirty="0" err="1"/>
                  <a:t>chain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rule</a:t>
                </a:r>
                <a:endParaRPr lang="de-DE" sz="2000" b="0" dirty="0"/>
              </a:p>
              <a:p>
                <a:pPr marL="285750" indent="-285750">
                  <a:buFont typeface="Symbol" panose="05050102010706020507" pitchFamily="18" charset="2"/>
                  <a:buChar char="-"/>
                </a:pPr>
                <a:endParaRPr lang="de-DE" sz="2000" b="0" dirty="0"/>
              </a:p>
              <a:p>
                <a:r>
                  <a:rPr lang="de-DE" sz="2000" u="sng" dirty="0" err="1"/>
                  <a:t>Example</a:t>
                </a:r>
                <a:r>
                  <a:rPr lang="de-DE" sz="2000" b="0" dirty="0"/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000" b="0" dirty="0" err="1"/>
                  <a:t>We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would</a:t>
                </a:r>
                <a:r>
                  <a:rPr lang="de-DE" sz="2000" b="0" dirty="0"/>
                  <a:t> like </a:t>
                </a:r>
                <a:r>
                  <a:rPr lang="de-DE" sz="2000" b="0" dirty="0" err="1"/>
                  <a:t>to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optimize</a:t>
                </a:r>
                <a:r>
                  <a:rPr lang="de-DE" sz="2000" b="0" dirty="0"/>
                  <a:t> a </a:t>
                </a:r>
                <a:r>
                  <a:rPr lang="de-DE" sz="2000" b="0" dirty="0" err="1"/>
                  <a:t>function</a:t>
                </a:r>
                <a:r>
                  <a:rPr lang="de-DE" sz="2000" b="0" dirty="0"/>
                  <a:t> J(</a:t>
                </a:r>
                <a:r>
                  <a:rPr lang="de-DE" sz="2000" b="0" dirty="0" err="1"/>
                  <a:t>a,b,c</a:t>
                </a:r>
                <a:r>
                  <a:rPr lang="de-DE" sz="2000" b="0" dirty="0"/>
                  <a:t>) =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5</m:t>
                    </m:r>
                    <m:d>
                      <m:d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e>
                    </m:d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𝑏𝑐</m:t>
                    </m:r>
                  </m:oMath>
                </a14:m>
                <a:endParaRPr lang="de-DE" sz="2000" b="0" dirty="0"/>
              </a:p>
              <a:p>
                <a:endParaRPr lang="de-DE" sz="1800" dirty="0"/>
              </a:p>
              <a:p>
                <a:endParaRPr lang="de-DE" sz="1800" dirty="0">
                  <a:solidFill>
                    <a:srgbClr val="003560"/>
                  </a:solidFill>
                </a:endParaRPr>
              </a:p>
              <a:p>
                <a:endParaRPr lang="de-DE" sz="1800" dirty="0"/>
              </a:p>
              <a:p>
                <a:endParaRPr lang="de-DE" sz="1800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0879726C-3A98-D3DA-34E7-E3459FD1D7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2926" y="1224000"/>
                <a:ext cx="7401442" cy="1967448"/>
              </a:xfrm>
              <a:blipFill>
                <a:blip r:embed="rId2"/>
                <a:stretch>
                  <a:fillRect l="-2059" t="-7740" b="-86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utoShape 2">
            <a:extLst>
              <a:ext uri="{FF2B5EF4-FFF2-40B4-BE49-F238E27FC236}">
                <a16:creationId xmlns:a16="http://schemas.microsoft.com/office/drawing/2014/main" id="{74832F40-A449-374A-2CA7-F2505FAD5F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08453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4">
            <a:extLst>
              <a:ext uri="{FF2B5EF4-FFF2-40B4-BE49-F238E27FC236}">
                <a16:creationId xmlns:a16="http://schemas.microsoft.com/office/drawing/2014/main" id="{9733ECB2-E504-3768-888F-7E69D77AD7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748685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Geschweifte Klammer links 5">
            <a:extLst>
              <a:ext uri="{FF2B5EF4-FFF2-40B4-BE49-F238E27FC236}">
                <a16:creationId xmlns:a16="http://schemas.microsoft.com/office/drawing/2014/main" id="{6CB47081-71BC-981B-CB15-251531722124}"/>
              </a:ext>
            </a:extLst>
          </p:cNvPr>
          <p:cNvSpPr/>
          <p:nvPr/>
        </p:nvSpPr>
        <p:spPr>
          <a:xfrm rot="16200000">
            <a:off x="6768244" y="3210759"/>
            <a:ext cx="246892" cy="318900"/>
          </a:xfrm>
          <a:prstGeom prst="leftBrac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9B6C08F-97F4-7B53-0096-CA1957EBEB39}"/>
              </a:ext>
            </a:extLst>
          </p:cNvPr>
          <p:cNvSpPr txBox="1"/>
          <p:nvPr/>
        </p:nvSpPr>
        <p:spPr>
          <a:xfrm>
            <a:off x="7955407" y="3130182"/>
            <a:ext cx="2808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</a:t>
            </a:r>
          </a:p>
        </p:txBody>
      </p:sp>
      <p:sp>
        <p:nvSpPr>
          <p:cNvPr id="8" name="Geschweifte Klammer links 7">
            <a:extLst>
              <a:ext uri="{FF2B5EF4-FFF2-40B4-BE49-F238E27FC236}">
                <a16:creationId xmlns:a16="http://schemas.microsoft.com/office/drawing/2014/main" id="{BD90D0B5-B4CC-7961-5D0A-13A5375454D8}"/>
              </a:ext>
            </a:extLst>
          </p:cNvPr>
          <p:cNvSpPr/>
          <p:nvPr/>
        </p:nvSpPr>
        <p:spPr>
          <a:xfrm rot="16200000">
            <a:off x="6912260" y="3290120"/>
            <a:ext cx="246892" cy="750948"/>
          </a:xfrm>
          <a:prstGeom prst="leftBrac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6B5E744-93BC-5F19-27DD-67374CEE4AA9}"/>
              </a:ext>
            </a:extLst>
          </p:cNvPr>
          <p:cNvSpPr txBox="1"/>
          <p:nvPr/>
        </p:nvSpPr>
        <p:spPr>
          <a:xfrm>
            <a:off x="7978080" y="3429000"/>
            <a:ext cx="9144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v</a:t>
            </a:r>
          </a:p>
        </p:txBody>
      </p:sp>
      <p:sp>
        <p:nvSpPr>
          <p:cNvPr id="13" name="Geschweifte Klammer links 12">
            <a:extLst>
              <a:ext uri="{FF2B5EF4-FFF2-40B4-BE49-F238E27FC236}">
                <a16:creationId xmlns:a16="http://schemas.microsoft.com/office/drawing/2014/main" id="{BB1D24CF-F697-970D-3C3A-322B93C67D7B}"/>
              </a:ext>
            </a:extLst>
          </p:cNvPr>
          <p:cNvSpPr/>
          <p:nvPr/>
        </p:nvSpPr>
        <p:spPr>
          <a:xfrm rot="16200000">
            <a:off x="6908505" y="3437891"/>
            <a:ext cx="246892" cy="1031469"/>
          </a:xfrm>
          <a:prstGeom prst="leftBrace">
            <a:avLst/>
          </a:prstGeom>
          <a:ln w="19050">
            <a:solidFill>
              <a:srgbClr val="0035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04899B3-3460-4634-6A3E-A37491A2926C}"/>
              </a:ext>
            </a:extLst>
          </p:cNvPr>
          <p:cNvSpPr txBox="1"/>
          <p:nvPr/>
        </p:nvSpPr>
        <p:spPr>
          <a:xfrm>
            <a:off x="7953525" y="3789040"/>
            <a:ext cx="434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3560"/>
                </a:solidFill>
              </a:rPr>
              <a:t>J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4B9A9C1-1E76-6703-C0E9-B41E0C5C4F32}"/>
              </a:ext>
            </a:extLst>
          </p:cNvPr>
          <p:cNvSpPr txBox="1"/>
          <p:nvPr/>
        </p:nvSpPr>
        <p:spPr>
          <a:xfrm>
            <a:off x="1115616" y="5993865"/>
            <a:ext cx="25202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 err="1">
                <a:solidFill>
                  <a:srgbClr val="003560"/>
                </a:solidFill>
              </a:rPr>
              <a:t>Computation</a:t>
            </a:r>
            <a:r>
              <a:rPr lang="de-DE" sz="1500" b="1" dirty="0">
                <a:solidFill>
                  <a:srgbClr val="003560"/>
                </a:solidFill>
              </a:rPr>
              <a:t> Graph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7DE491E-3314-F6B0-7A1D-2ACCED550B7E}"/>
              </a:ext>
            </a:extLst>
          </p:cNvPr>
          <p:cNvSpPr/>
          <p:nvPr/>
        </p:nvSpPr>
        <p:spPr>
          <a:xfrm>
            <a:off x="1188755" y="3573016"/>
            <a:ext cx="105700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a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15F0836E-FC6D-3D93-2454-A481C249D48C}"/>
              </a:ext>
            </a:extLst>
          </p:cNvPr>
          <p:cNvSpPr/>
          <p:nvPr/>
        </p:nvSpPr>
        <p:spPr>
          <a:xfrm>
            <a:off x="1188755" y="5287390"/>
            <a:ext cx="105700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AAA0A903-601B-01B5-8534-0296C2836CA3}"/>
              </a:ext>
            </a:extLst>
          </p:cNvPr>
          <p:cNvSpPr/>
          <p:nvPr/>
        </p:nvSpPr>
        <p:spPr>
          <a:xfrm>
            <a:off x="1187624" y="4423294"/>
            <a:ext cx="105700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b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446F1A05-5B1B-7EB6-C36F-61F2C87B5151}"/>
              </a:ext>
            </a:extLst>
          </p:cNvPr>
          <p:cNvSpPr/>
          <p:nvPr/>
        </p:nvSpPr>
        <p:spPr>
          <a:xfrm>
            <a:off x="2627784" y="4869160"/>
            <a:ext cx="141704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rgbClr val="92D050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u</a:t>
            </a:r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= </a:t>
            </a:r>
            <a:r>
              <a:rPr lang="de-DE" sz="20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bc</a:t>
            </a:r>
            <a:endParaRPr lang="de-DE" sz="2000" b="1" dirty="0">
              <a:effectLst>
                <a:outerShdw blurRad="50800" dist="50800" dir="5400000" algn="ctr" rotWithShape="0">
                  <a:srgbClr val="000000">
                    <a:alpha val="22000"/>
                  </a:srgbClr>
                </a:outerShdw>
              </a:effectLst>
            </a:endParaRPr>
          </a:p>
        </p:txBody>
      </p: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A4602EC6-2C43-FAC1-7B15-0A38C17CF3F2}"/>
              </a:ext>
            </a:extLst>
          </p:cNvPr>
          <p:cNvSpPr/>
          <p:nvPr/>
        </p:nvSpPr>
        <p:spPr>
          <a:xfrm>
            <a:off x="4427984" y="4365104"/>
            <a:ext cx="141704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v</a:t>
            </a:r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= a + </a:t>
            </a:r>
            <a:r>
              <a:rPr lang="de-DE" sz="2000" b="1" dirty="0">
                <a:solidFill>
                  <a:srgbClr val="92D050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u</a:t>
            </a:r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75830B00-103B-EDAF-81F1-306007E314E5}"/>
              </a:ext>
            </a:extLst>
          </p:cNvPr>
          <p:cNvSpPr/>
          <p:nvPr/>
        </p:nvSpPr>
        <p:spPr>
          <a:xfrm>
            <a:off x="6179291" y="4365104"/>
            <a:ext cx="141704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rgbClr val="073961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J</a:t>
            </a:r>
            <a:r>
              <a:rPr lang="de-DE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= 5</a:t>
            </a:r>
            <a:r>
              <a:rPr lang="de-DE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v </a:t>
            </a:r>
            <a:r>
              <a:rPr lang="de-DE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+</a:t>
            </a:r>
            <a:r>
              <a:rPr lang="de-DE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</a:t>
            </a:r>
            <a:r>
              <a:rPr lang="de-DE" sz="2000" b="1" dirty="0">
                <a:solidFill>
                  <a:srgbClr val="92D050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u</a:t>
            </a: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65EAAF79-3FA1-4A94-2198-A9035500724F}"/>
              </a:ext>
            </a:extLst>
          </p:cNvPr>
          <p:cNvCxnSpPr>
            <a:stCxn id="4" idx="3"/>
            <a:endCxn id="27" idx="1"/>
          </p:cNvCxnSpPr>
          <p:nvPr/>
        </p:nvCxnSpPr>
        <p:spPr>
          <a:xfrm>
            <a:off x="2245760" y="3903961"/>
            <a:ext cx="2182224" cy="792088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731D9BD4-0FA9-BB45-F930-AF631F3510B7}"/>
              </a:ext>
            </a:extLst>
          </p:cNvPr>
          <p:cNvCxnSpPr>
            <a:stCxn id="27" idx="3"/>
            <a:endCxn id="30" idx="1"/>
          </p:cNvCxnSpPr>
          <p:nvPr/>
        </p:nvCxnSpPr>
        <p:spPr>
          <a:xfrm>
            <a:off x="5845029" y="4696049"/>
            <a:ext cx="334262" cy="0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C4A14EFF-0877-7AEF-42EB-F3ADA1E0B6F9}"/>
              </a:ext>
            </a:extLst>
          </p:cNvPr>
          <p:cNvCxnSpPr>
            <a:stCxn id="15" idx="3"/>
            <a:endCxn id="27" idx="1"/>
          </p:cNvCxnSpPr>
          <p:nvPr/>
        </p:nvCxnSpPr>
        <p:spPr>
          <a:xfrm flipV="1">
            <a:off x="4044829" y="4696049"/>
            <a:ext cx="383155" cy="504056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7F18B619-B5CC-065D-C001-A6434E6FA953}"/>
              </a:ext>
            </a:extLst>
          </p:cNvPr>
          <p:cNvCxnSpPr>
            <a:stCxn id="14" idx="3"/>
            <a:endCxn id="15" idx="1"/>
          </p:cNvCxnSpPr>
          <p:nvPr/>
        </p:nvCxnSpPr>
        <p:spPr>
          <a:xfrm>
            <a:off x="2244629" y="4754239"/>
            <a:ext cx="383155" cy="445866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034FF5F1-D140-EDC5-5D5A-D10CFDB17DA3}"/>
              </a:ext>
            </a:extLst>
          </p:cNvPr>
          <p:cNvCxnSpPr>
            <a:stCxn id="5" idx="3"/>
            <a:endCxn id="15" idx="1"/>
          </p:cNvCxnSpPr>
          <p:nvPr/>
        </p:nvCxnSpPr>
        <p:spPr>
          <a:xfrm flipV="1">
            <a:off x="2245760" y="5200105"/>
            <a:ext cx="382024" cy="418230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965710D7-4C9E-DB95-62EA-E800C441C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 </a:t>
            </a:r>
          </a:p>
        </p:txBody>
      </p:sp>
      <p:sp>
        <p:nvSpPr>
          <p:cNvPr id="17" name="Geschweifte Klammer links 16">
            <a:extLst>
              <a:ext uri="{FF2B5EF4-FFF2-40B4-BE49-F238E27FC236}">
                <a16:creationId xmlns:a16="http://schemas.microsoft.com/office/drawing/2014/main" id="{DC1A13D3-C38C-2F2E-59DE-E2D9601774C4}"/>
              </a:ext>
            </a:extLst>
          </p:cNvPr>
          <p:cNvSpPr/>
          <p:nvPr/>
        </p:nvSpPr>
        <p:spPr>
          <a:xfrm rot="16200000">
            <a:off x="7335184" y="3210758"/>
            <a:ext cx="246892" cy="318900"/>
          </a:xfrm>
          <a:prstGeom prst="leftBrac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50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  <p:bldP spid="15" grpId="0" animBg="1"/>
      <p:bldP spid="27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15F7D7AA-EE1A-77D2-E279-075D2D66B3F4}"/>
              </a:ext>
            </a:extLst>
          </p:cNvPr>
          <p:cNvCxnSpPr>
            <a:cxnSpLocks/>
          </p:cNvCxnSpPr>
          <p:nvPr/>
        </p:nvCxnSpPr>
        <p:spPr>
          <a:xfrm rot="10800000">
            <a:off x="2165121" y="3909228"/>
            <a:ext cx="2182224" cy="79208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C0982764-3F7B-51F8-9BD6-4C0664D84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Autodiff</a:t>
            </a:r>
            <a:r>
              <a:rPr lang="de-DE" b="1" dirty="0"/>
              <a:t> - Modes</a:t>
            </a:r>
          </a:p>
        </p:txBody>
      </p:sp>
      <p:sp>
        <p:nvSpPr>
          <p:cNvPr id="10" name="AutoShape 2" descr="Automatisches Differenzieren im Rückwärtsmodus">
            <a:extLst>
              <a:ext uri="{FF2B5EF4-FFF2-40B4-BE49-F238E27FC236}">
                <a16:creationId xmlns:a16="http://schemas.microsoft.com/office/drawing/2014/main" id="{C8BAD094-D9FF-3F02-AA55-7F9F258CEF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E44DAC5-0C6D-333D-139E-F9456765829E}"/>
              </a:ext>
            </a:extLst>
          </p:cNvPr>
          <p:cNvSpPr txBox="1"/>
          <p:nvPr/>
        </p:nvSpPr>
        <p:spPr>
          <a:xfrm>
            <a:off x="394814" y="793663"/>
            <a:ext cx="78488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2"/>
                </a:solidFill>
              </a:rPr>
              <a:t>Forward mode</a:t>
            </a:r>
            <a:r>
              <a:rPr lang="en-GB" sz="2000" dirty="0">
                <a:solidFill>
                  <a:schemeClr val="tx2"/>
                </a:solidFill>
              </a:rPr>
              <a:t>: Calculates the derivative of a function by successively applying the chain rule to the elementary function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Reverse mode</a:t>
            </a:r>
            <a:r>
              <a:rPr lang="en-GB" sz="2000" dirty="0">
                <a:solidFill>
                  <a:schemeClr val="tx2"/>
                </a:solidFill>
              </a:rPr>
              <a:t>: Calculates the derivative of a function by applying the chain rule to the output of the function (backpropagation)</a:t>
            </a:r>
          </a:p>
          <a:p>
            <a:pPr lvl="1"/>
            <a:r>
              <a:rPr lang="en-GB" sz="2000" dirty="0">
                <a:solidFill>
                  <a:schemeClr val="tx2"/>
                </a:solidFill>
              </a:rPr>
              <a:t>→ Suitable for PWA → a lot of free parameters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B6BF8B51-EA77-4227-555A-37A603D121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20693" y="357301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B658D5F1-EAE2-57A1-0530-9DF82F09E271}"/>
              </a:ext>
            </a:extLst>
          </p:cNvPr>
          <p:cNvSpPr/>
          <p:nvPr/>
        </p:nvSpPr>
        <p:spPr>
          <a:xfrm>
            <a:off x="1116747" y="3573016"/>
            <a:ext cx="105700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a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9BD74E72-5A80-52F0-8506-BF349F7C8E69}"/>
              </a:ext>
            </a:extLst>
          </p:cNvPr>
          <p:cNvSpPr/>
          <p:nvPr/>
        </p:nvSpPr>
        <p:spPr>
          <a:xfrm>
            <a:off x="1116747" y="5287390"/>
            <a:ext cx="105700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c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5946522-D22A-F0F7-A249-A50FEA514D11}"/>
              </a:ext>
            </a:extLst>
          </p:cNvPr>
          <p:cNvSpPr/>
          <p:nvPr/>
        </p:nvSpPr>
        <p:spPr>
          <a:xfrm>
            <a:off x="1115616" y="4423294"/>
            <a:ext cx="105700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b</a:t>
            </a:r>
          </a:p>
        </p:txBody>
      </p: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5F82D6EB-7D09-DBD2-C494-7CE2FB37FD76}"/>
              </a:ext>
            </a:extLst>
          </p:cNvPr>
          <p:cNvSpPr/>
          <p:nvPr/>
        </p:nvSpPr>
        <p:spPr>
          <a:xfrm>
            <a:off x="2555776" y="4869160"/>
            <a:ext cx="141704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rgbClr val="92D050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u</a:t>
            </a:r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= </a:t>
            </a:r>
            <a:r>
              <a:rPr lang="de-DE" sz="2000" b="1" dirty="0" err="1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bc</a:t>
            </a:r>
            <a:endParaRPr lang="de-DE" sz="2000" b="1" dirty="0">
              <a:effectLst>
                <a:outerShdw blurRad="50800" dist="50800" dir="5400000" algn="ctr" rotWithShape="0">
                  <a:srgbClr val="000000">
                    <a:alpha val="22000"/>
                  </a:srgbClr>
                </a:outerShdw>
              </a:effectLst>
            </a:endParaRP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0713AC63-7ED8-5312-C6D0-6949BA3F16D3}"/>
              </a:ext>
            </a:extLst>
          </p:cNvPr>
          <p:cNvSpPr/>
          <p:nvPr/>
        </p:nvSpPr>
        <p:spPr>
          <a:xfrm>
            <a:off x="4355976" y="4365104"/>
            <a:ext cx="141704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v</a:t>
            </a:r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= a + </a:t>
            </a:r>
            <a:r>
              <a:rPr lang="de-DE" sz="2000" b="1" dirty="0">
                <a:solidFill>
                  <a:srgbClr val="92D050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u</a:t>
            </a: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8A7D5C92-444D-C4C3-B097-68DB010625ED}"/>
              </a:ext>
            </a:extLst>
          </p:cNvPr>
          <p:cNvSpPr/>
          <p:nvPr/>
        </p:nvSpPr>
        <p:spPr>
          <a:xfrm>
            <a:off x="6107283" y="4365104"/>
            <a:ext cx="1417045" cy="66189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rgbClr val="073961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J</a:t>
            </a:r>
            <a:r>
              <a:rPr lang="de-DE" sz="20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= 5</a:t>
            </a:r>
            <a:r>
              <a:rPr lang="de-DE" sz="20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v</a:t>
            </a:r>
            <a:r>
              <a:rPr lang="de-DE" sz="2000" b="1" dirty="0"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 + </a:t>
            </a:r>
            <a:r>
              <a:rPr lang="de-DE" sz="2000" b="1" dirty="0">
                <a:solidFill>
                  <a:srgbClr val="92D050"/>
                </a:solidFill>
                <a:effectLst>
                  <a:outerShdw blurRad="50800" dist="50800" dir="5400000" algn="ctr" rotWithShape="0">
                    <a:srgbClr val="000000">
                      <a:alpha val="22000"/>
                    </a:srgbClr>
                  </a:outerShdw>
                </a:effectLst>
              </a:rPr>
              <a:t>u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90CC72B7-20B0-F30C-5DF6-01991376BF54}"/>
              </a:ext>
            </a:extLst>
          </p:cNvPr>
          <p:cNvCxnSpPr>
            <a:cxnSpLocks/>
          </p:cNvCxnSpPr>
          <p:nvPr/>
        </p:nvCxnSpPr>
        <p:spPr>
          <a:xfrm flipH="1">
            <a:off x="5773021" y="4869160"/>
            <a:ext cx="334262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24FBECE5-2474-CAA1-7496-7AAF1744C6E1}"/>
              </a:ext>
            </a:extLst>
          </p:cNvPr>
          <p:cNvCxnSpPr>
            <a:cxnSpLocks/>
          </p:cNvCxnSpPr>
          <p:nvPr/>
        </p:nvCxnSpPr>
        <p:spPr>
          <a:xfrm flipV="1">
            <a:off x="3964190" y="4776623"/>
            <a:ext cx="383155" cy="504056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87C73E7D-96D6-F170-242B-D11722734BCF}"/>
              </a:ext>
            </a:extLst>
          </p:cNvPr>
          <p:cNvCxnSpPr>
            <a:cxnSpLocks/>
          </p:cNvCxnSpPr>
          <p:nvPr/>
        </p:nvCxnSpPr>
        <p:spPr>
          <a:xfrm>
            <a:off x="2172621" y="4581128"/>
            <a:ext cx="383155" cy="445866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FDD5DB47-0EC5-AB76-B07A-5374F4C94D0B}"/>
              </a:ext>
            </a:extLst>
          </p:cNvPr>
          <p:cNvCxnSpPr>
            <a:cxnSpLocks/>
          </p:cNvCxnSpPr>
          <p:nvPr/>
        </p:nvCxnSpPr>
        <p:spPr>
          <a:xfrm flipV="1">
            <a:off x="2181884" y="5225512"/>
            <a:ext cx="382024" cy="418230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1AC3A11B-FA27-1B0B-7611-07963F6FFBD0}"/>
              </a:ext>
            </a:extLst>
          </p:cNvPr>
          <p:cNvCxnSpPr>
            <a:cxnSpLocks/>
          </p:cNvCxnSpPr>
          <p:nvPr/>
        </p:nvCxnSpPr>
        <p:spPr>
          <a:xfrm>
            <a:off x="5796136" y="4581128"/>
            <a:ext cx="334262" cy="0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344FF150-53B3-1721-B94F-BEA72D52828B}"/>
              </a:ext>
            </a:extLst>
          </p:cNvPr>
          <p:cNvCxnSpPr/>
          <p:nvPr/>
        </p:nvCxnSpPr>
        <p:spPr>
          <a:xfrm>
            <a:off x="2169437" y="3717032"/>
            <a:ext cx="2182224" cy="792088"/>
          </a:xfrm>
          <a:prstGeom prst="straightConnector1">
            <a:avLst/>
          </a:prstGeom>
          <a:ln w="38100">
            <a:solidFill>
              <a:srgbClr val="07396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4DBC6BD3-5950-2893-2226-5B5F39158010}"/>
              </a:ext>
            </a:extLst>
          </p:cNvPr>
          <p:cNvCxnSpPr>
            <a:cxnSpLocks/>
          </p:cNvCxnSpPr>
          <p:nvPr/>
        </p:nvCxnSpPr>
        <p:spPr>
          <a:xfrm rot="10800000" flipV="1">
            <a:off x="3968506" y="4973484"/>
            <a:ext cx="383155" cy="504056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5C2A1A29-A866-EF6A-4EE6-D4891F403941}"/>
              </a:ext>
            </a:extLst>
          </p:cNvPr>
          <p:cNvCxnSpPr>
            <a:cxnSpLocks/>
          </p:cNvCxnSpPr>
          <p:nvPr/>
        </p:nvCxnSpPr>
        <p:spPr>
          <a:xfrm rot="10800000" flipV="1">
            <a:off x="2154592" y="5401986"/>
            <a:ext cx="382024" cy="41823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7A9670EC-2A1F-CDD8-0160-E903F296D9B6}"/>
              </a:ext>
            </a:extLst>
          </p:cNvPr>
          <p:cNvCxnSpPr>
            <a:cxnSpLocks/>
          </p:cNvCxnSpPr>
          <p:nvPr/>
        </p:nvCxnSpPr>
        <p:spPr>
          <a:xfrm rot="10800000">
            <a:off x="2165120" y="4709204"/>
            <a:ext cx="383155" cy="445866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>
            <a:extLst>
              <a:ext uri="{FF2B5EF4-FFF2-40B4-BE49-F238E27FC236}">
                <a16:creationId xmlns:a16="http://schemas.microsoft.com/office/drawing/2014/main" id="{1BC6EA44-4B39-6940-1034-52B18939E8FB}"/>
              </a:ext>
            </a:extLst>
          </p:cNvPr>
          <p:cNvSpPr txBox="1"/>
          <p:nvPr/>
        </p:nvSpPr>
        <p:spPr>
          <a:xfrm>
            <a:off x="1085463" y="5996690"/>
            <a:ext cx="25202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 err="1">
                <a:solidFill>
                  <a:srgbClr val="003560"/>
                </a:solidFill>
              </a:rPr>
              <a:t>Computation</a:t>
            </a:r>
            <a:r>
              <a:rPr lang="de-DE" sz="1500" b="1" dirty="0">
                <a:solidFill>
                  <a:srgbClr val="003560"/>
                </a:solidFill>
              </a:rPr>
              <a:t> Graph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4039E9B1-6B68-2032-4688-17E354EEC1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11560" y="6551633"/>
            <a:ext cx="8746044" cy="45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="1" baseline="0">
                <a:solidFill>
                  <a:srgbClr val="07396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r>
              <a:rPr lang="en-US" dirty="0">
                <a:latin typeface="Roboto" panose="02000000000000000000" pitchFamily="2" charset="0"/>
              </a:rPr>
              <a:t>Accelerating Coupled Channel Analyses Using the PAWIAN Framework</a:t>
            </a:r>
            <a:r>
              <a:rPr lang="de-DE" sz="800" dirty="0">
                <a:latin typeface="+mj-lt"/>
              </a:rPr>
              <a:t>  </a:t>
            </a:r>
            <a:r>
              <a:rPr lang="de-DE" dirty="0"/>
              <a:t>| Frederike Hanisch</a:t>
            </a:r>
          </a:p>
        </p:txBody>
      </p:sp>
    </p:spTree>
    <p:extLst>
      <p:ext uri="{BB962C8B-B14F-4D97-AF65-F5344CB8AC3E}">
        <p14:creationId xmlns:p14="http://schemas.microsoft.com/office/powerpoint/2010/main" val="2497602835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RUB">
  <a:themeElements>
    <a:clrScheme name="RUB">
      <a:dk1>
        <a:sysClr val="windowText" lastClr="000000"/>
      </a:dk1>
      <a:lt1>
        <a:sysClr val="window" lastClr="FFFFFF"/>
      </a:lt1>
      <a:dk2>
        <a:srgbClr val="003560"/>
      </a:dk2>
      <a:lt2>
        <a:srgbClr val="8DAE10"/>
      </a:lt2>
      <a:accent1>
        <a:srgbClr val="FFCC00"/>
      </a:accent1>
      <a:accent2>
        <a:srgbClr val="EE7203"/>
      </a:accent2>
      <a:accent3>
        <a:srgbClr val="E6332A"/>
      </a:accent3>
      <a:accent4>
        <a:srgbClr val="B71E3F"/>
      </a:accent4>
      <a:accent5>
        <a:srgbClr val="9C5516"/>
      </a:accent5>
      <a:accent6>
        <a:srgbClr val="59211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RUB_4z3_01.potx" id="{6F462AD2-FF89-4064-AE03-3EEC592313EA}" vid="{1E09BEED-63B3-4EF9-AD3C-CC701815B78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RUB-Präsentation-4zu3</Template>
  <TotalTime>0</TotalTime>
  <Words>1971</Words>
  <Application>Microsoft Office PowerPoint</Application>
  <PresentationFormat>Bildschirmpräsentation (4:3)</PresentationFormat>
  <Paragraphs>328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40" baseType="lpstr">
      <vt:lpstr>-apple-system</vt:lpstr>
      <vt:lpstr>Arial</vt:lpstr>
      <vt:lpstr>Calibri</vt:lpstr>
      <vt:lpstr>Cambria Math</vt:lpstr>
      <vt:lpstr>ElsevierGulliver</vt:lpstr>
      <vt:lpstr>Roboto</vt:lpstr>
      <vt:lpstr>sohne</vt:lpstr>
      <vt:lpstr>Söhne</vt:lpstr>
      <vt:lpstr>Symbol</vt:lpstr>
      <vt:lpstr>Times New Roman</vt:lpstr>
      <vt:lpstr>Wingdings</vt:lpstr>
      <vt:lpstr>PowerPoint Master RUB</vt:lpstr>
      <vt:lpstr>PowerPoint-Präsentation</vt:lpstr>
      <vt:lpstr>Outline</vt:lpstr>
      <vt:lpstr>Partial Wave Analysis (PWA) – Current Challenges</vt:lpstr>
      <vt:lpstr>PAWIAN Framework</vt:lpstr>
      <vt:lpstr>Automatic Differentiation (AUTODIFF)</vt:lpstr>
      <vt:lpstr>Minimization Tools for PWA – Status Quo</vt:lpstr>
      <vt:lpstr>Autodiff - Differentiation Methods</vt:lpstr>
      <vt:lpstr>Automatic Differentiation (Autodiff) - Basics</vt:lpstr>
      <vt:lpstr>Autodiff - Modes</vt:lpstr>
      <vt:lpstr>What are we currently working on?</vt:lpstr>
      <vt:lpstr>Autodiff: What we have achieved…</vt:lpstr>
      <vt:lpstr>Autodiff: What we have achieved II…</vt:lpstr>
      <vt:lpstr>Outlook: Autodiff</vt:lpstr>
      <vt:lpstr>Sorting-Based Nearest Neighbour Search (SNN)</vt:lpstr>
      <vt:lpstr>Sorting-Based Nearest Neighbour Search (SNN)</vt:lpstr>
      <vt:lpstr>Nearest Neighbour Search – Problems with Traditional Methods</vt:lpstr>
      <vt:lpstr>SNN - Methodology </vt:lpstr>
      <vt:lpstr>SNN – Advantages and Requirements</vt:lpstr>
      <vt:lpstr>SNN – Example from radiative J/ψ data </vt:lpstr>
      <vt:lpstr>Adaptive Moment Estimation Algorithm (ADAM)</vt:lpstr>
      <vt:lpstr>ADAM (Adaptive Moment Estimation Algorithm)</vt:lpstr>
      <vt:lpstr>ADAM – Application Areas</vt:lpstr>
      <vt:lpstr>ADAM – Basics</vt:lpstr>
      <vt:lpstr>ADAM – Evaluation</vt:lpstr>
      <vt:lpstr>ADAM – First Tests</vt:lpstr>
      <vt:lpstr>Summary and Outlook</vt:lpstr>
      <vt:lpstr>PowerPoint-Präsentation</vt:lpstr>
      <vt:lpstr>SNN-Backup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Frederike Hanisch</dc:creator>
  <cp:lastModifiedBy>Frederike Hanisch</cp:lastModifiedBy>
  <cp:revision>108</cp:revision>
  <cp:lastPrinted>2024-05-25T06:48:02Z</cp:lastPrinted>
  <dcterms:created xsi:type="dcterms:W3CDTF">2022-12-28T16:41:53Z</dcterms:created>
  <dcterms:modified xsi:type="dcterms:W3CDTF">2024-09-21T11:39:44Z</dcterms:modified>
</cp:coreProperties>
</file>