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</p:sldMasterIdLst>
  <p:notesMasterIdLst>
    <p:notesMasterId r:id="rId33"/>
  </p:notesMasterIdLst>
  <p:handoutMasterIdLst>
    <p:handoutMasterId r:id="rId34"/>
  </p:handoutMasterIdLst>
  <p:sldIdLst>
    <p:sldId id="256" r:id="rId11"/>
    <p:sldId id="575" r:id="rId12"/>
    <p:sldId id="315" r:id="rId13"/>
    <p:sldId id="479" r:id="rId14"/>
    <p:sldId id="346" r:id="rId15"/>
    <p:sldId id="365" r:id="rId16"/>
    <p:sldId id="540" r:id="rId17"/>
    <p:sldId id="258" r:id="rId18"/>
    <p:sldId id="523" r:id="rId19"/>
    <p:sldId id="576" r:id="rId20"/>
    <p:sldId id="531" r:id="rId21"/>
    <p:sldId id="433" r:id="rId22"/>
    <p:sldId id="514" r:id="rId23"/>
    <p:sldId id="504" r:id="rId24"/>
    <p:sldId id="262" r:id="rId25"/>
    <p:sldId id="534" r:id="rId26"/>
    <p:sldId id="509" r:id="rId27"/>
    <p:sldId id="535" r:id="rId28"/>
    <p:sldId id="510" r:id="rId29"/>
    <p:sldId id="539" r:id="rId30"/>
    <p:sldId id="512" r:id="rId31"/>
    <p:sldId id="476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82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58"/>
    <p:restoredTop sz="94937"/>
  </p:normalViewPr>
  <p:slideViewPr>
    <p:cSldViewPr snapToGrid="0" snapToObjects="1">
      <p:cViewPr varScale="1">
        <p:scale>
          <a:sx n="89" d="100"/>
          <a:sy n="89" d="100"/>
        </p:scale>
        <p:origin x="26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21" Type="http://schemas.openxmlformats.org/officeDocument/2006/relationships/slide" Target="slides/slide11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1C1838-71EF-6F41-8C64-EA32F0BCD0CF}" type="datetimeFigureOut">
              <a:rPr lang="en-US" smtClean="0"/>
              <a:t>4/9/24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D486C-B5C0-E544-B2EB-95ABECAD42E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715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6D388-9B59-344B-881C-040397B4DFA0}" type="datetimeFigureOut">
              <a:rPr lang="en-US" smtClean="0"/>
              <a:t>4/9/24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922476-6D07-164A-9DCD-DB12D32723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8371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598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80068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122919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35909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93037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59279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32951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331798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216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84343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1201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2167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71970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479621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573415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09426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500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D91F-2072-A04D-B046-5221F1FB978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0577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8" y="850258"/>
            <a:ext cx="7211567" cy="433854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1725" b="1" baseline="0"/>
            </a:lvl1pPr>
          </a:lstStyle>
          <a:p>
            <a:r>
              <a:rPr lang="fr-CH" dirty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374564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350" b="1"/>
            </a:lvl1pPr>
          </a:lstStyle>
          <a:p>
            <a:pPr lvl="0"/>
            <a:r>
              <a:rPr lang="fr-CH" dirty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268112" y="2027238"/>
            <a:ext cx="8607778" cy="4000500"/>
          </a:xfrm>
        </p:spPr>
        <p:txBody>
          <a:bodyPr lIns="108000" tIns="0" rIns="108000" bIns="0">
            <a:noAutofit/>
          </a:bodyPr>
          <a:lstStyle>
            <a:lvl1pPr marL="214313" indent="-214313">
              <a:lnSpc>
                <a:spcPct val="150000"/>
              </a:lnSpc>
              <a:buFont typeface="Arial" panose="020B0604020202020204" pitchFamily="34" charset="0"/>
              <a:buChar char="•"/>
              <a:defRPr sz="2400" baseline="0"/>
            </a:lvl1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  <a:p>
            <a:pPr lvl="1"/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69516" y="6356352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68112" y="6348591"/>
            <a:ext cx="4873924" cy="365125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13970"/>
      </p:ext>
    </p:extLst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2C9E0-886C-E94C-8EFC-18CF849F0383}" type="datetime1">
              <a:rPr lang="pt-BR" smtClean="0"/>
              <a:t>09/04/2024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Marcelo G. Munhoz - PIC2018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382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1572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362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68893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79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403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656799"/>
            <a:ext cx="6466947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2199"/>
            <a:ext cx="8229600" cy="4384240"/>
          </a:xfrm>
        </p:spPr>
        <p:txBody>
          <a:bodyPr/>
          <a:lstStyle/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2885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235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15155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34533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18677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2739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490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7931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1650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58025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961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7741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807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2134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17379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15703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83130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109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4204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7622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676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1974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699852"/>
            <a:ext cx="6452597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66549"/>
            <a:ext cx="4038600" cy="43627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6549"/>
            <a:ext cx="4038600" cy="43627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4804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8637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224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880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80291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971216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536387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1186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2347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31533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31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5744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015850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76629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38209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43894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921409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95372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179776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43705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89672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07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29968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8442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612100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04301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2798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56314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49047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50661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89379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2168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528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495972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5241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54898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360586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44270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3278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530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811600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193715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579470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48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283810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51053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69406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2990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665740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35224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2202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20761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55346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817175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4163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83387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2463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13062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77538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762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686828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21853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06647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9587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226441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4732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ides3_7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947841" y="6579949"/>
            <a:ext cx="2133600" cy="2780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C4F8540-586B-EB4E-A963-B3334F459530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5" name="Picture 4" descr="logo ifusp fundo escuro.png"/>
          <p:cNvPicPr>
            <a:picLocks noChangeAspect="1"/>
          </p:cNvPicPr>
          <p:nvPr userDrawn="1"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688"/>
          <a:stretch/>
        </p:blipFill>
        <p:spPr>
          <a:xfrm>
            <a:off x="258869" y="6579771"/>
            <a:ext cx="249132" cy="262256"/>
          </a:xfrm>
          <a:prstGeom prst="rect">
            <a:avLst/>
          </a:prstGeom>
        </p:spPr>
      </p:pic>
      <p:pic>
        <p:nvPicPr>
          <p:cNvPr id="6" name="Picture 5" descr="logo_simples.jp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778" y="260961"/>
            <a:ext cx="1884487" cy="60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014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81" r:id="rId12"/>
    <p:sldLayoutId id="2147483782" r:id="rId13"/>
    <p:sldLayoutId id="2147483783" r:id="rId14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505150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505150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505150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s3_1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853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ides3_8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48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505150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505150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505150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s3_9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055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s3_10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98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s3_1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586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s3_12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113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s3_13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309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s3_14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708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s3_15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283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tiff"/><Relationship Id="rId5" Type="http://schemas.openxmlformats.org/officeDocument/2006/relationships/image" Target="../media/image16.tiff"/><Relationship Id="rId4" Type="http://schemas.openxmlformats.org/officeDocument/2006/relationships/image" Target="../media/image15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3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7" Type="http://schemas.openxmlformats.org/officeDocument/2006/relationships/image" Target="../media/image13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tiff"/><Relationship Id="rId5" Type="http://schemas.openxmlformats.org/officeDocument/2006/relationships/image" Target="../media/image37.emf"/><Relationship Id="rId4" Type="http://schemas.openxmlformats.org/officeDocument/2006/relationships/image" Target="../media/image4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4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4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47.emf"/><Relationship Id="rId4" Type="http://schemas.openxmlformats.org/officeDocument/2006/relationships/image" Target="../media/image3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4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50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47.emf"/><Relationship Id="rId4" Type="http://schemas.openxmlformats.org/officeDocument/2006/relationships/image" Target="../media/image3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2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3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2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7.tiff"/><Relationship Id="rId4" Type="http://schemas.openxmlformats.org/officeDocument/2006/relationships/image" Target="../media/image16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7.tiff"/><Relationship Id="rId4" Type="http://schemas.openxmlformats.org/officeDocument/2006/relationships/image" Target="../media/image1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06287"/>
            <a:ext cx="7772400" cy="1608363"/>
          </a:xfrm>
        </p:spPr>
        <p:txBody>
          <a:bodyPr>
            <a:normAutofit/>
          </a:bodyPr>
          <a:lstStyle/>
          <a:p>
            <a:r>
              <a:rPr lang="pt-BR" dirty="0"/>
              <a:t>Participação Brasileira no Experimento ALICE do LHC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83825" y="2968293"/>
            <a:ext cx="7208007" cy="2195382"/>
          </a:xfrm>
        </p:spPr>
        <p:txBody>
          <a:bodyPr>
            <a:noAutofit/>
          </a:bodyPr>
          <a:lstStyle/>
          <a:p>
            <a:pPr algn="l"/>
            <a:r>
              <a:rPr lang="pt-BR" sz="2400" b="1" i="1" u="sng" dirty="0"/>
              <a:t>USP</a:t>
            </a:r>
            <a:r>
              <a:rPr lang="pt-BR" sz="2400" b="1" i="1" dirty="0"/>
              <a:t>: Marcelo Munhoz, Alexandre </a:t>
            </a:r>
            <a:r>
              <a:rPr lang="pt-BR" sz="2400" b="1" i="1" dirty="0" err="1"/>
              <a:t>Suaide</a:t>
            </a:r>
            <a:r>
              <a:rPr lang="pt-BR" sz="2400" b="1" i="1" dirty="0"/>
              <a:t>, Marco </a:t>
            </a:r>
            <a:r>
              <a:rPr lang="pt-BR" sz="2400" b="1" i="1" dirty="0" err="1"/>
              <a:t>Bregant</a:t>
            </a:r>
            <a:r>
              <a:rPr lang="pt-BR" sz="2400" b="1" i="1" dirty="0"/>
              <a:t>, Tiago Silva</a:t>
            </a:r>
          </a:p>
          <a:p>
            <a:pPr algn="l"/>
            <a:r>
              <a:rPr lang="pt-BR" sz="2400" b="1" i="1" u="sng" dirty="0"/>
              <a:t>UNICAMP</a:t>
            </a:r>
            <a:r>
              <a:rPr lang="pt-BR" sz="2400" b="1" i="1" dirty="0"/>
              <a:t>: </a:t>
            </a:r>
            <a:r>
              <a:rPr lang="pt-BR" sz="2400" b="1" i="1" dirty="0" err="1"/>
              <a:t>Jun</a:t>
            </a:r>
            <a:r>
              <a:rPr lang="pt-BR" sz="2400" b="1" i="1" dirty="0"/>
              <a:t> Takahashi, Cristiane </a:t>
            </a:r>
            <a:r>
              <a:rPr lang="pt-BR" sz="2400" b="1" i="1" dirty="0" err="1"/>
              <a:t>Jahnke</a:t>
            </a:r>
            <a:endParaRPr lang="pt-BR" sz="2400" b="1" i="1" dirty="0"/>
          </a:p>
          <a:p>
            <a:pPr algn="l"/>
            <a:r>
              <a:rPr lang="pt-BR" sz="2400" b="1" i="1" u="sng" dirty="0"/>
              <a:t>UFABC</a:t>
            </a:r>
            <a:r>
              <a:rPr lang="pt-BR" sz="2400" b="1" i="1" dirty="0"/>
              <a:t>: Mauro Cosentino</a:t>
            </a:r>
          </a:p>
          <a:p>
            <a:pPr algn="l"/>
            <a:r>
              <a:rPr lang="pt-BR" sz="2400" b="1" i="1" u="sng" dirty="0"/>
              <a:t>UFRGS</a:t>
            </a:r>
            <a:r>
              <a:rPr lang="pt-BR" sz="2400" b="1" i="1" dirty="0"/>
              <a:t>: Maria Beatriz Gay, Cristiano Krug</a:t>
            </a:r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FEA9635A-D448-4598-EB1C-D35FE2B85508}"/>
              </a:ext>
            </a:extLst>
          </p:cNvPr>
          <p:cNvGrpSpPr/>
          <p:nvPr/>
        </p:nvGrpSpPr>
        <p:grpSpPr>
          <a:xfrm>
            <a:off x="6947841" y="122866"/>
            <a:ext cx="2133600" cy="1143000"/>
            <a:chOff x="6947841" y="122866"/>
            <a:chExt cx="2133600" cy="1143000"/>
          </a:xfrm>
        </p:grpSpPr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402A1785-6917-9F5B-FB24-326214B27A51}"/>
                </a:ext>
              </a:extLst>
            </p:cNvPr>
            <p:cNvSpPr/>
            <p:nvPr/>
          </p:nvSpPr>
          <p:spPr>
            <a:xfrm>
              <a:off x="6947841" y="122866"/>
              <a:ext cx="2133600" cy="831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0" name="Picture 2" descr="Logo of the ALICE Experiment - CERN Document Server">
              <a:extLst>
                <a:ext uri="{FF2B5EF4-FFF2-40B4-BE49-F238E27FC236}">
                  <a16:creationId xmlns:a16="http://schemas.microsoft.com/office/drawing/2014/main" id="{7318BB48-251D-DF63-9AD4-609D437B63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2491" y="122866"/>
              <a:ext cx="844326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Imagem 10">
            <a:extLst>
              <a:ext uri="{FF2B5EF4-FFF2-40B4-BE49-F238E27FC236}">
                <a16:creationId xmlns:a16="http://schemas.microsoft.com/office/drawing/2014/main" id="{9FBF7EE4-D8BE-1AF4-28FE-CE9D770ED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" y="5288887"/>
            <a:ext cx="1481196" cy="1109468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3CB8708D-B57F-04E5-2C20-F09D8F8715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9849" y="5217319"/>
            <a:ext cx="2477980" cy="1340547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3AE8C463-07B9-E516-BE57-79EB9BDC11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3044" y="5217319"/>
            <a:ext cx="1269453" cy="1252603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8EB13ED8-96EF-9CC4-6E6D-D4CCC9722F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8278" y="5261289"/>
            <a:ext cx="2236791" cy="1252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187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3C45499D-7F7A-A721-AD98-5BCE60411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Processamento do Dados</a:t>
            </a:r>
          </a:p>
        </p:txBody>
      </p:sp>
      <p:sp>
        <p:nvSpPr>
          <p:cNvPr id="11" name="Espaço Reservado para Conteúdo 10">
            <a:extLst>
              <a:ext uri="{FF2B5EF4-FFF2-40B4-BE49-F238E27FC236}">
                <a16:creationId xmlns:a16="http://schemas.microsoft.com/office/drawing/2014/main" id="{1FAAE8D2-5311-57E4-A20F-D8A1E9DBD8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48269"/>
            <a:ext cx="4302955" cy="4780996"/>
          </a:xfrm>
        </p:spPr>
        <p:txBody>
          <a:bodyPr>
            <a:normAutofit lnSpcReduction="10000"/>
          </a:bodyPr>
          <a:lstStyle/>
          <a:p>
            <a:pPr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b="1" i="0" u="none" strike="noStrike" dirty="0">
                <a:solidFill>
                  <a:srgbClr val="404041"/>
                </a:solidFill>
                <a:effectLst/>
                <a:latin typeface="Arial" panose="020B0604020202020204" pitchFamily="34" charset="0"/>
              </a:rPr>
              <a:t>Cluster </a:t>
            </a:r>
            <a:r>
              <a:rPr lang="pt-BR" b="1" dirty="0">
                <a:solidFill>
                  <a:srgbClr val="404041"/>
                </a:solidFill>
                <a:latin typeface="Arial" panose="020B0604020202020204" pitchFamily="34" charset="0"/>
              </a:rPr>
              <a:t>SAMPA na USP</a:t>
            </a:r>
            <a:endParaRPr lang="pt-BR" b="1" i="0" u="none" strike="noStrike" dirty="0">
              <a:solidFill>
                <a:srgbClr val="404041"/>
              </a:solidFill>
              <a:effectLst/>
              <a:latin typeface="Arial" panose="020B0604020202020204" pitchFamily="34" charset="0"/>
            </a:endParaRPr>
          </a:p>
          <a:p>
            <a:pPr lvl="1"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rgbClr val="404041"/>
                </a:solidFill>
                <a:latin typeface="Arial" panose="020B0604020202020204" pitchFamily="34" charset="0"/>
              </a:rPr>
              <a:t>WLCG GRID</a:t>
            </a:r>
            <a:endParaRPr lang="pt-BR" sz="2000" b="1" i="0" u="none" strike="noStrike" dirty="0">
              <a:solidFill>
                <a:srgbClr val="404041"/>
              </a:solidFill>
              <a:effectLst/>
              <a:latin typeface="Arial" panose="020B0604020202020204" pitchFamily="34" charset="0"/>
            </a:endParaRPr>
          </a:p>
          <a:p>
            <a:pPr lvl="1"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t-BR" sz="2000" b="0" i="0" u="none" strike="noStrike" dirty="0">
                <a:solidFill>
                  <a:srgbClr val="404041"/>
                </a:solidFill>
                <a:effectLst/>
                <a:latin typeface="Arial" panose="020B0604020202020204" pitchFamily="34" charset="0"/>
              </a:rPr>
              <a:t>2384 </a:t>
            </a:r>
            <a:r>
              <a:rPr lang="pt-BR" sz="2000" b="0" i="1" u="none" strike="noStrike" dirty="0">
                <a:solidFill>
                  <a:srgbClr val="404041"/>
                </a:solidFill>
                <a:effectLst/>
                <a:latin typeface="Arial" panose="020B0604020202020204" pitchFamily="34" charset="0"/>
              </a:rPr>
              <a:t>slots</a:t>
            </a:r>
            <a:r>
              <a:rPr lang="pt-BR" sz="2000" b="0" i="0" u="none" strike="noStrike" dirty="0">
                <a:solidFill>
                  <a:srgbClr val="404041"/>
                </a:solidFill>
                <a:effectLst/>
                <a:latin typeface="Arial" panose="020B0604020202020204" pitchFamily="34" charset="0"/>
              </a:rPr>
              <a:t> de processamento;</a:t>
            </a:r>
          </a:p>
          <a:p>
            <a:pPr lvl="1"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404041"/>
                </a:solidFill>
                <a:latin typeface="Arial" panose="020B0604020202020204" pitchFamily="34" charset="0"/>
              </a:rPr>
              <a:t>~2</a:t>
            </a:r>
            <a:r>
              <a:rPr lang="pt-BR" sz="2000" b="0" i="0" u="none" strike="noStrike" dirty="0">
                <a:solidFill>
                  <a:srgbClr val="40404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pt-BR" sz="2000" dirty="0" err="1">
                <a:solidFill>
                  <a:srgbClr val="404041"/>
                </a:solidFill>
                <a:latin typeface="Arial" panose="020B0604020202020204" pitchFamily="34" charset="0"/>
              </a:rPr>
              <a:t>P</a:t>
            </a:r>
            <a:r>
              <a:rPr lang="pt-BR" sz="2000" b="0" i="0" u="none" strike="noStrike" dirty="0" err="1">
                <a:solidFill>
                  <a:srgbClr val="404041"/>
                </a:solidFill>
                <a:effectLst/>
                <a:latin typeface="Arial" panose="020B0604020202020204" pitchFamily="34" charset="0"/>
              </a:rPr>
              <a:t>Bytes</a:t>
            </a:r>
            <a:r>
              <a:rPr lang="pt-BR" sz="2000" b="0" i="0" u="none" strike="noStrike" dirty="0">
                <a:solidFill>
                  <a:srgbClr val="40404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pt-BR" sz="2000" dirty="0">
                <a:solidFill>
                  <a:srgbClr val="404041"/>
                </a:solidFill>
                <a:latin typeface="Arial" panose="020B0604020202020204" pitchFamily="34" charset="0"/>
              </a:rPr>
              <a:t>em disco</a:t>
            </a:r>
            <a:r>
              <a:rPr lang="pt-BR" sz="2000" b="0" i="0" u="none" strike="noStrike" dirty="0">
                <a:solidFill>
                  <a:srgbClr val="404041"/>
                </a:solidFill>
                <a:effectLst/>
                <a:latin typeface="Arial" panose="020B0604020202020204" pitchFamily="34" charset="0"/>
              </a:rPr>
              <a:t> (sistema EOS, o 1º fora do CERN)</a:t>
            </a:r>
          </a:p>
          <a:p>
            <a:pPr lvl="1"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t-BR" sz="2000" b="0" i="0" u="none" strike="noStrike" dirty="0">
                <a:solidFill>
                  <a:srgbClr val="404041"/>
                </a:solidFill>
                <a:effectLst/>
                <a:latin typeface="Arial" panose="020B0604020202020204" pitchFamily="34" charset="0"/>
              </a:rPr>
              <a:t>90 </a:t>
            </a:r>
            <a:r>
              <a:rPr lang="pt-BR" sz="2000" b="0" i="0" u="none" strike="noStrike" dirty="0" err="1">
                <a:solidFill>
                  <a:srgbClr val="404041"/>
                </a:solidFill>
                <a:effectLst/>
                <a:latin typeface="Arial" panose="020B0604020202020204" pitchFamily="34" charset="0"/>
              </a:rPr>
              <a:t>TBytes</a:t>
            </a:r>
            <a:r>
              <a:rPr lang="pt-BR" sz="2000" b="0" i="0" u="none" strike="noStrike" dirty="0">
                <a:solidFill>
                  <a:srgbClr val="404041"/>
                </a:solidFill>
                <a:effectLst/>
                <a:latin typeface="Arial" panose="020B0604020202020204" pitchFamily="34" charset="0"/>
              </a:rPr>
              <a:t> em disco para o repositório CVMFS </a:t>
            </a:r>
            <a:r>
              <a:rPr lang="pt-BR" sz="2000" b="0" i="1" u="none" strike="noStrike" dirty="0" err="1">
                <a:solidFill>
                  <a:srgbClr val="404041"/>
                </a:solidFill>
                <a:effectLst/>
                <a:latin typeface="Arial" panose="020B0604020202020204" pitchFamily="34" charset="0"/>
              </a:rPr>
              <a:t>stratum</a:t>
            </a:r>
            <a:r>
              <a:rPr lang="pt-BR" sz="2000" b="0" i="1" u="none" strike="noStrike" dirty="0">
                <a:solidFill>
                  <a:srgbClr val="40404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pt-BR" sz="2000" b="0" i="1" u="none" strike="noStrike" dirty="0" err="1">
                <a:solidFill>
                  <a:srgbClr val="404041"/>
                </a:solidFill>
                <a:effectLst/>
                <a:latin typeface="Arial" panose="020B0604020202020204" pitchFamily="34" charset="0"/>
              </a:rPr>
              <a:t>one</a:t>
            </a:r>
            <a:r>
              <a:rPr lang="pt-BR" sz="2000" dirty="0">
                <a:solidFill>
                  <a:srgbClr val="404041"/>
                </a:solidFill>
                <a:latin typeface="Arial" panose="020B0604020202020204" pitchFamily="34" charset="0"/>
              </a:rPr>
              <a:t> (</a:t>
            </a:r>
            <a:r>
              <a:rPr lang="pt-BR" sz="2000" b="0" i="0" u="none" strike="noStrike" dirty="0">
                <a:solidFill>
                  <a:srgbClr val="404041"/>
                </a:solidFill>
                <a:effectLst/>
                <a:latin typeface="Arial" panose="020B0604020202020204" pitchFamily="34" charset="0"/>
              </a:rPr>
              <a:t>1º do hemisfério sul)</a:t>
            </a:r>
          </a:p>
          <a:p>
            <a:pPr lvl="1"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404041"/>
                </a:solidFill>
                <a:latin typeface="Arial" panose="020B0604020202020204" pitchFamily="34" charset="0"/>
              </a:rPr>
              <a:t>Processado em torno de </a:t>
            </a:r>
            <a:r>
              <a:rPr lang="pt-BR" sz="2000" b="0" i="0" u="none" strike="noStrike" dirty="0">
                <a:solidFill>
                  <a:srgbClr val="404041"/>
                </a:solidFill>
                <a:effectLst/>
                <a:latin typeface="Arial" panose="020B0604020202020204" pitchFamily="34" charset="0"/>
              </a:rPr>
              <a:t>22kHEPSpecs em 2022 e 16kHEPSpecs em 2023</a:t>
            </a:r>
          </a:p>
          <a:p>
            <a:pPr lvl="1" fontAlgn="base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BR" sz="2000" b="0" i="0" u="none" strike="noStrike" dirty="0">
                <a:solidFill>
                  <a:srgbClr val="404041"/>
                </a:solidFill>
                <a:effectLst/>
                <a:latin typeface="Arial" panose="020B0604020202020204" pitchFamily="34" charset="0"/>
              </a:rPr>
              <a:t>Em torno de 95% de </a:t>
            </a:r>
            <a:r>
              <a:rPr lang="pt-BR" sz="2000" b="0" i="1" u="none" strike="noStrike" dirty="0" err="1">
                <a:solidFill>
                  <a:srgbClr val="404041"/>
                </a:solidFill>
                <a:effectLst/>
                <a:latin typeface="Arial" panose="020B0604020202020204" pitchFamily="34" charset="0"/>
              </a:rPr>
              <a:t>availability</a:t>
            </a:r>
            <a:r>
              <a:rPr lang="pt-BR" sz="2000" b="0" i="0" u="none" strike="noStrike" dirty="0">
                <a:solidFill>
                  <a:srgbClr val="404041"/>
                </a:solidFill>
                <a:effectLst/>
                <a:latin typeface="Arial" panose="020B0604020202020204" pitchFamily="34" charset="0"/>
              </a:rPr>
              <a:t> e </a:t>
            </a:r>
            <a:r>
              <a:rPr lang="pt-BR" sz="2000" b="0" i="1" u="none" strike="noStrike" dirty="0" err="1">
                <a:solidFill>
                  <a:srgbClr val="404041"/>
                </a:solidFill>
                <a:effectLst/>
                <a:latin typeface="Arial" panose="020B0604020202020204" pitchFamily="34" charset="0"/>
              </a:rPr>
              <a:t>reliability</a:t>
            </a:r>
            <a:endParaRPr lang="pt-BR" sz="2000" dirty="0">
              <a:solidFill>
                <a:srgbClr val="404041"/>
              </a:solidFill>
              <a:latin typeface="Arial" panose="020B0604020202020204" pitchFamily="34" charset="0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9F5091C-23F9-5EE6-6A59-5FBE5E1164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AED91F-2072-A04D-B046-5221F1FB978B}" type="slidenum">
              <a:rPr lang="pt-BR" smtClean="0"/>
              <a:t>10</a:t>
            </a:fld>
            <a:endParaRPr lang="pt-BR"/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B4BCAB28-013C-A081-E625-3A0CCC7D4D30}"/>
              </a:ext>
            </a:extLst>
          </p:cNvPr>
          <p:cNvGrpSpPr/>
          <p:nvPr/>
        </p:nvGrpSpPr>
        <p:grpSpPr>
          <a:xfrm>
            <a:off x="6947841" y="122866"/>
            <a:ext cx="2133600" cy="1143000"/>
            <a:chOff x="6947841" y="122866"/>
            <a:chExt cx="2133600" cy="1143000"/>
          </a:xfrm>
        </p:grpSpPr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AFD9ED4F-2FD6-06A8-996B-7507BFF41B7F}"/>
                </a:ext>
              </a:extLst>
            </p:cNvPr>
            <p:cNvSpPr/>
            <p:nvPr/>
          </p:nvSpPr>
          <p:spPr>
            <a:xfrm>
              <a:off x="6947841" y="122866"/>
              <a:ext cx="2133600" cy="831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9" name="Picture 2" descr="Logo of the ALICE Experiment - CERN Document Server">
              <a:extLst>
                <a:ext uri="{FF2B5EF4-FFF2-40B4-BE49-F238E27FC236}">
                  <a16:creationId xmlns:a16="http://schemas.microsoft.com/office/drawing/2014/main" id="{2E17E575-6337-AD30-0062-3271E0FAB5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2491" y="122866"/>
              <a:ext cx="844326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4E6093F8-33FF-1225-B242-89A04B245BC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324" y="1773044"/>
            <a:ext cx="3014074" cy="2260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omputação | HEPIC">
            <a:extLst>
              <a:ext uri="{FF2B5EF4-FFF2-40B4-BE49-F238E27FC236}">
                <a16:creationId xmlns:a16="http://schemas.microsoft.com/office/drawing/2014/main" id="{F7087922-2F8C-A04A-44D7-DBBAD3A52D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155" y="4079454"/>
            <a:ext cx="3808412" cy="2454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79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9175BB-A20B-514E-89A1-8F7227452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Upgrade para o </a:t>
            </a:r>
            <a:r>
              <a:rPr lang="pt-BR" dirty="0" err="1"/>
              <a:t>Run</a:t>
            </a:r>
            <a:r>
              <a:rPr lang="pt-BR" dirty="0"/>
              <a:t> 3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35DE46A-83CB-1D48-B58B-850C2DE524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3955311"/>
            <a:ext cx="8240233" cy="2624637"/>
          </a:xfrm>
        </p:spPr>
        <p:txBody>
          <a:bodyPr>
            <a:normAutofit fontScale="77500" lnSpcReduction="20000"/>
          </a:bodyPr>
          <a:lstStyle/>
          <a:p>
            <a:pPr marL="279400" indent="-222250" defTabSz="914400">
              <a:spcBef>
                <a:spcPts val="600"/>
              </a:spcBef>
              <a:buClr>
                <a:srgbClr val="000000"/>
              </a:buClr>
              <a:buSzPct val="100000"/>
              <a:defRPr sz="1800"/>
            </a:pPr>
            <a:r>
              <a:rPr lang="pt-BR" sz="3000" dirty="0">
                <a:latin typeface="+mn-lt"/>
              </a:rPr>
              <a:t>Objetivo: 50kHz em </a:t>
            </a:r>
            <a:r>
              <a:rPr lang="pt-BR" sz="3000" dirty="0" err="1">
                <a:latin typeface="+mn-lt"/>
              </a:rPr>
              <a:t>Pb-Pb</a:t>
            </a:r>
            <a:r>
              <a:rPr lang="pt-BR" sz="3000" dirty="0">
                <a:latin typeface="+mn-lt"/>
              </a:rPr>
              <a:t> (~10nb</a:t>
            </a:r>
            <a:r>
              <a:rPr lang="pt-BR" sz="3000" baseline="30000" dirty="0">
                <a:latin typeface="+mn-lt"/>
              </a:rPr>
              <a:t>-1 </a:t>
            </a:r>
            <a:r>
              <a:rPr lang="pt-BR" sz="3000" dirty="0">
                <a:latin typeface="+mn-lt"/>
              </a:rPr>
              <a:t>no Run3 e Run4)</a:t>
            </a:r>
          </a:p>
          <a:p>
            <a:pPr marL="279400" indent="-222250" defTabSz="914400">
              <a:spcBef>
                <a:spcPts val="600"/>
              </a:spcBef>
              <a:buClr>
                <a:srgbClr val="000000"/>
              </a:buClr>
              <a:buSzPct val="100000"/>
              <a:defRPr sz="1800"/>
            </a:pPr>
            <a:r>
              <a:rPr lang="pt-BR" sz="3000" dirty="0">
                <a:latin typeface="+mn-lt"/>
              </a:rPr>
              <a:t>A fim de atingir essa meta:</a:t>
            </a:r>
          </a:p>
          <a:p>
            <a:pPr marL="679450" lvl="1" indent="-222250" defTabSz="914400">
              <a:spcBef>
                <a:spcPts val="600"/>
              </a:spcBef>
              <a:buClr>
                <a:srgbClr val="000000"/>
              </a:buClr>
              <a:buSzPct val="100000"/>
              <a:defRPr sz="1800"/>
            </a:pPr>
            <a:r>
              <a:rPr lang="pt-BR" sz="2600" dirty="0">
                <a:latin typeface="+mn-lt"/>
              </a:rPr>
              <a:t>Um novo detetor de vértice (ITS</a:t>
            </a:r>
          </a:p>
          <a:p>
            <a:pPr marL="679450" lvl="1" indent="-222250" defTabSz="914400">
              <a:spcBef>
                <a:spcPts val="600"/>
              </a:spcBef>
              <a:buClr>
                <a:srgbClr val="000000"/>
              </a:buClr>
              <a:buSzPct val="100000"/>
              <a:defRPr sz="1800"/>
            </a:pPr>
            <a:r>
              <a:rPr lang="pt-BR" sz="2600" b="1" dirty="0">
                <a:latin typeface="+mn-lt"/>
              </a:rPr>
              <a:t>TPC e MCH precisam de uma eletrônica mais rápida e sem trigger</a:t>
            </a:r>
          </a:p>
          <a:p>
            <a:pPr marL="679450" lvl="1" indent="-222250" defTabSz="914400">
              <a:spcBef>
                <a:spcPts val="600"/>
              </a:spcBef>
              <a:buClr>
                <a:srgbClr val="000000"/>
              </a:buClr>
              <a:buSzPct val="100000"/>
              <a:defRPr sz="1800"/>
            </a:pPr>
            <a:r>
              <a:rPr lang="pt-BR" sz="2600" dirty="0">
                <a:latin typeface="+mn-lt"/>
              </a:rPr>
              <a:t>Completa mudança do Sistema de aquisição (O</a:t>
            </a:r>
            <a:r>
              <a:rPr lang="pt-BR" sz="2600" baseline="30000" dirty="0">
                <a:latin typeface="+mn-lt"/>
              </a:rPr>
              <a:t>2</a:t>
            </a:r>
            <a:r>
              <a:rPr lang="pt-BR" sz="2600" dirty="0">
                <a:latin typeface="+mn-lt"/>
              </a:rPr>
              <a:t> </a:t>
            </a:r>
            <a:r>
              <a:rPr lang="pt-BR" sz="2600" dirty="0" err="1">
                <a:latin typeface="+mn-lt"/>
              </a:rPr>
              <a:t>project</a:t>
            </a:r>
            <a:r>
              <a:rPr lang="pt-BR" sz="2600" dirty="0">
                <a:latin typeface="+mn-lt"/>
              </a:rPr>
              <a:t>)</a:t>
            </a:r>
          </a:p>
          <a:p>
            <a:pPr marL="679450" lvl="1" indent="-222250" defTabSz="914400">
              <a:spcBef>
                <a:spcPts val="600"/>
              </a:spcBef>
              <a:buClr>
                <a:srgbClr val="000000"/>
              </a:buClr>
              <a:buSzPct val="100000"/>
              <a:defRPr sz="1800"/>
            </a:pPr>
            <a:r>
              <a:rPr lang="pt-BR" sz="2600" b="1" dirty="0" err="1">
                <a:latin typeface="+mn-lt"/>
              </a:rPr>
              <a:t>Muon</a:t>
            </a:r>
            <a:r>
              <a:rPr lang="pt-BR" sz="2600" b="1" dirty="0">
                <a:latin typeface="+mn-lt"/>
              </a:rPr>
              <a:t> </a:t>
            </a:r>
            <a:r>
              <a:rPr lang="pt-BR" sz="2600" b="1" dirty="0" err="1">
                <a:latin typeface="+mn-lt"/>
              </a:rPr>
              <a:t>Forward</a:t>
            </a:r>
            <a:r>
              <a:rPr lang="pt-BR" sz="2600" b="1" dirty="0">
                <a:latin typeface="+mn-lt"/>
              </a:rPr>
              <a:t> Detector (MFT) incluído</a:t>
            </a:r>
          </a:p>
          <a:p>
            <a:pPr marL="679450" lvl="1" indent="-222250" defTabSz="914400">
              <a:spcBef>
                <a:spcPts val="600"/>
              </a:spcBef>
              <a:buClr>
                <a:srgbClr val="000000"/>
              </a:buClr>
              <a:buSzPct val="100000"/>
              <a:defRPr sz="1800"/>
            </a:pPr>
            <a:r>
              <a:rPr lang="pt-BR" sz="2600" dirty="0">
                <a:latin typeface="+mn-lt"/>
              </a:rPr>
              <a:t>Algumas adaptações em outros detetores</a:t>
            </a:r>
            <a:endParaRPr lang="pt-BR" dirty="0">
              <a:latin typeface="+mn-lt"/>
            </a:endParaRP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0BE92D4-BEBB-6B4F-93D7-42CAD077D8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5F98BE8D-9024-E287-62DC-A0D17ACA1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01232"/>
            <a:ext cx="9144000" cy="655535"/>
          </a:xfrm>
          <a:prstGeom prst="rect">
            <a:avLst/>
          </a:prstGeom>
        </p:spPr>
      </p:pic>
      <p:pic>
        <p:nvPicPr>
          <p:cNvPr id="10" name="Image 7">
            <a:extLst>
              <a:ext uri="{FF2B5EF4-FFF2-40B4-BE49-F238E27FC236}">
                <a16:creationId xmlns:a16="http://schemas.microsoft.com/office/drawing/2014/main" id="{C4FA77BF-D0A9-7730-5CA1-193F7A042D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98" t="52663" r="74554"/>
          <a:stretch/>
        </p:blipFill>
        <p:spPr>
          <a:xfrm>
            <a:off x="2551588" y="1842852"/>
            <a:ext cx="932255" cy="1143000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956230B8-8078-A46E-4572-0B49DE50EE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" y="1697806"/>
            <a:ext cx="1913304" cy="1403426"/>
          </a:xfrm>
          <a:prstGeom prst="rect">
            <a:avLst/>
          </a:prstGeom>
        </p:spPr>
      </p:pic>
      <p:grpSp>
        <p:nvGrpSpPr>
          <p:cNvPr id="12" name="Agrupar 11">
            <a:extLst>
              <a:ext uri="{FF2B5EF4-FFF2-40B4-BE49-F238E27FC236}">
                <a16:creationId xmlns:a16="http://schemas.microsoft.com/office/drawing/2014/main" id="{852914B0-4044-80F5-D5AF-6A36038B36CB}"/>
              </a:ext>
            </a:extLst>
          </p:cNvPr>
          <p:cNvGrpSpPr/>
          <p:nvPr/>
        </p:nvGrpSpPr>
        <p:grpSpPr>
          <a:xfrm>
            <a:off x="6947841" y="122866"/>
            <a:ext cx="2133600" cy="1143000"/>
            <a:chOff x="6947841" y="122866"/>
            <a:chExt cx="2133600" cy="1143000"/>
          </a:xfrm>
        </p:grpSpPr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9D0D4FD2-96AE-3C52-076C-58546BC9AC71}"/>
                </a:ext>
              </a:extLst>
            </p:cNvPr>
            <p:cNvSpPr/>
            <p:nvPr/>
          </p:nvSpPr>
          <p:spPr>
            <a:xfrm>
              <a:off x="6947841" y="122866"/>
              <a:ext cx="2133600" cy="831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4" name="Picture 2" descr="Logo of the ALICE Experiment - CERN Document Server">
              <a:extLst>
                <a:ext uri="{FF2B5EF4-FFF2-40B4-BE49-F238E27FC236}">
                  <a16:creationId xmlns:a16="http://schemas.microsoft.com/office/drawing/2014/main" id="{610FEE95-235D-350B-F478-63C5ED9806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2491" y="122866"/>
              <a:ext cx="844326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54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A65547D4-F0F2-C84F-B83C-5A37832EC3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7757" y="1545838"/>
            <a:ext cx="2910285" cy="217551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7C9060A-2EF4-054A-9FB5-E584E05A9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Upgrade para o </a:t>
            </a:r>
            <a:r>
              <a:rPr lang="pt-BR" dirty="0" err="1"/>
              <a:t>Run</a:t>
            </a:r>
            <a:r>
              <a:rPr lang="pt-BR" dirty="0"/>
              <a:t> 3</a:t>
            </a:r>
            <a:endParaRPr lang="en-US" dirty="0"/>
          </a:p>
        </p:txBody>
      </p:sp>
      <p:pic>
        <p:nvPicPr>
          <p:cNvPr id="6" name="Content Placeholder 6" descr="Nova Versão do Chip Sampa Foto- Marcos Santos-USP Imagens-14.jpg">
            <a:extLst>
              <a:ext uri="{FF2B5EF4-FFF2-40B4-BE49-F238E27FC236}">
                <a16:creationId xmlns:a16="http://schemas.microsoft.com/office/drawing/2014/main" id="{34174A68-CACC-1845-B43D-455CAE056D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41" r="19141"/>
          <a:stretch>
            <a:fillRect/>
          </a:stretch>
        </p:blipFill>
        <p:spPr>
          <a:xfrm>
            <a:off x="7770309" y="4876175"/>
            <a:ext cx="1150082" cy="1242306"/>
          </a:xfrm>
          <a:prstGeom prst="rect">
            <a:avLst/>
          </a:prstGeom>
        </p:spPr>
      </p:pic>
      <p:grpSp>
        <p:nvGrpSpPr>
          <p:cNvPr id="10" name="Group 1">
            <a:extLst>
              <a:ext uri="{FF2B5EF4-FFF2-40B4-BE49-F238E27FC236}">
                <a16:creationId xmlns:a16="http://schemas.microsoft.com/office/drawing/2014/main" id="{A03AEA60-42EA-2A40-BCB5-304929647036}"/>
              </a:ext>
            </a:extLst>
          </p:cNvPr>
          <p:cNvGrpSpPr>
            <a:grpSpLocks noChangeAspect="1"/>
          </p:cNvGrpSpPr>
          <p:nvPr/>
        </p:nvGrpSpPr>
        <p:grpSpPr>
          <a:xfrm>
            <a:off x="4198891" y="4105846"/>
            <a:ext cx="3609702" cy="1569198"/>
            <a:chOff x="751905" y="1799798"/>
            <a:chExt cx="7658116" cy="3329102"/>
          </a:xfrm>
        </p:grpSpPr>
        <p:pic>
          <p:nvPicPr>
            <p:cNvPr id="11" name="Picture 4" descr="FE_ASIC.pdf">
              <a:extLst>
                <a:ext uri="{FF2B5EF4-FFF2-40B4-BE49-F238E27FC236}">
                  <a16:creationId xmlns:a16="http://schemas.microsoft.com/office/drawing/2014/main" id="{AAF09D09-EB78-2846-9B27-E14E467FCC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1905" y="1799798"/>
              <a:ext cx="7658116" cy="3329102"/>
            </a:xfrm>
            <a:prstGeom prst="rect">
              <a:avLst/>
            </a:prstGeom>
          </p:spPr>
        </p:pic>
        <p:sp>
          <p:nvSpPr>
            <p:cNvPr id="12" name="TextBox 6">
              <a:extLst>
                <a:ext uri="{FF2B5EF4-FFF2-40B4-BE49-F238E27FC236}">
                  <a16:creationId xmlns:a16="http://schemas.microsoft.com/office/drawing/2014/main" id="{3BA6CC77-E88E-4E49-B0C8-A7B7E70B4A61}"/>
                </a:ext>
              </a:extLst>
            </p:cNvPr>
            <p:cNvSpPr txBox="1"/>
            <p:nvPr/>
          </p:nvSpPr>
          <p:spPr>
            <a:xfrm>
              <a:off x="6337179" y="2864842"/>
              <a:ext cx="2025703" cy="1138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50" dirty="0">
                  <a:latin typeface="Book Antiqua"/>
                  <a:cs typeface="Book Antiqua"/>
                </a:rPr>
                <a:t>11 </a:t>
              </a:r>
              <a:r>
                <a:rPr lang="en-GB" sz="1050" dirty="0" err="1">
                  <a:latin typeface="Book Antiqua"/>
                  <a:cs typeface="Book Antiqua"/>
                </a:rPr>
                <a:t>elinks</a:t>
              </a:r>
              <a:r>
                <a:rPr lang="en-GB" sz="1050" dirty="0">
                  <a:latin typeface="Book Antiqua"/>
                  <a:cs typeface="Book Antiqua"/>
                </a:rPr>
                <a:t> </a:t>
              </a:r>
            </a:p>
            <a:p>
              <a:pPr algn="ctr"/>
              <a:r>
                <a:rPr lang="en-GB" sz="1050" dirty="0">
                  <a:latin typeface="Book Antiqua"/>
                  <a:cs typeface="Book Antiqua"/>
                </a:rPr>
                <a:t>×</a:t>
              </a:r>
            </a:p>
          </p:txBody>
        </p:sp>
      </p:grp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D9F6756-C01A-484B-9660-A831C617A9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D4AFE0D-09C0-1645-A180-9610FEF3DC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2769" y="1995109"/>
            <a:ext cx="3837648" cy="4362715"/>
          </a:xfrm>
        </p:spPr>
        <p:txBody>
          <a:bodyPr>
            <a:normAutofit fontScale="92500" lnSpcReduction="10000"/>
          </a:bodyPr>
          <a:lstStyle/>
          <a:p>
            <a:r>
              <a:rPr lang="pt-BR" dirty="0">
                <a:latin typeface="+mn-lt"/>
              </a:rPr>
              <a:t>Time </a:t>
            </a:r>
            <a:r>
              <a:rPr lang="pt-BR" dirty="0" err="1">
                <a:latin typeface="+mn-lt"/>
              </a:rPr>
              <a:t>Projection</a:t>
            </a:r>
            <a:r>
              <a:rPr lang="pt-BR" dirty="0">
                <a:latin typeface="+mn-lt"/>
              </a:rPr>
              <a:t> Chamber (TPC)</a:t>
            </a:r>
          </a:p>
          <a:p>
            <a:r>
              <a:rPr lang="pt-BR" dirty="0">
                <a:latin typeface="+mn-lt"/>
              </a:rPr>
              <a:t>Contribuição brasileira:</a:t>
            </a:r>
          </a:p>
          <a:p>
            <a:pPr lvl="1"/>
            <a:r>
              <a:rPr lang="pt-BR" b="1" dirty="0">
                <a:latin typeface="+mn-lt"/>
              </a:rPr>
              <a:t>SAMPA chip</a:t>
            </a:r>
          </a:p>
          <a:p>
            <a:pPr lvl="2"/>
            <a:r>
              <a:rPr lang="pt-BR" dirty="0">
                <a:latin typeface="+mn-lt"/>
              </a:rPr>
              <a:t>ASIC de 32 canais feito de tecnologia  CMOS 130nm </a:t>
            </a:r>
          </a:p>
          <a:p>
            <a:pPr lvl="2"/>
            <a:r>
              <a:rPr lang="pt-BR" dirty="0">
                <a:latin typeface="+mn-lt"/>
              </a:rPr>
              <a:t>Combina funcionalidades  analógicas e digitais no mesmo  chip</a:t>
            </a:r>
          </a:p>
          <a:p>
            <a:pPr lvl="2"/>
            <a:r>
              <a:rPr lang="pt-BR" dirty="0">
                <a:latin typeface="+mn-lt"/>
              </a:rPr>
              <a:t>Leitura contínua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8C40E562-6A24-224E-9253-62769E61B8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8042" y="2130649"/>
            <a:ext cx="2686271" cy="1970405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DDF4E298-1DBD-334F-8C59-50C5EA7864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7757" y="1568149"/>
            <a:ext cx="3030973" cy="3439184"/>
          </a:xfrm>
          <a:prstGeom prst="rect">
            <a:avLst/>
          </a:prstGeom>
        </p:spPr>
      </p:pic>
      <p:grpSp>
        <p:nvGrpSpPr>
          <p:cNvPr id="5" name="Agrupar 4">
            <a:extLst>
              <a:ext uri="{FF2B5EF4-FFF2-40B4-BE49-F238E27FC236}">
                <a16:creationId xmlns:a16="http://schemas.microsoft.com/office/drawing/2014/main" id="{778755EC-2EEE-106E-9D01-2F746EB3845C}"/>
              </a:ext>
            </a:extLst>
          </p:cNvPr>
          <p:cNvGrpSpPr/>
          <p:nvPr/>
        </p:nvGrpSpPr>
        <p:grpSpPr>
          <a:xfrm>
            <a:off x="6947841" y="122866"/>
            <a:ext cx="2133600" cy="1143000"/>
            <a:chOff x="6947841" y="122866"/>
            <a:chExt cx="2133600" cy="1143000"/>
          </a:xfrm>
        </p:grpSpPr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BF4BF170-E421-CDA0-EADF-32015CA57F92}"/>
                </a:ext>
              </a:extLst>
            </p:cNvPr>
            <p:cNvSpPr/>
            <p:nvPr/>
          </p:nvSpPr>
          <p:spPr>
            <a:xfrm>
              <a:off x="6947841" y="122866"/>
              <a:ext cx="2133600" cy="831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4" name="Picture 2" descr="Logo of the ALICE Experiment - CERN Document Server">
              <a:extLst>
                <a:ext uri="{FF2B5EF4-FFF2-40B4-BE49-F238E27FC236}">
                  <a16:creationId xmlns:a16="http://schemas.microsoft.com/office/drawing/2014/main" id="{0A69086A-458D-1DBC-76F6-0B5BC1ECD7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2491" y="122866"/>
              <a:ext cx="844326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88252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p" bldLvl="3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>
            <a:extLst>
              <a:ext uri="{FF2B5EF4-FFF2-40B4-BE49-F238E27FC236}">
                <a16:creationId xmlns:a16="http://schemas.microsoft.com/office/drawing/2014/main" id="{50637200-451A-564B-A16B-9E64BA854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1953" y="4174299"/>
            <a:ext cx="4460444" cy="235276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7C9060A-2EF4-054A-9FB5-E584E05A9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Upgrade para o </a:t>
            </a:r>
            <a:r>
              <a:rPr lang="pt-BR" dirty="0" err="1"/>
              <a:t>Run</a:t>
            </a:r>
            <a:r>
              <a:rPr lang="pt-BR" dirty="0"/>
              <a:t> 3</a:t>
            </a:r>
            <a:endParaRPr lang="en-US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D4AFE0D-09C0-1645-A180-9610FEF3DC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2770" y="1995109"/>
            <a:ext cx="3832043" cy="4405691"/>
          </a:xfrm>
        </p:spPr>
        <p:txBody>
          <a:bodyPr>
            <a:normAutofit fontScale="92500" lnSpcReduction="10000"/>
          </a:bodyPr>
          <a:lstStyle/>
          <a:p>
            <a:r>
              <a:rPr lang="pt-BR" dirty="0">
                <a:latin typeface="+mn-lt"/>
              </a:rPr>
              <a:t>Time </a:t>
            </a:r>
            <a:r>
              <a:rPr lang="pt-BR" dirty="0" err="1">
                <a:latin typeface="+mn-lt"/>
              </a:rPr>
              <a:t>Projection</a:t>
            </a:r>
            <a:r>
              <a:rPr lang="pt-BR" dirty="0">
                <a:latin typeface="+mn-lt"/>
              </a:rPr>
              <a:t> Chamber (TPC)</a:t>
            </a:r>
          </a:p>
          <a:p>
            <a:r>
              <a:rPr lang="pt-BR" dirty="0">
                <a:latin typeface="+mn-lt"/>
              </a:rPr>
              <a:t>Contribuição brasileira:</a:t>
            </a:r>
          </a:p>
          <a:p>
            <a:pPr lvl="1"/>
            <a:r>
              <a:rPr lang="pt-BR" dirty="0">
                <a:latin typeface="+mn-lt"/>
              </a:rPr>
              <a:t>SAMPA chip</a:t>
            </a:r>
          </a:p>
          <a:p>
            <a:pPr lvl="1"/>
            <a:r>
              <a:rPr lang="pt-BR" b="1" dirty="0">
                <a:latin typeface="+mn-lt"/>
              </a:rPr>
              <a:t>Estudos de degradação do TPC</a:t>
            </a:r>
          </a:p>
          <a:p>
            <a:pPr lvl="2"/>
            <a:r>
              <a:rPr lang="pt-BR" dirty="0">
                <a:latin typeface="+mn-lt"/>
              </a:rPr>
              <a:t>Obter um melhor entendimento dos efeitos de degradação</a:t>
            </a:r>
          </a:p>
          <a:p>
            <a:r>
              <a:rPr lang="pt-BR" sz="2200" b="1" dirty="0">
                <a:latin typeface="+mn-lt"/>
              </a:rPr>
              <a:t>M&amp;O-B: CHF21.900,00 por ano</a:t>
            </a:r>
            <a:endParaRPr lang="pt-BR" b="1" dirty="0">
              <a:latin typeface="+mn-lt"/>
            </a:endParaRPr>
          </a:p>
          <a:p>
            <a:pPr lvl="1"/>
            <a:endParaRPr lang="pt-BR" b="1" dirty="0">
              <a:latin typeface="+mn-lt"/>
            </a:endParaRPr>
          </a:p>
        </p:txBody>
      </p:sp>
      <p:cxnSp>
        <p:nvCxnSpPr>
          <p:cNvPr id="8" name="Conector de Seta Reta 7">
            <a:extLst>
              <a:ext uri="{FF2B5EF4-FFF2-40B4-BE49-F238E27FC236}">
                <a16:creationId xmlns:a16="http://schemas.microsoft.com/office/drawing/2014/main" id="{13B5DB58-F8DB-A34D-BA6F-C8B0E45FED8B}"/>
              </a:ext>
            </a:extLst>
          </p:cNvPr>
          <p:cNvCxnSpPr>
            <a:cxnSpLocks/>
          </p:cNvCxnSpPr>
          <p:nvPr/>
        </p:nvCxnSpPr>
        <p:spPr>
          <a:xfrm flipV="1">
            <a:off x="6299901" y="2848436"/>
            <a:ext cx="1012146" cy="12770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FAFBA88-3723-1241-A09E-FB8BEFA742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FFB2FD1A-4CCC-BA44-9796-77DE64BC6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8042" y="2130649"/>
            <a:ext cx="2686271" cy="1970405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D6F436A9-C090-EB46-9DD8-8FA3C1EADA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7757" y="1545838"/>
            <a:ext cx="2910285" cy="2175510"/>
          </a:xfrm>
          <a:prstGeom prst="rect">
            <a:avLst/>
          </a:prstGeom>
        </p:spPr>
      </p:pic>
      <p:grpSp>
        <p:nvGrpSpPr>
          <p:cNvPr id="5" name="Agrupar 4">
            <a:extLst>
              <a:ext uri="{FF2B5EF4-FFF2-40B4-BE49-F238E27FC236}">
                <a16:creationId xmlns:a16="http://schemas.microsoft.com/office/drawing/2014/main" id="{3762456B-F630-3620-F5D9-98690A13422F}"/>
              </a:ext>
            </a:extLst>
          </p:cNvPr>
          <p:cNvGrpSpPr/>
          <p:nvPr/>
        </p:nvGrpSpPr>
        <p:grpSpPr>
          <a:xfrm>
            <a:off x="6947841" y="122866"/>
            <a:ext cx="2133600" cy="1143000"/>
            <a:chOff x="6947841" y="122866"/>
            <a:chExt cx="2133600" cy="1143000"/>
          </a:xfrm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547AB21E-4110-6FC2-A28E-9E9946DD34BE}"/>
                </a:ext>
              </a:extLst>
            </p:cNvPr>
            <p:cNvSpPr/>
            <p:nvPr/>
          </p:nvSpPr>
          <p:spPr>
            <a:xfrm>
              <a:off x="6947841" y="122866"/>
              <a:ext cx="2133600" cy="831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7" name="Picture 2" descr="Logo of the ALICE Experiment - CERN Document Server">
              <a:extLst>
                <a:ext uri="{FF2B5EF4-FFF2-40B4-BE49-F238E27FC236}">
                  <a16:creationId xmlns:a16="http://schemas.microsoft.com/office/drawing/2014/main" id="{01DC80D0-A9E1-395F-3C83-3B2C5111B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2491" y="122866"/>
              <a:ext cx="844326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81762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Conteúdo 10">
            <a:extLst>
              <a:ext uri="{FF2B5EF4-FFF2-40B4-BE49-F238E27FC236}">
                <a16:creationId xmlns:a16="http://schemas.microsoft.com/office/drawing/2014/main" id="{B5883CD5-7A5F-6E42-9715-7A81DF0B9E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2066549"/>
            <a:ext cx="4843464" cy="4362715"/>
          </a:xfrm>
        </p:spPr>
        <p:txBody>
          <a:bodyPr>
            <a:normAutofit fontScale="92500" lnSpcReduction="20000"/>
          </a:bodyPr>
          <a:lstStyle/>
          <a:p>
            <a:pPr marL="171450" indent="-171180" defTabSz="685800">
              <a:spcBef>
                <a:spcPts val="1063"/>
              </a:spcBef>
              <a:buClr>
                <a:srgbClr val="000000"/>
              </a:buClr>
            </a:pPr>
            <a:r>
              <a:rPr lang="pt-BR" spc="-1" dirty="0" err="1">
                <a:solidFill>
                  <a:srgbClr val="000000"/>
                </a:solidFill>
                <a:latin typeface="+mn-lt"/>
              </a:rPr>
              <a:t>Muon</a:t>
            </a:r>
            <a:r>
              <a:rPr lang="pt-BR" spc="-1" dirty="0">
                <a:solidFill>
                  <a:srgbClr val="000000"/>
                </a:solidFill>
                <a:latin typeface="+mn-lt"/>
              </a:rPr>
              <a:t> </a:t>
            </a:r>
            <a:r>
              <a:rPr lang="pt-BR" spc="-1" dirty="0" err="1">
                <a:solidFill>
                  <a:srgbClr val="000000"/>
                </a:solidFill>
                <a:latin typeface="+mn-lt"/>
              </a:rPr>
              <a:t>Forward</a:t>
            </a:r>
            <a:r>
              <a:rPr lang="pt-BR" spc="-1" dirty="0">
                <a:solidFill>
                  <a:srgbClr val="000000"/>
                </a:solidFill>
                <a:latin typeface="+mn-lt"/>
              </a:rPr>
              <a:t> </a:t>
            </a:r>
            <a:r>
              <a:rPr lang="pt-BR" spc="-1" dirty="0" err="1">
                <a:solidFill>
                  <a:srgbClr val="000000"/>
                </a:solidFill>
                <a:latin typeface="+mn-lt"/>
              </a:rPr>
              <a:t>Tracker</a:t>
            </a:r>
            <a:r>
              <a:rPr lang="pt-BR" spc="-1" dirty="0">
                <a:solidFill>
                  <a:srgbClr val="000000"/>
                </a:solidFill>
                <a:latin typeface="+mn-lt"/>
              </a:rPr>
              <a:t> (MFT)</a:t>
            </a:r>
          </a:p>
          <a:p>
            <a:pPr marL="571491" lvl="1" indent="-171180" defTabSz="685800">
              <a:spcBef>
                <a:spcPts val="1063"/>
              </a:spcBef>
              <a:buClr>
                <a:srgbClr val="000000"/>
              </a:buClr>
            </a:pPr>
            <a:r>
              <a:rPr lang="pt-BR" spc="-1" dirty="0">
                <a:solidFill>
                  <a:srgbClr val="000000"/>
                </a:solidFill>
                <a:latin typeface="+mn-lt"/>
              </a:rPr>
              <a:t> Um novo </a:t>
            </a:r>
            <a:r>
              <a:rPr lang="pt-BR" spc="-1" dirty="0" err="1">
                <a:solidFill>
                  <a:srgbClr val="000000"/>
                </a:solidFill>
                <a:latin typeface="+mn-lt"/>
              </a:rPr>
              <a:t>tracker</a:t>
            </a:r>
            <a:r>
              <a:rPr lang="pt-BR" spc="-1" dirty="0">
                <a:solidFill>
                  <a:srgbClr val="000000"/>
                </a:solidFill>
                <a:latin typeface="+mn-lt"/>
              </a:rPr>
              <a:t> de Si de alta resolução (2.5 &lt; </a:t>
            </a:r>
            <a:r>
              <a:rPr lang="pt-BR" spc="-1" dirty="0" err="1">
                <a:solidFill>
                  <a:srgbClr val="000000"/>
                </a:solidFill>
                <a:latin typeface="+mn-lt"/>
              </a:rPr>
              <a:t>η</a:t>
            </a:r>
            <a:r>
              <a:rPr lang="pt-BR" spc="-1" dirty="0">
                <a:solidFill>
                  <a:srgbClr val="000000"/>
                </a:solidFill>
                <a:latin typeface="+mn-lt"/>
              </a:rPr>
              <a:t> &lt; 3.6) </a:t>
            </a:r>
          </a:p>
          <a:p>
            <a:pPr marL="571491" lvl="1" indent="-171180" defTabSz="685800">
              <a:spcBef>
                <a:spcPts val="1063"/>
              </a:spcBef>
              <a:buClr>
                <a:srgbClr val="000000"/>
              </a:buClr>
            </a:pPr>
            <a:r>
              <a:rPr lang="pt-BR" spc="-1" dirty="0">
                <a:solidFill>
                  <a:srgbClr val="000000"/>
                </a:solidFill>
                <a:latin typeface="+mn-lt"/>
              </a:rPr>
              <a:t> Adiciona uma capacidade mais precisa na determinação de vértices para </a:t>
            </a:r>
            <a:r>
              <a:rPr lang="pt-BR" spc="-1" dirty="0" err="1">
                <a:solidFill>
                  <a:srgbClr val="000000"/>
                </a:solidFill>
                <a:latin typeface="+mn-lt"/>
              </a:rPr>
              <a:t>muons</a:t>
            </a:r>
            <a:r>
              <a:rPr lang="pt-BR" spc="-1" dirty="0">
                <a:solidFill>
                  <a:srgbClr val="000000"/>
                </a:solidFill>
                <a:latin typeface="+mn-lt"/>
              </a:rPr>
              <a:t> na região frontal</a:t>
            </a:r>
          </a:p>
          <a:p>
            <a:pPr marL="171450" indent="-171180" defTabSz="685800">
              <a:spcBef>
                <a:spcPts val="1063"/>
              </a:spcBef>
              <a:buClr>
                <a:srgbClr val="000000"/>
              </a:buClr>
            </a:pPr>
            <a:r>
              <a:rPr lang="pt-BR" spc="-1" dirty="0">
                <a:solidFill>
                  <a:srgbClr val="000000"/>
                </a:solidFill>
                <a:latin typeface="+mn-lt"/>
              </a:rPr>
              <a:t>Contribuição brasileira:</a:t>
            </a:r>
          </a:p>
          <a:p>
            <a:pPr marL="571491" lvl="1" indent="-171180" defTabSz="685800">
              <a:spcBef>
                <a:spcPts val="1063"/>
              </a:spcBef>
              <a:buClr>
                <a:srgbClr val="000000"/>
              </a:buClr>
            </a:pPr>
            <a:r>
              <a:rPr lang="pt-BR" spc="-1" dirty="0">
                <a:solidFill>
                  <a:srgbClr val="000000"/>
                </a:solidFill>
                <a:latin typeface="+mn-lt"/>
              </a:rPr>
              <a:t>Infraestrutura mecânica</a:t>
            </a:r>
          </a:p>
          <a:p>
            <a:pPr marL="571491" lvl="1" indent="-171180" defTabSz="685800">
              <a:spcBef>
                <a:spcPts val="1063"/>
              </a:spcBef>
              <a:buClr>
                <a:srgbClr val="000000"/>
              </a:buClr>
            </a:pPr>
            <a:r>
              <a:rPr lang="pt-BR" spc="-1" dirty="0">
                <a:solidFill>
                  <a:srgbClr val="000000"/>
                </a:solidFill>
                <a:latin typeface="+mn-lt"/>
              </a:rPr>
              <a:t>Desenvolvimento de Software (O2)</a:t>
            </a:r>
          </a:p>
          <a:p>
            <a:pPr marL="571491" lvl="1" indent="-171180" defTabSz="685800">
              <a:spcBef>
                <a:spcPts val="1063"/>
              </a:spcBef>
              <a:buClr>
                <a:srgbClr val="000000"/>
              </a:buClr>
            </a:pPr>
            <a:r>
              <a:rPr lang="pt-BR" sz="2200" b="1" spc="-1" dirty="0">
                <a:solidFill>
                  <a:srgbClr val="000000"/>
                </a:solidFill>
                <a:latin typeface="+mn-lt"/>
              </a:rPr>
              <a:t>M&amp;O-B: CHF8.200,00 por ano</a:t>
            </a:r>
            <a:endParaRPr lang="pt-BR" b="1" spc="-1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23" name="Image 7">
            <a:extLst>
              <a:ext uri="{FF2B5EF4-FFF2-40B4-BE49-F238E27FC236}">
                <a16:creationId xmlns:a16="http://schemas.microsoft.com/office/drawing/2014/main" id="{6CA0995F-5D6F-1C47-888B-7466848594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98" t="52663" r="74554"/>
          <a:stretch/>
        </p:blipFill>
        <p:spPr>
          <a:xfrm>
            <a:off x="6194900" y="1509356"/>
            <a:ext cx="1668352" cy="2045498"/>
          </a:xfrm>
          <a:prstGeom prst="rect">
            <a:avLst/>
          </a:prstGeom>
        </p:spPr>
      </p:pic>
      <p:pic>
        <p:nvPicPr>
          <p:cNvPr id="24" name="Picture 2">
            <a:extLst>
              <a:ext uri="{FF2B5EF4-FFF2-40B4-BE49-F238E27FC236}">
                <a16:creationId xmlns:a16="http://schemas.microsoft.com/office/drawing/2014/main" id="{5A756852-6ECA-B54B-BEE5-AD42965E3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463" y="3633041"/>
            <a:ext cx="2845226" cy="1382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ítulo 8">
            <a:extLst>
              <a:ext uri="{FF2B5EF4-FFF2-40B4-BE49-F238E27FC236}">
                <a16:creationId xmlns:a16="http://schemas.microsoft.com/office/drawing/2014/main" id="{13F578F6-757B-F84E-BD41-FBFBC1963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Upgrade para o </a:t>
            </a:r>
            <a:r>
              <a:rPr lang="pt-BR" dirty="0" err="1"/>
              <a:t>Run</a:t>
            </a:r>
            <a:r>
              <a:rPr lang="pt-BR" dirty="0"/>
              <a:t> 3</a:t>
            </a:r>
          </a:p>
        </p:txBody>
      </p:sp>
      <p:sp>
        <p:nvSpPr>
          <p:cNvPr id="13" name="Espaço Reservado para Número de Slide 12">
            <a:extLst>
              <a:ext uri="{FF2B5EF4-FFF2-40B4-BE49-F238E27FC236}">
                <a16:creationId xmlns:a16="http://schemas.microsoft.com/office/drawing/2014/main" id="{A1E12E23-15CD-3640-9F14-A9ADEE57B3D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F9084DDF-DF03-704E-A792-160C0762E0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6876" y="5205648"/>
            <a:ext cx="2184400" cy="952500"/>
          </a:xfrm>
          <a:prstGeom prst="rect">
            <a:avLst/>
          </a:prstGeom>
        </p:spPr>
      </p:pic>
      <p:grpSp>
        <p:nvGrpSpPr>
          <p:cNvPr id="3" name="Agrupar 2">
            <a:extLst>
              <a:ext uri="{FF2B5EF4-FFF2-40B4-BE49-F238E27FC236}">
                <a16:creationId xmlns:a16="http://schemas.microsoft.com/office/drawing/2014/main" id="{53D0E755-897B-C87D-0D55-AE98E689D6C6}"/>
              </a:ext>
            </a:extLst>
          </p:cNvPr>
          <p:cNvGrpSpPr/>
          <p:nvPr/>
        </p:nvGrpSpPr>
        <p:grpSpPr>
          <a:xfrm>
            <a:off x="6947841" y="122866"/>
            <a:ext cx="2133600" cy="1143000"/>
            <a:chOff x="6947841" y="122866"/>
            <a:chExt cx="2133600" cy="1143000"/>
          </a:xfrm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08C5C1AB-52F1-4638-3797-8ADBF3F9B7E2}"/>
                </a:ext>
              </a:extLst>
            </p:cNvPr>
            <p:cNvSpPr/>
            <p:nvPr/>
          </p:nvSpPr>
          <p:spPr>
            <a:xfrm>
              <a:off x="6947841" y="122866"/>
              <a:ext cx="2133600" cy="831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5" name="Picture 2" descr="Logo of the ALICE Experiment - CERN Document Server">
              <a:extLst>
                <a:ext uri="{FF2B5EF4-FFF2-40B4-BE49-F238E27FC236}">
                  <a16:creationId xmlns:a16="http://schemas.microsoft.com/office/drawing/2014/main" id="{9BF35D18-914F-BC8C-837D-BAA8990EEE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2491" y="122866"/>
              <a:ext cx="844326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68630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C9060A-2EF4-054A-9FB5-E584E05A9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Upgrade para o </a:t>
            </a:r>
            <a:r>
              <a:rPr lang="pt-BR" dirty="0" err="1"/>
              <a:t>Run</a:t>
            </a:r>
            <a:r>
              <a:rPr lang="pt-BR" dirty="0"/>
              <a:t> 4</a:t>
            </a:r>
            <a:endParaRPr lang="en-US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D4AFE0D-09C0-1645-A180-9610FEF3DC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4104167"/>
            <a:ext cx="8229598" cy="2325097"/>
          </a:xfrm>
        </p:spPr>
        <p:txBody>
          <a:bodyPr>
            <a:normAutofit/>
          </a:bodyPr>
          <a:lstStyle/>
          <a:p>
            <a:r>
              <a:rPr lang="pt-BR" dirty="0" err="1">
                <a:latin typeface="+mn-lt"/>
              </a:rPr>
              <a:t>Forward</a:t>
            </a:r>
            <a:r>
              <a:rPr lang="pt-BR" dirty="0">
                <a:latin typeface="+mn-lt"/>
              </a:rPr>
              <a:t> </a:t>
            </a:r>
            <a:r>
              <a:rPr lang="pt-BR" dirty="0" err="1">
                <a:latin typeface="+mn-lt"/>
              </a:rPr>
              <a:t>Calorimeter</a:t>
            </a:r>
            <a:r>
              <a:rPr lang="pt-BR" dirty="0">
                <a:latin typeface="+mn-lt"/>
              </a:rPr>
              <a:t> (</a:t>
            </a:r>
            <a:r>
              <a:rPr lang="pt-BR" dirty="0" err="1">
                <a:latin typeface="+mn-lt"/>
              </a:rPr>
              <a:t>FoCal</a:t>
            </a:r>
            <a:r>
              <a:rPr lang="pt-BR" dirty="0">
                <a:latin typeface="+mn-lt"/>
              </a:rPr>
              <a:t>)</a:t>
            </a:r>
          </a:p>
          <a:p>
            <a:pPr lvl="1"/>
            <a:r>
              <a:rPr lang="pt-BR" dirty="0">
                <a:latin typeface="+mn-lt"/>
              </a:rPr>
              <a:t>Explorar a estrutura de </a:t>
            </a:r>
            <a:r>
              <a:rPr lang="pt-BR" dirty="0" err="1">
                <a:latin typeface="+mn-lt"/>
              </a:rPr>
              <a:t>nucleons</a:t>
            </a:r>
            <a:r>
              <a:rPr lang="pt-BR" dirty="0">
                <a:latin typeface="+mn-lt"/>
              </a:rPr>
              <a:t> e núcleos na  região de </a:t>
            </a:r>
            <a:r>
              <a:rPr lang="pt-BR" dirty="0" err="1">
                <a:latin typeface="+mn-lt"/>
              </a:rPr>
              <a:t>partons</a:t>
            </a:r>
            <a:r>
              <a:rPr lang="pt-BR" dirty="0">
                <a:latin typeface="+mn-lt"/>
              </a:rPr>
              <a:t> de baixo momento</a:t>
            </a:r>
          </a:p>
          <a:p>
            <a:pPr lvl="1"/>
            <a:r>
              <a:rPr lang="pt-BR" dirty="0">
                <a:latin typeface="+mn-lt"/>
              </a:rPr>
              <a:t>Calorímetros eletromagnético e </a:t>
            </a:r>
            <a:r>
              <a:rPr lang="pt-BR" dirty="0" err="1">
                <a:latin typeface="+mn-lt"/>
              </a:rPr>
              <a:t>hadrônico</a:t>
            </a:r>
            <a:r>
              <a:rPr lang="pt-BR" dirty="0">
                <a:latin typeface="+mn-lt"/>
              </a:rPr>
              <a:t> na região frontal (3.4 &lt; </a:t>
            </a:r>
            <a:r>
              <a:rPr lang="pt-BR" dirty="0" err="1">
                <a:latin typeface="Symbol" pitchFamily="2" charset="2"/>
              </a:rPr>
              <a:t>h</a:t>
            </a:r>
            <a:r>
              <a:rPr lang="pt-BR" dirty="0">
                <a:latin typeface="+mn-lt"/>
              </a:rPr>
              <a:t> &lt; 5.8)</a:t>
            </a:r>
          </a:p>
          <a:p>
            <a:pPr marL="457188" lvl="1" indent="0">
              <a:buNone/>
            </a:pPr>
            <a:endParaRPr lang="pt-BR" dirty="0">
              <a:latin typeface="+mn-lt"/>
            </a:endParaRPr>
          </a:p>
          <a:p>
            <a:pPr lvl="1"/>
            <a:endParaRPr lang="pt-BR" dirty="0">
              <a:latin typeface="+mn-lt"/>
            </a:endParaRPr>
          </a:p>
        </p:txBody>
      </p:sp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02F6F250-060A-A84A-9E1D-DBECA9666C29}"/>
              </a:ext>
            </a:extLst>
          </p:cNvPr>
          <p:cNvCxnSpPr>
            <a:cxnSpLocks/>
          </p:cNvCxnSpPr>
          <p:nvPr/>
        </p:nvCxnSpPr>
        <p:spPr>
          <a:xfrm flipV="1">
            <a:off x="6082337" y="2650881"/>
            <a:ext cx="576943" cy="88338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A9913D6-BAB3-E948-B7D4-DAD648463FE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D464C094-05EF-4B48-99A3-8698ECE95B0D}"/>
              </a:ext>
            </a:extLst>
          </p:cNvPr>
          <p:cNvSpPr/>
          <p:nvPr/>
        </p:nvSpPr>
        <p:spPr>
          <a:xfrm>
            <a:off x="5964865" y="1692760"/>
            <a:ext cx="2721933" cy="1360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46F2A81-2A30-4581-4207-DD6536957D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01232"/>
            <a:ext cx="9144000" cy="655535"/>
          </a:xfrm>
          <a:prstGeom prst="rect">
            <a:avLst/>
          </a:prstGeom>
        </p:spPr>
      </p:pic>
      <p:pic>
        <p:nvPicPr>
          <p:cNvPr id="6" name="Image 7">
            <a:extLst>
              <a:ext uri="{FF2B5EF4-FFF2-40B4-BE49-F238E27FC236}">
                <a16:creationId xmlns:a16="http://schemas.microsoft.com/office/drawing/2014/main" id="{560D3D81-05AB-772D-F46D-7605D49057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98" t="52663" r="74554"/>
          <a:stretch/>
        </p:blipFill>
        <p:spPr>
          <a:xfrm>
            <a:off x="2551588" y="1842852"/>
            <a:ext cx="932255" cy="114300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B58D67F8-302F-C254-58DA-D7A0BCF734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" y="1697806"/>
            <a:ext cx="1913304" cy="1403426"/>
          </a:xfrm>
          <a:prstGeom prst="rect">
            <a:avLst/>
          </a:prstGeom>
        </p:spPr>
      </p:pic>
      <p:pic>
        <p:nvPicPr>
          <p:cNvPr id="15" name="Espaço Reservado para Conteúdo 4">
            <a:extLst>
              <a:ext uri="{FF2B5EF4-FFF2-40B4-BE49-F238E27FC236}">
                <a16:creationId xmlns:a16="http://schemas.microsoft.com/office/drawing/2014/main" id="{84830FE5-9DDC-D7B3-8040-B4BBDA33572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3760464" y="1692761"/>
            <a:ext cx="2568883" cy="1360832"/>
          </a:xfrm>
          <a:prstGeom prst="rect">
            <a:avLst/>
          </a:prstGeom>
        </p:spPr>
      </p:pic>
      <p:grpSp>
        <p:nvGrpSpPr>
          <p:cNvPr id="16" name="Agrupar 15">
            <a:extLst>
              <a:ext uri="{FF2B5EF4-FFF2-40B4-BE49-F238E27FC236}">
                <a16:creationId xmlns:a16="http://schemas.microsoft.com/office/drawing/2014/main" id="{6B881DAA-08FC-103B-408B-F1DB2F7083FA}"/>
              </a:ext>
            </a:extLst>
          </p:cNvPr>
          <p:cNvGrpSpPr/>
          <p:nvPr/>
        </p:nvGrpSpPr>
        <p:grpSpPr>
          <a:xfrm>
            <a:off x="6947841" y="122866"/>
            <a:ext cx="2133600" cy="1143000"/>
            <a:chOff x="6947841" y="122866"/>
            <a:chExt cx="2133600" cy="1143000"/>
          </a:xfrm>
        </p:grpSpPr>
        <p:sp>
          <p:nvSpPr>
            <p:cNvPr id="17" name="Retângulo 16">
              <a:extLst>
                <a:ext uri="{FF2B5EF4-FFF2-40B4-BE49-F238E27FC236}">
                  <a16:creationId xmlns:a16="http://schemas.microsoft.com/office/drawing/2014/main" id="{75C85383-02F1-1A32-74ED-CA15E191206C}"/>
                </a:ext>
              </a:extLst>
            </p:cNvPr>
            <p:cNvSpPr/>
            <p:nvPr/>
          </p:nvSpPr>
          <p:spPr>
            <a:xfrm>
              <a:off x="6947841" y="122866"/>
              <a:ext cx="2133600" cy="831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8" name="Picture 2" descr="Logo of the ALICE Experiment - CERN Document Server">
              <a:extLst>
                <a:ext uri="{FF2B5EF4-FFF2-40B4-BE49-F238E27FC236}">
                  <a16:creationId xmlns:a16="http://schemas.microsoft.com/office/drawing/2014/main" id="{60BE5F2A-AE24-FFD6-8007-E10EC00377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2491" y="122866"/>
              <a:ext cx="844326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93591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8C8C3E22-4D64-1C48-8231-3633C0B757A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102644" y="3932755"/>
            <a:ext cx="4038600" cy="2139396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3C29DF92-C642-764A-8AAE-C874A0B4DC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5333" y="2030084"/>
            <a:ext cx="3038667" cy="17145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7C9060A-2EF4-054A-9FB5-E584E05A9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ALICE Upgrade for </a:t>
            </a:r>
            <a:r>
              <a:rPr lang="pt-BR" dirty="0" err="1"/>
              <a:t>Run</a:t>
            </a:r>
            <a:r>
              <a:rPr lang="pt-BR" dirty="0"/>
              <a:t> 4</a:t>
            </a:r>
            <a:endParaRPr lang="en-US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D4AFE0D-09C0-1645-A180-9610FEF3DC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1842853"/>
            <a:ext cx="5254355" cy="4586412"/>
          </a:xfrm>
        </p:spPr>
        <p:txBody>
          <a:bodyPr>
            <a:normAutofit lnSpcReduction="10000"/>
          </a:bodyPr>
          <a:lstStyle/>
          <a:p>
            <a:r>
              <a:rPr lang="pt-BR" dirty="0">
                <a:latin typeface="+mn-lt"/>
              </a:rPr>
              <a:t>Calorímetro Eletromagnético</a:t>
            </a:r>
          </a:p>
          <a:p>
            <a:pPr lvl="1"/>
            <a:r>
              <a:rPr lang="pt-BR" dirty="0">
                <a:latin typeface="+mn-lt"/>
              </a:rPr>
              <a:t>Tungstênio</a:t>
            </a:r>
          </a:p>
          <a:p>
            <a:pPr lvl="1"/>
            <a:r>
              <a:rPr lang="pt-BR" i="1" dirty="0">
                <a:latin typeface="+mn-lt"/>
              </a:rPr>
              <a:t>Silicon Pixel</a:t>
            </a:r>
            <a:r>
              <a:rPr lang="pt-BR" dirty="0">
                <a:latin typeface="+mn-lt"/>
              </a:rPr>
              <a:t> (2 camadas)</a:t>
            </a:r>
          </a:p>
          <a:p>
            <a:pPr lvl="1"/>
            <a:r>
              <a:rPr lang="pt-BR" i="1" dirty="0">
                <a:latin typeface="+mn-lt"/>
              </a:rPr>
              <a:t>Silicon </a:t>
            </a:r>
            <a:r>
              <a:rPr lang="pt-BR" i="1" dirty="0" err="1">
                <a:latin typeface="+mn-lt"/>
              </a:rPr>
              <a:t>Pad</a:t>
            </a:r>
            <a:r>
              <a:rPr lang="pt-BR" dirty="0">
                <a:latin typeface="+mn-lt"/>
              </a:rPr>
              <a:t> (18  camadas)  </a:t>
            </a:r>
          </a:p>
          <a:p>
            <a:r>
              <a:rPr lang="pt-BR" dirty="0">
                <a:latin typeface="+mn-lt"/>
              </a:rPr>
              <a:t>Contribuição brasileira:</a:t>
            </a:r>
          </a:p>
          <a:p>
            <a:pPr lvl="1"/>
            <a:r>
              <a:rPr lang="pt-BR" dirty="0">
                <a:latin typeface="+mn-lt"/>
              </a:rPr>
              <a:t>Eletrônica dos Silicon </a:t>
            </a:r>
            <a:r>
              <a:rPr lang="pt-BR" dirty="0" err="1">
                <a:latin typeface="+mn-lt"/>
              </a:rPr>
              <a:t>Pads</a:t>
            </a:r>
            <a:endParaRPr lang="pt-BR" dirty="0">
              <a:latin typeface="+mn-lt"/>
            </a:endParaRPr>
          </a:p>
          <a:p>
            <a:pPr lvl="1"/>
            <a:r>
              <a:rPr lang="pt-BR" dirty="0">
                <a:latin typeface="+mn-lt"/>
              </a:rPr>
              <a:t>Firmware do </a:t>
            </a:r>
            <a:r>
              <a:rPr lang="pt-BR" i="1" dirty="0">
                <a:latin typeface="+mn-lt"/>
              </a:rPr>
              <a:t>Common </a:t>
            </a:r>
            <a:r>
              <a:rPr lang="pt-BR" i="1" dirty="0" err="1">
                <a:latin typeface="+mn-lt"/>
              </a:rPr>
              <a:t>Readout</a:t>
            </a:r>
            <a:r>
              <a:rPr lang="pt-BR" i="1" dirty="0">
                <a:latin typeface="+mn-lt"/>
              </a:rPr>
              <a:t> Unit</a:t>
            </a:r>
          </a:p>
          <a:p>
            <a:pPr lvl="1"/>
            <a:r>
              <a:rPr lang="pt-BR" b="1" dirty="0">
                <a:latin typeface="+mn-lt"/>
              </a:rPr>
              <a:t>Construção:</a:t>
            </a:r>
          </a:p>
          <a:p>
            <a:pPr marL="457188" lvl="1" indent="0">
              <a:buNone/>
            </a:pPr>
            <a:r>
              <a:rPr lang="pt-BR" b="1" dirty="0">
                <a:latin typeface="+mn-lt"/>
              </a:rPr>
              <a:t>	CHF 180.000,00</a:t>
            </a:r>
          </a:p>
          <a:p>
            <a:endParaRPr lang="pt-BR" dirty="0">
              <a:latin typeface="+mn-lt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A2DE52D3-80AA-B24A-ACE4-AA33655992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0808" y="3937747"/>
            <a:ext cx="2362561" cy="2220401"/>
          </a:xfrm>
          <a:prstGeom prst="rect">
            <a:avLst/>
          </a:prstGeom>
        </p:spPr>
      </p:pic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02F6F250-060A-A84A-9E1D-DBECA9666C29}"/>
              </a:ext>
            </a:extLst>
          </p:cNvPr>
          <p:cNvCxnSpPr>
            <a:cxnSpLocks/>
          </p:cNvCxnSpPr>
          <p:nvPr/>
        </p:nvCxnSpPr>
        <p:spPr>
          <a:xfrm flipV="1">
            <a:off x="5897068" y="2924605"/>
            <a:ext cx="533689" cy="922153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A9913D6-BAB3-E948-B7D4-DAD648463FE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1211CDD1-408D-10D8-48ED-8255610E3902}"/>
              </a:ext>
            </a:extLst>
          </p:cNvPr>
          <p:cNvGrpSpPr/>
          <p:nvPr/>
        </p:nvGrpSpPr>
        <p:grpSpPr>
          <a:xfrm>
            <a:off x="6947841" y="122866"/>
            <a:ext cx="2133600" cy="1143000"/>
            <a:chOff x="6947841" y="122866"/>
            <a:chExt cx="2133600" cy="1143000"/>
          </a:xfrm>
        </p:grpSpPr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2DBBC749-4C81-78BD-2F4B-084C31754294}"/>
                </a:ext>
              </a:extLst>
            </p:cNvPr>
            <p:cNvSpPr/>
            <p:nvPr/>
          </p:nvSpPr>
          <p:spPr>
            <a:xfrm>
              <a:off x="6947841" y="122866"/>
              <a:ext cx="2133600" cy="831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5" name="Picture 2" descr="Logo of the ALICE Experiment - CERN Document Server">
              <a:extLst>
                <a:ext uri="{FF2B5EF4-FFF2-40B4-BE49-F238E27FC236}">
                  <a16:creationId xmlns:a16="http://schemas.microsoft.com/office/drawing/2014/main" id="{66FDDA6A-FEFD-1DB0-8A12-2E4D1D970A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2491" y="122866"/>
              <a:ext cx="844326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93279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E38F5A-F47B-9641-AE74-29C49A7EF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Futuro: ALICE 3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E20E481-A535-D446-9F14-37565A5B3D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4051004"/>
            <a:ext cx="8472488" cy="2378259"/>
          </a:xfrm>
        </p:spPr>
        <p:txBody>
          <a:bodyPr>
            <a:normAutofit fontScale="85000" lnSpcReduction="20000"/>
          </a:bodyPr>
          <a:lstStyle/>
          <a:p>
            <a:r>
              <a:rPr lang="pt-BR" dirty="0">
                <a:latin typeface="+mn-lt"/>
              </a:rPr>
              <a:t>Próxima geração do programa de íons pesados do LHC</a:t>
            </a:r>
          </a:p>
          <a:p>
            <a:pPr lvl="1"/>
            <a:r>
              <a:rPr lang="pt-BR" dirty="0">
                <a:latin typeface="+mn-lt"/>
              </a:rPr>
              <a:t>Ocorre a </a:t>
            </a:r>
            <a:r>
              <a:rPr lang="pt-BR" dirty="0" err="1">
                <a:latin typeface="+mn-lt"/>
              </a:rPr>
              <a:t>termalização</a:t>
            </a:r>
            <a:r>
              <a:rPr lang="pt-BR" dirty="0">
                <a:latin typeface="+mn-lt"/>
              </a:rPr>
              <a:t> de quarks pesados?</a:t>
            </a:r>
          </a:p>
          <a:p>
            <a:pPr lvl="1"/>
            <a:r>
              <a:rPr lang="pt-BR" dirty="0">
                <a:latin typeface="+mn-lt"/>
              </a:rPr>
              <a:t>Como eles se propagam no meio? </a:t>
            </a:r>
          </a:p>
          <a:p>
            <a:pPr lvl="1"/>
            <a:r>
              <a:rPr lang="pt-BR" dirty="0">
                <a:latin typeface="+mn-lt"/>
              </a:rPr>
              <a:t>Como se dá a </a:t>
            </a:r>
            <a:r>
              <a:rPr lang="pt-BR" dirty="0" err="1">
                <a:latin typeface="+mn-lt"/>
              </a:rPr>
              <a:t>hadronização</a:t>
            </a:r>
            <a:r>
              <a:rPr lang="pt-BR" dirty="0">
                <a:latin typeface="+mn-lt"/>
              </a:rPr>
              <a:t> desses quarks? </a:t>
            </a:r>
          </a:p>
          <a:p>
            <a:pPr lvl="1"/>
            <a:r>
              <a:rPr lang="pt-BR" dirty="0">
                <a:latin typeface="+mn-lt"/>
              </a:rPr>
              <a:t>Que tipo de </a:t>
            </a:r>
            <a:r>
              <a:rPr lang="pt-BR" dirty="0" err="1">
                <a:latin typeface="+mn-lt"/>
              </a:rPr>
              <a:t>hadrons</a:t>
            </a:r>
            <a:r>
              <a:rPr lang="pt-BR" dirty="0">
                <a:latin typeface="+mn-lt"/>
              </a:rPr>
              <a:t> exóticos eles formam? Como se dá isso?</a:t>
            </a:r>
          </a:p>
          <a:p>
            <a:pPr lvl="1"/>
            <a:r>
              <a:rPr lang="pt-BR" dirty="0">
                <a:latin typeface="+mn-lt"/>
              </a:rPr>
              <a:t>Medida precisa da radiação eletromagnética emitida pelo QGP</a:t>
            </a:r>
          </a:p>
          <a:p>
            <a:pPr lvl="1"/>
            <a:r>
              <a:rPr lang="pt-BR" dirty="0">
                <a:latin typeface="+mn-lt"/>
              </a:rPr>
              <a:t>Afinal, há uma restauração da simetria quiral? </a:t>
            </a: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D147BE4-6033-3649-8989-4910458CAB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6A7C2F53-7A07-DC94-541F-EAE11D7C23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01232"/>
            <a:ext cx="9144000" cy="655535"/>
          </a:xfrm>
          <a:prstGeom prst="rect">
            <a:avLst/>
          </a:prstGeom>
        </p:spPr>
      </p:pic>
      <p:pic>
        <p:nvPicPr>
          <p:cNvPr id="5" name="Image 7">
            <a:extLst>
              <a:ext uri="{FF2B5EF4-FFF2-40B4-BE49-F238E27FC236}">
                <a16:creationId xmlns:a16="http://schemas.microsoft.com/office/drawing/2014/main" id="{5EA61DAE-BA7E-296D-4C26-E003FC5E01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98" t="52663" r="74554"/>
          <a:stretch/>
        </p:blipFill>
        <p:spPr>
          <a:xfrm>
            <a:off x="2551588" y="1842852"/>
            <a:ext cx="932255" cy="114300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7EB47B20-861B-2411-B956-63279389B1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" y="1697806"/>
            <a:ext cx="1913304" cy="1403426"/>
          </a:xfrm>
          <a:prstGeom prst="rect">
            <a:avLst/>
          </a:prstGeom>
        </p:spPr>
      </p:pic>
      <p:pic>
        <p:nvPicPr>
          <p:cNvPr id="8" name="Espaço Reservado para Conteúdo 4">
            <a:extLst>
              <a:ext uri="{FF2B5EF4-FFF2-40B4-BE49-F238E27FC236}">
                <a16:creationId xmlns:a16="http://schemas.microsoft.com/office/drawing/2014/main" id="{308D871D-5F56-7ED8-A0F6-0C8AA725A89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3760464" y="1692761"/>
            <a:ext cx="2568883" cy="1360832"/>
          </a:xfrm>
          <a:prstGeom prst="rect">
            <a:avLst/>
          </a:prstGeom>
        </p:spPr>
      </p:pic>
      <p:grpSp>
        <p:nvGrpSpPr>
          <p:cNvPr id="9" name="Agrupar 8">
            <a:extLst>
              <a:ext uri="{FF2B5EF4-FFF2-40B4-BE49-F238E27FC236}">
                <a16:creationId xmlns:a16="http://schemas.microsoft.com/office/drawing/2014/main" id="{0D9E1E96-C54B-683C-FFD9-D709112AE498}"/>
              </a:ext>
            </a:extLst>
          </p:cNvPr>
          <p:cNvGrpSpPr/>
          <p:nvPr/>
        </p:nvGrpSpPr>
        <p:grpSpPr>
          <a:xfrm>
            <a:off x="6947841" y="122866"/>
            <a:ext cx="2133600" cy="1143000"/>
            <a:chOff x="6947841" y="122866"/>
            <a:chExt cx="2133600" cy="1143000"/>
          </a:xfrm>
        </p:grpSpPr>
        <p:sp>
          <p:nvSpPr>
            <p:cNvPr id="11" name="Retângulo 10">
              <a:extLst>
                <a:ext uri="{FF2B5EF4-FFF2-40B4-BE49-F238E27FC236}">
                  <a16:creationId xmlns:a16="http://schemas.microsoft.com/office/drawing/2014/main" id="{96D5CECB-6B21-8061-CE51-3F66DBFB6799}"/>
                </a:ext>
              </a:extLst>
            </p:cNvPr>
            <p:cNvSpPr/>
            <p:nvPr/>
          </p:nvSpPr>
          <p:spPr>
            <a:xfrm>
              <a:off x="6947841" y="122866"/>
              <a:ext cx="2133600" cy="831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2" name="Picture 2" descr="Logo of the ALICE Experiment - CERN Document Server">
              <a:extLst>
                <a:ext uri="{FF2B5EF4-FFF2-40B4-BE49-F238E27FC236}">
                  <a16:creationId xmlns:a16="http://schemas.microsoft.com/office/drawing/2014/main" id="{21B9A217-432B-13CC-0FF1-8A14E62F58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2491" y="122866"/>
              <a:ext cx="844326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Espaço Reservado para Conteúdo 6">
            <a:extLst>
              <a:ext uri="{FF2B5EF4-FFF2-40B4-BE49-F238E27FC236}">
                <a16:creationId xmlns:a16="http://schemas.microsoft.com/office/drawing/2014/main" id="{691BDD73-63F8-67B6-8E94-0213657CE1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45451" y="1511023"/>
            <a:ext cx="2414276" cy="1542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113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E38F5A-F47B-9641-AE74-29C49A7EF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Futuro: ALICE 3</a:t>
            </a:r>
          </a:p>
        </p:txBody>
      </p:sp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CA0BB352-7E4F-B142-B672-CF5BEB173B3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44825" y="3012151"/>
            <a:ext cx="3827726" cy="2445674"/>
          </a:xfrm>
          <a:prstGeom prst="rect">
            <a:avLst/>
          </a:prstGeom>
        </p:spPr>
      </p:pic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D147BE4-6033-3649-8989-4910458CAB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8D074C1E-C4E5-C488-9ADE-F25D4A82E95D}"/>
              </a:ext>
            </a:extLst>
          </p:cNvPr>
          <p:cNvGrpSpPr/>
          <p:nvPr/>
        </p:nvGrpSpPr>
        <p:grpSpPr>
          <a:xfrm>
            <a:off x="6947841" y="122866"/>
            <a:ext cx="2133600" cy="1143000"/>
            <a:chOff x="6947841" y="122866"/>
            <a:chExt cx="2133600" cy="1143000"/>
          </a:xfrm>
        </p:grpSpPr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6F5510EB-B394-E61B-E7A7-20E93A893E9F}"/>
                </a:ext>
              </a:extLst>
            </p:cNvPr>
            <p:cNvSpPr/>
            <p:nvPr/>
          </p:nvSpPr>
          <p:spPr>
            <a:xfrm>
              <a:off x="6947841" y="122866"/>
              <a:ext cx="2133600" cy="831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8" name="Picture 2" descr="Logo of the ALICE Experiment - CERN Document Server">
              <a:extLst>
                <a:ext uri="{FF2B5EF4-FFF2-40B4-BE49-F238E27FC236}">
                  <a16:creationId xmlns:a16="http://schemas.microsoft.com/office/drawing/2014/main" id="{0A163CE1-4AE9-B956-025E-F21E9439E3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2491" y="122866"/>
              <a:ext cx="844326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A2D8BEF6-8D8A-AC23-5317-067F4581D371}"/>
              </a:ext>
            </a:extLst>
          </p:cNvPr>
          <p:cNvSpPr txBox="1">
            <a:spLocks/>
          </p:cNvSpPr>
          <p:nvPr/>
        </p:nvSpPr>
        <p:spPr>
          <a:xfrm>
            <a:off x="457199" y="2069176"/>
            <a:ext cx="5406121" cy="43316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800" b="0" i="0" kern="1200">
                <a:solidFill>
                  <a:srgbClr val="505150"/>
                </a:solidFill>
                <a:latin typeface="Eau Sans Bold"/>
                <a:ea typeface="+mn-ea"/>
                <a:cs typeface="Eau Sans Bold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2400" b="0" i="0" kern="1200">
                <a:solidFill>
                  <a:srgbClr val="505150"/>
                </a:solidFill>
                <a:latin typeface="Eau Sans Bold"/>
                <a:ea typeface="+mn-ea"/>
                <a:cs typeface="Eau Sans Bold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b="0" i="0" kern="1200">
                <a:solidFill>
                  <a:srgbClr val="505150"/>
                </a:solidFill>
                <a:latin typeface="Eau Sans Bold"/>
                <a:ea typeface="+mn-ea"/>
                <a:cs typeface="Eau Sans Bold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rgbClr val="505150"/>
                </a:solidFill>
                <a:latin typeface="Eau Sans Bold"/>
                <a:ea typeface="+mn-ea"/>
                <a:cs typeface="Eau Sans Bold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Font typeface="Arial"/>
              <a:buChar char="»"/>
              <a:defRPr sz="1800" b="0" i="0" kern="1200">
                <a:solidFill>
                  <a:srgbClr val="505150"/>
                </a:solidFill>
                <a:latin typeface="Eau Sans Bold"/>
                <a:ea typeface="+mn-ea"/>
                <a:cs typeface="Eau Sans Bold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>
                <a:latin typeface="+mn-lt"/>
              </a:rPr>
              <a:t>Detetor compacto completamente composto de sensores de Si de alta resolução</a:t>
            </a:r>
          </a:p>
          <a:p>
            <a:r>
              <a:rPr lang="pt-BR" dirty="0">
                <a:latin typeface="+mn-lt"/>
              </a:rPr>
              <a:t>Magneto supercondutor</a:t>
            </a:r>
          </a:p>
          <a:p>
            <a:r>
              <a:rPr lang="pt-BR" dirty="0">
                <a:latin typeface="+mn-lt"/>
              </a:rPr>
              <a:t>Identificação de partículas com uma ampla cobertura espacial</a:t>
            </a:r>
          </a:p>
          <a:p>
            <a:r>
              <a:rPr lang="pt-BR" dirty="0">
                <a:latin typeface="+mn-lt"/>
              </a:rPr>
              <a:t>Leitura rápida e processamento online</a:t>
            </a:r>
          </a:p>
        </p:txBody>
      </p:sp>
    </p:spTree>
    <p:extLst>
      <p:ext uri="{BB962C8B-B14F-4D97-AF65-F5344CB8AC3E}">
        <p14:creationId xmlns:p14="http://schemas.microsoft.com/office/powerpoint/2010/main" val="134211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ADF4C8-771D-454A-B8CA-D82347297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Timing </a:t>
            </a:r>
            <a:r>
              <a:rPr lang="pt-BR" dirty="0" err="1"/>
              <a:t>Layer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92C59E2-791D-E74C-A93E-512FF20590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4625009"/>
            <a:ext cx="8455562" cy="1804255"/>
          </a:xfrm>
        </p:spPr>
        <p:txBody>
          <a:bodyPr>
            <a:normAutofit fontScale="85000" lnSpcReduction="20000"/>
          </a:bodyPr>
          <a:lstStyle/>
          <a:p>
            <a:r>
              <a:rPr lang="pt-BR" dirty="0">
                <a:latin typeface="+mn-lt"/>
              </a:rPr>
              <a:t>Duas camadas centrais e uma frontal</a:t>
            </a:r>
          </a:p>
          <a:p>
            <a:r>
              <a:rPr lang="pt-BR" dirty="0">
                <a:latin typeface="+mn-lt"/>
              </a:rPr>
              <a:t>Resolução de TOF </a:t>
            </a:r>
            <a:r>
              <a:rPr lang="pt-BR" dirty="0" err="1">
                <a:latin typeface="+mn-lt"/>
              </a:rPr>
              <a:t>σ</a:t>
            </a:r>
            <a:r>
              <a:rPr lang="pt-BR" baseline="-25000" dirty="0" err="1">
                <a:latin typeface="+mn-lt"/>
              </a:rPr>
              <a:t>TOF</a:t>
            </a:r>
            <a:r>
              <a:rPr lang="pt-BR" dirty="0">
                <a:latin typeface="+mn-lt"/>
              </a:rPr>
              <a:t> ≈ 20 </a:t>
            </a:r>
            <a:r>
              <a:rPr lang="pt-BR" dirty="0" err="1">
                <a:latin typeface="+mn-lt"/>
              </a:rPr>
              <a:t>ps</a:t>
            </a:r>
            <a:r>
              <a:rPr lang="pt-BR" dirty="0">
                <a:latin typeface="+mn-lt"/>
              </a:rPr>
              <a:t>  baseado em sensores de silício</a:t>
            </a:r>
          </a:p>
          <a:p>
            <a:r>
              <a:rPr lang="pt-BR" dirty="0">
                <a:latin typeface="+mn-lt"/>
              </a:rPr>
              <a:t>Várias tecnologias estão sendo consideradas</a:t>
            </a:r>
          </a:p>
          <a:p>
            <a:pPr lvl="1"/>
            <a:r>
              <a:rPr lang="pt-BR" dirty="0" err="1">
                <a:latin typeface="+mn-lt"/>
              </a:rPr>
              <a:t>Ultra-Fast</a:t>
            </a:r>
            <a:r>
              <a:rPr lang="pt-BR" dirty="0">
                <a:latin typeface="+mn-lt"/>
              </a:rPr>
              <a:t> Silicon </a:t>
            </a:r>
            <a:r>
              <a:rPr lang="pt-BR" dirty="0" err="1">
                <a:latin typeface="+mn-lt"/>
              </a:rPr>
              <a:t>Detectors</a:t>
            </a:r>
            <a:r>
              <a:rPr lang="pt-BR" dirty="0">
                <a:latin typeface="+mn-lt"/>
              </a:rPr>
              <a:t> (UFSD)</a:t>
            </a:r>
          </a:p>
        </p:txBody>
      </p:sp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8BC2BA10-DD3D-5146-A14C-06E7E780DB7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31238" y="1749287"/>
            <a:ext cx="8831918" cy="2603874"/>
          </a:xfrm>
          <a:prstGeom prst="rect">
            <a:avLst/>
          </a:prstGeom>
        </p:spPr>
      </p:pic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506FE76-BECA-304B-ABDB-F5460F6EB7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876B2F24-5A09-2C4D-A03D-C44266709822}"/>
              </a:ext>
            </a:extLst>
          </p:cNvPr>
          <p:cNvSpPr txBox="1"/>
          <p:nvPr/>
        </p:nvSpPr>
        <p:spPr>
          <a:xfrm>
            <a:off x="6275385" y="1477439"/>
            <a:ext cx="2637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/>
              <a:t>J. Klein, ALICE3 Workshop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AA95E36-C58B-B643-A574-C05540C512A5}"/>
              </a:ext>
            </a:extLst>
          </p:cNvPr>
          <p:cNvSpPr/>
          <p:nvPr/>
        </p:nvSpPr>
        <p:spPr>
          <a:xfrm>
            <a:off x="4512040" y="3399020"/>
            <a:ext cx="494675" cy="24359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ABA79AA-F78E-0F40-8F14-D02FA51DD665}"/>
              </a:ext>
            </a:extLst>
          </p:cNvPr>
          <p:cNvSpPr/>
          <p:nvPr/>
        </p:nvSpPr>
        <p:spPr>
          <a:xfrm>
            <a:off x="4529530" y="3821241"/>
            <a:ext cx="494675" cy="31854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5" name="Agrupar 4">
            <a:extLst>
              <a:ext uri="{FF2B5EF4-FFF2-40B4-BE49-F238E27FC236}">
                <a16:creationId xmlns:a16="http://schemas.microsoft.com/office/drawing/2014/main" id="{C1F51B45-AC1B-A054-B053-F95D9028EC38}"/>
              </a:ext>
            </a:extLst>
          </p:cNvPr>
          <p:cNvGrpSpPr/>
          <p:nvPr/>
        </p:nvGrpSpPr>
        <p:grpSpPr>
          <a:xfrm>
            <a:off x="6947841" y="122866"/>
            <a:ext cx="2133600" cy="1143000"/>
            <a:chOff x="6947841" y="122866"/>
            <a:chExt cx="2133600" cy="1143000"/>
          </a:xfrm>
        </p:grpSpPr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5521753C-3EE3-F34E-DE33-F7938165C40E}"/>
                </a:ext>
              </a:extLst>
            </p:cNvPr>
            <p:cNvSpPr/>
            <p:nvPr/>
          </p:nvSpPr>
          <p:spPr>
            <a:xfrm>
              <a:off x="6947841" y="122866"/>
              <a:ext cx="2133600" cy="831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1" name="Picture 2" descr="Logo of the ALICE Experiment - CERN Document Server">
              <a:extLst>
                <a:ext uri="{FF2B5EF4-FFF2-40B4-BE49-F238E27FC236}">
                  <a16:creationId xmlns:a16="http://schemas.microsoft.com/office/drawing/2014/main" id="{A1E3518D-339B-02E9-2D8F-E7D36FC436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2491" y="122866"/>
              <a:ext cx="844326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01695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ço Reservado para Conteúdo 7">
            <a:extLst>
              <a:ext uri="{FF2B5EF4-FFF2-40B4-BE49-F238E27FC236}">
                <a16:creationId xmlns:a16="http://schemas.microsoft.com/office/drawing/2014/main" id="{A5E95099-DA5B-2543-B29F-A73615F85F7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41241" y="2174953"/>
            <a:ext cx="4038600" cy="4145905"/>
          </a:xfrm>
          <a:prstGeom prst="rect">
            <a:avLst/>
          </a:prstGeom>
        </p:spPr>
      </p:pic>
      <p:sp>
        <p:nvSpPr>
          <p:cNvPr id="5" name="Título 4">
            <a:extLst>
              <a:ext uri="{FF2B5EF4-FFF2-40B4-BE49-F238E27FC236}">
                <a16:creationId xmlns:a16="http://schemas.microsoft.com/office/drawing/2014/main" id="{FF2D619B-9A02-9240-989E-5EDD60AFA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CERN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475FEB4-89BF-ED42-A791-1CB91280F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066549"/>
            <a:ext cx="4643438" cy="4513400"/>
          </a:xfrm>
        </p:spPr>
        <p:txBody>
          <a:bodyPr>
            <a:normAutofit fontScale="92500" lnSpcReduction="20000"/>
          </a:bodyPr>
          <a:lstStyle/>
          <a:p>
            <a:r>
              <a:rPr lang="pt-BR" dirty="0">
                <a:latin typeface="+mn-lt"/>
              </a:rPr>
              <a:t>Laboratório internacional apoiado em 4 pilares</a:t>
            </a:r>
          </a:p>
          <a:p>
            <a:pPr lvl="1"/>
            <a:r>
              <a:rPr lang="pt-BR" dirty="0">
                <a:latin typeface="+mn-lt"/>
              </a:rPr>
              <a:t>Mantido por 23 estados membros e 11 estados associados, </a:t>
            </a:r>
            <a:r>
              <a:rPr lang="pt-BR" b="1" dirty="0">
                <a:latin typeface="+mn-lt"/>
              </a:rPr>
              <a:t>incluindo o Brasil</a:t>
            </a:r>
          </a:p>
          <a:p>
            <a:r>
              <a:rPr lang="pt-BR" dirty="0">
                <a:latin typeface="+mn-lt"/>
              </a:rPr>
              <a:t>Pesquisas na fronteira do conhecimento físico sobre o Universo apoiadas em elevado desenvolvimento tecnológico</a:t>
            </a:r>
            <a:endParaRPr lang="pt-BR" b="1" dirty="0">
              <a:latin typeface="+mn-lt"/>
            </a:endParaRPr>
          </a:p>
          <a:p>
            <a:pPr lvl="1"/>
            <a:r>
              <a:rPr lang="pt-BR" dirty="0">
                <a:latin typeface="+mn-lt"/>
              </a:rPr>
              <a:t>Intenso programa de transferência de conhecimento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B2DA40B-0AE4-7548-869E-ED8156D57B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050" name="Picture 2" descr="CERN Logo - Significado, História e PNG">
            <a:extLst>
              <a:ext uri="{FF2B5EF4-FFF2-40B4-BE49-F238E27FC236}">
                <a16:creationId xmlns:a16="http://schemas.microsoft.com/office/drawing/2014/main" id="{A96F4085-2E95-564A-9753-7E24578793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841" y="251992"/>
            <a:ext cx="2032000" cy="11430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276532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bldLvl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E15132-033B-554B-8378-82139B55E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UFSD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816E8E-1660-2644-8130-9D4F14F863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1842852"/>
            <a:ext cx="4980937" cy="4586412"/>
          </a:xfrm>
        </p:spPr>
        <p:txBody>
          <a:bodyPr>
            <a:normAutofit fontScale="92500" lnSpcReduction="20000"/>
          </a:bodyPr>
          <a:lstStyle/>
          <a:p>
            <a:r>
              <a:rPr lang="pt-BR" dirty="0">
                <a:latin typeface="+mn-lt"/>
              </a:rPr>
              <a:t>Caracterização de Ultra Fast </a:t>
            </a:r>
            <a:r>
              <a:rPr lang="pt-BR" dirty="0" err="1">
                <a:latin typeface="+mn-lt"/>
              </a:rPr>
              <a:t>Semiconductor</a:t>
            </a:r>
            <a:r>
              <a:rPr lang="pt-BR" dirty="0">
                <a:latin typeface="+mn-lt"/>
              </a:rPr>
              <a:t> </a:t>
            </a:r>
            <a:r>
              <a:rPr lang="pt-BR" dirty="0" err="1">
                <a:latin typeface="+mn-lt"/>
              </a:rPr>
              <a:t>Detectors</a:t>
            </a:r>
            <a:r>
              <a:rPr lang="pt-BR" dirty="0">
                <a:latin typeface="+mn-lt"/>
              </a:rPr>
              <a:t> (UFSD)</a:t>
            </a:r>
          </a:p>
          <a:p>
            <a:r>
              <a:rPr lang="pt-BR" dirty="0">
                <a:latin typeface="+mn-lt"/>
              </a:rPr>
              <a:t>Infraestrutura recentemente criada na USP para uso inicial do experimento ATLAS</a:t>
            </a:r>
          </a:p>
          <a:p>
            <a:r>
              <a:rPr lang="pt-BR" b="1" dirty="0">
                <a:latin typeface="+mn-lt"/>
              </a:rPr>
              <a:t>Construção:</a:t>
            </a:r>
            <a:r>
              <a:rPr lang="pt-BR" dirty="0">
                <a:latin typeface="+mn-lt"/>
              </a:rPr>
              <a:t> </a:t>
            </a:r>
            <a:r>
              <a:rPr lang="pt-BR" b="1" dirty="0">
                <a:latin typeface="+mn-lt"/>
              </a:rPr>
              <a:t>contribuição esperada </a:t>
            </a:r>
            <a:r>
              <a:rPr lang="pt-BR" dirty="0"/>
              <a:t>proporcional à participação brasileira</a:t>
            </a:r>
          </a:p>
          <a:p>
            <a:pPr lvl="1"/>
            <a:r>
              <a:rPr lang="pt-BR" dirty="0"/>
              <a:t>Mantendo a mesma participação atual de ~2%,  espera-se uma contribuição de  ~CHF 3M</a:t>
            </a:r>
            <a:endParaRPr lang="pt-BR" dirty="0">
              <a:latin typeface="+mn-lt"/>
            </a:endParaRPr>
          </a:p>
          <a:p>
            <a:endParaRPr lang="pt-BR" dirty="0">
              <a:latin typeface="+mn-lt"/>
            </a:endParaRPr>
          </a:p>
          <a:p>
            <a:endParaRPr lang="pt-BR" dirty="0">
              <a:latin typeface="+mn-lt"/>
            </a:endParaRP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18F14B7F-14CF-8D47-8FD9-AD83F542CE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D516DF32-EC0C-C14C-8256-D1D28D6DF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1869" y="1416551"/>
            <a:ext cx="1471662" cy="1625836"/>
          </a:xfrm>
          <a:prstGeom prst="rect">
            <a:avLst/>
          </a:prstGeom>
        </p:spPr>
      </p:pic>
      <p:grpSp>
        <p:nvGrpSpPr>
          <p:cNvPr id="4" name="Agrupar 3">
            <a:extLst>
              <a:ext uri="{FF2B5EF4-FFF2-40B4-BE49-F238E27FC236}">
                <a16:creationId xmlns:a16="http://schemas.microsoft.com/office/drawing/2014/main" id="{D86C2088-329C-4CF3-1928-F61A7C7FC414}"/>
              </a:ext>
            </a:extLst>
          </p:cNvPr>
          <p:cNvGrpSpPr/>
          <p:nvPr/>
        </p:nvGrpSpPr>
        <p:grpSpPr>
          <a:xfrm>
            <a:off x="6947841" y="122866"/>
            <a:ext cx="2133600" cy="1143000"/>
            <a:chOff x="6947841" y="122866"/>
            <a:chExt cx="2133600" cy="1143000"/>
          </a:xfrm>
        </p:grpSpPr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0C31FEA1-CD86-FCE7-E29D-D523F851C8B1}"/>
                </a:ext>
              </a:extLst>
            </p:cNvPr>
            <p:cNvSpPr/>
            <p:nvPr/>
          </p:nvSpPr>
          <p:spPr>
            <a:xfrm>
              <a:off x="6947841" y="122866"/>
              <a:ext cx="2133600" cy="831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1" name="Picture 2" descr="Logo of the ALICE Experiment - CERN Document Server">
              <a:extLst>
                <a:ext uri="{FF2B5EF4-FFF2-40B4-BE49-F238E27FC236}">
                  <a16:creationId xmlns:a16="http://schemas.microsoft.com/office/drawing/2014/main" id="{60978E05-16B9-89E0-815E-C3D07BC3ED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2491" y="122866"/>
              <a:ext cx="844326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Espaço Reservado para Conteúdo 13">
            <a:extLst>
              <a:ext uri="{FF2B5EF4-FFF2-40B4-BE49-F238E27FC236}">
                <a16:creationId xmlns:a16="http://schemas.microsoft.com/office/drawing/2014/main" id="{CAB92488-5B5B-C214-667D-10B05A7B06B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721636" y="3127264"/>
            <a:ext cx="3276600" cy="33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0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13D2B0-5EE7-B548-9603-8663C9A0A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2" y="656799"/>
            <a:ext cx="6943723" cy="114300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Resumo</a:t>
            </a:r>
            <a:r>
              <a:rPr lang="en-US" dirty="0"/>
              <a:t> de Custos com </a:t>
            </a:r>
            <a:r>
              <a:rPr lang="en-US" dirty="0" err="1"/>
              <a:t>Infraestrutura</a:t>
            </a:r>
            <a:endParaRPr lang="en-US" dirty="0"/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4E78FFA1-96EC-E340-9D62-1B07261B4B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>
                <a:latin typeface="+mn-lt"/>
              </a:rPr>
              <a:t>M&amp;O-A: ~ CHF 100k por ano</a:t>
            </a:r>
          </a:p>
          <a:p>
            <a:r>
              <a:rPr lang="pt-BR" dirty="0">
                <a:latin typeface="+mn-lt"/>
              </a:rPr>
              <a:t>M&amp;O-B Runs 3 e 4: ~ CHF 30k por ano</a:t>
            </a:r>
          </a:p>
          <a:p>
            <a:r>
              <a:rPr lang="pt-BR" dirty="0">
                <a:latin typeface="+mn-lt"/>
              </a:rPr>
              <a:t>Upgrade </a:t>
            </a:r>
            <a:r>
              <a:rPr lang="pt-BR" dirty="0" err="1">
                <a:latin typeface="+mn-lt"/>
              </a:rPr>
              <a:t>Run</a:t>
            </a:r>
            <a:r>
              <a:rPr lang="pt-BR" dirty="0">
                <a:latin typeface="+mn-lt"/>
              </a:rPr>
              <a:t> 4: CHF 180k</a:t>
            </a:r>
          </a:p>
          <a:p>
            <a:r>
              <a:rPr lang="pt-BR" dirty="0">
                <a:latin typeface="+mn-lt"/>
              </a:rPr>
              <a:t>Upgrade Runs 5 e 6:</a:t>
            </a:r>
          </a:p>
          <a:p>
            <a:pPr lvl="1"/>
            <a:r>
              <a:rPr lang="pt-BR" dirty="0">
                <a:latin typeface="+mn-lt"/>
              </a:rPr>
              <a:t>Supondo a manutenção da mesma participação atual de ~2%, espera-se uma contribuição de ~ CHF 3M dos grupos brasileiros</a:t>
            </a:r>
          </a:p>
          <a:p>
            <a:r>
              <a:rPr lang="pt-BR" dirty="0">
                <a:latin typeface="+mn-lt"/>
              </a:rPr>
              <a:t>Computação: CHF 140k por ano</a:t>
            </a:r>
          </a:p>
          <a:p>
            <a:r>
              <a:rPr lang="pt-BR" dirty="0">
                <a:latin typeface="+mn-lt"/>
              </a:rPr>
              <a:t>Missões científicas: CHF 30k por ano</a:t>
            </a: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B061897-D18B-6244-9C44-BF338CB7D9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57152356-DD8C-D0BC-06DE-0FEC90BC8191}"/>
              </a:ext>
            </a:extLst>
          </p:cNvPr>
          <p:cNvGrpSpPr/>
          <p:nvPr/>
        </p:nvGrpSpPr>
        <p:grpSpPr>
          <a:xfrm>
            <a:off x="6947841" y="122866"/>
            <a:ext cx="2133600" cy="1143000"/>
            <a:chOff x="6947841" y="122866"/>
            <a:chExt cx="2133600" cy="1143000"/>
          </a:xfrm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58128D28-BFE2-349B-2DC1-002EFC2743FB}"/>
                </a:ext>
              </a:extLst>
            </p:cNvPr>
            <p:cNvSpPr/>
            <p:nvPr/>
          </p:nvSpPr>
          <p:spPr>
            <a:xfrm>
              <a:off x="6947841" y="122866"/>
              <a:ext cx="2133600" cy="831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5" name="Picture 2" descr="Logo of the ALICE Experiment - CERN Document Server">
              <a:extLst>
                <a:ext uri="{FF2B5EF4-FFF2-40B4-BE49-F238E27FC236}">
                  <a16:creationId xmlns:a16="http://schemas.microsoft.com/office/drawing/2014/main" id="{E1E1A9FF-218E-4127-339C-737E142333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2491" y="122866"/>
              <a:ext cx="844326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895905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89E0715F-CCD1-A040-9066-8B0078108C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Muito obrigado!</a:t>
            </a:r>
          </a:p>
        </p:txBody>
      </p:sp>
      <p:sp>
        <p:nvSpPr>
          <p:cNvPr id="6" name="Subtítulo 5">
            <a:extLst>
              <a:ext uri="{FF2B5EF4-FFF2-40B4-BE49-F238E27FC236}">
                <a16:creationId xmlns:a16="http://schemas.microsoft.com/office/drawing/2014/main" id="{D9A2E087-4631-6B43-AA99-62EB79069D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Contato: </a:t>
            </a:r>
            <a:r>
              <a:rPr lang="pt-BR" dirty="0" err="1"/>
              <a:t>munhoz@if.usp.br</a:t>
            </a:r>
            <a:endParaRPr lang="pt-BR" dirty="0"/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6BBF9192-212F-20A2-77A1-75B4F39F4C99}"/>
              </a:ext>
            </a:extLst>
          </p:cNvPr>
          <p:cNvGrpSpPr/>
          <p:nvPr/>
        </p:nvGrpSpPr>
        <p:grpSpPr>
          <a:xfrm>
            <a:off x="6947841" y="122866"/>
            <a:ext cx="2133600" cy="1143000"/>
            <a:chOff x="6947841" y="122866"/>
            <a:chExt cx="2133600" cy="1143000"/>
          </a:xfrm>
        </p:grpSpPr>
        <p:sp>
          <p:nvSpPr>
            <p:cNvPr id="3" name="Retângulo 2">
              <a:extLst>
                <a:ext uri="{FF2B5EF4-FFF2-40B4-BE49-F238E27FC236}">
                  <a16:creationId xmlns:a16="http://schemas.microsoft.com/office/drawing/2014/main" id="{CEB1474F-E100-FFB5-AB9B-7EF1288C2A16}"/>
                </a:ext>
              </a:extLst>
            </p:cNvPr>
            <p:cNvSpPr/>
            <p:nvPr/>
          </p:nvSpPr>
          <p:spPr>
            <a:xfrm>
              <a:off x="6947841" y="122866"/>
              <a:ext cx="2133600" cy="831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4" name="Picture 2" descr="Logo of the ALICE Experiment - CERN Document Server">
              <a:extLst>
                <a:ext uri="{FF2B5EF4-FFF2-40B4-BE49-F238E27FC236}">
                  <a16:creationId xmlns:a16="http://schemas.microsoft.com/office/drawing/2014/main" id="{B51D6A35-5234-8D40-D6F5-3E894995A9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2491" y="122866"/>
              <a:ext cx="844326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45015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Large </a:t>
            </a:r>
            <a:r>
              <a:rPr lang="en-US" i="1" dirty="0" err="1"/>
              <a:t>Hadron</a:t>
            </a:r>
            <a:r>
              <a:rPr lang="en-US" i="1" dirty="0"/>
              <a:t> Collider</a:t>
            </a: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6EC3A2F8-A4A2-6C46-8BF3-B33E673550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 descr="9105065">
            <a:extLst>
              <a:ext uri="{FF2B5EF4-FFF2-40B4-BE49-F238E27FC236}">
                <a16:creationId xmlns:a16="http://schemas.microsoft.com/office/drawing/2014/main" id="{98D8105F-9766-6EA0-84CF-D5B7D10BB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193" y="1733335"/>
            <a:ext cx="6725614" cy="4483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2" descr="Picture 22">
            <a:extLst>
              <a:ext uri="{FF2B5EF4-FFF2-40B4-BE49-F238E27FC236}">
                <a16:creationId xmlns:a16="http://schemas.microsoft.com/office/drawing/2014/main" id="{67A8A581-9014-DB19-FFEE-8BAE44A04C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636" y="3429000"/>
            <a:ext cx="2009180" cy="1473399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icture 24" descr="Picture 24">
            <a:extLst>
              <a:ext uri="{FF2B5EF4-FFF2-40B4-BE49-F238E27FC236}">
                <a16:creationId xmlns:a16="http://schemas.microsoft.com/office/drawing/2014/main" id="{069EEBDC-3C49-BABF-97C2-6DA549B31D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275" y="1564927"/>
            <a:ext cx="3214688" cy="21364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icture 25" descr="Picture 25">
            <a:extLst>
              <a:ext uri="{FF2B5EF4-FFF2-40B4-BE49-F238E27FC236}">
                <a16:creationId xmlns:a16="http://schemas.microsoft.com/office/drawing/2014/main" id="{6DC5398C-423E-C06B-C113-9C4910F584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8173" y="4199856"/>
            <a:ext cx="3522762" cy="2578448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000000"/>
            </a:outerShdw>
          </a:effectLst>
        </p:spPr>
      </p:pic>
      <p:pic>
        <p:nvPicPr>
          <p:cNvPr id="11" name="Picture 26" descr="Picture 26">
            <a:extLst>
              <a:ext uri="{FF2B5EF4-FFF2-40B4-BE49-F238E27FC236}">
                <a16:creationId xmlns:a16="http://schemas.microsoft.com/office/drawing/2014/main" id="{1EB96191-F145-8D5C-BE30-D751A92906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8142" y="2139974"/>
            <a:ext cx="2725787" cy="2143126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000000"/>
            </a:outerShdw>
          </a:effectLst>
        </p:spPr>
      </p:pic>
      <p:pic>
        <p:nvPicPr>
          <p:cNvPr id="12" name="Picture 3" descr="Picture 3">
            <a:extLst>
              <a:ext uri="{FF2B5EF4-FFF2-40B4-BE49-F238E27FC236}">
                <a16:creationId xmlns:a16="http://schemas.microsoft.com/office/drawing/2014/main" id="{DACA4272-45A5-5317-C166-025F99EAC5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57816" y="2422208"/>
            <a:ext cx="3828369" cy="2558294"/>
          </a:xfrm>
          <a:prstGeom prst="rect">
            <a:avLst/>
          </a:prstGeom>
          <a:ln w="12700">
            <a:miter lim="400000"/>
          </a:ln>
          <a:effectLst>
            <a:outerShdw blurRad="12700" dist="25399" dir="16200000" rotWithShape="0">
              <a:srgbClr val="000000">
                <a:alpha val="29999"/>
              </a:srgbClr>
            </a:outerShdw>
          </a:effectLst>
        </p:spPr>
      </p:pic>
      <p:pic>
        <p:nvPicPr>
          <p:cNvPr id="6" name="Picture 2" descr="CERN Logo - Significado, História e PNG">
            <a:extLst>
              <a:ext uri="{FF2B5EF4-FFF2-40B4-BE49-F238E27FC236}">
                <a16:creationId xmlns:a16="http://schemas.microsoft.com/office/drawing/2014/main" id="{7CF62B55-17AE-CBB8-2471-09146A112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841" y="251992"/>
            <a:ext cx="2032000" cy="11430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5863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xit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dvAuto="0"/>
      <p:bldP spid="9" grpId="0" animBg="1" advAuto="0"/>
      <p:bldP spid="9" grpId="1" animBg="1" advAuto="0"/>
      <p:bldP spid="10" grpId="0" animBg="1" advAuto="0"/>
      <p:bldP spid="10" grpId="1" animBg="1" advAuto="0"/>
      <p:bldP spid="11" grpId="0" animBg="1" advAuto="0"/>
      <p:bldP spid="11" grpId="1" animBg="1" advAuto="0"/>
      <p:bldP spid="12" grpId="0" animBg="1" advAuto="0"/>
      <p:bldP spid="12" grpId="1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Espaço Reservado para Conteúdo 13">
            <a:extLst>
              <a:ext uri="{FF2B5EF4-FFF2-40B4-BE49-F238E27FC236}">
                <a16:creationId xmlns:a16="http://schemas.microsoft.com/office/drawing/2014/main" id="{0930EAD4-C2FB-69B8-CBAF-80BB36F36AD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34559" y="2066549"/>
            <a:ext cx="4509441" cy="322102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3288C5D-0BD5-284B-9FCF-B9C07343B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99852"/>
            <a:ext cx="7235292" cy="1143000"/>
          </a:xfrm>
        </p:spPr>
        <p:txBody>
          <a:bodyPr>
            <a:normAutofit fontScale="90000"/>
          </a:bodyPr>
          <a:lstStyle/>
          <a:p>
            <a:r>
              <a:rPr lang="pt-BR" dirty="0"/>
              <a:t>Objetivos do experimento ALICE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BDE9864-8906-6C40-8C79-828A5568D2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066548"/>
            <a:ext cx="4343400" cy="3221029"/>
          </a:xfrm>
        </p:spPr>
        <p:txBody>
          <a:bodyPr>
            <a:normAutofit fontScale="92500"/>
          </a:bodyPr>
          <a:lstStyle/>
          <a:p>
            <a:r>
              <a:rPr lang="pt-BR" sz="2400" dirty="0">
                <a:latin typeface="+mn-lt"/>
              </a:rPr>
              <a:t>Caracterização do diagrama de fase da matéria nuclear</a:t>
            </a:r>
          </a:p>
          <a:p>
            <a:r>
              <a:rPr lang="pt-BR" sz="2400" dirty="0">
                <a:latin typeface="+mn-lt"/>
              </a:rPr>
              <a:t>Em particular, o chamado </a:t>
            </a:r>
            <a:r>
              <a:rPr lang="pt-BR" sz="2400" b="1" dirty="0">
                <a:latin typeface="+mn-lt"/>
              </a:rPr>
              <a:t>Plasma de Quarks e </a:t>
            </a:r>
            <a:r>
              <a:rPr lang="pt-BR" sz="2400" b="1" dirty="0" err="1">
                <a:latin typeface="+mn-lt"/>
              </a:rPr>
              <a:t>Glúons</a:t>
            </a:r>
            <a:r>
              <a:rPr lang="pt-BR" sz="2400" b="1" dirty="0">
                <a:latin typeface="+mn-lt"/>
              </a:rPr>
              <a:t> (Quark-</a:t>
            </a:r>
            <a:r>
              <a:rPr lang="pt-BR" sz="2400" b="1" dirty="0" err="1">
                <a:latin typeface="+mn-lt"/>
              </a:rPr>
              <a:t>Gluon</a:t>
            </a:r>
            <a:r>
              <a:rPr lang="pt-BR" sz="2400" b="1" dirty="0">
                <a:latin typeface="+mn-lt"/>
              </a:rPr>
              <a:t> Plasma)</a:t>
            </a:r>
            <a:r>
              <a:rPr lang="pt-BR" sz="2400" dirty="0">
                <a:latin typeface="+mn-lt"/>
              </a:rPr>
              <a:t>, estado da matéria nuclear esperado em altas temperaturas e densidades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B2BBB7F-9547-B944-B96C-AA98F7EE40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osca 6">
            <a:extLst>
              <a:ext uri="{FF2B5EF4-FFF2-40B4-BE49-F238E27FC236}">
                <a16:creationId xmlns:a16="http://schemas.microsoft.com/office/drawing/2014/main" id="{A0330230-C41F-B415-C50B-B76A61CC0136}"/>
              </a:ext>
            </a:extLst>
          </p:cNvPr>
          <p:cNvSpPr/>
          <p:nvPr/>
        </p:nvSpPr>
        <p:spPr>
          <a:xfrm>
            <a:off x="7059387" y="2161035"/>
            <a:ext cx="1567543" cy="702128"/>
          </a:xfrm>
          <a:prstGeom prst="donut">
            <a:avLst>
              <a:gd name="adj" fmla="val 8721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43992C1-476F-EDD3-9C31-E6B3DFB755D3}"/>
              </a:ext>
            </a:extLst>
          </p:cNvPr>
          <p:cNvSpPr txBox="1"/>
          <p:nvPr/>
        </p:nvSpPr>
        <p:spPr>
          <a:xfrm>
            <a:off x="305446" y="5287813"/>
            <a:ext cx="86582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8" lvl="1" indent="0">
              <a:buNone/>
            </a:pPr>
            <a:r>
              <a:rPr lang="pt-BR" sz="2000" dirty="0"/>
              <a:t>“</a:t>
            </a:r>
            <a:r>
              <a:rPr lang="pt-BR" sz="2000" i="1" dirty="0"/>
              <a:t>It </a:t>
            </a:r>
            <a:r>
              <a:rPr lang="pt-BR" sz="2000" i="1" dirty="0" err="1"/>
              <a:t>is</a:t>
            </a:r>
            <a:r>
              <a:rPr lang="pt-BR" sz="2000" i="1" dirty="0"/>
              <a:t> </a:t>
            </a:r>
            <a:r>
              <a:rPr lang="pt-BR" sz="2000" i="1" dirty="0" err="1"/>
              <a:t>the</a:t>
            </a:r>
            <a:r>
              <a:rPr lang="pt-BR" sz="2000" i="1" dirty="0"/>
              <a:t> </a:t>
            </a:r>
            <a:r>
              <a:rPr lang="pt-BR" sz="2000" i="1" dirty="0" err="1"/>
              <a:t>simplest</a:t>
            </a:r>
            <a:r>
              <a:rPr lang="pt-BR" sz="2000" i="1" dirty="0"/>
              <a:t> </a:t>
            </a:r>
            <a:r>
              <a:rPr lang="pt-BR" sz="2000" i="1" dirty="0" err="1"/>
              <a:t>form</a:t>
            </a:r>
            <a:r>
              <a:rPr lang="pt-BR" sz="2000" i="1" dirty="0"/>
              <a:t> </a:t>
            </a:r>
            <a:r>
              <a:rPr lang="pt-BR" sz="2000" i="1" dirty="0" err="1"/>
              <a:t>of</a:t>
            </a:r>
            <a:r>
              <a:rPr lang="pt-BR" sz="2000" i="1" dirty="0"/>
              <a:t> </a:t>
            </a:r>
            <a:r>
              <a:rPr lang="pt-BR" sz="2000" i="1" dirty="0" err="1"/>
              <a:t>complex</a:t>
            </a:r>
            <a:r>
              <a:rPr lang="pt-BR" sz="2000" i="1" dirty="0"/>
              <a:t> </a:t>
            </a:r>
            <a:r>
              <a:rPr lang="pt-BR" sz="2000" i="1" dirty="0" err="1"/>
              <a:t>matter</a:t>
            </a:r>
            <a:r>
              <a:rPr lang="pt-BR" sz="2000" i="1" dirty="0"/>
              <a:t> </a:t>
            </a:r>
            <a:r>
              <a:rPr lang="pt-BR" sz="2000" i="1" dirty="0" err="1"/>
              <a:t>that</a:t>
            </a:r>
            <a:r>
              <a:rPr lang="pt-BR" sz="2000" i="1" dirty="0"/>
              <a:t> </a:t>
            </a:r>
            <a:r>
              <a:rPr lang="pt-BR" sz="2000" i="1" dirty="0" err="1"/>
              <a:t>we</a:t>
            </a:r>
            <a:r>
              <a:rPr lang="pt-BR" sz="2000" i="1" dirty="0"/>
              <a:t> </a:t>
            </a:r>
            <a:r>
              <a:rPr lang="pt-BR" sz="2000" i="1" dirty="0" err="1"/>
              <a:t>know</a:t>
            </a:r>
            <a:r>
              <a:rPr lang="pt-BR" sz="2000" i="1" dirty="0"/>
              <a:t> </a:t>
            </a:r>
            <a:r>
              <a:rPr lang="pt-BR" sz="2000" i="1" dirty="0" err="1"/>
              <a:t>of</a:t>
            </a:r>
            <a:r>
              <a:rPr lang="pt-BR" sz="2000" i="1" dirty="0"/>
              <a:t>, ..., </a:t>
            </a:r>
            <a:r>
              <a:rPr lang="pt-BR" sz="2000" i="1" dirty="0" err="1"/>
              <a:t>most</a:t>
            </a:r>
            <a:r>
              <a:rPr lang="pt-BR" sz="2000" i="1" dirty="0"/>
              <a:t> </a:t>
            </a:r>
            <a:r>
              <a:rPr lang="pt-BR" sz="2000" i="1" dirty="0" err="1"/>
              <a:t>directly</a:t>
            </a:r>
            <a:r>
              <a:rPr lang="pt-BR" sz="2000" i="1" dirty="0"/>
              <a:t> </a:t>
            </a:r>
            <a:r>
              <a:rPr lang="pt-BR" sz="2000" i="1" dirty="0" err="1"/>
              <a:t>connected</a:t>
            </a:r>
            <a:r>
              <a:rPr lang="pt-BR" sz="2000" i="1" dirty="0"/>
              <a:t> </a:t>
            </a:r>
            <a:r>
              <a:rPr lang="pt-BR" sz="2000" i="1" dirty="0" err="1"/>
              <a:t>to</a:t>
            </a:r>
            <a:r>
              <a:rPr lang="pt-BR" sz="2000" i="1" dirty="0"/>
              <a:t> </a:t>
            </a:r>
            <a:r>
              <a:rPr lang="pt-BR" sz="2000" i="1" dirty="0" err="1"/>
              <a:t>the</a:t>
            </a:r>
            <a:r>
              <a:rPr lang="pt-BR" sz="2000" i="1" dirty="0"/>
              <a:t> fundamental </a:t>
            </a:r>
            <a:r>
              <a:rPr lang="pt-BR" sz="2000" i="1" dirty="0" err="1"/>
              <a:t>laws</a:t>
            </a:r>
            <a:r>
              <a:rPr lang="pt-BR" sz="2000" i="1" dirty="0"/>
              <a:t> </a:t>
            </a:r>
            <a:r>
              <a:rPr lang="pt-BR" sz="2000" i="1" dirty="0" err="1"/>
              <a:t>that</a:t>
            </a:r>
            <a:r>
              <a:rPr lang="pt-BR" sz="2000" i="1" dirty="0"/>
              <a:t> </a:t>
            </a:r>
            <a:r>
              <a:rPr lang="pt-BR" sz="2000" i="1" dirty="0" err="1"/>
              <a:t>govern</a:t>
            </a:r>
            <a:r>
              <a:rPr lang="pt-BR" sz="2000" i="1" dirty="0"/>
              <a:t> </a:t>
            </a:r>
            <a:r>
              <a:rPr lang="pt-BR" sz="2000" i="1" dirty="0" err="1"/>
              <a:t>all</a:t>
            </a:r>
            <a:r>
              <a:rPr lang="pt-BR" sz="2000" i="1" dirty="0"/>
              <a:t> </a:t>
            </a:r>
            <a:r>
              <a:rPr lang="pt-BR" sz="2000" i="1" dirty="0" err="1"/>
              <a:t>matter</a:t>
            </a:r>
            <a:r>
              <a:rPr lang="pt-BR" sz="2000" i="1" dirty="0"/>
              <a:t> in </a:t>
            </a:r>
            <a:r>
              <a:rPr lang="pt-BR" sz="2000" i="1" dirty="0" err="1"/>
              <a:t>the</a:t>
            </a:r>
            <a:r>
              <a:rPr lang="pt-BR" sz="2000" i="1" dirty="0"/>
              <a:t> </a:t>
            </a:r>
            <a:r>
              <a:rPr lang="pt-BR" sz="2000" i="1" dirty="0" err="1"/>
              <a:t>universe</a:t>
            </a:r>
            <a:r>
              <a:rPr lang="pt-BR" sz="2000" i="1" dirty="0"/>
              <a:t>.</a:t>
            </a:r>
            <a:r>
              <a:rPr lang="pt-BR" sz="2000" dirty="0"/>
              <a:t>” , </a:t>
            </a:r>
            <a:r>
              <a:rPr lang="pt-BR" sz="2000" i="1" dirty="0"/>
              <a:t>W. </a:t>
            </a:r>
            <a:r>
              <a:rPr lang="pt-BR" sz="2000" i="1" dirty="0" err="1"/>
              <a:t>Busza</a:t>
            </a:r>
            <a:r>
              <a:rPr lang="pt-BR" sz="2000" i="1" dirty="0"/>
              <a:t>, </a:t>
            </a:r>
            <a:r>
              <a:rPr lang="pt-BR" sz="2000" i="1" dirty="0" err="1"/>
              <a:t>K</a:t>
            </a:r>
            <a:r>
              <a:rPr lang="pt-BR" sz="2000" i="1" dirty="0"/>
              <a:t>. </a:t>
            </a:r>
            <a:r>
              <a:rPr lang="pt-BR" sz="2000" i="1" dirty="0" err="1"/>
              <a:t>Rajagopal</a:t>
            </a:r>
            <a:r>
              <a:rPr lang="pt-BR" sz="2000" i="1" dirty="0"/>
              <a:t> </a:t>
            </a:r>
            <a:r>
              <a:rPr lang="pt-BR" sz="2000" i="1" dirty="0" err="1"/>
              <a:t>and</a:t>
            </a:r>
            <a:r>
              <a:rPr lang="pt-BR" sz="2000" i="1" dirty="0"/>
              <a:t> W. van der </a:t>
            </a:r>
            <a:r>
              <a:rPr lang="pt-BR" sz="2000" i="1" dirty="0" err="1"/>
              <a:t>Schee</a:t>
            </a:r>
            <a:endParaRPr lang="pt-BR" dirty="0"/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E3208990-1FCF-8B07-8175-5AB89DC8D020}"/>
              </a:ext>
            </a:extLst>
          </p:cNvPr>
          <p:cNvGrpSpPr/>
          <p:nvPr/>
        </p:nvGrpSpPr>
        <p:grpSpPr>
          <a:xfrm>
            <a:off x="6947841" y="122866"/>
            <a:ext cx="2133600" cy="1143000"/>
            <a:chOff x="6947841" y="122866"/>
            <a:chExt cx="2133600" cy="1143000"/>
          </a:xfrm>
        </p:grpSpPr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D18D8B4B-FF3C-72A2-2578-F0EF07236A70}"/>
                </a:ext>
              </a:extLst>
            </p:cNvPr>
            <p:cNvSpPr/>
            <p:nvPr/>
          </p:nvSpPr>
          <p:spPr>
            <a:xfrm>
              <a:off x="6947841" y="122866"/>
              <a:ext cx="2133600" cy="831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9" name="Picture 2" descr="Logo of the ALICE Experiment - CERN Document Server">
              <a:extLst>
                <a:ext uri="{FF2B5EF4-FFF2-40B4-BE49-F238E27FC236}">
                  <a16:creationId xmlns:a16="http://schemas.microsoft.com/office/drawing/2014/main" id="{11BDC312-ECAE-A778-3E20-D81D04AF99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2491" y="122866"/>
              <a:ext cx="844326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924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Espaço Reservado para Conteúdo 13">
            <a:extLst>
              <a:ext uri="{FF2B5EF4-FFF2-40B4-BE49-F238E27FC236}">
                <a16:creationId xmlns:a16="http://schemas.microsoft.com/office/drawing/2014/main" id="{F8017E9D-7491-94FD-814E-FA73456BF53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805793"/>
            <a:ext cx="4038600" cy="2884714"/>
          </a:xfrm>
          <a:prstGeom prst="rect">
            <a:avLst/>
          </a:prstGeom>
        </p:spPr>
      </p:pic>
      <p:sp>
        <p:nvSpPr>
          <p:cNvPr id="15" name="Rosca 14">
            <a:extLst>
              <a:ext uri="{FF2B5EF4-FFF2-40B4-BE49-F238E27FC236}">
                <a16:creationId xmlns:a16="http://schemas.microsoft.com/office/drawing/2014/main" id="{D7DF90BF-D7F9-000C-2E90-E124E55F99F3}"/>
              </a:ext>
            </a:extLst>
          </p:cNvPr>
          <p:cNvSpPr/>
          <p:nvPr/>
        </p:nvSpPr>
        <p:spPr>
          <a:xfrm rot="16200000">
            <a:off x="4702630" y="3144039"/>
            <a:ext cx="1143002" cy="466509"/>
          </a:xfrm>
          <a:prstGeom prst="donut">
            <a:avLst>
              <a:gd name="adj" fmla="val 8721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21" name="Espaço Reservado para Conteúdo 5">
            <a:extLst>
              <a:ext uri="{FF2B5EF4-FFF2-40B4-BE49-F238E27FC236}">
                <a16:creationId xmlns:a16="http://schemas.microsoft.com/office/drawing/2014/main" id="{563B006F-C021-98DC-E32E-C0C4D756E4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1536916"/>
            <a:ext cx="4038600" cy="378416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3288C5D-0BD5-284B-9FCF-B9C07343B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99852"/>
            <a:ext cx="6962931" cy="1143000"/>
          </a:xfrm>
        </p:spPr>
        <p:txBody>
          <a:bodyPr>
            <a:normAutofit fontScale="90000"/>
          </a:bodyPr>
          <a:lstStyle/>
          <a:p>
            <a:r>
              <a:rPr lang="pt-BR" dirty="0"/>
              <a:t>Objetivos do experimento ALICE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BDE9864-8906-6C40-8C79-828A5568D2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906745"/>
            <a:ext cx="4038600" cy="4636092"/>
          </a:xfrm>
        </p:spPr>
        <p:txBody>
          <a:bodyPr>
            <a:normAutofit fontScale="92500" lnSpcReduction="10000"/>
          </a:bodyPr>
          <a:lstStyle/>
          <a:p>
            <a:r>
              <a:rPr lang="pt-BR" dirty="0">
                <a:latin typeface="+mn-lt"/>
              </a:rPr>
              <a:t>Essencial para a compreensão da interação forte</a:t>
            </a:r>
          </a:p>
          <a:p>
            <a:pPr lvl="1"/>
            <a:r>
              <a:rPr lang="pt-BR" dirty="0">
                <a:latin typeface="+mn-lt"/>
              </a:rPr>
              <a:t>Quais são as propriedades do QGP e qual é a relação entre elas e a interação fundamental da QCD?</a:t>
            </a:r>
          </a:p>
          <a:p>
            <a:r>
              <a:rPr lang="pt-BR" dirty="0">
                <a:latin typeface="+mn-lt"/>
              </a:rPr>
              <a:t>Laboratório para a matéria primordial do Universo e de estrelas de alta densidade</a:t>
            </a: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DEB978F-3927-8B43-B034-B44605171D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6" name="Rosca 15">
            <a:extLst>
              <a:ext uri="{FF2B5EF4-FFF2-40B4-BE49-F238E27FC236}">
                <a16:creationId xmlns:a16="http://schemas.microsoft.com/office/drawing/2014/main" id="{A2946DF1-33C0-1B47-D98E-2ABFA27862C0}"/>
              </a:ext>
            </a:extLst>
          </p:cNvPr>
          <p:cNvSpPr/>
          <p:nvPr/>
        </p:nvSpPr>
        <p:spPr>
          <a:xfrm>
            <a:off x="6934266" y="4761672"/>
            <a:ext cx="1143002" cy="466509"/>
          </a:xfrm>
          <a:prstGeom prst="donut">
            <a:avLst>
              <a:gd name="adj" fmla="val 8721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20" name="Imagem 19">
            <a:extLst>
              <a:ext uri="{FF2B5EF4-FFF2-40B4-BE49-F238E27FC236}">
                <a16:creationId xmlns:a16="http://schemas.microsoft.com/office/drawing/2014/main" id="{221C9A45-CE67-697F-0FFC-A2EEB0D024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5676" y="3718576"/>
            <a:ext cx="3733800" cy="2552700"/>
          </a:xfrm>
          <a:prstGeom prst="rect">
            <a:avLst/>
          </a:prstGeom>
        </p:spPr>
      </p:pic>
      <p:sp>
        <p:nvSpPr>
          <p:cNvPr id="22" name="Quadro 21">
            <a:extLst>
              <a:ext uri="{FF2B5EF4-FFF2-40B4-BE49-F238E27FC236}">
                <a16:creationId xmlns:a16="http://schemas.microsoft.com/office/drawing/2014/main" id="{94EBA294-80CB-304D-78AA-BF6EF183B8C0}"/>
              </a:ext>
            </a:extLst>
          </p:cNvPr>
          <p:cNvSpPr/>
          <p:nvPr/>
        </p:nvSpPr>
        <p:spPr>
          <a:xfrm>
            <a:off x="5398167" y="2144056"/>
            <a:ext cx="312821" cy="365782"/>
          </a:xfrm>
          <a:prstGeom prst="frame">
            <a:avLst>
              <a:gd name="adj1" fmla="val 8500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3" name="Quadro 22">
            <a:extLst>
              <a:ext uri="{FF2B5EF4-FFF2-40B4-BE49-F238E27FC236}">
                <a16:creationId xmlns:a16="http://schemas.microsoft.com/office/drawing/2014/main" id="{6FC305AD-8BA7-791A-7950-6CFC31637E64}"/>
              </a:ext>
            </a:extLst>
          </p:cNvPr>
          <p:cNvSpPr/>
          <p:nvPr/>
        </p:nvSpPr>
        <p:spPr>
          <a:xfrm>
            <a:off x="7443484" y="5889081"/>
            <a:ext cx="1359857" cy="365782"/>
          </a:xfrm>
          <a:prstGeom prst="frame">
            <a:avLst>
              <a:gd name="adj1" fmla="val 8500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3D183588-4405-3A1C-3CFF-A3452EEC3AF2}"/>
              </a:ext>
            </a:extLst>
          </p:cNvPr>
          <p:cNvGrpSpPr/>
          <p:nvPr/>
        </p:nvGrpSpPr>
        <p:grpSpPr>
          <a:xfrm>
            <a:off x="6947841" y="122866"/>
            <a:ext cx="2133600" cy="1143000"/>
            <a:chOff x="6947841" y="122866"/>
            <a:chExt cx="2133600" cy="1143000"/>
          </a:xfrm>
        </p:grpSpPr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18F30470-0199-AF2A-01F8-0997F7BF8830}"/>
                </a:ext>
              </a:extLst>
            </p:cNvPr>
            <p:cNvSpPr/>
            <p:nvPr/>
          </p:nvSpPr>
          <p:spPr>
            <a:xfrm>
              <a:off x="6947841" y="122866"/>
              <a:ext cx="2133600" cy="831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Picture 2" descr="Logo of the ALICE Experiment - CERN Document Server">
              <a:extLst>
                <a:ext uri="{FF2B5EF4-FFF2-40B4-BE49-F238E27FC236}">
                  <a16:creationId xmlns:a16="http://schemas.microsoft.com/office/drawing/2014/main" id="{11A7FF88-3A9A-C317-21E8-F5BC5F7437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2491" y="122866"/>
              <a:ext cx="844326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0001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944 -0.00278 L -1.11111E-6 -2.22222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 uiExpand="1" build="p"/>
      <p:bldP spid="16" grpId="0" animBg="1"/>
      <p:bldP spid="22" grpId="0" animBg="1"/>
      <p:bldP spid="22" grpId="1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01CCA25-1869-574E-A014-E41EAC689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99852"/>
            <a:ext cx="6757988" cy="1143000"/>
          </a:xfrm>
        </p:spPr>
        <p:txBody>
          <a:bodyPr>
            <a:normAutofit fontScale="90000"/>
          </a:bodyPr>
          <a:lstStyle/>
          <a:p>
            <a:r>
              <a:rPr lang="pt-BR" dirty="0"/>
              <a:t>Como estudar o QGP experimentalmente?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989A74A-4E84-874F-8F1C-9D6999EA76B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pt-BR" b="1" dirty="0">
                <a:ea typeface="ＭＳ Ｐゴシック" charset="0"/>
                <a:cs typeface="ＭＳ Ｐゴシック" charset="0"/>
              </a:rPr>
              <a:t>Colisões entre íons pesados a energias relativísticas </a:t>
            </a:r>
          </a:p>
          <a:p>
            <a:r>
              <a:rPr lang="pt-BR" altLang="pt-BR" dirty="0">
                <a:latin typeface="+mn-lt"/>
                <a:ea typeface="ＭＳ Ｐゴシック" panose="020B0600070205080204" pitchFamily="34" charset="-128"/>
              </a:rPr>
              <a:t>Evolução dos aceleradores de íons pesados ao longo dos anos</a:t>
            </a: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8F12523E-F7CE-8D49-8CFC-B82AC6F894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4" descr="expPrograms.pdf">
            <a:extLst>
              <a:ext uri="{FF2B5EF4-FFF2-40B4-BE49-F238E27FC236}">
                <a16:creationId xmlns:a16="http://schemas.microsoft.com/office/drawing/2014/main" id="{A7A3F738-2F39-A241-99FF-9B30E3DB8D5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694" y="2143048"/>
            <a:ext cx="4355106" cy="324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A7300AB3-DF72-3BEB-6897-950A85D3C3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9351" y="3677150"/>
            <a:ext cx="5359400" cy="1498600"/>
          </a:xfrm>
          <a:prstGeom prst="rect">
            <a:avLst/>
          </a:prstGeom>
        </p:spPr>
      </p:pic>
      <p:grpSp>
        <p:nvGrpSpPr>
          <p:cNvPr id="5" name="Agrupar 4">
            <a:extLst>
              <a:ext uri="{FF2B5EF4-FFF2-40B4-BE49-F238E27FC236}">
                <a16:creationId xmlns:a16="http://schemas.microsoft.com/office/drawing/2014/main" id="{94A31122-FE10-6CF6-2825-777C474EF6A5}"/>
              </a:ext>
            </a:extLst>
          </p:cNvPr>
          <p:cNvGrpSpPr/>
          <p:nvPr/>
        </p:nvGrpSpPr>
        <p:grpSpPr>
          <a:xfrm>
            <a:off x="6947841" y="122866"/>
            <a:ext cx="2133600" cy="1143000"/>
            <a:chOff x="6947841" y="122866"/>
            <a:chExt cx="2133600" cy="1143000"/>
          </a:xfrm>
        </p:grpSpPr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id="{541F524C-22E2-F352-A506-AFED5755455A}"/>
                </a:ext>
              </a:extLst>
            </p:cNvPr>
            <p:cNvSpPr/>
            <p:nvPr/>
          </p:nvSpPr>
          <p:spPr>
            <a:xfrm>
              <a:off x="6947841" y="122866"/>
              <a:ext cx="2133600" cy="831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8" name="Picture 2" descr="Logo of the ALICE Experiment - CERN Document Server">
              <a:extLst>
                <a:ext uri="{FF2B5EF4-FFF2-40B4-BE49-F238E27FC236}">
                  <a16:creationId xmlns:a16="http://schemas.microsoft.com/office/drawing/2014/main" id="{5D203DCF-1DC2-45A3-F14E-6A47A31C57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2491" y="122866"/>
              <a:ext cx="844326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25991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4" grpId="1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1824A1A7-27C0-E44E-AA78-004B1D51C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354" y="3200404"/>
            <a:ext cx="7137087" cy="3230275"/>
          </a:xfrm>
          <a:prstGeom prst="rect">
            <a:avLst/>
          </a:prstGeom>
        </p:spPr>
      </p:pic>
      <p:sp>
        <p:nvSpPr>
          <p:cNvPr id="6" name="Título 5">
            <a:extLst>
              <a:ext uri="{FF2B5EF4-FFF2-40B4-BE49-F238E27FC236}">
                <a16:creationId xmlns:a16="http://schemas.microsoft.com/office/drawing/2014/main" id="{0D0914DD-EDE0-C140-8EA8-633D90C9B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Experimento ALICE</a:t>
            </a:r>
          </a:p>
        </p:txBody>
      </p:sp>
      <p:sp>
        <p:nvSpPr>
          <p:cNvPr id="10" name="Espaço Reservado para Conteúdo 9">
            <a:extLst>
              <a:ext uri="{FF2B5EF4-FFF2-40B4-BE49-F238E27FC236}">
                <a16:creationId xmlns:a16="http://schemas.microsoft.com/office/drawing/2014/main" id="{299FE917-753F-9149-8A26-EDF837DED0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728788"/>
            <a:ext cx="8462672" cy="1948585"/>
          </a:xfrm>
        </p:spPr>
        <p:txBody>
          <a:bodyPr>
            <a:normAutofit/>
          </a:bodyPr>
          <a:lstStyle/>
          <a:p>
            <a:r>
              <a:rPr lang="pt-BR" dirty="0">
                <a:latin typeface="+mn-lt"/>
              </a:rPr>
              <a:t>Otimizado para estudar colisões entre íons pesados a energias relativísticas </a:t>
            </a:r>
          </a:p>
          <a:p>
            <a:pPr lvl="1"/>
            <a:r>
              <a:rPr lang="pt-BR" dirty="0">
                <a:latin typeface="+mn-lt"/>
              </a:rPr>
              <a:t>40 países, 169 instituições, 1947 membros</a:t>
            </a:r>
          </a:p>
          <a:p>
            <a:endParaRPr lang="pt-BR" dirty="0">
              <a:latin typeface="+mn-lt"/>
            </a:endParaRPr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3A61F4CB-B84C-8F4C-B605-0DEDA1724E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1AD51A30-4C3C-054E-2577-3C6DEFB9915F}"/>
              </a:ext>
            </a:extLst>
          </p:cNvPr>
          <p:cNvGrpSpPr/>
          <p:nvPr/>
        </p:nvGrpSpPr>
        <p:grpSpPr>
          <a:xfrm>
            <a:off x="6947841" y="122866"/>
            <a:ext cx="2133600" cy="1143000"/>
            <a:chOff x="6947841" y="122866"/>
            <a:chExt cx="2133600" cy="1143000"/>
          </a:xfrm>
        </p:grpSpPr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17C25270-01A3-6E1E-8E96-C57A1CFC9B27}"/>
                </a:ext>
              </a:extLst>
            </p:cNvPr>
            <p:cNvSpPr/>
            <p:nvPr/>
          </p:nvSpPr>
          <p:spPr>
            <a:xfrm>
              <a:off x="6947841" y="122866"/>
              <a:ext cx="2133600" cy="831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7" name="Picture 2" descr="Logo of the ALICE Experiment - CERN Document Server">
              <a:extLst>
                <a:ext uri="{FF2B5EF4-FFF2-40B4-BE49-F238E27FC236}">
                  <a16:creationId xmlns:a16="http://schemas.microsoft.com/office/drawing/2014/main" id="{9A6C8E63-3B88-A7B3-8EB4-27F5E820A0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2491" y="122866"/>
              <a:ext cx="844326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42722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BB9B34-E89F-FE47-BE3C-020172943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567" y="762395"/>
            <a:ext cx="6262273" cy="994172"/>
          </a:xfrm>
        </p:spPr>
        <p:txBody>
          <a:bodyPr>
            <a:normAutofit/>
          </a:bodyPr>
          <a:lstStyle/>
          <a:p>
            <a:pPr algn="l"/>
            <a:r>
              <a:rPr lang="pt-BR" dirty="0"/>
              <a:t>O Brasil no ALICE</a:t>
            </a:r>
            <a:endParaRPr lang="en-US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3973C4A-D991-1449-A4D6-B3ED5FECEC0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568" y="1800941"/>
            <a:ext cx="7851249" cy="3233914"/>
          </a:xfrm>
        </p:spPr>
        <p:txBody>
          <a:bodyPr>
            <a:normAutofit/>
          </a:bodyPr>
          <a:lstStyle/>
          <a:p>
            <a:r>
              <a:rPr lang="pt-BR" dirty="0">
                <a:latin typeface="+mn-lt"/>
              </a:rPr>
              <a:t>Contribuir para o programa de física do ALICE através de uma participação relevante</a:t>
            </a:r>
          </a:p>
          <a:p>
            <a:pPr lvl="1"/>
            <a:r>
              <a:rPr lang="pt-BR" dirty="0">
                <a:latin typeface="+mn-lt"/>
              </a:rPr>
              <a:t>Na análise de dados</a:t>
            </a:r>
          </a:p>
          <a:p>
            <a:pPr lvl="1"/>
            <a:r>
              <a:rPr lang="pt-BR" dirty="0">
                <a:latin typeface="+mn-lt"/>
              </a:rPr>
              <a:t>No desenvolvimento de instrumentação no estado-da-arte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01EA6D1-8E1E-C14E-8367-EEA11D9B9B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" y="5288887"/>
            <a:ext cx="1481196" cy="1109468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5ABF2175-CD7B-AA49-8AD2-A2D051AE13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9849" y="5217319"/>
            <a:ext cx="2477980" cy="1340547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795FB314-871D-4C46-B62D-0CD7F57D8F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3044" y="5217319"/>
            <a:ext cx="1269453" cy="125260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17FF4321-CB62-974D-88A4-EFBA09FDEF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8278" y="5261289"/>
            <a:ext cx="2236791" cy="1252603"/>
          </a:xfrm>
          <a:prstGeom prst="rect">
            <a:avLst/>
          </a:prstGeom>
        </p:spPr>
      </p:pic>
      <p:sp>
        <p:nvSpPr>
          <p:cNvPr id="8" name="Espaço Reservado para Número de Slide 7">
            <a:extLst>
              <a:ext uri="{FF2B5EF4-FFF2-40B4-BE49-F238E27FC236}">
                <a16:creationId xmlns:a16="http://schemas.microsoft.com/office/drawing/2014/main" id="{774C89B2-CD9E-7B4F-BEB8-4AB46ECB5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D91F-2072-A04D-B046-5221F1FB978B}" type="slidenum">
              <a:rPr lang="pt-BR" smtClean="0"/>
              <a:t>8</a:t>
            </a:fld>
            <a:endParaRPr lang="pt-BR"/>
          </a:p>
        </p:txBody>
      </p: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7DA81350-5D90-0869-F5D3-B3F509A25A85}"/>
              </a:ext>
            </a:extLst>
          </p:cNvPr>
          <p:cNvGrpSpPr/>
          <p:nvPr/>
        </p:nvGrpSpPr>
        <p:grpSpPr>
          <a:xfrm>
            <a:off x="6947841" y="122866"/>
            <a:ext cx="2133600" cy="1143000"/>
            <a:chOff x="6947841" y="122866"/>
            <a:chExt cx="2133600" cy="1143000"/>
          </a:xfrm>
        </p:grpSpPr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90848B45-7A0A-5674-5D6A-021F93F47D19}"/>
                </a:ext>
              </a:extLst>
            </p:cNvPr>
            <p:cNvSpPr/>
            <p:nvPr/>
          </p:nvSpPr>
          <p:spPr>
            <a:xfrm>
              <a:off x="6947841" y="122866"/>
              <a:ext cx="2133600" cy="831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4" name="Picture 2" descr="Logo of the ALICE Experiment - CERN Document Server">
              <a:extLst>
                <a:ext uri="{FF2B5EF4-FFF2-40B4-BE49-F238E27FC236}">
                  <a16:creationId xmlns:a16="http://schemas.microsoft.com/office/drawing/2014/main" id="{41E1F38E-BBB4-9A39-789C-8AF1C01E52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2491" y="122866"/>
              <a:ext cx="844326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1041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BB9B34-E89F-FE47-BE3C-020172943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567" y="762395"/>
            <a:ext cx="6262273" cy="994172"/>
          </a:xfrm>
        </p:spPr>
        <p:txBody>
          <a:bodyPr>
            <a:normAutofit/>
          </a:bodyPr>
          <a:lstStyle/>
          <a:p>
            <a:pPr algn="l"/>
            <a:r>
              <a:rPr lang="pt-BR" dirty="0"/>
              <a:t>Brasil no ALICE</a:t>
            </a:r>
            <a:endParaRPr lang="en-US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3973C4A-D991-1449-A4D6-B3ED5FECEC0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568" y="1800941"/>
            <a:ext cx="8109501" cy="3233914"/>
          </a:xfrm>
        </p:spPr>
        <p:txBody>
          <a:bodyPr>
            <a:normAutofit/>
          </a:bodyPr>
          <a:lstStyle/>
          <a:p>
            <a:r>
              <a:rPr lang="pt-BR" dirty="0">
                <a:latin typeface="+mn-lt"/>
              </a:rPr>
              <a:t>Participação atual</a:t>
            </a:r>
          </a:p>
          <a:p>
            <a:pPr lvl="1"/>
            <a:r>
              <a:rPr lang="pt-BR" dirty="0">
                <a:latin typeface="+mn-lt"/>
              </a:rPr>
              <a:t>4 Institutos</a:t>
            </a:r>
          </a:p>
          <a:p>
            <a:pPr lvl="1"/>
            <a:r>
              <a:rPr lang="pt-BR" dirty="0">
                <a:latin typeface="+mn-lt"/>
              </a:rPr>
              <a:t>9 </a:t>
            </a:r>
            <a:r>
              <a:rPr lang="pt-BR" dirty="0" err="1">
                <a:latin typeface="+mn-lt"/>
              </a:rPr>
              <a:t>docents</a:t>
            </a:r>
            <a:r>
              <a:rPr lang="pt-BR" dirty="0">
                <a:latin typeface="+mn-lt"/>
              </a:rPr>
              <a:t> + 2 pós-doutores (1.8% do ALICE)</a:t>
            </a:r>
          </a:p>
          <a:p>
            <a:pPr lvl="2"/>
            <a:r>
              <a:rPr lang="pt-BR" b="1" dirty="0">
                <a:latin typeface="+mn-lt"/>
              </a:rPr>
              <a:t>M&amp;O – A: ~CHF 9.000,00 por pessoa por ano</a:t>
            </a:r>
          </a:p>
          <a:p>
            <a:pPr lvl="1"/>
            <a:r>
              <a:rPr lang="pt-BR" dirty="0">
                <a:latin typeface="+mn-lt"/>
              </a:rPr>
              <a:t>10 doutorandos (2.5% do ALICE)</a:t>
            </a:r>
          </a:p>
          <a:p>
            <a:pPr lvl="1"/>
            <a:r>
              <a:rPr lang="pt-BR" dirty="0">
                <a:latin typeface="+mn-lt"/>
              </a:rPr>
              <a:t>3 mestrandos (1.8% </a:t>
            </a:r>
            <a:r>
              <a:rPr lang="pt-BR" dirty="0" err="1">
                <a:latin typeface="+mn-lt"/>
              </a:rPr>
              <a:t>of</a:t>
            </a:r>
            <a:r>
              <a:rPr lang="pt-BR" dirty="0">
                <a:latin typeface="+mn-lt"/>
              </a:rPr>
              <a:t> ALICE)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01EA6D1-8E1E-C14E-8367-EEA11D9B9B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" y="5288887"/>
            <a:ext cx="1481196" cy="1109468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5ABF2175-CD7B-AA49-8AD2-A2D051AE13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9849" y="5217319"/>
            <a:ext cx="2477980" cy="1340547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795FB314-871D-4C46-B62D-0CD7F57D8F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3044" y="5217319"/>
            <a:ext cx="1269453" cy="125260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17FF4321-CB62-974D-88A4-EFBA09FDEF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8278" y="5261289"/>
            <a:ext cx="2236791" cy="1252603"/>
          </a:xfrm>
          <a:prstGeom prst="rect">
            <a:avLst/>
          </a:prstGeom>
        </p:spPr>
      </p:pic>
      <p:sp>
        <p:nvSpPr>
          <p:cNvPr id="8" name="Espaço Reservado para Número de Slide 7">
            <a:extLst>
              <a:ext uri="{FF2B5EF4-FFF2-40B4-BE49-F238E27FC236}">
                <a16:creationId xmlns:a16="http://schemas.microsoft.com/office/drawing/2014/main" id="{774C89B2-CD9E-7B4F-BEB8-4AB46ECB5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D91F-2072-A04D-B046-5221F1FB978B}" type="slidenum">
              <a:rPr lang="pt-BR" smtClean="0"/>
              <a:t>9</a:t>
            </a:fld>
            <a:endParaRPr lang="pt-BR"/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DD2474E9-6610-1BD3-CCEB-36BE960D68D0}"/>
              </a:ext>
            </a:extLst>
          </p:cNvPr>
          <p:cNvGrpSpPr/>
          <p:nvPr/>
        </p:nvGrpSpPr>
        <p:grpSpPr>
          <a:xfrm>
            <a:off x="6947841" y="122866"/>
            <a:ext cx="2133600" cy="1143000"/>
            <a:chOff x="6947841" y="122866"/>
            <a:chExt cx="2133600" cy="1143000"/>
          </a:xfrm>
        </p:grpSpPr>
        <p:sp>
          <p:nvSpPr>
            <p:cNvPr id="12" name="Retângulo 11">
              <a:extLst>
                <a:ext uri="{FF2B5EF4-FFF2-40B4-BE49-F238E27FC236}">
                  <a16:creationId xmlns:a16="http://schemas.microsoft.com/office/drawing/2014/main" id="{BCA3600B-0DDC-0A33-0E18-D8FA57DE72BD}"/>
                </a:ext>
              </a:extLst>
            </p:cNvPr>
            <p:cNvSpPr/>
            <p:nvPr/>
          </p:nvSpPr>
          <p:spPr>
            <a:xfrm>
              <a:off x="6947841" y="122866"/>
              <a:ext cx="2133600" cy="831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3" name="Picture 2" descr="Logo of the ALICE Experiment - CERN Document Server">
              <a:extLst>
                <a:ext uri="{FF2B5EF4-FFF2-40B4-BE49-F238E27FC236}">
                  <a16:creationId xmlns:a16="http://schemas.microsoft.com/office/drawing/2014/main" id="{A4AF8DAA-7A90-1D3B-B466-0D38DC2E1B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2491" y="122866"/>
              <a:ext cx="844326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3745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theme/theme1.xml><?xml version="1.0" encoding="utf-8"?>
<a:theme xmlns:a="http://schemas.openxmlformats.org/drawingml/2006/main" name="HEPIC_4_3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9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6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7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8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HEPIC_4_3.thmx</Template>
  <TotalTime>80361</TotalTime>
  <Words>944</Words>
  <Application>Microsoft Macintosh PowerPoint</Application>
  <PresentationFormat>Apresentação na tela (4:3)</PresentationFormat>
  <Paragraphs>144</Paragraphs>
  <Slides>22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10</vt:i4>
      </vt:variant>
      <vt:variant>
        <vt:lpstr>Títulos de slides</vt:lpstr>
      </vt:variant>
      <vt:variant>
        <vt:i4>22</vt:i4>
      </vt:variant>
    </vt:vector>
  </HeadingPairs>
  <TitlesOfParts>
    <vt:vector size="39" baseType="lpstr">
      <vt:lpstr>Arial</vt:lpstr>
      <vt:lpstr>Book Antiqua</vt:lpstr>
      <vt:lpstr>Calibri</vt:lpstr>
      <vt:lpstr>Eau</vt:lpstr>
      <vt:lpstr>Eau Sans Bold</vt:lpstr>
      <vt:lpstr>Eau-SansBoldLining</vt:lpstr>
      <vt:lpstr>Symbol</vt:lpstr>
      <vt:lpstr>HEPIC_4_3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Participação Brasileira no Experimento ALICE do LHC</vt:lpstr>
      <vt:lpstr>CERN</vt:lpstr>
      <vt:lpstr>Large Hadron Collider</vt:lpstr>
      <vt:lpstr>Objetivos do experimento ALICE</vt:lpstr>
      <vt:lpstr>Objetivos do experimento ALICE</vt:lpstr>
      <vt:lpstr>Como estudar o QGP experimentalmente?</vt:lpstr>
      <vt:lpstr>Experimento ALICE</vt:lpstr>
      <vt:lpstr>O Brasil no ALICE</vt:lpstr>
      <vt:lpstr>Brasil no ALICE</vt:lpstr>
      <vt:lpstr>Processamento do Dados</vt:lpstr>
      <vt:lpstr>Upgrade para o Run 3</vt:lpstr>
      <vt:lpstr>Upgrade para o Run 3</vt:lpstr>
      <vt:lpstr>Upgrade para o Run 3</vt:lpstr>
      <vt:lpstr>Upgrade para o Run 3</vt:lpstr>
      <vt:lpstr>Upgrade para o Run 4</vt:lpstr>
      <vt:lpstr>ALICE Upgrade for Run 4</vt:lpstr>
      <vt:lpstr>Futuro: ALICE 3</vt:lpstr>
      <vt:lpstr>Futuro: ALICE 3</vt:lpstr>
      <vt:lpstr>Timing Layer</vt:lpstr>
      <vt:lpstr>UFSD</vt:lpstr>
      <vt:lpstr>Resumo de Custos com Infraestrutura</vt:lpstr>
      <vt:lpstr>Muito obrigado!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Física Nuclear de Altas Energias</dc:title>
  <dc:creator>Marcelo Gameiro Munhoz</dc:creator>
  <cp:lastModifiedBy>Marcelo Munhoz</cp:lastModifiedBy>
  <cp:revision>560</cp:revision>
  <cp:lastPrinted>2024-04-10T14:27:24Z</cp:lastPrinted>
  <dcterms:created xsi:type="dcterms:W3CDTF">2017-05-08T22:30:05Z</dcterms:created>
  <dcterms:modified xsi:type="dcterms:W3CDTF">2024-04-15T11:02:59Z</dcterms:modified>
</cp:coreProperties>
</file>