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13"/>
  </p:notesMasterIdLst>
  <p:sldIdLst>
    <p:sldId id="256" r:id="rId2"/>
    <p:sldId id="517" r:id="rId3"/>
    <p:sldId id="584" r:id="rId4"/>
    <p:sldId id="585" r:id="rId5"/>
    <p:sldId id="588" r:id="rId6"/>
    <p:sldId id="586" r:id="rId7"/>
    <p:sldId id="591" r:id="rId8"/>
    <p:sldId id="592" r:id="rId9"/>
    <p:sldId id="589" r:id="rId10"/>
    <p:sldId id="590" r:id="rId11"/>
    <p:sldId id="59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66"/>
    <a:srgbClr val="6699FF"/>
    <a:srgbClr val="0066FF"/>
    <a:srgbClr val="0099FF"/>
    <a:srgbClr val="003399"/>
    <a:srgbClr val="FFFFFF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3" autoAdjust="0"/>
    <p:restoredTop sz="96081" autoAdjust="0"/>
  </p:normalViewPr>
  <p:slideViewPr>
    <p:cSldViewPr snapToGrid="0">
      <p:cViewPr varScale="1">
        <p:scale>
          <a:sx n="115" d="100"/>
          <a:sy n="115" d="100"/>
        </p:scale>
        <p:origin x="552" y="192"/>
      </p:cViewPr>
      <p:guideLst>
        <p:guide orient="horz" pos="2183"/>
        <p:guide pos="38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7D09D-9963-42E4-950A-ED48D15D7BCE}" type="datetimeFigureOut">
              <a:rPr lang="pt-BR" smtClean="0"/>
              <a:t>10/04/2024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8A001-7041-40BD-82DD-07586249BDF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8376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8A001-7041-40BD-82DD-07586249BDF4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9026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8A001-7041-40BD-82DD-07586249BDF4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261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8A001-7041-40BD-82DD-07586249BDF4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664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8A001-7041-40BD-82DD-07586249BDF4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776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8A001-7041-40BD-82DD-07586249BDF4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4199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8A001-7041-40BD-82DD-07586249BDF4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7731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F941-AD77-47B0-9BD1-E6EE7E6FDE08}" type="datetime1">
              <a:rPr lang="pt-BR" smtClean="0"/>
              <a:t>10/04/2024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pPr/>
              <a:t>‹nº›</a:t>
            </a:fld>
            <a:endParaRPr lang="pt-B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649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4FCAC-8955-40AA-B555-824BB212C7AD}" type="datetime1">
              <a:rPr lang="pt-BR" smtClean="0"/>
              <a:t>10/04/2024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8000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8A5C6-8D0B-441A-9BA1-B3FBD781683F}" type="datetime1">
              <a:rPr lang="pt-BR" smtClean="0"/>
              <a:t>10/04/2024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8011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FEE38-DA45-45A8-A3BC-E7AFD0B70E42}" type="datetime1">
              <a:rPr lang="pt-BR" smtClean="0"/>
              <a:t>10/04/2024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pPr/>
              <a:t>‹nº›</a:t>
            </a:fld>
            <a:endParaRPr lang="pt-BR" dirty="0"/>
          </a:p>
        </p:txBody>
      </p:sp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C7500B8C-58FB-E690-B920-E73A3D57D60D}"/>
              </a:ext>
            </a:extLst>
          </p:cNvPr>
          <p:cNvCxnSpPr>
            <a:cxnSpLocks/>
          </p:cNvCxnSpPr>
          <p:nvPr userDrawn="1"/>
        </p:nvCxnSpPr>
        <p:spPr>
          <a:xfrm>
            <a:off x="1097279" y="1726250"/>
            <a:ext cx="1020595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BBBEB3EE-055C-C92B-C2F0-BBBFBD045B4A}"/>
              </a:ext>
            </a:extLst>
          </p:cNvPr>
          <p:cNvCxnSpPr>
            <a:cxnSpLocks/>
          </p:cNvCxnSpPr>
          <p:nvPr userDrawn="1"/>
        </p:nvCxnSpPr>
        <p:spPr>
          <a:xfrm flipV="1">
            <a:off x="860277" y="1351061"/>
            <a:ext cx="10471447" cy="1666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282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51139-4E1E-4074-8A5F-9F1A95B953A0}" type="datetime1">
              <a:rPr lang="pt-BR" smtClean="0"/>
              <a:t>10/04/2024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26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5DE79-EDAA-46CC-8D0B-BDBF7B9483E7}" type="datetime1">
              <a:rPr lang="pt-BR" smtClean="0"/>
              <a:t>10/04/2024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47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08A7B-309F-43ED-9A82-62FB26B7B884}" type="datetime1">
              <a:rPr lang="pt-BR" smtClean="0"/>
              <a:t>10/04/2024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9372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C087-35BF-4516-BF7E-7AF2A96C05B2}" type="datetime1">
              <a:rPr lang="pt-BR" smtClean="0"/>
              <a:t>10/04/2024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601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37F1-B35C-4B93-A0E2-64EEBAEDED4A}" type="datetime1">
              <a:rPr lang="pt-BR" smtClean="0"/>
              <a:t>10/04/2024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571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E9770B8-48E7-4AB6-B385-4EA94E11CAC5}" type="datetime1">
              <a:rPr lang="pt-BR" smtClean="0"/>
              <a:t>10/04/2024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695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29DC0-0FC3-4348-AE98-F74186D36C62}" type="datetime1">
              <a:rPr lang="pt-BR" smtClean="0"/>
              <a:t>10/04/2024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483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C0D4451-00B3-499F-8E49-BD2EDC696864}" type="datetime1">
              <a:rPr lang="pt-BR" smtClean="0"/>
              <a:t>10/04/2024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75B0EAF-6668-47E7-816C-F7F826BDF113}" type="slidenum">
              <a:rPr lang="pt-BR" smtClean="0"/>
              <a:t>‹nº›</a:t>
            </a:fld>
            <a:endParaRPr lang="pt-B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15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Uma imagem contendo natureza, ao ar livre, verde&#10;&#10;Descrição gerada com alta confiança">
            <a:extLst>
              <a:ext uri="{FF2B5EF4-FFF2-40B4-BE49-F238E27FC236}">
                <a16:creationId xmlns:a16="http://schemas.microsoft.com/office/drawing/2014/main" id="{41183F39-ADD3-4323-B4C1-BAD17DEC50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1" b="1"/>
          <a:stretch/>
        </p:blipFill>
        <p:spPr>
          <a:xfrm>
            <a:off x="0" y="9"/>
            <a:ext cx="12191999" cy="654185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4F27D18-DF8C-49F1-8EB1-1B04E2B241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22897" y="5120640"/>
            <a:ext cx="7543800" cy="822960"/>
          </a:xfr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br>
              <a:rPr lang="pt-BR" sz="2600" dirty="0">
                <a:solidFill>
                  <a:srgbClr val="FFFFFF"/>
                </a:solidFill>
              </a:rPr>
            </a:br>
            <a:endParaRPr lang="pt-BR" sz="2600" dirty="0">
              <a:solidFill>
                <a:srgbClr val="FFFFFF"/>
              </a:solidFill>
            </a:endParaRPr>
          </a:p>
        </p:txBody>
      </p:sp>
      <p:sp>
        <p:nvSpPr>
          <p:cNvPr id="11" name="AutoShape 2" descr="Image result for Pierre Auger logo">
            <a:extLst>
              <a:ext uri="{FF2B5EF4-FFF2-40B4-BE49-F238E27FC236}">
                <a16:creationId xmlns:a16="http://schemas.microsoft.com/office/drawing/2014/main" id="{BBA73546-AC29-4F4B-B3B4-910CD41B8EC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4" name="AutoShape 8" descr="Image result for TevPA logo">
            <a:extLst>
              <a:ext uri="{FF2B5EF4-FFF2-40B4-BE49-F238E27FC236}">
                <a16:creationId xmlns:a16="http://schemas.microsoft.com/office/drawing/2014/main" id="{B40689A2-7517-4804-B567-924B314974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F05E46FA-742F-5C92-3549-FE65FC8712EB}"/>
              </a:ext>
            </a:extLst>
          </p:cNvPr>
          <p:cNvSpPr/>
          <p:nvPr/>
        </p:nvSpPr>
        <p:spPr>
          <a:xfrm>
            <a:off x="2203684" y="5621451"/>
            <a:ext cx="7686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Observatório Pierre Auger</a:t>
            </a:r>
          </a:p>
        </p:txBody>
      </p:sp>
    </p:spTree>
    <p:extLst>
      <p:ext uri="{BB962C8B-B14F-4D97-AF65-F5344CB8AC3E}">
        <p14:creationId xmlns:p14="http://schemas.microsoft.com/office/powerpoint/2010/main" val="419236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56F636-54EC-3C1E-16B8-921512771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91" y="372328"/>
            <a:ext cx="10593659" cy="795065"/>
          </a:xfrm>
        </p:spPr>
        <p:txBody>
          <a:bodyPr>
            <a:normAutofit fontScale="90000"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Custos de Operação do Observatório Auger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8C7002B-8CB1-27B2-EA7F-F46AA21C2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279" y="1599013"/>
            <a:ext cx="10457017" cy="4023360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Em 2024, o custo anual individual por doutor é de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US$ </a:t>
            </a:r>
            <a:r>
              <a:rPr lang="pt-BR" sz="2400" b="0" i="0" u="none" strike="noStrike" baseline="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8.927,00.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Estudantes de pós-graduação são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isentos </a:t>
            </a:r>
            <a:r>
              <a:rPr lang="pt-B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pagamento.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2024 somos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17 doutores do Brasil (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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9% do total),</a:t>
            </a:r>
            <a:r>
              <a:rPr lang="pt-B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significando uma contribuição anual brasileira de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US$ 151.760,00. </a:t>
            </a:r>
          </a:p>
          <a:p>
            <a:pPr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 custos de operação têm sido compartilhados entre FAPESP, CNPq e RENAFAE/MCTI.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022A0FA-1F1B-DBC2-7B80-4C2E931BD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76758" y="6412160"/>
            <a:ext cx="1312025" cy="365125"/>
          </a:xfrm>
        </p:spPr>
        <p:txBody>
          <a:bodyPr/>
          <a:lstStyle/>
          <a:p>
            <a:fld id="{575B0EAF-6668-47E7-816C-F7F826BDF113}" type="slidenum">
              <a:rPr lang="pt-BR"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pt-BR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A56BB2A-4A24-DA78-EBFA-EA9FD60D11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883" y="1"/>
            <a:ext cx="918116" cy="1559638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79894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AA2134-665B-E9C7-DB7E-C43E3EDFC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588" y="2740134"/>
            <a:ext cx="1005840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pt-BR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Muito obrigada pela atenção!</a:t>
            </a:r>
            <a:br>
              <a:rPr lang="pt-BR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Contato: carola@ifi.unicamp.br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6E9D254-AA05-D59D-FDA1-DC890B6D0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9975" y="6492875"/>
            <a:ext cx="1312025" cy="365125"/>
          </a:xfrm>
        </p:spPr>
        <p:txBody>
          <a:bodyPr/>
          <a:lstStyle/>
          <a:p>
            <a:fld id="{575B0EAF-6668-47E7-816C-F7F826BDF113}" type="slidenum">
              <a:rPr lang="pt-BR"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pt-BR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4C78AB6C-60A3-B381-BFC4-94E1410E6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12" y="0"/>
            <a:ext cx="1201288" cy="2040673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879989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7E5B9FA-D4D6-4CB1-ADE2-CECF7724A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7981" y="6492875"/>
            <a:ext cx="98401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600"/>
              </a:spcAft>
            </a:pPr>
            <a:fld id="{D066C5C8-D6D7-492D-AE4B-6763308B9E2C}" type="slidenum">
              <a:rPr lang="en-US" sz="2000" b="1" kern="12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Aft>
                  <a:spcPts val="600"/>
                </a:spcAft>
              </a:pPr>
              <a:t>2</a:t>
            </a:fld>
            <a:endParaRPr lang="en-US" sz="2000" b="1" kern="12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9BC4F127-D399-4F2B-830F-7AF4328FCA81}"/>
              </a:ext>
            </a:extLst>
          </p:cNvPr>
          <p:cNvGrpSpPr/>
          <p:nvPr/>
        </p:nvGrpSpPr>
        <p:grpSpPr>
          <a:xfrm>
            <a:off x="0" y="171450"/>
            <a:ext cx="3648075" cy="2905126"/>
            <a:chOff x="482602" y="1231390"/>
            <a:chExt cx="3968749" cy="4080975"/>
          </a:xfrm>
        </p:grpSpPr>
        <p:pic>
          <p:nvPicPr>
            <p:cNvPr id="6" name="Picture 3" descr="argentina_rel96">
              <a:extLst>
                <a:ext uri="{FF2B5EF4-FFF2-40B4-BE49-F238E27FC236}">
                  <a16:creationId xmlns:a16="http://schemas.microsoft.com/office/drawing/2014/main" id="{96FC0F2C-64E7-4963-941B-7ABD31C9D9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02" y="1231390"/>
              <a:ext cx="3968749" cy="4080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Agrupar 2">
              <a:extLst>
                <a:ext uri="{FF2B5EF4-FFF2-40B4-BE49-F238E27FC236}">
                  <a16:creationId xmlns:a16="http://schemas.microsoft.com/office/drawing/2014/main" id="{3C189E62-4CDC-4755-8D04-B59BE8CBEFF7}"/>
                </a:ext>
              </a:extLst>
            </p:cNvPr>
            <p:cNvGrpSpPr/>
            <p:nvPr/>
          </p:nvGrpSpPr>
          <p:grpSpPr>
            <a:xfrm>
              <a:off x="892385" y="2756549"/>
              <a:ext cx="1101382" cy="304800"/>
              <a:chOff x="892385" y="2756549"/>
              <a:chExt cx="1101382" cy="304800"/>
            </a:xfrm>
          </p:grpSpPr>
          <p:sp>
            <p:nvSpPr>
              <p:cNvPr id="26" name="Estrela de 5 pontas 2">
                <a:extLst>
                  <a:ext uri="{FF2B5EF4-FFF2-40B4-BE49-F238E27FC236}">
                    <a16:creationId xmlns:a16="http://schemas.microsoft.com/office/drawing/2014/main" id="{B17D5E9B-9348-4B90-A35B-69F28C415333}"/>
                  </a:ext>
                </a:extLst>
              </p:cNvPr>
              <p:cNvSpPr/>
              <p:nvPr/>
            </p:nvSpPr>
            <p:spPr>
              <a:xfrm>
                <a:off x="1705735" y="2805129"/>
                <a:ext cx="288032" cy="207640"/>
              </a:xfrm>
              <a:prstGeom prst="star5">
                <a:avLst/>
              </a:prstGeom>
              <a:solidFill>
                <a:srgbClr val="00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7" name="AutoShape 5">
                <a:extLst>
                  <a:ext uri="{FF2B5EF4-FFF2-40B4-BE49-F238E27FC236}">
                    <a16:creationId xmlns:a16="http://schemas.microsoft.com/office/drawing/2014/main" id="{A2235B41-2B75-4BC8-AE2B-210A27128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385" y="2756549"/>
                <a:ext cx="762000" cy="304800"/>
              </a:xfrm>
              <a:prstGeom prst="rightArrow">
                <a:avLst>
                  <a:gd name="adj1" fmla="val 50000"/>
                  <a:gd name="adj2" fmla="val 62500"/>
                </a:avLst>
              </a:prstGeom>
              <a:solidFill>
                <a:srgbClr val="0033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F2A3071C-D66F-4E22-8872-3D2667B254A2}"/>
              </a:ext>
            </a:extLst>
          </p:cNvPr>
          <p:cNvSpPr txBox="1"/>
          <p:nvPr/>
        </p:nvSpPr>
        <p:spPr>
          <a:xfrm>
            <a:off x="4193483" y="249013"/>
            <a:ext cx="6164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Observatório Pierre Auger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972B172-91C6-9B7D-0086-570504B41F24}"/>
              </a:ext>
            </a:extLst>
          </p:cNvPr>
          <p:cNvSpPr txBox="1"/>
          <p:nvPr/>
        </p:nvSpPr>
        <p:spPr>
          <a:xfrm>
            <a:off x="4036741" y="2118732"/>
            <a:ext cx="815525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O Observatório Pierre Auger tem por objetivo o  estudo de </a:t>
            </a:r>
            <a:r>
              <a:rPr lang="pt-BR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raios cósmicos de energias ultra altas, as partículas mais energéticas que conhecemos.</a:t>
            </a:r>
          </a:p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Raios cósmicos chegam continuamente à Terra vindas de todas as direções. </a:t>
            </a:r>
          </a:p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Queremos estudar as suas características e saber quais são as fontes astrofísicas e os processos de aceleração que os originaram. </a:t>
            </a: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0AF659AA-FD73-7963-3650-0AD43E0F07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0764" y="0"/>
            <a:ext cx="1071235" cy="1819747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007DD73-86E0-4D35-5B42-96E8252CA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14" y="3082180"/>
            <a:ext cx="3491361" cy="280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43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>
            <a:extLst>
              <a:ext uri="{FF2B5EF4-FFF2-40B4-BE49-F238E27FC236}">
                <a16:creationId xmlns:a16="http://schemas.microsoft.com/office/drawing/2014/main" id="{38DFAD2A-B3E5-3ED9-73D2-400EF973867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53" t="28028" r="5258" b="21354"/>
          <a:stretch/>
        </p:blipFill>
        <p:spPr bwMode="auto">
          <a:xfrm>
            <a:off x="369367" y="1460809"/>
            <a:ext cx="10436167" cy="517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AF04703-8DAC-B907-FA5A-970A6D348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7981" y="6492875"/>
            <a:ext cx="984019" cy="365125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600"/>
              </a:spcAft>
            </a:pPr>
            <a:fld id="{575B0EAF-6668-47E7-816C-F7F826BDF113}" type="slidenum">
              <a:rPr lang="en-US" sz="2000" b="1"/>
              <a:pPr>
                <a:spcAft>
                  <a:spcPts val="600"/>
                </a:spcAft>
              </a:pPr>
              <a:t>3</a:t>
            </a:fld>
            <a:endParaRPr lang="en-US" sz="2000" b="1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77D4B5CB-FC5D-314C-7850-8B22EBE52765}"/>
              </a:ext>
            </a:extLst>
          </p:cNvPr>
          <p:cNvSpPr txBox="1"/>
          <p:nvPr/>
        </p:nvSpPr>
        <p:spPr>
          <a:xfrm>
            <a:off x="0" y="211873"/>
            <a:ext cx="1104082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 Observatório foi construído e é operado por uma </a:t>
            </a:r>
          </a:p>
          <a:p>
            <a:pPr algn="ctr"/>
            <a:r>
              <a:rPr lang="pt-BR" sz="3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colaboração internacional de </a:t>
            </a:r>
            <a:r>
              <a:rPr lang="pt-BR" sz="3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</a:t>
            </a:r>
            <a:r>
              <a:rPr lang="pt-BR" sz="3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450 pesquisadores de 17 países</a:t>
            </a:r>
          </a:p>
          <a:p>
            <a:endParaRPr lang="pt-BR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32CB13C-AFFA-0BA6-8056-66B9F121A304}"/>
              </a:ext>
            </a:extLst>
          </p:cNvPr>
          <p:cNvSpPr txBox="1"/>
          <p:nvPr/>
        </p:nvSpPr>
        <p:spPr>
          <a:xfrm>
            <a:off x="1427356" y="2074127"/>
            <a:ext cx="1471961" cy="38779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Argentina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Alemanha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Austrália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Bélgica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Brasil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Colômbia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Eslovênia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Espanha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Estados Unidos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França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Itália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México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Países Baixos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Peru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Polonia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Portugal</a:t>
            </a:r>
          </a:p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República Tcheca</a:t>
            </a:r>
          </a:p>
          <a:p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DF7D1F6-E739-25AF-E0FA-7BB935294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0764" y="0"/>
            <a:ext cx="1071235" cy="1819747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250842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B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6AF4D9C-54AC-081E-6986-B269A0538CA0}"/>
              </a:ext>
            </a:extLst>
          </p:cNvPr>
          <p:cNvSpPr>
            <a:spLocks/>
          </p:cNvSpPr>
          <p:nvPr/>
        </p:nvSpPr>
        <p:spPr>
          <a:xfrm>
            <a:off x="694202" y="1308867"/>
            <a:ext cx="10445865" cy="4023360"/>
          </a:xfrm>
          <a:prstGeom prst="rect">
            <a:avLst/>
          </a:prstGeo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O Observatório está localizado na Argentina e cobre uma área de 3000 km</a:t>
            </a:r>
            <a:r>
              <a:rPr lang="pt-BR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, correspondente a duas vezes a área da cidade de São Paulo. Está tomando dados continuamente desde 2004. 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BA69DCD-776E-DC87-5E24-F64F1F88ACC2}"/>
              </a:ext>
            </a:extLst>
          </p:cNvPr>
          <p:cNvSpPr>
            <a:spLocks/>
          </p:cNvSpPr>
          <p:nvPr/>
        </p:nvSpPr>
        <p:spPr>
          <a:xfrm>
            <a:off x="11074520" y="6455120"/>
            <a:ext cx="1117480" cy="402879"/>
          </a:xfrm>
          <a:prstGeom prst="rect">
            <a:avLst/>
          </a:prstGeom>
        </p:spPr>
        <p:txBody>
          <a:bodyPr/>
          <a:lstStyle/>
          <a:p>
            <a:pPr algn="r" defTabSz="333756"/>
            <a:fld id="{575B0EAF-6668-47E7-816C-F7F826BDF113}" type="slidenum">
              <a:rPr lang="pt-BR" sz="2000" b="1" kern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333756"/>
              <a:t>4</a:t>
            </a:fld>
            <a:endParaRPr lang="pt-BR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 descr="Uma imagem contendo grama, ao ar livre, céu, campo&#10;&#10;Descrição gerada com muito alta confiança">
            <a:extLst>
              <a:ext uri="{FF2B5EF4-FFF2-40B4-BE49-F238E27FC236}">
                <a16:creationId xmlns:a16="http://schemas.microsoft.com/office/drawing/2014/main" id="{CF9326EA-AD56-4D37-1026-BF11EDB91D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241" y="3133493"/>
            <a:ext cx="3052400" cy="3007851"/>
          </a:xfrm>
          <a:prstGeom prst="rect">
            <a:avLst/>
          </a:prstGeom>
        </p:spPr>
      </p:pic>
      <p:pic>
        <p:nvPicPr>
          <p:cNvPr id="8" name="Picture 2" descr="Image result for pierre Auger telescopes">
            <a:extLst>
              <a:ext uri="{FF2B5EF4-FFF2-40B4-BE49-F238E27FC236}">
                <a16:creationId xmlns:a16="http://schemas.microsoft.com/office/drawing/2014/main" id="{16C6D14B-F0E0-0C7A-34A2-D9A907EC7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46" y="3152794"/>
            <a:ext cx="2709379" cy="315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89322B22-78B6-18C3-587C-0B0E119DD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9801" y="0"/>
            <a:ext cx="1132199" cy="1923310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CEED3DE6-19C1-C43D-850C-AE4C7332BDF1}"/>
              </a:ext>
            </a:extLst>
          </p:cNvPr>
          <p:cNvSpPr txBox="1"/>
          <p:nvPr/>
        </p:nvSpPr>
        <p:spPr>
          <a:xfrm>
            <a:off x="3097291" y="3153279"/>
            <a:ext cx="58989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lentes corretoras dos 27 telescópios  e 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metade dos 1660 detectores de superfície foram fabricados no Brasil com o apoio de FAPESP, CNPq, FINEP e MICTI.</a:t>
            </a:r>
          </a:p>
          <a:p>
            <a:pPr algn="ctr"/>
            <a:endParaRPr lang="pt-BR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partir de 2008, novos detectores </a:t>
            </a:r>
          </a:p>
          <a:p>
            <a:pPr algn="ctr"/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foram sendo gradualmente acrescentados. 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5A8477BB-E223-0200-240C-70EA44F76B97}"/>
              </a:ext>
            </a:extLst>
          </p:cNvPr>
          <p:cNvSpPr txBox="1"/>
          <p:nvPr/>
        </p:nvSpPr>
        <p:spPr>
          <a:xfrm>
            <a:off x="2964758" y="315688"/>
            <a:ext cx="6164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Observatório Pierre Auger</a:t>
            </a:r>
          </a:p>
        </p:txBody>
      </p:sp>
    </p:spTree>
    <p:extLst>
      <p:ext uri="{BB962C8B-B14F-4D97-AF65-F5344CB8AC3E}">
        <p14:creationId xmlns:p14="http://schemas.microsoft.com/office/powerpoint/2010/main" val="2888190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2ABB703-2B0E-4C3B-B4A2-F3973548E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6B0DB97-7EA0-E71A-7683-4F313F921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582" y="0"/>
            <a:ext cx="5127171" cy="837440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AugerPrime</a:t>
            </a:r>
          </a:p>
        </p:txBody>
      </p:sp>
      <p:pic>
        <p:nvPicPr>
          <p:cNvPr id="5" name="Imagem 4" descr="Tela de celular com publicação numa rede social&#10;&#10;Descrição gerada automaticamente com confiança baixa">
            <a:extLst>
              <a:ext uri="{FF2B5EF4-FFF2-40B4-BE49-F238E27FC236}">
                <a16:creationId xmlns:a16="http://schemas.microsoft.com/office/drawing/2014/main" id="{3E9A12DC-AC97-D22F-FE40-D89DE1FDBD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878" t="35839" r="4241" b="28323"/>
          <a:stretch/>
        </p:blipFill>
        <p:spPr bwMode="auto">
          <a:xfrm>
            <a:off x="3479180" y="3041766"/>
            <a:ext cx="2943921" cy="2299668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C21570E-E159-49A6-9891-FA397B7A9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64CDFEB-19DC-F90C-9B13-2FF456906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531" y="1340489"/>
            <a:ext cx="5207889" cy="4012095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Desde 2015, o Observatório Pierre Auger vem passando por uma modernização de seus equipamentos denominada 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AugerPrime.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Foram adicionados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cintiladores</a:t>
            </a: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fotomultiplicadoras</a:t>
            </a: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aos detectores de superfície, instalados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detectores subterrâneos de múons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novas antenas de rádio</a:t>
            </a: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eletrônica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de aquisição de dados foi totalmente substituída e </a:t>
            </a:r>
            <a:r>
              <a:rPr lang="pt-BR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modernizada.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5DA498-D9A2-4DA9-B9DA-B3776E08C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B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A73093-4B9D-420D-B17E-52293703A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B620A85-DFFA-9DB4-F272-D570FEBF8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9975" y="6492875"/>
            <a:ext cx="1312025" cy="36512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fld id="{575B0EAF-6668-47E7-816C-F7F826BDF113}" type="slidenum">
              <a:rPr lang="pt-BR" sz="2000" b="1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Aft>
                  <a:spcPts val="600"/>
                </a:spcAft>
              </a:pPr>
              <a:t>5</a:t>
            </a:fld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m 5" descr="Mapa&#10;&#10;Descrição gerada automaticamente">
            <a:extLst>
              <a:ext uri="{FF2B5EF4-FFF2-40B4-BE49-F238E27FC236}">
                <a16:creationId xmlns:a16="http://schemas.microsoft.com/office/drawing/2014/main" id="{48B6F582-7F7D-6E33-9027-B250B53557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785" y="540625"/>
            <a:ext cx="2910468" cy="253483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0FD63285-080B-DE75-6DDC-EC676575D2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256" y="1"/>
            <a:ext cx="902743" cy="1533524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  <p:pic>
        <p:nvPicPr>
          <p:cNvPr id="8" name="Imagem 7" descr="Tela de celular com publicação numa rede social&#10;&#10;Descrição gerada automaticamente com confiança baixa">
            <a:extLst>
              <a:ext uri="{FF2B5EF4-FFF2-40B4-BE49-F238E27FC236}">
                <a16:creationId xmlns:a16="http://schemas.microsoft.com/office/drawing/2014/main" id="{391D9406-B9EC-3EF3-1F7A-4697CFC63B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18" t="1681" r="50237" b="28323"/>
          <a:stretch/>
        </p:blipFill>
        <p:spPr bwMode="auto">
          <a:xfrm>
            <a:off x="81233" y="501805"/>
            <a:ext cx="3420250" cy="486936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AE77B32B-E4F9-9240-97C5-8DEF60CFC69C}"/>
              </a:ext>
            </a:extLst>
          </p:cNvPr>
          <p:cNvSpPr txBox="1"/>
          <p:nvPr/>
        </p:nvSpPr>
        <p:spPr>
          <a:xfrm flipH="1">
            <a:off x="1251763" y="5474136"/>
            <a:ext cx="9590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 a entrada em operação do novo AugerPrime neste ano, encerra-se a Fase I do Observatório Auger e inicia-se a Fase II.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CF0E9F5-4C14-06EE-3AC9-149FBC10A49F}"/>
              </a:ext>
            </a:extLst>
          </p:cNvPr>
          <p:cNvSpPr txBox="1"/>
          <p:nvPr/>
        </p:nvSpPr>
        <p:spPr>
          <a:xfrm>
            <a:off x="780586" y="133815"/>
            <a:ext cx="208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Cintiladores no topo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D3307EF-0BA3-E231-95F3-CD09BB41C501}"/>
              </a:ext>
            </a:extLst>
          </p:cNvPr>
          <p:cNvSpPr txBox="1"/>
          <p:nvPr/>
        </p:nvSpPr>
        <p:spPr>
          <a:xfrm>
            <a:off x="4144537" y="163552"/>
            <a:ext cx="202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Eletrônica moderna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41686AAB-F3DF-8482-69B0-85D261AE4ED1}"/>
              </a:ext>
            </a:extLst>
          </p:cNvPr>
          <p:cNvSpPr txBox="1"/>
          <p:nvPr/>
        </p:nvSpPr>
        <p:spPr>
          <a:xfrm>
            <a:off x="3727062" y="4758783"/>
            <a:ext cx="2529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>
                <a:solidFill>
                  <a:srgbClr val="000066"/>
                </a:solidFill>
              </a:rPr>
              <a:t>Detectores subterrâneos</a:t>
            </a:r>
          </a:p>
          <a:p>
            <a:pPr algn="ctr"/>
            <a:r>
              <a:rPr lang="pt-BR" b="1" dirty="0">
                <a:solidFill>
                  <a:srgbClr val="000066"/>
                </a:solidFill>
              </a:rPr>
              <a:t>de múons</a:t>
            </a:r>
          </a:p>
        </p:txBody>
      </p:sp>
    </p:spTree>
    <p:extLst>
      <p:ext uri="{BB962C8B-B14F-4D97-AF65-F5344CB8AC3E}">
        <p14:creationId xmlns:p14="http://schemas.microsoft.com/office/powerpoint/2010/main" val="4128503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6B6B62-D8EA-89D5-EAF9-82BF75E9C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563" y="0"/>
            <a:ext cx="10058400" cy="817368"/>
          </a:xfrm>
        </p:spPr>
        <p:txBody>
          <a:bodyPr>
            <a:normAutofit/>
          </a:bodyPr>
          <a:lstStyle/>
          <a:p>
            <a:pPr algn="ctr"/>
            <a:r>
              <a:rPr lang="pt-BR" sz="4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Destaques</a:t>
            </a:r>
            <a:r>
              <a:rPr lang="pt-BR" sz="4200" dirty="0"/>
              <a:t> </a:t>
            </a:r>
            <a:r>
              <a:rPr lang="pt-BR" sz="4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após 20 anos de operação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EC2DC24-6D5C-D2F5-BB29-CD42A0505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846" y="983740"/>
            <a:ext cx="11273883" cy="5299365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Mais de </a:t>
            </a:r>
            <a:r>
              <a:rPr lang="pt-BR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130 publicações </a:t>
            </a: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revistas internacionais de renome com mais de </a:t>
            </a:r>
            <a:r>
              <a:rPr lang="pt-BR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12.000 citações 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(excluindo autocitações)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 de </a:t>
            </a:r>
            <a:r>
              <a:rPr lang="pt-BR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800 apresentações </a:t>
            </a: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conferências internacionais e nacionais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38 doutores</a:t>
            </a:r>
            <a:r>
              <a:rPr lang="pt-BR" sz="1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formados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Determinação do espectro de energia e confirmação da supressão do fluxo em energias extremas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Anisotropia dipolar nas direções de chegada e correlações com galáxias berçário e núcleos ativos de galáxias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Determinação das massas dos raios cósmicos de energias extremas</a:t>
            </a:r>
          </a:p>
          <a:p>
            <a:pPr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Física de partículas em altas energias: medidas de seções de choque em interações a energias acima das conseguidas em aceleradores e testes de modelos de interações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das características de interações de partículas com energias extremas na atmosfera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Procura por fontes astrofísicas de nêutrons, fótons e neutrinos, estabelecendo limites superiores de fluxo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Neutrinos/fótons em coincidência com ondas gravitacionais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Sinais de rádio originados de chuveiros atmosféricos de partículas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Ciência atmosférica: monitoramento e fenômenos atmosféricos</a:t>
            </a:r>
          </a:p>
          <a:p>
            <a:pPr lvl="0" rtl="0">
              <a:buClr>
                <a:srgbClr val="C00000"/>
              </a:buClr>
              <a:buSzPct val="100000"/>
              <a:buFont typeface="StarSymbol"/>
              <a:buChar char="●"/>
            </a:pP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Testes de modelos astrofísicos 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C33D94A-6217-51C1-0805-64C4B02C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9975" y="6492875"/>
            <a:ext cx="1312025" cy="365125"/>
          </a:xfrm>
        </p:spPr>
        <p:txBody>
          <a:bodyPr/>
          <a:lstStyle/>
          <a:p>
            <a:fld id="{575B0EAF-6668-47E7-816C-F7F826BDF113}" type="slidenum">
              <a:rPr lang="pt-BR" sz="2000" b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AAA5D21-92AD-4A5A-C00D-FA183C6EE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883" y="1"/>
            <a:ext cx="918116" cy="1559638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28955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5A1FCF-68CF-845C-2B24-A38CFEC02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0"/>
            <a:ext cx="10527030" cy="884972"/>
          </a:xfrm>
        </p:spPr>
        <p:txBody>
          <a:bodyPr>
            <a:normAutofit fontScale="90000"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Atividades previstas para a próxima década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E363512-2377-C895-2471-D5308FF4A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619" y="1485670"/>
            <a:ext cx="10574337" cy="4669366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O investimento da Colaboração na modernização do Observatório foi de </a:t>
            </a:r>
            <a:r>
              <a:rPr lang="pt-BR" sz="2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</a:t>
            </a:r>
            <a:r>
              <a:rPr lang="pt-BR" sz="2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US$ 15 milhões.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Presentemente, a Colaboração Auger está </a:t>
            </a:r>
            <a:r>
              <a:rPr lang="pt-BR" sz="2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comissionando os novos detectores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 instalados para a </a:t>
            </a:r>
            <a:r>
              <a:rPr lang="pt-BR" sz="2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Fase II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 de operação com o </a:t>
            </a:r>
            <a:r>
              <a:rPr lang="pt-BR" sz="2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AugerPrime.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pt-BR" sz="2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atividades previstas 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para os próximos dez anos concentram-se em:</a:t>
            </a:r>
          </a:p>
          <a:p>
            <a:pPr lvl="1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Calibração e Manutenção dos novos detectores</a:t>
            </a:r>
          </a:p>
          <a:p>
            <a:pPr lvl="1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Operação e tomadas de dados com os novos detectores</a:t>
            </a:r>
          </a:p>
          <a:p>
            <a:pPr lvl="1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Análise dos novos dados com as mais sofisticadas técnicas estatísticas incluindo aplicação de  redes neurais.</a:t>
            </a:r>
          </a:p>
          <a:p>
            <a:pPr lvl="1"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Formação de recursos humanos qualificados (já formamos </a:t>
            </a:r>
            <a:r>
              <a:rPr lang="pt-BR" sz="2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38 doutores</a:t>
            </a:r>
            <a:r>
              <a:rPr lang="pt-BR" sz="2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6002D5F-1A26-3DF0-5D99-C77FAB3FA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9975" y="6492875"/>
            <a:ext cx="1312025" cy="365125"/>
          </a:xfrm>
        </p:spPr>
        <p:txBody>
          <a:bodyPr/>
          <a:lstStyle/>
          <a:p>
            <a:fld id="{575B0EAF-6668-47E7-816C-F7F826BDF113}" type="slidenum">
              <a:rPr lang="pt-BR" sz="2000" b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FAE41B8-1D04-8B8E-94BE-9A58E4163C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883" y="1"/>
            <a:ext cx="918116" cy="1559638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359457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6D4F43-46D8-53CE-F8EA-3CB8591BC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761147"/>
          </a:xfrm>
        </p:spPr>
        <p:txBody>
          <a:bodyPr/>
          <a:lstStyle/>
          <a:p>
            <a:pPr algn="ctr"/>
            <a:r>
              <a:rPr lang="pt-B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Participantes do Brasil em 2024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1EEDA3-23FC-085E-BE9C-C96FDBF2E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588" y="1453833"/>
            <a:ext cx="10058400" cy="4023360"/>
          </a:xfrm>
        </p:spPr>
        <p:txBody>
          <a:bodyPr/>
          <a:lstStyle/>
          <a:p>
            <a:endParaRPr lang="pt-BR" dirty="0"/>
          </a:p>
          <a:p>
            <a:pPr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pt-BR" dirty="0"/>
              <a:t>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16 docentes doutores</a:t>
            </a:r>
          </a:p>
          <a:p>
            <a:pPr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1 pós-doutor</a:t>
            </a:r>
          </a:p>
          <a:p>
            <a:pPr>
              <a:lnSpc>
                <a:spcPct val="150000"/>
              </a:lnSpc>
              <a:buSzPct val="150000"/>
              <a:buFont typeface="Arial" panose="020B0604020202020204" pitchFamily="34" charset="0"/>
              <a:buChar char="•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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25 estudantes de mestrado  e doutorado</a:t>
            </a:r>
          </a:p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8FF8205-A6D8-5600-3C25-861081E9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5333" y="6421685"/>
            <a:ext cx="1312025" cy="365125"/>
          </a:xfrm>
        </p:spPr>
        <p:txBody>
          <a:bodyPr/>
          <a:lstStyle/>
          <a:p>
            <a:fld id="{575B0EAF-6668-47E7-816C-F7F826BDF113}" type="slidenum">
              <a:rPr lang="pt-BR" sz="20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pt-BR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C49BED5-6C90-FD24-A369-074BDBEFD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883" y="1"/>
            <a:ext cx="918116" cy="1559638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82515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FF8253-7307-5EA6-0A74-EC0163AA1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888" y="267630"/>
            <a:ext cx="10939346" cy="880946"/>
          </a:xfrm>
        </p:spPr>
        <p:txBody>
          <a:bodyPr>
            <a:normAutofit/>
          </a:bodyPr>
          <a:lstStyle/>
          <a:p>
            <a:r>
              <a:rPr lang="pt-BR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Instituições Participantes do Brasil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4B3F5C5-A769-C7B5-9527-F87D9A6F5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588" y="1282382"/>
            <a:ext cx="10058400" cy="5118417"/>
          </a:xfrm>
        </p:spPr>
        <p:txBody>
          <a:bodyPr>
            <a:noAutofit/>
          </a:bodyPr>
          <a:lstStyle/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Centro Brasileiro de Pesquisas Físicas (CBPF)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Centro Federal de Educação Tecnológica Celso Suckow da Fonseca (</a:t>
            </a:r>
            <a:r>
              <a:rPr lang="pt-BR" sz="1700" i="0" dirty="0" err="1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Cefet</a:t>
            </a:r>
            <a:r>
              <a:rPr lang="pt-BR" sz="1700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/RJ) 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Escola de Engenharia de Lorena (EEL- USP)</a:t>
            </a:r>
            <a:endParaRPr lang="pt-BR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Federal Fluminense (UFF)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i="0" dirty="0">
                <a:solidFill>
                  <a:schemeClr val="tx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Instituto Federal de Educação, Ciência e Tecnologia do Rio de Janeiro (IFRJ)</a:t>
            </a:r>
            <a:endParaRPr lang="pt-BR" sz="1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Federal do Rio de Janeiro (UFRJ)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Física Universidade de São Paulo (IFUSP)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Federal de Campina Grande (UFCG)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Estadual de Feira de Santana (UEFS)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Federal do ABC (UFABC)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Federal do Paraná (UFPR)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Universidade Estadual de Campinas (UNICAMP)</a:t>
            </a:r>
          </a:p>
          <a:p>
            <a:pPr marL="361950" indent="-18097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 panose="020B0604020202020204" pitchFamily="34" charset="0"/>
              <a:buChar char="•"/>
            </a:pPr>
            <a:r>
              <a:rPr lang="pt-BR" sz="1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Física USP ‐ São Carlos (IFSC-USP)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CA7EF51-3E4D-5020-D258-C1A86C000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79975" y="6412160"/>
            <a:ext cx="1312025" cy="365125"/>
          </a:xfrm>
        </p:spPr>
        <p:txBody>
          <a:bodyPr/>
          <a:lstStyle/>
          <a:p>
            <a:fld id="{575B0EAF-6668-47E7-816C-F7F826BDF113}" type="slidenum">
              <a:rPr lang="pt-BR" sz="2000" b="1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F723EC2-1004-0D63-02F5-A22F338E5C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883" y="1"/>
            <a:ext cx="918116" cy="1559638"/>
          </a:xfrm>
          <a:prstGeom prst="rect">
            <a:avLst/>
          </a:prstGeom>
          <a:effectLst>
            <a:glow rad="101600">
              <a:schemeClr val="accent1">
                <a:lumMod val="20000"/>
                <a:lumOff val="80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0892799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a">
  <a:themeElements>
    <a:clrScheme name="Retrospectiv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2662</TotalTime>
  <Words>763</Words>
  <Application>Microsoft Macintosh PowerPoint</Application>
  <PresentationFormat>Widescreen</PresentationFormat>
  <Paragraphs>105</Paragraphs>
  <Slides>11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StarSymbol</vt:lpstr>
      <vt:lpstr>Retrospectiva</vt:lpstr>
      <vt:lpstr> </vt:lpstr>
      <vt:lpstr>Apresentação do PowerPoint</vt:lpstr>
      <vt:lpstr>Apresentação do PowerPoint</vt:lpstr>
      <vt:lpstr>Apresentação do PowerPoint</vt:lpstr>
      <vt:lpstr>AugerPrime</vt:lpstr>
      <vt:lpstr>Destaques após 20 anos de operação</vt:lpstr>
      <vt:lpstr>Atividades previstas para a próxima década</vt:lpstr>
      <vt:lpstr>Participantes do Brasil em 2024</vt:lpstr>
      <vt:lpstr>Instituições Participantes do Brasil</vt:lpstr>
      <vt:lpstr>Custos de Operação do Observatório Auger</vt:lpstr>
      <vt:lpstr>Muito obrigada pela atenção!  Contato: carola@ifi.unicamp.br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Highlights of the Pierre Auger Observatory</dc:title>
  <dc:creator>Carola Dobrigkeit</dc:creator>
  <cp:lastModifiedBy>Ignacio De Bediaga Hickman</cp:lastModifiedBy>
  <cp:revision>284</cp:revision>
  <dcterms:created xsi:type="dcterms:W3CDTF">2018-08-17T20:17:43Z</dcterms:created>
  <dcterms:modified xsi:type="dcterms:W3CDTF">2024-04-10T16:17:39Z</dcterms:modified>
</cp:coreProperties>
</file>