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69" r:id="rId4"/>
    <p:sldId id="274" r:id="rId5"/>
    <p:sldId id="272" r:id="rId6"/>
    <p:sldId id="275" r:id="rId7"/>
    <p:sldId id="271" r:id="rId8"/>
    <p:sldId id="278" r:id="rId9"/>
    <p:sldId id="268" r:id="rId10"/>
    <p:sldId id="276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20"/>
    <p:restoredTop sz="96287"/>
  </p:normalViewPr>
  <p:slideViewPr>
    <p:cSldViewPr snapToGrid="0" snapToObjects="1">
      <p:cViewPr varScale="1">
        <p:scale>
          <a:sx n="88" d="100"/>
          <a:sy n="88" d="100"/>
        </p:scale>
        <p:origin x="86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B8CB9-F287-FB04-D049-3D5D01E2AC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59F200-8857-2BAD-EEE8-B421652B7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245DF-386C-5AB4-27AB-891AE91B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18855-65CE-9C2F-AC7A-53B327CB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17B1A-2875-E277-5C96-10BB8B3B2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8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ECF2-9A57-D7A8-E646-77532F6BE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D42F95-B913-30C1-0259-DAEA4DA3E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F193A-FE9D-9047-1996-2622DB316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56853-CB3B-4D72-BB60-DD90D6C9A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56FAB-5075-A426-5665-DF993BE0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26824D-04A0-8F22-85AE-3565A387CB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CF1CF6-CAF0-098F-C90E-3FA7DF737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F52C-6BFC-1886-FCE9-4F96CDAD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121A8-4CEE-FC74-C40C-551B65A10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EB032-938B-6021-A890-C981E8041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3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08ECD-4402-EB5F-2248-7A31EABCE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BA478-9332-1E4B-CF85-ABEF4085D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C999F-C114-10C2-B7EA-910CC397A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532E5-FD05-91A2-A547-A0B8BB46C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0E220-47D8-05F3-87EF-C63B39DD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4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281F-1BEF-DA97-6DAF-6CB4B0C0A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AA79F-A497-B729-212D-0F66E0E1F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4DF6F-5A34-D3DF-665B-4D8CF2126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6213F-687C-049C-9800-6CCCB30DD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B6E62-F40A-F41D-0480-3096BD1CB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2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1A3D7-E805-4C61-519E-7CCFE4E1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86D4-BFB3-54D4-4A56-E5B3E84DE2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099E1-42D7-A2CA-61F8-BAF362F97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B75E73-90C8-5074-77AB-912CC33B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EDDB6-23CD-A4A8-E83A-0628DC6F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EC5D8-189D-86DD-D8E1-B0434E05E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A3F96-7739-1173-2E84-8A2707757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ED4A6-B782-9F0E-97DB-051630906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B23A2-C8CF-0E75-8768-892B2AF79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42978-E6F8-9343-8C6F-6E9B798C37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225766-CA1B-DCEF-7ADA-157AFCA6B9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F9E46B-1FC5-0D8E-08E6-C86E1F7EE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A901A0-9111-CC1B-21F2-B5476EDF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49BFE5-40C8-E909-8549-E4CCBC30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7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9161A-F453-D2AB-0591-3B60AD232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110F9C-8739-9103-CEE0-A59088CB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BCB8A0-94F6-B265-1673-13E5C712E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C813C-3087-9DD2-C1CE-5FDE9303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6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F877A0-D9A9-7D28-29A3-5585BADE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95A712-0D61-4A9D-1599-8F144E6B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389F4C-E9B6-1285-3B6C-3301FF2F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5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F41F2-4073-7CBD-802F-2862EA8FE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A1F5D-840D-4241-824D-99689507D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A637B4-6023-185C-0F46-B6DE37773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6B3E1-E943-70AE-FA4A-EEF3E3009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E90C3-837A-BF68-94FA-0B6AFA56D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31A36-4B4F-63BD-07F1-E5FCAB155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0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C0BB8-DCF1-C9C6-04B6-6631A00C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A7B49F-B542-359E-8718-56196025B4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F5B651-9ADF-6449-0B96-C7D30A0C5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FEB96-24D8-9394-E41F-F243881FE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CB142-A7E9-C335-F1FF-6E1B3CD84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D6A1E-4E97-097B-6957-FD47CDED3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3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EE704-A4EB-4EFB-4F0B-E00D4FF7E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080F8-4F0C-5F34-42C1-47776D26C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7451A-3A5D-F8FA-490C-7FAA82C9E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04090-BDBB-2145-82DB-D1AF144C77DE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18A38-2124-8ED8-447A-982527FEB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EE60-89BE-92CE-E69C-24231CA86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6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1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tiff"/><Relationship Id="rId5" Type="http://schemas.openxmlformats.org/officeDocument/2006/relationships/image" Target="../media/image19.jpeg"/><Relationship Id="rId4" Type="http://schemas.openxmlformats.org/officeDocument/2006/relationships/image" Target="../media/image1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1E366A-A1D4-B8DE-17FD-40ABF85BFA46}"/>
              </a:ext>
            </a:extLst>
          </p:cNvPr>
          <p:cNvSpPr txBox="1"/>
          <p:nvPr/>
        </p:nvSpPr>
        <p:spPr>
          <a:xfrm>
            <a:off x="2238102" y="1707972"/>
            <a:ext cx="7837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Pixelated anode design induce charge simulations </a:t>
            </a:r>
          </a:p>
        </p:txBody>
      </p:sp>
    </p:spTree>
    <p:extLst>
      <p:ext uri="{BB962C8B-B14F-4D97-AF65-F5344CB8AC3E}">
        <p14:creationId xmlns:p14="http://schemas.microsoft.com/office/powerpoint/2010/main" val="4201972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409" y="223616"/>
            <a:ext cx="9140914" cy="397418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Induced charge vs. drift time, conventional pixel anode, 12 mm pitch, </a:t>
            </a:r>
            <a:r>
              <a:rPr lang="en-US" sz="2400" b="1" dirty="0" err="1"/>
              <a:t>LXe</a:t>
            </a:r>
            <a:endParaRPr lang="en-US" sz="2400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763EC1-C7A2-AF40-79D8-28E109105AEF}"/>
              </a:ext>
            </a:extLst>
          </p:cNvPr>
          <p:cNvGrpSpPr/>
          <p:nvPr/>
        </p:nvGrpSpPr>
        <p:grpSpPr>
          <a:xfrm>
            <a:off x="5617452" y="1732735"/>
            <a:ext cx="5735015" cy="5048274"/>
            <a:chOff x="5617452" y="1732735"/>
            <a:chExt cx="5735015" cy="504827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7C3B1F3-C3D0-2554-88E8-485599A4D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7452" y="1732735"/>
              <a:ext cx="5735015" cy="5048274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CC6AC-F6E4-88A9-514A-21DF057693AC}"/>
                </a:ext>
              </a:extLst>
            </p:cNvPr>
            <p:cNvSpPr txBox="1"/>
            <p:nvPr/>
          </p:nvSpPr>
          <p:spPr>
            <a:xfrm>
              <a:off x="9565774" y="2444492"/>
              <a:ext cx="289796" cy="35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9762DF-2825-0E32-2DC6-26C6CCDF2276}"/>
                </a:ext>
              </a:extLst>
            </p:cNvPr>
            <p:cNvSpPr txBox="1"/>
            <p:nvPr/>
          </p:nvSpPr>
          <p:spPr>
            <a:xfrm>
              <a:off x="9855570" y="3350500"/>
              <a:ext cx="289796" cy="35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073636-0023-883D-6097-0A71B7DF426A}"/>
                </a:ext>
              </a:extLst>
            </p:cNvPr>
            <p:cNvSpPr txBox="1"/>
            <p:nvPr/>
          </p:nvSpPr>
          <p:spPr>
            <a:xfrm>
              <a:off x="9489928" y="3902097"/>
              <a:ext cx="289796" cy="35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7B2F6A-531B-B2E6-5044-1A5F301AEF76}"/>
                </a:ext>
              </a:extLst>
            </p:cNvPr>
            <p:cNvSpPr txBox="1"/>
            <p:nvPr/>
          </p:nvSpPr>
          <p:spPr>
            <a:xfrm>
              <a:off x="9101100" y="4418637"/>
              <a:ext cx="289796" cy="35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6AF667-330C-A314-2A5A-272F7603D76E}"/>
              </a:ext>
            </a:extLst>
          </p:cNvPr>
          <p:cNvGrpSpPr/>
          <p:nvPr/>
        </p:nvGrpSpPr>
        <p:grpSpPr>
          <a:xfrm>
            <a:off x="167280" y="2333488"/>
            <a:ext cx="4489992" cy="4525071"/>
            <a:chOff x="167280" y="2333488"/>
            <a:chExt cx="4489992" cy="452507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4D4027-D94D-C1C0-6309-D245FEE28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280" y="2333488"/>
              <a:ext cx="4489992" cy="4525071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EB44C-1737-76CD-18A0-C014E48D3A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1176" y="4393282"/>
              <a:ext cx="357480" cy="17511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787758E-FEB4-D1AE-1B71-2EF0EAB04E3F}"/>
                </a:ext>
              </a:extLst>
            </p:cNvPr>
            <p:cNvSpPr txBox="1"/>
            <p:nvPr/>
          </p:nvSpPr>
          <p:spPr>
            <a:xfrm>
              <a:off x="1571396" y="4014218"/>
              <a:ext cx="840880" cy="3385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6 Sigma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7BB6F6-1479-1DD6-3776-AB4E97CC967A}"/>
                </a:ext>
              </a:extLst>
            </p:cNvPr>
            <p:cNvSpPr txBox="1"/>
            <p:nvPr/>
          </p:nvSpPr>
          <p:spPr>
            <a:xfrm>
              <a:off x="2452085" y="4257577"/>
              <a:ext cx="276571" cy="338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48C611B-7079-9620-AA51-F5A6CE0D6D9B}"/>
                </a:ext>
              </a:extLst>
            </p:cNvPr>
            <p:cNvSpPr txBox="1"/>
            <p:nvPr/>
          </p:nvSpPr>
          <p:spPr>
            <a:xfrm>
              <a:off x="2884891" y="4278220"/>
              <a:ext cx="276571" cy="338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A6ECA4-9944-FA05-C221-99E33DA6E935}"/>
                </a:ext>
              </a:extLst>
            </p:cNvPr>
            <p:cNvSpPr txBox="1"/>
            <p:nvPr/>
          </p:nvSpPr>
          <p:spPr>
            <a:xfrm>
              <a:off x="3477171" y="4267884"/>
              <a:ext cx="276571" cy="338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3B53C96-BDE2-E07E-F2E3-2C740EE56B97}"/>
                </a:ext>
              </a:extLst>
            </p:cNvPr>
            <p:cNvSpPr txBox="1"/>
            <p:nvPr/>
          </p:nvSpPr>
          <p:spPr>
            <a:xfrm>
              <a:off x="4067221" y="4267884"/>
              <a:ext cx="276571" cy="33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A5B399-0CAE-8FCC-A9F8-937DDD6DE55E}"/>
                  </a:ext>
                </a:extLst>
              </p:cNvPr>
              <p:cNvSpPr txBox="1"/>
              <p:nvPr/>
            </p:nvSpPr>
            <p:spPr>
              <a:xfrm>
                <a:off x="1686409" y="621034"/>
                <a:ext cx="914091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=1.8</m:t>
                    </m:r>
                  </m:oMath>
                </a14:m>
                <a:r>
                  <a:rPr lang="en-US" dirty="0"/>
                  <a:t> mm/us </a:t>
                </a:r>
              </a:p>
              <a:p>
                <a:r>
                  <a:rPr lang="en-US" dirty="0"/>
                  <a:t>Cathode to anode distance = 50 cm, 12 mm pitch, </a:t>
                </a:r>
                <a:r>
                  <a:rPr lang="en-US" dirty="0" err="1"/>
                  <a:t>LXe</a:t>
                </a:r>
                <a:r>
                  <a:rPr lang="en-US" dirty="0"/>
                  <a:t> </a:t>
                </a:r>
                <a:r>
                  <a:rPr lang="en-US" dirty="0" err="1"/>
                  <a:t>nEXO</a:t>
                </a:r>
                <a:endParaRPr lang="en-US" dirty="0"/>
              </a:p>
              <a:p>
                <a:r>
                  <a:rPr lang="en-US" dirty="0"/>
                  <a:t>Original position of electron cloud is 12.5 cm from the anode over pixel 1 center</a:t>
                </a:r>
              </a:p>
              <a:p>
                <a:r>
                  <a:rPr lang="en-US" dirty="0"/>
                  <a:t>A drift path is divided into small segments, at the end of each segment the electron cloud has a Gaussian XY distribution with the sigma increased due to transverse diffusion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A5B399-0CAE-8FCC-A9F8-937DDD6DE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409" y="621034"/>
                <a:ext cx="9140914" cy="1477328"/>
              </a:xfrm>
              <a:prstGeom prst="rect">
                <a:avLst/>
              </a:prstGeom>
              <a:blipFill>
                <a:blip r:embed="rId4"/>
                <a:stretch>
                  <a:fillRect l="-555" t="-1695"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5226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B52040-3493-F2F5-C0EA-6CA2BC16E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2940" y="1848989"/>
            <a:ext cx="5205762" cy="53457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BDFDF0-3CE1-A525-80E9-EB484971C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772" y="1904789"/>
            <a:ext cx="6096232" cy="52341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409" y="223616"/>
            <a:ext cx="9140914" cy="397418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Induced charge vs. drift time, conventional pixel anode, 6 mm pitch, </a:t>
            </a:r>
            <a:r>
              <a:rPr lang="en-US" sz="2400" b="1" dirty="0" err="1"/>
              <a:t>LXe</a:t>
            </a:r>
            <a:endParaRPr lang="en-US" sz="24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6CC6AC-F6E4-88A9-514A-21DF057693AC}"/>
              </a:ext>
            </a:extLst>
          </p:cNvPr>
          <p:cNvSpPr txBox="1"/>
          <p:nvPr/>
        </p:nvSpPr>
        <p:spPr>
          <a:xfrm>
            <a:off x="9565774" y="2444492"/>
            <a:ext cx="289796" cy="35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9762DF-2825-0E32-2DC6-26C6CCDF2276}"/>
              </a:ext>
            </a:extLst>
          </p:cNvPr>
          <p:cNvSpPr txBox="1"/>
          <p:nvPr/>
        </p:nvSpPr>
        <p:spPr>
          <a:xfrm>
            <a:off x="9855570" y="3350500"/>
            <a:ext cx="289796" cy="35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073636-0023-883D-6097-0A71B7DF426A}"/>
              </a:ext>
            </a:extLst>
          </p:cNvPr>
          <p:cNvSpPr txBox="1"/>
          <p:nvPr/>
        </p:nvSpPr>
        <p:spPr>
          <a:xfrm>
            <a:off x="9489928" y="3902097"/>
            <a:ext cx="289796" cy="35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87B2F6A-531B-B2E6-5044-1A5F301AEF76}"/>
              </a:ext>
            </a:extLst>
          </p:cNvPr>
          <p:cNvSpPr txBox="1"/>
          <p:nvPr/>
        </p:nvSpPr>
        <p:spPr>
          <a:xfrm>
            <a:off x="9101100" y="4418637"/>
            <a:ext cx="289796" cy="35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75EB44C-1737-76CD-18A0-C014E48D3A5B}"/>
              </a:ext>
            </a:extLst>
          </p:cNvPr>
          <p:cNvCxnSpPr>
            <a:cxnSpLocks/>
          </p:cNvCxnSpPr>
          <p:nvPr/>
        </p:nvCxnSpPr>
        <p:spPr>
          <a:xfrm flipV="1">
            <a:off x="2371176" y="4393282"/>
            <a:ext cx="357480" cy="175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787758E-FEB4-D1AE-1B71-2EF0EAB04E3F}"/>
              </a:ext>
            </a:extLst>
          </p:cNvPr>
          <p:cNvSpPr txBox="1"/>
          <p:nvPr/>
        </p:nvSpPr>
        <p:spPr>
          <a:xfrm>
            <a:off x="1571396" y="4014218"/>
            <a:ext cx="840880" cy="3385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 Sigma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7BB6F6-1479-1DD6-3776-AB4E97CC967A}"/>
              </a:ext>
            </a:extLst>
          </p:cNvPr>
          <p:cNvSpPr txBox="1"/>
          <p:nvPr/>
        </p:nvSpPr>
        <p:spPr>
          <a:xfrm>
            <a:off x="2452085" y="4257577"/>
            <a:ext cx="276571" cy="338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8C611B-7079-9620-AA51-F5A6CE0D6D9B}"/>
              </a:ext>
            </a:extLst>
          </p:cNvPr>
          <p:cNvSpPr txBox="1"/>
          <p:nvPr/>
        </p:nvSpPr>
        <p:spPr>
          <a:xfrm>
            <a:off x="2825622" y="4278220"/>
            <a:ext cx="276571" cy="338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A6ECA4-9944-FA05-C221-99E33DA6E935}"/>
              </a:ext>
            </a:extLst>
          </p:cNvPr>
          <p:cNvSpPr txBox="1"/>
          <p:nvPr/>
        </p:nvSpPr>
        <p:spPr>
          <a:xfrm>
            <a:off x="3121367" y="4295258"/>
            <a:ext cx="276571" cy="338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3B53C96-BDE2-E07E-F2E3-2C740EE56B97}"/>
              </a:ext>
            </a:extLst>
          </p:cNvPr>
          <p:cNvSpPr txBox="1"/>
          <p:nvPr/>
        </p:nvSpPr>
        <p:spPr>
          <a:xfrm>
            <a:off x="3420106" y="4285311"/>
            <a:ext cx="276571" cy="338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A5B399-0CAE-8FCC-A9F8-937DDD6DE55E}"/>
                  </a:ext>
                </a:extLst>
              </p:cNvPr>
              <p:cNvSpPr txBox="1"/>
              <p:nvPr/>
            </p:nvSpPr>
            <p:spPr>
              <a:xfrm>
                <a:off x="1686409" y="621034"/>
                <a:ext cx="914091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=1.8</m:t>
                    </m:r>
                  </m:oMath>
                </a14:m>
                <a:r>
                  <a:rPr lang="en-US" dirty="0"/>
                  <a:t> mm/us </a:t>
                </a:r>
              </a:p>
              <a:p>
                <a:r>
                  <a:rPr lang="en-US" dirty="0"/>
                  <a:t>Cathode to anode distance = 50 cm, 6 mm pitch, </a:t>
                </a:r>
                <a:r>
                  <a:rPr lang="en-US" dirty="0" err="1"/>
                  <a:t>LXe</a:t>
                </a:r>
                <a:r>
                  <a:rPr lang="en-US" dirty="0"/>
                  <a:t> </a:t>
                </a:r>
                <a:r>
                  <a:rPr lang="en-US" dirty="0" err="1"/>
                  <a:t>nEXO</a:t>
                </a:r>
                <a:endParaRPr lang="en-US" dirty="0"/>
              </a:p>
              <a:p>
                <a:r>
                  <a:rPr lang="en-US" dirty="0"/>
                  <a:t>Original position of electron cloud is 12.5 cm from the anode over pixel 1 center</a:t>
                </a:r>
              </a:p>
              <a:p>
                <a:r>
                  <a:rPr lang="en-US" dirty="0"/>
                  <a:t>A drift path is divided into small segments, at the end of each segment the electron cloud has a Gaussian XY distribution with the sigma increased due to transverse diffusion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A5B399-0CAE-8FCC-A9F8-937DDD6DE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409" y="621034"/>
                <a:ext cx="9140914" cy="1477328"/>
              </a:xfrm>
              <a:prstGeom prst="rect">
                <a:avLst/>
              </a:prstGeom>
              <a:blipFill>
                <a:blip r:embed="rId4"/>
                <a:stretch>
                  <a:fillRect l="-555" t="-1695"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1154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796" y="292371"/>
            <a:ext cx="8786108" cy="397418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/>
              <a:t>Induced charge vs. drift time, conventional pixel anode, 2 mm pitch, </a:t>
            </a:r>
            <a:br>
              <a:rPr lang="en-US" sz="2400" b="1" dirty="0"/>
            </a:br>
            <a:r>
              <a:rPr lang="en-US" sz="2400" b="1" dirty="0"/>
              <a:t>long drift like in DUNE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673C80-5121-BAC3-57C4-DD92244B9035}"/>
                  </a:ext>
                </a:extLst>
              </p:cNvPr>
              <p:cNvSpPr txBox="1"/>
              <p:nvPr/>
            </p:nvSpPr>
            <p:spPr>
              <a:xfrm>
                <a:off x="1525543" y="781859"/>
                <a:ext cx="914091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2 mm/us </a:t>
                </a:r>
              </a:p>
              <a:p>
                <a:r>
                  <a:rPr lang="en-US" dirty="0"/>
                  <a:t>Cathode to anode distance = 500 cm, 2 mm pitch</a:t>
                </a:r>
              </a:p>
              <a:p>
                <a:r>
                  <a:rPr lang="en-US" dirty="0"/>
                  <a:t>Original position of electron cloud is 120 cm from the anode</a:t>
                </a:r>
              </a:p>
              <a:p>
                <a:r>
                  <a:rPr lang="en-US" dirty="0"/>
                  <a:t>Algorithm: a drift path is divided into small segments; at the end of each segment the electron cloud’s spread is described by Gaussian XY distribution with the sigma increasing with time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673C80-5121-BAC3-57C4-DD92244B9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5543" y="781859"/>
                <a:ext cx="9140914" cy="1477328"/>
              </a:xfrm>
              <a:prstGeom prst="rect">
                <a:avLst/>
              </a:prstGeom>
              <a:blipFill>
                <a:blip r:embed="rId2"/>
                <a:stretch>
                  <a:fillRect l="-533" t="-2058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4E7F6F9E-F780-00A5-8F7B-421DCA2AC37D}"/>
              </a:ext>
            </a:extLst>
          </p:cNvPr>
          <p:cNvGrpSpPr/>
          <p:nvPr/>
        </p:nvGrpSpPr>
        <p:grpSpPr>
          <a:xfrm>
            <a:off x="544132" y="2520939"/>
            <a:ext cx="4121816" cy="3935429"/>
            <a:chOff x="472191" y="1311445"/>
            <a:chExt cx="4266710" cy="407377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86C93D1-E281-231E-6582-FD85AA8A1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191" y="1311445"/>
              <a:ext cx="4266710" cy="4073771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EB44C-1737-76CD-18A0-C014E48D3A5B}"/>
                </a:ext>
              </a:extLst>
            </p:cNvPr>
            <p:cNvCxnSpPr/>
            <p:nvPr/>
          </p:nvCxnSpPr>
          <p:spPr>
            <a:xfrm flipV="1">
              <a:off x="2061148" y="2688997"/>
              <a:ext cx="1409075" cy="115598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787758E-FEB4-D1AE-1B71-2EF0EAB04E3F}"/>
                </a:ext>
              </a:extLst>
            </p:cNvPr>
            <p:cNvSpPr txBox="1"/>
            <p:nvPr/>
          </p:nvSpPr>
          <p:spPr>
            <a:xfrm>
              <a:off x="1986197" y="2664812"/>
              <a:ext cx="9172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6 Sigma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7BB6F6-1479-1DD6-3776-AB4E97CC967A}"/>
                </a:ext>
              </a:extLst>
            </p:cNvPr>
            <p:cNvSpPr txBox="1"/>
            <p:nvPr/>
          </p:nvSpPr>
          <p:spPr>
            <a:xfrm>
              <a:off x="2614842" y="3070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48C611B-7079-9620-AA51-F5A6CE0D6D9B}"/>
                </a:ext>
              </a:extLst>
            </p:cNvPr>
            <p:cNvSpPr txBox="1"/>
            <p:nvPr/>
          </p:nvSpPr>
          <p:spPr>
            <a:xfrm>
              <a:off x="2991479" y="3070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A6ECA4-9944-FA05-C221-99E33DA6E935}"/>
                </a:ext>
              </a:extLst>
            </p:cNvPr>
            <p:cNvSpPr txBox="1"/>
            <p:nvPr/>
          </p:nvSpPr>
          <p:spPr>
            <a:xfrm>
              <a:off x="3371334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73B4D90-BFEC-8563-1FB1-EBF62806252C}"/>
                </a:ext>
              </a:extLst>
            </p:cNvPr>
            <p:cNvSpPr txBox="1"/>
            <p:nvPr/>
          </p:nvSpPr>
          <p:spPr>
            <a:xfrm>
              <a:off x="3722231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E7A4451-B54C-7074-6BBE-8F217E5599B2}"/>
              </a:ext>
            </a:extLst>
          </p:cNvPr>
          <p:cNvGrpSpPr/>
          <p:nvPr/>
        </p:nvGrpSpPr>
        <p:grpSpPr>
          <a:xfrm>
            <a:off x="4791532" y="2339286"/>
            <a:ext cx="4836259" cy="4166136"/>
            <a:chOff x="5225288" y="2192015"/>
            <a:chExt cx="4836259" cy="416613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89DA787-0E04-50F8-26E9-7998E076A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5288" y="2192015"/>
              <a:ext cx="4836259" cy="416613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CC6AC-F6E4-88A9-514A-21DF057693AC}"/>
                </a:ext>
              </a:extLst>
            </p:cNvPr>
            <p:cNvSpPr txBox="1"/>
            <p:nvPr/>
          </p:nvSpPr>
          <p:spPr>
            <a:xfrm>
              <a:off x="9236439" y="25865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9762DF-2825-0E32-2DC6-26C6CCDF2276}"/>
                </a:ext>
              </a:extLst>
            </p:cNvPr>
            <p:cNvSpPr txBox="1"/>
            <p:nvPr/>
          </p:nvSpPr>
          <p:spPr>
            <a:xfrm>
              <a:off x="9200521" y="31400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073636-0023-883D-6097-0A71B7DF426A}"/>
                </a:ext>
              </a:extLst>
            </p:cNvPr>
            <p:cNvSpPr txBox="1"/>
            <p:nvPr/>
          </p:nvSpPr>
          <p:spPr>
            <a:xfrm>
              <a:off x="9271416" y="390575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015D9F7-6D85-4846-DCA9-113ACE089D14}"/>
                </a:ext>
              </a:extLst>
            </p:cNvPr>
            <p:cNvSpPr txBox="1"/>
            <p:nvPr/>
          </p:nvSpPr>
          <p:spPr>
            <a:xfrm>
              <a:off x="8969730" y="531401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2F2AB8E-7900-7750-E986-E78ECF9BEE2D}"/>
              </a:ext>
            </a:extLst>
          </p:cNvPr>
          <p:cNvSpPr txBox="1"/>
          <p:nvPr/>
        </p:nvSpPr>
        <p:spPr>
          <a:xfrm>
            <a:off x="9577980" y="3675484"/>
            <a:ext cx="2307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 collected and induced signals </a:t>
            </a:r>
          </a:p>
        </p:txBody>
      </p:sp>
    </p:spTree>
    <p:extLst>
      <p:ext uri="{BB962C8B-B14F-4D97-AF65-F5344CB8AC3E}">
        <p14:creationId xmlns:p14="http://schemas.microsoft.com/office/powerpoint/2010/main" val="32776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408" y="223616"/>
            <a:ext cx="9861157" cy="397418"/>
          </a:xfrm>
        </p:spPr>
        <p:txBody>
          <a:bodyPr>
            <a:noAutofit/>
          </a:bodyPr>
          <a:lstStyle/>
          <a:p>
            <a:r>
              <a:rPr lang="en-US" sz="2400" b="1" dirty="0"/>
              <a:t>Induced charge vs. drift time, conventional pixel anode, 2 mm pitch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EE45CE9-4097-23F5-1F4A-EBFA0124E3D8}"/>
              </a:ext>
            </a:extLst>
          </p:cNvPr>
          <p:cNvGrpSpPr/>
          <p:nvPr/>
        </p:nvGrpSpPr>
        <p:grpSpPr>
          <a:xfrm>
            <a:off x="5422037" y="2184901"/>
            <a:ext cx="5082238" cy="4449483"/>
            <a:chOff x="5422037" y="2184901"/>
            <a:chExt cx="5082238" cy="4449483"/>
          </a:xfrm>
        </p:grpSpPr>
        <p:pic>
          <p:nvPicPr>
            <p:cNvPr id="4" name="Picture 3" descr="Chart, histogram&#10;&#10;Description automatically generated">
              <a:extLst>
                <a:ext uri="{FF2B5EF4-FFF2-40B4-BE49-F238E27FC236}">
                  <a16:creationId xmlns:a16="http://schemas.microsoft.com/office/drawing/2014/main" id="{78084A2C-15F1-87EB-F141-8B14E4E9F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22037" y="2184901"/>
              <a:ext cx="5082238" cy="4449483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CC6AC-F6E4-88A9-514A-21DF057693AC}"/>
                </a:ext>
              </a:extLst>
            </p:cNvPr>
            <p:cNvSpPr txBox="1"/>
            <p:nvPr/>
          </p:nvSpPr>
          <p:spPr>
            <a:xfrm>
              <a:off x="9712118" y="258443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9762DF-2825-0E32-2DC6-26C6CCDF2276}"/>
                </a:ext>
              </a:extLst>
            </p:cNvPr>
            <p:cNvSpPr txBox="1"/>
            <p:nvPr/>
          </p:nvSpPr>
          <p:spPr>
            <a:xfrm>
              <a:off x="9809505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073636-0023-883D-6097-0A71B7DF426A}"/>
                </a:ext>
              </a:extLst>
            </p:cNvPr>
            <p:cNvSpPr txBox="1"/>
            <p:nvPr/>
          </p:nvSpPr>
          <p:spPr>
            <a:xfrm>
              <a:off x="9410432" y="39858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7B2F6A-531B-B2E6-5044-1A5F301AEF76}"/>
                </a:ext>
              </a:extLst>
            </p:cNvPr>
            <p:cNvSpPr txBox="1"/>
            <p:nvPr/>
          </p:nvSpPr>
          <p:spPr>
            <a:xfrm>
              <a:off x="9061554" y="445528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FC6CA9F-0A5A-4994-6EA1-4E5EBD5EF638}"/>
              </a:ext>
            </a:extLst>
          </p:cNvPr>
          <p:cNvGrpSpPr/>
          <p:nvPr/>
        </p:nvGrpSpPr>
        <p:grpSpPr>
          <a:xfrm>
            <a:off x="616320" y="2501226"/>
            <a:ext cx="4176925" cy="4043563"/>
            <a:chOff x="526379" y="1270450"/>
            <a:chExt cx="4176925" cy="4043563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4419536-68E7-1A0E-057B-8F12E4B11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379" y="1270450"/>
              <a:ext cx="4176925" cy="4043563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EB44C-1737-76CD-18A0-C014E48D3A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3377" y="2950506"/>
              <a:ext cx="661450" cy="54264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787758E-FEB4-D1AE-1B71-2EF0EAB04E3F}"/>
                </a:ext>
              </a:extLst>
            </p:cNvPr>
            <p:cNvSpPr txBox="1"/>
            <p:nvPr/>
          </p:nvSpPr>
          <p:spPr>
            <a:xfrm>
              <a:off x="1686409" y="2504331"/>
              <a:ext cx="9172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6 Sigma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7BB6F6-1479-1DD6-3776-AB4E97CC967A}"/>
                </a:ext>
              </a:extLst>
            </p:cNvPr>
            <p:cNvSpPr txBox="1"/>
            <p:nvPr/>
          </p:nvSpPr>
          <p:spPr>
            <a:xfrm>
              <a:off x="2614842" y="3070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48C611B-7079-9620-AA51-F5A6CE0D6D9B}"/>
                </a:ext>
              </a:extLst>
            </p:cNvPr>
            <p:cNvSpPr txBox="1"/>
            <p:nvPr/>
          </p:nvSpPr>
          <p:spPr>
            <a:xfrm>
              <a:off x="2965739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A6ECA4-9944-FA05-C221-99E33DA6E935}"/>
                </a:ext>
              </a:extLst>
            </p:cNvPr>
            <p:cNvSpPr txBox="1"/>
            <p:nvPr/>
          </p:nvSpPr>
          <p:spPr>
            <a:xfrm>
              <a:off x="3371334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3B53C96-BDE2-E07E-F2E3-2C740EE56B97}"/>
                </a:ext>
              </a:extLst>
            </p:cNvPr>
            <p:cNvSpPr txBox="1"/>
            <p:nvPr/>
          </p:nvSpPr>
          <p:spPr>
            <a:xfrm>
              <a:off x="3674042" y="3070228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90DC320-E563-BB7B-D6AA-031F6343373F}"/>
                  </a:ext>
                </a:extLst>
              </p:cNvPr>
              <p:cNvSpPr txBox="1"/>
              <p:nvPr/>
            </p:nvSpPr>
            <p:spPr>
              <a:xfrm>
                <a:off x="2563318" y="731751"/>
                <a:ext cx="914091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2 mm/us </a:t>
                </a:r>
              </a:p>
              <a:p>
                <a:r>
                  <a:rPr lang="en-US" dirty="0"/>
                  <a:t>Cathode to anode distance = 50 cm, 2 mm pitch</a:t>
                </a:r>
              </a:p>
              <a:p>
                <a:r>
                  <a:rPr lang="en-US" dirty="0"/>
                  <a:t>Original position of electron cloud is </a:t>
                </a:r>
                <a:r>
                  <a:rPr lang="en-US" u="sng" dirty="0"/>
                  <a:t>25</a:t>
                </a:r>
                <a:r>
                  <a:rPr lang="en-US" dirty="0"/>
                  <a:t> cm from the anode</a:t>
                </a:r>
              </a:p>
              <a:p>
                <a:r>
                  <a:rPr lang="en-US" dirty="0"/>
                  <a:t>Charge sharing could be potentially used to refine position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90DC320-E563-BB7B-D6AA-031F63433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318" y="731751"/>
                <a:ext cx="9140914" cy="1200329"/>
              </a:xfrm>
              <a:prstGeom prst="rect">
                <a:avLst/>
              </a:prstGeom>
              <a:blipFill>
                <a:blip r:embed="rId4"/>
                <a:stretch>
                  <a:fillRect l="-533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0223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409" y="223616"/>
            <a:ext cx="9140914" cy="397418"/>
          </a:xfrm>
        </p:spPr>
        <p:txBody>
          <a:bodyPr>
            <a:noAutofit/>
          </a:bodyPr>
          <a:lstStyle/>
          <a:p>
            <a:r>
              <a:rPr lang="en-US" sz="2400" b="1" dirty="0"/>
              <a:t>Induced charge vs. drift time, conventional pixel anode, 2 mm pitch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66BCC0-F744-C49D-351E-49BE4BCEF93B}"/>
              </a:ext>
            </a:extLst>
          </p:cNvPr>
          <p:cNvGrpSpPr/>
          <p:nvPr/>
        </p:nvGrpSpPr>
        <p:grpSpPr>
          <a:xfrm>
            <a:off x="5204429" y="2283949"/>
            <a:ext cx="5071100" cy="4350435"/>
            <a:chOff x="5204429" y="2283949"/>
            <a:chExt cx="5071100" cy="435043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CEEB0BB-496E-01A2-96B6-01D42EE7A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4429" y="2283949"/>
              <a:ext cx="5071100" cy="4350435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CC6AC-F6E4-88A9-514A-21DF057693AC}"/>
                </a:ext>
              </a:extLst>
            </p:cNvPr>
            <p:cNvSpPr txBox="1"/>
            <p:nvPr/>
          </p:nvSpPr>
          <p:spPr>
            <a:xfrm>
              <a:off x="9462560" y="26266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9762DF-2825-0E32-2DC6-26C6CCDF2276}"/>
                </a:ext>
              </a:extLst>
            </p:cNvPr>
            <p:cNvSpPr txBox="1"/>
            <p:nvPr/>
          </p:nvSpPr>
          <p:spPr>
            <a:xfrm>
              <a:off x="9462560" y="342162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073636-0023-883D-6097-0A71B7DF426A}"/>
                </a:ext>
              </a:extLst>
            </p:cNvPr>
            <p:cNvSpPr txBox="1"/>
            <p:nvPr/>
          </p:nvSpPr>
          <p:spPr>
            <a:xfrm>
              <a:off x="9160874" y="398943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7B2F6A-531B-B2E6-5044-1A5F301AEF76}"/>
                </a:ext>
              </a:extLst>
            </p:cNvPr>
            <p:cNvSpPr txBox="1"/>
            <p:nvPr/>
          </p:nvSpPr>
          <p:spPr>
            <a:xfrm>
              <a:off x="8859188" y="443844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24BAB1-782E-2E0E-E519-A60430119461}"/>
              </a:ext>
            </a:extLst>
          </p:cNvPr>
          <p:cNvGrpSpPr/>
          <p:nvPr/>
        </p:nvGrpSpPr>
        <p:grpSpPr>
          <a:xfrm>
            <a:off x="442209" y="2308484"/>
            <a:ext cx="4139353" cy="4161007"/>
            <a:chOff x="217101" y="1032388"/>
            <a:chExt cx="4559334" cy="45350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A76B0D5-F649-F441-EA0A-DB60A3A55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7101" y="1032388"/>
              <a:ext cx="4559334" cy="4535082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EB44C-1737-76CD-18A0-C014E48D3A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3377" y="2950506"/>
              <a:ext cx="661450" cy="54264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787758E-FEB4-D1AE-1B71-2EF0EAB04E3F}"/>
                </a:ext>
              </a:extLst>
            </p:cNvPr>
            <p:cNvSpPr txBox="1"/>
            <p:nvPr/>
          </p:nvSpPr>
          <p:spPr>
            <a:xfrm>
              <a:off x="1686409" y="2504331"/>
              <a:ext cx="9172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6 Sigma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7BB6F6-1479-1DD6-3776-AB4E97CC967A}"/>
                </a:ext>
              </a:extLst>
            </p:cNvPr>
            <p:cNvSpPr txBox="1"/>
            <p:nvPr/>
          </p:nvSpPr>
          <p:spPr>
            <a:xfrm>
              <a:off x="2614842" y="3070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48C611B-7079-9620-AA51-F5A6CE0D6D9B}"/>
                </a:ext>
              </a:extLst>
            </p:cNvPr>
            <p:cNvSpPr txBox="1"/>
            <p:nvPr/>
          </p:nvSpPr>
          <p:spPr>
            <a:xfrm>
              <a:off x="2965739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A6ECA4-9944-FA05-C221-99E33DA6E935}"/>
                </a:ext>
              </a:extLst>
            </p:cNvPr>
            <p:cNvSpPr txBox="1"/>
            <p:nvPr/>
          </p:nvSpPr>
          <p:spPr>
            <a:xfrm>
              <a:off x="3371334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3B53C96-BDE2-E07E-F2E3-2C740EE56B97}"/>
                </a:ext>
              </a:extLst>
            </p:cNvPr>
            <p:cNvSpPr txBox="1"/>
            <p:nvPr/>
          </p:nvSpPr>
          <p:spPr>
            <a:xfrm>
              <a:off x="3674042" y="3070228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5F34AC-894F-4D30-866C-465A3130E85E}"/>
                  </a:ext>
                </a:extLst>
              </p:cNvPr>
              <p:cNvSpPr txBox="1"/>
              <p:nvPr/>
            </p:nvSpPr>
            <p:spPr>
              <a:xfrm>
                <a:off x="1686409" y="970814"/>
                <a:ext cx="91409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2 mm/us </a:t>
                </a:r>
              </a:p>
              <a:p>
                <a:r>
                  <a:rPr lang="en-US" dirty="0"/>
                  <a:t>Cathode to anode distance = 50 cm, 2 mm pitch</a:t>
                </a:r>
              </a:p>
              <a:p>
                <a:r>
                  <a:rPr lang="en-US" dirty="0"/>
                  <a:t>Original position of electron cloud is </a:t>
                </a:r>
                <a:r>
                  <a:rPr lang="en-US" u="sng" dirty="0"/>
                  <a:t>50</a:t>
                </a:r>
                <a:r>
                  <a:rPr lang="en-US" dirty="0"/>
                  <a:t> cm from the anode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5F34AC-894F-4D30-866C-465A3130E8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409" y="970814"/>
                <a:ext cx="9140914" cy="923330"/>
              </a:xfrm>
              <a:prstGeom prst="rect">
                <a:avLst/>
              </a:prstGeom>
              <a:blipFill>
                <a:blip r:embed="rId4"/>
                <a:stretch>
                  <a:fillRect l="-600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179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409" y="223616"/>
            <a:ext cx="9140914" cy="397418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Induced charge vs. drift time, conventional pixel anode</a:t>
            </a:r>
            <a:r>
              <a:rPr lang="en-US" sz="2400" b="1"/>
              <a:t>, 4 </a:t>
            </a:r>
            <a:r>
              <a:rPr lang="en-US" sz="2400" b="1" dirty="0"/>
              <a:t>mm pitch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788825-245B-F972-CAE9-BEA96BE7D4D3}"/>
              </a:ext>
            </a:extLst>
          </p:cNvPr>
          <p:cNvGrpSpPr/>
          <p:nvPr/>
        </p:nvGrpSpPr>
        <p:grpSpPr>
          <a:xfrm>
            <a:off x="5312685" y="1962697"/>
            <a:ext cx="5297397" cy="4588350"/>
            <a:chOff x="5312572" y="1670518"/>
            <a:chExt cx="5514751" cy="4776612"/>
          </a:xfrm>
        </p:grpSpPr>
        <p:pic>
          <p:nvPicPr>
            <p:cNvPr id="8" name="Picture 7" descr="Chart, histogram&#10;&#10;Description automatically generated">
              <a:extLst>
                <a:ext uri="{FF2B5EF4-FFF2-40B4-BE49-F238E27FC236}">
                  <a16:creationId xmlns:a16="http://schemas.microsoft.com/office/drawing/2014/main" id="{2886097C-81B8-4282-85D3-FADB6F68B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12572" y="1670518"/>
              <a:ext cx="5514751" cy="4776612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CC6AC-F6E4-88A9-514A-21DF057693AC}"/>
                </a:ext>
              </a:extLst>
            </p:cNvPr>
            <p:cNvSpPr txBox="1"/>
            <p:nvPr/>
          </p:nvSpPr>
          <p:spPr>
            <a:xfrm>
              <a:off x="9740167" y="217208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9762DF-2825-0E32-2DC6-26C6CCDF2276}"/>
                </a:ext>
              </a:extLst>
            </p:cNvPr>
            <p:cNvSpPr txBox="1"/>
            <p:nvPr/>
          </p:nvSpPr>
          <p:spPr>
            <a:xfrm>
              <a:off x="10041853" y="311526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073636-0023-883D-6097-0A71B7DF426A}"/>
                </a:ext>
              </a:extLst>
            </p:cNvPr>
            <p:cNvSpPr txBox="1"/>
            <p:nvPr/>
          </p:nvSpPr>
          <p:spPr>
            <a:xfrm>
              <a:off x="9661209" y="36894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7B2F6A-531B-B2E6-5044-1A5F301AEF76}"/>
                </a:ext>
              </a:extLst>
            </p:cNvPr>
            <p:cNvSpPr txBox="1"/>
            <p:nvPr/>
          </p:nvSpPr>
          <p:spPr>
            <a:xfrm>
              <a:off x="9256427" y="42272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FE7A89F-3645-2103-6BCA-3F7BCE8A9836}"/>
              </a:ext>
            </a:extLst>
          </p:cNvPr>
          <p:cNvGrpSpPr/>
          <p:nvPr/>
        </p:nvGrpSpPr>
        <p:grpSpPr>
          <a:xfrm>
            <a:off x="194773" y="2172081"/>
            <a:ext cx="4508277" cy="4378966"/>
            <a:chOff x="149803" y="980018"/>
            <a:chExt cx="4917666" cy="4776612"/>
          </a:xfrm>
        </p:grpSpPr>
        <p:pic>
          <p:nvPicPr>
            <p:cNvPr id="5" name="Picture 4" descr="Chart, line chart&#10;&#10;Description automatically generated">
              <a:extLst>
                <a:ext uri="{FF2B5EF4-FFF2-40B4-BE49-F238E27FC236}">
                  <a16:creationId xmlns:a16="http://schemas.microsoft.com/office/drawing/2014/main" id="{3BD0D61A-2896-1AF7-D836-A8279244B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803" y="980018"/>
              <a:ext cx="4917666" cy="4776612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EB44C-1737-76CD-18A0-C014E48D3A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1751" y="3115263"/>
              <a:ext cx="396591" cy="32429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787758E-FEB4-D1AE-1B71-2EF0EAB04E3F}"/>
                </a:ext>
              </a:extLst>
            </p:cNvPr>
            <p:cNvSpPr txBox="1"/>
            <p:nvPr/>
          </p:nvSpPr>
          <p:spPr>
            <a:xfrm>
              <a:off x="1686409" y="2504331"/>
              <a:ext cx="9172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6 Sigma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7BB6F6-1479-1DD6-3776-AB4E97CC967A}"/>
                </a:ext>
              </a:extLst>
            </p:cNvPr>
            <p:cNvSpPr txBox="1"/>
            <p:nvPr/>
          </p:nvSpPr>
          <p:spPr>
            <a:xfrm>
              <a:off x="2614842" y="3070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48C611B-7079-9620-AA51-F5A6CE0D6D9B}"/>
                </a:ext>
              </a:extLst>
            </p:cNvPr>
            <p:cNvSpPr txBox="1"/>
            <p:nvPr/>
          </p:nvSpPr>
          <p:spPr>
            <a:xfrm>
              <a:off x="2965739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A6ECA4-9944-FA05-C221-99E33DA6E935}"/>
                </a:ext>
              </a:extLst>
            </p:cNvPr>
            <p:cNvSpPr txBox="1"/>
            <p:nvPr/>
          </p:nvSpPr>
          <p:spPr>
            <a:xfrm>
              <a:off x="3371334" y="30823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3B53C96-BDE2-E07E-F2E3-2C740EE56B97}"/>
                </a:ext>
              </a:extLst>
            </p:cNvPr>
            <p:cNvSpPr txBox="1"/>
            <p:nvPr/>
          </p:nvSpPr>
          <p:spPr>
            <a:xfrm>
              <a:off x="3744828" y="3081471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A5B399-0CAE-8FCC-A9F8-937DDD6DE55E}"/>
                  </a:ext>
                </a:extLst>
              </p:cNvPr>
              <p:cNvSpPr txBox="1"/>
              <p:nvPr/>
            </p:nvSpPr>
            <p:spPr>
              <a:xfrm>
                <a:off x="1686409" y="820677"/>
                <a:ext cx="91409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2 mm/us </a:t>
                </a:r>
              </a:p>
              <a:p>
                <a:r>
                  <a:rPr lang="en-US" dirty="0"/>
                  <a:t>Cathode to anode distance = 50 cm, 4 mm pitch</a:t>
                </a:r>
              </a:p>
              <a:p>
                <a:r>
                  <a:rPr lang="en-US" dirty="0"/>
                  <a:t>Original position of electron cloud is </a:t>
                </a:r>
                <a:r>
                  <a:rPr lang="en-US" u="sng" dirty="0"/>
                  <a:t>25</a:t>
                </a:r>
                <a:r>
                  <a:rPr lang="en-US" dirty="0"/>
                  <a:t> cm from the anode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A5B399-0CAE-8FCC-A9F8-937DDD6DE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409" y="820677"/>
                <a:ext cx="9140914" cy="923330"/>
              </a:xfrm>
              <a:prstGeom prst="rect">
                <a:avLst/>
              </a:prstGeom>
              <a:blipFill>
                <a:blip r:embed="rId4"/>
                <a:stretch>
                  <a:fillRect l="-600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665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477" y="155865"/>
            <a:ext cx="8370321" cy="397418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/>
              <a:t>Comparison between the exact and simplified calculations</a:t>
            </a:r>
            <a:br>
              <a:rPr lang="en-US" sz="2400" b="1" dirty="0"/>
            </a:br>
            <a:r>
              <a:rPr lang="en-US" sz="2400" b="1" dirty="0"/>
              <a:t>transverse diffusion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EED82E1-A2B8-A665-532F-DD2D21A051A5}"/>
              </a:ext>
            </a:extLst>
          </p:cNvPr>
          <p:cNvGrpSpPr/>
          <p:nvPr/>
        </p:nvGrpSpPr>
        <p:grpSpPr>
          <a:xfrm>
            <a:off x="5047301" y="1694747"/>
            <a:ext cx="5903986" cy="5064958"/>
            <a:chOff x="5047301" y="1694747"/>
            <a:chExt cx="5903986" cy="506495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81AD1A9-5DC1-2E0B-822E-2305FFCCF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7301" y="1694747"/>
              <a:ext cx="5903986" cy="5064958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CC6AC-F6E4-88A9-514A-21DF057693AC}"/>
                </a:ext>
              </a:extLst>
            </p:cNvPr>
            <p:cNvSpPr txBox="1"/>
            <p:nvPr/>
          </p:nvSpPr>
          <p:spPr>
            <a:xfrm>
              <a:off x="9740167" y="217208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39762DF-2825-0E32-2DC6-26C6CCDF2276}"/>
                </a:ext>
              </a:extLst>
            </p:cNvPr>
            <p:cNvSpPr txBox="1"/>
            <p:nvPr/>
          </p:nvSpPr>
          <p:spPr>
            <a:xfrm>
              <a:off x="10041853" y="311526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073636-0023-883D-6097-0A71B7DF426A}"/>
                </a:ext>
              </a:extLst>
            </p:cNvPr>
            <p:cNvSpPr txBox="1"/>
            <p:nvPr/>
          </p:nvSpPr>
          <p:spPr>
            <a:xfrm>
              <a:off x="9661209" y="36894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7B2F6A-531B-B2E6-5044-1A5F301AEF76}"/>
                </a:ext>
              </a:extLst>
            </p:cNvPr>
            <p:cNvSpPr txBox="1"/>
            <p:nvPr/>
          </p:nvSpPr>
          <p:spPr>
            <a:xfrm>
              <a:off x="9256427" y="42272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4242D84-39B0-30AC-0186-93116D8F5B6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5104245" y="1647264"/>
            <a:ext cx="5869527" cy="50649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938008-59D5-380F-0AED-8A860F3076B7}"/>
              </a:ext>
            </a:extLst>
          </p:cNvPr>
          <p:cNvSpPr txBox="1"/>
          <p:nvPr/>
        </p:nvSpPr>
        <p:spPr>
          <a:xfrm>
            <a:off x="581066" y="1917584"/>
            <a:ext cx="43585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Exact calculation: A drift path is divided into small segments; at the end of each segment the electron cloud has a 2D Gaussian distribution with the sigma increased due to transverse diffusion (broadening)</a:t>
            </a:r>
          </a:p>
          <a:p>
            <a:endParaRPr lang="en-US" dirty="0"/>
          </a:p>
          <a:p>
            <a:r>
              <a:rPr lang="en-US" dirty="0"/>
              <a:t>Simplified calculation: The electron cloud broadening effect is included at the very end of the drift path (charge sharing at the anode)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FB45D9-3C84-9427-763F-013826629C9F}"/>
                  </a:ext>
                </a:extLst>
              </p:cNvPr>
              <p:cNvSpPr txBox="1"/>
              <p:nvPr/>
            </p:nvSpPr>
            <p:spPr>
              <a:xfrm>
                <a:off x="3520095" y="674712"/>
                <a:ext cx="6442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2 mm/us </a:t>
                </a:r>
              </a:p>
              <a:p>
                <a:r>
                  <a:rPr lang="en-US" dirty="0"/>
                  <a:t>Cathode to anode distance = 50 cm, 2 mm pitch</a:t>
                </a:r>
              </a:p>
              <a:p>
                <a:r>
                  <a:rPr lang="en-US" dirty="0"/>
                  <a:t>Original position of electron cloud is </a:t>
                </a:r>
                <a:r>
                  <a:rPr lang="en-US" u="sng" dirty="0"/>
                  <a:t>50</a:t>
                </a:r>
                <a:r>
                  <a:rPr lang="en-US" dirty="0"/>
                  <a:t> cm from the anode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FB45D9-3C84-9427-763F-013826629C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095" y="674712"/>
                <a:ext cx="6442800" cy="923330"/>
              </a:xfrm>
              <a:prstGeom prst="rect">
                <a:avLst/>
              </a:prstGeom>
              <a:blipFill>
                <a:blip r:embed="rId4"/>
                <a:stretch>
                  <a:fillRect l="-757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00E15ED6-2554-D5A7-45AE-B104F052C5CD}"/>
              </a:ext>
            </a:extLst>
          </p:cNvPr>
          <p:cNvSpPr txBox="1"/>
          <p:nvPr/>
        </p:nvSpPr>
        <p:spPr>
          <a:xfrm>
            <a:off x="397333" y="5104388"/>
            <a:ext cx="4706912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Diffusion can be neglected when calculating the induced signal profiles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Signal amplitudes can be calculated based on the charge sharing at the anode</a:t>
            </a:r>
          </a:p>
        </p:txBody>
      </p:sp>
    </p:spTree>
    <p:extLst>
      <p:ext uri="{BB962C8B-B14F-4D97-AF65-F5344CB8AC3E}">
        <p14:creationId xmlns:p14="http://schemas.microsoft.com/office/powerpoint/2010/main" val="1043652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696A-837C-5F44-6474-B2C06949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703" y="271294"/>
            <a:ext cx="9502217" cy="794479"/>
          </a:xfrm>
        </p:spPr>
        <p:txBody>
          <a:bodyPr>
            <a:noAutofit/>
          </a:bodyPr>
          <a:lstStyle/>
          <a:p>
            <a:r>
              <a:rPr lang="en-US" sz="2400" b="1" dirty="0"/>
              <a:t>Comparison between induced charge dependence calculated with and without longitude diffusion, conventional pixel anode, 2 mm pitch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673C80-5121-BAC3-57C4-DD92244B9035}"/>
                  </a:ext>
                </a:extLst>
              </p:cNvPr>
              <p:cNvSpPr txBox="1"/>
              <p:nvPr/>
            </p:nvSpPr>
            <p:spPr>
              <a:xfrm>
                <a:off x="698233" y="1428603"/>
                <a:ext cx="4540858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2 mm/us </a:t>
                </a:r>
              </a:p>
              <a:p>
                <a:r>
                  <a:rPr lang="en-US" dirty="0"/>
                  <a:t>Drift gap = 50 cm</a:t>
                </a:r>
              </a:p>
              <a:p>
                <a:r>
                  <a:rPr lang="en-US" dirty="0"/>
                  <a:t>Initial charge position is 25 cm from the anode</a:t>
                </a:r>
              </a:p>
              <a:p>
                <a:r>
                  <a:rPr lang="en-US" dirty="0"/>
                  <a:t>Longitude diffusion is ON and OFF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673C80-5121-BAC3-57C4-DD92244B9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33" y="1428603"/>
                <a:ext cx="4540858" cy="1477328"/>
              </a:xfrm>
              <a:prstGeom prst="rect">
                <a:avLst/>
              </a:prstGeom>
              <a:blipFill>
                <a:blip r:embed="rId2"/>
                <a:stretch>
                  <a:fillRect l="-1397" r="-279" b="-5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FDBA95C6-56F0-7CB9-E173-EA6C81FA2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459" y="1511771"/>
            <a:ext cx="4825578" cy="42247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6612AD-3824-B55C-4FF9-C1828676A6A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5734384" y="1519266"/>
            <a:ext cx="5029668" cy="42883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B1A6B3-BF01-34DD-65AC-0121BD8C2600}"/>
              </a:ext>
            </a:extLst>
          </p:cNvPr>
          <p:cNvSpPr txBox="1"/>
          <p:nvPr/>
        </p:nvSpPr>
        <p:spPr>
          <a:xfrm>
            <a:off x="615206" y="3812916"/>
            <a:ext cx="470691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Longitude diffusion can be neglected when calculating the signal profiles   </a:t>
            </a:r>
          </a:p>
        </p:txBody>
      </p:sp>
    </p:spTree>
    <p:extLst>
      <p:ext uri="{BB962C8B-B14F-4D97-AF65-F5344CB8AC3E}">
        <p14:creationId xmlns:p14="http://schemas.microsoft.com/office/powerpoint/2010/main" val="256025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EF3ABF-35D0-0182-5AEA-9AA0F27BAF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16" y="638947"/>
            <a:ext cx="3639718" cy="3064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9B1172-ACA0-46F2-8124-5172530377B6}"/>
              </a:ext>
            </a:extLst>
          </p:cNvPr>
          <p:cNvSpPr txBox="1"/>
          <p:nvPr/>
        </p:nvSpPr>
        <p:spPr>
          <a:xfrm>
            <a:off x="1157842" y="148987"/>
            <a:ext cx="9173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Using signals from neighboring pixels to get subpixel position resolution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5C15C5-9FB2-EA4E-93C0-92BF66EE725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447" y="3792614"/>
            <a:ext cx="3153588" cy="272130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16326A-9BF4-BED1-3D24-E1CD89D36015}"/>
              </a:ext>
            </a:extLst>
          </p:cNvPr>
          <p:cNvCxnSpPr/>
          <p:nvPr/>
        </p:nvCxnSpPr>
        <p:spPr>
          <a:xfrm>
            <a:off x="2733774" y="3822570"/>
            <a:ext cx="0" cy="259237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BD670AC-6C88-FE22-99AD-93080B218F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856" y="4086514"/>
            <a:ext cx="2915688" cy="27213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337943-9DA5-4EE6-BD3C-C722BB911690}"/>
              </a:ext>
            </a:extLst>
          </p:cNvPr>
          <p:cNvSpPr txBox="1"/>
          <p:nvPr/>
        </p:nvSpPr>
        <p:spPr>
          <a:xfrm>
            <a:off x="7729183" y="3714991"/>
            <a:ext cx="228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Pixel size 1.7x1.7 mm2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053CD2-D733-F24C-935B-AB2B5A6299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0"/>
          <a:stretch>
            <a:fillRect/>
          </a:stretch>
        </p:blipFill>
        <p:spPr bwMode="auto">
          <a:xfrm>
            <a:off x="3676530" y="1413031"/>
            <a:ext cx="2790730" cy="206465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B07586-CB3D-8140-ED00-D4EDC2E3DEF1}"/>
              </a:ext>
            </a:extLst>
          </p:cNvPr>
          <p:cNvSpPr txBox="1"/>
          <p:nvPr/>
        </p:nvSpPr>
        <p:spPr>
          <a:xfrm>
            <a:off x="3389147" y="699572"/>
            <a:ext cx="3584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15x15x5 mm3 </a:t>
            </a:r>
            <a:r>
              <a:rPr lang="en-US" dirty="0" err="1"/>
              <a:t>CdZnTe</a:t>
            </a:r>
            <a:r>
              <a:rPr lang="en-US" dirty="0"/>
              <a:t> pixel detector</a:t>
            </a:r>
          </a:p>
          <a:p>
            <a:pPr algn="ctr"/>
            <a:r>
              <a:rPr lang="en-US" dirty="0"/>
              <a:t>Illuminated by a pulsed laser 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1354A4-1909-B5B8-C022-6786BCA4CABF}"/>
              </a:ext>
            </a:extLst>
          </p:cNvPr>
          <p:cNvSpPr txBox="1"/>
          <p:nvPr/>
        </p:nvSpPr>
        <p:spPr>
          <a:xfrm>
            <a:off x="6776636" y="1503991"/>
            <a:ext cx="40909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Signal generated with fast laser pulses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58262F-160A-54E1-FD6E-DA03D2C082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252"/>
          <a:stretch/>
        </p:blipFill>
        <p:spPr>
          <a:xfrm>
            <a:off x="3777694" y="4479396"/>
            <a:ext cx="1883567" cy="19355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02FA3CD-928F-4F66-6336-C7AAF98B3BB4}"/>
              </a:ext>
            </a:extLst>
          </p:cNvPr>
          <p:cNvSpPr txBox="1"/>
          <p:nvPr/>
        </p:nvSpPr>
        <p:spPr>
          <a:xfrm>
            <a:off x="3469996" y="3899657"/>
            <a:ext cx="24936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Simulated amplitudes from neighboring pixels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241842-88D4-2FE2-E30D-011400A18838}"/>
              </a:ext>
            </a:extLst>
          </p:cNvPr>
          <p:cNvSpPr txBox="1"/>
          <p:nvPr/>
        </p:nvSpPr>
        <p:spPr>
          <a:xfrm>
            <a:off x="7274720" y="2171321"/>
            <a:ext cx="4370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Reconstructed positions of the laser beam during a “Cross” scan over 1.7x17 mm2 area with 250 keV (5x10</a:t>
            </a:r>
            <a:r>
              <a:rPr lang="en-US" baseline="30000" dirty="0"/>
              <a:t>4 </a:t>
            </a:r>
            <a:r>
              <a:rPr lang="en-US" dirty="0"/>
              <a:t>electrons) and 1 MeV (~2x10</a:t>
            </a:r>
            <a:r>
              <a:rPr lang="en-US" baseline="30000" dirty="0"/>
              <a:t>5</a:t>
            </a:r>
            <a:r>
              <a:rPr lang="en-US" dirty="0"/>
              <a:t> electrons) pulses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2857FCD-10D2-E3FF-743D-AFFED0AC8B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94" y="4055760"/>
            <a:ext cx="2915688" cy="27213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50B0ECF-6537-4ABB-B775-93252F438FEB}"/>
              </a:ext>
            </a:extLst>
          </p:cNvPr>
          <p:cNvSpPr txBox="1"/>
          <p:nvPr/>
        </p:nvSpPr>
        <p:spPr>
          <a:xfrm>
            <a:off x="10867592" y="3907736"/>
            <a:ext cx="7777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50 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7D638F-3605-3C22-B8C3-217F7FB01280}"/>
              </a:ext>
            </a:extLst>
          </p:cNvPr>
          <p:cNvSpPr txBox="1"/>
          <p:nvPr/>
        </p:nvSpPr>
        <p:spPr>
          <a:xfrm>
            <a:off x="6399040" y="3900437"/>
            <a:ext cx="8947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250 um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451D5EF-0797-D6A9-8248-7F99EB06ADE3}"/>
              </a:ext>
            </a:extLst>
          </p:cNvPr>
          <p:cNvCxnSpPr>
            <a:stCxn id="13" idx="1"/>
          </p:cNvCxnSpPr>
          <p:nvPr/>
        </p:nvCxnSpPr>
        <p:spPr>
          <a:xfrm flipH="1">
            <a:off x="5320937" y="1688657"/>
            <a:ext cx="1455699" cy="10693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A5A0AE4-D3CA-E8F1-1A2B-83FD62C97ABE}"/>
              </a:ext>
            </a:extLst>
          </p:cNvPr>
          <p:cNvSpPr txBox="1"/>
          <p:nvPr/>
        </p:nvSpPr>
        <p:spPr>
          <a:xfrm>
            <a:off x="1026697" y="4092402"/>
            <a:ext cx="1562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synchronized samples </a:t>
            </a:r>
          </a:p>
        </p:txBody>
      </p:sp>
    </p:spTree>
    <p:extLst>
      <p:ext uri="{BB962C8B-B14F-4D97-AF65-F5344CB8AC3E}">
        <p14:creationId xmlns:p14="http://schemas.microsoft.com/office/powerpoint/2010/main" val="2969692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02D18-4234-108E-DBA3-5405AFCC2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velocity and diffusion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657A4449-CEB9-4BC3-C4F6-A50F481BD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2249" y="827779"/>
            <a:ext cx="3929292" cy="39701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CC310C-D748-2430-7AC2-61222DF82F3B}"/>
                  </a:ext>
                </a:extLst>
              </p:cNvPr>
              <p:cNvSpPr txBox="1"/>
              <p:nvPr/>
            </p:nvSpPr>
            <p:spPr>
              <a:xfrm>
                <a:off x="980459" y="1919996"/>
                <a:ext cx="6781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Electron transverse diffusion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 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= 13 cm</a:t>
                </a:r>
                <a:r>
                  <a:rPr lang="en-US" baseline="30000" dirty="0"/>
                  <a:t>2</a:t>
                </a:r>
                <a:r>
                  <a:rPr lang="en-US" dirty="0"/>
                  <a:t> /s </a:t>
                </a:r>
              </a:p>
              <a:p>
                <a:r>
                  <a:rPr lang="en-US" dirty="0"/>
                  <a:t>Electron longitude diffusion coefficient: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/>
                  <a:t> = 5 cm</a:t>
                </a:r>
                <a:r>
                  <a:rPr lang="en-US" baseline="30000" dirty="0"/>
                  <a:t>2</a:t>
                </a:r>
                <a:r>
                  <a:rPr lang="en-US" dirty="0"/>
                  <a:t> /s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CC310C-D748-2430-7AC2-61222DF82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459" y="1919996"/>
                <a:ext cx="6781800" cy="646331"/>
              </a:xfrm>
              <a:prstGeom prst="rect">
                <a:avLst/>
              </a:prstGeom>
              <a:blipFill>
                <a:blip r:embed="rId3"/>
                <a:stretch>
                  <a:fillRect l="-935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B6342C4-C233-FC0C-4487-052DAB0A0E07}"/>
                  </a:ext>
                </a:extLst>
              </p:cNvPr>
              <p:cNvSpPr txBox="1"/>
              <p:nvPr/>
            </p:nvSpPr>
            <p:spPr>
              <a:xfrm>
                <a:off x="1927810" y="3167191"/>
                <a:ext cx="3619902" cy="1317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 = 500 [mm] / 2.0 [mm/us] = 250 us</a:t>
                </a:r>
              </a:p>
              <a:p>
                <a:r>
                  <a:rPr lang="en-US" dirty="0"/>
                  <a:t>T = 250 [mm] / 2.5 [mm/us] = 100 us</a:t>
                </a:r>
              </a:p>
              <a:p>
                <a:r>
                  <a:rPr lang="en-US" dirty="0"/>
                  <a:t>1D case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en-US" dirty="0"/>
                  <a:t> = 0.5 [mm]</a:t>
                </a:r>
              </a:p>
              <a:p>
                <a:r>
                  <a:rPr lang="en-US" dirty="0"/>
                  <a:t>2D case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rad>
                  </m:oMath>
                </a14:m>
                <a:r>
                  <a:rPr lang="en-US" dirty="0"/>
                  <a:t> = 1.1 [mm]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B6342C4-C233-FC0C-4487-052DAB0A0E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810" y="3167191"/>
                <a:ext cx="3619902" cy="1317155"/>
              </a:xfrm>
              <a:prstGeom prst="rect">
                <a:avLst/>
              </a:prstGeom>
              <a:blipFill>
                <a:blip r:embed="rId4"/>
                <a:stretch>
                  <a:fillRect l="-1399" t="-1905" r="-699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D3602487-F367-2F37-3FA1-C4F8168883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0792986"/>
                  </p:ext>
                </p:extLst>
              </p:nvPr>
            </p:nvGraphicFramePr>
            <p:xfrm>
              <a:off x="988182" y="5039744"/>
              <a:ext cx="9539259" cy="138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79753">
                      <a:extLst>
                        <a:ext uri="{9D8B030D-6E8A-4147-A177-3AD203B41FA5}">
                          <a16:colId xmlns:a16="http://schemas.microsoft.com/office/drawing/2014/main" val="3858498764"/>
                        </a:ext>
                      </a:extLst>
                    </a:gridCol>
                    <a:gridCol w="3179753">
                      <a:extLst>
                        <a:ext uri="{9D8B030D-6E8A-4147-A177-3AD203B41FA5}">
                          <a16:colId xmlns:a16="http://schemas.microsoft.com/office/drawing/2014/main" val="1341668236"/>
                        </a:ext>
                      </a:extLst>
                    </a:gridCol>
                    <a:gridCol w="3179753">
                      <a:extLst>
                        <a:ext uri="{9D8B030D-6E8A-4147-A177-3AD203B41FA5}">
                          <a16:colId xmlns:a16="http://schemas.microsoft.com/office/drawing/2014/main" val="36927304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500 mm at 1 KV/cm, 250 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250 mm at 2 KV/cm, 100 us</a:t>
                          </a:r>
                        </a:p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8028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 FWHM)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 (1.2)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 (0.7)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40073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 FFHM)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 (2.6)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 (1.7)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25130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D3602487-F367-2F37-3FA1-C4F8168883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0792986"/>
                  </p:ext>
                </p:extLst>
              </p:nvPr>
            </p:nvGraphicFramePr>
            <p:xfrm>
              <a:off x="988182" y="5039744"/>
              <a:ext cx="9539259" cy="138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79753">
                      <a:extLst>
                        <a:ext uri="{9D8B030D-6E8A-4147-A177-3AD203B41FA5}">
                          <a16:colId xmlns:a16="http://schemas.microsoft.com/office/drawing/2014/main" val="3858498764"/>
                        </a:ext>
                      </a:extLst>
                    </a:gridCol>
                    <a:gridCol w="3179753">
                      <a:extLst>
                        <a:ext uri="{9D8B030D-6E8A-4147-A177-3AD203B41FA5}">
                          <a16:colId xmlns:a16="http://schemas.microsoft.com/office/drawing/2014/main" val="1341668236"/>
                        </a:ext>
                      </a:extLst>
                    </a:gridCol>
                    <a:gridCol w="3179753">
                      <a:extLst>
                        <a:ext uri="{9D8B030D-6E8A-4147-A177-3AD203B41FA5}">
                          <a16:colId xmlns:a16="http://schemas.microsoft.com/office/drawing/2014/main" val="3692730424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500 mm at 1 KV/cm, 250 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250 mm at 2 KV/cm, 100 us</a:t>
                          </a:r>
                        </a:p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8028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182759" r="-200797" b="-1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 (1.2)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 (0.7)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40073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273333" r="-200797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 (2.6)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 (1.7)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25130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54867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18978</TotalTime>
  <Words>836</Words>
  <Application>Microsoft Office PowerPoint</Application>
  <PresentationFormat>Widescreen</PresentationFormat>
  <Paragraphs>130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PowerPoint Presentation</vt:lpstr>
      <vt:lpstr>Induced charge vs. drift time, conventional pixel anode, 2 mm pitch,  long drift like in DUNE</vt:lpstr>
      <vt:lpstr>Induced charge vs. drift time, conventional pixel anode, 2 mm pitch</vt:lpstr>
      <vt:lpstr>Induced charge vs. drift time, conventional pixel anode, 2 mm pitch</vt:lpstr>
      <vt:lpstr>Induced charge vs. drift time, conventional pixel anode, 4 mm pitch</vt:lpstr>
      <vt:lpstr>Comparison between the exact and simplified calculations transverse diffusion</vt:lpstr>
      <vt:lpstr>Comparison between induced charge dependence calculated with and without longitude diffusion, conventional pixel anode, 2 mm pitch</vt:lpstr>
      <vt:lpstr>PowerPoint Presentation</vt:lpstr>
      <vt:lpstr>Drift velocity and diffusion</vt:lpstr>
      <vt:lpstr>Induced charge vs. drift time, conventional pixel anode, 12 mm pitch, LXe</vt:lpstr>
      <vt:lpstr>Induced charge vs. drift time, conventional pixel anode, 6 mm pitch, LXe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Bolotnikov, Aleksey E</dc:creator>
  <cp:lastModifiedBy>Bolotnikov, Aleksey E</cp:lastModifiedBy>
  <cp:revision>112</cp:revision>
  <dcterms:created xsi:type="dcterms:W3CDTF">2022-04-30T18:19:45Z</dcterms:created>
  <dcterms:modified xsi:type="dcterms:W3CDTF">2022-10-24T13:28:31Z</dcterms:modified>
</cp:coreProperties>
</file>