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ld Standard TT"/>
      <p:regular r:id="rId13"/>
      <p:bold r:id="rId14"/>
      <p: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ldStandardTT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ldStandardTT-italic.fntdata"/><Relationship Id="rId14" Type="http://schemas.openxmlformats.org/officeDocument/2006/relationships/font" Target="fonts/OldStandardT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dcff60eb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dcff60eb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fb3ddf269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fb3ddf269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dfb3ddf269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dfb3ddf269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dcff60ebb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dcff60ebb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dfaf46ab4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dfaf46ab4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dcd7049997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dcd7049997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hshao.web.cern.ch/hshao/download/MG5_aMC_v3_5_0_alpha_with_gammaUPC_v1.tar.gz" TargetMode="External"/><Relationship Id="rId4" Type="http://schemas.openxmlformats.org/officeDocument/2006/relationships/hyperlink" Target="https://hshao.web.cern.ch/hshao/gammaupc.html" TargetMode="External"/><Relationship Id="rId5" Type="http://schemas.openxmlformats.org/officeDocument/2006/relationships/hyperlink" Target="https://cp3.irmp.ucl.ac.be/projects/madgraph/" TargetMode="External"/><Relationship Id="rId6" Type="http://schemas.openxmlformats.org/officeDocument/2006/relationships/hyperlink" Target="https://doi.org/10.1007/JHEP09(2022)248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ecal-pfg.web.cern.ch/prerequisit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Projeto Doutorado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/>
              <a:t>(atualizações)</a:t>
            </a:r>
            <a:endParaRPr sz="28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Marcos Sales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Progresso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Instalação e uso do MadGraph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pt-BR">
                <a:uFill>
                  <a:noFill/>
                </a:uFill>
                <a:hlinkClick r:id="rId3"/>
              </a:rPr>
              <a:t>MadGraph5_aMC@NLO v3.5.0.alpha with gamma-UPC v1.0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 u="sng">
                <a:solidFill>
                  <a:schemeClr val="hlink"/>
                </a:solidFill>
                <a:hlinkClick r:id="rId4"/>
              </a:rPr>
              <a:t>https://hshao.web.cern.ch/hshao/gammaupc.html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pt-BR"/>
              <a:t>tutorial: </a:t>
            </a:r>
            <a:r>
              <a:rPr lang="pt-BR" u="sng">
                <a:solidFill>
                  <a:schemeClr val="hlink"/>
                </a:solidFill>
                <a:hlinkClick r:id="rId5"/>
              </a:rPr>
              <a:t>https://cp3.irmp.ucl.ac.be/projects/madgraph/</a:t>
            </a:r>
            <a:r>
              <a:rPr lang="pt-BR"/>
              <a:t>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pt-BR"/>
              <a:t>Estudo do trabalho “gammaUPC”, de SHAO e D’Enterria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pt-BR" u="sng">
                <a:solidFill>
                  <a:schemeClr val="hlink"/>
                </a:solidFill>
                <a:hlinkClick r:id="rId6"/>
              </a:rPr>
              <a:t>https://doi.org/10.1007/JHEP09(2022)248</a:t>
            </a:r>
            <a:r>
              <a:rPr lang="pt-BR"/>
              <a:t>  (2207.03012 - ArXiv)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pt-BR"/>
              <a:t> </a:t>
            </a:r>
            <a:r>
              <a:rPr lang="pt-BR"/>
              <a:t>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Trabalho gammaUPC		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7847" y="1582225"/>
            <a:ext cx="4445775" cy="197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Geração de eventos no </a:t>
            </a:r>
            <a:r>
              <a:rPr lang="pt-BR"/>
              <a:t>MadGraph5_aMC@NLO v2.6.6 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414325" y="3164675"/>
            <a:ext cx="6801000" cy="15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500"/>
              <a:t>Os cálculos das seções de choque dos processos acima são feitos considerando e comparando os </a:t>
            </a:r>
            <a:r>
              <a:rPr lang="pt-BR" sz="1500"/>
              <a:t>Form Factors:</a:t>
            </a:r>
            <a:endParaRPr sz="1500"/>
          </a:p>
          <a:p>
            <a:pPr indent="-323850" lvl="0" marL="457200" rtl="0" algn="l">
              <a:spcBef>
                <a:spcPts val="1200"/>
              </a:spcBef>
              <a:spcAft>
                <a:spcPts val="0"/>
              </a:spcAft>
              <a:buSzPts val="1500"/>
              <a:buChar char="●"/>
            </a:pPr>
            <a:r>
              <a:rPr lang="pt-BR" sz="1500"/>
              <a:t>EDFF - eletric dipole form factor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pt-BR" sz="1500"/>
              <a:t>ChFF - charge form factor</a:t>
            </a:r>
            <a:endParaRPr sz="1500"/>
          </a:p>
        </p:txBody>
      </p:sp>
      <p:sp>
        <p:nvSpPr>
          <p:cNvPr id="79" name="Google Shape;79;p16"/>
          <p:cNvSpPr txBox="1"/>
          <p:nvPr/>
        </p:nvSpPr>
        <p:spPr>
          <a:xfrm>
            <a:off x="450050" y="1135850"/>
            <a:ext cx="66222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A partir de geração de eventos de colisões ultraperiféricas de p-p, p-A e A-A, são realizadas predições de seções de choque para “total photon-fusion” no LHC e FCC para: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ld Standard TT"/>
              <a:buChar char="●"/>
            </a:pP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spin-even (scalar or tensor) resonances;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ld Standard TT"/>
              <a:buChar char="●"/>
            </a:pP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pares de mésons J/𝜓 ;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ld Standard TT"/>
              <a:buChar char="●"/>
            </a:pP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bósons W, Z e quark </a:t>
            </a:r>
            <a:r>
              <a:rPr i="1" lang="pt-BR">
                <a:latin typeface="Old Standard TT"/>
                <a:ea typeface="Old Standard TT"/>
                <a:cs typeface="Old Standard TT"/>
                <a:sym typeface="Old Standard TT"/>
              </a:rPr>
              <a:t>top</a:t>
            </a: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;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ld Standard TT"/>
              <a:buChar char="●"/>
            </a:pP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Axionlike particles;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Old Standard TT"/>
              <a:buChar char="●"/>
            </a:pPr>
            <a:r>
              <a:rPr lang="pt-BR">
                <a:latin typeface="Old Standard TT"/>
                <a:ea typeface="Old Standard TT"/>
                <a:cs typeface="Old Standard TT"/>
                <a:sym typeface="Old Standard TT"/>
              </a:rPr>
              <a:t>massive gravitons;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𝛾  𝛾  </a:t>
            </a:r>
            <a:r>
              <a:rPr lang="pt-BR"/>
              <a:t>&gt;  t  t~</a:t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150" y="2203925"/>
            <a:ext cx="69723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1275" y="3411400"/>
            <a:ext cx="3072500" cy="77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𝛾 𝛾 &gt; W</a:t>
            </a:r>
            <a:r>
              <a:rPr baseline="30000" lang="pt-BR"/>
              <a:t>+</a:t>
            </a:r>
            <a:r>
              <a:rPr lang="pt-BR"/>
              <a:t> </a:t>
            </a:r>
            <a:r>
              <a:rPr lang="pt-BR"/>
              <a:t> W</a:t>
            </a:r>
            <a:r>
              <a:rPr baseline="30000" lang="pt-BR"/>
              <a:t>-</a:t>
            </a:r>
            <a:r>
              <a:rPr lang="pt-BR"/>
              <a:t> </a:t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150" y="2203925"/>
            <a:ext cx="6972300" cy="96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1275" y="3411400"/>
            <a:ext cx="3072500" cy="77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Trabalho no ECAL - PFG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semanas de Shifts: 10 a 16 de abril; (week 18, maio não foi confirmada)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Leitura do material introdutório;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 u="sng">
                <a:solidFill>
                  <a:schemeClr val="hlink"/>
                </a:solidFill>
                <a:hlinkClick r:id="rId3"/>
              </a:rPr>
              <a:t>https://ecal-pfg.web.cern.ch/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tutorial: https://indico.cern.ch/event/1186217/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pt-BR"/>
              <a:t>Connection to P5 ECAL machines: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pt-BR"/>
              <a:t>Relatórios de shifts anteriores: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pt-BR"/>
              <a:t>https://indico.cern.ch/event/1267489/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