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  <p:sldMasterId id="2147483648" r:id="rId2"/>
  </p:sldMasterIdLst>
  <p:notesMasterIdLst>
    <p:notesMasterId r:id="rId22"/>
  </p:notesMasterIdLst>
  <p:handoutMasterIdLst>
    <p:handoutMasterId r:id="rId23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12192000" cy="6858000"/>
  <p:notesSz cx="6858000" cy="9144000"/>
  <p:defaultTextStyle>
    <a:defPPr rtl="0">
      <a:defRPr lang="pt-B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402671-E197-41B7-A5B4-436324E22E70}" v="3" dt="2023-02-17T17:29:21.903"/>
    <p1510:client id="{3E27B66B-C183-27A0-6F07-C149D5055E48}" v="8" dt="2023-02-17T00:42:16.251"/>
    <p1510:client id="{4770CE01-2441-493D-BF72-F9E806E70298}" v="89" dt="2023-02-17T18:37:33.858"/>
    <p1510:client id="{A2833C71-B3E8-48DF-91EB-71EEDC12EDED}" v="34" dt="2023-02-10T19:11:48.264"/>
    <p1510:client id="{BC1CAEEF-425C-12BC-04DB-EBCB80254379}" v="9" dt="2023-02-17T00:51:43.298"/>
    <p1510:client id="{E2469076-C519-7E0A-861B-8CB480794F2B}" v="3582" dt="2023-02-11T00:03:57.943"/>
    <p1510:client id="{FBFC14C2-58C8-3A47-1A43-8026C4B21078}" v="1205" dt="2023-02-11T02:07:31.30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4" autoAdjust="0"/>
    <p:restoredTop sz="94660"/>
  </p:normalViewPr>
  <p:slideViewPr>
    <p:cSldViewPr snapToGrid="0">
      <p:cViewPr varScale="1">
        <p:scale>
          <a:sx n="93" d="100"/>
          <a:sy n="93" d="100"/>
        </p:scale>
        <p:origin x="9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4206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28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4AA82D62-90DD-4A58-BC01-E5630650481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B0F7AE86-D74E-4867-A5AA-18EBE3E2AF4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5FAAD9-F14F-43D9-B1DE-32BA9E4C4718}" type="datetimeFigureOut">
              <a:rPr lang="pt-BR" smtClean="0"/>
              <a:t>17/02/2023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BE3516D4-CCBB-43F8-ACBE-7DA2CC361AE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18213E24-18B0-4D4B-BEF0-E9D962A8569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AFFCEA-4397-4D0B-8849-EBB624BE20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6781471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noProof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5799DB-4285-4F41-B1D7-EABE83B71217}" type="datetimeFigureOut">
              <a:rPr lang="pt-BR" noProof="0" smtClean="0"/>
              <a:t>17/02/2023</a:t>
            </a:fld>
            <a:endParaRPr lang="pt-BR" noProof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noProof="0"/>
              <a:t>Clique para editar o texto Mestre</a:t>
            </a:r>
          </a:p>
          <a:p>
            <a:pPr lvl="1"/>
            <a:r>
              <a:rPr lang="pt-BR" noProof="0"/>
              <a:t>Segundo nível</a:t>
            </a:r>
          </a:p>
          <a:p>
            <a:pPr lvl="2"/>
            <a:r>
              <a:rPr lang="pt-BR" noProof="0"/>
              <a:t>Terceiro nível</a:t>
            </a:r>
          </a:p>
          <a:p>
            <a:pPr lvl="3"/>
            <a:r>
              <a:rPr lang="pt-BR" noProof="0"/>
              <a:t>Quarto nível</a:t>
            </a:r>
          </a:p>
          <a:p>
            <a:pPr lvl="4"/>
            <a:r>
              <a:rPr lang="pt-BR" noProof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noProof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C98E5B-1C96-4B26-8C9D-E61A0EAC83FE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28243977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C98E5B-1C96-4B26-8C9D-E61A0EAC83FE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49644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rtlCol="0"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rtlCol="0"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pt-BR" noProof="0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 rtlCol="0"/>
          <a:lstStyle/>
          <a:p>
            <a:pPr rtl="0"/>
            <a:fld id="{DD6D13D9-8E35-4373-A929-09188F5B409F}" type="datetime1">
              <a:rPr lang="pt-BR" noProof="0" smtClean="0"/>
              <a:t>17/02/2023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 rtlCol="0"/>
          <a:lstStyle/>
          <a:p>
            <a:pPr rtl="0"/>
            <a:fld id="{D57F1E4F-1CFF-5643-939E-217C01CDF565}" type="slidenum">
              <a:rPr lang="pt-BR" noProof="0" smtClean="0"/>
              <a:pPr rtl="0"/>
              <a:t>‹nº›</a:t>
            </a:fld>
            <a:endParaRPr lang="pt-BR" noProof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 Panorâmica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85800" y="4732865"/>
            <a:ext cx="10131427" cy="566738"/>
          </a:xfrm>
        </p:spPr>
        <p:txBody>
          <a:bodyPr rtlCol="0" anchor="b">
            <a:normAutofit/>
          </a:bodyPr>
          <a:lstStyle>
            <a:lvl1pPr algn="l">
              <a:defRPr sz="2400" b="0"/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Imagem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 hasCustomPrompt="1"/>
          </p:nvPr>
        </p:nvSpPr>
        <p:spPr>
          <a:xfrm>
            <a:off x="685800" y="5299603"/>
            <a:ext cx="10131427" cy="493712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-BR" noProof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AB23623-0766-4565-8A17-0141A464E2F8}" type="datetime1">
              <a:rPr lang="pt-BR" noProof="0" smtClean="0"/>
              <a:t>17/02/2023</a:t>
            </a:fld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pt-BR" noProof="0" smtClean="0"/>
              <a:pPr rtl="0"/>
              <a:t>‹nº›</a:t>
            </a:fld>
            <a:endParaRPr lang="pt-BR" noProof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 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85801" y="609601"/>
            <a:ext cx="10131427" cy="3124199"/>
          </a:xfrm>
        </p:spPr>
        <p:txBody>
          <a:bodyPr rtlCol="0" anchor="ctr">
            <a:normAutofit/>
          </a:bodyPr>
          <a:lstStyle>
            <a:lvl1pPr algn="l">
              <a:defRPr sz="3200" b="0" cap="none"/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 hasCustomPrompt="1"/>
          </p:nvPr>
        </p:nvSpPr>
        <p:spPr>
          <a:xfrm>
            <a:off x="685800" y="4343400"/>
            <a:ext cx="10131428" cy="1447800"/>
          </a:xfrm>
        </p:spPr>
        <p:txBody>
          <a:bodyPr rtlCol="0"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 noProof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B0FA7E2-6A26-4222-8EF1-7F18CD9D8DC4}" type="datetime1">
              <a:rPr lang="pt-BR" noProof="0" smtClean="0"/>
              <a:t>17/02/2023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pt-BR" noProof="0" smtClean="0"/>
              <a:pPr rtl="0"/>
              <a:t>‹nº›</a:t>
            </a:fld>
            <a:endParaRPr lang="pt-BR" noProof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m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Caixa de texto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pt-BR" sz="8000" noProof="0">
                <a:solidFill>
                  <a:schemeClr val="tx1"/>
                </a:solidFill>
                <a:effectLst/>
              </a:rPr>
              <a:t>"</a:t>
            </a:r>
          </a:p>
        </p:txBody>
      </p:sp>
      <p:sp>
        <p:nvSpPr>
          <p:cNvPr id="11" name="Caixa de texto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pt-BR" sz="8000" noProof="0">
                <a:solidFill>
                  <a:schemeClr val="tx1"/>
                </a:solidFill>
                <a:effectLst/>
              </a:rPr>
              <a:t>"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992267" y="609601"/>
            <a:ext cx="9550399" cy="2743199"/>
          </a:xfrm>
        </p:spPr>
        <p:txBody>
          <a:bodyPr rtlCol="0"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10" name="Espaço Reservado para Texto 9"/>
          <p:cNvSpPr>
            <a:spLocks noGrp="1"/>
          </p:cNvSpPr>
          <p:nvPr>
            <p:ph type="body" sz="quarter" idx="13" hasCustomPrompt="1"/>
          </p:nvPr>
        </p:nvSpPr>
        <p:spPr>
          <a:xfrm>
            <a:off x="1097875" y="3352800"/>
            <a:ext cx="9339184" cy="381000"/>
          </a:xfrm>
        </p:spPr>
        <p:txBody>
          <a:bodyPr rtlCol="0"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 rtl="0"/>
            <a:r>
              <a:rPr lang="pt-BR" noProof="0"/>
              <a:t>Clique para editar o texto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 hasCustomPrompt="1"/>
          </p:nvPr>
        </p:nvSpPr>
        <p:spPr>
          <a:xfrm>
            <a:off x="687465" y="4343400"/>
            <a:ext cx="10152367" cy="1447800"/>
          </a:xfrm>
        </p:spPr>
        <p:txBody>
          <a:bodyPr rtlCol="0"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 noProof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7D00EAB-CAE0-4D15-B2A8-97B10FA3835F}" type="datetime1">
              <a:rPr lang="pt-BR" noProof="0" smtClean="0"/>
              <a:t>17/02/2023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pt-BR" noProof="0" smtClean="0"/>
              <a:pPr rtl="0"/>
              <a:t>‹nº›</a:t>
            </a:fld>
            <a:endParaRPr lang="pt-BR" noProof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85802" y="3308581"/>
            <a:ext cx="10131425" cy="1468800"/>
          </a:xfrm>
        </p:spPr>
        <p:txBody>
          <a:bodyPr rtlCol="0" anchor="b">
            <a:normAutofit/>
          </a:bodyPr>
          <a:lstStyle>
            <a:lvl1pPr algn="l">
              <a:defRPr sz="3200" b="0" cap="none"/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 hasCustomPrompt="1"/>
          </p:nvPr>
        </p:nvSpPr>
        <p:spPr>
          <a:xfrm>
            <a:off x="685801" y="4777381"/>
            <a:ext cx="10131426" cy="860400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 noProof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9474562-76FE-43B1-84D3-E327D499780D}" type="datetime1">
              <a:rPr lang="pt-BR" noProof="0" smtClean="0"/>
              <a:t>17/02/2023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pt-BR" noProof="0" smtClean="0"/>
              <a:pPr rtl="0"/>
              <a:t>‹nº›</a:t>
            </a:fld>
            <a:endParaRPr lang="pt-BR" noProof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o 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Caixa de texto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pt-BR" sz="8000" noProof="0">
                <a:solidFill>
                  <a:schemeClr val="tx1"/>
                </a:solidFill>
                <a:effectLst/>
              </a:rPr>
              <a:t>"</a:t>
            </a:r>
          </a:p>
        </p:txBody>
      </p:sp>
      <p:sp>
        <p:nvSpPr>
          <p:cNvPr id="14" name="Caixa de texto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pt-BR" sz="8000" noProof="0">
                <a:solidFill>
                  <a:schemeClr val="tx1"/>
                </a:solidFill>
                <a:effectLst/>
              </a:rPr>
              <a:t>"</a:t>
            </a:r>
          </a:p>
        </p:txBody>
      </p:sp>
      <p:sp>
        <p:nvSpPr>
          <p:cNvPr id="16" name="Título 1"/>
          <p:cNvSpPr>
            <a:spLocks noGrp="1"/>
          </p:cNvSpPr>
          <p:nvPr>
            <p:ph type="title" hasCustomPrompt="1"/>
          </p:nvPr>
        </p:nvSpPr>
        <p:spPr>
          <a:xfrm>
            <a:off x="992267" y="609601"/>
            <a:ext cx="9550399" cy="2743199"/>
          </a:xfrm>
        </p:spPr>
        <p:txBody>
          <a:bodyPr rtlCol="0"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10" name="Espaço Reservado para Texto 9"/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 rtl="0">
              <a:spcBef>
                <a:spcPct val="0"/>
              </a:spcBef>
              <a:buNone/>
            </a:pPr>
            <a:r>
              <a:rPr lang="pt-BR" noProof="0"/>
              <a:t>Clique para editar o texto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 hasCustomPrompt="1"/>
          </p:nvPr>
        </p:nvSpPr>
        <p:spPr>
          <a:xfrm>
            <a:off x="685799" y="4775200"/>
            <a:ext cx="10135436" cy="1016000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 noProof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9CE622B-3028-4ED9-AD56-4441887D6299}" type="datetime1">
              <a:rPr lang="pt-BR" noProof="0" smtClean="0"/>
              <a:t>17/02/2023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pt-BR" noProof="0" smtClean="0"/>
              <a:pPr rtl="0"/>
              <a:t>‹nº›</a:t>
            </a:fld>
            <a:endParaRPr lang="pt-BR" noProof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iro ou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 rtl="0"/>
            <a:r>
              <a:rPr lang="pt-BR" noProof="0"/>
              <a:t>Clique para editar o estilo de título Mestre</a:t>
            </a:r>
          </a:p>
        </p:txBody>
      </p:sp>
      <p:sp>
        <p:nvSpPr>
          <p:cNvPr id="10" name="Espaço Reservado para Texto 9"/>
          <p:cNvSpPr>
            <a:spLocks noGrp="1"/>
          </p:cNvSpPr>
          <p:nvPr>
            <p:ph type="body" sz="quarter" idx="13" hasCustomPrompt="1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 rtl="0">
              <a:spcBef>
                <a:spcPct val="0"/>
              </a:spcBef>
              <a:buNone/>
            </a:pPr>
            <a:r>
              <a:rPr lang="pt-BR" noProof="0"/>
              <a:t>Clique para editar o texto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 hasCustomPrompt="1"/>
          </p:nvPr>
        </p:nvSpPr>
        <p:spPr>
          <a:xfrm>
            <a:off x="685800" y="4343400"/>
            <a:ext cx="10131428" cy="1447800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 noProof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5438688-52EB-4E40-9DA6-C34C800564F3}" type="datetime1">
              <a:rPr lang="pt-BR" noProof="0" smtClean="0"/>
              <a:t>17/02/2023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pt-BR" noProof="0" smtClean="0"/>
              <a:pPr rtl="0"/>
              <a:t>‹nº›</a:t>
            </a:fld>
            <a:endParaRPr lang="pt-BR" noProof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Espaço Reservado para Texto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 anchor="t"/>
          <a:lstStyle/>
          <a:p>
            <a:pPr lvl="0" rtl="0"/>
            <a:r>
              <a:rPr lang="pt-BR" noProof="0"/>
              <a:t>Clique para editar o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51D889B-33B3-4C9E-8777-372F61B1CEBC}" type="datetime1">
              <a:rPr lang="pt-BR" noProof="0" smtClean="0"/>
              <a:t>17/02/2023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8" name="Título 1"/>
          <p:cNvSpPr>
            <a:spLocks noGrp="1"/>
          </p:cNvSpPr>
          <p:nvPr>
            <p:ph type="title" hasCustomPrompt="1"/>
          </p:nvPr>
        </p:nvSpPr>
        <p:spPr>
          <a:xfrm>
            <a:off x="685801" y="609600"/>
            <a:ext cx="10131425" cy="1456267"/>
          </a:xfrm>
        </p:spPr>
        <p:txBody>
          <a:bodyPr rtlCol="0"/>
          <a:lstStyle/>
          <a:p>
            <a:pPr rtl="0"/>
            <a:r>
              <a:rPr lang="pt-BR" noProof="0"/>
              <a:t>Clique para editar o estilo de título Mestre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ítulo Vertical 1"/>
          <p:cNvSpPr>
            <a:spLocks noGrp="1"/>
          </p:cNvSpPr>
          <p:nvPr>
            <p:ph type="title" orient="vert" hasCustomPrompt="1"/>
          </p:nvPr>
        </p:nvSpPr>
        <p:spPr>
          <a:xfrm>
            <a:off x="8658675" y="609599"/>
            <a:ext cx="2158552" cy="5181601"/>
          </a:xfrm>
        </p:spPr>
        <p:txBody>
          <a:bodyPr vert="eaVert" rtlCol="0"/>
          <a:lstStyle/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685800" y="609600"/>
            <a:ext cx="7832116" cy="5181600"/>
          </a:xfrm>
        </p:spPr>
        <p:txBody>
          <a:bodyPr vert="eaVert" rtlCol="0" anchor="t"/>
          <a:lstStyle/>
          <a:p>
            <a:pPr lvl="0" rtl="0"/>
            <a:r>
              <a:rPr lang="pt-BR" noProof="0"/>
              <a:t>Clique para editar o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C353EAA-6F25-4216-A349-C7A0531725B2}" type="datetime1">
              <a:rPr lang="pt-BR" noProof="0" smtClean="0"/>
              <a:t>17/02/2023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pt-BR" noProof="0" smtClean="0"/>
              <a:pPr rtl="0"/>
              <a:t>‹nº›</a:t>
            </a:fld>
            <a:endParaRPr lang="pt-BR" noProof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17.02.2023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76838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17.02.2023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005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 hasCustomPrompt="1"/>
          </p:nvPr>
        </p:nvSpPr>
        <p:spPr/>
        <p:txBody>
          <a:bodyPr rtlCol="0" anchor="ctr"/>
          <a:lstStyle/>
          <a:p>
            <a:pPr lvl="0" rtl="0"/>
            <a:r>
              <a:rPr lang="pt-BR" noProof="0"/>
              <a:t>Clique para editar o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04E6041-6A36-41A8-B103-244A250160E9}" type="datetime1">
              <a:rPr lang="pt-BR" noProof="0" smtClean="0"/>
              <a:t>17/02/2023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pt-BR" noProof="0" smtClean="0"/>
              <a:pPr rtl="0"/>
              <a:t>‹nº›</a:t>
            </a:fld>
            <a:endParaRPr lang="pt-BR" noProof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17.02.2023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13757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17.02.2023</a:t>
            </a:fld>
            <a:endParaRPr lang="de-DE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46138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17.02.2023</a:t>
            </a:fld>
            <a:endParaRPr lang="de-DE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44210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17.02.2023</a:t>
            </a:fld>
            <a:endParaRPr lang="de-DE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85334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17.02.2023</a:t>
            </a:fld>
            <a:endParaRPr lang="de-DE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82815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17.02.2023</a:t>
            </a:fld>
            <a:endParaRPr lang="de-DE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783656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17.02.2023</a:t>
            </a:fld>
            <a:endParaRPr lang="de-DE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55663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17.02.2023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65880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17.02.2023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6397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85800" y="3308581"/>
            <a:ext cx="10131427" cy="1468800"/>
          </a:xfrm>
        </p:spPr>
        <p:txBody>
          <a:bodyPr rtlCol="0" anchor="b"/>
          <a:lstStyle>
            <a:lvl1pPr algn="l">
              <a:defRPr sz="4000" b="0" cap="all"/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 hasCustomPrompt="1"/>
          </p:nvPr>
        </p:nvSpPr>
        <p:spPr>
          <a:xfrm>
            <a:off x="685799" y="4777381"/>
            <a:ext cx="10131428" cy="860400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 noProof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4563147-A602-4FCA-B611-C9ADF8434C1D}" type="datetime1">
              <a:rPr lang="pt-BR" noProof="0" smtClean="0"/>
              <a:t>17/02/2023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pt-BR" noProof="0" smtClean="0"/>
              <a:pPr rtl="0"/>
              <a:t>‹nº›</a:t>
            </a:fld>
            <a:endParaRPr lang="pt-BR" noProof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is conteú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 hasCustomPrompt="1"/>
          </p:nvPr>
        </p:nvSpPr>
        <p:spPr>
          <a:xfrm>
            <a:off x="685802" y="2142067"/>
            <a:ext cx="4995334" cy="3649134"/>
          </a:xfrm>
        </p:spPr>
        <p:txBody>
          <a:bodyPr rtlCol="0">
            <a:normAutofit/>
          </a:bodyPr>
          <a:lstStyle/>
          <a:p>
            <a:pPr lvl="0" rtl="0"/>
            <a:r>
              <a:rPr lang="pt-BR" noProof="0"/>
              <a:t>Clique para editar o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 hasCustomPrompt="1"/>
          </p:nvPr>
        </p:nvSpPr>
        <p:spPr>
          <a:xfrm>
            <a:off x="5821895" y="2142067"/>
            <a:ext cx="4995332" cy="3649133"/>
          </a:xfrm>
        </p:spPr>
        <p:txBody>
          <a:bodyPr rtlCol="0">
            <a:normAutofit/>
          </a:bodyPr>
          <a:lstStyle/>
          <a:p>
            <a:pPr lvl="0" rtl="0"/>
            <a:r>
              <a:rPr lang="pt-BR" noProof="0"/>
              <a:t>Clique para editar o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B08D797-67D5-46E9-A80F-1319F2B4271A}" type="datetime1">
              <a:rPr lang="pt-BR" noProof="0" smtClean="0"/>
              <a:t>17/02/2023</a:t>
            </a:fld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pt-BR" noProof="0" smtClean="0"/>
              <a:pPr rtl="0"/>
              <a:t>‹nº›</a:t>
            </a:fld>
            <a:endParaRPr lang="pt-BR" noProof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 OS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 hasCustomPrompt="1"/>
          </p:nvPr>
        </p:nvSpPr>
        <p:spPr>
          <a:xfrm>
            <a:off x="685801" y="2870201"/>
            <a:ext cx="4996923" cy="2920998"/>
          </a:xfrm>
        </p:spPr>
        <p:txBody>
          <a:bodyPr rtlCol="0" anchor="t">
            <a:normAutofit/>
          </a:bodyPr>
          <a:lstStyle/>
          <a:p>
            <a:pPr lvl="0" rtl="0"/>
            <a:r>
              <a:rPr lang="pt-BR" noProof="0"/>
              <a:t>Clique para editar o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 OS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 hasCustomPrompt="1"/>
          </p:nvPr>
        </p:nvSpPr>
        <p:spPr>
          <a:xfrm>
            <a:off x="5823483" y="2870201"/>
            <a:ext cx="4995334" cy="2920998"/>
          </a:xfrm>
        </p:spPr>
        <p:txBody>
          <a:bodyPr rtlCol="0" anchor="t">
            <a:normAutofit/>
          </a:bodyPr>
          <a:lstStyle/>
          <a:p>
            <a:pPr lvl="0" rtl="0"/>
            <a:r>
              <a:rPr lang="pt-BR" noProof="0"/>
              <a:t>Clique para editar o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4E644C4-B117-457C-8C83-D04618547DF0}" type="datetime1">
              <a:rPr lang="pt-BR" noProof="0" smtClean="0"/>
              <a:pPr rtl="0"/>
              <a:t>17/02/2023</a:t>
            </a:fld>
            <a:r>
              <a:rPr lang="pt-BR" noProof="0"/>
              <a:t>11/9/2014</a:t>
            </a:r>
            <a:fld id="{B61BEF0D-F0BB-DE4B-95CE-6DB70DBA9567}" type="datetimeFigureOut">
              <a:rPr lang="pt-BR" noProof="0" smtClean="0"/>
              <a:pPr rtl="0"/>
              <a:t>17/02/2023</a:t>
            </a:fld>
            <a:endParaRPr lang="pt-BR" noProof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9" name="Espaço Reservado para o Número do Slide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pt-BR" noProof="0" smtClean="0"/>
              <a:pPr rtl="0"/>
              <a:t>‹nº›</a:t>
            </a:fld>
            <a:r>
              <a:rPr lang="pt-BR" noProof="0"/>
              <a:t>‹#›</a:t>
            </a:r>
            <a:fld id="{D57F1E4F-1CFF-5643-939E-217C01CDF565}" type="slidenum">
              <a:rPr lang="pt-BR" noProof="0" smtClean="0"/>
              <a:pPr rtl="0"/>
              <a:t>‹nº›</a:t>
            </a:fld>
            <a:endParaRPr lang="pt-BR" noProof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EDA820B-89E7-4F65-BFC9-601DBCB0B695}" type="datetime1">
              <a:rPr lang="pt-BR" noProof="0" smtClean="0"/>
              <a:t>17/02/2023</a:t>
            </a:fld>
            <a:endParaRPr lang="pt-BR" noProof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5" name="Espaço Reservado para o Número do Slide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pt-BR" noProof="0" smtClean="0"/>
              <a:pPr rtl="0"/>
              <a:t>‹nº›</a:t>
            </a:fld>
            <a:endParaRPr lang="pt-BR" noProof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FC4F6D9-FD6E-4897-A2D3-A850D3439957}" type="datetime1">
              <a:rPr lang="pt-BR" noProof="0" smtClean="0"/>
              <a:t>17/02/2023</a:t>
            </a:fld>
            <a:endParaRPr lang="pt-BR" noProof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4" name="Espaço Reservado para o Número do Slide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pt-BR" noProof="0" smtClean="0"/>
              <a:pPr rtl="0"/>
              <a:t>‹nº›</a:t>
            </a:fld>
            <a:endParaRPr lang="pt-BR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85800" y="2074333"/>
            <a:ext cx="3680885" cy="1371600"/>
          </a:xfrm>
        </p:spPr>
        <p:txBody>
          <a:bodyPr rtlCol="0" anchor="b">
            <a:normAutofit/>
          </a:bodyPr>
          <a:lstStyle>
            <a:lvl1pPr algn="l">
              <a:defRPr sz="2400" b="0"/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 hasCustomPrompt="1"/>
          </p:nvPr>
        </p:nvSpPr>
        <p:spPr>
          <a:xfrm>
            <a:off x="4648201" y="609601"/>
            <a:ext cx="6169026" cy="5181600"/>
          </a:xfrm>
        </p:spPr>
        <p:txBody>
          <a:bodyPr rtlCol="0" anchor="ctr">
            <a:normAutofit/>
          </a:bodyPr>
          <a:lstStyle/>
          <a:p>
            <a:pPr lvl="0" rtl="0"/>
            <a:r>
              <a:rPr lang="pt-BR" noProof="0"/>
              <a:t>Clique para editar o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 hasCustomPrompt="1"/>
          </p:nvPr>
        </p:nvSpPr>
        <p:spPr>
          <a:xfrm>
            <a:off x="685800" y="3445933"/>
            <a:ext cx="3680885" cy="1828800"/>
          </a:xfrm>
        </p:spPr>
        <p:txBody>
          <a:bodyPr rtlCol="0"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-BR" noProof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0C6DF1A-7937-41D9-AAC6-0F251664B2BA}" type="datetime1">
              <a:rPr lang="pt-BR" noProof="0" smtClean="0"/>
              <a:t>17/02/2023</a:t>
            </a:fld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pt-BR" noProof="0" smtClean="0"/>
              <a:pPr rtl="0"/>
              <a:t>‹nº›</a:t>
            </a:fld>
            <a:endParaRPr lang="pt-BR" noProof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85800" y="1600200"/>
            <a:ext cx="6164653" cy="1371600"/>
          </a:xfrm>
        </p:spPr>
        <p:txBody>
          <a:bodyPr rtlCol="0" anchor="b">
            <a:normAutofit/>
          </a:bodyPr>
          <a:lstStyle>
            <a:lvl1pPr algn="l">
              <a:defRPr sz="2800" b="0"/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14" name="Espaço Reservado para Imagem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 hasCustomPrompt="1"/>
          </p:nvPr>
        </p:nvSpPr>
        <p:spPr>
          <a:xfrm>
            <a:off x="685800" y="2971800"/>
            <a:ext cx="6164653" cy="1828800"/>
          </a:xfrm>
        </p:spPr>
        <p:txBody>
          <a:bodyPr rtlCol="0"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-BR" noProof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09D6D5D-2B2E-4B16-946C-D475D9BE7ACD}" type="datetime1">
              <a:rPr lang="pt-BR" noProof="0" smtClean="0"/>
              <a:t>17/02/2023</a:t>
            </a:fld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pt-BR" noProof="0" smtClean="0"/>
              <a:pPr rtl="0"/>
              <a:t>‹nº›</a:t>
            </a:fld>
            <a:endParaRPr lang="pt-BR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rtl="0"/>
            <a:r>
              <a:rPr lang="pt-BR" noProof="0"/>
              <a:t>Clique para editar o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rtl="0"/>
            <a:fld id="{4D9C2C51-D1CE-47E8-9606-3B120644E8CC}" type="datetime1">
              <a:rPr lang="pt-BR" noProof="0" smtClean="0"/>
              <a:t>17/02/2023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rtl="0"/>
            <a:fld id="{D57F1E4F-1CFF-5643-939E-217C01CDF565}" type="slidenum">
              <a:rPr lang="pt-BR" noProof="0" smtClean="0"/>
              <a:pPr rtl="0"/>
              <a:t>‹nº›</a:t>
            </a:fld>
            <a:endParaRPr lang="pt-BR" noProof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60" r:id="rId9"/>
    <p:sldLayoutId id="2147483678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79" r:id="rId16"/>
    <p:sldLayoutId id="2147483680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51C7C-CEA3-4CAA-BE4B-344879E7C377}" type="datetimeFigureOut">
              <a:rPr lang="de-DE" smtClean="0"/>
              <a:t>17.02.2023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5746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s://github.com/cms-opendata-analyses/HiForestProducerTool/tree/201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ocker.com/products/docker-desktop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github.com/cms-opendata-analyses/HiForestProducerTool/tree/2010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4" descr="Gotículas em uma superfície de vidro com uma agulha">
            <a:extLst>
              <a:ext uri="{FF2B5EF4-FFF2-40B4-BE49-F238E27FC236}">
                <a16:creationId xmlns:a16="http://schemas.microsoft.com/office/drawing/2014/main" id="{EE60AEB3-3EF0-E3B0-D9D5-80633CEEAFB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500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28C5E77-0080-4457-B42A-3E5420A7C8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DE6F2CF7-0423-4CC7-90FD-1FEBA0CA5B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1712912" y="2125133"/>
            <a:ext cx="8736013" cy="2607734"/>
          </a:xfrm>
          <a:prstGeom prst="rect">
            <a:avLst/>
          </a:prstGeom>
          <a:solidFill>
            <a:schemeClr val="bg1">
              <a:alpha val="70000"/>
            </a:schemeClr>
          </a:solidFill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>
              <a:solidFill>
                <a:schemeClr val="tx1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922991" y="2298700"/>
            <a:ext cx="8347076" cy="1595952"/>
          </a:xfrm>
        </p:spPr>
        <p:txBody>
          <a:bodyPr rtlCol="0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pt-BR" sz="3700">
                <a:cs typeface="Calibri Light"/>
              </a:rPr>
              <a:t>Física de Íons pesados e operações no calorímetro eletromagnético 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918758" y="3894653"/>
            <a:ext cx="8355542" cy="664647"/>
          </a:xfrm>
        </p:spPr>
        <p:txBody>
          <a:bodyPr rtlCol="0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pt-BR" sz="1500" dirty="0">
                <a:ea typeface="+mn-lt"/>
                <a:cs typeface="+mn-lt"/>
              </a:rPr>
              <a:t>Problemas, diferenças e métodos usados para a análise dos dados abertos das colisões </a:t>
            </a:r>
            <a:r>
              <a:rPr lang="pt-BR" sz="1500" dirty="0" err="1">
                <a:ea typeface="+mn-lt"/>
                <a:cs typeface="+mn-lt"/>
              </a:rPr>
              <a:t>PbPb</a:t>
            </a:r>
            <a:r>
              <a:rPr lang="pt-BR" sz="1500" dirty="0">
                <a:ea typeface="+mn-lt"/>
                <a:cs typeface="+mn-lt"/>
              </a:rPr>
              <a:t> </a:t>
            </a:r>
          </a:p>
          <a:p>
            <a:pPr algn="ctr">
              <a:lnSpc>
                <a:spcPct val="90000"/>
              </a:lnSpc>
            </a:pPr>
            <a:endParaRPr lang="pt-BR" sz="1500">
              <a:cs typeface="Calibri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45441FA0-3FD3-87BB-264B-D283B3F18267}"/>
              </a:ext>
            </a:extLst>
          </p:cNvPr>
          <p:cNvSpPr txBox="1"/>
          <p:nvPr/>
        </p:nvSpPr>
        <p:spPr>
          <a:xfrm>
            <a:off x="1712976" y="5559552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dirty="0">
                <a:cs typeface="Calibri"/>
              </a:rPr>
              <a:t>Thiago Rangel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26593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F012E7-AEA4-93AD-B6A1-96183AA2F6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ea typeface="+mj-lt"/>
                <a:cs typeface="+mj-lt"/>
              </a:rPr>
              <a:t>ANÁLISE DOS DADOS DE 2010 DE COLISÕES PB-PB</a:t>
            </a:r>
          </a:p>
          <a:p>
            <a:endParaRPr lang="pt-BR" dirty="0">
              <a:cs typeface="Calibri Light"/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91247B2-2193-D697-0614-A03B457EB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pt-BR" dirty="0">
              <a:cs typeface="Calibri"/>
            </a:endParaRPr>
          </a:p>
          <a:p>
            <a:pPr marL="0" indent="0">
              <a:buNone/>
            </a:pPr>
            <a:r>
              <a:rPr lang="pt-BR" dirty="0">
                <a:cs typeface="Calibri"/>
              </a:rPr>
              <a:t>Feito isso podemos rodar o script de análise </a:t>
            </a:r>
          </a:p>
          <a:p>
            <a:pPr>
              <a:buClr>
                <a:srgbClr val="FFFFFF"/>
              </a:buClr>
            </a:pPr>
            <a:endParaRPr lang="pt-BR" dirty="0">
              <a:cs typeface="Calibri"/>
            </a:endParaRPr>
          </a:p>
          <a:p>
            <a:pPr marL="0" indent="0">
              <a:buClr>
                <a:srgbClr val="FFFFFF"/>
              </a:buClr>
              <a:buNone/>
            </a:pPr>
            <a:r>
              <a:rPr lang="pt-BR" dirty="0">
                <a:cs typeface="Calibri"/>
              </a:rPr>
              <a:t>Porém ainda teremos que fazer mais algumas coisas. Provavelmente a análise pode além de demorar muito dar erro e esses erros podem ser o de não poder abrir o arquivo .ROOT que é o nosso arquivo de input que está dentro do arquivo </a:t>
            </a:r>
            <a:r>
              <a:rPr lang="pt-BR" b="1" dirty="0"/>
              <a:t>CMS_HIRun2010_HIAllPhysics_ZS-v2_RECO_file_index.txt  </a:t>
            </a:r>
            <a:r>
              <a:rPr lang="pt-BR" dirty="0">
                <a:cs typeface="Calibri"/>
              </a:rPr>
              <a:t>ou </a:t>
            </a:r>
            <a:r>
              <a:rPr lang="pt-BR" i="1" dirty="0" err="1">
                <a:cs typeface="Calibri"/>
              </a:rPr>
              <a:t>segmentation</a:t>
            </a:r>
            <a:r>
              <a:rPr lang="pt-BR" i="1" dirty="0">
                <a:cs typeface="Calibri"/>
              </a:rPr>
              <a:t> </a:t>
            </a:r>
            <a:r>
              <a:rPr lang="pt-BR" i="1" dirty="0" err="1">
                <a:cs typeface="Calibri"/>
              </a:rPr>
              <a:t>violation</a:t>
            </a:r>
            <a:r>
              <a:rPr lang="pt-BR" i="1" dirty="0">
                <a:cs typeface="Calibri"/>
              </a:rPr>
              <a:t> . Para fazer com que esses erros sejam menos frequentes é reduzir o arquivo .</a:t>
            </a:r>
            <a:r>
              <a:rPr lang="pt-BR" i="1" dirty="0" err="1">
                <a:cs typeface="Calibri"/>
              </a:rPr>
              <a:t>txt</a:t>
            </a:r>
            <a:r>
              <a:rPr lang="pt-BR" i="1" dirty="0">
                <a:cs typeface="Calibri"/>
              </a:rPr>
              <a:t> em pequenos arquivos  de 100 linhas preferencialmente. Embora isso seja mais demorado é o necessário para fazer a  análise</a:t>
            </a:r>
            <a:endParaRPr lang="pt-BR" dirty="0">
              <a:cs typeface="Calibri"/>
            </a:endParaRPr>
          </a:p>
          <a:p>
            <a:pPr>
              <a:buClr>
                <a:srgbClr val="FFFFFF"/>
              </a:buClr>
            </a:pPr>
            <a:endParaRPr lang="pt-BR" dirty="0">
              <a:cs typeface="Calibri"/>
            </a:endParaRPr>
          </a:p>
          <a:p>
            <a:pPr>
              <a:buClr>
                <a:srgbClr val="FFFFFF"/>
              </a:buClr>
            </a:pPr>
            <a:endParaRPr lang="pt-BR" dirty="0">
              <a:cs typeface="Calibri"/>
            </a:endParaRPr>
          </a:p>
          <a:p>
            <a:pPr>
              <a:buClr>
                <a:srgbClr val="FFFFFF"/>
              </a:buClr>
            </a:pPr>
            <a:endParaRPr lang="pt-BR" dirty="0">
              <a:cs typeface="Calibri"/>
            </a:endParaRPr>
          </a:p>
        </p:txBody>
      </p:sp>
      <p:pic>
        <p:nvPicPr>
          <p:cNvPr id="4" name="Imagem 4">
            <a:extLst>
              <a:ext uri="{FF2B5EF4-FFF2-40B4-BE49-F238E27FC236}">
                <a16:creationId xmlns:a16="http://schemas.microsoft.com/office/drawing/2014/main" id="{87AEB337-692F-14F0-45D1-D5237DBBEF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636" y="2704455"/>
            <a:ext cx="9989387" cy="403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1944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A56C89-B21A-839E-739F-CBF50B63E1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ea typeface="+mj-lt"/>
                <a:cs typeface="+mj-lt"/>
              </a:rPr>
              <a:t>ANÁLISE DOS DADOS DE 2010 DE COLISÕES PB-PB</a:t>
            </a:r>
            <a:endParaRPr lang="pt-BR">
              <a:ea typeface="+mj-lt"/>
              <a:cs typeface="+mj-lt"/>
            </a:endParaRPr>
          </a:p>
          <a:p>
            <a:endParaRPr lang="pt-BR" dirty="0">
              <a:cs typeface="Calibri Light"/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DCDCCD2-5E1B-36F3-AA86-2AA7A0F442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dirty="0">
                <a:cs typeface="Calibri"/>
              </a:rPr>
              <a:t>Para reduzir o arquivo .</a:t>
            </a:r>
            <a:r>
              <a:rPr lang="pt-BR" dirty="0" err="1">
                <a:cs typeface="Calibri"/>
              </a:rPr>
              <a:t>txt</a:t>
            </a:r>
            <a:r>
              <a:rPr lang="pt-BR" dirty="0">
                <a:cs typeface="Calibri"/>
              </a:rPr>
              <a:t> vamos ter que mandar esse arquivo para fora do Docker para poder editar e mandar de volta para o container e assim rodar o script de análise. Podemos fazer isso através do comando </a:t>
            </a:r>
            <a:r>
              <a:rPr lang="pt-BR" dirty="0" err="1">
                <a:cs typeface="Calibri"/>
              </a:rPr>
              <a:t>docker</a:t>
            </a:r>
            <a:r>
              <a:rPr lang="pt-BR" dirty="0">
                <a:cs typeface="Calibri"/>
              </a:rPr>
              <a:t> </a:t>
            </a:r>
            <a:r>
              <a:rPr lang="pt-BR" dirty="0" err="1">
                <a:cs typeface="Calibri"/>
              </a:rPr>
              <a:t>copy</a:t>
            </a:r>
            <a:r>
              <a:rPr lang="pt-BR" dirty="0">
                <a:cs typeface="Calibri"/>
              </a:rPr>
              <a:t>. Selecionando apenas 100 arquivos dos 32000 e mudando o nome do arquivo para </a:t>
            </a:r>
            <a:r>
              <a:rPr lang="pt-BR" dirty="0">
                <a:ea typeface="+mn-lt"/>
                <a:cs typeface="+mn-lt"/>
              </a:rPr>
              <a:t>CMS_HIRun2010_1.txt, vamos mudar também o arquivo de análise o hiforestanalyzer_cfg.py de forma a ficar da seguinte forma: </a:t>
            </a:r>
          </a:p>
          <a:p>
            <a:pPr marL="0" indent="0">
              <a:buNone/>
            </a:pPr>
            <a:endParaRPr lang="pt-BR" dirty="0">
              <a:cs typeface="Calibri"/>
            </a:endParaRPr>
          </a:p>
          <a:p>
            <a:pPr marL="0" indent="0">
              <a:buNone/>
            </a:pPr>
            <a:endParaRPr lang="pt-BR" dirty="0">
              <a:cs typeface="Calibri"/>
            </a:endParaRPr>
          </a:p>
          <a:p>
            <a:pPr marL="0" indent="0">
              <a:buNone/>
            </a:pPr>
            <a:endParaRPr lang="pt-BR" dirty="0">
              <a:cs typeface="Calibri"/>
            </a:endParaRPr>
          </a:p>
          <a:p>
            <a:pPr marL="0" indent="0">
              <a:buNone/>
            </a:pPr>
            <a:endParaRPr lang="pt-BR" dirty="0">
              <a:cs typeface="Calibri"/>
            </a:endParaRPr>
          </a:p>
          <a:p>
            <a:pPr marL="0" indent="0">
              <a:buNone/>
            </a:pPr>
            <a:endParaRPr lang="pt-BR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977518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B9F953B-6F0A-1B9C-E2B2-E4D294823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375613"/>
          </a:xfrm>
        </p:spPr>
        <p:txBody>
          <a:bodyPr>
            <a:normAutofit fontScale="90000"/>
          </a:bodyPr>
          <a:lstStyle/>
          <a:p>
            <a:endParaRPr lang="pt-BR"/>
          </a:p>
        </p:txBody>
      </p:sp>
      <p:pic>
        <p:nvPicPr>
          <p:cNvPr id="5" name="Imagem 5" descr="Texto&#10;&#10;Descrição gerada automaticamente">
            <a:extLst>
              <a:ext uri="{FF2B5EF4-FFF2-40B4-BE49-F238E27FC236}">
                <a16:creationId xmlns:a16="http://schemas.microsoft.com/office/drawing/2014/main" id="{D763468E-6F67-21CD-40E1-ECCBC12DCE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673" y="1191421"/>
            <a:ext cx="10241905" cy="4909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3878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B9F953B-6F0A-1B9C-E2B2-E4D294823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791249"/>
          </a:xfrm>
        </p:spPr>
        <p:txBody>
          <a:bodyPr/>
          <a:lstStyle/>
          <a:p>
            <a:endParaRPr lang="pt-BR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C15083B-FD74-A563-27BA-01C087423B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2142067"/>
            <a:ext cx="10131425" cy="449426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pt-BR" dirty="0">
              <a:cs typeface="Calibri"/>
            </a:endParaRPr>
          </a:p>
          <a:p>
            <a:pPr marL="0" indent="0">
              <a:buNone/>
            </a:pPr>
            <a:endParaRPr lang="pt-BR" dirty="0">
              <a:cs typeface="Calibri"/>
            </a:endParaRPr>
          </a:p>
          <a:p>
            <a:pPr marL="0" indent="0">
              <a:buNone/>
            </a:pPr>
            <a:endParaRPr lang="pt-BR" dirty="0">
              <a:cs typeface="Calibri"/>
            </a:endParaRPr>
          </a:p>
          <a:p>
            <a:pPr marL="0" indent="0">
              <a:buNone/>
            </a:pPr>
            <a:endParaRPr lang="pt-BR" dirty="0">
              <a:cs typeface="Calibri"/>
            </a:endParaRPr>
          </a:p>
          <a:p>
            <a:pPr marL="0" indent="0">
              <a:buNone/>
            </a:pPr>
            <a:endParaRPr lang="pt-BR" dirty="0">
              <a:cs typeface="Calibri"/>
            </a:endParaRPr>
          </a:p>
          <a:p>
            <a:pPr marL="0" indent="0">
              <a:buNone/>
            </a:pPr>
            <a:endParaRPr lang="pt-BR" dirty="0">
              <a:cs typeface="Calibri"/>
            </a:endParaRPr>
          </a:p>
          <a:p>
            <a:pPr marL="0" indent="0">
              <a:buNone/>
            </a:pPr>
            <a:endParaRPr lang="pt-BR" dirty="0">
              <a:cs typeface="Calibri"/>
            </a:endParaRPr>
          </a:p>
          <a:p>
            <a:pPr marL="0" indent="0">
              <a:buNone/>
            </a:pPr>
            <a:endParaRPr lang="pt-BR" dirty="0">
              <a:cs typeface="Calibri"/>
            </a:endParaRPr>
          </a:p>
          <a:p>
            <a:pPr marL="0" indent="0">
              <a:buNone/>
            </a:pPr>
            <a:endParaRPr lang="pt-BR" dirty="0">
              <a:cs typeface="Calibri"/>
            </a:endParaRPr>
          </a:p>
          <a:p>
            <a:pPr marL="0" indent="0">
              <a:buNone/>
            </a:pPr>
            <a:endParaRPr lang="pt-BR" dirty="0">
              <a:cs typeface="Calibri"/>
            </a:endParaRPr>
          </a:p>
          <a:p>
            <a:pPr marL="0" indent="0">
              <a:buNone/>
            </a:pPr>
            <a:r>
              <a:rPr lang="pt-BR" dirty="0">
                <a:cs typeface="Calibri"/>
              </a:rPr>
              <a:t>Devemos lembrar de sempre mudar o nome do arquivo que vai ser gerado Repetindo esse processo, vamos gerar vários arquivos .ROOT. E devemos mudar o nome e podemos fazer isso alterando a parte "</a:t>
            </a:r>
            <a:r>
              <a:rPr lang="pt-BR" dirty="0" err="1">
                <a:cs typeface="Calibri"/>
              </a:rPr>
              <a:t>fileName</a:t>
            </a:r>
            <a:r>
              <a:rPr lang="pt-BR" dirty="0">
                <a:cs typeface="Calibri"/>
              </a:rPr>
              <a:t>=</a:t>
            </a:r>
            <a:r>
              <a:rPr lang="pt-BR" dirty="0" err="1">
                <a:cs typeface="Calibri"/>
              </a:rPr>
              <a:t>CMS.string</a:t>
            </a:r>
            <a:r>
              <a:rPr lang="pt-BR" dirty="0">
                <a:cs typeface="Calibri"/>
              </a:rPr>
              <a:t>("....")  devemos alterar dentro do </a:t>
            </a:r>
            <a:r>
              <a:rPr lang="pt-BR" dirty="0" err="1">
                <a:cs typeface="Calibri"/>
              </a:rPr>
              <a:t>parenteses</a:t>
            </a:r>
            <a:endParaRPr lang="pt-BR" dirty="0">
              <a:cs typeface="Calibri"/>
            </a:endParaRPr>
          </a:p>
        </p:txBody>
      </p:sp>
      <p:pic>
        <p:nvPicPr>
          <p:cNvPr id="5" name="Imagem 4" descr="Texto&#10;&#10;Descrição gerada automaticamente">
            <a:extLst>
              <a:ext uri="{FF2B5EF4-FFF2-40B4-BE49-F238E27FC236}">
                <a16:creationId xmlns:a16="http://schemas.microsoft.com/office/drawing/2014/main" id="{F7DBFB0F-42BF-3B7C-EE7B-12161BAA48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218" y="610749"/>
            <a:ext cx="10133911" cy="5062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8733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878EC0-63C5-DF55-461C-343AFC55F9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ea typeface="+mj-lt"/>
                <a:cs typeface="+mj-lt"/>
              </a:rPr>
              <a:t>ANÁLISE DOS DADOS DE 2010 DE COLISÕES PB-PB</a:t>
            </a:r>
            <a:endParaRPr lang="pt-BR">
              <a:ea typeface="+mj-lt"/>
              <a:cs typeface="+mj-lt"/>
            </a:endParaRPr>
          </a:p>
          <a:p>
            <a:endParaRPr lang="pt-BR" dirty="0">
              <a:cs typeface="Calibri Light"/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D4536E9-DF47-0C4E-2932-066EC65E11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dirty="0">
                <a:cs typeface="Calibri" panose="020F0502020204030204"/>
              </a:rPr>
              <a:t>Com isso vamos gerar os arquivos .ROOT e após realizarmos um número considerável de arquivos vamos juntar esses arquivos com o comando "</a:t>
            </a:r>
            <a:r>
              <a:rPr lang="pt-BR" dirty="0" err="1">
                <a:cs typeface="Calibri" panose="020F0502020204030204"/>
              </a:rPr>
              <a:t>hadd</a:t>
            </a:r>
            <a:r>
              <a:rPr lang="pt-BR" dirty="0">
                <a:cs typeface="Calibri" panose="020F0502020204030204"/>
              </a:rPr>
              <a:t>" da seguinte forma: </a:t>
            </a:r>
          </a:p>
          <a:p>
            <a:pPr marL="0" indent="0">
              <a:buNone/>
            </a:pPr>
            <a:endParaRPr lang="pt-BR" dirty="0">
              <a:cs typeface="Calibri" panose="020F0502020204030204"/>
            </a:endParaRPr>
          </a:p>
          <a:p>
            <a:pPr marL="0" indent="0">
              <a:buNone/>
            </a:pPr>
            <a:r>
              <a:rPr lang="pt-BR" dirty="0">
                <a:cs typeface="Calibri" panose="020F0502020204030204"/>
              </a:rPr>
              <a:t>Isso dentro do container, então o </a:t>
            </a:r>
            <a:r>
              <a:rPr lang="pt-BR" dirty="0" err="1">
                <a:cs typeface="Calibri" panose="020F0502020204030204"/>
              </a:rPr>
              <a:t>hadd</a:t>
            </a:r>
            <a:r>
              <a:rPr lang="pt-BR" dirty="0">
                <a:cs typeface="Calibri" panose="020F0502020204030204"/>
              </a:rPr>
              <a:t> vai juntar os arquivos .ROOT logo depois vamos dar o nome ao arquivo que vai ser criado e depois colocamos os arquivos que queremos juntar, como mostrado acima. 2010case.root é o nome do arquivo que vai ser gerado e HiForestAOD_DATAtest_1.root o arquivo que queremos juntar. Com isso será gerado o novo arquivo .ROOT e agora temos que mandar esse arquivo para o Container do ROOT junto com outro arquivo chamado forest2dimuon.C.</a:t>
            </a:r>
          </a:p>
          <a:p>
            <a:pPr marL="0" indent="0">
              <a:buNone/>
            </a:pPr>
            <a:endParaRPr lang="pt-BR" dirty="0">
              <a:cs typeface="Calibri" panose="020F0502020204030204"/>
            </a:endParaRPr>
          </a:p>
          <a:p>
            <a:pPr marL="0" indent="0">
              <a:buNone/>
            </a:pPr>
            <a:endParaRPr lang="pt-BR" dirty="0">
              <a:cs typeface="Calibri" panose="020F0502020204030204"/>
            </a:endParaRPr>
          </a:p>
          <a:p>
            <a:pPr marL="0" indent="0">
              <a:buNone/>
            </a:pPr>
            <a:endParaRPr lang="pt-BR" dirty="0">
              <a:cs typeface="Calibri" panose="020F0502020204030204"/>
            </a:endParaRPr>
          </a:p>
        </p:txBody>
      </p:sp>
      <p:pic>
        <p:nvPicPr>
          <p:cNvPr id="4" name="Imagem 4">
            <a:extLst>
              <a:ext uri="{FF2B5EF4-FFF2-40B4-BE49-F238E27FC236}">
                <a16:creationId xmlns:a16="http://schemas.microsoft.com/office/drawing/2014/main" id="{7645E5DB-F249-37BC-D338-5B6C3785C4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292" y="2768945"/>
            <a:ext cx="9892145" cy="39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729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4BDF6DC-9AE6-D335-29AD-77B876659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ea typeface="+mj-lt"/>
                <a:cs typeface="+mj-lt"/>
              </a:rPr>
              <a:t>ANÁLISE DOS DADOS DE 2010 DE COLISÕES PB-PB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8FC0EDB-22E3-8185-36FE-950B9D262B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dirty="0">
                <a:cs typeface="Calibri"/>
              </a:rPr>
              <a:t>Usando o mesmo comando </a:t>
            </a:r>
            <a:r>
              <a:rPr lang="pt-BR" dirty="0" err="1">
                <a:cs typeface="Calibri"/>
              </a:rPr>
              <a:t>docker</a:t>
            </a:r>
            <a:r>
              <a:rPr lang="pt-BR" dirty="0">
                <a:cs typeface="Calibri"/>
              </a:rPr>
              <a:t> </a:t>
            </a:r>
            <a:r>
              <a:rPr lang="pt-BR" dirty="0" err="1">
                <a:cs typeface="Calibri"/>
              </a:rPr>
              <a:t>cp</a:t>
            </a:r>
            <a:r>
              <a:rPr lang="pt-BR" dirty="0">
                <a:cs typeface="Calibri"/>
              </a:rPr>
              <a:t>, vamos mandar o arquivo .ROOT para nossa área de trabalho e depois para o container ROOT. Antes de mandar o arquivo do forest2dimuon vamos ter que editar ele, pois há um pequeno erro então devemos comentar a linha 87 desse arquivo e assim podemos mandar esse arquivo para o container ROOT. Feito isso tudo podemos acessar o container do root digitando o seguinte comando:</a:t>
            </a:r>
          </a:p>
          <a:p>
            <a:pPr marL="0" indent="0">
              <a:buNone/>
            </a:pPr>
            <a:endParaRPr lang="pt-BR" dirty="0">
              <a:cs typeface="Calibri"/>
            </a:endParaRPr>
          </a:p>
          <a:p>
            <a:pPr marL="0" indent="0">
              <a:buNone/>
            </a:pPr>
            <a:r>
              <a:rPr lang="pt-BR" dirty="0">
                <a:cs typeface="Calibri"/>
              </a:rPr>
              <a:t>Com isso vamos executar o comando: </a:t>
            </a:r>
          </a:p>
          <a:p>
            <a:pPr marL="0" indent="0">
              <a:buNone/>
            </a:pPr>
            <a:endParaRPr lang="pt-BR" dirty="0">
              <a:cs typeface="Calibri"/>
            </a:endParaRPr>
          </a:p>
        </p:txBody>
      </p:sp>
      <p:pic>
        <p:nvPicPr>
          <p:cNvPr id="4" name="Imagem 4">
            <a:extLst>
              <a:ext uri="{FF2B5EF4-FFF2-40B4-BE49-F238E27FC236}">
                <a16:creationId xmlns:a16="http://schemas.microsoft.com/office/drawing/2014/main" id="{CC6D5518-14B2-7190-DC78-8E73043DF5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146" y="4140292"/>
            <a:ext cx="9892145" cy="378507"/>
          </a:xfrm>
          <a:prstGeom prst="rect">
            <a:avLst/>
          </a:prstGeom>
        </p:spPr>
      </p:pic>
      <p:pic>
        <p:nvPicPr>
          <p:cNvPr id="5" name="Imagem 5">
            <a:extLst>
              <a:ext uri="{FF2B5EF4-FFF2-40B4-BE49-F238E27FC236}">
                <a16:creationId xmlns:a16="http://schemas.microsoft.com/office/drawing/2014/main" id="{09F4241F-E8CF-D2AD-13EA-2A887B312F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225" y="5029862"/>
            <a:ext cx="9892145" cy="337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3289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4" descr="Gráfico&#10;&#10;Descrição gerada automaticamente">
            <a:extLst>
              <a:ext uri="{FF2B5EF4-FFF2-40B4-BE49-F238E27FC236}">
                <a16:creationId xmlns:a16="http://schemas.microsoft.com/office/drawing/2014/main" id="{C0D1CD13-EC08-ADB2-2572-DD17D13A5E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674" y="1200867"/>
            <a:ext cx="9919853" cy="5606197"/>
          </a:xfrm>
          <a:prstGeom prst="rect">
            <a:avLst/>
          </a:prstGeom>
        </p:spPr>
      </p:pic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BE76D50F-732C-CDAC-A557-9BF2E03E49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9764" y="202431"/>
            <a:ext cx="10131425" cy="961351"/>
          </a:xfrm>
        </p:spPr>
        <p:txBody>
          <a:bodyPr/>
          <a:lstStyle/>
          <a:p>
            <a:r>
              <a:rPr lang="pt-BR" dirty="0">
                <a:cs typeface="Calibri"/>
              </a:rPr>
              <a:t>Vamos </a:t>
            </a:r>
            <a:r>
              <a:rPr lang="pt-BR" dirty="0" err="1">
                <a:cs typeface="Calibri"/>
              </a:rPr>
              <a:t>plottar</a:t>
            </a:r>
            <a:r>
              <a:rPr lang="pt-BR" dirty="0">
                <a:cs typeface="Calibri"/>
              </a:rPr>
              <a:t> o nosso histograma que vai variar de acordo com a quantidade de dados que foram analisados , ou seja, quantos arquivos .ROOT foram utilizados. Esse histograma ainda não está completo, pois ainda há dados que não foram analisados.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474770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5B0A73-B94D-7015-0DFF-4AB655AC9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cs typeface="Calibri Light"/>
              </a:rPr>
              <a:t>Análise de dados de 2011de colisões </a:t>
            </a:r>
            <a:r>
              <a:rPr lang="pt-BR" dirty="0" err="1">
                <a:cs typeface="Calibri Light"/>
              </a:rPr>
              <a:t>Pb</a:t>
            </a:r>
            <a:r>
              <a:rPr lang="pt-BR" dirty="0">
                <a:cs typeface="Calibri Light"/>
              </a:rPr>
              <a:t>-PB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78B2DD4-0BB4-3204-0CBC-8FFA73AB0A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2142067"/>
            <a:ext cx="10754879" cy="4508114"/>
          </a:xfrm>
        </p:spPr>
        <p:txBody>
          <a:bodyPr/>
          <a:lstStyle/>
          <a:p>
            <a:pPr marL="0" inden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pt-BR" sz="2000" dirty="0">
                <a:ea typeface="+mn-lt"/>
                <a:cs typeface="+mn-lt"/>
              </a:rPr>
              <a:t>A versão de 2011 é muito similar à de 2010 e também temos uma página guia que é </a:t>
            </a:r>
            <a:endParaRPr lang="pt-BR" sz="2000">
              <a:cs typeface="Calibri"/>
            </a:endParaRPr>
          </a:p>
          <a:p>
            <a:pPr marL="0" inden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None/>
            </a:pPr>
            <a:r>
              <a:rPr lang="pt-BR" sz="2000" dirty="0">
                <a:ea typeface="+mn-lt"/>
                <a:cs typeface="+mn-lt"/>
                <a:hlinkClick r:id="rId2"/>
              </a:rPr>
              <a:t>https://github.com/cms-opendata-analyses/HiForestProducerTool/tree/2011</a:t>
            </a:r>
            <a:endParaRPr lang="pt-BR" sz="2000" dirty="0">
              <a:ea typeface="+mn-lt"/>
              <a:cs typeface="+mn-lt"/>
            </a:endParaRPr>
          </a:p>
          <a:p>
            <a:pPr marL="0" inden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pt-BR" sz="2000" dirty="0">
                <a:ea typeface="+mn-lt"/>
                <a:cs typeface="+mn-lt"/>
              </a:rPr>
              <a:t>Vamos começar baixando o container e sua imagem com o seguinte comando:</a:t>
            </a:r>
          </a:p>
          <a:p>
            <a:pPr marL="0" inden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lang="pt-BR" sz="2000" dirty="0">
              <a:ea typeface="+mn-lt"/>
              <a:cs typeface="+mn-lt"/>
            </a:endParaRPr>
          </a:p>
          <a:p>
            <a:pPr marL="0" inden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pt-BR" sz="2000" dirty="0">
                <a:ea typeface="+mn-lt"/>
                <a:cs typeface="+mn-lt"/>
              </a:rPr>
              <a:t>Que também é diferente da forma mostrada no site. Feito isso vamos seguir os mesmos passos dos dados de 2010 para os de 2011.</a:t>
            </a:r>
            <a:endParaRPr lang="en-US" sz="2000" dirty="0">
              <a:ea typeface="+mn-lt"/>
              <a:cs typeface="+mn-lt"/>
            </a:endParaRPr>
          </a:p>
          <a:p>
            <a:pPr marL="0" inden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pt-BR" sz="2000" dirty="0">
                <a:ea typeface="+mn-lt"/>
                <a:cs typeface="+mn-lt"/>
              </a:rPr>
              <a:t>Criando um pasta </a:t>
            </a:r>
            <a:r>
              <a:rPr lang="pt-BR" sz="2000" dirty="0" err="1">
                <a:ea typeface="+mn-lt"/>
                <a:cs typeface="+mn-lt"/>
              </a:rPr>
              <a:t>HiForest</a:t>
            </a:r>
            <a:r>
              <a:rPr lang="pt-BR" sz="2000" dirty="0">
                <a:ea typeface="+mn-lt"/>
                <a:cs typeface="+mn-lt"/>
              </a:rPr>
              <a:t> e entrando vamos fazer o </a:t>
            </a:r>
            <a:r>
              <a:rPr lang="pt-BR" sz="2000" dirty="0" err="1">
                <a:ea typeface="+mn-lt"/>
                <a:cs typeface="+mn-lt"/>
              </a:rPr>
              <a:t>git</a:t>
            </a:r>
            <a:r>
              <a:rPr lang="pt-BR" sz="2000" dirty="0">
                <a:ea typeface="+mn-lt"/>
                <a:cs typeface="+mn-lt"/>
              </a:rPr>
              <a:t> clone da seguinte forma:</a:t>
            </a:r>
            <a:endParaRPr lang="en-US" sz="2000" dirty="0">
              <a:ea typeface="+mn-lt"/>
              <a:cs typeface="+mn-lt"/>
            </a:endParaRPr>
          </a:p>
          <a:p>
            <a:pPr marL="0" inden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lang="pt-BR" sz="2000" dirty="0">
              <a:ea typeface="+mn-lt"/>
              <a:cs typeface="+mn-lt"/>
            </a:endParaRPr>
          </a:p>
          <a:p>
            <a:pPr>
              <a:buNone/>
            </a:pPr>
            <a:r>
              <a:rPr lang="pt-BR" sz="2000" dirty="0">
                <a:ea typeface="+mn-lt"/>
                <a:cs typeface="+mn-lt"/>
              </a:rPr>
              <a:t>Feito isso vamos entrar na pasta </a:t>
            </a:r>
            <a:r>
              <a:rPr lang="pt-BR" sz="2000" dirty="0" err="1">
                <a:ea typeface="+mn-lt"/>
                <a:cs typeface="+mn-lt"/>
              </a:rPr>
              <a:t>HiForestProducer</a:t>
            </a:r>
            <a:r>
              <a:rPr lang="pt-BR" sz="2000" dirty="0">
                <a:ea typeface="+mn-lt"/>
                <a:cs typeface="+mn-lt"/>
              </a:rPr>
              <a:t> e compilar os arquivos utilizando o comando  (</a:t>
            </a:r>
            <a:r>
              <a:rPr lang="pt-BR" sz="2000" dirty="0" err="1">
                <a:ea typeface="+mn-lt"/>
                <a:cs typeface="+mn-lt"/>
              </a:rPr>
              <a:t>scram</a:t>
            </a:r>
            <a:r>
              <a:rPr lang="pt-BR" sz="2000" dirty="0">
                <a:ea typeface="+mn-lt"/>
                <a:cs typeface="+mn-lt"/>
              </a:rPr>
              <a:t> b) e repetir todo o passo que foi feito na edição do arquivo (hiforestanalyzer_cfg.py) nos dados de 2010</a:t>
            </a:r>
            <a:endParaRPr lang="en-US" sz="2000" dirty="0">
              <a:ea typeface="+mn-lt"/>
              <a:cs typeface="+mn-lt"/>
            </a:endParaRPr>
          </a:p>
        </p:txBody>
      </p:sp>
      <p:pic>
        <p:nvPicPr>
          <p:cNvPr id="6" name="Imagem 6">
            <a:extLst>
              <a:ext uri="{FF2B5EF4-FFF2-40B4-BE49-F238E27FC236}">
                <a16:creationId xmlns:a16="http://schemas.microsoft.com/office/drawing/2014/main" id="{7BEA289E-EE68-5B53-C160-8F1ECD53BE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432" y="3531927"/>
            <a:ext cx="8894617" cy="468573"/>
          </a:xfrm>
          <a:prstGeom prst="rect">
            <a:avLst/>
          </a:prstGeom>
        </p:spPr>
      </p:pic>
      <p:pic>
        <p:nvPicPr>
          <p:cNvPr id="7" name="Imagem 7">
            <a:extLst>
              <a:ext uri="{FF2B5EF4-FFF2-40B4-BE49-F238E27FC236}">
                <a16:creationId xmlns:a16="http://schemas.microsoft.com/office/drawing/2014/main" id="{37AF29A3-2966-4C26-9FAF-580138B32D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0" y="5043571"/>
            <a:ext cx="9102436" cy="359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5804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FD4E1B-AEBA-A10A-EF1E-AF9DD3FF6B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ea typeface="+mj-lt"/>
                <a:cs typeface="+mj-lt"/>
              </a:rPr>
              <a:t>ANÁLISE DE DADOS DE 2011DE COLISÕES PB-PB</a:t>
            </a:r>
            <a:endParaRPr lang="pt-BR">
              <a:ea typeface="+mj-lt"/>
              <a:cs typeface="+mj-lt"/>
            </a:endParaRPr>
          </a:p>
          <a:p>
            <a:endParaRPr lang="pt-BR" dirty="0">
              <a:cs typeface="Calibri Light"/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9EC0F9B-0391-FAE8-59E6-9199DF6472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>
                <a:cs typeface="Calibri"/>
              </a:rPr>
              <a:t>Feito isso vamos repetir o processo que fizemos para 2010. Vamos fazer mandar o arquivo .</a:t>
            </a:r>
            <a:r>
              <a:rPr lang="pt-BR" dirty="0" err="1">
                <a:cs typeface="Calibri"/>
              </a:rPr>
              <a:t>txt</a:t>
            </a:r>
            <a:r>
              <a:rPr lang="pt-BR" dirty="0">
                <a:cs typeface="Calibri"/>
              </a:rPr>
              <a:t> para fora, mandar de 100 em 100 e produzir os arquivos .ROOT e juntar todos com o comando </a:t>
            </a:r>
            <a:r>
              <a:rPr lang="pt-BR" dirty="0" err="1">
                <a:cs typeface="Calibri"/>
              </a:rPr>
              <a:t>hadd</a:t>
            </a:r>
            <a:r>
              <a:rPr lang="pt-BR" dirty="0">
                <a:cs typeface="Calibri"/>
              </a:rPr>
              <a:t>. Feito isso devemos mandar o arquivo final para o container do ROOT assim como o arquivo forest2dimuon.C (esse arquivo NÃO é o mesmo arquivo de análise de 2010 e portanto não tem o mesmo problema, então não vamos editar NADA). Mandando os arquivos para o container ROOT podemos fazer o </a:t>
            </a:r>
            <a:r>
              <a:rPr lang="pt-BR" dirty="0" err="1">
                <a:cs typeface="Calibri"/>
              </a:rPr>
              <a:t>plot</a:t>
            </a:r>
            <a:r>
              <a:rPr lang="pt-BR" dirty="0">
                <a:cs typeface="Calibri"/>
              </a:rPr>
              <a:t> do histograma dos dados de 2011 que é o seguinte:</a:t>
            </a:r>
          </a:p>
        </p:txBody>
      </p:sp>
    </p:spTree>
    <p:extLst>
      <p:ext uri="{BB962C8B-B14F-4D97-AF65-F5344CB8AC3E}">
        <p14:creationId xmlns:p14="http://schemas.microsoft.com/office/powerpoint/2010/main" val="38909665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4" descr="Gráfico&#10;&#10;Descrição gerada automaticamente">
            <a:extLst>
              <a:ext uri="{FF2B5EF4-FFF2-40B4-BE49-F238E27FC236}">
                <a16:creationId xmlns:a16="http://schemas.microsoft.com/office/drawing/2014/main" id="{33DF2D00-9B34-9E20-5174-807F9D3841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5217" y="257850"/>
            <a:ext cx="11159175" cy="5935131"/>
          </a:xfrm>
        </p:spPr>
      </p:pic>
    </p:spTree>
    <p:extLst>
      <p:ext uri="{BB962C8B-B14F-4D97-AF65-F5344CB8AC3E}">
        <p14:creationId xmlns:p14="http://schemas.microsoft.com/office/powerpoint/2010/main" val="1734065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5692ED-9102-7CF0-820C-D0A9AD8635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ea typeface="+mj-lt"/>
                <a:cs typeface="+mj-lt"/>
              </a:rPr>
              <a:t>    Análise dos dados de 2010 de colisões </a:t>
            </a:r>
            <a:r>
              <a:rPr lang="pt-BR" dirty="0" err="1">
                <a:ea typeface="+mj-lt"/>
                <a:cs typeface="+mj-lt"/>
              </a:rPr>
              <a:t>Pb-Pb</a:t>
            </a:r>
            <a:br>
              <a:rPr lang="pt-BR" dirty="0">
                <a:ea typeface="+mj-lt"/>
                <a:cs typeface="+mj-lt"/>
              </a:rPr>
            </a:br>
            <a:endParaRPr lang="pt-BR" dirty="0">
              <a:ea typeface="+mj-lt"/>
              <a:cs typeface="+mj-lt"/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891C264-3299-68D0-0365-5E469005DF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1490904"/>
            <a:ext cx="10131425" cy="430029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pt-BR" dirty="0">
              <a:cs typeface="Calibri" panose="020F0502020204030204"/>
            </a:endParaRPr>
          </a:p>
          <a:p>
            <a:pPr marL="0" indent="0">
              <a:buNone/>
            </a:pPr>
            <a:endParaRPr lang="pt-BR" dirty="0">
              <a:cs typeface="Calibri" panose="020F0502020204030204"/>
            </a:endParaRPr>
          </a:p>
          <a:p>
            <a:pPr marL="0" indent="0">
              <a:buNone/>
            </a:pPr>
            <a:r>
              <a:rPr lang="pt-BR" sz="2000" dirty="0">
                <a:cs typeface="Calibri" panose="020F0502020204030204"/>
              </a:rPr>
              <a:t>Para começar a análise vamos precisar de alguns pré-requisitos. </a:t>
            </a:r>
          </a:p>
          <a:p>
            <a:pPr marL="0" indent="0">
              <a:buNone/>
            </a:pPr>
            <a:endParaRPr lang="pt-BR" sz="2000" dirty="0">
              <a:cs typeface="Calibri" panose="020F0502020204030204"/>
            </a:endParaRPr>
          </a:p>
          <a:p>
            <a:pPr marL="0" indent="0">
              <a:buNone/>
            </a:pPr>
            <a:r>
              <a:rPr lang="pt-BR" sz="2000" dirty="0">
                <a:cs typeface="Calibri" panose="020F0502020204030204"/>
              </a:rPr>
              <a:t>. Uma distribuição do LINUX ou MAC. Caso você não possua o Linux como sistema operacional "original de fábrica" pode ser feito um dual boot e há vários tutorias na internet como o seguinte: </a:t>
            </a:r>
            <a:r>
              <a:rPr lang="pt-BR" sz="2000" dirty="0">
                <a:ea typeface="+mn-lt"/>
                <a:cs typeface="+mn-lt"/>
              </a:rPr>
              <a:t> https://www.youtube.com/watch?v=6D6L9Wml1oY</a:t>
            </a:r>
            <a:endParaRPr lang="pt-BR" sz="2000" dirty="0">
              <a:cs typeface="Calibri" panose="020F0502020204030204"/>
            </a:endParaRPr>
          </a:p>
          <a:p>
            <a:pPr marL="0" indent="0">
              <a:buNone/>
            </a:pPr>
            <a:r>
              <a:rPr lang="pt-BR" sz="2000" dirty="0">
                <a:cs typeface="Calibri" panose="020F0502020204030204"/>
              </a:rPr>
              <a:t>. Docker que pode ser instalado através do seguinte link: </a:t>
            </a:r>
            <a:r>
              <a:rPr lang="pt-BR" sz="2000" dirty="0">
                <a:ea typeface="+mn-lt"/>
                <a:cs typeface="+mn-lt"/>
                <a:hlinkClick r:id="rId2"/>
              </a:rPr>
              <a:t>https://www.docker.com/products/docker-desktop/</a:t>
            </a:r>
            <a:r>
              <a:rPr lang="pt-BR" sz="2000" dirty="0">
                <a:ea typeface="+mn-lt"/>
                <a:cs typeface="+mn-lt"/>
              </a:rPr>
              <a:t> </a:t>
            </a:r>
            <a:endParaRPr lang="pt-BR" sz="2000" dirty="0">
              <a:cs typeface="Calibri" panose="020F0502020204030204"/>
            </a:endParaRPr>
          </a:p>
          <a:p>
            <a:pPr marL="0" indent="0">
              <a:buNone/>
            </a:pPr>
            <a:endParaRPr lang="pt-BR" sz="2000" dirty="0">
              <a:cs typeface="Calibri" panose="020F0502020204030204"/>
            </a:endParaRPr>
          </a:p>
          <a:p>
            <a:pPr marL="0" indent="0">
              <a:buNone/>
            </a:pPr>
            <a:r>
              <a:rPr lang="pt-BR" sz="2000" dirty="0">
                <a:cs typeface="Calibri" panose="020F0502020204030204"/>
              </a:rPr>
              <a:t>Feito isso vamos avançar mais um pouco, pois ainda teremos que fazer Download de alguns Containers. </a:t>
            </a:r>
          </a:p>
          <a:p>
            <a:pPr marL="0" indent="0">
              <a:buNone/>
            </a:pPr>
            <a:endParaRPr lang="pt-BR" dirty="0">
              <a:cs typeface="Calibri" panose="020F0502020204030204"/>
            </a:endParaRPr>
          </a:p>
          <a:p>
            <a:pPr marL="0" indent="0">
              <a:buNone/>
            </a:pPr>
            <a:endParaRPr lang="pt-BR" dirty="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407022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1091E9-3433-9F9D-93D7-38EEF27C4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ea typeface="+mj-lt"/>
                <a:cs typeface="+mj-lt"/>
              </a:rPr>
              <a:t>    ANÁLISE DOS DADOS DE 2010 DE COLISÕES PB-PB</a:t>
            </a:r>
            <a:br>
              <a:rPr lang="pt-BR" dirty="0">
                <a:ea typeface="+mj-lt"/>
                <a:cs typeface="+mj-lt"/>
              </a:rPr>
            </a:br>
            <a:endParaRPr lang="pt-BR">
              <a:ea typeface="+mj-lt"/>
              <a:cs typeface="+mj-lt"/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22722C3-53E2-B0C0-CA8F-7262BB8A38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1407777"/>
            <a:ext cx="10131425" cy="49930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000" dirty="0">
                <a:cs typeface="Calibri"/>
              </a:rPr>
              <a:t>Primeiramente vamos entender o que é um container Docker. O container </a:t>
            </a:r>
            <a:r>
              <a:rPr lang="pt-BR" sz="2000" b="1" dirty="0">
                <a:ea typeface="+mn-lt"/>
                <a:cs typeface="+mn-lt"/>
              </a:rPr>
              <a:t>é um pacote de software com todas as dependências necessárias para executar um aplicativo específico  ou ambiente de desenvolvimento e a imagem é </a:t>
            </a:r>
            <a:r>
              <a:rPr lang="pt-BR" sz="2000" dirty="0">
                <a:ea typeface="+mn-lt"/>
                <a:cs typeface="+mn-lt"/>
              </a:rPr>
              <a:t>uma representação estática do aplicativo ou do serviço e de sua configuração e dependências.</a:t>
            </a:r>
            <a:endParaRPr lang="pt-BR" sz="2000" b="1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pt-BR" sz="2000" b="1" dirty="0">
                <a:cs typeface="Calibri"/>
              </a:rPr>
              <a:t>Entendo o que é um container vamos agora instalar alguns containers importantes para a nossa análise que são:</a:t>
            </a:r>
          </a:p>
          <a:p>
            <a:pPr marL="0" indent="0">
              <a:buNone/>
            </a:pPr>
            <a:r>
              <a:rPr lang="pt-BR" sz="2000" b="1" dirty="0">
                <a:cs typeface="Calibri"/>
              </a:rPr>
              <a:t>. Container ROOT  e Python:</a:t>
            </a:r>
          </a:p>
          <a:p>
            <a:pPr marL="0" indent="0">
              <a:buNone/>
            </a:pPr>
            <a:r>
              <a:rPr lang="pt-BR" sz="2000" b="1" dirty="0">
                <a:cs typeface="Calibri"/>
              </a:rPr>
              <a:t>Esses containers podem ser baixados através do seguinte link: </a:t>
            </a:r>
            <a:r>
              <a:rPr lang="pt-BR" sz="2000" dirty="0">
                <a:ea typeface="+mn-lt"/>
                <a:cs typeface="+mn-lt"/>
              </a:rPr>
              <a:t>https://cms-opendata-workshop.github.io/workshop2022-lesson-docker/03-docker-for-cms-opendata/index.html</a:t>
            </a:r>
          </a:p>
          <a:p>
            <a:pPr marL="0" indent="0">
              <a:buNone/>
            </a:pPr>
            <a:r>
              <a:rPr lang="pt-BR" sz="2000" b="1" dirty="0">
                <a:cs typeface="Calibri"/>
              </a:rPr>
              <a:t>Esses containers serão uteis pois por exemplo o container ROOT será onde faremos os nossos gráficos de massa invariante e o Python será onde poderemos modificar os códigos de análise.</a:t>
            </a:r>
          </a:p>
          <a:p>
            <a:pPr marL="0" indent="0">
              <a:buNone/>
            </a:pPr>
            <a:r>
              <a:rPr lang="pt-BR" sz="2000" b="1" dirty="0">
                <a:cs typeface="Calibri"/>
              </a:rPr>
              <a:t>Outro fator é que esses containers têm 3,01GB e 2,44Gb então devemos ter um bom armazenamento livre para podermos fazer toda a análise com tranquilidade.</a:t>
            </a:r>
          </a:p>
          <a:p>
            <a:pPr marL="0" indent="0">
              <a:buNone/>
            </a:pPr>
            <a:endParaRPr lang="pt-BR" sz="1600" b="1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399221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9274E9-7C60-D723-6BEF-04AC0BC8D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ea typeface="+mj-lt"/>
                <a:cs typeface="+mj-lt"/>
              </a:rPr>
              <a:t>ANÁLISE DOS DADOS DE 2010 DE COLISÕES </a:t>
            </a:r>
            <a:r>
              <a:rPr lang="pt-BR" dirty="0" err="1">
                <a:ea typeface="+mj-lt"/>
                <a:cs typeface="+mj-lt"/>
              </a:rPr>
              <a:t>Pb</a:t>
            </a:r>
            <a:r>
              <a:rPr lang="pt-BR" dirty="0">
                <a:ea typeface="+mj-lt"/>
                <a:cs typeface="+mj-lt"/>
              </a:rPr>
              <a:t>-PB</a:t>
            </a:r>
            <a:br>
              <a:rPr lang="pt-BR" dirty="0">
                <a:ea typeface="+mj-lt"/>
                <a:cs typeface="+mj-lt"/>
              </a:rPr>
            </a:br>
            <a:endParaRPr lang="pt-BR">
              <a:ea typeface="+mj-lt"/>
              <a:cs typeface="+mj-lt"/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8FEC81A-641F-D03D-4689-8320D869F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1643304"/>
            <a:ext cx="10131425" cy="5034586"/>
          </a:xfrm>
        </p:spPr>
        <p:txBody>
          <a:bodyPr/>
          <a:lstStyle/>
          <a:p>
            <a:pPr marL="0" indent="0">
              <a:buNone/>
            </a:pPr>
            <a:r>
              <a:rPr lang="pt-BR" sz="2000" dirty="0">
                <a:cs typeface="Calibri" panose="020F0502020204030204"/>
              </a:rPr>
              <a:t>Feito isso vamos agora fazer o Download do container. Vamos nos basear pela página de instruções para a análise.</a:t>
            </a:r>
            <a:endParaRPr lang="pt-BR" dirty="0">
              <a:cs typeface="Calibri" panose="020F0502020204030204"/>
            </a:endParaRPr>
          </a:p>
          <a:p>
            <a:pPr marL="0" indent="0">
              <a:buNone/>
            </a:pPr>
            <a:r>
              <a:rPr lang="pt-BR" sz="2000" dirty="0">
                <a:ea typeface="+mn-lt"/>
                <a:cs typeface="+mn-lt"/>
                <a:hlinkClick r:id="rId2"/>
              </a:rPr>
              <a:t>https://github.com/cms-opendata-analyses/HiForestProducerTool/tree/2010</a:t>
            </a:r>
            <a:endParaRPr lang="pt-BR">
              <a:ea typeface="+mn-lt"/>
              <a:cs typeface="+mn-lt"/>
            </a:endParaRPr>
          </a:p>
          <a:p>
            <a:pPr marL="0" indent="0">
              <a:buNone/>
            </a:pPr>
            <a:r>
              <a:rPr lang="pt-BR" sz="2000" dirty="0">
                <a:cs typeface="Calibri"/>
              </a:rPr>
              <a:t>Vamos começar abrindo o terminal e digitando o seguinte código:</a:t>
            </a:r>
          </a:p>
          <a:p>
            <a:pPr marL="0" indent="0">
              <a:buNone/>
            </a:pPr>
            <a:endParaRPr lang="pt-BR" sz="2000" dirty="0">
              <a:cs typeface="Calibri"/>
            </a:endParaRPr>
          </a:p>
          <a:p>
            <a:pPr marL="0" indent="0">
              <a:buNone/>
            </a:pPr>
            <a:endParaRPr lang="pt-BR" sz="2000" dirty="0">
              <a:cs typeface="Calibri"/>
            </a:endParaRPr>
          </a:p>
          <a:p>
            <a:pPr marL="0" indent="0">
              <a:buNone/>
            </a:pPr>
            <a:r>
              <a:rPr lang="pt-BR" sz="2000" dirty="0">
                <a:cs typeface="Calibri"/>
              </a:rPr>
              <a:t>Após esse comando será baixado o Container junto com a imagem. Esse container tem um tamanho de 7,4GB e pode demorar para baixar dependendo da sua conexão de internet. Com isso temos nosso ambiente de análise pronto.</a:t>
            </a:r>
            <a:endParaRPr lang="pt-BR"/>
          </a:p>
          <a:p>
            <a:pPr marL="0" indent="0">
              <a:buNone/>
            </a:pPr>
            <a:r>
              <a:rPr lang="pt-BR" sz="2000" dirty="0">
                <a:cs typeface="Calibri"/>
              </a:rPr>
              <a:t>Podemos começar a notar algumas diferenças entre a página e o comando usado acima, já que no comando da página após os dois pontos </a:t>
            </a:r>
            <a:r>
              <a:rPr lang="pt-BR" sz="2000" dirty="0">
                <a:ea typeface="+mn-lt"/>
                <a:cs typeface="+mn-lt"/>
              </a:rPr>
              <a:t>temos 2020-11-17-e0b0b7a6 e no nosso o </a:t>
            </a:r>
            <a:r>
              <a:rPr lang="pt-BR" sz="2000" dirty="0" err="1">
                <a:ea typeface="+mn-lt"/>
                <a:cs typeface="+mn-lt"/>
              </a:rPr>
              <a:t>Latest</a:t>
            </a:r>
            <a:r>
              <a:rPr lang="pt-BR" sz="2000" dirty="0">
                <a:ea typeface="+mn-lt"/>
                <a:cs typeface="+mn-lt"/>
              </a:rPr>
              <a:t>. Esse </a:t>
            </a:r>
            <a:r>
              <a:rPr lang="pt-BR" sz="2000" dirty="0" err="1">
                <a:ea typeface="+mn-lt"/>
                <a:cs typeface="+mn-lt"/>
              </a:rPr>
              <a:t>Latest</a:t>
            </a:r>
            <a:r>
              <a:rPr lang="pt-BR" sz="2000" dirty="0">
                <a:ea typeface="+mn-lt"/>
                <a:cs typeface="+mn-lt"/>
              </a:rPr>
              <a:t> serve para que sempre façamos o Docker </a:t>
            </a:r>
            <a:r>
              <a:rPr lang="pt-BR" sz="2000" dirty="0" err="1">
                <a:ea typeface="+mn-lt"/>
                <a:cs typeface="+mn-lt"/>
              </a:rPr>
              <a:t>pull</a:t>
            </a:r>
            <a:r>
              <a:rPr lang="pt-BR" sz="2000" dirty="0">
                <a:ea typeface="+mn-lt"/>
                <a:cs typeface="+mn-lt"/>
              </a:rPr>
              <a:t> para que a versão mais atualizada seja baixada.</a:t>
            </a:r>
          </a:p>
          <a:p>
            <a:pPr marL="0" indent="0">
              <a:buNone/>
            </a:pPr>
            <a:endParaRPr lang="pt-BR" sz="2000" dirty="0">
              <a:cs typeface="Calibri"/>
            </a:endParaRPr>
          </a:p>
        </p:txBody>
      </p:sp>
      <p:pic>
        <p:nvPicPr>
          <p:cNvPr id="7" name="Imagem 5" descr="Texto&#10;&#10;Descrição gerada automaticamente">
            <a:extLst>
              <a:ext uri="{FF2B5EF4-FFF2-40B4-BE49-F238E27FC236}">
                <a16:creationId xmlns:a16="http://schemas.microsoft.com/office/drawing/2014/main" id="{00D789C0-CF8E-2C43-19EA-47C20D9FCA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146" y="3067096"/>
            <a:ext cx="10349344" cy="935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2034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B2902F-0BB5-586C-64CC-EFF481F09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ea typeface="+mj-lt"/>
                <a:cs typeface="+mj-lt"/>
              </a:rPr>
              <a:t>ANÁLISE DOS DADOS DE 2010 DE COLISÕES PB-PB</a:t>
            </a:r>
            <a:br>
              <a:rPr lang="pt-BR" dirty="0">
                <a:ea typeface="+mj-lt"/>
                <a:cs typeface="+mj-lt"/>
              </a:rPr>
            </a:br>
            <a:endParaRPr lang="pt-BR">
              <a:ea typeface="+mj-lt"/>
              <a:cs typeface="+mj-lt"/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89A2909-BDBF-7514-78A3-9919DE42F7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1587886"/>
            <a:ext cx="10131425" cy="4868332"/>
          </a:xfrm>
        </p:spPr>
        <p:txBody>
          <a:bodyPr/>
          <a:lstStyle/>
          <a:p>
            <a:pPr marL="0" indent="0">
              <a:buNone/>
            </a:pPr>
            <a:endParaRPr lang="pt-BR" dirty="0">
              <a:cs typeface="Calibri"/>
            </a:endParaRPr>
          </a:p>
          <a:p>
            <a:pPr marL="0" indent="0">
              <a:buNone/>
            </a:pPr>
            <a:endParaRPr lang="pt-BR" dirty="0">
              <a:cs typeface="Calibri"/>
            </a:endParaRPr>
          </a:p>
          <a:p>
            <a:pPr marL="0" indent="0">
              <a:buNone/>
            </a:pPr>
            <a:r>
              <a:rPr lang="pt-BR" dirty="0">
                <a:cs typeface="Calibri"/>
              </a:rPr>
              <a:t>Feito o Download teremos o seguinte output:</a:t>
            </a:r>
            <a:endParaRPr lang="pt-BR" dirty="0"/>
          </a:p>
          <a:p>
            <a:pPr marL="0" indent="0">
              <a:buNone/>
            </a:pPr>
            <a:endParaRPr lang="pt-BR" dirty="0">
              <a:cs typeface="Calibri"/>
            </a:endParaRPr>
          </a:p>
          <a:p>
            <a:pPr marL="0" indent="0">
              <a:buNone/>
            </a:pPr>
            <a:endParaRPr lang="pt-BR" dirty="0">
              <a:cs typeface="Calibri"/>
            </a:endParaRPr>
          </a:p>
          <a:p>
            <a:pPr marL="0" indent="0">
              <a:buClr>
                <a:srgbClr val="FFFFFF"/>
              </a:buClr>
              <a:buNone/>
            </a:pPr>
            <a:r>
              <a:rPr lang="pt-BR" dirty="0">
                <a:cs typeface="Calibri"/>
              </a:rPr>
              <a:t>Agora dentro do container vamos executar alguns comando:</a:t>
            </a:r>
          </a:p>
          <a:p>
            <a:pPr marL="0" indent="0">
              <a:buNone/>
            </a:pPr>
            <a:endParaRPr lang="pt-BR" dirty="0">
              <a:cs typeface="Calibri"/>
            </a:endParaRPr>
          </a:p>
          <a:p>
            <a:pPr marL="0" indent="0">
              <a:buClr>
                <a:srgbClr val="FFFFFF"/>
              </a:buClr>
              <a:buNone/>
            </a:pPr>
            <a:endParaRPr lang="pt-BR" dirty="0">
              <a:cs typeface="Calibri"/>
            </a:endParaRPr>
          </a:p>
          <a:p>
            <a:pPr marL="0" indent="0">
              <a:buNone/>
            </a:pPr>
            <a:r>
              <a:rPr lang="pt-BR" dirty="0">
                <a:cs typeface="Calibri"/>
              </a:rPr>
              <a:t>O primeiro comando </a:t>
            </a:r>
            <a:r>
              <a:rPr lang="pt-BR" dirty="0" err="1">
                <a:cs typeface="Calibri"/>
              </a:rPr>
              <a:t>mkdir</a:t>
            </a:r>
            <a:r>
              <a:rPr lang="pt-BR" dirty="0">
                <a:cs typeface="Calibri"/>
              </a:rPr>
              <a:t> é para gerar um diretório dentro do container, já o segundo </a:t>
            </a:r>
            <a:r>
              <a:rPr lang="pt-BR" dirty="0" err="1">
                <a:cs typeface="Calibri"/>
              </a:rPr>
              <a:t>cd</a:t>
            </a:r>
            <a:r>
              <a:rPr lang="pt-BR" dirty="0">
                <a:cs typeface="Calibri"/>
              </a:rPr>
              <a:t> </a:t>
            </a:r>
            <a:r>
              <a:rPr lang="pt-BR" dirty="0" err="1">
                <a:cs typeface="Calibri"/>
              </a:rPr>
              <a:t>HiForest</a:t>
            </a:r>
            <a:r>
              <a:rPr lang="pt-BR" dirty="0">
                <a:cs typeface="Calibri"/>
              </a:rPr>
              <a:t> é para entrar nesse diretório. Agora vamos fazer baixar os repositórios do </a:t>
            </a:r>
            <a:r>
              <a:rPr lang="pt-BR" dirty="0" err="1">
                <a:cs typeface="Calibri"/>
              </a:rPr>
              <a:t>Github</a:t>
            </a:r>
            <a:r>
              <a:rPr lang="pt-BR" dirty="0">
                <a:cs typeface="Calibri"/>
              </a:rPr>
              <a:t> através do comando:</a:t>
            </a:r>
          </a:p>
          <a:p>
            <a:pPr marL="0" indent="0">
              <a:buNone/>
            </a:pPr>
            <a:endParaRPr lang="pt-BR" dirty="0">
              <a:cs typeface="Calibri"/>
            </a:endParaRPr>
          </a:p>
          <a:p>
            <a:pPr marL="0" indent="0">
              <a:buClr>
                <a:prstClr val="white"/>
              </a:buClr>
              <a:buNone/>
            </a:pPr>
            <a:endParaRPr lang="pt-BR" dirty="0">
              <a:cs typeface="Calibri"/>
            </a:endParaRPr>
          </a:p>
          <a:p>
            <a:pPr marL="0" indent="0">
              <a:buClr>
                <a:prstClr val="white"/>
              </a:buClr>
              <a:buNone/>
            </a:pPr>
            <a:endParaRPr lang="pt-BR" dirty="0">
              <a:cs typeface="Calibri"/>
            </a:endParaRPr>
          </a:p>
          <a:p>
            <a:pPr marL="0" indent="0">
              <a:buClr>
                <a:srgbClr val="FFFFFF"/>
              </a:buClr>
              <a:buNone/>
            </a:pPr>
            <a:endParaRPr lang="pt-BR" dirty="0">
              <a:cs typeface="Calibri"/>
            </a:endParaRPr>
          </a:p>
          <a:p>
            <a:pPr>
              <a:buClr>
                <a:srgbClr val="FFFFFF"/>
              </a:buClr>
            </a:pPr>
            <a:endParaRPr lang="pt-BR" dirty="0">
              <a:cs typeface="Calibri"/>
            </a:endParaRPr>
          </a:p>
          <a:p>
            <a:pPr>
              <a:buClr>
                <a:srgbClr val="FFFFFF"/>
              </a:buClr>
            </a:pPr>
            <a:endParaRPr lang="pt-BR" dirty="0">
              <a:cs typeface="Calibri"/>
            </a:endParaRPr>
          </a:p>
        </p:txBody>
      </p:sp>
      <p:pic>
        <p:nvPicPr>
          <p:cNvPr id="5" name="Imagem 5" descr="Texto&#10;&#10;Descrição gerada automaticamente">
            <a:extLst>
              <a:ext uri="{FF2B5EF4-FFF2-40B4-BE49-F238E27FC236}">
                <a16:creationId xmlns:a16="http://schemas.microsoft.com/office/drawing/2014/main" id="{2C243635-8379-09E0-A77A-1F627EA843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728" y="2067476"/>
            <a:ext cx="10127672" cy="631011"/>
          </a:xfrm>
          <a:prstGeom prst="rect">
            <a:avLst/>
          </a:prstGeom>
        </p:spPr>
      </p:pic>
      <p:pic>
        <p:nvPicPr>
          <p:cNvPr id="6" name="Imagem 6">
            <a:extLst>
              <a:ext uri="{FF2B5EF4-FFF2-40B4-BE49-F238E27FC236}">
                <a16:creationId xmlns:a16="http://schemas.microsoft.com/office/drawing/2014/main" id="{2C3D9559-FB1D-03CC-ED51-4EF067AAE1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728" y="3329576"/>
            <a:ext cx="10127674" cy="628340"/>
          </a:xfrm>
          <a:prstGeom prst="rect">
            <a:avLst/>
          </a:prstGeom>
        </p:spPr>
      </p:pic>
      <p:pic>
        <p:nvPicPr>
          <p:cNvPr id="7" name="Imagem 7" descr="Texto&#10;&#10;Descrição gerada automaticamente">
            <a:extLst>
              <a:ext uri="{FF2B5EF4-FFF2-40B4-BE49-F238E27FC236}">
                <a16:creationId xmlns:a16="http://schemas.microsoft.com/office/drawing/2014/main" id="{33E8DCB8-E710-797A-1D5E-98C9EEAE96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727" y="4867027"/>
            <a:ext cx="10127673" cy="1044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9917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E2CEF4-EF7E-9F91-F5ED-EE71CA016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ea typeface="+mj-lt"/>
                <a:cs typeface="+mj-lt"/>
              </a:rPr>
              <a:t>ANÁLISE DOS DADOS DE 2010 DE COLISÕES PB-PB</a:t>
            </a:r>
            <a:br>
              <a:rPr lang="pt-BR" dirty="0">
                <a:ea typeface="+mj-lt"/>
                <a:cs typeface="+mj-lt"/>
              </a:rPr>
            </a:br>
            <a:endParaRPr lang="pt-BR">
              <a:ea typeface="+mj-lt"/>
              <a:cs typeface="+mj-lt"/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2742913-3DE5-9C0D-12C8-F02A70E841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pt-BR" dirty="0">
              <a:cs typeface="Calibri" panose="020F0502020204030204"/>
            </a:endParaRPr>
          </a:p>
          <a:p>
            <a:pPr marL="0" indent="0">
              <a:buNone/>
            </a:pPr>
            <a:endParaRPr lang="pt-BR" dirty="0">
              <a:cs typeface="Calibri" panose="020F0502020204030204"/>
            </a:endParaRPr>
          </a:p>
          <a:p>
            <a:pPr marL="0" indent="0">
              <a:buNone/>
            </a:pPr>
            <a:r>
              <a:rPr lang="pt-BR" dirty="0">
                <a:cs typeface="Calibri" panose="020F0502020204030204"/>
              </a:rPr>
              <a:t>Se tivéssemos feito como está na página de instrução teríamos o seguinte: </a:t>
            </a:r>
            <a:endParaRPr lang="pt-BR" dirty="0"/>
          </a:p>
          <a:p>
            <a:pPr marL="0" indent="0">
              <a:buNone/>
            </a:pPr>
            <a:endParaRPr lang="pt-BR" dirty="0">
              <a:cs typeface="Calibri" panose="020F0502020204030204"/>
            </a:endParaRPr>
          </a:p>
          <a:p>
            <a:pPr marL="0" indent="0">
              <a:buNone/>
            </a:pPr>
            <a:r>
              <a:rPr lang="pt-BR" dirty="0">
                <a:ea typeface="+mn-lt"/>
                <a:cs typeface="+mn-lt"/>
              </a:rPr>
              <a:t>E com isso teríamos o seguinte problema:</a:t>
            </a:r>
          </a:p>
          <a:p>
            <a:pPr marL="0" indent="0">
              <a:buNone/>
            </a:pPr>
            <a:endParaRPr lang="pt-BR" dirty="0">
              <a:ea typeface="+mn-lt"/>
              <a:cs typeface="+mn-lt"/>
            </a:endParaRPr>
          </a:p>
          <a:p>
            <a:pPr marL="0" indent="0">
              <a:buNone/>
            </a:pPr>
            <a:endParaRPr lang="pt-BR" dirty="0">
              <a:ea typeface="+mn-lt"/>
              <a:cs typeface="+mn-lt"/>
            </a:endParaRPr>
          </a:p>
          <a:p>
            <a:pPr marL="0" indent="0">
              <a:buNone/>
            </a:pPr>
            <a:endParaRPr lang="pt-BR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pt-BR" dirty="0">
                <a:ea typeface="+mn-lt"/>
                <a:cs typeface="+mn-lt"/>
              </a:rPr>
              <a:t>Essa é a última diferença entre as instruções da página e o que deve ser feito.</a:t>
            </a:r>
          </a:p>
          <a:p>
            <a:pPr marL="0" indent="0">
              <a:buNone/>
            </a:pPr>
            <a:endParaRPr lang="pt-BR" cap="all" dirty="0">
              <a:ea typeface="+mn-lt"/>
              <a:cs typeface="+mn-lt"/>
            </a:endParaRPr>
          </a:p>
          <a:p>
            <a:pPr marL="0" indent="0">
              <a:buNone/>
            </a:pPr>
            <a:endParaRPr lang="pt-BR" cap="all" dirty="0">
              <a:ea typeface="+mn-lt"/>
              <a:cs typeface="+mn-lt"/>
            </a:endParaRPr>
          </a:p>
          <a:p>
            <a:pPr marL="0" indent="0">
              <a:buNone/>
            </a:pPr>
            <a:endParaRPr lang="pt-BR" cap="all" dirty="0">
              <a:ea typeface="+mn-lt"/>
              <a:cs typeface="+mn-lt"/>
            </a:endParaRPr>
          </a:p>
          <a:p>
            <a:pPr marL="0" indent="0">
              <a:buNone/>
            </a:pPr>
            <a:endParaRPr lang="pt-BR" cap="all" dirty="0">
              <a:ea typeface="+mn-lt"/>
              <a:cs typeface="+mn-lt"/>
            </a:endParaRPr>
          </a:p>
        </p:txBody>
      </p:sp>
      <p:pic>
        <p:nvPicPr>
          <p:cNvPr id="4" name="Imagem 4">
            <a:extLst>
              <a:ext uri="{FF2B5EF4-FFF2-40B4-BE49-F238E27FC236}">
                <a16:creationId xmlns:a16="http://schemas.microsoft.com/office/drawing/2014/main" id="{864A5F1F-B1D6-A881-104F-E3F3EA6238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1" y="2690880"/>
            <a:ext cx="10127672" cy="395587"/>
          </a:xfrm>
          <a:prstGeom prst="rect">
            <a:avLst/>
          </a:prstGeom>
        </p:spPr>
      </p:pic>
      <p:pic>
        <p:nvPicPr>
          <p:cNvPr id="5" name="Imagem 5" descr="Texto&#10;&#10;Descrição gerada automaticamente">
            <a:extLst>
              <a:ext uri="{FF2B5EF4-FFF2-40B4-BE49-F238E27FC236}">
                <a16:creationId xmlns:a16="http://schemas.microsoft.com/office/drawing/2014/main" id="{FC9CE715-B471-66CC-0853-A312D2C087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1" y="3583759"/>
            <a:ext cx="10127672" cy="771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116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86A220-D2F1-23A6-CA1D-A9F2B2DB38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ea typeface="+mj-lt"/>
                <a:cs typeface="+mj-lt"/>
              </a:rPr>
              <a:t>ANÁLISE DOS DADOS DE 2010 DE COLISÕES PB-PB</a:t>
            </a:r>
            <a:br>
              <a:rPr lang="pt-BR" dirty="0">
                <a:ea typeface="+mj-lt"/>
                <a:cs typeface="+mj-lt"/>
              </a:rPr>
            </a:br>
            <a:endParaRPr lang="pt-BR">
              <a:ea typeface="+mj-lt"/>
              <a:cs typeface="+mj-lt"/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FA7C101-0090-2D29-27A6-624DC767A1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dirty="0">
                <a:cs typeface="Calibri"/>
              </a:rPr>
              <a:t>Feito isso vamos entrar no diretório de </a:t>
            </a:r>
            <a:r>
              <a:rPr lang="pt-BR" dirty="0" err="1">
                <a:cs typeface="Calibri"/>
              </a:rPr>
              <a:t>HiForestProducer</a:t>
            </a:r>
            <a:r>
              <a:rPr lang="pt-BR" dirty="0">
                <a:cs typeface="Calibri"/>
              </a:rPr>
              <a:t>, que foi baixado quando fizemos o clone, e vamos compilar através do comando </a:t>
            </a:r>
            <a:r>
              <a:rPr lang="pt-BR" dirty="0" err="1">
                <a:cs typeface="Calibri"/>
              </a:rPr>
              <a:t>scram</a:t>
            </a:r>
            <a:r>
              <a:rPr lang="pt-BR" dirty="0">
                <a:cs typeface="Calibri"/>
              </a:rPr>
              <a:t> b</a:t>
            </a:r>
            <a:endParaRPr lang="pt-BR"/>
          </a:p>
          <a:p>
            <a:pPr>
              <a:buClr>
                <a:srgbClr val="FFFFFF"/>
              </a:buClr>
            </a:pPr>
            <a:endParaRPr lang="pt-BR" dirty="0">
              <a:cs typeface="Calibri"/>
            </a:endParaRPr>
          </a:p>
          <a:p>
            <a:pPr>
              <a:buClr>
                <a:srgbClr val="FFFFFF"/>
              </a:buClr>
            </a:pPr>
            <a:endParaRPr lang="pt-BR" dirty="0">
              <a:cs typeface="Calibri"/>
            </a:endParaRPr>
          </a:p>
          <a:p>
            <a:pPr marL="0" indent="0">
              <a:buClr>
                <a:srgbClr val="FFFFFF"/>
              </a:buClr>
              <a:buNone/>
            </a:pPr>
            <a:r>
              <a:rPr lang="pt-BR" dirty="0">
                <a:cs typeface="Calibri"/>
              </a:rPr>
              <a:t>Feito isso vamos ter um longo output e assim terminamos de instalar o ambiente de análise de 2010. </a:t>
            </a:r>
          </a:p>
          <a:p>
            <a:pPr>
              <a:buClr>
                <a:srgbClr val="FFFFFF"/>
              </a:buClr>
            </a:pPr>
            <a:endParaRPr lang="pt-BR" dirty="0">
              <a:cs typeface="Calibri"/>
            </a:endParaRPr>
          </a:p>
          <a:p>
            <a:pPr>
              <a:buClr>
                <a:srgbClr val="FFFFFF"/>
              </a:buClr>
            </a:pPr>
            <a:endParaRPr lang="pt-BR" dirty="0">
              <a:cs typeface="Calibri"/>
            </a:endParaRPr>
          </a:p>
          <a:p>
            <a:pPr>
              <a:buClr>
                <a:srgbClr val="FFFFFF"/>
              </a:buClr>
            </a:pPr>
            <a:endParaRPr lang="pt-BR" dirty="0">
              <a:cs typeface="Calibri"/>
            </a:endParaRPr>
          </a:p>
        </p:txBody>
      </p:sp>
      <p:pic>
        <p:nvPicPr>
          <p:cNvPr id="4" name="Imagem 4">
            <a:extLst>
              <a:ext uri="{FF2B5EF4-FFF2-40B4-BE49-F238E27FC236}">
                <a16:creationId xmlns:a16="http://schemas.microsoft.com/office/drawing/2014/main" id="{B578F11E-F24D-EB86-9931-DF75188C4F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874" y="3186884"/>
            <a:ext cx="10127670" cy="484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8068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D23A07-9BF4-2D35-248B-1483E66C4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ea typeface="+mj-lt"/>
                <a:cs typeface="+mj-lt"/>
              </a:rPr>
              <a:t>ANÁLISE DOS DADOS DE 2010 DE COLISÕES PB-PB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BB24EA4-E88C-0A3C-95CB-051B0741AD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dirty="0">
                <a:cs typeface="Calibri"/>
              </a:rPr>
              <a:t>Agora vamos começar de fato a análise dos dados e vamos começar modificando o código de análise. Para isso vamos editar o (hiforestanalyzer_cfg.py), que é o código de análise, e para isso usaremos o Vi o nosso editor de texto que está instalado no nosso container . </a:t>
            </a:r>
          </a:p>
          <a:p>
            <a:pPr marL="0" indent="0">
              <a:buClr>
                <a:srgbClr val="FFFFFF"/>
              </a:buClr>
              <a:buNone/>
            </a:pPr>
            <a:endParaRPr lang="pt-BR" dirty="0">
              <a:cs typeface="Calibri"/>
            </a:endParaRPr>
          </a:p>
          <a:p>
            <a:pPr marL="0" indent="0">
              <a:buNone/>
            </a:pPr>
            <a:endParaRPr lang="pt-BR" dirty="0">
              <a:cs typeface="Calibri"/>
            </a:endParaRPr>
          </a:p>
          <a:p>
            <a:pPr marL="0" indent="0">
              <a:buNone/>
            </a:pPr>
            <a:r>
              <a:rPr lang="pt-BR" dirty="0">
                <a:cs typeface="Calibri"/>
              </a:rPr>
              <a:t>Com isso vamos visualizar o código e vamos algumas coisas e para isso vamos teclar "I" isso vai fazer com que entremos na edição do arquivo (cuidado para não escrever nada no código de forma indesejada) e vamos alterar o parâmetro de (100) para (–1), isso fará com que todos os arquivos sejam lidos. A outra coisa é comentar a linha começando por (</a:t>
            </a:r>
            <a:r>
              <a:rPr lang="pt-BR" dirty="0" err="1">
                <a:ea typeface="+mn-lt"/>
                <a:cs typeface="+mn-lt"/>
              </a:rPr>
              <a:t>Process.GlobalTag.connect</a:t>
            </a:r>
            <a:r>
              <a:rPr lang="pt-BR" dirty="0">
                <a:ea typeface="+mn-lt"/>
                <a:cs typeface="+mn-lt"/>
              </a:rPr>
              <a:t>), isso significa colocar # na frente da linha.</a:t>
            </a:r>
            <a:endParaRPr lang="pt-BR" dirty="0">
              <a:cs typeface="Calibri"/>
            </a:endParaRPr>
          </a:p>
          <a:p>
            <a:pPr marL="0" indent="0">
              <a:buNone/>
            </a:pPr>
            <a:endParaRPr lang="pt-BR" dirty="0">
              <a:cs typeface="Calibri"/>
            </a:endParaRPr>
          </a:p>
          <a:p>
            <a:pPr marL="0" indent="0">
              <a:buNone/>
            </a:pPr>
            <a:endParaRPr lang="pt-BR" dirty="0">
              <a:cs typeface="Calibri"/>
            </a:endParaRPr>
          </a:p>
        </p:txBody>
      </p:sp>
      <p:pic>
        <p:nvPicPr>
          <p:cNvPr id="4" name="Imagem 4">
            <a:extLst>
              <a:ext uri="{FF2B5EF4-FFF2-40B4-BE49-F238E27FC236}">
                <a16:creationId xmlns:a16="http://schemas.microsoft.com/office/drawing/2014/main" id="{1A6CFE58-E3B1-EFBC-B2B1-4169333969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292" y="2989184"/>
            <a:ext cx="10127671" cy="45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1775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9D7819-AA5E-737F-B734-AE07DA110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832813"/>
          </a:xfrm>
        </p:spPr>
        <p:txBody>
          <a:bodyPr/>
          <a:lstStyle/>
          <a:p>
            <a:r>
              <a:rPr lang="pt-BR" dirty="0">
                <a:ea typeface="+mj-lt"/>
                <a:cs typeface="+mj-lt"/>
              </a:rPr>
              <a:t>ANÁLISE DOS DADOS DE 2010 DE COLISÕES PB-PB</a:t>
            </a:r>
          </a:p>
          <a:p>
            <a:endParaRPr lang="pt-BR" dirty="0">
              <a:cs typeface="Calibri Light"/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3059653-487F-7418-0849-8C0BF9C650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2003522"/>
            <a:ext cx="10131425" cy="3787678"/>
          </a:xfrm>
        </p:spPr>
        <p:txBody>
          <a:bodyPr/>
          <a:lstStyle/>
          <a:p>
            <a:pPr marL="0" indent="0">
              <a:buClr>
                <a:prstClr val="white"/>
              </a:buClr>
              <a:buNone/>
            </a:pPr>
            <a:r>
              <a:rPr lang="pt-BR" dirty="0">
                <a:cs typeface="Calibri"/>
              </a:rPr>
              <a:t>No final o código deve ficar da seguinte forma:</a:t>
            </a:r>
          </a:p>
          <a:p>
            <a:pPr>
              <a:buClr>
                <a:srgbClr val="FFFFFF"/>
              </a:buClr>
            </a:pPr>
            <a:endParaRPr lang="pt-BR" dirty="0">
              <a:cs typeface="Calibri"/>
            </a:endParaRPr>
          </a:p>
          <a:p>
            <a:pPr>
              <a:buClr>
                <a:srgbClr val="FFFFFF"/>
              </a:buClr>
            </a:pPr>
            <a:endParaRPr lang="pt-BR" dirty="0">
              <a:cs typeface="Calibri"/>
            </a:endParaRPr>
          </a:p>
          <a:p>
            <a:pPr>
              <a:buClr>
                <a:srgbClr val="FFFFFF"/>
              </a:buClr>
            </a:pPr>
            <a:endParaRPr lang="pt-BR" dirty="0">
              <a:cs typeface="Calibri"/>
            </a:endParaRPr>
          </a:p>
          <a:p>
            <a:pPr>
              <a:buClr>
                <a:srgbClr val="FFFFFF"/>
              </a:buClr>
            </a:pPr>
            <a:endParaRPr lang="pt-BR" dirty="0">
              <a:cs typeface="Calibri"/>
            </a:endParaRPr>
          </a:p>
          <a:p>
            <a:pPr>
              <a:buClr>
                <a:srgbClr val="FFFFFF"/>
              </a:buClr>
            </a:pPr>
            <a:endParaRPr lang="pt-BR" dirty="0">
              <a:cs typeface="Calibri"/>
            </a:endParaRPr>
          </a:p>
          <a:p>
            <a:pPr>
              <a:buClr>
                <a:srgbClr val="FFFFFF"/>
              </a:buClr>
            </a:pPr>
            <a:endParaRPr lang="pt-BR" dirty="0">
              <a:cs typeface="Calibri"/>
            </a:endParaRPr>
          </a:p>
          <a:p>
            <a:pPr>
              <a:buClr>
                <a:srgbClr val="FFFFFF"/>
              </a:buClr>
            </a:pPr>
            <a:endParaRPr lang="pt-BR" dirty="0">
              <a:cs typeface="Calibri"/>
            </a:endParaRPr>
          </a:p>
          <a:p>
            <a:pPr>
              <a:buClr>
                <a:srgbClr val="FFFFFF"/>
              </a:buClr>
            </a:pPr>
            <a:endParaRPr lang="pt-BR" dirty="0">
              <a:cs typeface="Calibri"/>
            </a:endParaRPr>
          </a:p>
          <a:p>
            <a:pPr>
              <a:buClr>
                <a:srgbClr val="FFFFFF"/>
              </a:buClr>
            </a:pPr>
            <a:endParaRPr lang="pt-BR" dirty="0">
              <a:cs typeface="Calibri"/>
            </a:endParaRPr>
          </a:p>
          <a:p>
            <a:pPr>
              <a:buClr>
                <a:srgbClr val="FFFFFF"/>
              </a:buClr>
            </a:pPr>
            <a:endParaRPr lang="pt-BR" dirty="0">
              <a:cs typeface="Calibri"/>
            </a:endParaRPr>
          </a:p>
          <a:p>
            <a:pPr>
              <a:buClr>
                <a:srgbClr val="FFFFFF"/>
              </a:buClr>
            </a:pPr>
            <a:endParaRPr lang="pt-BR" dirty="0">
              <a:cs typeface="Calibri"/>
            </a:endParaRPr>
          </a:p>
        </p:txBody>
      </p:sp>
      <p:pic>
        <p:nvPicPr>
          <p:cNvPr id="4" name="Imagem 4" descr="Texto&#10;&#10;Descrição gerada automaticamente">
            <a:extLst>
              <a:ext uri="{FF2B5EF4-FFF2-40B4-BE49-F238E27FC236}">
                <a16:creationId xmlns:a16="http://schemas.microsoft.com/office/drawing/2014/main" id="{8273E0A1-D592-1381-02D0-D5806C2851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188" y="1837778"/>
            <a:ext cx="10246611" cy="4714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6756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0</TotalTime>
  <Words>1</Words>
  <Application>Microsoft Office PowerPoint</Application>
  <PresentationFormat>Widescreen</PresentationFormat>
  <Paragraphs>1</Paragraphs>
  <Slides>19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slides</vt:lpstr>
      </vt:variant>
      <vt:variant>
        <vt:i4>19</vt:i4>
      </vt:variant>
    </vt:vector>
  </HeadingPairs>
  <TitlesOfParts>
    <vt:vector size="21" baseType="lpstr">
      <vt:lpstr>Celestial</vt:lpstr>
      <vt:lpstr>Tema do Office</vt:lpstr>
      <vt:lpstr>Física de Íons pesados e operações no calorímetro eletromagnético </vt:lpstr>
      <vt:lpstr>    Análise dos dados de 2010 de colisões Pb-Pb </vt:lpstr>
      <vt:lpstr>    ANÁLISE DOS DADOS DE 2010 DE COLISÕES PB-PB </vt:lpstr>
      <vt:lpstr>ANÁLISE DOS DADOS DE 2010 DE COLISÕES Pb-PB </vt:lpstr>
      <vt:lpstr>ANÁLISE DOS DADOS DE 2010 DE COLISÕES PB-PB </vt:lpstr>
      <vt:lpstr>ANÁLISE DOS DADOS DE 2010 DE COLISÕES PB-PB </vt:lpstr>
      <vt:lpstr>ANÁLISE DOS DADOS DE 2010 DE COLISÕES PB-PB </vt:lpstr>
      <vt:lpstr>ANÁLISE DOS DADOS DE 2010 DE COLISÕES PB-PB</vt:lpstr>
      <vt:lpstr>ANÁLISE DOS DADOS DE 2010 DE COLISÕES PB-PB </vt:lpstr>
      <vt:lpstr>ANÁLISE DOS DADOS DE 2010 DE COLISÕES PB-PB </vt:lpstr>
      <vt:lpstr>ANÁLISE DOS DADOS DE 2010 DE COLISÕES PB-PB </vt:lpstr>
      <vt:lpstr>Apresentação do PowerPoint</vt:lpstr>
      <vt:lpstr>Apresentação do PowerPoint</vt:lpstr>
      <vt:lpstr>ANÁLISE DOS DADOS DE 2010 DE COLISÕES PB-PB </vt:lpstr>
      <vt:lpstr>ANÁLISE DOS DADOS DE 2010 DE COLISÕES PB-PB</vt:lpstr>
      <vt:lpstr>Apresentação do PowerPoint</vt:lpstr>
      <vt:lpstr>Análise de dados de 2011de colisões Pb-PB</vt:lpstr>
      <vt:lpstr>ANÁLISE DE DADOS DE 2011DE COLISÕES PB-PB 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/>
  <cp:lastModifiedBy/>
  <cp:revision>1068</cp:revision>
  <dcterms:created xsi:type="dcterms:W3CDTF">2023-02-10T18:51:04Z</dcterms:created>
  <dcterms:modified xsi:type="dcterms:W3CDTF">2023-02-17T19:00:38Z</dcterms:modified>
</cp:coreProperties>
</file>