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</p:sldMasterIdLst>
  <p:notesMasterIdLst>
    <p:notesMasterId r:id="rId28"/>
  </p:notesMasterIdLst>
  <p:handoutMasterIdLst>
    <p:handoutMasterId r:id="rId29"/>
  </p:handoutMasterIdLst>
  <p:sldIdLst>
    <p:sldId id="646" r:id="rId11"/>
    <p:sldId id="598" r:id="rId12"/>
    <p:sldId id="544" r:id="rId13"/>
    <p:sldId id="624" r:id="rId14"/>
    <p:sldId id="622" r:id="rId15"/>
    <p:sldId id="629" r:id="rId16"/>
    <p:sldId id="615" r:id="rId17"/>
    <p:sldId id="652" r:id="rId18"/>
    <p:sldId id="625" r:id="rId19"/>
    <p:sldId id="618" r:id="rId20"/>
    <p:sldId id="619" r:id="rId21"/>
    <p:sldId id="258" r:id="rId22"/>
    <p:sldId id="259" r:id="rId23"/>
    <p:sldId id="256" r:id="rId24"/>
    <p:sldId id="633" r:id="rId25"/>
    <p:sldId id="653" r:id="rId26"/>
    <p:sldId id="257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82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059"/>
    <p:restoredTop sz="94937"/>
  </p:normalViewPr>
  <p:slideViewPr>
    <p:cSldViewPr snapToGrid="0" snapToObjects="1">
      <p:cViewPr>
        <p:scale>
          <a:sx n="98" d="100"/>
          <a:sy n="98" d="100"/>
        </p:scale>
        <p:origin x="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1C1838-71EF-6F41-8C64-EA32F0BCD0CF}" type="datetimeFigureOut">
              <a:rPr lang="en-US" smtClean="0"/>
              <a:t>2/20/24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D486C-B5C0-E544-B2EB-95ABECAD42E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715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6D388-9B59-344B-881C-040397B4DFA0}" type="datetimeFigureOut">
              <a:rPr lang="en-US" smtClean="0"/>
              <a:t>2/20/24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922476-6D07-164A-9DCD-DB12D327235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8371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f1ffa3fc2d_0_0:notes"/>
          <p:cNvSpPr txBox="1">
            <a:spLocks noGrp="1"/>
          </p:cNvSpPr>
          <p:nvPr>
            <p:ph type="body" idx="1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g1f1ffa3fc2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95650" y="754375"/>
            <a:ext cx="5181900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f21342d218_0_31:notes"/>
          <p:cNvSpPr txBox="1">
            <a:spLocks noGrp="1"/>
          </p:cNvSpPr>
          <p:nvPr>
            <p:ph type="body" idx="1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f21342d218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95650" y="754375"/>
            <a:ext cx="5181900" cy="3771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598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80068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80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67" indent="0">
              <a:buNone/>
              <a:defRPr sz="2800"/>
            </a:lvl2pPr>
            <a:lvl3pPr marL="914332" indent="0">
              <a:buNone/>
              <a:defRPr sz="2400"/>
            </a:lvl3pPr>
            <a:lvl4pPr marL="1371498" indent="0">
              <a:buNone/>
              <a:defRPr sz="2000"/>
            </a:lvl4pPr>
            <a:lvl5pPr marL="1828664" indent="0">
              <a:buNone/>
              <a:defRPr sz="2000"/>
            </a:lvl5pPr>
            <a:lvl6pPr marL="2285830" indent="0">
              <a:buNone/>
              <a:defRPr sz="2000"/>
            </a:lvl6pPr>
            <a:lvl7pPr marL="2742994" indent="0">
              <a:buNone/>
              <a:defRPr sz="2000"/>
            </a:lvl7pPr>
            <a:lvl8pPr marL="3200160" indent="0">
              <a:buNone/>
              <a:defRPr sz="2000"/>
            </a:lvl8pPr>
            <a:lvl9pPr marL="3657327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122919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35909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50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50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93037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59279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32951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331798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216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84343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1201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2167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50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50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71970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086557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479621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80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67" indent="0">
              <a:buNone/>
              <a:defRPr sz="2800"/>
            </a:lvl2pPr>
            <a:lvl3pPr marL="914332" indent="0">
              <a:buNone/>
              <a:defRPr sz="2400"/>
            </a:lvl3pPr>
            <a:lvl4pPr marL="1371498" indent="0">
              <a:buNone/>
              <a:defRPr sz="2000"/>
            </a:lvl4pPr>
            <a:lvl5pPr marL="1828664" indent="0">
              <a:buNone/>
              <a:defRPr sz="2000"/>
            </a:lvl5pPr>
            <a:lvl6pPr marL="2285830" indent="0">
              <a:buNone/>
              <a:defRPr sz="2000"/>
            </a:lvl6pPr>
            <a:lvl7pPr marL="2742994" indent="0">
              <a:buNone/>
              <a:defRPr sz="2000"/>
            </a:lvl7pPr>
            <a:lvl8pPr marL="3200160" indent="0">
              <a:buNone/>
              <a:defRPr sz="2000"/>
            </a:lvl8pPr>
            <a:lvl9pPr marL="3657327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573415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09426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50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50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500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64" y="850261"/>
            <a:ext cx="7211567" cy="433855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1725" b="1" baseline="0"/>
            </a:lvl1pPr>
          </a:lstStyle>
          <a:p>
            <a:r>
              <a:rPr lang="fr-CH" dirty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374564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351" b="1"/>
            </a:lvl1pPr>
          </a:lstStyle>
          <a:p>
            <a:pPr lvl="0"/>
            <a:r>
              <a:rPr lang="fr-CH" dirty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268112" y="2027239"/>
            <a:ext cx="8607778" cy="4000500"/>
          </a:xfrm>
        </p:spPr>
        <p:txBody>
          <a:bodyPr lIns="108000" tIns="0" rIns="108000" bIns="0">
            <a:noAutofit/>
          </a:bodyPr>
          <a:lstStyle>
            <a:lvl1pPr marL="214303" indent="-214303">
              <a:lnSpc>
                <a:spcPct val="150000"/>
              </a:lnSpc>
              <a:buFont typeface="Arial" panose="020B0604020202020204" pitchFamily="34" charset="0"/>
              <a:buChar char="•"/>
              <a:defRPr sz="2400" baseline="0"/>
            </a:lvl1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  <a:p>
            <a:pPr lvl="1"/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69516" y="6356352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68112" y="6348592"/>
            <a:ext cx="4873924" cy="365125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13970"/>
      </p:ext>
    </p:extLst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2C9E0-886C-E94C-8EFC-18CF849F0383}" type="datetime1">
              <a:rPr lang="pt-BR" smtClean="0"/>
              <a:t>20/02/2024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Marcelo G. Munhoz - PIC2018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3824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1_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457172" y="273422"/>
            <a:ext cx="8228763" cy="1144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457172" y="1604399"/>
            <a:ext cx="8228763" cy="3976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556784" y="6333135"/>
            <a:ext cx="548606" cy="52500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buNone/>
              <a:defRPr sz="1179"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 sz="1179"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 sz="1179"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 sz="1179"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 sz="1179"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 sz="1179"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 sz="1179"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 sz="1179"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 sz="1179"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4788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1572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7362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68893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79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403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656799"/>
            <a:ext cx="6466947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2199"/>
            <a:ext cx="8229600" cy="4384240"/>
          </a:xfrm>
        </p:spPr>
        <p:txBody>
          <a:bodyPr/>
          <a:lstStyle/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2885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235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15155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086557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34533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80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67" indent="0">
              <a:buNone/>
              <a:defRPr sz="2800"/>
            </a:lvl2pPr>
            <a:lvl3pPr marL="914332" indent="0">
              <a:buNone/>
              <a:defRPr sz="2400"/>
            </a:lvl3pPr>
            <a:lvl4pPr marL="1371498" indent="0">
              <a:buNone/>
              <a:defRPr sz="2000"/>
            </a:lvl4pPr>
            <a:lvl5pPr marL="1828664" indent="0">
              <a:buNone/>
              <a:defRPr sz="2000"/>
            </a:lvl5pPr>
            <a:lvl6pPr marL="2285830" indent="0">
              <a:buNone/>
              <a:defRPr sz="2000"/>
            </a:lvl6pPr>
            <a:lvl7pPr marL="2742994" indent="0">
              <a:buNone/>
              <a:defRPr sz="2000"/>
            </a:lvl7pPr>
            <a:lvl8pPr marL="3200160" indent="0">
              <a:buNone/>
              <a:defRPr sz="2000"/>
            </a:lvl8pPr>
            <a:lvl9pPr marL="3657327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18677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2739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50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50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490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7931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1650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58025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961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7741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807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2134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17379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086557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15703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80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67" indent="0">
              <a:buNone/>
              <a:defRPr sz="2800"/>
            </a:lvl2pPr>
            <a:lvl3pPr marL="914332" indent="0">
              <a:buNone/>
              <a:defRPr sz="2400"/>
            </a:lvl3pPr>
            <a:lvl4pPr marL="1371498" indent="0">
              <a:buNone/>
              <a:defRPr sz="2000"/>
            </a:lvl4pPr>
            <a:lvl5pPr marL="1828664" indent="0">
              <a:buNone/>
              <a:defRPr sz="2000"/>
            </a:lvl5pPr>
            <a:lvl6pPr marL="2285830" indent="0">
              <a:buNone/>
              <a:defRPr sz="2000"/>
            </a:lvl6pPr>
            <a:lvl7pPr marL="2742994" indent="0">
              <a:buNone/>
              <a:defRPr sz="2000"/>
            </a:lvl7pPr>
            <a:lvl8pPr marL="3200160" indent="0">
              <a:buNone/>
              <a:defRPr sz="2000"/>
            </a:lvl8pPr>
            <a:lvl9pPr marL="3657327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83130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109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50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50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4204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7622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676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1974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699852"/>
            <a:ext cx="6452597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66549"/>
            <a:ext cx="4038600" cy="43627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6549"/>
            <a:ext cx="4038600" cy="43627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4804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8637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224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880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80291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086557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971216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80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67" indent="0">
              <a:buNone/>
              <a:defRPr sz="2800"/>
            </a:lvl2pPr>
            <a:lvl3pPr marL="914332" indent="0">
              <a:buNone/>
              <a:defRPr sz="2400"/>
            </a:lvl3pPr>
            <a:lvl4pPr marL="1371498" indent="0">
              <a:buNone/>
              <a:defRPr sz="2000"/>
            </a:lvl4pPr>
            <a:lvl5pPr marL="1828664" indent="0">
              <a:buNone/>
              <a:defRPr sz="2000"/>
            </a:lvl5pPr>
            <a:lvl6pPr marL="2285830" indent="0">
              <a:buNone/>
              <a:defRPr sz="2000"/>
            </a:lvl6pPr>
            <a:lvl7pPr marL="2742994" indent="0">
              <a:buNone/>
              <a:defRPr sz="2000"/>
            </a:lvl7pPr>
            <a:lvl8pPr marL="3200160" indent="0">
              <a:buNone/>
              <a:defRPr sz="2000"/>
            </a:lvl8pPr>
            <a:lvl9pPr marL="3657327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536387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1186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50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50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2347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31533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31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5744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015850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76629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38209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43894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921409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086557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95372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80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67" indent="0">
              <a:buNone/>
              <a:defRPr sz="2800"/>
            </a:lvl2pPr>
            <a:lvl3pPr marL="914332" indent="0">
              <a:buNone/>
              <a:defRPr sz="2400"/>
            </a:lvl3pPr>
            <a:lvl4pPr marL="1371498" indent="0">
              <a:buNone/>
              <a:defRPr sz="2000"/>
            </a:lvl4pPr>
            <a:lvl5pPr marL="1828664" indent="0">
              <a:buNone/>
              <a:defRPr sz="2000"/>
            </a:lvl5pPr>
            <a:lvl6pPr marL="2285830" indent="0">
              <a:buNone/>
              <a:defRPr sz="2000"/>
            </a:lvl6pPr>
            <a:lvl7pPr marL="2742994" indent="0">
              <a:buNone/>
              <a:defRPr sz="2000"/>
            </a:lvl7pPr>
            <a:lvl8pPr marL="3200160" indent="0">
              <a:buNone/>
              <a:defRPr sz="2000"/>
            </a:lvl8pPr>
            <a:lvl9pPr marL="3657327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179776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43705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50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50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89672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07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29968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8442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612100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04301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2798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56314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49047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086557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50661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80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67" indent="0">
              <a:buNone/>
              <a:defRPr sz="2800"/>
            </a:lvl2pPr>
            <a:lvl3pPr marL="914332" indent="0">
              <a:buNone/>
              <a:defRPr sz="2400"/>
            </a:lvl3pPr>
            <a:lvl4pPr marL="1371498" indent="0">
              <a:buNone/>
              <a:defRPr sz="2000"/>
            </a:lvl4pPr>
            <a:lvl5pPr marL="1828664" indent="0">
              <a:buNone/>
              <a:defRPr sz="2000"/>
            </a:lvl5pPr>
            <a:lvl6pPr marL="2285830" indent="0">
              <a:buNone/>
              <a:defRPr sz="2000"/>
            </a:lvl6pPr>
            <a:lvl7pPr marL="2742994" indent="0">
              <a:buNone/>
              <a:defRPr sz="2000"/>
            </a:lvl7pPr>
            <a:lvl8pPr marL="3200160" indent="0">
              <a:buNone/>
              <a:defRPr sz="2000"/>
            </a:lvl8pPr>
            <a:lvl9pPr marL="3657327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89379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2168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50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50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528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495972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5241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54898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360586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44270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3278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530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811600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086557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193715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80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67" indent="0">
              <a:buNone/>
              <a:defRPr sz="2800"/>
            </a:lvl2pPr>
            <a:lvl3pPr marL="914332" indent="0">
              <a:buNone/>
              <a:defRPr sz="2400"/>
            </a:lvl3pPr>
            <a:lvl4pPr marL="1371498" indent="0">
              <a:buNone/>
              <a:defRPr sz="2000"/>
            </a:lvl4pPr>
            <a:lvl5pPr marL="1828664" indent="0">
              <a:buNone/>
              <a:defRPr sz="2000"/>
            </a:lvl5pPr>
            <a:lvl6pPr marL="2285830" indent="0">
              <a:buNone/>
              <a:defRPr sz="2000"/>
            </a:lvl6pPr>
            <a:lvl7pPr marL="2742994" indent="0">
              <a:buNone/>
              <a:defRPr sz="2000"/>
            </a:lvl7pPr>
            <a:lvl8pPr marL="3200160" indent="0">
              <a:buNone/>
              <a:defRPr sz="2000"/>
            </a:lvl8pPr>
            <a:lvl9pPr marL="3657327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579470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48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086557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283810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50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50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51053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69406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2990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665740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35224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2202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20761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55346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086557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817175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80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67" indent="0">
              <a:buNone/>
              <a:defRPr sz="2800"/>
            </a:lvl2pPr>
            <a:lvl3pPr marL="914332" indent="0">
              <a:buNone/>
              <a:defRPr sz="2400"/>
            </a:lvl3pPr>
            <a:lvl4pPr marL="1371498" indent="0">
              <a:buNone/>
              <a:defRPr sz="2000"/>
            </a:lvl4pPr>
            <a:lvl5pPr marL="1828664" indent="0">
              <a:buNone/>
              <a:defRPr sz="2000"/>
            </a:lvl5pPr>
            <a:lvl6pPr marL="2285830" indent="0">
              <a:buNone/>
              <a:defRPr sz="2000"/>
            </a:lvl6pPr>
            <a:lvl7pPr marL="2742994" indent="0">
              <a:buNone/>
              <a:defRPr sz="2000"/>
            </a:lvl7pPr>
            <a:lvl8pPr marL="3200160" indent="0">
              <a:buNone/>
              <a:defRPr sz="2000"/>
            </a:lvl8pPr>
            <a:lvl9pPr marL="3657327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4163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7780"/>
            <a:ext cx="5486400" cy="3739797"/>
          </a:xfrm>
        </p:spPr>
        <p:txBody>
          <a:bodyPr/>
          <a:lstStyle>
            <a:lvl1pPr marL="0" indent="0">
              <a:buNone/>
              <a:defRPr sz="3200"/>
            </a:lvl1pPr>
            <a:lvl2pPr marL="457167" indent="0">
              <a:buNone/>
              <a:defRPr sz="2800"/>
            </a:lvl2pPr>
            <a:lvl3pPr marL="914332" indent="0">
              <a:buNone/>
              <a:defRPr sz="2400"/>
            </a:lvl3pPr>
            <a:lvl4pPr marL="1371498" indent="0">
              <a:buNone/>
              <a:defRPr sz="2000"/>
            </a:lvl4pPr>
            <a:lvl5pPr marL="1828664" indent="0">
              <a:buNone/>
              <a:defRPr sz="2000"/>
            </a:lvl5pPr>
            <a:lvl6pPr marL="2285830" indent="0">
              <a:buNone/>
              <a:defRPr sz="2000"/>
            </a:lvl6pPr>
            <a:lvl7pPr marL="2742994" indent="0">
              <a:buNone/>
              <a:defRPr sz="2000"/>
            </a:lvl7pPr>
            <a:lvl8pPr marL="3200160" indent="0">
              <a:buNone/>
              <a:defRPr sz="2000"/>
            </a:lvl8pPr>
            <a:lvl9pPr marL="3657327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83387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2463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45450"/>
            <a:ext cx="2057400" cy="5180719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45450"/>
            <a:ext cx="6019800" cy="5180719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13062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C0C1BF"/>
                </a:solidFill>
              </a:defRPr>
            </a:lvl1pPr>
            <a:lvl2pPr marL="4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77538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762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0C1BF"/>
                </a:solidFill>
              </a:defRPr>
            </a:lvl1pPr>
            <a:lvl2pPr marL="4571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686828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21853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06647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9587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226441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086557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86556"/>
            <a:ext cx="5111750" cy="50396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2370668"/>
            <a:ext cx="3008313" cy="3755496"/>
          </a:xfrm>
        </p:spPr>
        <p:txBody>
          <a:bodyPr/>
          <a:lstStyle>
            <a:lvl1pPr marL="0" indent="0">
              <a:buNone/>
              <a:defRPr sz="14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4732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ides3_7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6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947841" y="6579949"/>
            <a:ext cx="2133600" cy="2780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C4F8540-586B-EB4E-A963-B3334F459530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5" name="Picture 4" descr="logo ifusp fundo escuro.png"/>
          <p:cNvPicPr>
            <a:picLocks noChangeAspect="1"/>
          </p:cNvPicPr>
          <p:nvPr userDrawn="1"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688"/>
          <a:stretch/>
        </p:blipFill>
        <p:spPr>
          <a:xfrm>
            <a:off x="258869" y="6579771"/>
            <a:ext cx="249132" cy="262256"/>
          </a:xfrm>
          <a:prstGeom prst="rect">
            <a:avLst/>
          </a:prstGeom>
        </p:spPr>
      </p:pic>
      <p:pic>
        <p:nvPicPr>
          <p:cNvPr id="6" name="Picture 5" descr="logo_simples.jp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784" y="260961"/>
            <a:ext cx="1884487" cy="60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014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82" r:id="rId12"/>
    <p:sldLayoutId id="2147483783" r:id="rId13"/>
    <p:sldLayoutId id="2147483784" r:id="rId14"/>
  </p:sldLayoutIdLst>
  <p:hf hdr="0" ftr="0" dt="0"/>
  <p:txStyles>
    <p:titleStyle>
      <a:lvl1pPr algn="ctr" defTabSz="457167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74" indent="-342874" algn="l" defTabSz="457167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505150"/>
          </a:solidFill>
          <a:latin typeface="Eau Sans Bold"/>
          <a:ea typeface="+mn-ea"/>
          <a:cs typeface="Eau Sans Bold"/>
        </a:defRPr>
      </a:lvl1pPr>
      <a:lvl2pPr marL="742895" indent="-285730" algn="l" defTabSz="457167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505150"/>
          </a:solidFill>
          <a:latin typeface="Eau Sans Bold"/>
          <a:ea typeface="+mn-ea"/>
          <a:cs typeface="Eau Sans Bold"/>
        </a:defRPr>
      </a:lvl2pPr>
      <a:lvl3pPr marL="1142914" indent="-228584" algn="l" defTabSz="457167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505150"/>
          </a:solidFill>
          <a:latin typeface="Eau Sans Bold"/>
          <a:ea typeface="+mn-ea"/>
          <a:cs typeface="Eau Sans Bold"/>
        </a:defRPr>
      </a:lvl3pPr>
      <a:lvl4pPr marL="1600080" indent="-228584" algn="l" defTabSz="457167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4pPr>
      <a:lvl5pPr marL="2057247" indent="-228584" algn="l" defTabSz="457167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5pPr>
      <a:lvl6pPr marL="2514412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s3_1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6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853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ctr" defTabSz="457167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74" indent="-342874" algn="l" defTabSz="457167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895" indent="-285730" algn="l" defTabSz="457167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14" indent="-228584" algn="l" defTabSz="457167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080" indent="-228584" algn="l" defTabSz="457167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247" indent="-228584" algn="l" defTabSz="457167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412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ides3_8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6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48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457167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74" indent="-342874" algn="l" defTabSz="457167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505150"/>
          </a:solidFill>
          <a:latin typeface="Eau Sans Bold"/>
          <a:ea typeface="+mn-ea"/>
          <a:cs typeface="Eau Sans Bold"/>
        </a:defRPr>
      </a:lvl1pPr>
      <a:lvl2pPr marL="742895" indent="-285730" algn="l" defTabSz="457167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505150"/>
          </a:solidFill>
          <a:latin typeface="Eau Sans Bold"/>
          <a:ea typeface="+mn-ea"/>
          <a:cs typeface="Eau Sans Bold"/>
        </a:defRPr>
      </a:lvl2pPr>
      <a:lvl3pPr marL="1142914" indent="-228584" algn="l" defTabSz="457167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505150"/>
          </a:solidFill>
          <a:latin typeface="Eau Sans Bold"/>
          <a:ea typeface="+mn-ea"/>
          <a:cs typeface="Eau Sans Bold"/>
        </a:defRPr>
      </a:lvl3pPr>
      <a:lvl4pPr marL="1600080" indent="-228584" algn="l" defTabSz="457167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4pPr>
      <a:lvl5pPr marL="2057247" indent="-228584" algn="l" defTabSz="457167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505150"/>
          </a:solidFill>
          <a:latin typeface="Eau Sans Bold"/>
          <a:ea typeface="+mn-ea"/>
          <a:cs typeface="Eau Sans Bold"/>
        </a:defRPr>
      </a:lvl5pPr>
      <a:lvl6pPr marL="2514412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s3_9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6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055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457167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-SansBoldLining"/>
          <a:ea typeface="+mj-ea"/>
          <a:cs typeface="+mj-cs"/>
        </a:defRPr>
      </a:lvl1pPr>
    </p:titleStyle>
    <p:bodyStyle>
      <a:lvl1pPr marL="342874" indent="-342874" algn="l" defTabSz="457167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895" indent="-285730" algn="l" defTabSz="457167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14" indent="-228584" algn="l" defTabSz="457167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080" indent="-228584" algn="l" defTabSz="457167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247" indent="-228584" algn="l" defTabSz="457167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412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s3_10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6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98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457167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-SansBoldLining"/>
          <a:ea typeface="+mj-ea"/>
          <a:cs typeface="+mj-cs"/>
        </a:defRPr>
      </a:lvl1pPr>
    </p:titleStyle>
    <p:bodyStyle>
      <a:lvl1pPr marL="342874" indent="-342874" algn="l" defTabSz="457167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895" indent="-285730" algn="l" defTabSz="457167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14" indent="-228584" algn="l" defTabSz="457167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080" indent="-228584" algn="l" defTabSz="457167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247" indent="-228584" algn="l" defTabSz="457167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412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s3_1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6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586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457167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74" indent="-342874" algn="l" defTabSz="457167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895" indent="-285730" algn="l" defTabSz="457167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14" indent="-228584" algn="l" defTabSz="457167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080" indent="-228584" algn="l" defTabSz="457167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247" indent="-228584" algn="l" defTabSz="457167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412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s3_12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6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113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457167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74" indent="-342874" algn="l" defTabSz="457167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895" indent="-285730" algn="l" defTabSz="457167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14" indent="-228584" algn="l" defTabSz="457167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080" indent="-228584" algn="l" defTabSz="457167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247" indent="-228584" algn="l" defTabSz="457167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412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s3_13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6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309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ctr" defTabSz="457167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-SansBoldLining"/>
          <a:ea typeface="+mj-ea"/>
          <a:cs typeface="+mj-cs"/>
        </a:defRPr>
      </a:lvl1pPr>
    </p:titleStyle>
    <p:bodyStyle>
      <a:lvl1pPr marL="342874" indent="-342874" algn="l" defTabSz="457167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895" indent="-285730" algn="l" defTabSz="457167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14" indent="-228584" algn="l" defTabSz="457167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080" indent="-228584" algn="l" defTabSz="457167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247" indent="-228584" algn="l" defTabSz="457167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412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s3_14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6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708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ctr" defTabSz="457167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Eau-SansBoldLining"/>
          <a:ea typeface="+mj-ea"/>
          <a:cs typeface="+mj-cs"/>
        </a:defRPr>
      </a:lvl1pPr>
    </p:titleStyle>
    <p:bodyStyle>
      <a:lvl1pPr marL="342874" indent="-342874" algn="l" defTabSz="457167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895" indent="-285730" algn="l" defTabSz="457167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14" indent="-228584" algn="l" defTabSz="457167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080" indent="-228584" algn="l" defTabSz="457167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247" indent="-228584" algn="l" defTabSz="457167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412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s3_15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3175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37556"/>
            <a:ext cx="8229600" cy="2527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283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ctr" defTabSz="457167" rtl="0" eaLnBrk="1" latinLnBrk="0" hangingPunct="1">
        <a:spcBef>
          <a:spcPct val="0"/>
        </a:spcBef>
        <a:buNone/>
        <a:defRPr sz="4400" b="0" i="0" kern="1200">
          <a:solidFill>
            <a:srgbClr val="2B77B1"/>
          </a:solidFill>
          <a:latin typeface="Eau-SansBoldLining"/>
          <a:ea typeface="+mj-ea"/>
          <a:cs typeface="+mj-cs"/>
        </a:defRPr>
      </a:lvl1pPr>
    </p:titleStyle>
    <p:bodyStyle>
      <a:lvl1pPr marL="342874" indent="-342874" algn="l" defTabSz="457167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C0C1BF"/>
          </a:solidFill>
          <a:latin typeface="Eau Sans Bold"/>
          <a:ea typeface="+mn-ea"/>
          <a:cs typeface="Eau Sans Bold"/>
        </a:defRPr>
      </a:lvl1pPr>
      <a:lvl2pPr marL="742895" indent="-285730" algn="l" defTabSz="457167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C0C1BF"/>
          </a:solidFill>
          <a:latin typeface="Eau Sans Bold"/>
          <a:ea typeface="+mn-ea"/>
          <a:cs typeface="Eau Sans Bold"/>
        </a:defRPr>
      </a:lvl2pPr>
      <a:lvl3pPr marL="1142914" indent="-228584" algn="l" defTabSz="457167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C0C1BF"/>
          </a:solidFill>
          <a:latin typeface="Eau Sans Bold"/>
          <a:ea typeface="+mn-ea"/>
          <a:cs typeface="Eau Sans Bold"/>
        </a:defRPr>
      </a:lvl3pPr>
      <a:lvl4pPr marL="1600080" indent="-228584" algn="l" defTabSz="457167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4pPr>
      <a:lvl5pPr marL="2057247" indent="-228584" algn="l" defTabSz="457167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C0C1BF"/>
          </a:solidFill>
          <a:latin typeface="Eau Sans Bold"/>
          <a:ea typeface="+mn-ea"/>
          <a:cs typeface="Eau Sans Bold"/>
        </a:defRPr>
      </a:lvl5pPr>
      <a:lvl6pPr marL="2514412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45716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457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06287"/>
            <a:ext cx="7772400" cy="2294164"/>
          </a:xfrm>
        </p:spPr>
        <p:txBody>
          <a:bodyPr>
            <a:noAutofit/>
          </a:bodyPr>
          <a:lstStyle/>
          <a:p>
            <a:r>
              <a:rPr lang="pt-BR" sz="3200" dirty="0"/>
              <a:t>Projeto Temático</a:t>
            </a:r>
            <a:br>
              <a:rPr lang="pt-BR" sz="3200" dirty="0"/>
            </a:br>
            <a:r>
              <a:rPr lang="pt-BR" sz="3200" dirty="0"/>
              <a:t>2020/04867-2</a:t>
            </a:r>
            <a:br>
              <a:rPr lang="pt-BR" sz="3200" dirty="0"/>
            </a:br>
            <a:r>
              <a:rPr lang="pt-BR" sz="3200" dirty="0"/>
              <a:t>V Reunião Geral - 22/02/2023</a:t>
            </a:r>
            <a:br>
              <a:rPr lang="pt-BR" sz="3200" i="1" dirty="0"/>
            </a:br>
            <a:r>
              <a:rPr lang="pt-BR" sz="3200" i="1" dirty="0" err="1"/>
              <a:t>Working</a:t>
            </a:r>
            <a:r>
              <a:rPr lang="pt-BR" sz="3200" i="1" dirty="0"/>
              <a:t> </a:t>
            </a:r>
            <a:r>
              <a:rPr lang="pt-BR" sz="3200" i="1" dirty="0" err="1"/>
              <a:t>Group</a:t>
            </a:r>
            <a:r>
              <a:rPr lang="pt-BR" sz="3200" i="1" dirty="0"/>
              <a:t> </a:t>
            </a:r>
            <a:r>
              <a:rPr lang="pt-BR" sz="3200" dirty="0"/>
              <a:t>- 1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pt-BR" sz="2400" b="1" i="1" dirty="0"/>
              <a:t>Marcelo Gameiro Munhoz</a:t>
            </a:r>
          </a:p>
          <a:p>
            <a:r>
              <a:rPr lang="en-US" sz="2000" dirty="0"/>
              <a:t>Instituto de </a:t>
            </a:r>
            <a:r>
              <a:rPr lang="en-US" sz="2000" dirty="0" err="1"/>
              <a:t>Física</a:t>
            </a:r>
            <a:endParaRPr lang="en-US" sz="2000" dirty="0"/>
          </a:p>
          <a:p>
            <a:r>
              <a:rPr lang="en-US" sz="2000" dirty="0" err="1"/>
              <a:t>Universidade</a:t>
            </a:r>
            <a:r>
              <a:rPr lang="en-US" sz="2000" dirty="0"/>
              <a:t> de São Paulo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871064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937CC7-5F9F-593F-9BDB-9C6C6F908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ALICE-TPC </a:t>
            </a:r>
            <a:r>
              <a:rPr lang="pt-BR" i="1" dirty="0" err="1"/>
              <a:t>Aging</a:t>
            </a:r>
            <a:r>
              <a:rPr lang="pt-BR" i="1" dirty="0"/>
              <a:t> </a:t>
            </a:r>
            <a:r>
              <a:rPr lang="pt-BR" i="1" dirty="0" err="1"/>
              <a:t>Studies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65CC256-474F-19FA-C4E2-4B0FE75AFC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/>
              <a:t>Construction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a </a:t>
            </a:r>
            <a:r>
              <a:rPr lang="pt-BR" dirty="0" err="1"/>
              <a:t>degradation</a:t>
            </a:r>
            <a:r>
              <a:rPr lang="pt-BR" dirty="0"/>
              <a:t> </a:t>
            </a:r>
            <a:r>
              <a:rPr lang="pt-BR" dirty="0" err="1"/>
              <a:t>chamber</a:t>
            </a:r>
            <a:r>
              <a:rPr lang="pt-BR" dirty="0"/>
              <a:t> (Ano 1)</a:t>
            </a:r>
          </a:p>
          <a:p>
            <a:r>
              <a:rPr lang="pt-BR" dirty="0" err="1"/>
              <a:t>Development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DRS as a tool for </a:t>
            </a:r>
            <a:r>
              <a:rPr lang="pt-BR" dirty="0" err="1"/>
              <a:t>the</a:t>
            </a:r>
            <a:r>
              <a:rPr lang="pt-BR" dirty="0"/>
              <a:t> ALICE TPC </a:t>
            </a:r>
            <a:r>
              <a:rPr lang="pt-BR" dirty="0" err="1"/>
              <a:t>diagnostics</a:t>
            </a:r>
            <a:endParaRPr lang="pt-BR" dirty="0"/>
          </a:p>
          <a:p>
            <a:pPr lvl="1"/>
            <a:r>
              <a:rPr lang="pt-BR" dirty="0">
                <a:latin typeface="+mn-lt"/>
              </a:rPr>
              <a:t>Tiago Silva (IFUSP)</a:t>
            </a:r>
          </a:p>
          <a:p>
            <a:pPr lvl="1"/>
            <a:r>
              <a:rPr lang="pt-BR" dirty="0">
                <a:latin typeface="+mn-lt"/>
              </a:rPr>
              <a:t>Relato na apresentação do WG-5.1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2DD3527-9033-89D0-F8CE-FA4D936CBF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910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F1482E-7AF0-E75A-09B0-E50E60CDA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8" y="656799"/>
            <a:ext cx="7442608" cy="1143000"/>
          </a:xfrm>
        </p:spPr>
        <p:txBody>
          <a:bodyPr>
            <a:normAutofit/>
          </a:bodyPr>
          <a:lstStyle/>
          <a:p>
            <a:r>
              <a:rPr lang="pt-BR" dirty="0"/>
              <a:t>ALICE </a:t>
            </a:r>
            <a:r>
              <a:rPr lang="pt-BR" dirty="0" err="1"/>
              <a:t>Forward</a:t>
            </a:r>
            <a:r>
              <a:rPr lang="pt-BR" dirty="0"/>
              <a:t> </a:t>
            </a:r>
            <a:r>
              <a:rPr lang="pt-BR" dirty="0" err="1"/>
              <a:t>Calorimeter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083FA19-56C7-DB12-D2FC-C1A22E0DD6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err="1"/>
              <a:t>Studies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HGCROC performance (Ano 1)</a:t>
            </a:r>
          </a:p>
          <a:p>
            <a:r>
              <a:rPr lang="pt-BR" dirty="0" err="1"/>
              <a:t>Contribution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design </a:t>
            </a:r>
            <a:r>
              <a:rPr lang="pt-BR" dirty="0" err="1"/>
              <a:t>of</a:t>
            </a:r>
            <a:r>
              <a:rPr lang="pt-BR" dirty="0"/>
              <a:t> PAD </a:t>
            </a:r>
            <a:r>
              <a:rPr lang="pt-BR" dirty="0" err="1"/>
              <a:t>readout</a:t>
            </a:r>
            <a:r>
              <a:rPr lang="pt-BR" dirty="0"/>
              <a:t>; </a:t>
            </a:r>
            <a:r>
              <a:rPr lang="pt-BR" dirty="0" err="1"/>
              <a:t>validation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prototypes</a:t>
            </a:r>
            <a:r>
              <a:rPr lang="pt-BR" dirty="0"/>
              <a:t>; TDR </a:t>
            </a:r>
          </a:p>
          <a:p>
            <a:pPr lvl="1"/>
            <a:r>
              <a:rPr lang="pt-BR" dirty="0">
                <a:latin typeface="+mn-lt"/>
              </a:rPr>
              <a:t>Marco </a:t>
            </a:r>
            <a:r>
              <a:rPr lang="pt-BR" dirty="0" err="1">
                <a:latin typeface="+mn-lt"/>
              </a:rPr>
              <a:t>Bregant</a:t>
            </a:r>
            <a:r>
              <a:rPr lang="pt-BR" dirty="0">
                <a:latin typeface="+mn-lt"/>
              </a:rPr>
              <a:t> (IFUSP), Cristiano Krug (UFRGS), Mauro Cosentino (UFABC) e Beatriz Gay (UFRGS)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1912548-986C-0F71-62A9-FFD2799432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4116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B7566F6-E50B-3659-247A-7DB58C20680E}"/>
              </a:ext>
            </a:extLst>
          </p:cNvPr>
          <p:cNvSpPr txBox="1"/>
          <p:nvPr/>
        </p:nvSpPr>
        <p:spPr>
          <a:xfrm>
            <a:off x="140825" y="983125"/>
            <a:ext cx="511859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400" dirty="0">
                <a:solidFill>
                  <a:srgbClr val="0070C0"/>
                </a:solidFill>
              </a:rPr>
              <a:t>The Brazilian groups involved in </a:t>
            </a:r>
            <a:r>
              <a:rPr lang="en-GB" sz="2400" dirty="0">
                <a:solidFill>
                  <a:srgbClr val="0070C0"/>
                </a:solidFill>
              </a:rPr>
              <a:t>several aspects of the </a:t>
            </a:r>
            <a:r>
              <a:rPr lang="en-GB" sz="2400" dirty="0" err="1">
                <a:solidFill>
                  <a:srgbClr val="0070C0"/>
                </a:solidFill>
              </a:rPr>
              <a:t>FoCal</a:t>
            </a:r>
            <a:r>
              <a:rPr lang="en-GB" sz="2400" dirty="0">
                <a:solidFill>
                  <a:srgbClr val="0070C0"/>
                </a:solidFill>
              </a:rPr>
              <a:t> project: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</a:rPr>
              <a:t>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>
                <a:solidFill>
                  <a:srgbClr val="0070C0"/>
                </a:solidFill>
              </a:rPr>
              <a:t>integration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>
                <a:solidFill>
                  <a:srgbClr val="0070C0"/>
                </a:solidFill>
              </a:rPr>
              <a:t>Pad readout electronic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>
                <a:solidFill>
                  <a:srgbClr val="0070C0"/>
                </a:solidFill>
              </a:rPr>
              <a:t>Physics simulations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T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DC329C-9659-D2B0-18DD-5671F9FEDA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29" y="3229282"/>
            <a:ext cx="5645344" cy="31517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341EF7F-F21B-5ADF-BEB4-7873EAD43EC7}"/>
              </a:ext>
            </a:extLst>
          </p:cNvPr>
          <p:cNvSpPr txBox="1"/>
          <p:nvPr/>
        </p:nvSpPr>
        <p:spPr>
          <a:xfrm>
            <a:off x="5492946" y="3938416"/>
            <a:ext cx="34305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rgbClr val="0070C0"/>
                </a:solidFill>
              </a:rPr>
              <a:t>TDR was an hectic activity in the last six months!  </a:t>
            </a:r>
          </a:p>
          <a:p>
            <a:r>
              <a:rPr lang="en-IT" dirty="0">
                <a:solidFill>
                  <a:srgbClr val="0070C0"/>
                </a:solidFill>
              </a:rPr>
              <a:t>A researcher of the Temático was in charge of the  “Integration” chapter redaction.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B326C0-CE89-0F45-8B5F-00046E6D74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0263" y="1525358"/>
            <a:ext cx="3990186" cy="1876426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66144BF4-21B9-55FC-5991-DB665E6FC936}"/>
              </a:ext>
            </a:extLst>
          </p:cNvPr>
          <p:cNvGrpSpPr/>
          <p:nvPr/>
        </p:nvGrpSpPr>
        <p:grpSpPr>
          <a:xfrm>
            <a:off x="2049611" y="2181160"/>
            <a:ext cx="2996647" cy="876978"/>
            <a:chOff x="1849581" y="981003"/>
            <a:chExt cx="2996647" cy="87697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7DC0EED-08D3-A02D-89D0-CFEB297C9001}"/>
                </a:ext>
              </a:extLst>
            </p:cNvPr>
            <p:cNvSpPr txBox="1"/>
            <p:nvPr/>
          </p:nvSpPr>
          <p:spPr>
            <a:xfrm>
              <a:off x="3324206" y="1499626"/>
              <a:ext cx="10647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T" sz="1400" dirty="0">
                  <a:solidFill>
                    <a:srgbClr val="00B050"/>
                  </a:solidFill>
                </a:rPr>
                <a:t>next slides</a:t>
              </a:r>
            </a:p>
          </p:txBody>
        </p:sp>
        <p:sp>
          <p:nvSpPr>
            <p:cNvPr id="11" name="Right Brace 10">
              <a:extLst>
                <a:ext uri="{FF2B5EF4-FFF2-40B4-BE49-F238E27FC236}">
                  <a16:creationId xmlns:a16="http://schemas.microsoft.com/office/drawing/2014/main" id="{4A535ADA-83EE-0207-8056-728ADAD08732}"/>
                </a:ext>
              </a:extLst>
            </p:cNvPr>
            <p:cNvSpPr/>
            <p:nvPr/>
          </p:nvSpPr>
          <p:spPr>
            <a:xfrm>
              <a:off x="3249038" y="1475360"/>
              <a:ext cx="75168" cy="382621"/>
            </a:xfrm>
            <a:prstGeom prst="rightBrac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CBC58EF-A179-E2D3-EBAE-18BCF487B2D3}"/>
                </a:ext>
              </a:extLst>
            </p:cNvPr>
            <p:cNvCxnSpPr>
              <a:cxnSpLocks/>
            </p:cNvCxnSpPr>
            <p:nvPr/>
          </p:nvCxnSpPr>
          <p:spPr>
            <a:xfrm>
              <a:off x="2070603" y="1166890"/>
              <a:ext cx="2775625" cy="10845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ight Brace 14">
              <a:extLst>
                <a:ext uri="{FF2B5EF4-FFF2-40B4-BE49-F238E27FC236}">
                  <a16:creationId xmlns:a16="http://schemas.microsoft.com/office/drawing/2014/main" id="{7CF7E87C-8EE5-7408-A18F-35106FF37588}"/>
                </a:ext>
              </a:extLst>
            </p:cNvPr>
            <p:cNvSpPr/>
            <p:nvPr/>
          </p:nvSpPr>
          <p:spPr>
            <a:xfrm>
              <a:off x="1849581" y="981003"/>
              <a:ext cx="75168" cy="382621"/>
            </a:xfrm>
            <a:prstGeom prst="rightBrac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</p:spTree>
    <p:extLst>
      <p:ext uri="{BB962C8B-B14F-4D97-AF65-F5344CB8AC3E}">
        <p14:creationId xmlns:p14="http://schemas.microsoft.com/office/powerpoint/2010/main" val="3373217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85651C8-2D65-1D6C-479B-AB5D485E58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864" y="1479211"/>
            <a:ext cx="8038290" cy="452153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AF7012-AB53-A9BF-A6EA-E7CD77E71932}"/>
              </a:ext>
            </a:extLst>
          </p:cNvPr>
          <p:cNvSpPr txBox="1"/>
          <p:nvPr/>
        </p:nvSpPr>
        <p:spPr>
          <a:xfrm>
            <a:off x="533518" y="907626"/>
            <a:ext cx="852989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700" dirty="0">
                <a:solidFill>
                  <a:srgbClr val="0070C0"/>
                </a:solidFill>
                <a:latin typeface="EAU-SANSBOOK" pitchFamily="2" charset="77"/>
              </a:rPr>
              <a:t>HGCROC caracterization (and configuration) studies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38CA4F-E609-4C79-1693-180EFD4CACB9}"/>
              </a:ext>
            </a:extLst>
          </p:cNvPr>
          <p:cNvSpPr txBox="1"/>
          <p:nvPr/>
        </p:nvSpPr>
        <p:spPr>
          <a:xfrm>
            <a:off x="3831824" y="1330293"/>
            <a:ext cx="1742785" cy="404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 dirty="0">
                <a:solidFill>
                  <a:srgbClr val="0070C0"/>
                </a:solidFill>
              </a:rPr>
              <a:t>mainly C. Krug &amp; students</a:t>
            </a:r>
          </a:p>
          <a:p>
            <a:endParaRPr lang="en-IT" sz="1013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5195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E358500-D821-47CC-C41C-9FE5EFA880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277" y="1532335"/>
            <a:ext cx="7943848" cy="4468415"/>
          </a:xfrm>
          <a:prstGeom prst="rect">
            <a:avLst/>
          </a:prstGeom>
        </p:spPr>
      </p:pic>
      <p:pic>
        <p:nvPicPr>
          <p:cNvPr id="6" name="Picture 5" descr="A logo with a flame and text&#10;&#10;Description automatically generated">
            <a:extLst>
              <a:ext uri="{FF2B5EF4-FFF2-40B4-BE49-F238E27FC236}">
                <a16:creationId xmlns:a16="http://schemas.microsoft.com/office/drawing/2014/main" id="{52FA1A35-DB52-9E89-2A79-3D4BFC06A5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07" y="919503"/>
            <a:ext cx="1254599" cy="9135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9670D7-8016-231E-6F07-A2B1C9FA54B6}"/>
              </a:ext>
            </a:extLst>
          </p:cNvPr>
          <p:cNvSpPr txBox="1"/>
          <p:nvPr/>
        </p:nvSpPr>
        <p:spPr>
          <a:xfrm>
            <a:off x="3831823" y="1330293"/>
            <a:ext cx="1779654" cy="404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 dirty="0">
                <a:solidFill>
                  <a:srgbClr val="0070C0"/>
                </a:solidFill>
              </a:rPr>
              <a:t>Paulo Fetter Master’s work</a:t>
            </a:r>
          </a:p>
          <a:p>
            <a:endParaRPr lang="en-IT" sz="1013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345081-B51B-76EE-0DCA-8AC60F695435}"/>
              </a:ext>
            </a:extLst>
          </p:cNvPr>
          <p:cNvSpPr txBox="1"/>
          <p:nvPr/>
        </p:nvSpPr>
        <p:spPr>
          <a:xfrm>
            <a:off x="1551783" y="888170"/>
            <a:ext cx="744466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700" dirty="0">
                <a:solidFill>
                  <a:srgbClr val="0070C0"/>
                </a:solidFill>
                <a:latin typeface="EAU-SANSBOOK" pitchFamily="2" charset="77"/>
              </a:rPr>
              <a:t>FoCal heavy meson identification capabilities</a:t>
            </a:r>
          </a:p>
        </p:txBody>
      </p:sp>
    </p:spTree>
    <p:extLst>
      <p:ext uri="{BB962C8B-B14F-4D97-AF65-F5344CB8AC3E}">
        <p14:creationId xmlns:p14="http://schemas.microsoft.com/office/powerpoint/2010/main" val="12542196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6ACFCF-B63B-F36B-A91F-4B4A4B8F5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ALICE 3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4667D82-BF6E-C97B-0AC2-1ED1BB29D7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Detector </a:t>
            </a:r>
            <a:r>
              <a:rPr lang="pt-BR" dirty="0" err="1"/>
              <a:t>configuration</a:t>
            </a:r>
            <a:r>
              <a:rPr lang="pt-BR" dirty="0"/>
              <a:t> </a:t>
            </a:r>
            <a:r>
              <a:rPr lang="pt-BR" dirty="0" err="1"/>
              <a:t>studies</a:t>
            </a:r>
            <a:endParaRPr lang="pt-BR" dirty="0"/>
          </a:p>
          <a:p>
            <a:pPr lvl="1"/>
            <a:r>
              <a:rPr lang="pt-BR" dirty="0">
                <a:latin typeface="+mn-lt"/>
              </a:rPr>
              <a:t>Dissertação de mestrado de Levi </a:t>
            </a:r>
            <a:r>
              <a:rPr lang="pt-BR" dirty="0" err="1">
                <a:latin typeface="+mn-lt"/>
              </a:rPr>
              <a:t>Stahl</a:t>
            </a:r>
            <a:r>
              <a:rPr lang="pt-BR" dirty="0">
                <a:latin typeface="+mn-lt"/>
              </a:rPr>
              <a:t> (IFUSP)</a:t>
            </a:r>
          </a:p>
          <a:p>
            <a:pPr lvl="1"/>
            <a:r>
              <a:rPr lang="pt-BR" dirty="0">
                <a:latin typeface="+mn-lt"/>
              </a:rPr>
              <a:t>Contribuição para a otimização sistema </a:t>
            </a:r>
            <a:r>
              <a:rPr lang="pt-BR" dirty="0" err="1">
                <a:latin typeface="+mn-lt"/>
              </a:rPr>
              <a:t>ToF</a:t>
            </a:r>
            <a:r>
              <a:rPr lang="pt-BR" dirty="0">
                <a:latin typeface="+mn-lt"/>
              </a:rPr>
              <a:t> do detetor ALICE3</a:t>
            </a:r>
          </a:p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6D4F16B-5CB4-0261-EF26-C05D49D196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5112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>
            <a:spLocks noGrp="1"/>
          </p:cNvSpPr>
          <p:nvPr>
            <p:ph type="sldNum" idx="12"/>
          </p:nvPr>
        </p:nvSpPr>
        <p:spPr>
          <a:xfrm>
            <a:off x="8556784" y="5607177"/>
            <a:ext cx="548606" cy="393766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fld id="{00000000-1234-1234-1234-123412341234}" type="slidenum">
              <a:rPr lang="en-US"/>
              <a:pPr/>
              <a:t>16</a:t>
            </a:fld>
            <a:endParaRPr/>
          </a:p>
        </p:txBody>
      </p:sp>
      <p:grpSp>
        <p:nvGrpSpPr>
          <p:cNvPr id="76" name="Google Shape;76;p14"/>
          <p:cNvGrpSpPr/>
          <p:nvPr/>
        </p:nvGrpSpPr>
        <p:grpSpPr>
          <a:xfrm>
            <a:off x="1" y="862004"/>
            <a:ext cx="9558511" cy="5273325"/>
            <a:chOff x="0" y="5340"/>
            <a:chExt cx="10537595" cy="5813475"/>
          </a:xfrm>
        </p:grpSpPr>
        <p:sp>
          <p:nvSpPr>
            <p:cNvPr id="77" name="Google Shape;77;p14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spcFirstLastPara="1" wrap="square" lIns="82930" tIns="82930" rIns="82930" bIns="82930" anchor="ctr" anchorCtr="0">
              <a:noAutofit/>
            </a:bodyPr>
            <a:lstStyle/>
            <a:p>
              <a:endParaRPr sz="1633"/>
            </a:p>
          </p:txBody>
        </p:sp>
        <p:sp>
          <p:nvSpPr>
            <p:cNvPr id="78" name="Google Shape;78;p14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spcFirstLastPara="1" wrap="square" lIns="82930" tIns="82930" rIns="82930" bIns="82930" anchor="ctr" anchorCtr="0">
              <a:noAutofit/>
            </a:bodyPr>
            <a:lstStyle/>
            <a:p>
              <a:endParaRPr sz="1633"/>
            </a:p>
          </p:txBody>
        </p:sp>
        <p:sp>
          <p:nvSpPr>
            <p:cNvPr id="79" name="Google Shape;79;p14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1638" tIns="40819" rIns="81638" bIns="40819" anchor="ctr" anchorCtr="0">
              <a:noAutofit/>
            </a:bodyPr>
            <a:lstStyle/>
            <a:p>
              <a:r>
                <a:rPr lang="en-US" sz="1633" baseline="-250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Collaboration Meeting</a:t>
              </a:r>
              <a:endParaRPr sz="1633" baseline="-25000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80" name="Google Shape;80;p14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1" name="Google Shape;81;p14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1638" tIns="40819" rIns="81638" bIns="40819" anchor="ctr" anchorCtr="0">
              <a:noAutofit/>
            </a:bodyPr>
            <a:lstStyle/>
            <a:p>
              <a:r>
                <a:rPr lang="en-US" sz="1361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G. Souza </a:t>
              </a:r>
              <a:r>
                <a:rPr lang="en-US" sz="1361" baseline="-250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2024</a:t>
              </a:r>
              <a:endParaRPr sz="1361" baseline="-25000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82" name="Google Shape;82;p14"/>
          <p:cNvSpPr txBox="1"/>
          <p:nvPr/>
        </p:nvSpPr>
        <p:spPr>
          <a:xfrm>
            <a:off x="210739" y="1125340"/>
            <a:ext cx="8663675" cy="393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30" tIns="82930" rIns="82930" bIns="82930" anchor="t" anchorCtr="0">
            <a:noAutofit/>
          </a:bodyPr>
          <a:lstStyle/>
          <a:p>
            <a:r>
              <a:rPr lang="en-US" sz="2177" b="1">
                <a:latin typeface="Amiri"/>
                <a:ea typeface="Amiri"/>
                <a:cs typeface="Amiri"/>
                <a:sym typeface="Amiri"/>
              </a:rPr>
              <a:t>The HEPIC in the ALICE 3 TOF collaboration </a:t>
            </a:r>
            <a:endParaRPr sz="2177" b="1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83" name="Google Shape;83;p14"/>
          <p:cNvSpPr txBox="1"/>
          <p:nvPr/>
        </p:nvSpPr>
        <p:spPr>
          <a:xfrm>
            <a:off x="268203" y="1693267"/>
            <a:ext cx="5708931" cy="1702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30" tIns="82930" rIns="82930" bIns="82930" anchor="t" anchorCtr="0">
            <a:noAutofit/>
          </a:bodyPr>
          <a:lstStyle/>
          <a:p>
            <a:r>
              <a:rPr lang="en-US" sz="1542">
                <a:latin typeface="Amiri"/>
                <a:ea typeface="Amiri"/>
                <a:cs typeface="Amiri"/>
                <a:sym typeface="Amiri"/>
              </a:rPr>
              <a:t>Participation on the 10/2023 test beam</a:t>
            </a:r>
            <a:endParaRPr sz="1542">
              <a:latin typeface="Amiri"/>
              <a:ea typeface="Amiri"/>
              <a:cs typeface="Amiri"/>
              <a:sym typeface="Amiri"/>
            </a:endParaRPr>
          </a:p>
          <a:p>
            <a:endParaRPr sz="1542">
              <a:latin typeface="Amiri"/>
              <a:ea typeface="Amiri"/>
              <a:cs typeface="Amiri"/>
              <a:sym typeface="Amiri"/>
            </a:endParaRPr>
          </a:p>
          <a:p>
            <a:r>
              <a:rPr lang="en-US" sz="1542">
                <a:latin typeface="Amiri"/>
                <a:ea typeface="Amiri"/>
                <a:cs typeface="Amiri"/>
                <a:sym typeface="Amiri"/>
              </a:rPr>
              <a:t>Measurements of time resolution at CERN’s PS (proton synchrotron)  - 10 GeV/c </a:t>
            </a:r>
            <a:endParaRPr sz="1542">
              <a:latin typeface="Amiri"/>
              <a:ea typeface="Amiri"/>
              <a:cs typeface="Amiri"/>
              <a:sym typeface="Amiri"/>
            </a:endParaRPr>
          </a:p>
          <a:p>
            <a:endParaRPr sz="1542">
              <a:latin typeface="Amiri"/>
              <a:ea typeface="Amiri"/>
              <a:cs typeface="Amiri"/>
              <a:sym typeface="Amiri"/>
            </a:endParaRPr>
          </a:p>
          <a:p>
            <a:r>
              <a:rPr lang="en-US" sz="1542">
                <a:latin typeface="Amiri"/>
                <a:ea typeface="Amiri"/>
                <a:cs typeface="Amiri"/>
                <a:sym typeface="Amiri"/>
              </a:rPr>
              <a:t>Results under analysis - paper on the way</a:t>
            </a:r>
            <a:endParaRPr sz="1542">
              <a:latin typeface="Amiri"/>
              <a:ea typeface="Amiri"/>
              <a:cs typeface="Amiri"/>
              <a:sym typeface="Amiri"/>
            </a:endParaRPr>
          </a:p>
          <a:p>
            <a:endParaRPr sz="1633">
              <a:latin typeface="Amiri"/>
              <a:ea typeface="Amiri"/>
              <a:cs typeface="Amiri"/>
              <a:sym typeface="Amiri"/>
            </a:endParaRPr>
          </a:p>
          <a:p>
            <a:endParaRPr sz="1633">
              <a:latin typeface="Amiri"/>
              <a:ea typeface="Amiri"/>
              <a:cs typeface="Amiri"/>
              <a:sym typeface="Amiri"/>
            </a:endParaRPr>
          </a:p>
        </p:txBody>
      </p:sp>
      <p:pic>
        <p:nvPicPr>
          <p:cNvPr id="84" name="Google Shape;8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97283" y="1154560"/>
            <a:ext cx="2094531" cy="1563613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4"/>
          <p:cNvSpPr txBox="1"/>
          <p:nvPr/>
        </p:nvSpPr>
        <p:spPr>
          <a:xfrm>
            <a:off x="6437050" y="2839473"/>
            <a:ext cx="1751403" cy="265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30" tIns="82930" rIns="82930" bIns="82930" anchor="t" anchorCtr="0">
            <a:spAutoFit/>
          </a:bodyPr>
          <a:lstStyle/>
          <a:p>
            <a:r>
              <a:rPr lang="en-US" sz="635"/>
              <a:t>ALICE 3 experiment layout. (Image: CERN)</a:t>
            </a:r>
            <a:endParaRPr sz="635"/>
          </a:p>
        </p:txBody>
      </p:sp>
      <p:pic>
        <p:nvPicPr>
          <p:cNvPr id="86" name="Google Shape;86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9076" y="3323644"/>
            <a:ext cx="2699558" cy="1890187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4"/>
          <p:cNvSpPr txBox="1"/>
          <p:nvPr/>
        </p:nvSpPr>
        <p:spPr>
          <a:xfrm>
            <a:off x="3404614" y="3226130"/>
            <a:ext cx="3709349" cy="1256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30" tIns="82930" rIns="82930" bIns="82930" anchor="t" anchorCtr="0">
            <a:spAutoFit/>
          </a:bodyPr>
          <a:lstStyle/>
          <a:p>
            <a:r>
              <a:rPr lang="en-US" sz="1179">
                <a:latin typeface="Amiri"/>
                <a:ea typeface="Amiri"/>
                <a:cs typeface="Amiri"/>
                <a:sym typeface="Amiri"/>
              </a:rPr>
              <a:t>MadPix - </a:t>
            </a:r>
            <a:r>
              <a:rPr lang="en-US" sz="1179" b="1">
                <a:latin typeface="Amiri"/>
                <a:ea typeface="Amiri"/>
                <a:cs typeface="Amiri"/>
                <a:sym typeface="Amiri"/>
              </a:rPr>
              <a:t>M</a:t>
            </a:r>
            <a:r>
              <a:rPr lang="en-US" sz="1179">
                <a:latin typeface="Amiri"/>
                <a:ea typeface="Amiri"/>
                <a:cs typeface="Amiri"/>
                <a:sym typeface="Amiri"/>
              </a:rPr>
              <a:t>onolithic CMOS </a:t>
            </a:r>
            <a:r>
              <a:rPr lang="en-US" sz="1179" b="1">
                <a:latin typeface="Amiri"/>
                <a:ea typeface="Amiri"/>
                <a:cs typeface="Amiri"/>
                <a:sym typeface="Amiri"/>
              </a:rPr>
              <a:t>A</a:t>
            </a:r>
            <a:r>
              <a:rPr lang="en-US" sz="1179">
                <a:latin typeface="Amiri"/>
                <a:ea typeface="Amiri"/>
                <a:cs typeface="Amiri"/>
                <a:sym typeface="Amiri"/>
              </a:rPr>
              <a:t>valanche </a:t>
            </a:r>
            <a:r>
              <a:rPr lang="en-US" sz="1179" b="1">
                <a:latin typeface="Amiri"/>
                <a:ea typeface="Amiri"/>
                <a:cs typeface="Amiri"/>
                <a:sym typeface="Amiri"/>
              </a:rPr>
              <a:t>D</a:t>
            </a:r>
            <a:r>
              <a:rPr lang="en-US" sz="1179">
                <a:latin typeface="Amiri"/>
                <a:ea typeface="Amiri"/>
                <a:cs typeface="Amiri"/>
                <a:sym typeface="Amiri"/>
              </a:rPr>
              <a:t>etector </a:t>
            </a:r>
            <a:r>
              <a:rPr lang="en-US" sz="1179" b="1">
                <a:latin typeface="Amiri"/>
                <a:ea typeface="Amiri"/>
                <a:cs typeface="Amiri"/>
                <a:sym typeface="Amiri"/>
              </a:rPr>
              <a:t>PIX</a:t>
            </a:r>
            <a:r>
              <a:rPr lang="en-US" sz="1179">
                <a:latin typeface="Amiri"/>
                <a:ea typeface="Amiri"/>
                <a:cs typeface="Amiri"/>
                <a:sym typeface="Amiri"/>
              </a:rPr>
              <a:t>elated Prototype for ps Timing Application</a:t>
            </a:r>
            <a:endParaRPr sz="1179">
              <a:latin typeface="Amiri"/>
              <a:ea typeface="Amiri"/>
              <a:cs typeface="Amiri"/>
              <a:sym typeface="Amiri"/>
            </a:endParaRPr>
          </a:p>
          <a:p>
            <a:endParaRPr sz="1179">
              <a:latin typeface="Amiri"/>
              <a:ea typeface="Amiri"/>
              <a:cs typeface="Amiri"/>
              <a:sym typeface="Amiri"/>
            </a:endParaRPr>
          </a:p>
          <a:p>
            <a:pPr>
              <a:buClr>
                <a:schemeClr val="dk1"/>
              </a:buClr>
              <a:buSzPts val="1100"/>
            </a:pPr>
            <a:r>
              <a:rPr lang="en-US" sz="1179">
                <a:latin typeface="Amiri"/>
                <a:ea typeface="Amiri"/>
                <a:cs typeface="Amiri"/>
                <a:sym typeface="Amiri"/>
              </a:rPr>
              <a:t>First prototype with integrated electronics (LFoundry 110 nm) and sensor gain</a:t>
            </a:r>
            <a:endParaRPr sz="1179">
              <a:latin typeface="Amiri"/>
              <a:ea typeface="Amiri"/>
              <a:cs typeface="Amiri"/>
              <a:sym typeface="Amiri"/>
            </a:endParaRPr>
          </a:p>
          <a:p>
            <a:r>
              <a:rPr lang="en-US" sz="1179">
                <a:latin typeface="Amiri"/>
                <a:ea typeface="Amiri"/>
                <a:cs typeface="Amiri"/>
                <a:sym typeface="Amiri"/>
              </a:rPr>
              <a:t>Active thickness: 48µm</a:t>
            </a:r>
            <a:endParaRPr sz="1179">
              <a:latin typeface="Amiri"/>
              <a:ea typeface="Amiri"/>
              <a:cs typeface="Amiri"/>
              <a:sym typeface="Amiri"/>
            </a:endParaRPr>
          </a:p>
        </p:txBody>
      </p:sp>
      <p:pic>
        <p:nvPicPr>
          <p:cNvPr id="88" name="Google Shape;8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72392" y="3065530"/>
            <a:ext cx="1429686" cy="254165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076459" y="4444348"/>
            <a:ext cx="2654836" cy="12261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0" name="Google Shape;90;p14"/>
          <p:cNvCxnSpPr/>
          <p:nvPr/>
        </p:nvCxnSpPr>
        <p:spPr>
          <a:xfrm rot="10800000" flipH="1">
            <a:off x="5933911" y="4420378"/>
            <a:ext cx="1269196" cy="359206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1" name="Google Shape;91;p14"/>
          <p:cNvSpPr/>
          <p:nvPr/>
        </p:nvSpPr>
        <p:spPr>
          <a:xfrm>
            <a:off x="5292148" y="4482649"/>
            <a:ext cx="747258" cy="680043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82930" tIns="82930" rIns="82930" bIns="82930" anchor="ctr" anchorCtr="0">
            <a:noAutofit/>
          </a:bodyPr>
          <a:lstStyle/>
          <a:p>
            <a:pPr algn="ctr"/>
            <a:endParaRPr sz="1633"/>
          </a:p>
        </p:txBody>
      </p:sp>
      <p:cxnSp>
        <p:nvCxnSpPr>
          <p:cNvPr id="92" name="Google Shape;92;p14"/>
          <p:cNvCxnSpPr/>
          <p:nvPr/>
        </p:nvCxnSpPr>
        <p:spPr>
          <a:xfrm>
            <a:off x="6504639" y="3582275"/>
            <a:ext cx="1368794" cy="632149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>
            <a:spLocks noGrp="1"/>
          </p:cNvSpPr>
          <p:nvPr>
            <p:ph type="sldNum" idx="12"/>
          </p:nvPr>
        </p:nvSpPr>
        <p:spPr>
          <a:xfrm>
            <a:off x="8556784" y="5607177"/>
            <a:ext cx="548606" cy="393766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fld id="{00000000-1234-1234-1234-123412341234}" type="slidenum">
              <a:rPr lang="en-US"/>
              <a:pPr/>
              <a:t>17</a:t>
            </a:fld>
            <a:endParaRPr/>
          </a:p>
        </p:txBody>
      </p:sp>
      <p:grpSp>
        <p:nvGrpSpPr>
          <p:cNvPr id="98" name="Google Shape;98;p15"/>
          <p:cNvGrpSpPr/>
          <p:nvPr/>
        </p:nvGrpSpPr>
        <p:grpSpPr>
          <a:xfrm>
            <a:off x="1" y="862004"/>
            <a:ext cx="9558511" cy="5273325"/>
            <a:chOff x="0" y="5340"/>
            <a:chExt cx="10537595" cy="5813475"/>
          </a:xfrm>
        </p:grpSpPr>
        <p:sp>
          <p:nvSpPr>
            <p:cNvPr id="99" name="Google Shape;99;p15"/>
            <p:cNvSpPr/>
            <p:nvPr/>
          </p:nvSpPr>
          <p:spPr>
            <a:xfrm>
              <a:off x="182880" y="145020"/>
              <a:ext cx="9418200" cy="1188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spcFirstLastPara="1" wrap="square" lIns="82930" tIns="82930" rIns="82930" bIns="82930" anchor="ctr" anchorCtr="0">
              <a:noAutofit/>
            </a:bodyPr>
            <a:lstStyle/>
            <a:p>
              <a:endParaRPr sz="1633"/>
            </a:p>
          </p:txBody>
        </p:sp>
        <p:sp>
          <p:nvSpPr>
            <p:cNvPr id="100" name="Google Shape;100;p15"/>
            <p:cNvSpPr/>
            <p:nvPr/>
          </p:nvSpPr>
          <p:spPr>
            <a:xfrm>
              <a:off x="1188725" y="5570225"/>
              <a:ext cx="7759500" cy="30300"/>
            </a:xfrm>
            <a:prstGeom prst="rect">
              <a:avLst/>
            </a:prstGeom>
            <a:solidFill>
              <a:srgbClr val="729FCF"/>
            </a:solidFill>
            <a:ln>
              <a:noFill/>
            </a:ln>
          </p:spPr>
          <p:txBody>
            <a:bodyPr spcFirstLastPara="1" wrap="square" lIns="82930" tIns="82930" rIns="82930" bIns="82930" anchor="ctr" anchorCtr="0">
              <a:noAutofit/>
            </a:bodyPr>
            <a:lstStyle/>
            <a:p>
              <a:endParaRPr sz="1633"/>
            </a:p>
          </p:txBody>
        </p:sp>
        <p:sp>
          <p:nvSpPr>
            <p:cNvPr id="101" name="Google Shape;101;p15"/>
            <p:cNvSpPr txBox="1"/>
            <p:nvPr/>
          </p:nvSpPr>
          <p:spPr>
            <a:xfrm>
              <a:off x="0" y="5115663"/>
              <a:ext cx="17580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1638" tIns="40819" rIns="81638" bIns="40819" anchor="ctr" anchorCtr="0">
              <a:noAutofit/>
            </a:bodyPr>
            <a:lstStyle/>
            <a:p>
              <a:r>
                <a:rPr lang="en-US" sz="1633" baseline="-250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Collaboration Meeting</a:t>
              </a:r>
              <a:endParaRPr sz="1633" baseline="-25000">
                <a:latin typeface="Amiri"/>
                <a:ea typeface="Amiri"/>
                <a:cs typeface="Amiri"/>
                <a:sym typeface="Amiri"/>
              </a:endParaRPr>
            </a:p>
          </p:txBody>
        </p:sp>
        <p:pic>
          <p:nvPicPr>
            <p:cNvPr id="102" name="Google Shape;102;p1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9676080" y="5340"/>
              <a:ext cx="382320" cy="349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3" name="Google Shape;103;p15"/>
            <p:cNvSpPr txBox="1"/>
            <p:nvPr/>
          </p:nvSpPr>
          <p:spPr>
            <a:xfrm>
              <a:off x="8982995" y="5191815"/>
              <a:ext cx="1554600" cy="62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1638" tIns="40819" rIns="81638" bIns="40819" anchor="ctr" anchorCtr="0">
              <a:noAutofit/>
            </a:bodyPr>
            <a:lstStyle/>
            <a:p>
              <a:r>
                <a:rPr lang="en-US" sz="1361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G. Souza </a:t>
              </a:r>
              <a:r>
                <a:rPr lang="en-US" sz="1361" baseline="-25000">
                  <a:solidFill>
                    <a:srgbClr val="729FCF"/>
                  </a:solidFill>
                  <a:latin typeface="Amiri"/>
                  <a:ea typeface="Amiri"/>
                  <a:cs typeface="Amiri"/>
                  <a:sym typeface="Amiri"/>
                </a:rPr>
                <a:t>2024</a:t>
              </a:r>
              <a:endParaRPr sz="1361" baseline="-25000">
                <a:latin typeface="Amiri"/>
                <a:ea typeface="Amiri"/>
                <a:cs typeface="Amiri"/>
                <a:sym typeface="Amiri"/>
              </a:endParaRPr>
            </a:p>
          </p:txBody>
        </p:sp>
      </p:grpSp>
      <p:sp>
        <p:nvSpPr>
          <p:cNvPr id="104" name="Google Shape;104;p15"/>
          <p:cNvSpPr txBox="1"/>
          <p:nvPr/>
        </p:nvSpPr>
        <p:spPr>
          <a:xfrm>
            <a:off x="210739" y="1056220"/>
            <a:ext cx="8663675" cy="393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30" tIns="82930" rIns="82930" bIns="82930" anchor="t" anchorCtr="0">
            <a:no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en-US" sz="2177" b="1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rPr>
              <a:t>Other contributions: New analysis tools based on PyROOT </a:t>
            </a:r>
            <a:endParaRPr sz="2177" b="1">
              <a:solidFill>
                <a:schemeClr val="dk1"/>
              </a:solidFill>
              <a:latin typeface="Amiri"/>
              <a:ea typeface="Amiri"/>
              <a:cs typeface="Amiri"/>
              <a:sym typeface="Amiri"/>
            </a:endParaRPr>
          </a:p>
          <a:p>
            <a:endParaRPr sz="2177" b="1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105" name="Google Shape;105;p15"/>
          <p:cNvSpPr txBox="1"/>
          <p:nvPr/>
        </p:nvSpPr>
        <p:spPr>
          <a:xfrm>
            <a:off x="1966016" y="2915555"/>
            <a:ext cx="2162313" cy="307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30" tIns="82930" rIns="82930" bIns="82930" anchor="t" anchorCtr="0">
            <a:spAutoFit/>
          </a:bodyPr>
          <a:lstStyle/>
          <a:p>
            <a:r>
              <a:rPr lang="en-US" sz="907">
                <a:latin typeface="Amiri"/>
                <a:ea typeface="Amiri"/>
                <a:cs typeface="Amiri"/>
                <a:sym typeface="Amiri"/>
              </a:rPr>
              <a:t>Available at: ALICE3 TOF gitlab repository</a:t>
            </a:r>
            <a:endParaRPr sz="907">
              <a:latin typeface="Amiri"/>
              <a:ea typeface="Amiri"/>
              <a:cs typeface="Amiri"/>
              <a:sym typeface="Amiri"/>
            </a:endParaRPr>
          </a:p>
        </p:txBody>
      </p:sp>
      <p:pic>
        <p:nvPicPr>
          <p:cNvPr id="106" name="Google Shape;10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78940" y="1559846"/>
            <a:ext cx="2558536" cy="139543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7" name="Google Shape;107;p15"/>
          <p:cNvCxnSpPr/>
          <p:nvPr/>
        </p:nvCxnSpPr>
        <p:spPr>
          <a:xfrm>
            <a:off x="3519179" y="3186876"/>
            <a:ext cx="297978" cy="242192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8" name="Google Shape;108;p15"/>
          <p:cNvCxnSpPr>
            <a:stCxn id="106" idx="1"/>
          </p:cNvCxnSpPr>
          <p:nvPr/>
        </p:nvCxnSpPr>
        <p:spPr>
          <a:xfrm flipH="1">
            <a:off x="1519189" y="2257565"/>
            <a:ext cx="359751" cy="31294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9" name="Google Shape;109;p15"/>
          <p:cNvCxnSpPr>
            <a:endCxn id="110" idx="0"/>
          </p:cNvCxnSpPr>
          <p:nvPr/>
        </p:nvCxnSpPr>
        <p:spPr>
          <a:xfrm>
            <a:off x="1216880" y="2961561"/>
            <a:ext cx="53609" cy="394855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1" name="Google Shape;111;p15"/>
          <p:cNvSpPr txBox="1"/>
          <p:nvPr/>
        </p:nvSpPr>
        <p:spPr>
          <a:xfrm>
            <a:off x="54176" y="1950358"/>
            <a:ext cx="1799297" cy="500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30" tIns="82930" rIns="82930" bIns="82930" anchor="t" anchorCtr="0">
            <a:noAutofit/>
          </a:bodyPr>
          <a:lstStyle/>
          <a:p>
            <a:pPr>
              <a:buClr>
                <a:srgbClr val="000000"/>
              </a:buClr>
              <a:buSzPts val="1100"/>
            </a:pPr>
            <a:r>
              <a:rPr lang="en-US" sz="1633">
                <a:solidFill>
                  <a:srgbClr val="000000"/>
                </a:solidFill>
                <a:latin typeface="Amiri"/>
                <a:ea typeface="Amiri"/>
                <a:cs typeface="Amiri"/>
                <a:sym typeface="Amiri"/>
              </a:rPr>
              <a:t>Energy spectrum and gain/MPV calculations macro </a:t>
            </a:r>
            <a:endParaRPr sz="1633">
              <a:solidFill>
                <a:srgbClr val="000000"/>
              </a:solidFill>
              <a:latin typeface="Amiri"/>
              <a:ea typeface="Amiri"/>
              <a:cs typeface="Amiri"/>
              <a:sym typeface="Amiri"/>
            </a:endParaRPr>
          </a:p>
          <a:p>
            <a:endParaRPr sz="1633"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112" name="Google Shape;112;p15"/>
          <p:cNvSpPr txBox="1"/>
          <p:nvPr/>
        </p:nvSpPr>
        <p:spPr>
          <a:xfrm>
            <a:off x="2825416" y="3251778"/>
            <a:ext cx="3007809" cy="670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30" tIns="82930" rIns="82930" bIns="82930" anchor="t" anchorCtr="0">
            <a:spAutoFit/>
          </a:bodyPr>
          <a:lstStyle/>
          <a:p>
            <a:r>
              <a:rPr lang="en-US" sz="1633">
                <a:latin typeface="Amiri"/>
                <a:ea typeface="Amiri"/>
                <a:cs typeface="Amiri"/>
                <a:sym typeface="Amiri"/>
              </a:rPr>
              <a:t>CFD/</a:t>
            </a:r>
            <a:r>
              <a:rPr lang="en-US" sz="1633">
                <a:solidFill>
                  <a:srgbClr val="000000"/>
                </a:solidFill>
                <a:latin typeface="Amiri"/>
                <a:ea typeface="Amiri"/>
                <a:cs typeface="Amiri"/>
                <a:sym typeface="Amiri"/>
              </a:rPr>
              <a:t>Time difference calculation and time resolution</a:t>
            </a:r>
            <a:endParaRPr sz="1633">
              <a:solidFill>
                <a:srgbClr val="000000"/>
              </a:solidFill>
              <a:latin typeface="Amiri"/>
              <a:ea typeface="Amiri"/>
              <a:cs typeface="Amiri"/>
              <a:sym typeface="Amiri"/>
            </a:endParaRPr>
          </a:p>
        </p:txBody>
      </p:sp>
      <p:sp>
        <p:nvSpPr>
          <p:cNvPr id="113" name="Google Shape;113;p15"/>
          <p:cNvSpPr txBox="1"/>
          <p:nvPr/>
        </p:nvSpPr>
        <p:spPr>
          <a:xfrm>
            <a:off x="172891" y="1649613"/>
            <a:ext cx="1339948" cy="500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30" tIns="82930" rIns="82930" bIns="82930" anchor="t" anchorCtr="0">
            <a:noAutofit/>
          </a:bodyPr>
          <a:lstStyle/>
          <a:p>
            <a:endParaRPr sz="1633"/>
          </a:p>
        </p:txBody>
      </p:sp>
      <p:sp>
        <p:nvSpPr>
          <p:cNvPr id="114" name="Google Shape;114;p15"/>
          <p:cNvSpPr txBox="1"/>
          <p:nvPr/>
        </p:nvSpPr>
        <p:spPr>
          <a:xfrm>
            <a:off x="151280" y="1584757"/>
            <a:ext cx="1404714" cy="3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30" tIns="82930" rIns="82930" bIns="82930" anchor="t" anchorCtr="0">
            <a:noAutofit/>
          </a:bodyPr>
          <a:lstStyle/>
          <a:p>
            <a:r>
              <a:rPr lang="en-US" sz="1633" b="1">
                <a:latin typeface="Amiri"/>
                <a:ea typeface="Amiri"/>
                <a:cs typeface="Amiri"/>
                <a:sym typeface="Amiri"/>
              </a:rPr>
              <a:t>You will find:</a:t>
            </a:r>
            <a:endParaRPr sz="1633" b="1">
              <a:latin typeface="Amiri"/>
              <a:ea typeface="Amiri"/>
              <a:cs typeface="Amiri"/>
              <a:sym typeface="Amiri"/>
            </a:endParaRPr>
          </a:p>
        </p:txBody>
      </p:sp>
      <p:grpSp>
        <p:nvGrpSpPr>
          <p:cNvPr id="115" name="Google Shape;115;p15"/>
          <p:cNvGrpSpPr/>
          <p:nvPr/>
        </p:nvGrpSpPr>
        <p:grpSpPr>
          <a:xfrm>
            <a:off x="6002942" y="1719517"/>
            <a:ext cx="3102440" cy="3558319"/>
            <a:chOff x="6617825" y="950688"/>
            <a:chExt cx="3420225" cy="3922800"/>
          </a:xfrm>
        </p:grpSpPr>
        <p:pic>
          <p:nvPicPr>
            <p:cNvPr id="116" name="Google Shape;116;p15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617825" y="2885338"/>
              <a:ext cx="3339875" cy="1763624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17" name="Google Shape;117;p15"/>
            <p:cNvGrpSpPr/>
            <p:nvPr/>
          </p:nvGrpSpPr>
          <p:grpSpPr>
            <a:xfrm>
              <a:off x="6645725" y="950688"/>
              <a:ext cx="3392325" cy="3922800"/>
              <a:chOff x="6645725" y="950688"/>
              <a:chExt cx="3392325" cy="3922800"/>
            </a:xfrm>
          </p:grpSpPr>
          <p:sp>
            <p:nvSpPr>
              <p:cNvPr id="118" name="Google Shape;118;p15"/>
              <p:cNvSpPr/>
              <p:nvPr/>
            </p:nvSpPr>
            <p:spPr>
              <a:xfrm>
                <a:off x="6645725" y="950688"/>
                <a:ext cx="3284100" cy="3922800"/>
              </a:xfrm>
              <a:prstGeom prst="rect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82930" tIns="82930" rIns="82930" bIns="82930" anchor="ctr" anchorCtr="0">
                <a:noAutofit/>
              </a:bodyPr>
              <a:lstStyle/>
              <a:p>
                <a:pPr algn="ctr"/>
                <a:endParaRPr sz="1633"/>
              </a:p>
            </p:txBody>
          </p:sp>
          <p:sp>
            <p:nvSpPr>
              <p:cNvPr id="119" name="Google Shape;119;p15"/>
              <p:cNvSpPr txBox="1"/>
              <p:nvPr/>
            </p:nvSpPr>
            <p:spPr>
              <a:xfrm>
                <a:off x="6722150" y="1007150"/>
                <a:ext cx="3315900" cy="24008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2930" tIns="82930" rIns="82930" bIns="82930" anchor="t" anchorCtr="0">
                <a:spAutoFit/>
              </a:bodyPr>
              <a:lstStyle/>
              <a:p>
                <a:r>
                  <a:rPr lang="en-US" sz="1633" b="1">
                    <a:solidFill>
                      <a:schemeClr val="dk1"/>
                    </a:solidFill>
                    <a:latin typeface="Amiri"/>
                    <a:ea typeface="Amiri"/>
                    <a:cs typeface="Amiri"/>
                    <a:sym typeface="Amiri"/>
                  </a:rPr>
                  <a:t>Also new digitizer decoder:</a:t>
                </a:r>
                <a:endParaRPr sz="1633" b="1">
                  <a:solidFill>
                    <a:schemeClr val="dk1"/>
                  </a:solidFill>
                  <a:latin typeface="Amiri"/>
                  <a:ea typeface="Amiri"/>
                  <a:cs typeface="Amiri"/>
                  <a:sym typeface="Amiri"/>
                </a:endParaRPr>
              </a:p>
              <a:p>
                <a:endParaRPr sz="1633" b="1">
                  <a:solidFill>
                    <a:schemeClr val="dk1"/>
                  </a:solidFill>
                  <a:latin typeface="Amiri"/>
                  <a:ea typeface="Amiri"/>
                  <a:cs typeface="Amiri"/>
                  <a:sym typeface="Amiri"/>
                </a:endParaRPr>
              </a:p>
              <a:p>
                <a:r>
                  <a:rPr lang="en-US" sz="1633">
                    <a:solidFill>
                      <a:schemeClr val="dk1"/>
                    </a:solidFill>
                    <a:latin typeface="Amiri"/>
                    <a:ea typeface="Amiri"/>
                    <a:cs typeface="Amiri"/>
                    <a:sym typeface="Amiri"/>
                  </a:rPr>
                  <a:t>Decoder for the new digitizer that will be used in the next TB - 07/2024 ~ 10/2024</a:t>
                </a:r>
                <a:endParaRPr sz="1633">
                  <a:solidFill>
                    <a:schemeClr val="dk1"/>
                  </a:solidFill>
                  <a:latin typeface="Amiri"/>
                  <a:ea typeface="Amiri"/>
                  <a:cs typeface="Amiri"/>
                  <a:sym typeface="Amiri"/>
                </a:endParaRPr>
              </a:p>
              <a:p>
                <a:endParaRPr sz="1633">
                  <a:solidFill>
                    <a:schemeClr val="dk1"/>
                  </a:solidFill>
                  <a:latin typeface="Amiri"/>
                  <a:ea typeface="Amiri"/>
                  <a:cs typeface="Amiri"/>
                  <a:sym typeface="Amiri"/>
                </a:endParaRPr>
              </a:p>
              <a:p>
                <a:r>
                  <a:rPr lang="en-US" sz="1633">
                    <a:solidFill>
                      <a:schemeClr val="dk1"/>
                    </a:solidFill>
                    <a:latin typeface="Amiri"/>
                    <a:ea typeface="Amiri"/>
                    <a:cs typeface="Amiri"/>
                    <a:sym typeface="Amiri"/>
                  </a:rPr>
                  <a:t>Integrated with the old analysis tool </a:t>
                </a:r>
                <a:endParaRPr sz="1633">
                  <a:solidFill>
                    <a:schemeClr val="dk1"/>
                  </a:solidFill>
                  <a:latin typeface="Amiri"/>
                  <a:ea typeface="Amiri"/>
                  <a:cs typeface="Amiri"/>
                  <a:sym typeface="Amiri"/>
                </a:endParaRPr>
              </a:p>
            </p:txBody>
          </p:sp>
        </p:grpSp>
      </p:grpSp>
      <p:pic>
        <p:nvPicPr>
          <p:cNvPr id="110" name="Google Shape;110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46077" y="3356416"/>
            <a:ext cx="2248826" cy="2227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696452" y="3922026"/>
            <a:ext cx="3057062" cy="1691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5A0270-F0C7-6ADF-3E63-6B94CA546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3" y="656799"/>
            <a:ext cx="8392884" cy="1143000"/>
          </a:xfrm>
        </p:spPr>
        <p:txBody>
          <a:bodyPr>
            <a:normAutofit fontScale="90000"/>
          </a:bodyPr>
          <a:lstStyle/>
          <a:p>
            <a:r>
              <a:rPr lang="pt-BR" dirty="0"/>
              <a:t>Objetivos do </a:t>
            </a:r>
            <a:r>
              <a:rPr lang="pt-BR" i="1" dirty="0" err="1"/>
              <a:t>Working</a:t>
            </a:r>
            <a:r>
              <a:rPr lang="pt-BR" i="1" dirty="0"/>
              <a:t> </a:t>
            </a:r>
            <a:r>
              <a:rPr lang="pt-BR" i="1" dirty="0" err="1"/>
              <a:t>Group</a:t>
            </a:r>
            <a:r>
              <a:rPr lang="pt-BR" i="1" dirty="0"/>
              <a:t> </a:t>
            </a:r>
            <a:r>
              <a:rPr lang="pt-BR" dirty="0"/>
              <a:t>1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4A0C3F8-C04C-44FA-1992-1BEF9A98D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b="1" dirty="0">
                <a:latin typeface="+mn-lt"/>
              </a:rPr>
              <a:t>Strong Sector </a:t>
            </a:r>
            <a:r>
              <a:rPr lang="pt-BR" b="1" dirty="0" err="1">
                <a:latin typeface="+mn-lt"/>
              </a:rPr>
              <a:t>of</a:t>
            </a:r>
            <a:r>
              <a:rPr lang="pt-BR" b="1" dirty="0">
                <a:latin typeface="+mn-lt"/>
              </a:rPr>
              <a:t> </a:t>
            </a:r>
            <a:r>
              <a:rPr lang="pt-BR" b="1" dirty="0" err="1">
                <a:latin typeface="+mn-lt"/>
              </a:rPr>
              <a:t>the</a:t>
            </a:r>
            <a:r>
              <a:rPr lang="pt-BR" b="1" dirty="0">
                <a:latin typeface="+mn-lt"/>
              </a:rPr>
              <a:t> Standard Model</a:t>
            </a:r>
          </a:p>
          <a:p>
            <a:r>
              <a:rPr lang="pt-BR" b="1" dirty="0">
                <a:latin typeface="+mn-lt"/>
              </a:rPr>
              <a:t>ALICE data </a:t>
            </a:r>
            <a:r>
              <a:rPr lang="pt-BR" b="1" dirty="0" err="1">
                <a:latin typeface="+mn-lt"/>
              </a:rPr>
              <a:t>analysis</a:t>
            </a:r>
            <a:r>
              <a:rPr lang="pt-BR" b="1" dirty="0">
                <a:latin typeface="+mn-lt"/>
              </a:rPr>
              <a:t> </a:t>
            </a:r>
            <a:r>
              <a:rPr lang="pt-BR" b="1" dirty="0" err="1">
                <a:latin typeface="+mn-lt"/>
              </a:rPr>
              <a:t>and</a:t>
            </a:r>
            <a:r>
              <a:rPr lang="pt-BR" b="1" dirty="0">
                <a:latin typeface="+mn-lt"/>
              </a:rPr>
              <a:t> detector upgrade</a:t>
            </a:r>
          </a:p>
          <a:p>
            <a:r>
              <a:rPr lang="pt-BR" dirty="0">
                <a:latin typeface="+mn-lt"/>
              </a:rPr>
              <a:t>Experimental </a:t>
            </a:r>
            <a:r>
              <a:rPr lang="pt-BR" dirty="0" err="1">
                <a:latin typeface="+mn-lt"/>
              </a:rPr>
              <a:t>Study</a:t>
            </a:r>
            <a:r>
              <a:rPr lang="pt-BR" dirty="0">
                <a:latin typeface="+mn-lt"/>
              </a:rPr>
              <a:t> </a:t>
            </a:r>
            <a:r>
              <a:rPr lang="pt-BR" dirty="0" err="1">
                <a:latin typeface="+mn-lt"/>
              </a:rPr>
              <a:t>of</a:t>
            </a:r>
            <a:r>
              <a:rPr lang="pt-BR" dirty="0">
                <a:latin typeface="+mn-lt"/>
              </a:rPr>
              <a:t> </a:t>
            </a:r>
            <a:r>
              <a:rPr lang="pt-BR" dirty="0" err="1">
                <a:latin typeface="+mn-lt"/>
              </a:rPr>
              <a:t>the</a:t>
            </a:r>
            <a:r>
              <a:rPr lang="pt-BR" dirty="0">
                <a:latin typeface="+mn-lt"/>
              </a:rPr>
              <a:t> Quark-</a:t>
            </a:r>
            <a:r>
              <a:rPr lang="pt-BR" dirty="0" err="1">
                <a:latin typeface="+mn-lt"/>
              </a:rPr>
              <a:t>Gluon</a:t>
            </a:r>
            <a:r>
              <a:rPr lang="pt-BR" dirty="0">
                <a:latin typeface="+mn-lt"/>
              </a:rPr>
              <a:t> Plasma </a:t>
            </a:r>
            <a:r>
              <a:rPr lang="pt-BR" dirty="0" err="1">
                <a:latin typeface="+mn-lt"/>
              </a:rPr>
              <a:t>Properties</a:t>
            </a:r>
            <a:endParaRPr lang="pt-BR" dirty="0">
              <a:latin typeface="+mn-lt"/>
            </a:endParaRPr>
          </a:p>
          <a:p>
            <a:pPr lvl="1"/>
            <a:r>
              <a:rPr lang="pt-BR" dirty="0" err="1">
                <a:latin typeface="+mn-lt"/>
              </a:rPr>
              <a:t>Strangeness</a:t>
            </a:r>
            <a:r>
              <a:rPr lang="pt-BR" dirty="0">
                <a:latin typeface="+mn-lt"/>
              </a:rPr>
              <a:t> </a:t>
            </a:r>
            <a:r>
              <a:rPr lang="pt-BR" dirty="0" err="1">
                <a:latin typeface="+mn-lt"/>
              </a:rPr>
              <a:t>Production</a:t>
            </a:r>
            <a:r>
              <a:rPr lang="pt-BR" dirty="0">
                <a:latin typeface="+mn-lt"/>
              </a:rPr>
              <a:t> in </a:t>
            </a:r>
            <a:r>
              <a:rPr lang="pt-BR" dirty="0" err="1">
                <a:latin typeface="+mn-lt"/>
              </a:rPr>
              <a:t>Relativistic</a:t>
            </a:r>
            <a:r>
              <a:rPr lang="pt-BR" dirty="0">
                <a:latin typeface="+mn-lt"/>
              </a:rPr>
              <a:t> Heavy Ion </a:t>
            </a:r>
            <a:r>
              <a:rPr lang="pt-BR" dirty="0" err="1">
                <a:latin typeface="+mn-lt"/>
              </a:rPr>
              <a:t>Collisions</a:t>
            </a:r>
            <a:endParaRPr lang="pt-BR" dirty="0">
              <a:latin typeface="+mn-lt"/>
            </a:endParaRPr>
          </a:p>
          <a:p>
            <a:pPr lvl="1"/>
            <a:r>
              <a:rPr lang="pt-BR" dirty="0">
                <a:latin typeface="+mn-lt"/>
              </a:rPr>
              <a:t>Quark-</a:t>
            </a:r>
            <a:r>
              <a:rPr lang="pt-BR" dirty="0" err="1">
                <a:latin typeface="+mn-lt"/>
              </a:rPr>
              <a:t>Gluon</a:t>
            </a:r>
            <a:r>
              <a:rPr lang="pt-BR" dirty="0">
                <a:latin typeface="+mn-lt"/>
              </a:rPr>
              <a:t> Plasma </a:t>
            </a:r>
            <a:r>
              <a:rPr lang="pt-BR" dirty="0" err="1">
                <a:latin typeface="+mn-lt"/>
              </a:rPr>
              <a:t>Tomography</a:t>
            </a:r>
            <a:r>
              <a:rPr lang="pt-BR" dirty="0">
                <a:latin typeface="+mn-lt"/>
              </a:rPr>
              <a:t> </a:t>
            </a:r>
            <a:r>
              <a:rPr lang="pt-BR" dirty="0" err="1">
                <a:latin typeface="+mn-lt"/>
              </a:rPr>
              <a:t>with</a:t>
            </a:r>
            <a:r>
              <a:rPr lang="pt-BR" dirty="0">
                <a:latin typeface="+mn-lt"/>
              </a:rPr>
              <a:t> Hard </a:t>
            </a:r>
            <a:r>
              <a:rPr lang="pt-BR" dirty="0" err="1">
                <a:latin typeface="+mn-lt"/>
              </a:rPr>
              <a:t>Probes</a:t>
            </a:r>
            <a:endParaRPr lang="pt-BR" dirty="0">
              <a:latin typeface="+mn-lt"/>
            </a:endParaRPr>
          </a:p>
          <a:p>
            <a:r>
              <a:rPr lang="pt-BR" dirty="0">
                <a:latin typeface="+mn-lt"/>
              </a:rPr>
              <a:t>The ALICE </a:t>
            </a:r>
            <a:r>
              <a:rPr lang="pt-BR" dirty="0" err="1">
                <a:latin typeface="+mn-lt"/>
              </a:rPr>
              <a:t>Experiment</a:t>
            </a:r>
            <a:r>
              <a:rPr lang="pt-BR" dirty="0">
                <a:latin typeface="+mn-lt"/>
              </a:rPr>
              <a:t> Upgrade</a:t>
            </a:r>
          </a:p>
          <a:p>
            <a:pPr lvl="1"/>
            <a:r>
              <a:rPr lang="pt-BR" dirty="0">
                <a:latin typeface="+mn-lt"/>
              </a:rPr>
              <a:t>ALICE-TPC </a:t>
            </a:r>
            <a:r>
              <a:rPr lang="pt-BR" i="1" dirty="0" err="1">
                <a:latin typeface="+mn-lt"/>
              </a:rPr>
              <a:t>Aging</a:t>
            </a:r>
            <a:r>
              <a:rPr lang="pt-BR" i="1" dirty="0">
                <a:latin typeface="+mn-lt"/>
              </a:rPr>
              <a:t> </a:t>
            </a:r>
            <a:r>
              <a:rPr lang="pt-BR" i="1" dirty="0" err="1">
                <a:latin typeface="+mn-lt"/>
              </a:rPr>
              <a:t>Studies</a:t>
            </a:r>
            <a:endParaRPr lang="pt-BR" i="1" dirty="0">
              <a:latin typeface="+mn-lt"/>
            </a:endParaRPr>
          </a:p>
          <a:p>
            <a:pPr lvl="1"/>
            <a:r>
              <a:rPr lang="pt-BR" dirty="0">
                <a:latin typeface="+mn-lt"/>
              </a:rPr>
              <a:t>ALICE </a:t>
            </a:r>
            <a:r>
              <a:rPr lang="pt-BR" dirty="0" err="1">
                <a:latin typeface="+mn-lt"/>
              </a:rPr>
              <a:t>Forward</a:t>
            </a:r>
            <a:r>
              <a:rPr lang="pt-BR" dirty="0">
                <a:latin typeface="+mn-lt"/>
              </a:rPr>
              <a:t> </a:t>
            </a:r>
            <a:r>
              <a:rPr lang="pt-BR" dirty="0" err="1">
                <a:latin typeface="+mn-lt"/>
              </a:rPr>
              <a:t>Calorimeter</a:t>
            </a:r>
            <a:endParaRPr lang="pt-BR" dirty="0">
              <a:latin typeface="+mn-lt"/>
            </a:endParaRPr>
          </a:p>
          <a:p>
            <a:pPr lvl="1"/>
            <a:r>
              <a:rPr lang="pt-BR" dirty="0">
                <a:latin typeface="+mn-lt"/>
              </a:rPr>
              <a:t>ALICE 3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A57A352-A1F0-500A-91E9-B50EBE6510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782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2F0221-5758-9249-AE0A-8389FB661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Resultados</a:t>
            </a:r>
            <a:r>
              <a:rPr lang="en-US" dirty="0"/>
              <a:t> </a:t>
            </a:r>
            <a:r>
              <a:rPr lang="en-US" dirty="0" err="1"/>
              <a:t>Esperados</a:t>
            </a:r>
            <a:endParaRPr lang="en-US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A213F13-6C2B-DC47-A098-D822AC7388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>
                <a:latin typeface="+mn-lt"/>
              </a:rPr>
              <a:t>Análises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realizadas</a:t>
            </a:r>
            <a:r>
              <a:rPr lang="en-US" dirty="0">
                <a:latin typeface="+mn-lt"/>
              </a:rPr>
              <a:t> (com </a:t>
            </a:r>
            <a:r>
              <a:rPr lang="en-US" dirty="0" err="1">
                <a:latin typeface="+mn-lt"/>
              </a:rPr>
              <a:t>notas</a:t>
            </a:r>
            <a:r>
              <a:rPr lang="en-US" dirty="0">
                <a:latin typeface="+mn-lt"/>
              </a:rPr>
              <a:t> e </a:t>
            </a:r>
            <a:r>
              <a:rPr lang="en-US" dirty="0" err="1">
                <a:latin typeface="+mn-lt"/>
              </a:rPr>
              <a:t>participação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nos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comitês</a:t>
            </a:r>
            <a:r>
              <a:rPr lang="en-US" dirty="0">
                <a:latin typeface="+mn-lt"/>
              </a:rPr>
              <a:t> de </a:t>
            </a:r>
            <a:r>
              <a:rPr lang="en-US" dirty="0" err="1">
                <a:latin typeface="+mn-lt"/>
              </a:rPr>
              <a:t>elaboração</a:t>
            </a:r>
            <a:r>
              <a:rPr lang="en-US" dirty="0">
                <a:latin typeface="+mn-lt"/>
              </a:rPr>
              <a:t> de </a:t>
            </a:r>
            <a:r>
              <a:rPr lang="en-US" dirty="0" err="1">
                <a:latin typeface="+mn-lt"/>
              </a:rPr>
              <a:t>artigos</a:t>
            </a:r>
            <a:r>
              <a:rPr lang="en-US" dirty="0">
                <a:latin typeface="+mn-lt"/>
              </a:rPr>
              <a:t>)</a:t>
            </a:r>
          </a:p>
          <a:p>
            <a:r>
              <a:rPr lang="en-US" dirty="0" err="1">
                <a:latin typeface="+mn-lt"/>
              </a:rPr>
              <a:t>Apresentações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em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conferências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representando</a:t>
            </a:r>
            <a:r>
              <a:rPr lang="en-US" dirty="0">
                <a:latin typeface="+mn-lt"/>
              </a:rPr>
              <a:t> as </a:t>
            </a:r>
            <a:r>
              <a:rPr lang="en-US" dirty="0" err="1">
                <a:latin typeface="+mn-lt"/>
              </a:rPr>
              <a:t>colaborações</a:t>
            </a:r>
            <a:endParaRPr lang="en-US" dirty="0">
              <a:latin typeface="+mn-lt"/>
            </a:endParaRPr>
          </a:p>
          <a:p>
            <a:r>
              <a:rPr lang="en-US" dirty="0" err="1">
                <a:latin typeface="+mn-lt"/>
              </a:rPr>
              <a:t>Posições</a:t>
            </a:r>
            <a:r>
              <a:rPr lang="en-US" dirty="0">
                <a:latin typeface="+mn-lt"/>
              </a:rPr>
              <a:t> de </a:t>
            </a:r>
            <a:r>
              <a:rPr lang="en-US" dirty="0" err="1">
                <a:latin typeface="+mn-lt"/>
              </a:rPr>
              <a:t>liderança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dentro</a:t>
            </a:r>
            <a:r>
              <a:rPr lang="en-US" dirty="0">
                <a:latin typeface="+mn-lt"/>
              </a:rPr>
              <a:t> das </a:t>
            </a:r>
            <a:r>
              <a:rPr lang="en-US" dirty="0" err="1">
                <a:latin typeface="+mn-lt"/>
              </a:rPr>
              <a:t>colaborações</a:t>
            </a:r>
            <a:endParaRPr lang="en-US" dirty="0">
              <a:latin typeface="+mn-lt"/>
            </a:endParaRPr>
          </a:p>
          <a:p>
            <a:r>
              <a:rPr lang="en-US" dirty="0" err="1">
                <a:latin typeface="+mn-lt"/>
              </a:rPr>
              <a:t>Artigos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fenomenológicos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interpretando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os</a:t>
            </a:r>
            <a:r>
              <a:rPr lang="en-US" dirty="0">
                <a:latin typeface="+mn-lt"/>
              </a:rPr>
              <a:t> dados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0184CCA-E5FB-C249-A4CF-90057668C9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11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6BE074-1D63-2FD2-545F-E1AA4FC33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Cronograma WG-1</a:t>
            </a:r>
          </a:p>
        </p:txBody>
      </p:sp>
      <p:graphicFrame>
        <p:nvGraphicFramePr>
          <p:cNvPr id="6" name="Espaço Reservado para Conteúdo 5">
            <a:extLst>
              <a:ext uri="{FF2B5EF4-FFF2-40B4-BE49-F238E27FC236}">
                <a16:creationId xmlns:a16="http://schemas.microsoft.com/office/drawing/2014/main" id="{8B1B26BE-9D61-7A68-531A-E99E4097A0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944848"/>
              </p:ext>
            </p:extLst>
          </p:nvPr>
        </p:nvGraphicFramePr>
        <p:xfrm>
          <a:off x="457205" y="2061757"/>
          <a:ext cx="8106922" cy="1950720"/>
        </p:xfrm>
        <a:graphic>
          <a:graphicData uri="http://schemas.openxmlformats.org/drawingml/2006/table">
            <a:tbl>
              <a:tblPr firstRow="1" firstCol="1" bandRow="1"/>
              <a:tblGrid>
                <a:gridCol w="5618291">
                  <a:extLst>
                    <a:ext uri="{9D8B030D-6E8A-4147-A177-3AD203B41FA5}">
                      <a16:colId xmlns:a16="http://schemas.microsoft.com/office/drawing/2014/main" val="2490927346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271242573"/>
                    </a:ext>
                  </a:extLst>
                </a:gridCol>
                <a:gridCol w="492131">
                  <a:extLst>
                    <a:ext uri="{9D8B030D-6E8A-4147-A177-3AD203B41FA5}">
                      <a16:colId xmlns:a16="http://schemas.microsoft.com/office/drawing/2014/main" val="2822874770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887916741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801778577"/>
                    </a:ext>
                  </a:extLst>
                </a:gridCol>
                <a:gridCol w="515172">
                  <a:extLst>
                    <a:ext uri="{9D8B030D-6E8A-4147-A177-3AD203B41FA5}">
                      <a16:colId xmlns:a16="http://schemas.microsoft.com/office/drawing/2014/main" val="805474982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Activity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600" b="1" baseline="300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US" sz="1600" b="1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Y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 b="1" baseline="300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nd</a:t>
                      </a:r>
                      <a:r>
                        <a:rPr lang="en-US" sz="1600" b="1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Y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600" b="1" baseline="300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rd</a:t>
                      </a:r>
                      <a:r>
                        <a:rPr lang="en-US" sz="1600" b="1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Y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600" b="1" baseline="300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1600" b="1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Y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600" b="1" baseline="300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1600" b="1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 Y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5725914"/>
                  </a:ext>
                </a:extLst>
              </a:tr>
              <a:tr h="243840">
                <a:tc gridSpan="6">
                  <a:txBody>
                    <a:bodyPr/>
                    <a:lstStyle/>
                    <a:p>
                      <a:r>
                        <a:rPr lang="en-US" sz="1600" b="1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1. Experimental Study of the Quark-Gluon Plasma Properties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5269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Strangeness Enhancement (Run 2 data)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734308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Strangeness Enhancement (Run 3 data)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67382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Heavy Quark Jet Inclusive Measurements (Run 2 data)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848976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Heavy Quark Production Precision Measurements (Run 3 data)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2202901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Heavy Quark Jet Shape Studies (Run 3 data)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9478552"/>
                  </a:ext>
                </a:extLst>
              </a:tr>
            </a:tbl>
          </a:graphicData>
        </a:graphic>
      </p:graphicFrame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1F06D3B-3B9C-035C-DEA3-3772AF1A93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F8233E53-93FA-7E99-B769-B7B5F85ED4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033165"/>
              </p:ext>
            </p:extLst>
          </p:nvPr>
        </p:nvGraphicFramePr>
        <p:xfrm>
          <a:off x="457200" y="4265817"/>
          <a:ext cx="8229601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5740969">
                  <a:extLst>
                    <a:ext uri="{9D8B030D-6E8A-4147-A177-3AD203B41FA5}">
                      <a16:colId xmlns:a16="http://schemas.microsoft.com/office/drawing/2014/main" val="3283396126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265402246"/>
                    </a:ext>
                  </a:extLst>
                </a:gridCol>
                <a:gridCol w="492131">
                  <a:extLst>
                    <a:ext uri="{9D8B030D-6E8A-4147-A177-3AD203B41FA5}">
                      <a16:colId xmlns:a16="http://schemas.microsoft.com/office/drawing/2014/main" val="43199247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216791988"/>
                    </a:ext>
                  </a:extLst>
                </a:gridCol>
                <a:gridCol w="493776">
                  <a:extLst>
                    <a:ext uri="{9D8B030D-6E8A-4147-A177-3AD203B41FA5}">
                      <a16:colId xmlns:a16="http://schemas.microsoft.com/office/drawing/2014/main" val="3841178720"/>
                    </a:ext>
                  </a:extLst>
                </a:gridCol>
                <a:gridCol w="515173">
                  <a:extLst>
                    <a:ext uri="{9D8B030D-6E8A-4147-A177-3AD203B41FA5}">
                      <a16:colId xmlns:a16="http://schemas.microsoft.com/office/drawing/2014/main" val="3440862877"/>
                    </a:ext>
                  </a:extLst>
                </a:gridCol>
              </a:tblGrid>
              <a:tr h="243840">
                <a:tc gridSpan="6">
                  <a:txBody>
                    <a:bodyPr/>
                    <a:lstStyle/>
                    <a:p>
                      <a:r>
                        <a:rPr lang="en-US" sz="1600" b="1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7. ALICE Upgrade Activities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346147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Construction of a degradation chamber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794734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Development of DRS as a tool for the ALICE TPC diagnostics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501763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Studies of gaseous chemical reactions and outgassing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2122505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Studies of the HGCROC performance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2466586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Contribution to the design of PAD readout; validation of prototypes; TDR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4539640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Production and test of PAD readout front-end electronics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16268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Contribution to FoCal construction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X</a:t>
                      </a:r>
                      <a:endParaRPr lang="pt-BR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26541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2778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C7E8369-0514-0300-47CB-CB6A7C789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pt-BR" dirty="0"/>
              <a:t>Resultados</a:t>
            </a:r>
          </a:p>
        </p:txBody>
      </p:sp>
    </p:spTree>
    <p:extLst>
      <p:ext uri="{BB962C8B-B14F-4D97-AF65-F5344CB8AC3E}">
        <p14:creationId xmlns:p14="http://schemas.microsoft.com/office/powerpoint/2010/main" val="532827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431177-DC4E-6898-FF10-15F8AE34D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656799"/>
            <a:ext cx="8343899" cy="1143000"/>
          </a:xfrm>
        </p:spPr>
        <p:txBody>
          <a:bodyPr>
            <a:normAutofit fontScale="90000"/>
          </a:bodyPr>
          <a:lstStyle/>
          <a:p>
            <a:r>
              <a:rPr lang="pt-BR" dirty="0" err="1"/>
              <a:t>Strangeness</a:t>
            </a:r>
            <a:r>
              <a:rPr lang="pt-BR" dirty="0"/>
              <a:t> </a:t>
            </a:r>
            <a:r>
              <a:rPr lang="pt-BR" dirty="0" err="1"/>
              <a:t>Production</a:t>
            </a:r>
            <a:r>
              <a:rPr lang="pt-BR" dirty="0"/>
              <a:t> in </a:t>
            </a:r>
            <a:r>
              <a:rPr lang="pt-BR" dirty="0" err="1"/>
              <a:t>Relativistic</a:t>
            </a:r>
            <a:r>
              <a:rPr lang="pt-BR" dirty="0"/>
              <a:t> Heavy Ion </a:t>
            </a:r>
            <a:r>
              <a:rPr lang="pt-BR" dirty="0" err="1"/>
              <a:t>Collisions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3C9925C-F058-4CF2-AA1F-26068BE4FC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>
                <a:latin typeface="+mn-lt"/>
              </a:rPr>
              <a:t>Reconstrução de hipernúcleos usando redes neurais no Alice</a:t>
            </a:r>
          </a:p>
          <a:p>
            <a:pPr lvl="1"/>
            <a:r>
              <a:rPr lang="pt-BR" dirty="0">
                <a:latin typeface="+mn-lt"/>
              </a:rPr>
              <a:t>Início da análise por Maria Paula Palhares (IFUSP) - estágio de 2 anos no CERN</a:t>
            </a:r>
          </a:p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62B7A67-4070-EE55-EB5C-C5F680CB60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252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431177-DC4E-6898-FF10-15F8AE34D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5" y="656799"/>
            <a:ext cx="7870369" cy="1143000"/>
          </a:xfrm>
        </p:spPr>
        <p:txBody>
          <a:bodyPr>
            <a:normAutofit fontScale="90000"/>
          </a:bodyPr>
          <a:lstStyle/>
          <a:p>
            <a:r>
              <a:rPr lang="pt-BR" dirty="0"/>
              <a:t>Quark-</a:t>
            </a:r>
            <a:r>
              <a:rPr lang="pt-BR" dirty="0" err="1"/>
              <a:t>Gluon</a:t>
            </a:r>
            <a:r>
              <a:rPr lang="pt-BR" dirty="0"/>
              <a:t> Plasma </a:t>
            </a:r>
            <a:r>
              <a:rPr lang="pt-BR" dirty="0" err="1"/>
              <a:t>Tomography</a:t>
            </a:r>
            <a:r>
              <a:rPr lang="pt-BR" dirty="0"/>
              <a:t> </a:t>
            </a:r>
            <a:r>
              <a:rPr lang="pt-BR" dirty="0" err="1"/>
              <a:t>with</a:t>
            </a:r>
            <a:r>
              <a:rPr lang="pt-BR" dirty="0"/>
              <a:t> Hard </a:t>
            </a:r>
            <a:r>
              <a:rPr lang="pt-BR" dirty="0" err="1"/>
              <a:t>Probes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3C9925C-F058-4CF2-AA1F-26068BE4FC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Heavy quark </a:t>
            </a:r>
            <a:r>
              <a:rPr lang="pt-BR" dirty="0" err="1"/>
              <a:t>jet</a:t>
            </a:r>
            <a:r>
              <a:rPr lang="pt-BR" dirty="0"/>
              <a:t> inclusive </a:t>
            </a:r>
            <a:r>
              <a:rPr lang="pt-BR" dirty="0" err="1"/>
              <a:t>measurements</a:t>
            </a:r>
            <a:r>
              <a:rPr lang="pt-BR" dirty="0"/>
              <a:t> (</a:t>
            </a:r>
            <a:r>
              <a:rPr lang="pt-BR" dirty="0" err="1"/>
              <a:t>Run</a:t>
            </a:r>
            <a:r>
              <a:rPr lang="pt-BR" dirty="0"/>
              <a:t> 2)</a:t>
            </a:r>
          </a:p>
          <a:p>
            <a:pPr lvl="1"/>
            <a:r>
              <a:rPr lang="pt-BR" dirty="0">
                <a:latin typeface="+mn-lt"/>
              </a:rPr>
              <a:t>J/</a:t>
            </a:r>
            <a:r>
              <a:rPr lang="pt-BR" dirty="0" err="1">
                <a:latin typeface="Symbol" pitchFamily="2" charset="2"/>
              </a:rPr>
              <a:t>Y</a:t>
            </a:r>
            <a:r>
              <a:rPr lang="pt-BR" dirty="0">
                <a:latin typeface="+mn-lt"/>
              </a:rPr>
              <a:t> </a:t>
            </a:r>
            <a:r>
              <a:rPr lang="pt-BR" dirty="0" err="1">
                <a:latin typeface="+mn-lt"/>
              </a:rPr>
              <a:t>jet</a:t>
            </a:r>
            <a:r>
              <a:rPr lang="pt-BR" dirty="0">
                <a:latin typeface="+mn-lt"/>
              </a:rPr>
              <a:t> </a:t>
            </a:r>
            <a:r>
              <a:rPr lang="pt-BR" dirty="0" err="1">
                <a:latin typeface="+mn-lt"/>
              </a:rPr>
              <a:t>fragmentation</a:t>
            </a:r>
            <a:r>
              <a:rPr lang="pt-BR" dirty="0">
                <a:latin typeface="+mn-lt"/>
              </a:rPr>
              <a:t> </a:t>
            </a:r>
            <a:r>
              <a:rPr lang="pt-BR" dirty="0" err="1">
                <a:latin typeface="+mn-lt"/>
              </a:rPr>
              <a:t>function</a:t>
            </a:r>
            <a:r>
              <a:rPr lang="pt-BR" dirty="0">
                <a:latin typeface="+mn-lt"/>
              </a:rPr>
              <a:t>: </a:t>
            </a:r>
          </a:p>
          <a:p>
            <a:pPr lvl="2"/>
            <a:r>
              <a:rPr lang="pt-BR" dirty="0">
                <a:latin typeface="+mn-lt"/>
              </a:rPr>
              <a:t>Fase final da tese de Fábio Canedo (IFUSP)</a:t>
            </a:r>
          </a:p>
          <a:p>
            <a:pPr lvl="2"/>
            <a:r>
              <a:rPr lang="pt-BR" dirty="0">
                <a:latin typeface="+mn-lt"/>
              </a:rPr>
              <a:t>Apresentação da Cristiane </a:t>
            </a:r>
            <a:r>
              <a:rPr lang="pt-BR" dirty="0" err="1">
                <a:latin typeface="+mn-lt"/>
              </a:rPr>
              <a:t>Jahnke</a:t>
            </a:r>
            <a:endParaRPr lang="pt-BR" dirty="0">
              <a:latin typeface="+mn-lt"/>
            </a:endParaRPr>
          </a:p>
          <a:p>
            <a:pPr lvl="1"/>
            <a:r>
              <a:rPr lang="pt-BR" dirty="0">
                <a:latin typeface="+mn-lt"/>
              </a:rPr>
              <a:t>Identificação e </a:t>
            </a:r>
            <a:r>
              <a:rPr lang="pt-BR" dirty="0" err="1">
                <a:latin typeface="+mn-lt"/>
              </a:rPr>
              <a:t>tagging</a:t>
            </a:r>
            <a:r>
              <a:rPr lang="pt-BR" dirty="0">
                <a:latin typeface="+mn-lt"/>
              </a:rPr>
              <a:t> de jatos através de algoritmos de </a:t>
            </a:r>
            <a:r>
              <a:rPr lang="pt-BR" dirty="0" err="1">
                <a:latin typeface="+mn-lt"/>
              </a:rPr>
              <a:t>deep</a:t>
            </a:r>
            <a:r>
              <a:rPr lang="pt-BR" dirty="0">
                <a:latin typeface="+mn-lt"/>
              </a:rPr>
              <a:t> </a:t>
            </a:r>
            <a:r>
              <a:rPr lang="pt-BR" dirty="0" err="1">
                <a:latin typeface="+mn-lt"/>
              </a:rPr>
              <a:t>learning</a:t>
            </a:r>
            <a:r>
              <a:rPr lang="pt-BR" dirty="0">
                <a:latin typeface="+mn-lt"/>
              </a:rPr>
              <a:t> para imagens em colisões </a:t>
            </a:r>
            <a:r>
              <a:rPr lang="pt-BR" dirty="0" err="1">
                <a:latin typeface="+mn-lt"/>
              </a:rPr>
              <a:t>ultra-relativísticas</a:t>
            </a:r>
            <a:endParaRPr lang="pt-BR" dirty="0">
              <a:latin typeface="+mn-lt"/>
            </a:endParaRPr>
          </a:p>
          <a:p>
            <a:pPr lvl="2"/>
            <a:r>
              <a:rPr lang="pt-BR" dirty="0">
                <a:latin typeface="+mn-lt"/>
              </a:rPr>
              <a:t>Início da análise por </a:t>
            </a:r>
            <a:r>
              <a:rPr lang="pt-BR" dirty="0" err="1">
                <a:latin typeface="+mn-lt"/>
              </a:rPr>
              <a:t>Jhoão</a:t>
            </a:r>
            <a:r>
              <a:rPr lang="pt-BR" dirty="0">
                <a:latin typeface="+mn-lt"/>
              </a:rPr>
              <a:t> Gabriel (IFUSP)</a:t>
            </a:r>
          </a:p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62B7A67-4070-EE55-EB5C-C5F680CB60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401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431177-DC4E-6898-FF10-15F8AE34D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5" y="656799"/>
            <a:ext cx="7870369" cy="1143000"/>
          </a:xfrm>
        </p:spPr>
        <p:txBody>
          <a:bodyPr>
            <a:normAutofit fontScale="90000"/>
          </a:bodyPr>
          <a:lstStyle/>
          <a:p>
            <a:r>
              <a:rPr lang="pt-BR" dirty="0"/>
              <a:t>Quark-</a:t>
            </a:r>
            <a:r>
              <a:rPr lang="pt-BR" dirty="0" err="1"/>
              <a:t>Gluon</a:t>
            </a:r>
            <a:r>
              <a:rPr lang="pt-BR" dirty="0"/>
              <a:t> Plasma </a:t>
            </a:r>
            <a:r>
              <a:rPr lang="pt-BR" dirty="0" err="1"/>
              <a:t>Tomography</a:t>
            </a:r>
            <a:r>
              <a:rPr lang="pt-BR" dirty="0"/>
              <a:t> </a:t>
            </a:r>
            <a:r>
              <a:rPr lang="pt-BR" dirty="0" err="1"/>
              <a:t>with</a:t>
            </a:r>
            <a:r>
              <a:rPr lang="pt-BR" dirty="0"/>
              <a:t> Hard </a:t>
            </a:r>
            <a:r>
              <a:rPr lang="pt-BR" dirty="0" err="1"/>
              <a:t>Probes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3C9925C-F058-4CF2-AA1F-26068BE4FC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Heavy quark </a:t>
            </a:r>
            <a:r>
              <a:rPr lang="pt-BR" dirty="0" err="1"/>
              <a:t>jet</a:t>
            </a:r>
            <a:r>
              <a:rPr lang="pt-BR" dirty="0"/>
              <a:t> inclusive </a:t>
            </a:r>
            <a:r>
              <a:rPr lang="pt-BR" dirty="0" err="1"/>
              <a:t>measurements</a:t>
            </a:r>
            <a:r>
              <a:rPr lang="pt-BR" dirty="0"/>
              <a:t> (</a:t>
            </a:r>
            <a:r>
              <a:rPr lang="pt-BR" dirty="0" err="1"/>
              <a:t>Run</a:t>
            </a:r>
            <a:r>
              <a:rPr lang="pt-BR" dirty="0"/>
              <a:t> 2)</a:t>
            </a:r>
          </a:p>
          <a:p>
            <a:pPr lvl="1"/>
            <a:r>
              <a:rPr lang="pt-BR" dirty="0">
                <a:latin typeface="+mn-lt"/>
              </a:rPr>
              <a:t>Subestrutura de jatos de quarks pesados usando elétrons como </a:t>
            </a:r>
            <a:r>
              <a:rPr lang="pt-BR" dirty="0" err="1">
                <a:latin typeface="+mn-lt"/>
              </a:rPr>
              <a:t>tagging</a:t>
            </a:r>
            <a:endParaRPr lang="pt-BR" dirty="0">
              <a:latin typeface="+mn-lt"/>
            </a:endParaRPr>
          </a:p>
          <a:p>
            <a:pPr lvl="2"/>
            <a:r>
              <a:rPr lang="pt-BR" dirty="0">
                <a:latin typeface="+mn-lt"/>
              </a:rPr>
              <a:t>Leonardo Barreto (IFUSP)</a:t>
            </a:r>
          </a:p>
          <a:p>
            <a:pPr lvl="2"/>
            <a:r>
              <a:rPr lang="pt-BR" dirty="0">
                <a:latin typeface="+mn-lt"/>
              </a:rPr>
              <a:t>Participará da finalização da análise dos dados do </a:t>
            </a:r>
            <a:r>
              <a:rPr lang="pt-BR" dirty="0" err="1">
                <a:latin typeface="+mn-lt"/>
              </a:rPr>
              <a:t>Run</a:t>
            </a:r>
            <a:r>
              <a:rPr lang="pt-BR" dirty="0">
                <a:latin typeface="+mn-lt"/>
              </a:rPr>
              <a:t> 2 durante estágio em </a:t>
            </a:r>
            <a:r>
              <a:rPr lang="pt-BR" dirty="0" err="1">
                <a:latin typeface="+mn-lt"/>
              </a:rPr>
              <a:t>Munster</a:t>
            </a:r>
            <a:r>
              <a:rPr lang="pt-BR" dirty="0">
                <a:latin typeface="+mn-lt"/>
              </a:rPr>
              <a:t>-Alemanha</a:t>
            </a:r>
          </a:p>
          <a:p>
            <a:pPr lvl="2"/>
            <a:r>
              <a:rPr lang="pt-BR" dirty="0">
                <a:latin typeface="+mn-lt"/>
              </a:rPr>
              <a:t>Visa apresentação na conferência </a:t>
            </a:r>
            <a:r>
              <a:rPr lang="pt-BR" i="1" dirty="0">
                <a:latin typeface="+mn-lt"/>
              </a:rPr>
              <a:t>Hard </a:t>
            </a:r>
            <a:r>
              <a:rPr lang="pt-BR" i="1" dirty="0" err="1">
                <a:latin typeface="+mn-lt"/>
              </a:rPr>
              <a:t>Probes</a:t>
            </a:r>
            <a:r>
              <a:rPr lang="pt-BR" dirty="0">
                <a:latin typeface="+mn-lt"/>
              </a:rPr>
              <a:t> no Japão em setembro e publicação de </a:t>
            </a:r>
            <a:r>
              <a:rPr lang="pt-BR" dirty="0" err="1">
                <a:latin typeface="+mn-lt"/>
              </a:rPr>
              <a:t>artigodo</a:t>
            </a:r>
            <a:r>
              <a:rPr lang="pt-BR" dirty="0">
                <a:latin typeface="+mn-lt"/>
              </a:rPr>
              <a:t> ALICE até o final do ano</a:t>
            </a:r>
          </a:p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62B7A67-4070-EE55-EB5C-C5F680CB60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449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431177-DC4E-6898-FF10-15F8AE34D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5" y="656799"/>
            <a:ext cx="7870369" cy="1143000"/>
          </a:xfrm>
        </p:spPr>
        <p:txBody>
          <a:bodyPr>
            <a:normAutofit fontScale="90000"/>
          </a:bodyPr>
          <a:lstStyle/>
          <a:p>
            <a:r>
              <a:rPr lang="pt-BR" dirty="0"/>
              <a:t>Quark-</a:t>
            </a:r>
            <a:r>
              <a:rPr lang="pt-BR" dirty="0" err="1"/>
              <a:t>Gluon</a:t>
            </a:r>
            <a:r>
              <a:rPr lang="pt-BR" dirty="0"/>
              <a:t> Plasma </a:t>
            </a:r>
            <a:r>
              <a:rPr lang="pt-BR" dirty="0" err="1"/>
              <a:t>Tomography</a:t>
            </a:r>
            <a:r>
              <a:rPr lang="pt-BR" dirty="0"/>
              <a:t> </a:t>
            </a:r>
            <a:r>
              <a:rPr lang="pt-BR" dirty="0" err="1"/>
              <a:t>with</a:t>
            </a:r>
            <a:r>
              <a:rPr lang="pt-BR" dirty="0"/>
              <a:t> Hard </a:t>
            </a:r>
            <a:r>
              <a:rPr lang="pt-BR" dirty="0" err="1"/>
              <a:t>Probes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3C9925C-F058-4CF2-AA1F-26068BE4FC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Heavy quark </a:t>
            </a:r>
            <a:r>
              <a:rPr lang="pt-BR" dirty="0" err="1"/>
              <a:t>jet</a:t>
            </a:r>
            <a:r>
              <a:rPr lang="pt-BR" dirty="0"/>
              <a:t> inclusive </a:t>
            </a:r>
            <a:r>
              <a:rPr lang="pt-BR" dirty="0" err="1"/>
              <a:t>measurements</a:t>
            </a:r>
            <a:endParaRPr lang="pt-BR" dirty="0"/>
          </a:p>
          <a:p>
            <a:pPr lvl="1"/>
            <a:r>
              <a:rPr lang="pt-BR" dirty="0">
                <a:latin typeface="+mn-lt"/>
              </a:rPr>
              <a:t>Estudo fenomenológico dos modelos  </a:t>
            </a:r>
            <a:r>
              <a:rPr lang="pt-BR" dirty="0" err="1">
                <a:latin typeface="+mn-lt"/>
              </a:rPr>
              <a:t>JEWEL+vUSPhydro</a:t>
            </a:r>
            <a:r>
              <a:rPr lang="pt-BR" dirty="0">
                <a:latin typeface="+mn-lt"/>
              </a:rPr>
              <a:t>: Fabio Canedo, Leonardo Barreto e Monalisa Melo (IFUSP)</a:t>
            </a:r>
          </a:p>
          <a:p>
            <a:pPr lvl="2"/>
            <a:r>
              <a:rPr lang="pt-BR" dirty="0">
                <a:latin typeface="+mn-lt"/>
              </a:rPr>
              <a:t>Dissertação de mestrado da Monalisa defendida em outubro </a:t>
            </a:r>
          </a:p>
          <a:p>
            <a:pPr lvl="2"/>
            <a:r>
              <a:rPr lang="pt-BR" dirty="0">
                <a:latin typeface="+mn-lt"/>
              </a:rPr>
              <a:t>Um artigo submetido e outro em preparação</a:t>
            </a:r>
          </a:p>
          <a:p>
            <a:pPr lvl="2"/>
            <a:r>
              <a:rPr lang="pt-BR" dirty="0">
                <a:latin typeface="+mn-lt"/>
              </a:rPr>
              <a:t>Apresentação submetida para o SQM2024 em junho por Leonardo Barreto</a:t>
            </a:r>
            <a:endParaRPr lang="pt-BR" i="1" dirty="0">
              <a:latin typeface="+mn-lt"/>
            </a:endParaRPr>
          </a:p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62B7A67-4070-EE55-EB5C-C5F680CB60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F8540-586B-EB4E-A963-B3334F459530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876357"/>
      </p:ext>
    </p:extLst>
  </p:cSld>
  <p:clrMapOvr>
    <a:masterClrMapping/>
  </p:clrMapOvr>
</p:sld>
</file>

<file path=ppt/theme/theme1.xml><?xml version="1.0" encoding="utf-8"?>
<a:theme xmlns:a="http://schemas.openxmlformats.org/drawingml/2006/main" name="HEPIC_4_3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9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6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7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8_Office Theme">
  <a:themeElements>
    <a:clrScheme name="HEPIC OFICIAL">
      <a:dk1>
        <a:srgbClr val="112A3D"/>
      </a:dk1>
      <a:lt1>
        <a:sysClr val="window" lastClr="FFFFFF"/>
      </a:lt1>
      <a:dk2>
        <a:srgbClr val="2B77B1"/>
      </a:dk2>
      <a:lt2>
        <a:srgbClr val="D1D0C1"/>
      </a:lt2>
      <a:accent1>
        <a:srgbClr val="EDB1C4"/>
      </a:accent1>
      <a:accent2>
        <a:srgbClr val="71BCBD"/>
      </a:accent2>
      <a:accent3>
        <a:srgbClr val="EADA59"/>
      </a:accent3>
      <a:accent4>
        <a:srgbClr val="AA4A83"/>
      </a:accent4>
      <a:accent5>
        <a:srgbClr val="927130"/>
      </a:accent5>
      <a:accent6>
        <a:srgbClr val="D23F3E"/>
      </a:accent6>
      <a:hlink>
        <a:srgbClr val="3C3C3B"/>
      </a:hlink>
      <a:folHlink>
        <a:srgbClr val="272727"/>
      </a:folHlink>
    </a:clrScheme>
    <a:fontScheme name="Office 2">
      <a:maj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Eau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HEPIC_4_3.thmx</Template>
  <TotalTime>113107</TotalTime>
  <Words>842</Words>
  <Application>Microsoft Macintosh PowerPoint</Application>
  <PresentationFormat>Apresentação na tela (4:3)</PresentationFormat>
  <Paragraphs>185</Paragraphs>
  <Slides>17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10</vt:i4>
      </vt:variant>
      <vt:variant>
        <vt:lpstr>Títulos de slides</vt:lpstr>
      </vt:variant>
      <vt:variant>
        <vt:i4>17</vt:i4>
      </vt:variant>
    </vt:vector>
  </HeadingPairs>
  <TitlesOfParts>
    <vt:vector size="36" baseType="lpstr">
      <vt:lpstr>Amiri</vt:lpstr>
      <vt:lpstr>Arial</vt:lpstr>
      <vt:lpstr>Calibri</vt:lpstr>
      <vt:lpstr>Cambria</vt:lpstr>
      <vt:lpstr>Eau</vt:lpstr>
      <vt:lpstr>Eau Sans Bold</vt:lpstr>
      <vt:lpstr>Eau-SansBoldLining</vt:lpstr>
      <vt:lpstr>EAU-SANSBOOK</vt:lpstr>
      <vt:lpstr>Symbol</vt:lpstr>
      <vt:lpstr>HEPIC_4_3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Projeto Temático 2020/04867-2 V Reunião Geral - 22/02/2023 Working Group - 1</vt:lpstr>
      <vt:lpstr>Objetivos do Working Group 1 </vt:lpstr>
      <vt:lpstr>Resultados Esperados</vt:lpstr>
      <vt:lpstr>Cronograma WG-1</vt:lpstr>
      <vt:lpstr>Resultados</vt:lpstr>
      <vt:lpstr>Strangeness Production in Relativistic Heavy Ion Collisions</vt:lpstr>
      <vt:lpstr>Quark-Gluon Plasma Tomography with Hard Probes</vt:lpstr>
      <vt:lpstr>Quark-Gluon Plasma Tomography with Hard Probes</vt:lpstr>
      <vt:lpstr>Quark-Gluon Plasma Tomography with Hard Probes</vt:lpstr>
      <vt:lpstr>ALICE-TPC Aging Studies</vt:lpstr>
      <vt:lpstr>ALICE Forward Calorimeter</vt:lpstr>
      <vt:lpstr>Apresentação do PowerPoint</vt:lpstr>
      <vt:lpstr>Apresentação do PowerPoint</vt:lpstr>
      <vt:lpstr>Apresentação do PowerPoint</vt:lpstr>
      <vt:lpstr>ALICE 3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Física Nuclear de Altas Energias</dc:title>
  <dc:creator>Marcelo Gameiro Munhoz</dc:creator>
  <cp:lastModifiedBy>Marcelo Munhoz</cp:lastModifiedBy>
  <cp:revision>660</cp:revision>
  <cp:lastPrinted>2023-05-24T23:41:56Z</cp:lastPrinted>
  <dcterms:created xsi:type="dcterms:W3CDTF">2017-05-08T22:30:05Z</dcterms:created>
  <dcterms:modified xsi:type="dcterms:W3CDTF">2024-02-21T20:32:54Z</dcterms:modified>
</cp:coreProperties>
</file>