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Robo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regular.fntdata"/><Relationship Id="rId21" Type="http://schemas.openxmlformats.org/officeDocument/2006/relationships/slide" Target="slides/slide16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e86863fee0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e86863fee0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e86e8ba0b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e86e8ba0b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e86e8ba0b5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e86e8ba0b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e86e8ba0b5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e86e8ba0b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e86e8ba0b5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e86e8ba0b5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e86e8ba0b5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e86e8ba0b5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e86e8ba0b5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e86e8ba0b5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e86863fee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e86863fee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e86863fee0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e86863fee0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86863fee0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e86863fee0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e86863fee0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e86863fee0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e86863fee0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e86863fee0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e86863fee0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e86863fee0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e86863fee0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1e86863fee0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e86863fee0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e86863fee0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506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WG-1: Status do Projeto FoCal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91325" y="131650"/>
            <a:ext cx="8947800" cy="21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28571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dk1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Projeto Temático FAPESP </a:t>
            </a:r>
            <a:br>
              <a:rPr lang="pt-BR" sz="2000">
                <a:solidFill>
                  <a:schemeClr val="dk1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</a:br>
            <a:r>
              <a:rPr lang="pt-BR" sz="2000">
                <a:solidFill>
                  <a:schemeClr val="dk1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"Física e Instrumentação de Altas Energias com o LHC-CERN"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lnSpc>
                <a:spcPct val="128571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2000">
                <a:solidFill>
                  <a:schemeClr val="dk1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IV Reunião Geral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28571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rgbClr val="F9F9F9"/>
              </a:solidFill>
              <a:highlight>
                <a:srgbClr val="1A63A0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F9F9F9"/>
              </a:solidFill>
              <a:highlight>
                <a:srgbClr val="1A63A0"/>
              </a:highlight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414500" y="3717800"/>
            <a:ext cx="58434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/>
              <a:t>Mauro R. Cosentino - UFABC</a:t>
            </a:r>
            <a:endParaRPr sz="2300"/>
          </a:p>
        </p:txBody>
      </p:sp>
      <p:sp>
        <p:nvSpPr>
          <p:cNvPr id="57" name="Google Shape;57;p13"/>
          <p:cNvSpPr txBox="1"/>
          <p:nvPr/>
        </p:nvSpPr>
        <p:spPr>
          <a:xfrm>
            <a:off x="2094875" y="4463775"/>
            <a:ext cx="494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04.10.2023</a:t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8559" y="3870200"/>
            <a:ext cx="1550566" cy="127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3863975"/>
            <a:ext cx="852776" cy="115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Estudo da Viabilidade de Gatilhos de Eventos</a:t>
            </a:r>
            <a:endParaRPr/>
          </a:p>
        </p:txBody>
      </p:sp>
      <p:sp>
        <p:nvSpPr>
          <p:cNvPr id="134" name="Google Shape;13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Motivação: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Eventos com alta ocupação do detector podem levar à saturação na leitura das camadas de pixels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buffer da eletrônica de leitura é pequeno e pode apresentar “busy violations” com apenas 3 eventos de alta multiplicidade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Gatilho então buscaria sinais nas camadas de PADs que antecedem a camada de pixels para identificar regiões de interesse onde valeria a pena a leitura dos pixels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Estudo da Viabilidade de Gatilhos de Eventos</a:t>
            </a:r>
            <a:endParaRPr/>
          </a:p>
        </p:txBody>
      </p:sp>
      <p:sp>
        <p:nvSpPr>
          <p:cNvPr id="140" name="Google Shape;140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/>
              <a:t>A camada de pixels é importante essencialmente para identificar chuveiros sobrepostos:</a:t>
            </a:r>
            <a:endParaRPr/>
          </a:p>
        </p:txBody>
      </p:sp>
      <p:sp>
        <p:nvSpPr>
          <p:cNvPr id="141" name="Google Shape;141;p23"/>
          <p:cNvSpPr/>
          <p:nvPr/>
        </p:nvSpPr>
        <p:spPr>
          <a:xfrm>
            <a:off x="710150" y="2617400"/>
            <a:ext cx="1186974" cy="852174"/>
          </a:xfrm>
          <a:prstGeom prst="flowChartTerminator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3"/>
          <p:cNvSpPr/>
          <p:nvPr/>
        </p:nvSpPr>
        <p:spPr>
          <a:xfrm>
            <a:off x="704500" y="2617525"/>
            <a:ext cx="841800" cy="852300"/>
          </a:xfrm>
          <a:prstGeom prst="ellipse">
            <a:avLst/>
          </a:prstGeom>
          <a:noFill/>
          <a:ln cap="flat" cmpd="sng" w="28575">
            <a:solidFill>
              <a:srgbClr val="0000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3"/>
          <p:cNvSpPr/>
          <p:nvPr/>
        </p:nvSpPr>
        <p:spPr>
          <a:xfrm>
            <a:off x="1009300" y="2617525"/>
            <a:ext cx="841800" cy="852300"/>
          </a:xfrm>
          <a:prstGeom prst="ellipse">
            <a:avLst/>
          </a:prstGeom>
          <a:noFill/>
          <a:ln cap="flat" cmpd="sng" w="28575">
            <a:solidFill>
              <a:srgbClr val="38761D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3"/>
          <p:cNvSpPr txBox="1"/>
          <p:nvPr/>
        </p:nvSpPr>
        <p:spPr>
          <a:xfrm>
            <a:off x="943475" y="2252175"/>
            <a:ext cx="35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0000FF"/>
                </a:solidFill>
              </a:rPr>
              <a:t>γ</a:t>
            </a:r>
            <a:r>
              <a:rPr b="1" baseline="-25000" lang="pt-BR">
                <a:solidFill>
                  <a:srgbClr val="0000FF"/>
                </a:solidFill>
              </a:rPr>
              <a:t>1</a:t>
            </a:r>
            <a:endParaRPr b="1" baseline="-25000">
              <a:solidFill>
                <a:srgbClr val="0000FF"/>
              </a:solidFill>
            </a:endParaRPr>
          </a:p>
        </p:txBody>
      </p:sp>
      <p:sp>
        <p:nvSpPr>
          <p:cNvPr id="145" name="Google Shape;145;p23"/>
          <p:cNvSpPr txBox="1"/>
          <p:nvPr/>
        </p:nvSpPr>
        <p:spPr>
          <a:xfrm>
            <a:off x="1400675" y="2252175"/>
            <a:ext cx="35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38761D"/>
                </a:solidFill>
              </a:rPr>
              <a:t>γ</a:t>
            </a:r>
            <a:r>
              <a:rPr b="1" baseline="-25000" lang="pt-BR">
                <a:solidFill>
                  <a:srgbClr val="38761D"/>
                </a:solidFill>
              </a:rPr>
              <a:t>2</a:t>
            </a:r>
            <a:endParaRPr b="1" baseline="-25000">
              <a:solidFill>
                <a:srgbClr val="38761D"/>
              </a:solidFill>
            </a:endParaRPr>
          </a:p>
        </p:txBody>
      </p:sp>
      <p:sp>
        <p:nvSpPr>
          <p:cNvPr id="146" name="Google Shape;146;p23"/>
          <p:cNvSpPr/>
          <p:nvPr/>
        </p:nvSpPr>
        <p:spPr>
          <a:xfrm>
            <a:off x="3377150" y="2617400"/>
            <a:ext cx="1186974" cy="852174"/>
          </a:xfrm>
          <a:prstGeom prst="flowChartTerminator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3"/>
          <p:cNvSpPr/>
          <p:nvPr/>
        </p:nvSpPr>
        <p:spPr>
          <a:xfrm>
            <a:off x="5891750" y="2617400"/>
            <a:ext cx="1186974" cy="852174"/>
          </a:xfrm>
          <a:prstGeom prst="flowChartTerminator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3"/>
          <p:cNvSpPr/>
          <p:nvPr/>
        </p:nvSpPr>
        <p:spPr>
          <a:xfrm>
            <a:off x="3165225" y="2282625"/>
            <a:ext cx="1897200" cy="1562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3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 </a:t>
            </a:r>
            <a:endParaRPr/>
          </a:p>
        </p:txBody>
      </p:sp>
      <p:grpSp>
        <p:nvGrpSpPr>
          <p:cNvPr id="150" name="Google Shape;150;p23"/>
          <p:cNvGrpSpPr/>
          <p:nvPr/>
        </p:nvGrpSpPr>
        <p:grpSpPr>
          <a:xfrm>
            <a:off x="5666300" y="2364475"/>
            <a:ext cx="1828500" cy="1527130"/>
            <a:chOff x="5666300" y="2364475"/>
            <a:chExt cx="1828500" cy="1527130"/>
          </a:xfrm>
        </p:grpSpPr>
        <p:grpSp>
          <p:nvGrpSpPr>
            <p:cNvPr id="151" name="Google Shape;151;p23"/>
            <p:cNvGrpSpPr/>
            <p:nvPr/>
          </p:nvGrpSpPr>
          <p:grpSpPr>
            <a:xfrm>
              <a:off x="5666300" y="2364475"/>
              <a:ext cx="1828500" cy="381605"/>
              <a:chOff x="5437700" y="1907250"/>
              <a:chExt cx="1828500" cy="345000"/>
            </a:xfrm>
          </p:grpSpPr>
          <p:sp>
            <p:nvSpPr>
              <p:cNvPr id="152" name="Google Shape;152;p23"/>
              <p:cNvSpPr/>
              <p:nvPr/>
            </p:nvSpPr>
            <p:spPr>
              <a:xfrm>
                <a:off x="54377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23"/>
              <p:cNvSpPr/>
              <p:nvPr/>
            </p:nvSpPr>
            <p:spPr>
              <a:xfrm>
                <a:off x="57425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23"/>
              <p:cNvSpPr/>
              <p:nvPr/>
            </p:nvSpPr>
            <p:spPr>
              <a:xfrm>
                <a:off x="60473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23"/>
              <p:cNvSpPr/>
              <p:nvPr/>
            </p:nvSpPr>
            <p:spPr>
              <a:xfrm>
                <a:off x="63521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23"/>
              <p:cNvSpPr/>
              <p:nvPr/>
            </p:nvSpPr>
            <p:spPr>
              <a:xfrm>
                <a:off x="66569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23"/>
              <p:cNvSpPr/>
              <p:nvPr/>
            </p:nvSpPr>
            <p:spPr>
              <a:xfrm>
                <a:off x="69617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8" name="Google Shape;158;p23"/>
            <p:cNvGrpSpPr/>
            <p:nvPr/>
          </p:nvGrpSpPr>
          <p:grpSpPr>
            <a:xfrm>
              <a:off x="5666300" y="2745475"/>
              <a:ext cx="1828500" cy="381605"/>
              <a:chOff x="5437700" y="1907250"/>
              <a:chExt cx="1828500" cy="345000"/>
            </a:xfrm>
          </p:grpSpPr>
          <p:sp>
            <p:nvSpPr>
              <p:cNvPr id="159" name="Google Shape;159;p23"/>
              <p:cNvSpPr/>
              <p:nvPr/>
            </p:nvSpPr>
            <p:spPr>
              <a:xfrm>
                <a:off x="54377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23"/>
              <p:cNvSpPr/>
              <p:nvPr/>
            </p:nvSpPr>
            <p:spPr>
              <a:xfrm>
                <a:off x="57425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23"/>
              <p:cNvSpPr/>
              <p:nvPr/>
            </p:nvSpPr>
            <p:spPr>
              <a:xfrm>
                <a:off x="60473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23"/>
              <p:cNvSpPr/>
              <p:nvPr/>
            </p:nvSpPr>
            <p:spPr>
              <a:xfrm>
                <a:off x="63521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23"/>
              <p:cNvSpPr/>
              <p:nvPr/>
            </p:nvSpPr>
            <p:spPr>
              <a:xfrm>
                <a:off x="66569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23"/>
              <p:cNvSpPr/>
              <p:nvPr/>
            </p:nvSpPr>
            <p:spPr>
              <a:xfrm>
                <a:off x="69617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5" name="Google Shape;165;p23"/>
            <p:cNvGrpSpPr/>
            <p:nvPr/>
          </p:nvGrpSpPr>
          <p:grpSpPr>
            <a:xfrm>
              <a:off x="5666300" y="3126450"/>
              <a:ext cx="1828500" cy="400200"/>
              <a:chOff x="5437700" y="1907250"/>
              <a:chExt cx="1828500" cy="345000"/>
            </a:xfrm>
          </p:grpSpPr>
          <p:sp>
            <p:nvSpPr>
              <p:cNvPr id="166" name="Google Shape;166;p23"/>
              <p:cNvSpPr/>
              <p:nvPr/>
            </p:nvSpPr>
            <p:spPr>
              <a:xfrm>
                <a:off x="54377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23"/>
              <p:cNvSpPr/>
              <p:nvPr/>
            </p:nvSpPr>
            <p:spPr>
              <a:xfrm>
                <a:off x="57425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23"/>
              <p:cNvSpPr/>
              <p:nvPr/>
            </p:nvSpPr>
            <p:spPr>
              <a:xfrm>
                <a:off x="60473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9" name="Google Shape;169;p23"/>
              <p:cNvSpPr/>
              <p:nvPr/>
            </p:nvSpPr>
            <p:spPr>
              <a:xfrm>
                <a:off x="63521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0" name="Google Shape;170;p23"/>
              <p:cNvSpPr/>
              <p:nvPr/>
            </p:nvSpPr>
            <p:spPr>
              <a:xfrm>
                <a:off x="66569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23"/>
              <p:cNvSpPr/>
              <p:nvPr/>
            </p:nvSpPr>
            <p:spPr>
              <a:xfrm>
                <a:off x="69617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2" name="Google Shape;172;p23"/>
            <p:cNvGrpSpPr/>
            <p:nvPr/>
          </p:nvGrpSpPr>
          <p:grpSpPr>
            <a:xfrm>
              <a:off x="5666300" y="3510000"/>
              <a:ext cx="1828500" cy="381605"/>
              <a:chOff x="5437700" y="1907250"/>
              <a:chExt cx="1828500" cy="345000"/>
            </a:xfrm>
          </p:grpSpPr>
          <p:sp>
            <p:nvSpPr>
              <p:cNvPr id="173" name="Google Shape;173;p23"/>
              <p:cNvSpPr/>
              <p:nvPr/>
            </p:nvSpPr>
            <p:spPr>
              <a:xfrm>
                <a:off x="54377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" name="Google Shape;174;p23"/>
              <p:cNvSpPr/>
              <p:nvPr/>
            </p:nvSpPr>
            <p:spPr>
              <a:xfrm>
                <a:off x="57425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5" name="Google Shape;175;p23"/>
              <p:cNvSpPr/>
              <p:nvPr/>
            </p:nvSpPr>
            <p:spPr>
              <a:xfrm>
                <a:off x="60473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23"/>
              <p:cNvSpPr/>
              <p:nvPr/>
            </p:nvSpPr>
            <p:spPr>
              <a:xfrm>
                <a:off x="63521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23"/>
              <p:cNvSpPr/>
              <p:nvPr/>
            </p:nvSpPr>
            <p:spPr>
              <a:xfrm>
                <a:off x="66569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8" name="Google Shape;178;p23"/>
              <p:cNvSpPr/>
              <p:nvPr/>
            </p:nvSpPr>
            <p:spPr>
              <a:xfrm>
                <a:off x="6961700" y="1907250"/>
                <a:ext cx="304500" cy="345000"/>
              </a:xfrm>
              <a:prstGeom prst="rect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79" name="Google Shape;179;p23"/>
          <p:cNvSpPr txBox="1"/>
          <p:nvPr/>
        </p:nvSpPr>
        <p:spPr>
          <a:xfrm>
            <a:off x="3773925" y="4149300"/>
            <a:ext cx="62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PAD</a:t>
            </a:r>
            <a:endParaRPr/>
          </a:p>
        </p:txBody>
      </p:sp>
      <p:sp>
        <p:nvSpPr>
          <p:cNvPr id="180" name="Google Shape;180;p23"/>
          <p:cNvSpPr txBox="1"/>
          <p:nvPr/>
        </p:nvSpPr>
        <p:spPr>
          <a:xfrm>
            <a:off x="6288525" y="4149300"/>
            <a:ext cx="62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Pixel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Gatilhos de Eventos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Estratégia: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Entender a distribuição de energia nas camadas de PADs (em função de energia e tipo de partículas) e calibrar a energia obtida nas simulações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Uma vez obtida a calibração da energia nos PADs, segmentar geometricamente o calorímetro seguindo a geometria dos PADs e comparar simulações de </a:t>
            </a:r>
            <a:r>
              <a:rPr i="1" lang="pt-BR"/>
              <a:t>single</a:t>
            </a:r>
            <a:r>
              <a:rPr lang="pt-BR"/>
              <a:t> γ e π</a:t>
            </a:r>
            <a:r>
              <a:rPr baseline="30000" lang="pt-BR"/>
              <a:t>0</a:t>
            </a:r>
            <a:r>
              <a:rPr lang="pt-BR"/>
              <a:t>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Identificar os padrões que podem “disparar” o gatilho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Testar os padrões identificados em simulações de eventos pp e pPb completos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Gatilhos de Eventos</a:t>
            </a:r>
            <a:endParaRPr/>
          </a:p>
        </p:txBody>
      </p:sp>
      <p:sp>
        <p:nvSpPr>
          <p:cNvPr id="192" name="Google Shape;192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Primeiro passo: simulações com </a:t>
            </a:r>
            <a:r>
              <a:rPr i="1" lang="pt-BR"/>
              <a:t>single</a:t>
            </a:r>
            <a:r>
              <a:rPr lang="pt-BR"/>
              <a:t> γ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Apenas uma partícula no evento - todo o sinal na camada se deve a ela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Criação de um “quadrado” de 3x3 cm² em x,y (plano transversal) para “imitar” o tamanho de um PAD</a:t>
            </a:r>
            <a:endParaRPr/>
          </a:p>
        </p:txBody>
      </p:sp>
      <p:pic>
        <p:nvPicPr>
          <p:cNvPr id="193" name="Google Shape;19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594025"/>
            <a:ext cx="4134152" cy="2168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9041" y="2517825"/>
            <a:ext cx="4279458" cy="224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5"/>
          <p:cNvSpPr txBox="1"/>
          <p:nvPr/>
        </p:nvSpPr>
        <p:spPr>
          <a:xfrm>
            <a:off x="2363100" y="4747625"/>
            <a:ext cx="584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Distribuições de </a:t>
            </a:r>
            <a:r>
              <a:rPr i="1" lang="pt-BR"/>
              <a:t>hits</a:t>
            </a:r>
            <a:r>
              <a:rPr lang="pt-BR"/>
              <a:t> (“depósitos” de energia) em x e em y.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6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Gatilhos de Eventos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6"/>
          <p:cNvSpPr txBox="1"/>
          <p:nvPr>
            <p:ph idx="1" type="body"/>
          </p:nvPr>
        </p:nvSpPr>
        <p:spPr>
          <a:xfrm>
            <a:off x="311700" y="9238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/>
              <a:t>Distribuições de energia em função do p</a:t>
            </a:r>
            <a:r>
              <a:rPr baseline="-25000" lang="pt-BR"/>
              <a:t>T</a:t>
            </a:r>
            <a:r>
              <a:rPr lang="pt-BR"/>
              <a:t> do fóton</a:t>
            </a:r>
            <a:endParaRPr/>
          </a:p>
        </p:txBody>
      </p:sp>
      <p:pic>
        <p:nvPicPr>
          <p:cNvPr id="202" name="Google Shape;20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98725"/>
            <a:ext cx="4758001" cy="324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9800" y="1440575"/>
            <a:ext cx="4696599" cy="320285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26"/>
          <p:cNvSpPr txBox="1"/>
          <p:nvPr/>
        </p:nvSpPr>
        <p:spPr>
          <a:xfrm>
            <a:off x="2168775" y="4641200"/>
            <a:ext cx="684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Os dois “clusterizers” retém ~90% da energia total depositada em toda a camada 8 </a:t>
            </a:r>
            <a:endParaRPr/>
          </a:p>
        </p:txBody>
      </p:sp>
      <p:cxnSp>
        <p:nvCxnSpPr>
          <p:cNvPr id="205" name="Google Shape;205;p26"/>
          <p:cNvCxnSpPr>
            <a:stCxn id="204" idx="0"/>
          </p:cNvCxnSpPr>
          <p:nvPr/>
        </p:nvCxnSpPr>
        <p:spPr>
          <a:xfrm flipH="1" rot="10800000">
            <a:off x="5592075" y="4403000"/>
            <a:ext cx="8100" cy="238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7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Gatilhos de Eventos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7"/>
          <p:cNvSpPr txBox="1"/>
          <p:nvPr>
            <p:ph idx="1" type="body"/>
          </p:nvPr>
        </p:nvSpPr>
        <p:spPr>
          <a:xfrm>
            <a:off x="311700" y="695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/>
              <a:t>Distribuições de energia em função da pseudorapidez do fóton incidente:</a:t>
            </a:r>
            <a:endParaRPr/>
          </a:p>
        </p:txBody>
      </p:sp>
      <p:pic>
        <p:nvPicPr>
          <p:cNvPr id="212" name="Google Shape;21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22125"/>
            <a:ext cx="4720576" cy="3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3600" y="1254850"/>
            <a:ext cx="4669732" cy="3184524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7"/>
          <p:cNvSpPr txBox="1"/>
          <p:nvPr/>
        </p:nvSpPr>
        <p:spPr>
          <a:xfrm>
            <a:off x="537675" y="4524425"/>
            <a:ext cx="820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conclusão aqui é que, um gatilho deste tipo no FoCal deve ter “thresholds” dependentes de η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Estudo da Viabilidade de Gatilhos de Eventos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8"/>
          <p:cNvSpPr txBox="1"/>
          <p:nvPr>
            <p:ph idx="1" type="body"/>
          </p:nvPr>
        </p:nvSpPr>
        <p:spPr>
          <a:xfrm>
            <a:off x="311700" y="12286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Próximos passos</a:t>
            </a:r>
            <a:r>
              <a:rPr lang="pt-BR"/>
              <a:t>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Repetir as simulações com </a:t>
            </a:r>
            <a:r>
              <a:rPr i="1" lang="pt-BR"/>
              <a:t>single</a:t>
            </a:r>
            <a:r>
              <a:rPr lang="pt-BR"/>
              <a:t> π</a:t>
            </a:r>
            <a:r>
              <a:rPr baseline="30000" lang="pt-BR"/>
              <a:t>0</a:t>
            </a:r>
            <a:endParaRPr baseline="300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Implementar a geometria correta dos PADs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Estudar sistematicamente as diferenças entre </a:t>
            </a:r>
            <a:r>
              <a:rPr i="1" lang="pt-BR"/>
              <a:t>single</a:t>
            </a:r>
            <a:r>
              <a:rPr lang="pt-BR"/>
              <a:t> γ e π</a:t>
            </a:r>
            <a:r>
              <a:rPr baseline="30000" lang="pt-BR"/>
              <a:t>0</a:t>
            </a:r>
            <a:r>
              <a:rPr lang="pt-BR"/>
              <a:t>s para encontrar padrões e thresholds para o disparo dos gatilhos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Testar os padrões e thresholds encontrados em simulações de evento completo em pp e p-Pb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Resumo:</a:t>
            </a:r>
            <a:endParaRPr/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Atividades com o FoCal: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Testes de Eletrônica do FoCal PADs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Simulações de Desempenho do FoCal: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Estudo da viabilidade da medida de γ+Jatos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Estudo da viabilidade de gatilhos de eventos</a:t>
            </a:r>
            <a:endParaRPr/>
          </a:p>
        </p:txBody>
      </p:sp>
      <p:cxnSp>
        <p:nvCxnSpPr>
          <p:cNvPr id="66" name="Google Shape;66;p14"/>
          <p:cNvCxnSpPr/>
          <p:nvPr/>
        </p:nvCxnSpPr>
        <p:spPr>
          <a:xfrm flipH="1">
            <a:off x="4941225" y="2308100"/>
            <a:ext cx="931800" cy="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Estudo da viabilidade de γ+jatos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6952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Motivação Principal: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/>
              <a:t>Sondar a distribuição de glúons na região do “regime de saturação”: </a:t>
            </a:r>
            <a:br>
              <a:rPr lang="pt-BR"/>
            </a:br>
            <a:r>
              <a:rPr lang="pt-BR"/>
              <a:t>Fótons Diretos </a:t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8274" y="2227325"/>
            <a:ext cx="3997976" cy="180175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/>
          <p:nvPr/>
        </p:nvSpPr>
        <p:spPr>
          <a:xfrm>
            <a:off x="1247825" y="1993375"/>
            <a:ext cx="1531800" cy="24096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 txBox="1"/>
          <p:nvPr/>
        </p:nvSpPr>
        <p:spPr>
          <a:xfrm>
            <a:off x="1338275" y="4527900"/>
            <a:ext cx="1927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0000"/>
                </a:solidFill>
              </a:rPr>
              <a:t>Processo mais interessante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1329000" y="2242050"/>
            <a:ext cx="2505900" cy="1937700"/>
          </a:xfrm>
          <a:prstGeom prst="rect">
            <a:avLst/>
          </a:prstGeom>
          <a:noFill/>
          <a:ln cap="flat" cmpd="sng" w="19050">
            <a:solidFill>
              <a:srgbClr val="38761D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1191700" y="4260650"/>
            <a:ext cx="297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38761D"/>
                </a:solidFill>
              </a:rPr>
              <a:t>Experimentalmente indistinguíveis</a:t>
            </a:r>
            <a:endParaRPr>
              <a:solidFill>
                <a:srgbClr val="38761D"/>
              </a:solidFill>
            </a:endParaRPr>
          </a:p>
        </p:txBody>
      </p:sp>
      <p:cxnSp>
        <p:nvCxnSpPr>
          <p:cNvPr id="78" name="Google Shape;78;p15"/>
          <p:cNvCxnSpPr/>
          <p:nvPr/>
        </p:nvCxnSpPr>
        <p:spPr>
          <a:xfrm rot="10800000">
            <a:off x="5209225" y="2668125"/>
            <a:ext cx="862200" cy="0"/>
          </a:xfrm>
          <a:prstGeom prst="straightConnector1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9" name="Google Shape;79;p15"/>
          <p:cNvSpPr txBox="1"/>
          <p:nvPr/>
        </p:nvSpPr>
        <p:spPr>
          <a:xfrm>
            <a:off x="6158000" y="2313050"/>
            <a:ext cx="240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0000FF"/>
                </a:solidFill>
              </a:rPr>
              <a:t>Fundo - removível com “isolamento”</a:t>
            </a:r>
            <a:endParaRPr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γ+jatos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Portanto é fundamental identificar Fótons Diretos “Isolados”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Mas há outros tipos de fundo mais abundantes, como fótons de decaimento</a:t>
            </a:r>
            <a:endParaRPr/>
          </a:p>
        </p:txBody>
      </p:sp>
      <p:grpSp>
        <p:nvGrpSpPr>
          <p:cNvPr id="86" name="Google Shape;86;p16"/>
          <p:cNvGrpSpPr/>
          <p:nvPr/>
        </p:nvGrpSpPr>
        <p:grpSpPr>
          <a:xfrm>
            <a:off x="648150" y="2147025"/>
            <a:ext cx="8141925" cy="2921400"/>
            <a:chOff x="648150" y="2147025"/>
            <a:chExt cx="8141925" cy="2921400"/>
          </a:xfrm>
        </p:grpSpPr>
        <p:grpSp>
          <p:nvGrpSpPr>
            <p:cNvPr id="87" name="Google Shape;87;p16"/>
            <p:cNvGrpSpPr/>
            <p:nvPr/>
          </p:nvGrpSpPr>
          <p:grpSpPr>
            <a:xfrm>
              <a:off x="648150" y="2147025"/>
              <a:ext cx="8141925" cy="2921400"/>
              <a:chOff x="638000" y="2157175"/>
              <a:chExt cx="8141925" cy="2921400"/>
            </a:xfrm>
          </p:grpSpPr>
          <p:pic>
            <p:nvPicPr>
              <p:cNvPr id="88" name="Google Shape;88;p16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638000" y="2157175"/>
                <a:ext cx="5569601" cy="29214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9" name="Google Shape;89;p16"/>
              <p:cNvSpPr txBox="1"/>
              <p:nvPr/>
            </p:nvSpPr>
            <p:spPr>
              <a:xfrm>
                <a:off x="6233525" y="3175375"/>
                <a:ext cx="2546400" cy="83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pt-BR"/>
                  <a:t>Clusters que coincidam com a massa invariante de π</a:t>
                </a:r>
                <a:r>
                  <a:rPr baseline="30000" lang="pt-BR"/>
                  <a:t>0</a:t>
                </a:r>
                <a:r>
                  <a:rPr lang="pt-BR"/>
                  <a:t> e η são removidos</a:t>
                </a:r>
                <a:endParaRPr/>
              </a:p>
            </p:txBody>
          </p:sp>
        </p:grpSp>
        <p:sp>
          <p:nvSpPr>
            <p:cNvPr id="90" name="Google Shape;90;p16"/>
            <p:cNvSpPr txBox="1"/>
            <p:nvPr/>
          </p:nvSpPr>
          <p:spPr>
            <a:xfrm rot="-2032327">
              <a:off x="2181264" y="3575145"/>
              <a:ext cx="2252122" cy="4001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solidFill>
                    <a:srgbClr val="999999"/>
                  </a:solidFill>
                </a:rPr>
                <a:t>work in progress</a:t>
              </a:r>
              <a:endParaRPr>
                <a:solidFill>
                  <a:srgbClr val="999999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γ+jatos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Com as técnicas apresentadas (isolamento e rejeição de decaimentos) obtemos uma amostra enriquecida com fótons diretos isolados.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outra metade da medida: jatos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Apenas os detectados pelo FoCal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Obtidos a partir de ECal clusters + HCal clusters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Algoritmo de reconstrução: anti-k</a:t>
            </a:r>
            <a:r>
              <a:rPr baseline="-25000" lang="pt-BR"/>
              <a:t>T</a:t>
            </a:r>
            <a:r>
              <a:rPr lang="pt-BR"/>
              <a:t> com R=0.4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γ+jatos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/>
              <a:t>Simulações produzidas com Pythia usando um “gatilho de fótons diretos” com três valores de threshold: 5, 10 e 15 GeV para o p</a:t>
            </a:r>
            <a:r>
              <a:rPr baseline="-25000" lang="pt-BR"/>
              <a:t>T</a:t>
            </a:r>
            <a:r>
              <a:rPr lang="pt-BR"/>
              <a:t> do fóton</a:t>
            </a:r>
            <a:endParaRPr/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0109" y="1946002"/>
            <a:ext cx="4688766" cy="3197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/>
        </p:nvSpPr>
        <p:spPr>
          <a:xfrm rot="-1749183">
            <a:off x="3729398" y="2591235"/>
            <a:ext cx="2374040" cy="4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999999"/>
                </a:solidFill>
              </a:rPr>
              <a:t>work in progress</a:t>
            </a:r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γ+jatos: Resultados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11700" y="1152475"/>
            <a:ext cx="410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Fótons: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Isolamento: R=0.4, Σp</a:t>
            </a:r>
            <a:r>
              <a:rPr baseline="-25000" lang="pt-BR"/>
              <a:t>T</a:t>
            </a:r>
            <a:r>
              <a:rPr lang="pt-BR"/>
              <a:t>&lt;2 GeV/c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Jatos: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p</a:t>
            </a:r>
            <a:r>
              <a:rPr baseline="-25000" lang="pt-BR"/>
              <a:t>T</a:t>
            </a:r>
            <a:r>
              <a:rPr lang="pt-BR"/>
              <a:t> &gt; 4 GeV/c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Anti-k</a:t>
            </a:r>
            <a:r>
              <a:rPr baseline="-25000" lang="pt-BR"/>
              <a:t>T</a:t>
            </a:r>
            <a:r>
              <a:rPr lang="pt-BR"/>
              <a:t>, R=0.4</a:t>
            </a:r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3550" y="1212238"/>
            <a:ext cx="5105400" cy="311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 txBox="1"/>
          <p:nvPr/>
        </p:nvSpPr>
        <p:spPr>
          <a:xfrm rot="-1749183">
            <a:off x="5786798" y="2134035"/>
            <a:ext cx="2374040" cy="4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999999"/>
                </a:solidFill>
              </a:rPr>
              <a:t>work in progress</a:t>
            </a:r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γ+jatos: Resultados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t-BR"/>
              <a:t>Diferença em momento transversal (sensível à saturação de glúons)</a:t>
            </a:r>
            <a:endParaRPr/>
          </a:p>
        </p:txBody>
      </p:sp>
      <p:pic>
        <p:nvPicPr>
          <p:cNvPr id="119" name="Google Shape;11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98400"/>
            <a:ext cx="4759775" cy="324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4250" y="1571982"/>
            <a:ext cx="4759775" cy="3245918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0"/>
          <p:cNvSpPr txBox="1"/>
          <p:nvPr/>
        </p:nvSpPr>
        <p:spPr>
          <a:xfrm rot="-1749183">
            <a:off x="5786798" y="2134035"/>
            <a:ext cx="2374040" cy="4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999999"/>
                </a:solidFill>
              </a:rPr>
              <a:t>work in progress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122" name="Google Shape;122;p20"/>
          <p:cNvSpPr txBox="1"/>
          <p:nvPr/>
        </p:nvSpPr>
        <p:spPr>
          <a:xfrm rot="-1749183">
            <a:off x="986198" y="2134035"/>
            <a:ext cx="2374040" cy="4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999999"/>
                </a:solidFill>
              </a:rPr>
              <a:t>work in progress</a:t>
            </a:r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Estudo da viabilidade de γ+jatos</a:t>
            </a:r>
            <a:endParaRPr/>
          </a:p>
        </p:txBody>
      </p:sp>
      <p:sp>
        <p:nvSpPr>
          <p:cNvPr id="128" name="Google Shape;128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 fazer: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Aprimorar a identificação de fótons adotando algum método de formato de chuveiro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Implementar a correção pela eficiência antes do cálculo de R</a:t>
            </a:r>
            <a:r>
              <a:rPr baseline="-25000" lang="pt-BR"/>
              <a:t>pPb</a:t>
            </a:r>
            <a:endParaRPr baseline="-250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