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</p:sldMasterIdLst>
  <p:sldIdLst>
    <p:sldId id="256" r:id="rId11"/>
    <p:sldId id="263" r:id="rId12"/>
    <p:sldId id="271" r:id="rId13"/>
    <p:sldId id="260" r:id="rId14"/>
    <p:sldId id="26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62" r:id="rId23"/>
    <p:sldId id="267" r:id="rId24"/>
    <p:sldId id="270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138" y="19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9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006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759279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432951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31798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17216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684343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11201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16736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79621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73415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409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197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1500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98157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2736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889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0792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7403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0623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15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45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88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1867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22739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77490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25793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7165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5802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4961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8980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12134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3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3077741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15703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83130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73109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84204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687622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92676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9742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8863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06224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7388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80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0291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7121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53638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51186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3234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343153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5531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1585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97662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338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57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843894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2140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5372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7977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44370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508967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640070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8442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1210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604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996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67279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85631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4904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06619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937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3216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05285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962524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55489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3605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9597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94427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15327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253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160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93715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57947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84811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35105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136940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02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21728381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6574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33522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722027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920761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55346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81717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416345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62246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813062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677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2058338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63762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86828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321853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706647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9587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2644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473234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22919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935909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1930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290766"/>
            <a:ext cx="9143429" cy="48527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01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1"/>
            <a:ext cx="9143429" cy="51394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185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290038"/>
            <a:ext cx="9143429" cy="485346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348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05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298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458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611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"/>
            <a:ext cx="9143429" cy="514292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8309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"/>
            <a:ext cx="9143429" cy="514292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170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4283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139B44-C836-A68D-6E1C-21B66329C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82019" y="1022281"/>
            <a:ext cx="4422912" cy="1102519"/>
          </a:xfrm>
        </p:spPr>
        <p:txBody>
          <a:bodyPr>
            <a:normAutofit fontScale="90000"/>
          </a:bodyPr>
          <a:lstStyle/>
          <a:p>
            <a:r>
              <a:rPr lang="pt-BR" dirty="0"/>
              <a:t>WG-4  </a:t>
            </a:r>
            <a:br>
              <a:rPr lang="pt-BR" dirty="0"/>
            </a:br>
            <a:r>
              <a:rPr lang="pt-BR" dirty="0" err="1"/>
              <a:t>Analysis</a:t>
            </a:r>
            <a:r>
              <a:rPr lang="pt-BR" dirty="0"/>
              <a:t> </a:t>
            </a:r>
            <a:r>
              <a:rPr lang="pt-BR" dirty="0" err="1"/>
              <a:t>techniques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FFDB3FC-EFDE-D066-3ED0-533671202B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34070" y="2814327"/>
            <a:ext cx="4227443" cy="1314450"/>
          </a:xfrm>
        </p:spPr>
        <p:txBody>
          <a:bodyPr>
            <a:normAutofit fontScale="70000" lnSpcReduction="20000"/>
          </a:bodyPr>
          <a:lstStyle/>
          <a:p>
            <a:r>
              <a:rPr lang="pt-BR" dirty="0" err="1"/>
              <a:t>Machine</a:t>
            </a:r>
            <a:r>
              <a:rPr lang="pt-BR" dirty="0"/>
              <a:t> </a:t>
            </a:r>
            <a:r>
              <a:rPr lang="pt-BR" dirty="0" err="1"/>
              <a:t>learning</a:t>
            </a:r>
            <a:r>
              <a:rPr lang="pt-BR" dirty="0"/>
              <a:t> in Alice </a:t>
            </a:r>
            <a:r>
              <a:rPr lang="pt-BR" dirty="0" err="1"/>
              <a:t>and</a:t>
            </a:r>
            <a:r>
              <a:rPr lang="pt-BR" dirty="0"/>
              <a:t> Atlas</a:t>
            </a:r>
          </a:p>
          <a:p>
            <a:endParaRPr lang="pt-BR" dirty="0"/>
          </a:p>
          <a:p>
            <a:r>
              <a:rPr lang="pt-BR" dirty="0"/>
              <a:t>Alexandre Suaide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A4FDAC7-47E5-BC9E-AC8F-66B6C4368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913" y="67501"/>
            <a:ext cx="1875185" cy="483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519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F6A526-94D9-5FCB-923E-141BC99DF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Avaliação geral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0EAC04-0B0C-6EEC-F888-67B6891E3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3166"/>
            <a:ext cx="8229600" cy="2585095"/>
          </a:xfrm>
        </p:spPr>
        <p:txBody>
          <a:bodyPr>
            <a:normAutofit fontScale="85000" lnSpcReduction="10000"/>
          </a:bodyPr>
          <a:lstStyle/>
          <a:p>
            <a:r>
              <a:rPr lang="pt-BR" dirty="0"/>
              <a:t>Há várias análises promissoras usando técnicas sofisticadas de inteligência artificial</a:t>
            </a:r>
          </a:p>
          <a:p>
            <a:r>
              <a:rPr lang="pt-BR" dirty="0"/>
              <a:t>Contudo</a:t>
            </a:r>
          </a:p>
          <a:p>
            <a:pPr lvl="1"/>
            <a:r>
              <a:rPr lang="pt-BR" dirty="0"/>
              <a:t>Infraestrutura computacional pouco adequada</a:t>
            </a:r>
          </a:p>
          <a:p>
            <a:pPr lvl="1"/>
            <a:r>
              <a:rPr lang="pt-BR" dirty="0"/>
              <a:t>Formação mais específica na área de inteligência artificial</a:t>
            </a:r>
          </a:p>
          <a:p>
            <a:pPr lvl="2"/>
            <a:r>
              <a:rPr lang="pt-BR" dirty="0"/>
              <a:t>Hoje as ferramentas são caixas pretas para a maioria dos alunos</a:t>
            </a:r>
          </a:p>
        </p:txBody>
      </p:sp>
    </p:spTree>
    <p:extLst>
      <p:ext uri="{BB962C8B-B14F-4D97-AF65-F5344CB8AC3E}">
        <p14:creationId xmlns:p14="http://schemas.microsoft.com/office/powerpoint/2010/main" val="2343276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9BFE39-949A-B96D-A3B0-C6EB72BE0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Ações para o próximo ano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4811F65-11FA-26FD-8098-AA26E86AC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3166"/>
            <a:ext cx="8229600" cy="2671234"/>
          </a:xfrm>
        </p:spPr>
        <p:txBody>
          <a:bodyPr>
            <a:normAutofit fontScale="62500" lnSpcReduction="20000"/>
          </a:bodyPr>
          <a:lstStyle/>
          <a:p>
            <a:r>
              <a:rPr lang="pt-BR" dirty="0"/>
              <a:t>Montagem de um </a:t>
            </a:r>
            <a:r>
              <a:rPr lang="pt-BR" dirty="0" err="1"/>
              <a:t>workbench</a:t>
            </a:r>
            <a:r>
              <a:rPr lang="pt-BR" dirty="0"/>
              <a:t> computacional para inteligência artificial</a:t>
            </a:r>
          </a:p>
          <a:p>
            <a:r>
              <a:rPr lang="pt-BR" dirty="0"/>
              <a:t>Duas opções</a:t>
            </a:r>
          </a:p>
          <a:p>
            <a:pPr lvl="1"/>
            <a:r>
              <a:rPr lang="pt-BR" dirty="0"/>
              <a:t>Compra de um servidor com algumas </a:t>
            </a:r>
            <a:r>
              <a:rPr lang="pt-BR" dirty="0" err="1"/>
              <a:t>GPU’s</a:t>
            </a:r>
            <a:r>
              <a:rPr lang="pt-BR" dirty="0"/>
              <a:t> para processamento de dados usando IA</a:t>
            </a:r>
          </a:p>
          <a:p>
            <a:pPr lvl="2"/>
            <a:r>
              <a:rPr lang="pt-BR" dirty="0"/>
              <a:t>Servidor + 2-4 GPUS de fornecedor tradicional (HP, SGI, </a:t>
            </a:r>
            <a:r>
              <a:rPr lang="pt-BR" dirty="0" err="1"/>
              <a:t>etc</a:t>
            </a:r>
            <a:r>
              <a:rPr lang="pt-BR" dirty="0"/>
              <a:t>)</a:t>
            </a:r>
          </a:p>
          <a:p>
            <a:pPr lvl="2"/>
            <a:r>
              <a:rPr lang="pt-BR" dirty="0"/>
              <a:t>Estimado em R$ 200-300 k</a:t>
            </a:r>
          </a:p>
          <a:p>
            <a:pPr lvl="1"/>
            <a:r>
              <a:rPr lang="pt-BR" dirty="0"/>
              <a:t>Atualização de uma máquina do cluster (</a:t>
            </a:r>
            <a:r>
              <a:rPr lang="pt-BR" dirty="0" err="1"/>
              <a:t>jarvis</a:t>
            </a:r>
            <a:r>
              <a:rPr lang="pt-BR" dirty="0"/>
              <a:t>) e compra de GPUS de prateleira</a:t>
            </a:r>
          </a:p>
          <a:p>
            <a:pPr lvl="2"/>
            <a:r>
              <a:rPr lang="pt-BR" dirty="0"/>
              <a:t>Estimado em R</a:t>
            </a:r>
            <a:r>
              <a:rPr lang="pt-BR"/>
              <a:t>$ 30-40 </a:t>
            </a:r>
            <a:r>
              <a:rPr lang="pt-BR" dirty="0"/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993551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9BFE39-949A-B96D-A3B0-C6EB72BE0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Ações para o próximo ano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4811F65-11FA-26FD-8098-AA26E86AC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3166"/>
            <a:ext cx="8229600" cy="2671234"/>
          </a:xfrm>
        </p:spPr>
        <p:txBody>
          <a:bodyPr>
            <a:normAutofit lnSpcReduction="10000"/>
          </a:bodyPr>
          <a:lstStyle/>
          <a:p>
            <a:r>
              <a:rPr lang="pt-BR" dirty="0"/>
              <a:t>Formação de pessoal</a:t>
            </a:r>
          </a:p>
          <a:p>
            <a:pPr lvl="1"/>
            <a:r>
              <a:rPr lang="pt-BR" dirty="0"/>
              <a:t>Proposta de uma disciplina de pós-graduação chamada “Aprendizado de máquina e inteligência artificial em física”</a:t>
            </a:r>
          </a:p>
          <a:p>
            <a:pPr lvl="2"/>
            <a:r>
              <a:rPr lang="pt-BR" dirty="0"/>
              <a:t>Oferecimento no primeiro semestre de 2023</a:t>
            </a:r>
          </a:p>
          <a:p>
            <a:pPr lvl="2"/>
            <a:r>
              <a:rPr lang="pt-BR" dirty="0"/>
              <a:t>Alexandre Suaide e Tiago Fiorini</a:t>
            </a:r>
          </a:p>
        </p:txBody>
      </p:sp>
    </p:spTree>
    <p:extLst>
      <p:ext uri="{BB962C8B-B14F-4D97-AF65-F5344CB8AC3E}">
        <p14:creationId xmlns:p14="http://schemas.microsoft.com/office/powerpoint/2010/main" val="3146524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5D251B-1BFA-4654-9AFB-63F696C67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Infraestrutura</a:t>
            </a:r>
            <a:br>
              <a:rPr lang="pt-BR" dirty="0"/>
            </a:br>
            <a:r>
              <a:rPr lang="pt-BR" dirty="0"/>
              <a:t>Cluster SAMPA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B7929D2-A6B3-9D2C-0188-31C32D83EFB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Configuração atual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2408 cores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dirty="0"/>
              <a:t>18.7 kHS06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0.85 TB de armazenamento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2 GPU Tesla K20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Uso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Processamento em GRID do ALICE e ATLAS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Análise de dados e simulações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Processamento em geral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Desenvolvimento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71D214E-11DD-DE60-B18A-3F809A4B8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730" y="1250685"/>
            <a:ext cx="5509527" cy="308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668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4E7346-DFF9-54C3-8438-77ED9B9D5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68" y="2013932"/>
            <a:ext cx="3008313" cy="871538"/>
          </a:xfrm>
        </p:spPr>
        <p:txBody>
          <a:bodyPr/>
          <a:lstStyle/>
          <a:p>
            <a:r>
              <a:rPr lang="pt-BR" dirty="0"/>
              <a:t>Cronograma de upgrades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302937B-C397-CA5D-A77E-F009B698C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615" y="772153"/>
            <a:ext cx="4441256" cy="2218511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D3793E0-44A4-BF0B-AB49-27FF7D2D7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615" y="2973548"/>
            <a:ext cx="4365048" cy="1858638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9C4DF702-A2F8-BF99-7CAB-0739DF1CDB4F}"/>
              </a:ext>
            </a:extLst>
          </p:cNvPr>
          <p:cNvSpPr/>
          <p:nvPr/>
        </p:nvSpPr>
        <p:spPr>
          <a:xfrm>
            <a:off x="4119615" y="3478696"/>
            <a:ext cx="4441256" cy="2584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0596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3A8B345E-D3E0-93DD-5220-A9EBF09DF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9503"/>
            <a:ext cx="8229600" cy="857250"/>
          </a:xfrm>
        </p:spPr>
        <p:txBody>
          <a:bodyPr/>
          <a:lstStyle/>
          <a:p>
            <a:r>
              <a:rPr lang="pt-BR" dirty="0"/>
              <a:t>Atividades sendo realizadas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D2D3D0D-C0B8-C3AD-A492-B6BA21DBB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6753"/>
            <a:ext cx="4379843" cy="3261417"/>
          </a:xfrm>
        </p:spPr>
        <p:txBody>
          <a:bodyPr>
            <a:normAutofit fontScale="62500" lnSpcReduction="20000"/>
          </a:bodyPr>
          <a:lstStyle/>
          <a:p>
            <a:r>
              <a:rPr lang="pt-BR" dirty="0"/>
              <a:t>Instalação do </a:t>
            </a:r>
            <a:r>
              <a:rPr lang="pt-BR" dirty="0" err="1"/>
              <a:t>storage</a:t>
            </a:r>
            <a:r>
              <a:rPr lang="pt-BR" dirty="0"/>
              <a:t> recentemente adquirido </a:t>
            </a:r>
          </a:p>
          <a:p>
            <a:r>
              <a:rPr lang="pt-BR" dirty="0"/>
              <a:t>Atualização do software do cluster para ALMA 9, como recomendado pelo CERN</a:t>
            </a:r>
          </a:p>
          <a:p>
            <a:r>
              <a:rPr lang="pt-BR" dirty="0"/>
              <a:t>Atualização de link para 40 Gbps usando </a:t>
            </a:r>
            <a:r>
              <a:rPr lang="pt-BR" dirty="0" err="1"/>
              <a:t>redNESP</a:t>
            </a:r>
            <a:r>
              <a:rPr lang="pt-BR" dirty="0"/>
              <a:t> (</a:t>
            </a:r>
            <a:r>
              <a:rPr lang="en-US" dirty="0"/>
              <a:t>Research and Education Network at São Paulo) – </a:t>
            </a:r>
            <a:r>
              <a:rPr lang="en-US" dirty="0" err="1"/>
              <a:t>antiga</a:t>
            </a:r>
            <a:r>
              <a:rPr lang="en-US" dirty="0"/>
              <a:t> ANSP</a:t>
            </a:r>
            <a:endParaRPr lang="pt-BR" dirty="0"/>
          </a:p>
          <a:p>
            <a:pPr lvl="1"/>
            <a:r>
              <a:rPr lang="pt-BR" dirty="0"/>
              <a:t>Em instalação no “CCE”</a:t>
            </a:r>
          </a:p>
          <a:p>
            <a:pPr lvl="1"/>
            <a:r>
              <a:rPr lang="pt-BR" dirty="0"/>
              <a:t>Compra de transdutores</a:t>
            </a:r>
          </a:p>
          <a:p>
            <a:pPr lvl="2"/>
            <a:r>
              <a:rPr lang="pt-BR" dirty="0"/>
              <a:t>~ R$ 5-10 k</a:t>
            </a:r>
          </a:p>
          <a:p>
            <a:pPr marL="0" indent="0">
              <a:buNone/>
            </a:pPr>
            <a:endParaRPr lang="pt-BR" dirty="0"/>
          </a:p>
          <a:p>
            <a:pPr lvl="1"/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715CB9D-0501-2DD4-6850-8C594838C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824" y="1605612"/>
            <a:ext cx="2893908" cy="289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792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C415E9-FE8F-BC45-3E5D-B0213C947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Objetivos do WG-4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353A355-3B34-301A-EE26-A65786AFD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14531"/>
            <a:ext cx="8519459" cy="2560669"/>
          </a:xfrm>
        </p:spPr>
        <p:txBody>
          <a:bodyPr>
            <a:normAutofit fontScale="77500" lnSpcReduction="20000"/>
          </a:bodyPr>
          <a:lstStyle/>
          <a:p>
            <a:r>
              <a:rPr lang="pt-BR" dirty="0"/>
              <a:t>Desenvolver técnicas de análise e simulações envolvendo ML</a:t>
            </a:r>
          </a:p>
          <a:p>
            <a:pPr lvl="1"/>
            <a:r>
              <a:rPr lang="pt-BR" dirty="0"/>
              <a:t>Incorporar essas técnicas ao dia-a-dia das análises no Alice e Atlas</a:t>
            </a:r>
          </a:p>
          <a:p>
            <a:pPr lvl="1"/>
            <a:r>
              <a:rPr lang="pt-BR" dirty="0"/>
              <a:t>Grande interface com demais grupos</a:t>
            </a:r>
          </a:p>
          <a:p>
            <a:pPr lvl="1"/>
            <a:r>
              <a:rPr lang="pt-BR" dirty="0"/>
              <a:t>Grande envolvimento dos estudantes do projeto</a:t>
            </a:r>
          </a:p>
          <a:p>
            <a:endParaRPr lang="pt-BR" dirty="0"/>
          </a:p>
          <a:p>
            <a:r>
              <a:rPr lang="pt-BR" dirty="0"/>
              <a:t>Infraestrutura computacional do projeto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90553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0F8074-4CFB-0DC4-00F7-A11F96B57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Atividades realizadas nos últimos meses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2D8FE2-EBB3-E3EF-BEF0-ECC470108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52796"/>
            <a:ext cx="8229600" cy="2513322"/>
          </a:xfrm>
        </p:spPr>
        <p:txBody>
          <a:bodyPr>
            <a:normAutofit fontScale="55000" lnSpcReduction="20000"/>
          </a:bodyPr>
          <a:lstStyle/>
          <a:p>
            <a:r>
              <a:rPr lang="pt-BR" dirty="0"/>
              <a:t>Mapeamento das análises que utilizam técnicas de inteligência artificial </a:t>
            </a:r>
          </a:p>
          <a:p>
            <a:endParaRPr lang="pt-BR" dirty="0"/>
          </a:p>
          <a:p>
            <a:r>
              <a:rPr lang="pt-BR" dirty="0"/>
              <a:t>Avaliação e planejamento da infraestrutura necessária para desenvolvimento dessas técnicas </a:t>
            </a:r>
          </a:p>
          <a:p>
            <a:endParaRPr lang="pt-BR" dirty="0"/>
          </a:p>
          <a:p>
            <a:r>
              <a:rPr lang="pt-BR" dirty="0"/>
              <a:t>Necessidade de formação na área</a:t>
            </a:r>
          </a:p>
          <a:p>
            <a:endParaRPr lang="pt-BR" dirty="0"/>
          </a:p>
          <a:p>
            <a:r>
              <a:rPr lang="pt-BR" dirty="0"/>
              <a:t>Atualizações e manutenção do cluster sampa durante o primeiro ano de projeto</a:t>
            </a:r>
          </a:p>
        </p:txBody>
      </p:sp>
    </p:spTree>
    <p:extLst>
      <p:ext uri="{BB962C8B-B14F-4D97-AF65-F5344CB8AC3E}">
        <p14:creationId xmlns:p14="http://schemas.microsoft.com/office/powerpoint/2010/main" val="3838357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ta: Curva para Cima 5">
            <a:extLst>
              <a:ext uri="{FF2B5EF4-FFF2-40B4-BE49-F238E27FC236}">
                <a16:creationId xmlns:a16="http://schemas.microsoft.com/office/drawing/2014/main" id="{320A68C5-E428-272F-5CD8-53E0A71D0A75}"/>
              </a:ext>
            </a:extLst>
          </p:cNvPr>
          <p:cNvSpPr/>
          <p:nvPr/>
        </p:nvSpPr>
        <p:spPr>
          <a:xfrm>
            <a:off x="741711" y="3095812"/>
            <a:ext cx="5736784" cy="1470212"/>
          </a:xfrm>
          <a:prstGeom prst="curvedUpArrow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2050" name="Picture 2" descr="deep learning | GIS&amp;T Body of Knowledge">
            <a:extLst>
              <a:ext uri="{FF2B5EF4-FFF2-40B4-BE49-F238E27FC236}">
                <a16:creationId xmlns:a16="http://schemas.microsoft.com/office/drawing/2014/main" id="{6A9B8DE3-8F9F-554D-0B72-CC6821592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751" y="914400"/>
            <a:ext cx="4966447" cy="348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lanning and machine learning in artificial intelligence cheap buy online">
            <a:extLst>
              <a:ext uri="{FF2B5EF4-FFF2-40B4-BE49-F238E27FC236}">
                <a16:creationId xmlns:a16="http://schemas.microsoft.com/office/drawing/2014/main" id="{99DB8045-3173-8382-A8F3-514AB06F3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53" y="998069"/>
            <a:ext cx="3565593" cy="295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593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4AB523-60B7-8A11-725F-52C611D0D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Aprendizado de máquina em HEP</a:t>
            </a:r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B1967091-5BDF-0653-DE05-F87C53D360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885"/>
          <a:stretch/>
        </p:blipFill>
        <p:spPr>
          <a:xfrm>
            <a:off x="4134741" y="709528"/>
            <a:ext cx="4306295" cy="2136945"/>
          </a:xfrm>
        </p:spPr>
      </p:pic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D4735A8-5C26-068F-B027-D5ED605AEB3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t-BR" dirty="0"/>
              <a:t>Número de artigos e citações envolvendo “</a:t>
            </a:r>
            <a:r>
              <a:rPr lang="pt-BR" dirty="0" err="1"/>
              <a:t>Machine</a:t>
            </a:r>
            <a:r>
              <a:rPr lang="pt-BR" dirty="0"/>
              <a:t> </a:t>
            </a:r>
            <a:r>
              <a:rPr lang="pt-BR" dirty="0" err="1"/>
              <a:t>learning</a:t>
            </a:r>
            <a:r>
              <a:rPr lang="pt-BR" dirty="0"/>
              <a:t>” e “LHC” tem aumentado consideravelmente nos últimos anos</a:t>
            </a:r>
          </a:p>
          <a:p>
            <a:endParaRPr lang="pt-BR" dirty="0"/>
          </a:p>
          <a:p>
            <a:r>
              <a:rPr lang="pt-BR" dirty="0"/>
              <a:t>Uma fração considerável desses artigos está relacionada a jatos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~ 1/3 das publicações e ~ 1/2 das citações em 2021</a:t>
            </a:r>
          </a:p>
          <a:p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CAB210A9-A5F3-F946-D3C8-1FEEA161DC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933"/>
          <a:stretch/>
        </p:blipFill>
        <p:spPr>
          <a:xfrm>
            <a:off x="4176469" y="2792943"/>
            <a:ext cx="4264567" cy="213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41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1F9E9A6-4779-2D53-15C9-D2A7230D3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2877"/>
            <a:ext cx="8229600" cy="857250"/>
          </a:xfrm>
        </p:spPr>
        <p:txBody>
          <a:bodyPr>
            <a:noAutofit/>
          </a:bodyPr>
          <a:lstStyle/>
          <a:p>
            <a:pPr algn="l"/>
            <a:r>
              <a:rPr lang="pt-BR" sz="2800" dirty="0"/>
              <a:t>High </a:t>
            </a:r>
            <a:r>
              <a:rPr lang="pt-BR" sz="2800" dirty="0" err="1"/>
              <a:t>mass</a:t>
            </a:r>
            <a:r>
              <a:rPr lang="pt-BR" sz="2800" dirty="0"/>
              <a:t> </a:t>
            </a:r>
            <a:r>
              <a:rPr lang="pt-BR" sz="2800" dirty="0" err="1"/>
              <a:t>measurement</a:t>
            </a:r>
            <a:r>
              <a:rPr lang="pt-BR" sz="2800" dirty="0"/>
              <a:t> </a:t>
            </a:r>
            <a:r>
              <a:rPr lang="pt-BR" sz="2800" dirty="0" err="1"/>
              <a:t>of</a:t>
            </a:r>
            <a:r>
              <a:rPr lang="pt-BR" sz="2800" dirty="0"/>
              <a:t> tau </a:t>
            </a:r>
            <a:r>
              <a:rPr lang="pt-BR" sz="2800" dirty="0" err="1"/>
              <a:t>lepton</a:t>
            </a:r>
            <a:r>
              <a:rPr lang="pt-BR" sz="2800" dirty="0"/>
              <a:t> </a:t>
            </a:r>
            <a:r>
              <a:rPr lang="pt-BR" sz="2800" dirty="0" err="1"/>
              <a:t>pairs</a:t>
            </a:r>
            <a:br>
              <a:rPr lang="pt-BR" sz="2800" dirty="0"/>
            </a:br>
            <a:r>
              <a:rPr lang="pt-BR" sz="2800" dirty="0"/>
              <a:t>Caio </a:t>
            </a:r>
            <a:r>
              <a:rPr lang="pt-BR" sz="2800" dirty="0" err="1"/>
              <a:t>Daumann</a:t>
            </a:r>
            <a:endParaRPr lang="pt-BR" sz="2800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A4AB8FE-0B5D-DCD4-E7AC-FF140859C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96" y="1623813"/>
            <a:ext cx="4538870" cy="3193352"/>
          </a:xfrm>
        </p:spPr>
        <p:txBody>
          <a:bodyPr>
            <a:normAutofit fontScale="70000" lnSpcReduction="20000"/>
          </a:bodyPr>
          <a:lstStyle/>
          <a:p>
            <a:r>
              <a:rPr lang="pt-BR" dirty="0"/>
              <a:t>Estimar grandezas cinemáticas de eventos com dois taus no estado final</a:t>
            </a:r>
          </a:p>
          <a:p>
            <a:pPr lvl="1"/>
            <a:r>
              <a:rPr lang="pt-BR" dirty="0"/>
              <a:t>Neutrinos não medidos no estado final</a:t>
            </a:r>
          </a:p>
          <a:p>
            <a:r>
              <a:rPr lang="pt-BR" dirty="0"/>
              <a:t>Uso de </a:t>
            </a:r>
            <a:r>
              <a:rPr lang="pt-BR" dirty="0" err="1"/>
              <a:t>Mixture</a:t>
            </a:r>
            <a:r>
              <a:rPr lang="pt-BR" dirty="0"/>
              <a:t> </a:t>
            </a:r>
            <a:r>
              <a:rPr lang="pt-BR" dirty="0" err="1"/>
              <a:t>Density</a:t>
            </a:r>
            <a:r>
              <a:rPr lang="pt-BR" dirty="0"/>
              <a:t> Networks</a:t>
            </a:r>
          </a:p>
          <a:p>
            <a:pPr lvl="1"/>
            <a:r>
              <a:rPr lang="pt-BR" dirty="0"/>
              <a:t>Rede neural artificial cujo objetivo é aprender como fornecer na saída distribuições de probabilidade</a:t>
            </a:r>
          </a:p>
        </p:txBody>
      </p:sp>
      <p:pic>
        <p:nvPicPr>
          <p:cNvPr id="1026" name="Picture 2" descr="Mixture Density Networks: Probabilistic Regression for Uncertainty  Estimation – Deep &amp; Shallow">
            <a:extLst>
              <a:ext uri="{FF2B5EF4-FFF2-40B4-BE49-F238E27FC236}">
                <a16:creationId xmlns:a16="http://schemas.microsoft.com/office/drawing/2014/main" id="{72149E97-2EBF-A46C-E887-4C34A02D2A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37"/>
          <a:stretch/>
        </p:blipFill>
        <p:spPr bwMode="auto">
          <a:xfrm>
            <a:off x="4817166" y="1623813"/>
            <a:ext cx="4202387" cy="194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806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1F9E9A6-4779-2D53-15C9-D2A7230D3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682877"/>
            <a:ext cx="8794265" cy="857250"/>
          </a:xfrm>
        </p:spPr>
        <p:txBody>
          <a:bodyPr>
            <a:noAutofit/>
          </a:bodyPr>
          <a:lstStyle/>
          <a:p>
            <a:pPr algn="l"/>
            <a:r>
              <a:rPr lang="pt-BR" sz="2400" dirty="0"/>
              <a:t>BDT para identificação de </a:t>
            </a:r>
            <a:r>
              <a:rPr lang="pt-BR" sz="2400" dirty="0" err="1"/>
              <a:t>hádrons</a:t>
            </a:r>
            <a:r>
              <a:rPr lang="pt-BR" sz="2400" dirty="0"/>
              <a:t> exóticos – X(3872)</a:t>
            </a:r>
            <a:br>
              <a:rPr lang="pt-BR" sz="2400" dirty="0"/>
            </a:br>
            <a:r>
              <a:rPr lang="pt-BR" sz="2400" dirty="0"/>
              <a:t>Leopoldo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A4AB8FE-0B5D-DCD4-E7AC-FF140859C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96" y="1934817"/>
            <a:ext cx="4538870" cy="2882348"/>
          </a:xfrm>
        </p:spPr>
        <p:txBody>
          <a:bodyPr>
            <a:normAutofit/>
          </a:bodyPr>
          <a:lstStyle/>
          <a:p>
            <a:r>
              <a:rPr lang="pt-BR" sz="1800" dirty="0" err="1"/>
              <a:t>Decisions</a:t>
            </a:r>
            <a:r>
              <a:rPr lang="pt-BR" sz="1800" dirty="0"/>
              <a:t> </a:t>
            </a:r>
            <a:r>
              <a:rPr lang="pt-BR" sz="1800" dirty="0" err="1"/>
              <a:t>trees</a:t>
            </a:r>
            <a:r>
              <a:rPr lang="pt-BR" sz="1800" dirty="0"/>
              <a:t> são métodos recursivos de tomada de decisões baseadas em cortes nos parâmetros de entrada</a:t>
            </a:r>
          </a:p>
          <a:p>
            <a:r>
              <a:rPr lang="pt-BR" sz="1800" dirty="0"/>
              <a:t>BDT (</a:t>
            </a:r>
            <a:r>
              <a:rPr lang="pt-BR" sz="1800" dirty="0" err="1"/>
              <a:t>Boosted</a:t>
            </a:r>
            <a:r>
              <a:rPr lang="pt-BR" sz="1800" dirty="0"/>
              <a:t> </a:t>
            </a:r>
            <a:r>
              <a:rPr lang="pt-BR" sz="1800" dirty="0" err="1"/>
              <a:t>Decision</a:t>
            </a:r>
            <a:r>
              <a:rPr lang="pt-BR" sz="1800" dirty="0"/>
              <a:t> </a:t>
            </a:r>
            <a:r>
              <a:rPr lang="pt-BR" sz="1800" dirty="0" err="1"/>
              <a:t>Tree</a:t>
            </a:r>
            <a:r>
              <a:rPr lang="pt-BR" sz="1800" dirty="0"/>
              <a:t>) é um método de combinar várias árvores mais fracas em um classificador mais forte</a:t>
            </a:r>
          </a:p>
          <a:p>
            <a:pPr lvl="1"/>
            <a:endParaRPr lang="pt-BR" sz="1600" dirty="0"/>
          </a:p>
        </p:txBody>
      </p:sp>
      <p:pic>
        <p:nvPicPr>
          <p:cNvPr id="2050" name="Picture 2" descr="1.10. Decision Trees — scikit-learn 1.2.2 documentation">
            <a:extLst>
              <a:ext uri="{FF2B5EF4-FFF2-40B4-BE49-F238E27FC236}">
                <a16:creationId xmlns:a16="http://schemas.microsoft.com/office/drawing/2014/main" id="{F8D05EE3-DBFB-5437-7E55-403EB6DA6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166" y="1540127"/>
            <a:ext cx="3922643" cy="294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319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1F9E9A6-4779-2D53-15C9-D2A7230D3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682877"/>
            <a:ext cx="8794265" cy="857250"/>
          </a:xfrm>
        </p:spPr>
        <p:txBody>
          <a:bodyPr>
            <a:noAutofit/>
          </a:bodyPr>
          <a:lstStyle/>
          <a:p>
            <a:pPr algn="l"/>
            <a:r>
              <a:rPr lang="pt-BR" sz="2400" dirty="0"/>
              <a:t>Uso de redes neurais para identificação de hipernúcleos no ALICE</a:t>
            </a:r>
            <a:br>
              <a:rPr lang="pt-BR" sz="2400" dirty="0"/>
            </a:br>
            <a:r>
              <a:rPr lang="pt-BR" sz="2400" dirty="0"/>
              <a:t>Maria Paula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A4AB8FE-0B5D-DCD4-E7AC-FF140859C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96" y="1934817"/>
            <a:ext cx="4538870" cy="2882348"/>
          </a:xfrm>
        </p:spPr>
        <p:txBody>
          <a:bodyPr>
            <a:normAutofit/>
          </a:bodyPr>
          <a:lstStyle/>
          <a:p>
            <a:r>
              <a:rPr lang="pt-BR" sz="1800" dirty="0"/>
              <a:t>Tradicionalmente reconstrução de hipernúcleos são feitas com cortes unidimensionais em parâmetros na geometria do decaimento</a:t>
            </a:r>
          </a:p>
          <a:p>
            <a:r>
              <a:rPr lang="pt-BR" sz="1800" dirty="0"/>
              <a:t>Redes neurais podem ser usadas para otimizar a seleção de candidatos a hipernúcleos</a:t>
            </a:r>
          </a:p>
          <a:p>
            <a:pPr lvl="1"/>
            <a:endParaRPr lang="pt-BR" sz="1600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A24B426-BD98-9E80-8346-F40B5DBE0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596" y="1275689"/>
            <a:ext cx="3253871" cy="318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785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1F9E9A6-4779-2D53-15C9-D2A7230D3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822025"/>
            <a:ext cx="8794265" cy="857250"/>
          </a:xfrm>
        </p:spPr>
        <p:txBody>
          <a:bodyPr>
            <a:noAutofit/>
          </a:bodyPr>
          <a:lstStyle/>
          <a:p>
            <a:pPr algn="l"/>
            <a:r>
              <a:rPr lang="pt-BR" sz="2400" dirty="0"/>
              <a:t>Identificação de jatos usando técnicas de classificação de imagens com </a:t>
            </a:r>
            <a:r>
              <a:rPr lang="pt-BR" sz="2400" dirty="0" err="1"/>
              <a:t>deep</a:t>
            </a:r>
            <a:r>
              <a:rPr lang="pt-BR" sz="2400" dirty="0"/>
              <a:t> </a:t>
            </a:r>
            <a:r>
              <a:rPr lang="pt-BR" sz="2400" dirty="0" err="1"/>
              <a:t>learning</a:t>
            </a:r>
            <a:br>
              <a:rPr lang="pt-BR" sz="2400" dirty="0"/>
            </a:br>
            <a:r>
              <a:rPr lang="pt-BR" sz="2400" dirty="0"/>
              <a:t>Jhoão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A4AB8FE-0B5D-DCD4-E7AC-FF140859C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96" y="1934817"/>
            <a:ext cx="4538870" cy="2882348"/>
          </a:xfrm>
        </p:spPr>
        <p:txBody>
          <a:bodyPr>
            <a:normAutofit/>
          </a:bodyPr>
          <a:lstStyle/>
          <a:p>
            <a:r>
              <a:rPr lang="pt-BR" sz="1800" dirty="0"/>
              <a:t>Algoritmos para identificação e reconstrução de jatos são usualmente baseados em métodos estatísticos</a:t>
            </a:r>
          </a:p>
          <a:p>
            <a:pPr lvl="1"/>
            <a:r>
              <a:rPr lang="pt-BR" sz="1400" dirty="0" err="1"/>
              <a:t>kT</a:t>
            </a:r>
            <a:r>
              <a:rPr lang="pt-BR" sz="1400" dirty="0"/>
              <a:t>, </a:t>
            </a:r>
            <a:r>
              <a:rPr lang="pt-BR" sz="1400" dirty="0" err="1"/>
              <a:t>anti-kT</a:t>
            </a:r>
            <a:r>
              <a:rPr lang="pt-BR" sz="1400" dirty="0"/>
              <a:t>, cone, etc.</a:t>
            </a:r>
          </a:p>
          <a:p>
            <a:r>
              <a:rPr lang="pt-BR" sz="1800" dirty="0"/>
              <a:t>A ideia desse trabalho é identificar jatos evento por evento usando técnicas de </a:t>
            </a:r>
            <a:r>
              <a:rPr lang="pt-BR" sz="1800" dirty="0" err="1"/>
              <a:t>deep</a:t>
            </a:r>
            <a:r>
              <a:rPr lang="pt-BR" sz="1800" dirty="0"/>
              <a:t> </a:t>
            </a:r>
            <a:r>
              <a:rPr lang="pt-BR" sz="1800" dirty="0" err="1"/>
              <a:t>learning</a:t>
            </a:r>
            <a:r>
              <a:rPr lang="pt-BR" sz="1800" dirty="0"/>
              <a:t> no reconhecimento e classificação de imagens</a:t>
            </a:r>
          </a:p>
          <a:p>
            <a:pPr lvl="1"/>
            <a:endParaRPr lang="pt-BR" sz="1600" dirty="0"/>
          </a:p>
        </p:txBody>
      </p:sp>
      <p:pic>
        <p:nvPicPr>
          <p:cNvPr id="3078" name="Picture 6" descr="Young woman picked out by face detection or facial recognition software">
            <a:extLst>
              <a:ext uri="{FF2B5EF4-FFF2-40B4-BE49-F238E27FC236}">
                <a16:creationId xmlns:a16="http://schemas.microsoft.com/office/drawing/2014/main" id="{0616B0DA-632E-F367-5348-6726A880F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424" y="1630846"/>
            <a:ext cx="35623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2244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_16-9_FINAL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_16-9_FINAL" id="{8669DA39-BECB-4CDD-90C1-97A05631B522}" vid="{48376EDE-475D-47D3-80C1-8460027072E2}"/>
    </a:ext>
  </a:extLst>
</a:theme>
</file>

<file path=ppt/theme/theme10.xml><?xml version="1.0" encoding="utf-8"?>
<a:theme xmlns:a="http://schemas.openxmlformats.org/drawingml/2006/main" name="9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HEPIC-IF16-9</Template>
  <TotalTime>4888</TotalTime>
  <Words>561</Words>
  <Application>Microsoft Office PowerPoint</Application>
  <PresentationFormat>Apresentação na tela (16:9)</PresentationFormat>
  <Paragraphs>77</Paragraphs>
  <Slides>15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10</vt:i4>
      </vt:variant>
      <vt:variant>
        <vt:lpstr>Títulos de slides</vt:lpstr>
      </vt:variant>
      <vt:variant>
        <vt:i4>15</vt:i4>
      </vt:variant>
    </vt:vector>
  </HeadingPairs>
  <TitlesOfParts>
    <vt:vector size="29" baseType="lpstr">
      <vt:lpstr>Arial</vt:lpstr>
      <vt:lpstr>Eau</vt:lpstr>
      <vt:lpstr>Eau Sans Bold</vt:lpstr>
      <vt:lpstr>Eau Sans Bold Lining</vt:lpstr>
      <vt:lpstr>TEMA_16-9_FINAL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WG-4   Analysis techniques</vt:lpstr>
      <vt:lpstr>Objetivos do WG-4</vt:lpstr>
      <vt:lpstr>Atividades realizadas nos últimos meses</vt:lpstr>
      <vt:lpstr>Apresentação do PowerPoint</vt:lpstr>
      <vt:lpstr>Aprendizado de máquina em HEP</vt:lpstr>
      <vt:lpstr>High mass measurement of tau lepton pairs Caio Daumann</vt:lpstr>
      <vt:lpstr>BDT para identificação de hádrons exóticos – X(3872) Leopoldo</vt:lpstr>
      <vt:lpstr>Uso de redes neurais para identificação de hipernúcleos no ALICE Maria Paula</vt:lpstr>
      <vt:lpstr>Identificação de jatos usando técnicas de classificação de imagens com deep learning Jhoão</vt:lpstr>
      <vt:lpstr>Avaliação geral</vt:lpstr>
      <vt:lpstr>Ações para o próximo ano</vt:lpstr>
      <vt:lpstr>Ações para o próximo ano</vt:lpstr>
      <vt:lpstr>Infraestrutura Cluster SAMPA</vt:lpstr>
      <vt:lpstr>Cronograma de upgrades</vt:lpstr>
      <vt:lpstr>Atividades sendo realizadas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Alexandre Asuaide</dc:creator>
  <cp:lastModifiedBy>Alexandre Suaide</cp:lastModifiedBy>
  <cp:revision>56</cp:revision>
  <dcterms:created xsi:type="dcterms:W3CDTF">2022-08-02T12:31:34Z</dcterms:created>
  <dcterms:modified xsi:type="dcterms:W3CDTF">2023-05-25T16:50:26Z</dcterms:modified>
</cp:coreProperties>
</file>