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notesMasterIdLst>
    <p:notesMasterId r:id="rId31"/>
  </p:notesMasterIdLst>
  <p:handoutMasterIdLst>
    <p:handoutMasterId r:id="rId32"/>
  </p:handoutMasterIdLst>
  <p:sldIdLst>
    <p:sldId id="256" r:id="rId11"/>
    <p:sldId id="598" r:id="rId12"/>
    <p:sldId id="622" r:id="rId13"/>
    <p:sldId id="617" r:id="rId14"/>
    <p:sldId id="615" r:id="rId15"/>
    <p:sldId id="616" r:id="rId16"/>
    <p:sldId id="614" r:id="rId17"/>
    <p:sldId id="618" r:id="rId18"/>
    <p:sldId id="619" r:id="rId19"/>
    <p:sldId id="620" r:id="rId20"/>
    <p:sldId id="623" r:id="rId21"/>
    <p:sldId id="621" r:id="rId22"/>
    <p:sldId id="613" r:id="rId23"/>
    <p:sldId id="588" r:id="rId24"/>
    <p:sldId id="607" r:id="rId25"/>
    <p:sldId id="608" r:id="rId26"/>
    <p:sldId id="610" r:id="rId27"/>
    <p:sldId id="611" r:id="rId28"/>
    <p:sldId id="612" r:id="rId29"/>
    <p:sldId id="609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8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27"/>
    <p:restoredTop sz="94828"/>
  </p:normalViewPr>
  <p:slideViewPr>
    <p:cSldViewPr snapToGrid="0" snapToObjects="1">
      <p:cViewPr varScale="1">
        <p:scale>
          <a:sx n="79" d="100"/>
          <a:sy n="79" d="100"/>
        </p:scale>
        <p:origin x="1712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C1838-71EF-6F41-8C64-EA32F0BCD0CF}" type="datetimeFigureOut">
              <a:rPr lang="en-US" smtClean="0"/>
              <a:t>11/30/22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D486C-B5C0-E544-B2EB-95ABECAD42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71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6D388-9B59-344B-881C-040397B4DFA0}" type="datetimeFigureOut">
              <a:rPr lang="en-US" smtClean="0"/>
              <a:t>11/30/22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22476-6D07-164A-9DCD-DB12D32723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371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59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006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5909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3037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927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2951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31798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216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4343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201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16736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79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197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73415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9426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00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8" y="8502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1725" b="1" baseline="0"/>
            </a:lvl1pPr>
          </a:lstStyle>
          <a:p>
            <a:r>
              <a:rPr lang="fr-CH" dirty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37456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350" b="1"/>
            </a:lvl1pPr>
          </a:lstStyle>
          <a:p>
            <a:pPr lvl="0"/>
            <a:r>
              <a:rPr lang="fr-CH" dirty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268112" y="2027238"/>
            <a:ext cx="8607778" cy="4000500"/>
          </a:xfrm>
        </p:spPr>
        <p:txBody>
          <a:bodyPr lIns="108000" tIns="0" rIns="108000" bIns="0">
            <a:noAutofit/>
          </a:bodyPr>
          <a:lstStyle>
            <a:lvl1pPr marL="214313" indent="-214313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9516" y="6356352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68112" y="6348591"/>
            <a:ext cx="4873924" cy="36512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13970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C9E0-886C-E94C-8EFC-18CF849F0383}" type="datetime1">
              <a:rPr lang="pt-BR" smtClean="0"/>
              <a:t>30/11/2022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Marcelo G. Munhoz - PIC2018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82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57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36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889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792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030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56799"/>
            <a:ext cx="646694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2199"/>
            <a:ext cx="8229600" cy="4384240"/>
          </a:xfrm>
        </p:spPr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288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15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453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1867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739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49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931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650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58025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61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8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741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13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37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15703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83130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109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4204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622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676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9742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6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99852"/>
            <a:ext cx="645259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80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224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80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0291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7121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53638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186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34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153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318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158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57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662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820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389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2140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5372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7977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370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8967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070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4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996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1210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43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279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631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4904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0661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937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168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285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9597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489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360586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44270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327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3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1600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9371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57947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81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1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28381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940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990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65740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35224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202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761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55346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81717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416345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2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338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13062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7538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762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8682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185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6647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58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26441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473234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22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s3_7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47841" y="6579949"/>
            <a:ext cx="2133600" cy="2780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5" name="Picture 4" descr="logo ifusp fundo escuro.png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88"/>
          <a:stretch/>
        </p:blipFill>
        <p:spPr>
          <a:xfrm>
            <a:off x="258869" y="6579771"/>
            <a:ext cx="249132" cy="262256"/>
          </a:xfrm>
          <a:prstGeom prst="rect">
            <a:avLst/>
          </a:prstGeom>
        </p:spPr>
      </p:pic>
      <p:pic>
        <p:nvPicPr>
          <p:cNvPr id="6" name="Picture 5" descr="logo_simples.jp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778" y="260961"/>
            <a:ext cx="1884487" cy="60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1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82" r:id="rId12"/>
    <p:sldLayoutId id="2147483783" r:id="rId13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85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s3_8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8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9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5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98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8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1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309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4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70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5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83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06287"/>
            <a:ext cx="7772400" cy="2294164"/>
          </a:xfrm>
        </p:spPr>
        <p:txBody>
          <a:bodyPr>
            <a:noAutofit/>
          </a:bodyPr>
          <a:lstStyle/>
          <a:p>
            <a:r>
              <a:rPr lang="pt-BR" sz="3200" dirty="0"/>
              <a:t>Projeto Temático</a:t>
            </a:r>
            <a:br>
              <a:rPr lang="pt-BR" sz="3200" dirty="0"/>
            </a:br>
            <a:r>
              <a:rPr lang="pt-BR" sz="3200" dirty="0"/>
              <a:t>2020/04867-2</a:t>
            </a:r>
            <a:br>
              <a:rPr lang="pt-BR" sz="3200" dirty="0"/>
            </a:br>
            <a:r>
              <a:rPr lang="pt-BR" sz="3200" dirty="0"/>
              <a:t>Encontro Geral - 01/12/2022</a:t>
            </a:r>
            <a:br>
              <a:rPr lang="pt-BR" sz="3200" i="1" dirty="0"/>
            </a:br>
            <a:r>
              <a:rPr lang="pt-BR" sz="3200" i="1" dirty="0" err="1"/>
              <a:t>Working</a:t>
            </a:r>
            <a:r>
              <a:rPr lang="pt-BR" sz="3200" i="1" dirty="0"/>
              <a:t> </a:t>
            </a:r>
            <a:r>
              <a:rPr lang="pt-BR" sz="3200" i="1" dirty="0" err="1"/>
              <a:t>Group</a:t>
            </a:r>
            <a:r>
              <a:rPr lang="pt-BR" sz="3200" i="1" dirty="0"/>
              <a:t> </a:t>
            </a:r>
            <a:r>
              <a:rPr lang="pt-BR" sz="3200" dirty="0"/>
              <a:t>- 1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pt-BR" sz="2400" b="1" i="1" dirty="0"/>
              <a:t>Marcelo Gameiro Munhoz</a:t>
            </a:r>
          </a:p>
          <a:p>
            <a:r>
              <a:rPr lang="en-US" sz="2000" dirty="0"/>
              <a:t>Instituto de </a:t>
            </a:r>
            <a:r>
              <a:rPr lang="en-US" sz="2000" dirty="0" err="1"/>
              <a:t>Física</a:t>
            </a:r>
            <a:endParaRPr lang="en-US" sz="2000" dirty="0"/>
          </a:p>
          <a:p>
            <a:r>
              <a:rPr lang="en-US" sz="2000" dirty="0" err="1"/>
              <a:t>Universidade</a:t>
            </a:r>
            <a:r>
              <a:rPr lang="en-US" sz="2000" dirty="0"/>
              <a:t> de São Paulo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10518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ACFCF-B63B-F36B-A91F-4B4A4B8F5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ALICE 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4667D82-BF6E-C97B-0AC2-1ED1BB29D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Simulação da produção de hádrons pesados</a:t>
            </a:r>
          </a:p>
          <a:p>
            <a:pPr lvl="1"/>
            <a:r>
              <a:rPr lang="pt-BR" dirty="0"/>
              <a:t>Leopoldo: mestrado com </a:t>
            </a:r>
            <a:r>
              <a:rPr lang="pt-BR" dirty="0" err="1"/>
              <a:t>X</a:t>
            </a:r>
            <a:r>
              <a:rPr lang="pt-BR" dirty="0"/>
              <a:t>(3872) (finalizado)</a:t>
            </a:r>
          </a:p>
          <a:p>
            <a:pPr lvl="1"/>
            <a:r>
              <a:rPr lang="pt-BR" dirty="0"/>
              <a:t>Levi: novo aluno de mestrado, tópico a definir</a:t>
            </a:r>
          </a:p>
          <a:p>
            <a:r>
              <a:rPr lang="pt-BR" i="1" dirty="0"/>
              <a:t>Timing </a:t>
            </a:r>
            <a:r>
              <a:rPr lang="pt-BR" i="1" dirty="0" err="1"/>
              <a:t>Layer</a:t>
            </a:r>
            <a:endParaRPr lang="pt-BR" i="1" dirty="0"/>
          </a:p>
          <a:p>
            <a:pPr lvl="1"/>
            <a:r>
              <a:rPr lang="pt-BR" dirty="0"/>
              <a:t>Em discussão com a colaboração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6D4F16B-5CB4-0261-EF26-C05D49D196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274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C7E8369-0514-0300-47CB-CB6A7C789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pt-BR" dirty="0"/>
              <a:t>Próximos Passos</a:t>
            </a:r>
          </a:p>
        </p:txBody>
      </p:sp>
    </p:spTree>
    <p:extLst>
      <p:ext uri="{BB962C8B-B14F-4D97-AF65-F5344CB8AC3E}">
        <p14:creationId xmlns:p14="http://schemas.microsoft.com/office/powerpoint/2010/main" val="181490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554417-D3A9-9D90-4A25-DA6067D25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Principais atividades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7ABB82-DFFA-97D0-5E7C-D1C2599D8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Organizar cronograma de todos os projetos, buscando deixar explícito os resultados esperados (</a:t>
            </a:r>
            <a:r>
              <a:rPr lang="pt-BR" i="1" dirty="0" err="1"/>
              <a:t>analysis</a:t>
            </a:r>
            <a:r>
              <a:rPr lang="pt-BR" i="1" dirty="0"/>
              <a:t> notes</a:t>
            </a:r>
            <a:r>
              <a:rPr lang="pt-BR" dirty="0"/>
              <a:t>, artigos, software, hardware, etc.)</a:t>
            </a:r>
            <a:r>
              <a:rPr lang="pt-BR" i="1" dirty="0"/>
              <a:t> </a:t>
            </a:r>
            <a:r>
              <a:rPr lang="pt-BR" dirty="0"/>
              <a:t> </a:t>
            </a:r>
          </a:p>
          <a:p>
            <a:r>
              <a:rPr lang="pt-BR" dirty="0"/>
              <a:t>Organizar os </a:t>
            </a:r>
            <a:r>
              <a:rPr lang="pt-BR" i="1" dirty="0"/>
              <a:t>shifts</a:t>
            </a:r>
            <a:r>
              <a:rPr lang="pt-BR" dirty="0"/>
              <a:t> e </a:t>
            </a:r>
            <a:r>
              <a:rPr lang="pt-BR" i="1" dirty="0" err="1"/>
              <a:t>service</a:t>
            </a:r>
            <a:r>
              <a:rPr lang="pt-BR" i="1" dirty="0"/>
              <a:t> </a:t>
            </a:r>
            <a:r>
              <a:rPr lang="pt-BR" i="1" dirty="0" err="1"/>
              <a:t>work</a:t>
            </a:r>
            <a:r>
              <a:rPr lang="pt-BR" dirty="0"/>
              <a:t> para 2023</a:t>
            </a:r>
          </a:p>
          <a:p>
            <a:r>
              <a:rPr lang="pt-BR" dirty="0"/>
              <a:t>Preparação para a análise de dados com o novo framework do O2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10E963C-442C-6CE6-0797-56CCFB6A68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52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95D457BD-70A0-F434-E94A-CFDA3EEE4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pt-BR" dirty="0"/>
              <a:t>Back-up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B5DF805-7A5C-BD60-C716-4A05A41FD7F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7010400" y="6580188"/>
            <a:ext cx="2133600" cy="277812"/>
          </a:xfrm>
        </p:spPr>
        <p:txBody>
          <a:bodyPr/>
          <a:lstStyle/>
          <a:p>
            <a:fld id="{2C4F8540-586B-EB4E-A963-B3334F45953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762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5E2959-6C6B-EF40-ACD6-1DBA9D5D5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Dinâmica do WG-1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E61C46-171B-9046-B741-A0801BC89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Plataforma </a:t>
            </a:r>
            <a:r>
              <a:rPr lang="pt-BR" dirty="0" err="1"/>
              <a:t>Teams</a:t>
            </a:r>
            <a:endParaRPr lang="pt-BR" dirty="0"/>
          </a:p>
          <a:p>
            <a:pPr lvl="1"/>
            <a:r>
              <a:rPr lang="pt-BR" dirty="0"/>
              <a:t>No momento, 23 inscritos</a:t>
            </a:r>
          </a:p>
          <a:p>
            <a:pPr lvl="1"/>
            <a:r>
              <a:rPr lang="pt-BR" dirty="0"/>
              <a:t>Canais foram criados para acompanhar cada objetivo do projeto no contexto do WG-1 ou atividades relacionadas</a:t>
            </a:r>
          </a:p>
          <a:p>
            <a:pPr lvl="1"/>
            <a:r>
              <a:rPr lang="pt-BR" dirty="0"/>
              <a:t>Os canais podem corresponder a:</a:t>
            </a:r>
          </a:p>
          <a:p>
            <a:pPr lvl="2"/>
            <a:r>
              <a:rPr lang="pt-BR" dirty="0"/>
              <a:t>análises de dados do ALICE</a:t>
            </a:r>
          </a:p>
          <a:p>
            <a:pPr lvl="2"/>
            <a:r>
              <a:rPr lang="pt-BR" dirty="0"/>
              <a:t>desenvolvimento de instrumentação para o upgrade do ALICE</a:t>
            </a:r>
          </a:p>
          <a:p>
            <a:pPr lvl="2"/>
            <a:r>
              <a:rPr lang="pt-BR" dirty="0"/>
              <a:t>estudos fenomenológicos da força forte</a:t>
            </a:r>
          </a:p>
          <a:p>
            <a:pPr lvl="2"/>
            <a:r>
              <a:rPr lang="pt-BR" dirty="0"/>
              <a:t>atividades como shifts ou revisão de artigos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752511-4EF5-264E-BDA2-753D67AFE0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67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5E2959-6C6B-EF40-ACD6-1DBA9D5D5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Dinâmica do WG-1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E61C46-171B-9046-B741-A0801BC89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Reuniões periódicas</a:t>
            </a:r>
          </a:p>
          <a:p>
            <a:pPr lvl="1"/>
            <a:r>
              <a:rPr lang="pt-BR" dirty="0"/>
              <a:t>Quintas-feiras às 16h, quinzenalmente </a:t>
            </a:r>
          </a:p>
          <a:p>
            <a:pPr lvl="1"/>
            <a:r>
              <a:rPr lang="pt-BR" dirty="0"/>
              <a:t>Formato híbrido</a:t>
            </a:r>
          </a:p>
          <a:p>
            <a:pPr lvl="1"/>
            <a:r>
              <a:rPr lang="pt-BR" dirty="0"/>
              <a:t>Atualizações das Análises de Dados</a:t>
            </a:r>
          </a:p>
          <a:p>
            <a:pPr lvl="1"/>
            <a:r>
              <a:rPr lang="pt-BR" dirty="0"/>
              <a:t>Atualizações dos Detector Upgrades</a:t>
            </a:r>
          </a:p>
          <a:p>
            <a:pPr lvl="1"/>
            <a:r>
              <a:rPr lang="pt-BR" dirty="0"/>
              <a:t>Discussão sobre artigos do ALICE</a:t>
            </a:r>
          </a:p>
          <a:p>
            <a:pPr lvl="1"/>
            <a:r>
              <a:rPr lang="pt-BR" dirty="0"/>
              <a:t>Convidados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752511-4EF5-264E-BDA2-753D67AFE0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91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5E2959-6C6B-EF40-ACD6-1DBA9D5D5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Dinâmica do WG-1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E61C46-171B-9046-B741-A0801BC89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Em cada canal, há:</a:t>
            </a:r>
          </a:p>
          <a:p>
            <a:pPr lvl="1"/>
            <a:r>
              <a:rPr lang="pt-BR" dirty="0"/>
              <a:t>Os objetivos (Notas)</a:t>
            </a:r>
          </a:p>
          <a:p>
            <a:pPr lvl="1"/>
            <a:r>
              <a:rPr lang="pt-BR" dirty="0"/>
              <a:t>Lista das análises relacionadas (Notas)</a:t>
            </a:r>
          </a:p>
          <a:p>
            <a:pPr lvl="1"/>
            <a:r>
              <a:rPr lang="pt-BR" dirty="0"/>
              <a:t>Slides das reuniões periódicas (Arquivos)</a:t>
            </a:r>
          </a:p>
          <a:p>
            <a:pPr lvl="1"/>
            <a:r>
              <a:rPr lang="pt-BR" dirty="0"/>
              <a:t>Atas dessas reuniões  (Notas)</a:t>
            </a:r>
          </a:p>
          <a:p>
            <a:pPr lvl="1"/>
            <a:r>
              <a:rPr lang="pt-BR" dirty="0"/>
              <a:t>Tarefas de médio prazo (Tarefas)</a:t>
            </a:r>
          </a:p>
          <a:p>
            <a:pPr lvl="1"/>
            <a:r>
              <a:rPr lang="pt-BR" dirty="0"/>
              <a:t>Sínteses periódicas a cada 6 meses (Arquivos)</a:t>
            </a:r>
          </a:p>
          <a:p>
            <a:pPr lvl="1"/>
            <a:r>
              <a:rPr lang="pt-BR" dirty="0"/>
              <a:t>Novas Ideias (Notas)</a:t>
            </a:r>
          </a:p>
          <a:p>
            <a:pPr lvl="1"/>
            <a:r>
              <a:rPr lang="pt-BR" dirty="0"/>
              <a:t>Bibliografia (Notas)</a:t>
            </a:r>
          </a:p>
          <a:p>
            <a:pPr marL="457188" lvl="1" indent="0">
              <a:buNone/>
            </a:pPr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752511-4EF5-264E-BDA2-753D67AFE0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53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04CBCB-BB50-2FDA-169C-EA731CAED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Infraestrutura ALICE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E0784B-CBAE-839A-F583-CDA916A3F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Shifts</a:t>
            </a:r>
          </a:p>
          <a:p>
            <a:pPr lvl="1"/>
            <a:r>
              <a:rPr lang="pt-BR" dirty="0"/>
              <a:t>Quota SP em 2023: 68,34 shifts = 12 semanas </a:t>
            </a:r>
          </a:p>
          <a:p>
            <a:pPr lvl="1"/>
            <a:r>
              <a:rPr lang="pt-BR" dirty="0"/>
              <a:t>Mínimo (75%): 51,2 shifts = 9 semanas</a:t>
            </a:r>
          </a:p>
          <a:p>
            <a:pPr lvl="1"/>
            <a:r>
              <a:rPr lang="pt-BR" dirty="0"/>
              <a:t>Recursos: 4 viagens de até 40 dias (suficiente para 3 semanas de shifts em cada viagem)</a:t>
            </a:r>
          </a:p>
          <a:p>
            <a:pPr lvl="1"/>
            <a:r>
              <a:rPr lang="pt-BR" dirty="0"/>
              <a:t>Precisamos estar com o planejamento (quem vai quando) pronto até o final de fevereiro (?) 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DF46514-BFCC-2ADF-1116-9555F3244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976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04CBCB-BB50-2FDA-169C-EA731CAED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Infraestrutura ALICE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E0784B-CBAE-839A-F583-CDA916A3F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/>
              <a:t>Service </a:t>
            </a:r>
            <a:r>
              <a:rPr lang="pt-BR" dirty="0" err="1"/>
              <a:t>Work</a:t>
            </a:r>
            <a:endParaRPr lang="pt-BR" dirty="0"/>
          </a:p>
          <a:p>
            <a:pPr lvl="1"/>
            <a:r>
              <a:rPr lang="pt-BR" dirty="0"/>
              <a:t>Em 2022, cumprimos apenas 45% do devido (0,913 de 2 FTE)</a:t>
            </a:r>
          </a:p>
          <a:p>
            <a:pPr lvl="1"/>
            <a:r>
              <a:rPr lang="pt-BR" dirty="0"/>
              <a:t>Para 2023, ainda não está definida a nossa quota, mas deve ser similar</a:t>
            </a:r>
          </a:p>
          <a:p>
            <a:pPr lvl="1"/>
            <a:r>
              <a:rPr lang="pt-BR" dirty="0"/>
              <a:t>Dificuldade em encontrar SW</a:t>
            </a:r>
          </a:p>
          <a:p>
            <a:pPr lvl="2"/>
            <a:r>
              <a:rPr lang="pt-BR" dirty="0"/>
              <a:t>Infraestrutura de análise?</a:t>
            </a:r>
          </a:p>
          <a:p>
            <a:pPr lvl="2"/>
            <a:r>
              <a:rPr lang="pt-BR" dirty="0" err="1"/>
              <a:t>FoCal</a:t>
            </a:r>
            <a:r>
              <a:rPr lang="pt-BR" dirty="0"/>
              <a:t>?</a:t>
            </a:r>
          </a:p>
          <a:p>
            <a:pPr lvl="1"/>
            <a:r>
              <a:rPr lang="pt-BR" dirty="0"/>
              <a:t>Doutorandos precisam cumprir 0,5 FTE até o segundo ano de doutorado</a:t>
            </a:r>
          </a:p>
          <a:p>
            <a:pPr lvl="2"/>
            <a:r>
              <a:rPr lang="pt-BR" dirty="0"/>
              <a:t>Em 2023: Leonardo, </a:t>
            </a:r>
            <a:r>
              <a:rPr lang="pt-BR" dirty="0" err="1"/>
              <a:t>Jhoão</a:t>
            </a:r>
            <a:r>
              <a:rPr lang="pt-BR" dirty="0"/>
              <a:t>, Lucas, Christian</a:t>
            </a:r>
          </a:p>
          <a:p>
            <a:pPr lvl="2"/>
            <a:r>
              <a:rPr lang="pt-BR" dirty="0"/>
              <a:t>Em 2024: Maria Paula, Leopoldo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DF46514-BFCC-2ADF-1116-9555F3244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592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04CBCB-BB50-2FDA-169C-EA731CAED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Infraestrutura ALICE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E0784B-CBAE-839A-F583-CDA916A3F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Software – O2</a:t>
            </a:r>
          </a:p>
          <a:p>
            <a:pPr lvl="1"/>
            <a:r>
              <a:rPr lang="pt-BR" dirty="0"/>
              <a:t>É vital desenvolvermos um expertise no Brasil</a:t>
            </a:r>
          </a:p>
          <a:p>
            <a:pPr lvl="1"/>
            <a:r>
              <a:rPr lang="pt-BR" dirty="0"/>
              <a:t>Proposta: semana de imersão no final de janeiro ou início de fevereiro </a:t>
            </a:r>
          </a:p>
          <a:p>
            <a:pPr lvl="2"/>
            <a:r>
              <a:rPr lang="pt-BR" dirty="0"/>
              <a:t>Instalação</a:t>
            </a:r>
          </a:p>
          <a:p>
            <a:pPr lvl="2"/>
            <a:r>
              <a:rPr lang="pt-BR" dirty="0"/>
              <a:t>Tarefas</a:t>
            </a:r>
          </a:p>
          <a:p>
            <a:pPr lvl="2"/>
            <a:r>
              <a:rPr lang="pt-BR" dirty="0"/>
              <a:t>Solicitar ajuda de algum especialista (?)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DF46514-BFCC-2ADF-1116-9555F3244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668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5A0270-F0C7-6ADF-3E63-6B94CA546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656799"/>
            <a:ext cx="8392884" cy="1143000"/>
          </a:xfrm>
        </p:spPr>
        <p:txBody>
          <a:bodyPr>
            <a:normAutofit/>
          </a:bodyPr>
          <a:lstStyle/>
          <a:p>
            <a:r>
              <a:rPr lang="pt-BR" dirty="0"/>
              <a:t>Objetivos </a:t>
            </a:r>
            <a:r>
              <a:rPr lang="pt-BR" dirty="0" err="1"/>
              <a:t>do</a:t>
            </a:r>
            <a:r>
              <a:rPr lang="pt-BR" i="1" dirty="0" err="1"/>
              <a:t>Working</a:t>
            </a:r>
            <a:r>
              <a:rPr lang="pt-BR" i="1" dirty="0"/>
              <a:t> </a:t>
            </a:r>
            <a:r>
              <a:rPr lang="pt-BR" i="1" dirty="0" err="1"/>
              <a:t>Group</a:t>
            </a:r>
            <a:r>
              <a:rPr lang="pt-BR" i="1" dirty="0"/>
              <a:t> </a:t>
            </a:r>
            <a:r>
              <a:rPr lang="pt-BR" dirty="0"/>
              <a:t>1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4A0C3F8-C04C-44FA-1992-1BEF9A98D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b="1" dirty="0"/>
              <a:t>Strong Sector </a:t>
            </a:r>
            <a:r>
              <a:rPr lang="pt-BR" b="1" dirty="0" err="1"/>
              <a:t>of</a:t>
            </a:r>
            <a:r>
              <a:rPr lang="pt-BR" b="1" dirty="0"/>
              <a:t> </a:t>
            </a:r>
            <a:r>
              <a:rPr lang="pt-BR" b="1" dirty="0" err="1"/>
              <a:t>the</a:t>
            </a:r>
            <a:r>
              <a:rPr lang="pt-BR" b="1" dirty="0"/>
              <a:t> Standard Model</a:t>
            </a:r>
          </a:p>
          <a:p>
            <a:r>
              <a:rPr lang="pt-BR" dirty="0"/>
              <a:t>ALICE data </a:t>
            </a:r>
            <a:r>
              <a:rPr lang="pt-BR" dirty="0" err="1"/>
              <a:t>analysis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detector upgrade</a:t>
            </a:r>
          </a:p>
          <a:p>
            <a:r>
              <a:rPr lang="pt-BR" dirty="0"/>
              <a:t>Experimental </a:t>
            </a:r>
            <a:r>
              <a:rPr lang="pt-BR" dirty="0" err="1"/>
              <a:t>Study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Properties</a:t>
            </a:r>
            <a:endParaRPr lang="pt-BR" dirty="0"/>
          </a:p>
          <a:p>
            <a:pPr lvl="1"/>
            <a:r>
              <a:rPr lang="pt-BR" dirty="0" err="1"/>
              <a:t>Strangeness</a:t>
            </a:r>
            <a:r>
              <a:rPr lang="pt-BR" dirty="0"/>
              <a:t> </a:t>
            </a:r>
            <a:r>
              <a:rPr lang="pt-BR" dirty="0" err="1"/>
              <a:t>Production</a:t>
            </a:r>
            <a:r>
              <a:rPr lang="pt-BR" dirty="0"/>
              <a:t> in </a:t>
            </a:r>
            <a:r>
              <a:rPr lang="pt-BR" dirty="0" err="1"/>
              <a:t>Relativistic</a:t>
            </a:r>
            <a:r>
              <a:rPr lang="pt-BR" dirty="0"/>
              <a:t> Heavy Ion </a:t>
            </a:r>
            <a:r>
              <a:rPr lang="pt-BR" dirty="0" err="1"/>
              <a:t>Collisions</a:t>
            </a:r>
            <a:endParaRPr lang="pt-BR" dirty="0"/>
          </a:p>
          <a:p>
            <a:pPr lvl="1"/>
            <a:r>
              <a:rPr lang="pt-BR" dirty="0"/>
              <a:t>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Tomography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Hard </a:t>
            </a:r>
            <a:r>
              <a:rPr lang="pt-BR" dirty="0" err="1"/>
              <a:t>Probes</a:t>
            </a:r>
            <a:endParaRPr lang="pt-BR" dirty="0"/>
          </a:p>
          <a:p>
            <a:r>
              <a:rPr lang="pt-BR" dirty="0"/>
              <a:t>The ALICE </a:t>
            </a:r>
            <a:r>
              <a:rPr lang="pt-BR" dirty="0" err="1"/>
              <a:t>Experiment</a:t>
            </a:r>
            <a:r>
              <a:rPr lang="pt-BR" dirty="0"/>
              <a:t> Upgrade</a:t>
            </a:r>
          </a:p>
          <a:p>
            <a:pPr lvl="1"/>
            <a:r>
              <a:rPr lang="pt-BR" dirty="0"/>
              <a:t>ALICE-TPC </a:t>
            </a:r>
            <a:r>
              <a:rPr lang="pt-BR" i="1" dirty="0" err="1"/>
              <a:t>Aging</a:t>
            </a:r>
            <a:r>
              <a:rPr lang="pt-BR" i="1" dirty="0"/>
              <a:t> </a:t>
            </a:r>
            <a:r>
              <a:rPr lang="pt-BR" i="1" dirty="0" err="1"/>
              <a:t>Studies</a:t>
            </a:r>
            <a:endParaRPr lang="pt-BR" i="1" dirty="0"/>
          </a:p>
          <a:p>
            <a:pPr lvl="1"/>
            <a:r>
              <a:rPr lang="pt-BR" dirty="0"/>
              <a:t>ALICE </a:t>
            </a:r>
            <a:r>
              <a:rPr lang="pt-BR" dirty="0" err="1"/>
              <a:t>Forward</a:t>
            </a:r>
            <a:r>
              <a:rPr lang="pt-BR" dirty="0"/>
              <a:t> </a:t>
            </a:r>
            <a:r>
              <a:rPr lang="pt-BR" dirty="0" err="1"/>
              <a:t>Calorimeter</a:t>
            </a:r>
            <a:endParaRPr lang="pt-BR" dirty="0"/>
          </a:p>
          <a:p>
            <a:pPr lvl="1"/>
            <a:r>
              <a:rPr lang="pt-BR" dirty="0"/>
              <a:t>ALICE 3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57A352-A1F0-500A-91E9-B50EBE6510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78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5E2959-6C6B-EF40-ACD6-1DBA9D5D5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Dinâmica do WG-1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E61C46-171B-9046-B741-A0801BC89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2890157"/>
            <a:ext cx="4523015" cy="3539107"/>
          </a:xfrm>
        </p:spPr>
        <p:txBody>
          <a:bodyPr>
            <a:normAutofit fontScale="92500"/>
          </a:bodyPr>
          <a:lstStyle/>
          <a:p>
            <a:pPr lvl="1"/>
            <a:r>
              <a:rPr lang="pt-BR" dirty="0"/>
              <a:t>Geral – O2</a:t>
            </a:r>
          </a:p>
          <a:p>
            <a:pPr lvl="1"/>
            <a:r>
              <a:rPr lang="pt-BR" dirty="0"/>
              <a:t>Geral - Revisão de artigos</a:t>
            </a:r>
          </a:p>
          <a:p>
            <a:pPr lvl="1"/>
            <a:r>
              <a:rPr lang="pt-BR" dirty="0"/>
              <a:t>Geral - Shifts</a:t>
            </a:r>
          </a:p>
          <a:p>
            <a:pPr lvl="1"/>
            <a:r>
              <a:rPr lang="pt-BR" dirty="0"/>
              <a:t>Análises de Jatos de Quarks Pesados</a:t>
            </a:r>
          </a:p>
          <a:p>
            <a:pPr lvl="1"/>
            <a:r>
              <a:rPr lang="pt-BR" dirty="0"/>
              <a:t>Análises de Hipernúcleos</a:t>
            </a:r>
          </a:p>
          <a:p>
            <a:pPr lvl="1"/>
            <a:r>
              <a:rPr lang="pt-BR" dirty="0" err="1"/>
              <a:t>FoCal</a:t>
            </a:r>
            <a:r>
              <a:rPr lang="pt-BR" dirty="0"/>
              <a:t> -  Simulações</a:t>
            </a:r>
          </a:p>
          <a:p>
            <a:pPr lvl="1"/>
            <a:r>
              <a:rPr lang="pt-BR" dirty="0" err="1"/>
              <a:t>FoCal</a:t>
            </a:r>
            <a:r>
              <a:rPr lang="pt-BR" dirty="0"/>
              <a:t> -  Testes de Eletrônica</a:t>
            </a:r>
          </a:p>
          <a:p>
            <a:pPr lvl="1"/>
            <a:endParaRPr lang="pt-BR" dirty="0"/>
          </a:p>
          <a:p>
            <a:endParaRPr lang="pt-BR" dirty="0"/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DDB2704A-F185-D4E5-C121-0D43F6471B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890157"/>
            <a:ext cx="4038600" cy="3539107"/>
          </a:xfrm>
        </p:spPr>
        <p:txBody>
          <a:bodyPr>
            <a:normAutofit fontScale="92500"/>
          </a:bodyPr>
          <a:lstStyle/>
          <a:p>
            <a:pPr lvl="1"/>
            <a:r>
              <a:rPr lang="pt-BR" dirty="0"/>
              <a:t>TPC: Estudos de Degradação</a:t>
            </a:r>
          </a:p>
          <a:p>
            <a:pPr lvl="1"/>
            <a:r>
              <a:rPr lang="pt-BR" dirty="0"/>
              <a:t>ALICE 3 -  </a:t>
            </a:r>
            <a:r>
              <a:rPr lang="pt-BR" i="1" dirty="0"/>
              <a:t>Timing </a:t>
            </a:r>
            <a:r>
              <a:rPr lang="pt-BR" i="1" dirty="0" err="1"/>
              <a:t>layer</a:t>
            </a:r>
            <a:endParaRPr lang="pt-BR" i="1" dirty="0"/>
          </a:p>
          <a:p>
            <a:pPr lvl="1"/>
            <a:r>
              <a:rPr lang="pt-BR" dirty="0"/>
              <a:t>ALICE3 - Simulações de Heavy </a:t>
            </a:r>
            <a:r>
              <a:rPr lang="pt-BR" dirty="0" err="1"/>
              <a:t>Flavor</a:t>
            </a:r>
            <a:endParaRPr lang="pt-BR" dirty="0"/>
          </a:p>
          <a:p>
            <a:pPr lvl="1"/>
            <a:r>
              <a:rPr lang="pt-BR" dirty="0"/>
              <a:t>Fenomenologia de Jatos em colisões de IPR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752511-4EF5-264E-BDA2-753D67AFE0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D27FA6AD-097F-13EC-A4A1-4A97E616A054}"/>
              </a:ext>
            </a:extLst>
          </p:cNvPr>
          <p:cNvSpPr txBox="1">
            <a:spLocks/>
          </p:cNvSpPr>
          <p:nvPr/>
        </p:nvSpPr>
        <p:spPr>
          <a:xfrm>
            <a:off x="457200" y="2064813"/>
            <a:ext cx="7821386" cy="825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8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4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Canais do WG-1 na plataforma </a:t>
            </a:r>
            <a:r>
              <a:rPr lang="pt-BR" dirty="0" err="1"/>
              <a:t>Teams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0556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8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C7E8369-0514-0300-47CB-CB6A7C789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pt-BR" dirty="0"/>
              <a:t>Atualizações</a:t>
            </a:r>
          </a:p>
        </p:txBody>
      </p:sp>
    </p:spTree>
    <p:extLst>
      <p:ext uri="{BB962C8B-B14F-4D97-AF65-F5344CB8AC3E}">
        <p14:creationId xmlns:p14="http://schemas.microsoft.com/office/powerpoint/2010/main" val="532827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431177-DC4E-6898-FF10-15F8AE34D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656799"/>
            <a:ext cx="8343898" cy="1143000"/>
          </a:xfrm>
        </p:spPr>
        <p:txBody>
          <a:bodyPr>
            <a:normAutofit fontScale="90000"/>
          </a:bodyPr>
          <a:lstStyle/>
          <a:p>
            <a:r>
              <a:rPr lang="pt-BR" dirty="0" err="1"/>
              <a:t>Strangeness</a:t>
            </a:r>
            <a:r>
              <a:rPr lang="pt-BR" dirty="0"/>
              <a:t> </a:t>
            </a:r>
            <a:r>
              <a:rPr lang="pt-BR" dirty="0" err="1"/>
              <a:t>Production</a:t>
            </a:r>
            <a:r>
              <a:rPr lang="pt-BR" dirty="0"/>
              <a:t> in </a:t>
            </a:r>
            <a:r>
              <a:rPr lang="pt-BR" dirty="0" err="1"/>
              <a:t>Relativistic</a:t>
            </a:r>
            <a:r>
              <a:rPr lang="pt-BR" dirty="0"/>
              <a:t> Heavy Ion </a:t>
            </a:r>
            <a:r>
              <a:rPr lang="pt-BR" dirty="0" err="1"/>
              <a:t>Collisions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C9925C-F058-4CF2-AA1F-26068BE4F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Produção de hipernúcleos (estranhos) em colisões entre IPR</a:t>
            </a:r>
          </a:p>
          <a:p>
            <a:pPr lvl="1"/>
            <a:r>
              <a:rPr lang="pt-BR" dirty="0"/>
              <a:t>Caio </a:t>
            </a:r>
            <a:r>
              <a:rPr lang="pt-BR" dirty="0" err="1"/>
              <a:t>Laganá</a:t>
            </a:r>
            <a:endParaRPr lang="pt-BR" dirty="0"/>
          </a:p>
          <a:p>
            <a:pPr lvl="1"/>
            <a:r>
              <a:rPr lang="pt-BR" dirty="0"/>
              <a:t>Maria Paula (primeiro ano de doutorado)</a:t>
            </a:r>
          </a:p>
          <a:p>
            <a:r>
              <a:rPr lang="pt-BR" dirty="0"/>
              <a:t>Produção de hádrons estranhos em colisões entre IPR</a:t>
            </a:r>
          </a:p>
          <a:p>
            <a:pPr lvl="1"/>
            <a:r>
              <a:rPr lang="pt-BR" dirty="0"/>
              <a:t>Gabriel Garcia (finalizando estágio no CERN) 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62B7A67-4070-EE55-EB5C-C5F680CB60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60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431177-DC4E-6898-FF10-15F8AE34D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656799"/>
            <a:ext cx="7870369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Tomography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Hard </a:t>
            </a:r>
            <a:r>
              <a:rPr lang="pt-BR" dirty="0" err="1"/>
              <a:t>Probes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C9925C-F058-4CF2-AA1F-26068BE4F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Fenomenologia de Jatos em colisões de IPR</a:t>
            </a:r>
          </a:p>
          <a:p>
            <a:pPr lvl="1"/>
            <a:r>
              <a:rPr lang="pt-BR" dirty="0" err="1"/>
              <a:t>Antonio</a:t>
            </a:r>
            <a:r>
              <a:rPr lang="pt-BR" dirty="0"/>
              <a:t>: ML para a reconstrução de jatos</a:t>
            </a:r>
          </a:p>
          <a:p>
            <a:pPr lvl="1"/>
            <a:r>
              <a:rPr lang="pt-BR" dirty="0"/>
              <a:t>Monalisa: Quarks pesados no </a:t>
            </a:r>
            <a:r>
              <a:rPr lang="pt-BR" dirty="0" err="1"/>
              <a:t>JEWEL+vUSPhydro</a:t>
            </a:r>
            <a:endParaRPr lang="pt-BR" dirty="0"/>
          </a:p>
          <a:p>
            <a:pPr lvl="1"/>
            <a:r>
              <a:rPr lang="pt-BR" dirty="0"/>
              <a:t>Fabio e Leonardo: Implementação do </a:t>
            </a:r>
            <a:r>
              <a:rPr lang="pt-BR" dirty="0" err="1"/>
              <a:t>JEWEL+vUSPhydro</a:t>
            </a:r>
            <a:r>
              <a:rPr lang="pt-BR" dirty="0"/>
              <a:t> (finalizados)</a:t>
            </a:r>
          </a:p>
          <a:p>
            <a:pPr lvl="2"/>
            <a:r>
              <a:rPr lang="pt-BR" dirty="0"/>
              <a:t>Submissão de um artigo e outro em preparação</a:t>
            </a:r>
          </a:p>
          <a:p>
            <a:pPr lvl="2"/>
            <a:r>
              <a:rPr lang="pt-BR" dirty="0"/>
              <a:t>Submissão de abstracts para o </a:t>
            </a:r>
            <a:r>
              <a:rPr lang="pt-BR" i="1" dirty="0"/>
              <a:t>Hard </a:t>
            </a:r>
            <a:r>
              <a:rPr lang="pt-BR" i="1" dirty="0" err="1"/>
              <a:t>Probes</a:t>
            </a:r>
            <a:r>
              <a:rPr lang="pt-BR" i="1" dirty="0"/>
              <a:t> </a:t>
            </a:r>
            <a:r>
              <a:rPr lang="pt-BR" dirty="0"/>
              <a:t>(março de 2023)</a:t>
            </a:r>
            <a:endParaRPr lang="pt-BR" i="1" dirty="0"/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62B7A67-4070-EE55-EB5C-C5F680CB60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01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431177-DC4E-6898-FF10-15F8AE34D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656799"/>
            <a:ext cx="7903027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Tomography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Hard </a:t>
            </a:r>
            <a:r>
              <a:rPr lang="pt-BR" dirty="0" err="1"/>
              <a:t>Probes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C9925C-F058-4CF2-AA1F-26068BE4F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Perda de energia de quarks pesados no QGP (</a:t>
            </a:r>
            <a:r>
              <a:rPr lang="pt-BR" dirty="0" err="1"/>
              <a:t>DaB-Mod</a:t>
            </a:r>
            <a:r>
              <a:rPr lang="pt-BR" dirty="0"/>
              <a:t>)</a:t>
            </a:r>
          </a:p>
          <a:p>
            <a:pPr lvl="1"/>
            <a:r>
              <a:rPr lang="pt-BR" dirty="0"/>
              <a:t>Renata (primeiro ano do mestrado)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62B7A67-4070-EE55-EB5C-C5F680CB60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255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06783-3641-F246-4C0B-465DECB11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656799"/>
            <a:ext cx="7886698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Tomography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Hard </a:t>
            </a:r>
            <a:r>
              <a:rPr lang="pt-BR" dirty="0" err="1"/>
              <a:t>Probes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37ADB5A-7928-1827-6B00-97EDA42DA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ALICE Data </a:t>
            </a:r>
            <a:r>
              <a:rPr lang="pt-BR" dirty="0" err="1"/>
              <a:t>Analysis</a:t>
            </a:r>
            <a:endParaRPr lang="pt-BR" dirty="0"/>
          </a:p>
          <a:p>
            <a:r>
              <a:rPr lang="pt-BR" dirty="0"/>
              <a:t>Jatos de Quarks Pesados</a:t>
            </a:r>
          </a:p>
          <a:p>
            <a:pPr lvl="1"/>
            <a:r>
              <a:rPr lang="pt-BR" dirty="0"/>
              <a:t>Fábio: Função de Fragmentação de J/</a:t>
            </a:r>
            <a:r>
              <a:rPr lang="pt-BR" dirty="0" err="1"/>
              <a:t>Psi</a:t>
            </a:r>
            <a:r>
              <a:rPr lang="pt-BR" dirty="0"/>
              <a:t> em Jatos</a:t>
            </a:r>
          </a:p>
          <a:p>
            <a:pPr lvl="1"/>
            <a:r>
              <a:rPr lang="pt-BR" dirty="0"/>
              <a:t>Christian (primeiro ano do doutorado)</a:t>
            </a:r>
          </a:p>
          <a:p>
            <a:pPr lvl="1"/>
            <a:r>
              <a:rPr lang="pt-BR" dirty="0"/>
              <a:t>Leonardo (primeiro ano do doutorado)</a:t>
            </a:r>
          </a:p>
          <a:p>
            <a:pPr lvl="1"/>
            <a:r>
              <a:rPr lang="pt-BR" dirty="0" err="1"/>
              <a:t>Jhoão</a:t>
            </a:r>
            <a:r>
              <a:rPr lang="pt-BR" dirty="0"/>
              <a:t> (primeiro ano do doutorado)</a:t>
            </a:r>
          </a:p>
          <a:p>
            <a:pPr lvl="1"/>
            <a:r>
              <a:rPr lang="pt-BR" dirty="0"/>
              <a:t>Lucas (primeiro ano do doutorado)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362929E-C7C4-6432-733B-B31C7A0B64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953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937CC7-5F9F-593F-9BDB-9C6C6F908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ALICE-TPC </a:t>
            </a:r>
            <a:r>
              <a:rPr lang="pt-BR" i="1" dirty="0" err="1"/>
              <a:t>Aging</a:t>
            </a:r>
            <a:r>
              <a:rPr lang="pt-BR" i="1" dirty="0"/>
              <a:t> </a:t>
            </a:r>
            <a:r>
              <a:rPr lang="pt-BR" i="1" dirty="0" err="1"/>
              <a:t>Studies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65CC256-474F-19FA-C4E2-4B0FE75AF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Relato na apresentação do WG-5.1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DD3527-9033-89D0-F8CE-FA4D936CBF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910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F1482E-7AF0-E75A-09B0-E50E60CDA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656799"/>
            <a:ext cx="6972298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ALICE </a:t>
            </a:r>
            <a:r>
              <a:rPr lang="pt-BR" dirty="0" err="1"/>
              <a:t>Forward</a:t>
            </a:r>
            <a:r>
              <a:rPr lang="pt-BR" dirty="0"/>
              <a:t> </a:t>
            </a:r>
            <a:r>
              <a:rPr lang="pt-BR" dirty="0" err="1"/>
              <a:t>Calorimeter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083FA19-56C7-DB12-D2FC-C1A22E0DD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err="1"/>
              <a:t>Pad</a:t>
            </a:r>
            <a:r>
              <a:rPr lang="pt-BR" dirty="0"/>
              <a:t> </a:t>
            </a:r>
            <a:r>
              <a:rPr lang="pt-BR" dirty="0" err="1"/>
              <a:t>Electronics</a:t>
            </a:r>
            <a:endParaRPr lang="pt-BR" dirty="0"/>
          </a:p>
          <a:p>
            <a:pPr lvl="1"/>
            <a:r>
              <a:rPr lang="pt-BR" dirty="0"/>
              <a:t>Bancada de teste montada (Marco e Cristiano)</a:t>
            </a:r>
          </a:p>
          <a:p>
            <a:pPr lvl="1"/>
            <a:r>
              <a:rPr lang="pt-BR" dirty="0"/>
              <a:t>Início dos testes</a:t>
            </a:r>
          </a:p>
          <a:p>
            <a:r>
              <a:rPr lang="pt-BR" dirty="0"/>
              <a:t>Simulação</a:t>
            </a:r>
          </a:p>
          <a:p>
            <a:pPr lvl="1"/>
            <a:r>
              <a:rPr lang="pt-BR" dirty="0"/>
              <a:t>Christian: Simulações de correlações fótons-jatos no </a:t>
            </a:r>
            <a:r>
              <a:rPr lang="pt-BR" dirty="0" err="1"/>
              <a:t>FoCal</a:t>
            </a:r>
            <a:endParaRPr lang="pt-BR" dirty="0"/>
          </a:p>
          <a:p>
            <a:pPr lvl="1"/>
            <a:r>
              <a:rPr lang="pt-BR" dirty="0"/>
              <a:t>Paulo: Simulações de J/</a:t>
            </a:r>
            <a:r>
              <a:rPr lang="pt-BR" dirty="0" err="1"/>
              <a:t>Psi</a:t>
            </a:r>
            <a:r>
              <a:rPr lang="pt-BR" dirty="0"/>
              <a:t> no </a:t>
            </a:r>
            <a:r>
              <a:rPr lang="pt-BR" dirty="0" err="1"/>
              <a:t>FoCal</a:t>
            </a:r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1912548-986C-0F71-62A9-FFD2799432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11682"/>
      </p:ext>
    </p:extLst>
  </p:cSld>
  <p:clrMapOvr>
    <a:masterClrMapping/>
  </p:clrMapOvr>
</p:sld>
</file>

<file path=ppt/theme/theme1.xml><?xml version="1.0" encoding="utf-8"?>
<a:theme xmlns:a="http://schemas.openxmlformats.org/drawingml/2006/main" name="HEPIC_4_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HEPIC_4_3.thmx</Template>
  <TotalTime>101591</TotalTime>
  <Words>765</Words>
  <Application>Microsoft Macintosh PowerPoint</Application>
  <PresentationFormat>Apresentação na tela (4:3)</PresentationFormat>
  <Paragraphs>140</Paragraphs>
  <Slides>20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10</vt:i4>
      </vt:variant>
      <vt:variant>
        <vt:lpstr>Títulos de slides</vt:lpstr>
      </vt:variant>
      <vt:variant>
        <vt:i4>20</vt:i4>
      </vt:variant>
    </vt:vector>
  </HeadingPairs>
  <TitlesOfParts>
    <vt:vector size="35" baseType="lpstr">
      <vt:lpstr>Arial</vt:lpstr>
      <vt:lpstr>Calibri</vt:lpstr>
      <vt:lpstr>Eau</vt:lpstr>
      <vt:lpstr>Eau Sans Bold</vt:lpstr>
      <vt:lpstr>Eau-SansBoldLining</vt:lpstr>
      <vt:lpstr>HEPIC_4_3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Projeto Temático 2020/04867-2 Encontro Geral - 01/12/2022 Working Group - 1</vt:lpstr>
      <vt:lpstr>Objetivos doWorking Group 1 </vt:lpstr>
      <vt:lpstr>Atualizações</vt:lpstr>
      <vt:lpstr>Strangeness Production in Relativistic Heavy Ion Collisions</vt:lpstr>
      <vt:lpstr>Quark-Gluon Plasma Tomography with Hard Probes</vt:lpstr>
      <vt:lpstr>Quark-Gluon Plasma Tomography with Hard Probes</vt:lpstr>
      <vt:lpstr>Quark-Gluon Plasma Tomography with Hard Probes</vt:lpstr>
      <vt:lpstr>ALICE-TPC Aging Studies</vt:lpstr>
      <vt:lpstr>ALICE Forward Calorimeter</vt:lpstr>
      <vt:lpstr>ALICE 3</vt:lpstr>
      <vt:lpstr>Próximos Passos</vt:lpstr>
      <vt:lpstr>Principais atividades</vt:lpstr>
      <vt:lpstr>Back-up</vt:lpstr>
      <vt:lpstr>Dinâmica do WG-1</vt:lpstr>
      <vt:lpstr>Dinâmica do WG-1</vt:lpstr>
      <vt:lpstr>Dinâmica do WG-1</vt:lpstr>
      <vt:lpstr>Infraestrutura ALICE</vt:lpstr>
      <vt:lpstr>Infraestrutura ALICE</vt:lpstr>
      <vt:lpstr>Infraestrutura ALICE</vt:lpstr>
      <vt:lpstr>Dinâmica do WG-1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Física Nuclear de Altas Energias</dc:title>
  <dc:creator>Marcelo Gameiro Munhoz</dc:creator>
  <cp:lastModifiedBy>Marcelo Munhoz</cp:lastModifiedBy>
  <cp:revision>634</cp:revision>
  <dcterms:created xsi:type="dcterms:W3CDTF">2017-05-08T22:30:05Z</dcterms:created>
  <dcterms:modified xsi:type="dcterms:W3CDTF">2022-12-14T13:05:49Z</dcterms:modified>
</cp:coreProperties>
</file>