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64" r:id="rId3"/>
    <p:sldId id="271" r:id="rId4"/>
    <p:sldId id="262" r:id="rId5"/>
    <p:sldId id="272" r:id="rId6"/>
    <p:sldId id="259" r:id="rId7"/>
    <p:sldId id="257" r:id="rId8"/>
    <p:sldId id="275" r:id="rId9"/>
    <p:sldId id="258" r:id="rId10"/>
    <p:sldId id="260" r:id="rId11"/>
    <p:sldId id="273" r:id="rId12"/>
    <p:sldId id="274" r:id="rId13"/>
    <p:sldId id="270" r:id="rId14"/>
    <p:sldId id="266" r:id="rId15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1" d="100"/>
          <a:sy n="71" d="100"/>
        </p:scale>
        <p:origin x="69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Slide de Título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15128" y="1788454"/>
            <a:ext cx="8361229" cy="2098226"/>
          </a:xfrm>
        </p:spPr>
        <p:txBody>
          <a:bodyPr anchor="b">
            <a:noAutofit/>
          </a:bodyPr>
          <a:lstStyle>
            <a:lvl1pPr algn="ct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79906" y="3956279"/>
            <a:ext cx="6831673" cy="1086237"/>
          </a:xfrm>
        </p:spPr>
        <p:txBody>
          <a:bodyPr>
            <a:normAutofit/>
          </a:bodyPr>
          <a:lstStyle>
            <a:lvl1pPr marL="0" indent="0" algn="ct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3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2858" y="6453386"/>
            <a:ext cx="1607944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C0FA5C9E-7521-4D16-AA2D-E1898FBFA1B0}" type="datetimeFigureOut">
              <a:rPr lang="pt-BR" smtClean="0"/>
              <a:t>14/12/2022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054" y="6453386"/>
            <a:ext cx="7023377" cy="404614"/>
          </a:xfrm>
        </p:spPr>
        <p:txBody>
          <a:bodyPr/>
          <a:lstStyle>
            <a:lvl1pPr algn="ctr">
              <a:defRPr baseline="0">
                <a:solidFill>
                  <a:schemeClr val="tx2"/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</a:lstStyle>
          <a:p>
            <a:fld id="{AD7A9E47-631E-4B1D-AA4A-3F3E2D764828}" type="slidenum">
              <a:rPr lang="pt-BR" smtClean="0"/>
              <a:t>‹nº›</a:t>
            </a:fld>
            <a:endParaRPr lang="pt-BR"/>
          </a:p>
        </p:txBody>
      </p:sp>
      <p:grpSp>
        <p:nvGrpSpPr>
          <p:cNvPr id="7" name="Group 6"/>
          <p:cNvGrpSpPr/>
          <p:nvPr/>
        </p:nvGrpSpPr>
        <p:grpSpPr>
          <a:xfrm>
            <a:off x="752858" y="744469"/>
            <a:ext cx="10674117" cy="5349671"/>
            <a:chOff x="752858" y="744469"/>
            <a:chExt cx="10674117" cy="5349671"/>
          </a:xfrm>
        </p:grpSpPr>
        <p:sp>
          <p:nvSpPr>
            <p:cNvPr id="11" name="Freeform 6"/>
            <p:cNvSpPr/>
            <p:nvPr/>
          </p:nvSpPr>
          <p:spPr bwMode="auto">
            <a:xfrm>
              <a:off x="8151962" y="1685652"/>
              <a:ext cx="3275013" cy="4408488"/>
            </a:xfrm>
            <a:custGeom>
              <a:avLst/>
              <a:gdLst/>
              <a:ahLst/>
              <a:cxnLst/>
              <a:rect l="l" t="t" r="r" b="b"/>
              <a:pathLst>
                <a:path w="10000" h="10000">
                  <a:moveTo>
                    <a:pt x="8761" y="0"/>
                  </a:moveTo>
                  <a:lnTo>
                    <a:pt x="10000" y="0"/>
                  </a:lnTo>
                  <a:lnTo>
                    <a:pt x="10000" y="10000"/>
                  </a:lnTo>
                  <a:lnTo>
                    <a:pt x="0" y="10000"/>
                  </a:lnTo>
                  <a:lnTo>
                    <a:pt x="0" y="9126"/>
                  </a:lnTo>
                  <a:lnTo>
                    <a:pt x="8761" y="9127"/>
                  </a:lnTo>
                  <a:lnTo>
                    <a:pt x="8761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  <p:sp>
          <p:nvSpPr>
            <p:cNvPr id="14" name="Freeform 6"/>
            <p:cNvSpPr/>
            <p:nvPr/>
          </p:nvSpPr>
          <p:spPr bwMode="auto">
            <a:xfrm flipH="1" flipV="1">
              <a:off x="752858" y="744469"/>
              <a:ext cx="3275668" cy="4408488"/>
            </a:xfrm>
            <a:custGeom>
              <a:avLst/>
              <a:gdLst/>
              <a:ahLst/>
              <a:cxnLst/>
              <a:rect l="l" t="t" r="r" b="b"/>
              <a:pathLst>
                <a:path w="10002" h="10000">
                  <a:moveTo>
                    <a:pt x="8763" y="0"/>
                  </a:moveTo>
                  <a:lnTo>
                    <a:pt x="10002" y="0"/>
                  </a:lnTo>
                  <a:lnTo>
                    <a:pt x="10002" y="10000"/>
                  </a:lnTo>
                  <a:lnTo>
                    <a:pt x="2" y="10000"/>
                  </a:lnTo>
                  <a:cubicBezTo>
                    <a:pt x="-2" y="9698"/>
                    <a:pt x="4" y="9427"/>
                    <a:pt x="0" y="9125"/>
                  </a:cubicBezTo>
                  <a:lnTo>
                    <a:pt x="8763" y="9128"/>
                  </a:lnTo>
                  <a:lnTo>
                    <a:pt x="8763" y="0"/>
                  </a:lnTo>
                  <a:close/>
                </a:path>
              </a:pathLst>
            </a:custGeom>
            <a:solidFill>
              <a:schemeClr val="tx2"/>
            </a:solidFill>
            <a:ln w="0">
              <a:noFill/>
              <a:prstDash val="solid"/>
              <a:round/>
              <a:headEnd/>
              <a:tailEnd/>
            </a:ln>
          </p:spPr>
        </p:sp>
      </p:grpSp>
    </p:spTree>
    <p:extLst>
      <p:ext uri="{BB962C8B-B14F-4D97-AF65-F5344CB8AC3E}">
        <p14:creationId xmlns:p14="http://schemas.microsoft.com/office/powerpoint/2010/main" val="64589721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2295525"/>
            <a:ext cx="9601200" cy="3571875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A5C9E-7521-4D16-AA2D-E1898FBFA1B0}" type="datetimeFigureOut">
              <a:rPr lang="pt-BR" smtClean="0"/>
              <a:t>14/12/2022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A9E47-631E-4B1D-AA4A-3F3E2D76482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0616841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596561" y="624156"/>
            <a:ext cx="1565766" cy="5243244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1600" y="624156"/>
            <a:ext cx="8179641" cy="5243244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A5C9E-7521-4D16-AA2D-E1898FBFA1B0}" type="datetimeFigureOut">
              <a:rPr lang="pt-BR" smtClean="0"/>
              <a:t>14/12/2022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A9E47-631E-4B1D-AA4A-3F3E2D76482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066087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A5C9E-7521-4D16-AA2D-E1898FBFA1B0}" type="datetimeFigureOut">
              <a:rPr lang="pt-BR" smtClean="0"/>
              <a:t>14/12/2022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A9E47-631E-4B1D-AA4A-3F3E2D76482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066738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Cabeçalho da Seção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65025" y="1301360"/>
            <a:ext cx="9612971" cy="2852737"/>
          </a:xfrm>
        </p:spPr>
        <p:txBody>
          <a:bodyPr anchor="b">
            <a:normAutofit/>
          </a:bodyPr>
          <a:lstStyle>
            <a:lvl1pPr algn="r">
              <a:defRPr sz="7200" cap="all" baseline="0">
                <a:solidFill>
                  <a:schemeClr val="tx2"/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65025" y="4216328"/>
            <a:ext cx="9612971" cy="1143324"/>
          </a:xfrm>
        </p:spPr>
        <p:txBody>
          <a:bodyPr/>
          <a:lstStyle>
            <a:lvl1pPr marL="0" indent="0" algn="r">
              <a:lnSpc>
                <a:spcPct val="112000"/>
              </a:lnSpc>
              <a:spcBef>
                <a:spcPts val="0"/>
              </a:spcBef>
              <a:spcAft>
                <a:spcPts val="0"/>
              </a:spcAft>
              <a:buNone/>
              <a:defRPr sz="2400">
                <a:solidFill>
                  <a:schemeClr val="tx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38908" y="6453386"/>
            <a:ext cx="1622409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0FA5C9E-7521-4D16-AA2D-E1898FBFA1B0}" type="datetimeFigureOut">
              <a:rPr lang="pt-BR" smtClean="0"/>
              <a:t>14/12/2022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84312" y="6453386"/>
            <a:ext cx="7023377" cy="404614"/>
          </a:xfrm>
        </p:spPr>
        <p:txBody>
          <a:bodyPr/>
          <a:lstStyle>
            <a:lvl1pPr algn="ctr">
              <a:defRPr>
                <a:solidFill>
                  <a:schemeClr val="tx2"/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830683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D7A9E47-631E-4B1D-AA4A-3F3E2D764828}" type="slidenum">
              <a:rPr lang="pt-BR" smtClean="0"/>
              <a:t>‹nº›</a:t>
            </a:fld>
            <a:endParaRPr lang="pt-BR"/>
          </a:p>
        </p:txBody>
      </p:sp>
      <p:sp>
        <p:nvSpPr>
          <p:cNvPr id="7" name="Freeform 6" title="Crop Mark"/>
          <p:cNvSpPr/>
          <p:nvPr/>
        </p:nvSpPr>
        <p:spPr bwMode="auto">
          <a:xfrm>
            <a:off x="8151962" y="1685652"/>
            <a:ext cx="3275013" cy="4408488"/>
          </a:xfrm>
          <a:custGeom>
            <a:avLst/>
            <a:gdLst/>
            <a:ahLst/>
            <a:cxnLst/>
            <a:rect l="0" t="0" r="r" b="b"/>
            <a:pathLst>
              <a:path w="4125" h="5554">
                <a:moveTo>
                  <a:pt x="3614" y="0"/>
                </a:moveTo>
                <a:lnTo>
                  <a:pt x="4125" y="0"/>
                </a:lnTo>
                <a:lnTo>
                  <a:pt x="4125" y="5554"/>
                </a:lnTo>
                <a:lnTo>
                  <a:pt x="0" y="5554"/>
                </a:lnTo>
                <a:lnTo>
                  <a:pt x="0" y="5074"/>
                </a:lnTo>
                <a:lnTo>
                  <a:pt x="3614" y="5074"/>
                </a:lnTo>
                <a:lnTo>
                  <a:pt x="3614" y="0"/>
                </a:lnTo>
                <a:close/>
              </a:path>
            </a:pathLst>
          </a:custGeom>
          <a:solidFill>
            <a:schemeClr val="tx2"/>
          </a:solidFill>
          <a:ln w="0">
            <a:noFill/>
            <a:prstDash val="solid"/>
            <a:round/>
            <a:headEnd/>
            <a:tailEnd/>
          </a:ln>
        </p:spPr>
      </p:sp>
    </p:spTree>
    <p:extLst>
      <p:ext uri="{BB962C8B-B14F-4D97-AF65-F5344CB8AC3E}">
        <p14:creationId xmlns:p14="http://schemas.microsoft.com/office/powerpoint/2010/main" val="68737710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1600" y="2285999"/>
            <a:ext cx="4447786" cy="3581401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525403" y="2285999"/>
            <a:ext cx="4447786" cy="3581401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A5C9E-7521-4D16-AA2D-E1898FBFA1B0}" type="datetimeFigureOut">
              <a:rPr lang="pt-BR" smtClean="0"/>
              <a:t>14/12/2022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A9E47-631E-4B1D-AA4A-3F3E2D76482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3504797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71600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525014" y="2340864"/>
            <a:ext cx="4443984" cy="823912"/>
          </a:xfrm>
        </p:spPr>
        <p:txBody>
          <a:bodyPr anchor="b">
            <a:noAutofit/>
          </a:bodyPr>
          <a:lstStyle>
            <a:lvl1pPr marL="0" indent="0">
              <a:lnSpc>
                <a:spcPct val="84000"/>
              </a:lnSpc>
              <a:spcBef>
                <a:spcPts val="0"/>
              </a:spcBef>
              <a:spcAft>
                <a:spcPts val="0"/>
              </a:spcAft>
              <a:buNone/>
              <a:defRPr sz="3000" b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525014" y="3305207"/>
            <a:ext cx="4443984" cy="2562193"/>
          </a:xfrm>
        </p:spPr>
        <p:txBody>
          <a:bodyPr/>
          <a:lstStyle>
            <a:lvl1pPr>
              <a:defRPr baseline="0">
                <a:solidFill>
                  <a:schemeClr val="tx2"/>
                </a:solidFill>
              </a:defRPr>
            </a:lvl1pPr>
            <a:lvl2pPr>
              <a:defRPr baseline="0">
                <a:solidFill>
                  <a:schemeClr val="tx2"/>
                </a:solidFill>
              </a:defRPr>
            </a:lvl2pPr>
            <a:lvl3pPr>
              <a:defRPr baseline="0">
                <a:solidFill>
                  <a:schemeClr val="tx2"/>
                </a:solidFill>
              </a:defRPr>
            </a:lvl3pPr>
            <a:lvl4pPr>
              <a:defRPr baseline="0">
                <a:solidFill>
                  <a:schemeClr val="tx2"/>
                </a:solidFill>
              </a:defRPr>
            </a:lvl4pPr>
            <a:lvl5pPr>
              <a:defRPr baseline="0">
                <a:solidFill>
                  <a:schemeClr val="tx2"/>
                </a:solidFill>
              </a:defRPr>
            </a:lvl5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A5C9E-7521-4D16-AA2D-E1898FBFA1B0}" type="datetimeFigureOut">
              <a:rPr lang="pt-BR" smtClean="0"/>
              <a:t>14/12/2022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A9E47-631E-4B1D-AA4A-3F3E2D76482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81547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A5C9E-7521-4D16-AA2D-E1898FBFA1B0}" type="datetimeFigureOut">
              <a:rPr lang="pt-BR" smtClean="0"/>
              <a:t>14/12/2022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A9E47-631E-4B1D-AA4A-3F3E2D76482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2088423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FA5C9E-7521-4D16-AA2D-E1898FBFA1B0}" type="datetimeFigureOut">
              <a:rPr lang="pt-BR" smtClean="0"/>
              <a:t>14/12/2022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7A9E47-631E-4B1D-AA4A-3F3E2D76482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5194355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Autofit/>
          </a:bodyPr>
          <a:lstStyle>
            <a:lvl1pPr>
              <a:lnSpc>
                <a:spcPct val="84000"/>
              </a:lnSpc>
              <a:defRPr sz="4800" baseline="0">
                <a:solidFill>
                  <a:schemeClr val="tx2"/>
                </a:solidFill>
              </a:defRPr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56020" y="685801"/>
            <a:ext cx="5212080" cy="517525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6344"/>
            <a:ext cx="3855720" cy="3011056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0FA5C9E-7521-4D16-AA2D-E1898FBFA1B0}" type="datetimeFigureOut">
              <a:rPr lang="pt-BR" smtClean="0"/>
              <a:t>14/12/2022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D7A9E47-631E-4B1D-AA4A-3F3E2D764828}" type="slidenum">
              <a:rPr lang="pt-BR" smtClean="0"/>
              <a:t>‹nº›</a:t>
            </a:fld>
            <a:endParaRPr lang="pt-BR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44555692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 title="Background Shape"/>
          <p:cNvSpPr/>
          <p:nvPr/>
        </p:nvSpPr>
        <p:spPr>
          <a:xfrm>
            <a:off x="0" y="376"/>
            <a:ext cx="5303520" cy="685762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3900" y="685800"/>
            <a:ext cx="3855720" cy="2157884"/>
          </a:xfrm>
        </p:spPr>
        <p:txBody>
          <a:bodyPr anchor="t">
            <a:normAutofit/>
          </a:bodyPr>
          <a:lstStyle>
            <a:lvl1pPr>
              <a:lnSpc>
                <a:spcPct val="84000"/>
              </a:lnSpc>
              <a:defRPr sz="4800" baseline="0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532120" y="0"/>
            <a:ext cx="6659880" cy="6857999"/>
          </a:xfrm>
        </p:spPr>
        <p:txBody>
          <a:bodyPr anchor="t"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2000"/>
            </a:lvl2pPr>
            <a:lvl3pPr marL="914400" indent="0">
              <a:buNone/>
              <a:defRPr sz="20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23900" y="2855968"/>
            <a:ext cx="3855720" cy="3011432"/>
          </a:xfrm>
        </p:spPr>
        <p:txBody>
          <a:bodyPr/>
          <a:lstStyle>
            <a:lvl1pPr marL="0" indent="0">
              <a:lnSpc>
                <a:spcPct val="113000"/>
              </a:lnSpc>
              <a:spcBef>
                <a:spcPts val="0"/>
              </a:spcBef>
              <a:spcAft>
                <a:spcPts val="1500"/>
              </a:spcAft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723900" y="6453386"/>
            <a:ext cx="120457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0FA5C9E-7521-4D16-AA2D-E1898FBFA1B0}" type="datetimeFigureOut">
              <a:rPr lang="pt-BR" smtClean="0"/>
              <a:t>14/12/2022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05945" y="6453386"/>
            <a:ext cx="2373675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9883140" y="6453386"/>
            <a:ext cx="1596292" cy="404614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AD7A9E47-631E-4B1D-AA4A-3F3E2D764828}" type="slidenum">
              <a:rPr lang="pt-BR" smtClean="0"/>
              <a:t>‹nº›</a:t>
            </a:fld>
            <a:endParaRPr lang="pt-BR"/>
          </a:p>
        </p:txBody>
      </p:sp>
      <p:sp>
        <p:nvSpPr>
          <p:cNvPr id="9" name="Rectangle 8" title="Divider Bar"/>
          <p:cNvSpPr/>
          <p:nvPr/>
        </p:nvSpPr>
        <p:spPr>
          <a:xfrm>
            <a:off x="5303520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6691568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14859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286000"/>
            <a:ext cx="9601200" cy="3581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390650" y="6453386"/>
            <a:ext cx="120457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fld id="{C0FA5C9E-7521-4D16-AA2D-E1898FBFA1B0}" type="datetimeFigureOut">
              <a:rPr lang="pt-BR" smtClean="0"/>
              <a:t>14/12/2022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93564" y="6453386"/>
            <a:ext cx="6280830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2"/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472736" y="6453386"/>
            <a:ext cx="1596292" cy="40461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2"/>
                </a:solidFill>
              </a:defRPr>
            </a:lvl1pPr>
          </a:lstStyle>
          <a:p>
            <a:fld id="{AD7A9E47-631E-4B1D-AA4A-3F3E2D764828}" type="slidenum">
              <a:rPr lang="pt-BR" smtClean="0"/>
              <a:t>‹nº›</a:t>
            </a:fld>
            <a:endParaRPr lang="pt-BR"/>
          </a:p>
        </p:txBody>
      </p:sp>
      <p:sp>
        <p:nvSpPr>
          <p:cNvPr id="9" name="Rectangle 8" title="Side bar"/>
          <p:cNvSpPr/>
          <p:nvPr/>
        </p:nvSpPr>
        <p:spPr>
          <a:xfrm>
            <a:off x="478095" y="376"/>
            <a:ext cx="228600" cy="68580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3378126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lnSpc>
          <a:spcPct val="89000"/>
        </a:lnSpc>
        <a:spcBef>
          <a:spcPct val="0"/>
        </a:spcBef>
        <a:buNone/>
        <a:defRPr sz="4400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84048" indent="-384048" algn="l" defTabSz="914400" rtl="0" eaLnBrk="1" latinLnBrk="0" hangingPunct="1">
        <a:lnSpc>
          <a:spcPct val="94000"/>
        </a:lnSpc>
        <a:spcBef>
          <a:spcPts val="1000"/>
        </a:spcBef>
        <a:spcAft>
          <a:spcPts val="200"/>
        </a:spcAft>
        <a:buFont typeface="Franklin Gothic Book" panose="020B0503020102020204" pitchFamily="34" charset="0"/>
        <a:buChar char="■"/>
        <a:defRPr sz="2000" kern="1200" baseline="0">
          <a:solidFill>
            <a:schemeClr val="tx2"/>
          </a:solidFill>
          <a:latin typeface="+mn-lt"/>
          <a:ea typeface="+mn-ea"/>
          <a:cs typeface="+mn-cs"/>
        </a:defRPr>
      </a:lvl1pPr>
      <a:lvl2pPr marL="914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2000" i="1" kern="1200" baseline="0">
          <a:solidFill>
            <a:schemeClr val="tx2"/>
          </a:solidFill>
          <a:latin typeface="+mn-lt"/>
          <a:ea typeface="+mn-ea"/>
          <a:cs typeface="+mn-cs"/>
        </a:defRPr>
      </a:lvl2pPr>
      <a:lvl3pPr marL="1371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800" kern="1200" baseline="0">
          <a:solidFill>
            <a:schemeClr val="tx2"/>
          </a:solidFill>
          <a:latin typeface="+mn-lt"/>
          <a:ea typeface="+mn-ea"/>
          <a:cs typeface="+mn-cs"/>
        </a:defRPr>
      </a:lvl3pPr>
      <a:lvl4pPr marL="1828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800" i="1" kern="1200" baseline="0">
          <a:solidFill>
            <a:schemeClr val="tx2"/>
          </a:solidFill>
          <a:latin typeface="+mn-lt"/>
          <a:ea typeface="+mn-ea"/>
          <a:cs typeface="+mn-cs"/>
        </a:defRPr>
      </a:lvl4pPr>
      <a:lvl5pPr marL="22860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27432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600" i="1" kern="1200" baseline="0">
          <a:solidFill>
            <a:schemeClr val="tx2"/>
          </a:solidFill>
          <a:latin typeface="+mn-lt"/>
          <a:ea typeface="+mn-ea"/>
          <a:cs typeface="+mn-cs"/>
        </a:defRPr>
      </a:lvl6pPr>
      <a:lvl7pPr marL="32004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36576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–"/>
        <a:defRPr sz="1400" i="1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4114800" indent="-384048" algn="l" defTabSz="914400" rtl="0" eaLnBrk="1" latinLnBrk="0" hangingPunct="1">
        <a:lnSpc>
          <a:spcPct val="94000"/>
        </a:lnSpc>
        <a:spcBef>
          <a:spcPts val="500"/>
        </a:spcBef>
        <a:spcAft>
          <a:spcPts val="200"/>
        </a:spcAft>
        <a:buFont typeface="Franklin Gothic Book" panose="020B0503020102020204" pitchFamily="34" charset="0"/>
        <a:buChar char="■"/>
        <a:defRPr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3" orient="horz" pos="1368">
          <p15:clr>
            <a:srgbClr val="F26B43"/>
          </p15:clr>
        </p15:guide>
        <p15:guide id="4" orient="horz" pos="1440">
          <p15:clr>
            <a:srgbClr val="F26B43"/>
          </p15:clr>
        </p15:guide>
        <p15:guide id="6" orient="horz" pos="3696">
          <p15:clr>
            <a:srgbClr val="F26B43"/>
          </p15:clr>
        </p15:guide>
        <p15:guide id="7" orient="horz" pos="432">
          <p15:clr>
            <a:srgbClr val="F26B43"/>
          </p15:clr>
        </p15:guide>
        <p15:guide id="8" orient="horz" pos="1512">
          <p15:clr>
            <a:srgbClr val="F26B43"/>
          </p15:clr>
        </p15:guide>
        <p15:guide id="9" pos="6912">
          <p15:clr>
            <a:srgbClr val="F26B43"/>
          </p15:clr>
        </p15:guide>
        <p15:guide id="10" pos="936">
          <p15:clr>
            <a:srgbClr val="F26B43"/>
          </p15:clr>
        </p15:guide>
        <p15:guide id="11" pos="864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FB8449B-97E0-8F45-7B15-F3E7A49491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985247" y="1301360"/>
            <a:ext cx="7392749" cy="2852737"/>
          </a:xfrm>
        </p:spPr>
        <p:txBody>
          <a:bodyPr/>
          <a:lstStyle/>
          <a:p>
            <a:r>
              <a:rPr lang="pt-BR" sz="6200" dirty="0" err="1"/>
              <a:t>Working</a:t>
            </a:r>
            <a:r>
              <a:rPr lang="pt-BR" sz="6200" dirty="0"/>
              <a:t> </a:t>
            </a:r>
            <a:r>
              <a:rPr lang="pt-BR" sz="6200" dirty="0" err="1"/>
              <a:t>Group</a:t>
            </a:r>
            <a:r>
              <a:rPr lang="pt-BR" sz="6200" dirty="0"/>
              <a:t> 6: Science </a:t>
            </a:r>
            <a:r>
              <a:rPr lang="pt-BR" sz="6200" dirty="0" err="1"/>
              <a:t>Outreach</a:t>
            </a:r>
            <a:r>
              <a:rPr lang="pt-BR" sz="6200" dirty="0"/>
              <a:t> </a:t>
            </a:r>
            <a:r>
              <a:rPr lang="pt-BR" sz="6200" dirty="0" err="1"/>
              <a:t>and</a:t>
            </a:r>
            <a:r>
              <a:rPr lang="pt-BR" sz="6200" dirty="0"/>
              <a:t> </a:t>
            </a:r>
            <a:r>
              <a:rPr lang="pt-BR" sz="6200" dirty="0" err="1"/>
              <a:t>Education</a:t>
            </a:r>
            <a:endParaRPr lang="pt-BR" sz="6200" dirty="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47B9667-CB9F-C957-6404-3C4AA2119694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>
            <a:noAutofit/>
          </a:bodyPr>
          <a:lstStyle/>
          <a:p>
            <a:r>
              <a:rPr lang="pt-BR" sz="3200" dirty="0"/>
              <a:t>Ivã Gurgel (IFUSP) </a:t>
            </a:r>
          </a:p>
          <a:p>
            <a:r>
              <a:rPr lang="pt-BR" sz="3200" dirty="0"/>
              <a:t>gurgel@usp.br</a:t>
            </a:r>
          </a:p>
        </p:txBody>
      </p:sp>
    </p:spTree>
    <p:extLst>
      <p:ext uri="{BB962C8B-B14F-4D97-AF65-F5344CB8AC3E}">
        <p14:creationId xmlns:p14="http://schemas.microsoft.com/office/powerpoint/2010/main" val="335258742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4087D9B6-528B-4236-AC74-449ED974949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030137" y="626029"/>
            <a:ext cx="7474590" cy="56059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0285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5722A2-E5B5-6139-40E8-3419B15083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847165"/>
          </a:xfrm>
        </p:spPr>
        <p:txBody>
          <a:bodyPr/>
          <a:lstStyle/>
          <a:p>
            <a:r>
              <a:rPr lang="pt-BR" dirty="0"/>
              <a:t>Atividades para 2023 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71842B6-6C7D-C45D-0C67-A8EDA2AF32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0" y="1775011"/>
            <a:ext cx="10237694" cy="4710953"/>
          </a:xfrm>
        </p:spPr>
        <p:txBody>
          <a:bodyPr>
            <a:noAutofit/>
          </a:bodyPr>
          <a:lstStyle/>
          <a:p>
            <a:r>
              <a:rPr lang="pt-BR" sz="3200" dirty="0"/>
              <a:t>1° versão do curso de partículas para licenciatura; </a:t>
            </a:r>
          </a:p>
          <a:p>
            <a:r>
              <a:rPr lang="pt-BR" sz="3200" dirty="0"/>
              <a:t>Nova realização do </a:t>
            </a:r>
            <a:r>
              <a:rPr lang="pt-BR" sz="3200" dirty="0" err="1"/>
              <a:t>Masterclasses</a:t>
            </a:r>
            <a:r>
              <a:rPr lang="pt-BR" sz="3200" dirty="0"/>
              <a:t> </a:t>
            </a:r>
            <a:r>
              <a:rPr lang="pt-BR" sz="3200" dirty="0" err="1"/>
              <a:t>Hand-on</a:t>
            </a:r>
            <a:r>
              <a:rPr lang="pt-BR" sz="3200" dirty="0"/>
              <a:t> </a:t>
            </a:r>
            <a:r>
              <a:rPr lang="pt-BR" sz="3200" dirty="0" err="1"/>
              <a:t>Particle</a:t>
            </a:r>
            <a:r>
              <a:rPr lang="pt-BR" sz="3200" dirty="0"/>
              <a:t> </a:t>
            </a:r>
            <a:r>
              <a:rPr lang="pt-BR" sz="3200" dirty="0" err="1"/>
              <a:t>Physics</a:t>
            </a:r>
            <a:r>
              <a:rPr lang="pt-BR" sz="3200" dirty="0"/>
              <a:t>;</a:t>
            </a:r>
          </a:p>
          <a:p>
            <a:r>
              <a:rPr lang="pt-BR" sz="3200" dirty="0"/>
              <a:t>Atividades Hands-On nos laboratórios do IFUSP, como o LAMFI (Início);</a:t>
            </a:r>
          </a:p>
          <a:p>
            <a:r>
              <a:rPr lang="pt-BR" sz="3200" dirty="0"/>
              <a:t>Projeto Raios Cósmicos nas Escolas;</a:t>
            </a:r>
          </a:p>
        </p:txBody>
      </p:sp>
    </p:spTree>
    <p:extLst>
      <p:ext uri="{BB962C8B-B14F-4D97-AF65-F5344CB8AC3E}">
        <p14:creationId xmlns:p14="http://schemas.microsoft.com/office/powerpoint/2010/main" val="9872968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5722A2-E5B5-6139-40E8-3419B15083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847165"/>
          </a:xfrm>
        </p:spPr>
        <p:txBody>
          <a:bodyPr/>
          <a:lstStyle/>
          <a:p>
            <a:r>
              <a:rPr lang="pt-BR" dirty="0"/>
              <a:t>Atividades para 2023 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71842B6-6C7D-C45D-0C67-A8EDA2AF32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0" y="1775011"/>
            <a:ext cx="10237694" cy="4710953"/>
          </a:xfrm>
        </p:spPr>
        <p:txBody>
          <a:bodyPr>
            <a:noAutofit/>
          </a:bodyPr>
          <a:lstStyle/>
          <a:p>
            <a:r>
              <a:rPr lang="pt-BR" sz="3200" dirty="0"/>
              <a:t>Livro de Física de Partículas para o Ensino Fundamental (Início);</a:t>
            </a:r>
          </a:p>
          <a:p>
            <a:r>
              <a:rPr lang="pt-BR" sz="3200" dirty="0"/>
              <a:t>LHC </a:t>
            </a:r>
            <a:r>
              <a:rPr lang="pt-BR" sz="3200" dirty="0" err="1"/>
              <a:t>Interactive</a:t>
            </a:r>
            <a:r>
              <a:rPr lang="pt-BR" sz="3200" dirty="0"/>
              <a:t> </a:t>
            </a:r>
            <a:r>
              <a:rPr lang="pt-BR" sz="3200" dirty="0" err="1"/>
              <a:t>Tunnel</a:t>
            </a:r>
            <a:r>
              <a:rPr lang="pt-BR" sz="3200" dirty="0"/>
              <a:t> (LIT) + Exposição sobre as Contribuições da Física feito no Brasil à área (Início);</a:t>
            </a:r>
          </a:p>
          <a:p>
            <a:r>
              <a:rPr lang="pt-BR" sz="3200" dirty="0"/>
              <a:t>Novas edições do </a:t>
            </a:r>
            <a:r>
              <a:rPr lang="pt-BR" sz="3200" dirty="0" err="1"/>
              <a:t>CienciOn</a:t>
            </a:r>
            <a:r>
              <a:rPr lang="pt-BR" sz="3200" dirty="0"/>
              <a:t> e Universidade para Crianças.  </a:t>
            </a:r>
          </a:p>
        </p:txBody>
      </p:sp>
    </p:spTree>
    <p:extLst>
      <p:ext uri="{BB962C8B-B14F-4D97-AF65-F5344CB8AC3E}">
        <p14:creationId xmlns:p14="http://schemas.microsoft.com/office/powerpoint/2010/main" val="154970638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5722A2-E5B5-6139-40E8-3419B15083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7130" y="699247"/>
            <a:ext cx="9601200" cy="968188"/>
          </a:xfrm>
        </p:spPr>
        <p:txBody>
          <a:bodyPr/>
          <a:lstStyle/>
          <a:p>
            <a:r>
              <a:rPr lang="pt-BR" dirty="0"/>
              <a:t>Desafios para o Próximo Ano 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71842B6-6C7D-C45D-0C67-A8EDA2AF32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0" y="1976718"/>
            <a:ext cx="10237694" cy="4585445"/>
          </a:xfrm>
        </p:spPr>
        <p:txBody>
          <a:bodyPr>
            <a:noAutofit/>
          </a:bodyPr>
          <a:lstStyle/>
          <a:p>
            <a:r>
              <a:rPr lang="pt-BR" sz="3200" dirty="0"/>
              <a:t>Melhor interlocução entre as atividades do WG. </a:t>
            </a:r>
          </a:p>
          <a:p>
            <a:r>
              <a:rPr lang="pt-BR" sz="3200" dirty="0"/>
              <a:t>Reuniões dos subgrupos de trabalho</a:t>
            </a:r>
          </a:p>
          <a:p>
            <a:r>
              <a:rPr lang="pt-BR" sz="3200" dirty="0"/>
              <a:t>Reuniões gerais quinzenais</a:t>
            </a:r>
          </a:p>
          <a:p>
            <a:pPr lvl="1"/>
            <a:r>
              <a:rPr lang="pt-BR" sz="3200" dirty="0"/>
              <a:t>Intercalando as discussões de desenvolvimento e pesquisa .</a:t>
            </a:r>
          </a:p>
        </p:txBody>
      </p:sp>
    </p:spTree>
    <p:extLst>
      <p:ext uri="{BB962C8B-B14F-4D97-AF65-F5344CB8AC3E}">
        <p14:creationId xmlns:p14="http://schemas.microsoft.com/office/powerpoint/2010/main" val="100362838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D23FAAA-AFAD-A708-9F62-1D9BCAEAB1A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/>
              <a:t>Obrigado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5728F197-C272-0990-94E3-187423F40923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9938359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48F8D9B-5374-4844-7256-CFF6488017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766482"/>
          </a:xfrm>
        </p:spPr>
        <p:txBody>
          <a:bodyPr/>
          <a:lstStyle/>
          <a:p>
            <a:r>
              <a:rPr lang="pt-BR" dirty="0"/>
              <a:t>Quem somos nós! 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EAA20BE-0CCA-9173-D994-B9EA60DF17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4058" y="2353232"/>
            <a:ext cx="11093823" cy="3133168"/>
          </a:xfrm>
        </p:spPr>
        <p:txBody>
          <a:bodyPr numCol="2">
            <a:noAutofit/>
          </a:bodyPr>
          <a:lstStyle/>
          <a:p>
            <a:r>
              <a:rPr lang="pt-BR" sz="3200" dirty="0"/>
              <a:t>Ivã Gurgel (USP)</a:t>
            </a:r>
          </a:p>
          <a:p>
            <a:r>
              <a:rPr lang="pt-BR" sz="3200" dirty="0" err="1"/>
              <a:t>Graciella</a:t>
            </a:r>
            <a:r>
              <a:rPr lang="pt-BR" sz="3200" dirty="0"/>
              <a:t> Watanabe (UFABC)</a:t>
            </a:r>
          </a:p>
          <a:p>
            <a:r>
              <a:rPr lang="pt-BR" sz="3200" dirty="0"/>
              <a:t>Adriana Pugliesi (UFABC) </a:t>
            </a:r>
          </a:p>
          <a:p>
            <a:r>
              <a:rPr lang="pt-BR" sz="3200" u="sng" dirty="0"/>
              <a:t>Sérgio Leal (UFABC)</a:t>
            </a:r>
          </a:p>
          <a:p>
            <a:endParaRPr lang="pt-BR" sz="3200" dirty="0"/>
          </a:p>
          <a:p>
            <a:endParaRPr lang="pt-BR" sz="3200" dirty="0"/>
          </a:p>
          <a:p>
            <a:r>
              <a:rPr lang="pt-BR" sz="3200" dirty="0"/>
              <a:t>Marcelo Munhoz (USP)</a:t>
            </a:r>
          </a:p>
          <a:p>
            <a:r>
              <a:rPr lang="pt-BR" sz="3200" dirty="0"/>
              <a:t>Marcia </a:t>
            </a:r>
            <a:r>
              <a:rPr lang="pt-BR" sz="3200" dirty="0" err="1"/>
              <a:t>Begalli</a:t>
            </a:r>
            <a:r>
              <a:rPr lang="pt-BR" sz="3200" dirty="0"/>
              <a:t> (UERJ) </a:t>
            </a:r>
          </a:p>
          <a:p>
            <a:r>
              <a:rPr lang="pt-BR" sz="3200" dirty="0"/>
              <a:t>Marco Leite (USP) </a:t>
            </a:r>
          </a:p>
          <a:p>
            <a:r>
              <a:rPr lang="pt-BR" sz="3200" dirty="0" err="1"/>
              <a:t>Marisilvia</a:t>
            </a:r>
            <a:r>
              <a:rPr lang="pt-BR" sz="3200" dirty="0"/>
              <a:t> </a:t>
            </a:r>
            <a:r>
              <a:rPr lang="pt-BR" sz="3200" dirty="0" err="1"/>
              <a:t>Donadelli</a:t>
            </a:r>
            <a:r>
              <a:rPr lang="pt-BR" sz="3200" dirty="0"/>
              <a:t> (USP) </a:t>
            </a:r>
          </a:p>
          <a:p>
            <a:r>
              <a:rPr lang="pt-BR" sz="3200" dirty="0"/>
              <a:t>Thiago </a:t>
            </a:r>
            <a:r>
              <a:rPr lang="pt-BR" sz="3200" dirty="0" err="1"/>
              <a:t>Fiorini</a:t>
            </a:r>
            <a:r>
              <a:rPr lang="pt-BR" sz="3200" dirty="0"/>
              <a:t> (USP)</a:t>
            </a:r>
          </a:p>
        </p:txBody>
      </p:sp>
    </p:spTree>
    <p:extLst>
      <p:ext uri="{BB962C8B-B14F-4D97-AF65-F5344CB8AC3E}">
        <p14:creationId xmlns:p14="http://schemas.microsoft.com/office/powerpoint/2010/main" val="247719414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D48F8D9B-5374-4844-7256-CFF6488017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766482"/>
          </a:xfrm>
        </p:spPr>
        <p:txBody>
          <a:bodyPr/>
          <a:lstStyle/>
          <a:p>
            <a:r>
              <a:rPr lang="pt-BR" dirty="0"/>
              <a:t>Quem somos nós! 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3EAA20BE-0CCA-9173-D994-B9EA60DF17C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74058" y="2353231"/>
            <a:ext cx="11093823" cy="3939993"/>
          </a:xfrm>
        </p:spPr>
        <p:txBody>
          <a:bodyPr numCol="1">
            <a:noAutofit/>
          </a:bodyPr>
          <a:lstStyle/>
          <a:p>
            <a:r>
              <a:rPr lang="pt-BR" sz="3200" dirty="0"/>
              <a:t>Arthur Luiz Ferreira (mestrado)</a:t>
            </a:r>
          </a:p>
          <a:p>
            <a:r>
              <a:rPr lang="pt-BR" sz="3200" dirty="0"/>
              <a:t>João </a:t>
            </a:r>
            <a:r>
              <a:rPr lang="pt-BR" sz="3200" dirty="0" err="1"/>
              <a:t>Ghidini</a:t>
            </a:r>
            <a:r>
              <a:rPr lang="pt-BR" sz="3200" dirty="0"/>
              <a:t> (mestrado)</a:t>
            </a:r>
          </a:p>
          <a:p>
            <a:r>
              <a:rPr lang="pt-BR" sz="3200" dirty="0"/>
              <a:t>Rebeca Leiva (IC) </a:t>
            </a:r>
          </a:p>
          <a:p>
            <a:r>
              <a:rPr lang="pt-BR" sz="3200" dirty="0"/>
              <a:t>Renan </a:t>
            </a:r>
            <a:r>
              <a:rPr lang="pt-BR" sz="3200" dirty="0" err="1"/>
              <a:t>Miniltsky</a:t>
            </a:r>
            <a:r>
              <a:rPr lang="pt-BR" sz="3200" dirty="0"/>
              <a:t> (doutorado)</a:t>
            </a:r>
          </a:p>
          <a:p>
            <a:r>
              <a:rPr lang="pt-BR" sz="3200" dirty="0"/>
              <a:t>Vitória </a:t>
            </a:r>
            <a:r>
              <a:rPr lang="pt-BR" sz="3200" dirty="0" err="1"/>
              <a:t>Chirazava</a:t>
            </a:r>
            <a:r>
              <a:rPr lang="pt-BR" sz="3200" dirty="0"/>
              <a:t> (IC)</a:t>
            </a:r>
          </a:p>
        </p:txBody>
      </p:sp>
    </p:spTree>
    <p:extLst>
      <p:ext uri="{BB962C8B-B14F-4D97-AF65-F5344CB8AC3E}">
        <p14:creationId xmlns:p14="http://schemas.microsoft.com/office/powerpoint/2010/main" val="11175437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5722A2-E5B5-6139-40E8-3419B15083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847165"/>
          </a:xfrm>
        </p:spPr>
        <p:txBody>
          <a:bodyPr/>
          <a:lstStyle/>
          <a:p>
            <a:r>
              <a:rPr lang="pt-BR" dirty="0"/>
              <a:t>Atividades Realizadas 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71842B6-6C7D-C45D-0C67-A8EDA2AF32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0" y="1801907"/>
            <a:ext cx="10237694" cy="954742"/>
          </a:xfrm>
        </p:spPr>
        <p:txBody>
          <a:bodyPr>
            <a:noAutofit/>
          </a:bodyPr>
          <a:lstStyle/>
          <a:p>
            <a:r>
              <a:rPr lang="pt-BR" sz="3200" dirty="0"/>
              <a:t>Livro e Podcast sobre o </a:t>
            </a:r>
            <a:r>
              <a:rPr lang="pt-BR" sz="3200" dirty="0" err="1"/>
              <a:t>Pelletron</a:t>
            </a:r>
            <a:endParaRPr lang="pt-BR" sz="3200" dirty="0"/>
          </a:p>
        </p:txBody>
      </p:sp>
      <p:pic>
        <p:nvPicPr>
          <p:cNvPr id="4" name="Imagem 3">
            <a:extLst>
              <a:ext uri="{FF2B5EF4-FFF2-40B4-BE49-F238E27FC236}">
                <a16:creationId xmlns:a16="http://schemas.microsoft.com/office/drawing/2014/main" id="{F20EFCC3-3801-8CC0-D4CC-ADDD4843809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04439" y="2756649"/>
            <a:ext cx="3030631" cy="4046049"/>
          </a:xfrm>
          <a:prstGeom prst="rect">
            <a:avLst/>
          </a:pr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EAF65B92-0D62-A5A9-4E86-777CC96A776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938682" y="2756649"/>
            <a:ext cx="3645802" cy="37670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8175959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65722A2-E5B5-6139-40E8-3419B150837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371600" y="685800"/>
            <a:ext cx="9601200" cy="847165"/>
          </a:xfrm>
        </p:spPr>
        <p:txBody>
          <a:bodyPr/>
          <a:lstStyle/>
          <a:p>
            <a:r>
              <a:rPr lang="pt-BR" dirty="0"/>
              <a:t>Atividades Realizadas 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71842B6-6C7D-C45D-0C67-A8EDA2AF320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19200" y="1801907"/>
            <a:ext cx="10237694" cy="954742"/>
          </a:xfrm>
        </p:spPr>
        <p:txBody>
          <a:bodyPr>
            <a:noAutofit/>
          </a:bodyPr>
          <a:lstStyle/>
          <a:p>
            <a:r>
              <a:rPr lang="pt-BR" sz="3200" dirty="0"/>
              <a:t>Universidade das Crianças </a:t>
            </a:r>
          </a:p>
        </p:txBody>
      </p:sp>
      <p:pic>
        <p:nvPicPr>
          <p:cNvPr id="1026" name="Picture 2" descr="Universidade das Crianças – O Universidade das Crianças é um projeto de  extensão da UFMG. Veicula perguntas e curiosidades sobre ciência à crianças  de todas as idades.">
            <a:extLst>
              <a:ext uri="{FF2B5EF4-FFF2-40B4-BE49-F238E27FC236}">
                <a16:creationId xmlns:a16="http://schemas.microsoft.com/office/drawing/2014/main" id="{D4E14A22-CEFD-E4B4-D037-D347D75EED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3105" y="3010739"/>
            <a:ext cx="3347257" cy="3484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776175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807745D0-4E4B-40F5-838E-B0EA8DAA778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b="9358"/>
          <a:stretch/>
        </p:blipFill>
        <p:spPr>
          <a:xfrm>
            <a:off x="8202129" y="3829574"/>
            <a:ext cx="1724352" cy="2676087"/>
          </a:xfrm>
          <a:prstGeom prst="rect">
            <a:avLst/>
          </a:prstGeom>
        </p:spPr>
      </p:pic>
      <p:pic>
        <p:nvPicPr>
          <p:cNvPr id="4" name="Imagem 3">
            <a:extLst>
              <a:ext uri="{FF2B5EF4-FFF2-40B4-BE49-F238E27FC236}">
                <a16:creationId xmlns:a16="http://schemas.microsoft.com/office/drawing/2014/main" id="{594DF101-3C5D-41ED-994B-52CA18636C9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217329" y="658536"/>
            <a:ext cx="3693952" cy="2770464"/>
          </a:xfrm>
          <a:prstGeom prst="rect">
            <a:avLst/>
          </a:prstGeom>
        </p:spPr>
      </p:pic>
      <p:pic>
        <p:nvPicPr>
          <p:cNvPr id="5" name="Imagem 4">
            <a:extLst>
              <a:ext uri="{FF2B5EF4-FFF2-40B4-BE49-F238E27FC236}">
                <a16:creationId xmlns:a16="http://schemas.microsoft.com/office/drawing/2014/main" id="{F47A381F-1437-4763-8D08-856E309FC56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50874" y="1619074"/>
            <a:ext cx="6073632" cy="4555224"/>
          </a:xfrm>
          <a:prstGeom prst="rect">
            <a:avLst/>
          </a:prstGeom>
        </p:spPr>
      </p:pic>
      <p:sp>
        <p:nvSpPr>
          <p:cNvPr id="6" name="Retângulo 5">
            <a:extLst>
              <a:ext uri="{FF2B5EF4-FFF2-40B4-BE49-F238E27FC236}">
                <a16:creationId xmlns:a16="http://schemas.microsoft.com/office/drawing/2014/main" id="{E7772A31-CB0A-4235-A037-1415048025DB}"/>
              </a:ext>
            </a:extLst>
          </p:cNvPr>
          <p:cNvSpPr/>
          <p:nvPr/>
        </p:nvSpPr>
        <p:spPr>
          <a:xfrm>
            <a:off x="1182848" y="478173"/>
            <a:ext cx="4264403" cy="738231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>
                <a:solidFill>
                  <a:schemeClr val="tx1"/>
                </a:solidFill>
              </a:rPr>
              <a:t>Tipo de momento 1 – Apresentação/Exposição/Interação</a:t>
            </a:r>
          </a:p>
        </p:txBody>
      </p:sp>
    </p:spTree>
    <p:extLst>
      <p:ext uri="{BB962C8B-B14F-4D97-AF65-F5344CB8AC3E}">
        <p14:creationId xmlns:p14="http://schemas.microsoft.com/office/powerpoint/2010/main" val="1779729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0B5BC00F-6495-44B9-8602-D4976E1CDA50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9065" b="21620"/>
          <a:stretch/>
        </p:blipFill>
        <p:spPr>
          <a:xfrm>
            <a:off x="7636892" y="3571615"/>
            <a:ext cx="3805017" cy="3009236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16C47EA3-8E4E-484F-AA8D-BBD9ED80BB2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36153" y="3571615"/>
            <a:ext cx="3998752" cy="2999064"/>
          </a:xfrm>
          <a:prstGeom prst="rect">
            <a:avLst/>
          </a:prstGeom>
        </p:spPr>
      </p:pic>
      <p:pic>
        <p:nvPicPr>
          <p:cNvPr id="7" name="Imagem 6">
            <a:extLst>
              <a:ext uri="{FF2B5EF4-FFF2-40B4-BE49-F238E27FC236}">
                <a16:creationId xmlns:a16="http://schemas.microsoft.com/office/drawing/2014/main" id="{08F22975-AEA4-4EC0-9FA8-DEB54D03EDC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36153" y="362821"/>
            <a:ext cx="3998752" cy="2999064"/>
          </a:xfrm>
          <a:prstGeom prst="rect">
            <a:avLst/>
          </a:prstGeom>
        </p:spPr>
      </p:pic>
      <p:pic>
        <p:nvPicPr>
          <p:cNvPr id="8" name="Imagem 7">
            <a:extLst>
              <a:ext uri="{FF2B5EF4-FFF2-40B4-BE49-F238E27FC236}">
                <a16:creationId xmlns:a16="http://schemas.microsoft.com/office/drawing/2014/main" id="{210DE460-05AF-4F2E-9207-8EBA69B252F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t="22963" r="26695"/>
          <a:stretch/>
        </p:blipFill>
        <p:spPr>
          <a:xfrm>
            <a:off x="7636892" y="362821"/>
            <a:ext cx="3805017" cy="2999064"/>
          </a:xfrm>
          <a:prstGeom prst="rect">
            <a:avLst/>
          </a:prstGeom>
        </p:spPr>
      </p:pic>
      <p:sp>
        <p:nvSpPr>
          <p:cNvPr id="9" name="Retângulo 8">
            <a:extLst>
              <a:ext uri="{FF2B5EF4-FFF2-40B4-BE49-F238E27FC236}">
                <a16:creationId xmlns:a16="http://schemas.microsoft.com/office/drawing/2014/main" id="{F4E3DD6E-BEE0-4A23-8A6F-01DDA4B18810}"/>
              </a:ext>
            </a:extLst>
          </p:cNvPr>
          <p:cNvSpPr/>
          <p:nvPr/>
        </p:nvSpPr>
        <p:spPr>
          <a:xfrm>
            <a:off x="109058" y="2525086"/>
            <a:ext cx="2323750" cy="1711354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>
                <a:solidFill>
                  <a:schemeClr val="tx1"/>
                </a:solidFill>
              </a:rPr>
              <a:t>Tipo de momento 2 – Atividades envolvendo análise de dados/programação</a:t>
            </a:r>
          </a:p>
        </p:txBody>
      </p:sp>
    </p:spTree>
    <p:extLst>
      <p:ext uri="{BB962C8B-B14F-4D97-AF65-F5344CB8AC3E}">
        <p14:creationId xmlns:p14="http://schemas.microsoft.com/office/powerpoint/2010/main" val="413164876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FDB70DF0-8A5A-45DD-BB33-C61BEB5CC7C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3097" y="1409349"/>
            <a:ext cx="5368956" cy="4026717"/>
          </a:xfrm>
          <a:prstGeom prst="rect">
            <a:avLst/>
          </a:prstGeom>
        </p:spPr>
      </p:pic>
      <p:pic>
        <p:nvPicPr>
          <p:cNvPr id="6" name="Imagem 5">
            <a:extLst>
              <a:ext uri="{FF2B5EF4-FFF2-40B4-BE49-F238E27FC236}">
                <a16:creationId xmlns:a16="http://schemas.microsoft.com/office/drawing/2014/main" id="{4C45F80C-DC98-4915-9921-D4C2B179B9F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72164" y="1409349"/>
            <a:ext cx="5368957" cy="4026717"/>
          </a:xfrm>
          <a:prstGeom prst="rect">
            <a:avLst/>
          </a:prstGeom>
        </p:spPr>
      </p:pic>
      <p:sp>
        <p:nvSpPr>
          <p:cNvPr id="7" name="Retângulo 6">
            <a:extLst>
              <a:ext uri="{FF2B5EF4-FFF2-40B4-BE49-F238E27FC236}">
                <a16:creationId xmlns:a16="http://schemas.microsoft.com/office/drawing/2014/main" id="{38D5BD90-7A7A-4BE3-BD70-BFC8DF434135}"/>
              </a:ext>
            </a:extLst>
          </p:cNvPr>
          <p:cNvSpPr/>
          <p:nvPr/>
        </p:nvSpPr>
        <p:spPr>
          <a:xfrm>
            <a:off x="1914088" y="494950"/>
            <a:ext cx="7481581" cy="58723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>
                <a:solidFill>
                  <a:schemeClr val="tx1"/>
                </a:solidFill>
              </a:rPr>
              <a:t>Tipo de momento 3 – Visita ao laboratório de demonstrações</a:t>
            </a:r>
          </a:p>
        </p:txBody>
      </p:sp>
    </p:spTree>
    <p:extLst>
      <p:ext uri="{BB962C8B-B14F-4D97-AF65-F5344CB8AC3E}">
        <p14:creationId xmlns:p14="http://schemas.microsoft.com/office/powerpoint/2010/main" val="344584200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m 2">
            <a:extLst>
              <a:ext uri="{FF2B5EF4-FFF2-40B4-BE49-F238E27FC236}">
                <a16:creationId xmlns:a16="http://schemas.microsoft.com/office/drawing/2014/main" id="{BAA707EF-0EC8-4B27-BCDC-F1F07266965A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3269" t="28401" r="6625"/>
          <a:stretch/>
        </p:blipFill>
        <p:spPr>
          <a:xfrm>
            <a:off x="6096000" y="2403444"/>
            <a:ext cx="3167686" cy="3775047"/>
          </a:xfrm>
          <a:prstGeom prst="rect">
            <a:avLst/>
          </a:prstGeom>
        </p:spPr>
      </p:pic>
      <p:pic>
        <p:nvPicPr>
          <p:cNvPr id="4" name="Imagem 3">
            <a:extLst>
              <a:ext uri="{FF2B5EF4-FFF2-40B4-BE49-F238E27FC236}">
                <a16:creationId xmlns:a16="http://schemas.microsoft.com/office/drawing/2014/main" id="{CB933C38-5E2E-458E-B0CD-6D294EBF126C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20795" r="14322"/>
          <a:stretch/>
        </p:blipFill>
        <p:spPr>
          <a:xfrm>
            <a:off x="283507" y="2403446"/>
            <a:ext cx="5444746" cy="3775046"/>
          </a:xfrm>
          <a:prstGeom prst="rect">
            <a:avLst/>
          </a:prstGeom>
        </p:spPr>
      </p:pic>
      <p:sp>
        <p:nvSpPr>
          <p:cNvPr id="5" name="Retângulo 4">
            <a:extLst>
              <a:ext uri="{FF2B5EF4-FFF2-40B4-BE49-F238E27FC236}">
                <a16:creationId xmlns:a16="http://schemas.microsoft.com/office/drawing/2014/main" id="{216B2FE6-6F5C-4C1A-B20A-6AB3794CDAF2}"/>
              </a:ext>
            </a:extLst>
          </p:cNvPr>
          <p:cNvSpPr/>
          <p:nvPr/>
        </p:nvSpPr>
        <p:spPr>
          <a:xfrm>
            <a:off x="1028700" y="419449"/>
            <a:ext cx="3954361" cy="1199625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dirty="0">
                <a:solidFill>
                  <a:schemeClr val="tx1"/>
                </a:solidFill>
              </a:rPr>
              <a:t>Tipo de momento 4 – </a:t>
            </a:r>
          </a:p>
          <a:p>
            <a:pPr algn="ctr"/>
            <a:r>
              <a:rPr lang="pt-BR" dirty="0">
                <a:solidFill>
                  <a:schemeClr val="tx1"/>
                </a:solidFill>
              </a:rPr>
              <a:t>Atividade envolvendo método científico / história do início da pesquisa em raios cósmicos</a:t>
            </a:r>
          </a:p>
        </p:txBody>
      </p:sp>
      <p:pic>
        <p:nvPicPr>
          <p:cNvPr id="6" name="Imagem 5">
            <a:extLst>
              <a:ext uri="{FF2B5EF4-FFF2-40B4-BE49-F238E27FC236}">
                <a16:creationId xmlns:a16="http://schemas.microsoft.com/office/drawing/2014/main" id="{5BF6020D-C23E-43C3-B493-123AB36EE5D0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l="6459"/>
          <a:stretch/>
        </p:blipFill>
        <p:spPr>
          <a:xfrm>
            <a:off x="9412447" y="2403444"/>
            <a:ext cx="2650922" cy="37786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14669097"/>
      </p:ext>
    </p:extLst>
  </p:cSld>
  <p:clrMapOvr>
    <a:masterClrMapping/>
  </p:clrMapOvr>
</p:sld>
</file>

<file path=ppt/theme/theme1.xml><?xml version="1.0" encoding="utf-8"?>
<a:theme xmlns:a="http://schemas.openxmlformats.org/drawingml/2006/main" name="Cortar">
  <a:themeElements>
    <a:clrScheme name="Cortar">
      <a:dk1>
        <a:sysClr val="windowText" lastClr="000000"/>
      </a:dk1>
      <a:lt1>
        <a:sysClr val="window" lastClr="FFFFFF"/>
      </a:lt1>
      <a:dk2>
        <a:srgbClr val="191B0E"/>
      </a:dk2>
      <a:lt2>
        <a:srgbClr val="EFEDE3"/>
      </a:lt2>
      <a:accent1>
        <a:srgbClr val="8C8D86"/>
      </a:accent1>
      <a:accent2>
        <a:srgbClr val="E6C069"/>
      </a:accent2>
      <a:accent3>
        <a:srgbClr val="897B61"/>
      </a:accent3>
      <a:accent4>
        <a:srgbClr val="8DAB8E"/>
      </a:accent4>
      <a:accent5>
        <a:srgbClr val="77A2BB"/>
      </a:accent5>
      <a:accent6>
        <a:srgbClr val="E28394"/>
      </a:accent6>
      <a:hlink>
        <a:srgbClr val="77A2BB"/>
      </a:hlink>
      <a:folHlink>
        <a:srgbClr val="957A99"/>
      </a:folHlink>
    </a:clrScheme>
    <a:fontScheme name="Cortar">
      <a:maj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メイリオ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ortar">
      <a:fillStyleLst>
        <a:solidFill>
          <a:schemeClr val="phClr"/>
        </a:solidFill>
        <a:gradFill rotWithShape="1">
          <a:gsLst>
            <a:gs pos="0">
              <a:schemeClr val="phClr">
                <a:tint val="67000"/>
                <a:satMod val="105000"/>
                <a:lumMod val="110000"/>
              </a:schemeClr>
            </a:gs>
            <a:gs pos="50000">
              <a:schemeClr val="phClr">
                <a:tint val="73000"/>
                <a:satMod val="103000"/>
                <a:lumMod val="105000"/>
              </a:schemeClr>
            </a:gs>
            <a:gs pos="100000">
              <a:schemeClr val="phClr">
                <a:tint val="81000"/>
                <a:satMod val="109000"/>
                <a:lumMod val="10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6350" cap="flat" cmpd="sng" algn="in">
          <a:solidFill>
            <a:schemeClr val="phClr"/>
          </a:solidFill>
          <a:prstDash val="solid"/>
        </a:ln>
        <a:ln w="34925" cap="flat" cmpd="sng" algn="in">
          <a:solidFill>
            <a:schemeClr val="phClr"/>
          </a:solidFill>
          <a:prstDash val="solid"/>
        </a:ln>
        <a:ln w="19050" cap="flat" cmpd="sng" algn="in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35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rop" id="{EC9488ED-E761-4D60-9AC4-764D1FE2C171}" vid="{CE19780C-D67D-4C13-9DE9-A52BC3BA51B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TM10001105[[fn=Cortar]]</Template>
  <TotalTime>295</TotalTime>
  <Words>275</Words>
  <Application>Microsoft Office PowerPoint</Application>
  <PresentationFormat>Widescreen</PresentationFormat>
  <Paragraphs>45</Paragraphs>
  <Slides>14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1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14</vt:i4>
      </vt:variant>
    </vt:vector>
  </HeadingPairs>
  <TitlesOfParts>
    <vt:vector size="16" baseType="lpstr">
      <vt:lpstr>Franklin Gothic Book</vt:lpstr>
      <vt:lpstr>Cortar</vt:lpstr>
      <vt:lpstr>Working Group 6: Science Outreach and Education</vt:lpstr>
      <vt:lpstr>Quem somos nós! </vt:lpstr>
      <vt:lpstr>Quem somos nós! </vt:lpstr>
      <vt:lpstr>Atividades Realizadas </vt:lpstr>
      <vt:lpstr>Atividades Realizadas </vt:lpstr>
      <vt:lpstr>Apresentação do PowerPoint</vt:lpstr>
      <vt:lpstr>Apresentação do PowerPoint</vt:lpstr>
      <vt:lpstr>Apresentação do PowerPoint</vt:lpstr>
      <vt:lpstr>Apresentação do PowerPoint</vt:lpstr>
      <vt:lpstr>Apresentação do PowerPoint</vt:lpstr>
      <vt:lpstr>Atividades para 2023 </vt:lpstr>
      <vt:lpstr>Atividades para 2023 </vt:lpstr>
      <vt:lpstr>Desafios para o Próximo Ano </vt:lpstr>
      <vt:lpstr>Obrigado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Working Group 6 Outreach</dc:title>
  <dc:creator>Ivã Gurgel</dc:creator>
  <cp:lastModifiedBy>Ivã Gurgel</cp:lastModifiedBy>
  <cp:revision>12</cp:revision>
  <dcterms:created xsi:type="dcterms:W3CDTF">2022-08-09T12:05:09Z</dcterms:created>
  <dcterms:modified xsi:type="dcterms:W3CDTF">2022-12-14T14:34:25Z</dcterms:modified>
</cp:coreProperties>
</file>