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92" r:id="rId2"/>
    <p:sldId id="302" r:id="rId3"/>
    <p:sldId id="303" r:id="rId4"/>
    <p:sldId id="293" r:id="rId5"/>
    <p:sldId id="294" r:id="rId6"/>
    <p:sldId id="295" r:id="rId7"/>
    <p:sldId id="297" r:id="rId8"/>
    <p:sldId id="298" r:id="rId9"/>
    <p:sldId id="299" r:id="rId10"/>
    <p:sldId id="300" r:id="rId11"/>
    <p:sldId id="301" r:id="rId12"/>
    <p:sldId id="256" r:id="rId13"/>
    <p:sldId id="290" r:id="rId14"/>
    <p:sldId id="289" r:id="rId15"/>
    <p:sldId id="270" r:id="rId16"/>
    <p:sldId id="273" r:id="rId17"/>
    <p:sldId id="276" r:id="rId18"/>
    <p:sldId id="278" r:id="rId19"/>
    <p:sldId id="29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173" autoAdjust="0"/>
  </p:normalViewPr>
  <p:slideViewPr>
    <p:cSldViewPr snapToGrid="0">
      <p:cViewPr varScale="1">
        <p:scale>
          <a:sx n="93" d="100"/>
          <a:sy n="93" d="100"/>
        </p:scale>
        <p:origin x="32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9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CDA01-B8B5-4611-8D0C-F1BA66AD2852}" type="datetimeFigureOut">
              <a:rPr lang="pt-BR" smtClean="0"/>
              <a:t>09/08/2022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30D99-0727-4C26-9A38-7158388F3FA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7927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800" dirty="0"/>
              <a:t> é um diodo do tipo PIN que tem características de funcionamento e construção que o tornam adequados á utilização como sensor, dentro do projeto proposto, características estas que são a alta velocidade e alta sensibilidade a radiação, tendo um tamanho físico bastante reduzido e encapsulamento que auxilia na coleção de luz.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930D99-0727-4C26-9A38-7158388F3FA2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47818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930D99-0727-4C26-9A38-7158388F3FA2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0930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800" dirty="0"/>
              <a:t>Um sistema de raios X miniatura (modelo Mini X da </a:t>
            </a:r>
            <a:r>
              <a:rPr lang="pt-BR" sz="1800" dirty="0" err="1"/>
              <a:t>Amptek</a:t>
            </a:r>
            <a:r>
              <a:rPr lang="pt-BR" sz="1800" dirty="0"/>
              <a:t>) [20] foi utilizado para iluminar os diodos, localizados a 2 cm de distância, com fluxo em torno de 500 </a:t>
            </a:r>
            <a:r>
              <a:rPr lang="pt-BR" sz="1800" dirty="0" err="1"/>
              <a:t>mSv</a:t>
            </a:r>
            <a:r>
              <a:rPr lang="pt-BR" sz="1800" dirty="0"/>
              <a:t>/h para tensão e corrente do tubo de raios X de 40 kV e 100 µA, respectivamente, em um ângulo de cone de 120o. O sistema de raios X inclui um tubo de raios X Ag, uma janela de berílio, um plugue de segurança de latão, a fonte de alimentação, a eletrônica de controle e as comunicações USB para o computador. A fonte de alimentação de alta tensão variando de 10 a 40 kV produz uma tensão de polarização entre o alvo Ag (que é aterrado) e o filamento para corrente na faixa de 5 a 100 µA.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930D99-0727-4C26-9A38-7158388F3FA2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30363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FFD6BB-52F6-D213-4005-19C50EBC2F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pt-BR" dirty="0"/>
              <a:t>Projeto Temático</a:t>
            </a:r>
            <a:br>
              <a:rPr lang="pt-BR" dirty="0"/>
            </a:br>
            <a:r>
              <a:rPr lang="pt-BR" dirty="0"/>
              <a:t>2020/04867-2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8E2B2AC-BE52-94A0-EF47-843D13E294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6424" y="3906838"/>
            <a:ext cx="8791575" cy="1655762"/>
          </a:xfrm>
        </p:spPr>
        <p:txBody>
          <a:bodyPr>
            <a:normAutofit/>
          </a:bodyPr>
          <a:lstStyle/>
          <a:p>
            <a:pPr algn="ctr"/>
            <a:r>
              <a:rPr lang="pt-BR" sz="2800" dirty="0">
                <a:solidFill>
                  <a:schemeClr val="tx1"/>
                </a:solidFill>
              </a:rPr>
              <a:t>Participação do LSI (EPUSP) no </a:t>
            </a:r>
            <a:r>
              <a:rPr lang="pt-BR" sz="2800" dirty="0" err="1">
                <a:solidFill>
                  <a:schemeClr val="tx1"/>
                </a:solidFill>
              </a:rPr>
              <a:t>Working</a:t>
            </a:r>
            <a:r>
              <a:rPr lang="pt-BR" sz="2800" dirty="0">
                <a:solidFill>
                  <a:schemeClr val="tx1"/>
                </a:solidFill>
              </a:rPr>
              <a:t> </a:t>
            </a:r>
            <a:r>
              <a:rPr lang="pt-BR" sz="2800" dirty="0" err="1">
                <a:solidFill>
                  <a:schemeClr val="tx1"/>
                </a:solidFill>
              </a:rPr>
              <a:t>Group</a:t>
            </a:r>
            <a:r>
              <a:rPr lang="pt-BR" sz="2800" dirty="0">
                <a:solidFill>
                  <a:schemeClr val="tx1"/>
                </a:solidFill>
              </a:rPr>
              <a:t> 5.2 (WG5.2)</a:t>
            </a:r>
          </a:p>
        </p:txBody>
      </p:sp>
    </p:spTree>
    <p:extLst>
      <p:ext uri="{BB962C8B-B14F-4D97-AF65-F5344CB8AC3E}">
        <p14:creationId xmlns:p14="http://schemas.microsoft.com/office/powerpoint/2010/main" val="4228135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FC88B5-25CF-5C8D-A222-A91AB7460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362578"/>
            <a:ext cx="9905998" cy="1478570"/>
          </a:xfrm>
        </p:spPr>
        <p:txBody>
          <a:bodyPr/>
          <a:lstStyle/>
          <a:p>
            <a:r>
              <a:rPr kumimoji="0" lang="pt-BR" altLang="pt-BR" sz="36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HV- CMOS </a:t>
            </a:r>
            <a:r>
              <a:rPr kumimoji="0" lang="pt-BR" altLang="pt-BR" sz="36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Detectors</a:t>
            </a:r>
            <a:endParaRPr lang="pt-BR" dirty="0"/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FCFE3C3F-4820-595C-859B-D9AB8CBDC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8417" y="1658142"/>
            <a:ext cx="9905999" cy="4767371"/>
          </a:xfrm>
        </p:spPr>
        <p:txBody>
          <a:bodyPr>
            <a:norm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A new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way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producing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particle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detectors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commercially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available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HV-CMOS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technology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 The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main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application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here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sensors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that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benefit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from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local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amplification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 It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also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possible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to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include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processing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electronics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in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pixel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cell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creating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a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fully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monolithic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detector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that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does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not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need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a front-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end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readout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chip. CMOS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fabrication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technology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allows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detectors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to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produced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with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a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size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50 × 50 μm2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smaller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</a:t>
            </a:r>
            <a:r>
              <a:rPr kumimoji="0" lang="pt-BR" altLang="pt-BR" sz="9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endParaRPr lang="pt-BR" dirty="0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FA63935-44CA-2683-C51E-E5ADA65D5D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432" y="4130341"/>
            <a:ext cx="7100158" cy="2550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42871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FC88B5-25CF-5C8D-A222-A91AB7460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607" y="144162"/>
            <a:ext cx="9905998" cy="1478570"/>
          </a:xfrm>
        </p:spPr>
        <p:txBody>
          <a:bodyPr/>
          <a:lstStyle/>
          <a:p>
            <a:r>
              <a:rPr kumimoji="0" lang="pt-BR" altLang="pt-BR" sz="3600" b="0" i="0" u="none" strike="noStrike" cap="none" normalizeH="0" baseline="0">
                <a:ln>
                  <a:noFill/>
                </a:ln>
                <a:effectLst/>
                <a:latin typeface="inherit"/>
              </a:rPr>
              <a:t>HV - CMOS </a:t>
            </a:r>
            <a:r>
              <a:rPr kumimoji="0" lang="pt-BR" altLang="pt-BR" sz="36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Detector</a:t>
            </a:r>
            <a:endParaRPr lang="pt-BR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AE7D0108-CA62-CC76-04BA-B5C688A2E1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996" y="1293340"/>
            <a:ext cx="9905999" cy="528869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For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development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HV-CMOS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type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detector,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following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steps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will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carried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out: </a:t>
            </a:r>
          </a:p>
          <a:p>
            <a:pPr algn="just"/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1. Design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simulation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structure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with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buried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wells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algn="just"/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2.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Acquisition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silicon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substrates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algn="just"/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3. Design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manufacture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lithographic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masks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algn="just"/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4.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Developments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doping,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oxidation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diffusion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steps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algn="just"/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5.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Developments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in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metallization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contact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fabrication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steps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algn="just"/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6. Device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tests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algn="just"/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7. Design,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manufacture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testing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signal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conditioning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circuits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 </a:t>
            </a:r>
          </a:p>
          <a:p>
            <a:pPr algn="just"/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There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possibility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using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commercial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devices like CCD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CMOS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image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sensors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stage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are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choosing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most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suitable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devices for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stage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 The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commercial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devices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purchased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will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post-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processed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LSI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with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addition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radiation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sensitive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layers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covering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with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residual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radiation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absorbing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layers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protective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metallic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grids.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987720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860F15-E8D1-83EB-5C7D-8083603377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6424" y="362708"/>
            <a:ext cx="8791575" cy="1705243"/>
          </a:xfrm>
        </p:spPr>
        <p:txBody>
          <a:bodyPr>
            <a:normAutofit/>
          </a:bodyPr>
          <a:lstStyle/>
          <a:p>
            <a:pPr algn="ctr"/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BR" sz="3200" cap="none" dirty="0">
                <a:latin typeface="Arial" panose="020B0604020202020204" pitchFamily="34" charset="0"/>
                <a:cs typeface="Arial" panose="020B0604020202020204" pitchFamily="34" charset="0"/>
              </a:rPr>
              <a:t>etecção de Raios X (3-60 keV) e de radiação ionizante utilizando diodos PIN e dispositivos tipo LGAD fabricados em silício</a:t>
            </a:r>
            <a:endParaRPr lang="pt-BR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2A30383-F16F-BAD8-42E8-30DD9EE9F3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76423" y="2067950"/>
            <a:ext cx="8791575" cy="3615397"/>
          </a:xfrm>
        </p:spPr>
        <p:txBody>
          <a:bodyPr>
            <a:normAutofit/>
          </a:bodyPr>
          <a:lstStyle/>
          <a:p>
            <a:endParaRPr lang="pt-BR" dirty="0"/>
          </a:p>
          <a:p>
            <a:r>
              <a:rPr lang="pt-BR" sz="2400" cap="none" dirty="0">
                <a:solidFill>
                  <a:schemeClr val="tx1"/>
                </a:solidFill>
              </a:rPr>
              <a:t>Professor Sebastião Gomes dos Santos Filho: Responsável pela fabricação e testes dos sensores baseados em diodos PIN e obtenção de dispositivos  do tipo LGAD.</a:t>
            </a:r>
          </a:p>
          <a:p>
            <a:r>
              <a:rPr lang="pt-BR" sz="2400" cap="none" dirty="0">
                <a:solidFill>
                  <a:schemeClr val="tx1"/>
                </a:solidFill>
              </a:rPr>
              <a:t>Alunos:</a:t>
            </a:r>
          </a:p>
          <a:p>
            <a:r>
              <a:rPr lang="pt-BR" sz="2400" cap="none" dirty="0">
                <a:solidFill>
                  <a:schemeClr val="tx1"/>
                </a:solidFill>
              </a:rPr>
              <a:t>Marcos Norio Watanabe: aluno de doutorado.</a:t>
            </a:r>
          </a:p>
          <a:p>
            <a:r>
              <a:rPr lang="pt-BR" sz="2400" cap="none" dirty="0">
                <a:solidFill>
                  <a:schemeClr val="tx1"/>
                </a:solidFill>
              </a:rPr>
              <a:t>Marcelo Luiz da Conceição: aluno de mestrado.</a:t>
            </a:r>
          </a:p>
          <a:p>
            <a:endParaRPr lang="pt-BR" cap="none" dirty="0">
              <a:solidFill>
                <a:schemeClr val="tx1"/>
              </a:solidFill>
            </a:endParaRPr>
          </a:p>
          <a:p>
            <a:endParaRPr lang="pt-BR" cap="none" dirty="0"/>
          </a:p>
          <a:p>
            <a:endParaRPr lang="pt-BR" cap="none" dirty="0"/>
          </a:p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00017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E6799219-E1BD-418A-049F-454AF4D0EAC5}"/>
              </a:ext>
            </a:extLst>
          </p:cNvPr>
          <p:cNvSpPr txBox="1">
            <a:spLocks/>
          </p:cNvSpPr>
          <p:nvPr/>
        </p:nvSpPr>
        <p:spPr>
          <a:xfrm>
            <a:off x="8036041" y="618518"/>
            <a:ext cx="3281003" cy="147857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200" dirty="0"/>
              <a:t>CARACTERIZAÇÃO ELÉTRICA DE DIODOS PIN OPERANDO COMO SENSOR DE RAIOS X</a:t>
            </a:r>
          </a:p>
        </p:txBody>
      </p:sp>
      <p:sp>
        <p:nvSpPr>
          <p:cNvPr id="5" name="Round Diagonal Corner Rectangle 11">
            <a:extLst>
              <a:ext uri="{FF2B5EF4-FFF2-40B4-BE49-F238E27FC236}">
                <a16:creationId xmlns:a16="http://schemas.microsoft.com/office/drawing/2014/main" id="{E704FA00-F5B1-4BF3-BFB2-F832D36702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8949" y="808057"/>
            <a:ext cx="6752461" cy="5234394"/>
          </a:xfrm>
          <a:prstGeom prst="round2DiagRect">
            <a:avLst>
              <a:gd name="adj1" fmla="val 7418"/>
              <a:gd name="adj2" fmla="val 0"/>
            </a:avLst>
          </a:prstGeom>
          <a:solidFill>
            <a:srgbClr val="FFFFFF"/>
          </a:solidFill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spaço Reservado para Conteúdo 2">
            <a:extLst>
              <a:ext uri="{FF2B5EF4-FFF2-40B4-BE49-F238E27FC236}">
                <a16:creationId xmlns:a16="http://schemas.microsoft.com/office/drawing/2014/main" id="{7D1AEA05-CBF1-1E37-A25D-09B587F56AB5}"/>
              </a:ext>
            </a:extLst>
          </p:cNvPr>
          <p:cNvSpPr txBox="1">
            <a:spLocks/>
          </p:cNvSpPr>
          <p:nvPr/>
        </p:nvSpPr>
        <p:spPr>
          <a:xfrm>
            <a:off x="7680960" y="2249487"/>
            <a:ext cx="4107766" cy="354171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b="1" dirty="0"/>
              <a:t>Diodo PIN código BPW 34</a:t>
            </a:r>
            <a:r>
              <a:rPr lang="pt-BR" sz="2000" dirty="0"/>
              <a:t> </a:t>
            </a:r>
          </a:p>
          <a:p>
            <a:pPr lvl="1"/>
            <a:r>
              <a:rPr lang="pt-BR" b="1" dirty="0"/>
              <a:t>Corte lateral da estrutura interna do diodo PIN com camada intrínseca de ~10um.</a:t>
            </a:r>
          </a:p>
        </p:txBody>
      </p:sp>
      <p:sp>
        <p:nvSpPr>
          <p:cNvPr id="7" name="CaixaDeTexto 40">
            <a:extLst>
              <a:ext uri="{FF2B5EF4-FFF2-40B4-BE49-F238E27FC236}">
                <a16:creationId xmlns:a16="http://schemas.microsoft.com/office/drawing/2014/main" id="{5DF9800B-AB26-BA16-987F-C436E83BE312}"/>
              </a:ext>
            </a:extLst>
          </p:cNvPr>
          <p:cNvSpPr txBox="1"/>
          <p:nvPr/>
        </p:nvSpPr>
        <p:spPr>
          <a:xfrm>
            <a:off x="2813952" y="3212561"/>
            <a:ext cx="6104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BR" dirty="0"/>
              <a:t> </a:t>
            </a:r>
            <a:endParaRPr lang="pt-BR"/>
          </a:p>
        </p:txBody>
      </p:sp>
      <p:pic>
        <p:nvPicPr>
          <p:cNvPr id="8" name="Imagem 4">
            <a:extLst>
              <a:ext uri="{FF2B5EF4-FFF2-40B4-BE49-F238E27FC236}">
                <a16:creationId xmlns:a16="http://schemas.microsoft.com/office/drawing/2014/main" id="{FB4BADF7-4476-ED2C-D27A-17A516E94C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151" y="1057275"/>
            <a:ext cx="6157912" cy="455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5959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799219-E1BD-418A-049F-454AF4D0E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2612" y="2541774"/>
            <a:ext cx="3281003" cy="1478570"/>
          </a:xfrm>
        </p:spPr>
        <p:txBody>
          <a:bodyPr anchor="b">
            <a:normAutofit/>
          </a:bodyPr>
          <a:lstStyle/>
          <a:p>
            <a:r>
              <a:rPr lang="pt-BR" sz="2200" dirty="0"/>
              <a:t>Estrutura típica de um dispositivo “Low Gain avalanche detector” (LGAD)</a:t>
            </a:r>
          </a:p>
        </p:txBody>
      </p:sp>
      <p:sp>
        <p:nvSpPr>
          <p:cNvPr id="51" name="Round Diagonal Corner Rectangle 11">
            <a:extLst>
              <a:ext uri="{FF2B5EF4-FFF2-40B4-BE49-F238E27FC236}">
                <a16:creationId xmlns:a16="http://schemas.microsoft.com/office/drawing/2014/main" id="{E704FA00-F5B1-4BF3-BFB2-F832D36702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8949" y="808057"/>
            <a:ext cx="6752461" cy="5234394"/>
          </a:xfrm>
          <a:prstGeom prst="round2DiagRect">
            <a:avLst>
              <a:gd name="adj1" fmla="val 7418"/>
              <a:gd name="adj2" fmla="val 0"/>
            </a:avLst>
          </a:prstGeom>
          <a:solidFill>
            <a:srgbClr val="FFFFFF"/>
          </a:solidFill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5DF9800B-AB26-BA16-987F-C436E83BE312}"/>
              </a:ext>
            </a:extLst>
          </p:cNvPr>
          <p:cNvSpPr txBox="1"/>
          <p:nvPr/>
        </p:nvSpPr>
        <p:spPr>
          <a:xfrm>
            <a:off x="2813952" y="3212561"/>
            <a:ext cx="6104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BR" dirty="0"/>
              <a:t> </a:t>
            </a:r>
            <a:endParaRPr lang="pt-B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246" y="1266092"/>
            <a:ext cx="6586375" cy="437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90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6697F791-5FFA-4164-899F-EB52EA72B0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2">
            <a:extLst>
              <a:ext uri="{FF2B5EF4-FFF2-40B4-BE49-F238E27FC236}">
                <a16:creationId xmlns:a16="http://schemas.microsoft.com/office/drawing/2014/main" id="{4E28A1A9-FB81-4816-AAEA-C3B4309469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" y="-2"/>
            <a:ext cx="4061525" cy="6858001"/>
          </a:xfrm>
          <a:prstGeom prst="rect">
            <a:avLst/>
          </a:prstGeom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B773AB25-A422-41AA-9737-5E04C1966D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853"/>
            <a:ext cx="4055621" cy="6858000"/>
          </a:xfrm>
          <a:prstGeom prst="rect">
            <a:avLst/>
          </a:prstGeom>
          <a:ln>
            <a:noFill/>
          </a:ln>
          <a:effectLst>
            <a:outerShdw blurRad="76200" dist="38100" algn="l" rotWithShape="0">
              <a:prstClr val="black">
                <a:alpha val="3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" name="Picture 2">
            <a:extLst>
              <a:ext uri="{FF2B5EF4-FFF2-40B4-BE49-F238E27FC236}">
                <a16:creationId xmlns:a16="http://schemas.microsoft.com/office/drawing/2014/main" id="{AF0552B8-DE8C-40DF-B29F-1728E6A10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530" y="23283"/>
            <a:ext cx="4078152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6799219-E1BD-418A-049F-454AF4D0E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266" y="618518"/>
            <a:ext cx="2851417" cy="1478570"/>
          </a:xfrm>
        </p:spPr>
        <p:txBody>
          <a:bodyPr>
            <a:normAutofit/>
          </a:bodyPr>
          <a:lstStyle/>
          <a:p>
            <a:r>
              <a:rPr lang="pt-BR" sz="2000" dirty="0">
                <a:solidFill>
                  <a:srgbClr val="FFFFFF"/>
                </a:solidFill>
              </a:rPr>
              <a:t>CARACTERIZAÇÃO ELÉTRICA DE DIODOS PIN OPERANDO COMO SENSORES DE RAIOS X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1AEA05-CBF1-1E37-A25D-09B587F56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620" y="2249487"/>
            <a:ext cx="2862444" cy="3957302"/>
          </a:xfrm>
        </p:spPr>
        <p:txBody>
          <a:bodyPr>
            <a:normAutofit/>
          </a:bodyPr>
          <a:lstStyle/>
          <a:p>
            <a:r>
              <a:rPr lang="pt-BR" sz="1800" b="1" dirty="0">
                <a:solidFill>
                  <a:srgbClr val="FFFFFF"/>
                </a:solidFill>
              </a:rPr>
              <a:t>Metodologia – Equipamentos e estruturas utilizadas</a:t>
            </a:r>
          </a:p>
          <a:p>
            <a:r>
              <a:rPr lang="pt-BR" sz="1800" b="1" dirty="0">
                <a:solidFill>
                  <a:srgbClr val="FFFFFF"/>
                </a:solidFill>
              </a:rPr>
              <a:t>Estrutura de caracterização do Diodo PIN 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AD0D387-1584-4477-B5F8-52B50D4F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0788" cy="6858001"/>
            <a:chOff x="-14288" y="0"/>
            <a:chExt cx="1220788" cy="6858001"/>
          </a:xfrm>
          <a:gradFill flip="none" rotWithShape="1">
            <a:gsLst>
              <a:gs pos="0">
                <a:schemeClr val="bg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55" name="Rectangle 5">
              <a:extLst>
                <a:ext uri="{FF2B5EF4-FFF2-40B4-BE49-F238E27FC236}">
                  <a16:creationId xmlns:a16="http://schemas.microsoft.com/office/drawing/2014/main" id="{22C90122-8CF0-4164-B596-168DE41D39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6" name="Freeform 6">
              <a:extLst>
                <a:ext uri="{FF2B5EF4-FFF2-40B4-BE49-F238E27FC236}">
                  <a16:creationId xmlns:a16="http://schemas.microsoft.com/office/drawing/2014/main" id="{E74D534E-37A6-4D27-9C47-0B2F052783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7">
              <a:extLst>
                <a:ext uri="{FF2B5EF4-FFF2-40B4-BE49-F238E27FC236}">
                  <a16:creationId xmlns:a16="http://schemas.microsoft.com/office/drawing/2014/main" id="{1C1C156E-D2E0-468A-9B19-79521D69BF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8">
              <a:extLst>
                <a:ext uri="{FF2B5EF4-FFF2-40B4-BE49-F238E27FC236}">
                  <a16:creationId xmlns:a16="http://schemas.microsoft.com/office/drawing/2014/main" id="{14C97F11-4F6C-4DFF-89BC-3AEA5B7FF7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9">
              <a:extLst>
                <a:ext uri="{FF2B5EF4-FFF2-40B4-BE49-F238E27FC236}">
                  <a16:creationId xmlns:a16="http://schemas.microsoft.com/office/drawing/2014/main" id="{773C2106-77CE-42E1-839F-925EAEBB2F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10">
              <a:extLst>
                <a:ext uri="{FF2B5EF4-FFF2-40B4-BE49-F238E27FC236}">
                  <a16:creationId xmlns:a16="http://schemas.microsoft.com/office/drawing/2014/main" id="{E2807D33-BD1F-4B09-8D93-63C06DB3C0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11">
              <a:extLst>
                <a:ext uri="{FF2B5EF4-FFF2-40B4-BE49-F238E27FC236}">
                  <a16:creationId xmlns:a16="http://schemas.microsoft.com/office/drawing/2014/main" id="{84BDF3E8-157B-47D1-AF8E-FE1EFF061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12">
              <a:extLst>
                <a:ext uri="{FF2B5EF4-FFF2-40B4-BE49-F238E27FC236}">
                  <a16:creationId xmlns:a16="http://schemas.microsoft.com/office/drawing/2014/main" id="{68B482B5-E0FD-406A-99B2-297DF33354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13">
              <a:extLst>
                <a:ext uri="{FF2B5EF4-FFF2-40B4-BE49-F238E27FC236}">
                  <a16:creationId xmlns:a16="http://schemas.microsoft.com/office/drawing/2014/main" id="{B8750F30-12E8-410B-8709-78F1EF3BBE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14">
              <a:extLst>
                <a:ext uri="{FF2B5EF4-FFF2-40B4-BE49-F238E27FC236}">
                  <a16:creationId xmlns:a16="http://schemas.microsoft.com/office/drawing/2014/main" id="{DB2D030A-4700-4CC4-A971-F119F8372C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15">
              <a:extLst>
                <a:ext uri="{FF2B5EF4-FFF2-40B4-BE49-F238E27FC236}">
                  <a16:creationId xmlns:a16="http://schemas.microsoft.com/office/drawing/2014/main" id="{B4E516DB-F66E-4E88-8CAA-67153F561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6" name="Line 16">
              <a:extLst>
                <a:ext uri="{FF2B5EF4-FFF2-40B4-BE49-F238E27FC236}">
                  <a16:creationId xmlns:a16="http://schemas.microsoft.com/office/drawing/2014/main" id="{DF749FDD-DD56-4DC9-A379-77E1106981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67" name="Freeform 17">
              <a:extLst>
                <a:ext uri="{FF2B5EF4-FFF2-40B4-BE49-F238E27FC236}">
                  <a16:creationId xmlns:a16="http://schemas.microsoft.com/office/drawing/2014/main" id="{6AD95087-E0AF-45D3-B824-EFFCBBEC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8" name="Freeform 18">
              <a:extLst>
                <a:ext uri="{FF2B5EF4-FFF2-40B4-BE49-F238E27FC236}">
                  <a16:creationId xmlns:a16="http://schemas.microsoft.com/office/drawing/2014/main" id="{2D21010F-3DE2-4881-B9D5-3415C4E05D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19">
              <a:extLst>
                <a:ext uri="{FF2B5EF4-FFF2-40B4-BE49-F238E27FC236}">
                  <a16:creationId xmlns:a16="http://schemas.microsoft.com/office/drawing/2014/main" id="{2AFDF4BC-8E99-4A2C-9EF2-4B98A05C2E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Freeform 20">
              <a:extLst>
                <a:ext uri="{FF2B5EF4-FFF2-40B4-BE49-F238E27FC236}">
                  <a16:creationId xmlns:a16="http://schemas.microsoft.com/office/drawing/2014/main" id="{BB8EAEE8-22EA-4103-A02E-5043474C4B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1" name="Rectangle 21">
              <a:extLst>
                <a:ext uri="{FF2B5EF4-FFF2-40B4-BE49-F238E27FC236}">
                  <a16:creationId xmlns:a16="http://schemas.microsoft.com/office/drawing/2014/main" id="{7148ABD2-E447-429F-B97E-86494051C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2" name="Freeform 22">
              <a:extLst>
                <a:ext uri="{FF2B5EF4-FFF2-40B4-BE49-F238E27FC236}">
                  <a16:creationId xmlns:a16="http://schemas.microsoft.com/office/drawing/2014/main" id="{99900F4A-F8CA-456E-9FA0-34572621C0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23">
              <a:extLst>
                <a:ext uri="{FF2B5EF4-FFF2-40B4-BE49-F238E27FC236}">
                  <a16:creationId xmlns:a16="http://schemas.microsoft.com/office/drawing/2014/main" id="{DF5CD0A9-E49B-4968-886B-41C1A66D2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24">
              <a:extLst>
                <a:ext uri="{FF2B5EF4-FFF2-40B4-BE49-F238E27FC236}">
                  <a16:creationId xmlns:a16="http://schemas.microsoft.com/office/drawing/2014/main" id="{7E462582-7383-4272-A323-85C9D137C4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25">
              <a:extLst>
                <a:ext uri="{FF2B5EF4-FFF2-40B4-BE49-F238E27FC236}">
                  <a16:creationId xmlns:a16="http://schemas.microsoft.com/office/drawing/2014/main" id="{CB472F67-7C37-4D80-B346-DE30D44B5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26">
              <a:extLst>
                <a:ext uri="{FF2B5EF4-FFF2-40B4-BE49-F238E27FC236}">
                  <a16:creationId xmlns:a16="http://schemas.microsoft.com/office/drawing/2014/main" id="{19A8AE83-358F-4D4E-91C7-F09E35097A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27">
              <a:extLst>
                <a:ext uri="{FF2B5EF4-FFF2-40B4-BE49-F238E27FC236}">
                  <a16:creationId xmlns:a16="http://schemas.microsoft.com/office/drawing/2014/main" id="{C4B79436-9285-45DE-A9FB-B3DD750738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28">
              <a:extLst>
                <a:ext uri="{FF2B5EF4-FFF2-40B4-BE49-F238E27FC236}">
                  <a16:creationId xmlns:a16="http://schemas.microsoft.com/office/drawing/2014/main" id="{B0BF8BF3-C90A-483A-B61E-13D2C41FBA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29">
              <a:extLst>
                <a:ext uri="{FF2B5EF4-FFF2-40B4-BE49-F238E27FC236}">
                  <a16:creationId xmlns:a16="http://schemas.microsoft.com/office/drawing/2014/main" id="{31011274-F329-444B-9B06-69DD2EC449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30">
              <a:extLst>
                <a:ext uri="{FF2B5EF4-FFF2-40B4-BE49-F238E27FC236}">
                  <a16:creationId xmlns:a16="http://schemas.microsoft.com/office/drawing/2014/main" id="{DB8B1D39-5B9A-4B4E-849B-A5821A2460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31">
              <a:extLst>
                <a:ext uri="{FF2B5EF4-FFF2-40B4-BE49-F238E27FC236}">
                  <a16:creationId xmlns:a16="http://schemas.microsoft.com/office/drawing/2014/main" id="{336ECD63-75C2-4A32-A31B-30BB30972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6="http://schemas.microsoft.com/office/drawing/2014/main" xmlns:p14="http://schemas.microsoft.com/office/powerpoint/2010/main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6" name="Imagem 5">
            <a:extLst>
              <a:ext uri="{FF2B5EF4-FFF2-40B4-BE49-F238E27FC236}">
                <a16:creationId xmlns:a16="http://schemas.microsoft.com/office/drawing/2014/main" id="{CFE5BCEA-801C-EF00-C0CB-CE5F1F38A2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0745" y="886000"/>
            <a:ext cx="7471217" cy="5643388"/>
          </a:xfrm>
          <a:prstGeom prst="rect">
            <a:avLst/>
          </a:prstGeom>
        </p:spPr>
      </p:pic>
      <p:sp>
        <p:nvSpPr>
          <p:cNvPr id="41" name="CaixaDeTexto 40">
            <a:extLst>
              <a:ext uri="{FF2B5EF4-FFF2-40B4-BE49-F238E27FC236}">
                <a16:creationId xmlns:a16="http://schemas.microsoft.com/office/drawing/2014/main" id="{5DF9800B-AB26-BA16-987F-C436E83BE312}"/>
              </a:ext>
            </a:extLst>
          </p:cNvPr>
          <p:cNvSpPr txBox="1"/>
          <p:nvPr/>
        </p:nvSpPr>
        <p:spPr>
          <a:xfrm>
            <a:off x="3039035" y="3244334"/>
            <a:ext cx="6104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BR" dirty="0"/>
              <a:t> 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94830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Rectangle 150">
            <a:extLst>
              <a:ext uri="{FF2B5EF4-FFF2-40B4-BE49-F238E27FC236}">
                <a16:creationId xmlns:a16="http://schemas.microsoft.com/office/drawing/2014/main" id="{9775AF3B-5284-4B97-9BB7-55C6FB3699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A0F1F7ED-DA39-478F-85DA-317DE08941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1902285" cy="6858001"/>
            <a:chOff x="0" y="0"/>
            <a:chExt cx="11902285" cy="6858001"/>
          </a:xfrm>
        </p:grpSpPr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1DAE5903-52E8-4F25-8473-93EF483776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bg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66" name="Rectangle 5">
                <a:extLst>
                  <a:ext uri="{FF2B5EF4-FFF2-40B4-BE49-F238E27FC236}">
                    <a16:creationId xmlns:a16="http://schemas.microsoft.com/office/drawing/2014/main" id="{894835C1-32DE-4571-AD10-28D58CB8CFD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167" name="Freeform 6">
                <a:extLst>
                  <a:ext uri="{FF2B5EF4-FFF2-40B4-BE49-F238E27FC236}">
                    <a16:creationId xmlns:a16="http://schemas.microsoft.com/office/drawing/2014/main" id="{097A5B92-0B48-4251-9764-D34DF889207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8" name="Freeform 7">
                <a:extLst>
                  <a:ext uri="{FF2B5EF4-FFF2-40B4-BE49-F238E27FC236}">
                    <a16:creationId xmlns:a16="http://schemas.microsoft.com/office/drawing/2014/main" id="{E222BF19-57E7-43F3-A2B9-2398BEF966D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9" name="Freeform 8">
                <a:extLst>
                  <a:ext uri="{FF2B5EF4-FFF2-40B4-BE49-F238E27FC236}">
                    <a16:creationId xmlns:a16="http://schemas.microsoft.com/office/drawing/2014/main" id="{60C8836E-B7D9-48A9-8FD9-4CC52AF44D2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0" name="Freeform 9">
                <a:extLst>
                  <a:ext uri="{FF2B5EF4-FFF2-40B4-BE49-F238E27FC236}">
                    <a16:creationId xmlns:a16="http://schemas.microsoft.com/office/drawing/2014/main" id="{8504740E-456D-4FB9-9520-4317CCFA71B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1" name="Freeform 10">
                <a:extLst>
                  <a:ext uri="{FF2B5EF4-FFF2-40B4-BE49-F238E27FC236}">
                    <a16:creationId xmlns:a16="http://schemas.microsoft.com/office/drawing/2014/main" id="{1563A7B4-B1D5-4F93-AFF9-2EB78655FC5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2" name="Freeform 11">
                <a:extLst>
                  <a:ext uri="{FF2B5EF4-FFF2-40B4-BE49-F238E27FC236}">
                    <a16:creationId xmlns:a16="http://schemas.microsoft.com/office/drawing/2014/main" id="{D139ED24-FA37-4470-8B42-D0D00EDE14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3" name="Freeform 12">
                <a:extLst>
                  <a:ext uri="{FF2B5EF4-FFF2-40B4-BE49-F238E27FC236}">
                    <a16:creationId xmlns:a16="http://schemas.microsoft.com/office/drawing/2014/main" id="{48825AA7-BB26-45C2-93A2-1AD8D9A232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4" name="Freeform 13">
                <a:extLst>
                  <a:ext uri="{FF2B5EF4-FFF2-40B4-BE49-F238E27FC236}">
                    <a16:creationId xmlns:a16="http://schemas.microsoft.com/office/drawing/2014/main" id="{A98D0B91-D4E4-402D-8234-E96987219E9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5" name="Freeform 14">
                <a:extLst>
                  <a:ext uri="{FF2B5EF4-FFF2-40B4-BE49-F238E27FC236}">
                    <a16:creationId xmlns:a16="http://schemas.microsoft.com/office/drawing/2014/main" id="{94F1DB97-3769-4DA5-9F45-47132C3125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6" name="Freeform 15">
                <a:extLst>
                  <a:ext uri="{FF2B5EF4-FFF2-40B4-BE49-F238E27FC236}">
                    <a16:creationId xmlns:a16="http://schemas.microsoft.com/office/drawing/2014/main" id="{A9BC86E2-B185-4D80-81B5-A8D387E678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7" name="Line 16">
                <a:extLst>
                  <a:ext uri="{FF2B5EF4-FFF2-40B4-BE49-F238E27FC236}">
                    <a16:creationId xmlns:a16="http://schemas.microsoft.com/office/drawing/2014/main" id="{FA773F49-8CD0-46DC-B986-F2DB57BD726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178" name="Freeform 17">
                <a:extLst>
                  <a:ext uri="{FF2B5EF4-FFF2-40B4-BE49-F238E27FC236}">
                    <a16:creationId xmlns:a16="http://schemas.microsoft.com/office/drawing/2014/main" id="{8C55A009-3401-4888-93C7-4ED51CBC64F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9" name="Freeform 18">
                <a:extLst>
                  <a:ext uri="{FF2B5EF4-FFF2-40B4-BE49-F238E27FC236}">
                    <a16:creationId xmlns:a16="http://schemas.microsoft.com/office/drawing/2014/main" id="{10B44829-5BB5-48C5-8492-699971FE78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0" name="Freeform 19">
                <a:extLst>
                  <a:ext uri="{FF2B5EF4-FFF2-40B4-BE49-F238E27FC236}">
                    <a16:creationId xmlns:a16="http://schemas.microsoft.com/office/drawing/2014/main" id="{30C1F9A0-4FA6-4F6F-B2D0-A1BBA41DFC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1" name="Freeform 20">
                <a:extLst>
                  <a:ext uri="{FF2B5EF4-FFF2-40B4-BE49-F238E27FC236}">
                    <a16:creationId xmlns:a16="http://schemas.microsoft.com/office/drawing/2014/main" id="{01BF274F-C7B8-44B4-A183-307D8619D27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2" name="Rectangle 21">
                <a:extLst>
                  <a:ext uri="{FF2B5EF4-FFF2-40B4-BE49-F238E27FC236}">
                    <a16:creationId xmlns:a16="http://schemas.microsoft.com/office/drawing/2014/main" id="{037E8930-0F22-4558-9432-F18953E32A0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183" name="Freeform 22">
                <a:extLst>
                  <a:ext uri="{FF2B5EF4-FFF2-40B4-BE49-F238E27FC236}">
                    <a16:creationId xmlns:a16="http://schemas.microsoft.com/office/drawing/2014/main" id="{9AFC3429-FF29-47FF-A4A8-317A979DB92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4" name="Freeform 23">
                <a:extLst>
                  <a:ext uri="{FF2B5EF4-FFF2-40B4-BE49-F238E27FC236}">
                    <a16:creationId xmlns:a16="http://schemas.microsoft.com/office/drawing/2014/main" id="{91D48543-2C05-4768-80B1-ECA6F88508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5" name="Freeform 24">
                <a:extLst>
                  <a:ext uri="{FF2B5EF4-FFF2-40B4-BE49-F238E27FC236}">
                    <a16:creationId xmlns:a16="http://schemas.microsoft.com/office/drawing/2014/main" id="{3AC527CC-154C-4370-A25B-74AC5B4A631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6" name="Freeform 25">
                <a:extLst>
                  <a:ext uri="{FF2B5EF4-FFF2-40B4-BE49-F238E27FC236}">
                    <a16:creationId xmlns:a16="http://schemas.microsoft.com/office/drawing/2014/main" id="{798B18F5-51C9-4E50-95C5-A850EF5398A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7" name="Freeform 26">
                <a:extLst>
                  <a:ext uri="{FF2B5EF4-FFF2-40B4-BE49-F238E27FC236}">
                    <a16:creationId xmlns:a16="http://schemas.microsoft.com/office/drawing/2014/main" id="{15B4CF27-638C-4979-B0FD-6263E13074A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8" name="Freeform 27">
                <a:extLst>
                  <a:ext uri="{FF2B5EF4-FFF2-40B4-BE49-F238E27FC236}">
                    <a16:creationId xmlns:a16="http://schemas.microsoft.com/office/drawing/2014/main" id="{236C6A22-48A2-4442-B82D-30DB4982724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9" name="Freeform 28">
                <a:extLst>
                  <a:ext uri="{FF2B5EF4-FFF2-40B4-BE49-F238E27FC236}">
                    <a16:creationId xmlns:a16="http://schemas.microsoft.com/office/drawing/2014/main" id="{1BB7BCE1-0D99-412E-ABA6-81412638E9E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0" name="Freeform 29">
                <a:extLst>
                  <a:ext uri="{FF2B5EF4-FFF2-40B4-BE49-F238E27FC236}">
                    <a16:creationId xmlns:a16="http://schemas.microsoft.com/office/drawing/2014/main" id="{C20E57E0-0912-44F2-93DA-75E4D13F3B7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1" name="Freeform 30">
                <a:extLst>
                  <a:ext uri="{FF2B5EF4-FFF2-40B4-BE49-F238E27FC236}">
                    <a16:creationId xmlns:a16="http://schemas.microsoft.com/office/drawing/2014/main" id="{DF059390-54ED-44F4-983F-92FF36AD94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2" name="Freeform 31">
                <a:extLst>
                  <a:ext uri="{FF2B5EF4-FFF2-40B4-BE49-F238E27FC236}">
                    <a16:creationId xmlns:a16="http://schemas.microsoft.com/office/drawing/2014/main" id="{42D5E9ED-595D-443D-8CDC-D8FCD4021D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DB14A457-C54A-4F1E-91FB-0FEE49877D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227597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bg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56" name="Freeform 32">
                <a:extLst>
                  <a:ext uri="{FF2B5EF4-FFF2-40B4-BE49-F238E27FC236}">
                    <a16:creationId xmlns:a16="http://schemas.microsoft.com/office/drawing/2014/main" id="{791F3E2E-D393-464E-84B4-9B30D071AD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7" name="Freeform 33">
                <a:extLst>
                  <a:ext uri="{FF2B5EF4-FFF2-40B4-BE49-F238E27FC236}">
                    <a16:creationId xmlns:a16="http://schemas.microsoft.com/office/drawing/2014/main" id="{EBEEAD6F-6425-4F85-A8A8-4FF19A909B3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8" name="Freeform 34">
                <a:extLst>
                  <a:ext uri="{FF2B5EF4-FFF2-40B4-BE49-F238E27FC236}">
                    <a16:creationId xmlns:a16="http://schemas.microsoft.com/office/drawing/2014/main" id="{8AACA44E-9D6C-4708-8D61-D767B6620B8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9" name="Freeform 35">
                <a:extLst>
                  <a:ext uri="{FF2B5EF4-FFF2-40B4-BE49-F238E27FC236}">
                    <a16:creationId xmlns:a16="http://schemas.microsoft.com/office/drawing/2014/main" id="{B6E3525F-9937-463E-872C-8EB7C62D10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0" name="Freeform 36">
                <a:extLst>
                  <a:ext uri="{FF2B5EF4-FFF2-40B4-BE49-F238E27FC236}">
                    <a16:creationId xmlns:a16="http://schemas.microsoft.com/office/drawing/2014/main" id="{BE829B0B-C602-40F1-81D1-A55332343D7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1" name="Freeform 37">
                <a:extLst>
                  <a:ext uri="{FF2B5EF4-FFF2-40B4-BE49-F238E27FC236}">
                    <a16:creationId xmlns:a16="http://schemas.microsoft.com/office/drawing/2014/main" id="{92660531-24B5-4B97-A4A2-64686E235D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2" name="Freeform 38">
                <a:extLst>
                  <a:ext uri="{FF2B5EF4-FFF2-40B4-BE49-F238E27FC236}">
                    <a16:creationId xmlns:a16="http://schemas.microsoft.com/office/drawing/2014/main" id="{6242D0CE-6FFD-4D17-AC26-BD3E481195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3" name="Freeform 39">
                <a:extLst>
                  <a:ext uri="{FF2B5EF4-FFF2-40B4-BE49-F238E27FC236}">
                    <a16:creationId xmlns:a16="http://schemas.microsoft.com/office/drawing/2014/main" id="{61631F37-AF37-4DB9-8D98-A08586C7663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4" name="Freeform 40">
                <a:extLst>
                  <a:ext uri="{FF2B5EF4-FFF2-40B4-BE49-F238E27FC236}">
                    <a16:creationId xmlns:a16="http://schemas.microsoft.com/office/drawing/2014/main" id="{2A2597FF-2F22-40BB-A7B3-19C4DFCFFA0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5" name="Rectangle 41">
                <a:extLst>
                  <a:ext uri="{FF2B5EF4-FFF2-40B4-BE49-F238E27FC236}">
                    <a16:creationId xmlns:a16="http://schemas.microsoft.com/office/drawing/2014/main" id="{DCC8773C-0113-4046-B222-C8F4080AF38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pic>
        <p:nvPicPr>
          <p:cNvPr id="194" name="Picture 2">
            <a:extLst>
              <a:ext uri="{FF2B5EF4-FFF2-40B4-BE49-F238E27FC236}">
                <a16:creationId xmlns:a16="http://schemas.microsoft.com/office/drawing/2014/main" id="{1B17CCE2-CEEF-40CA-8C4D-0DC2DCA78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6799219-E1BD-418A-049F-454AF4D0E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9957" y="618518"/>
            <a:ext cx="4747088" cy="1478570"/>
          </a:xfrm>
        </p:spPr>
        <p:txBody>
          <a:bodyPr>
            <a:normAutofit/>
          </a:bodyPr>
          <a:lstStyle/>
          <a:p>
            <a:r>
              <a:rPr lang="pt-BR" sz="2500" dirty="0">
                <a:solidFill>
                  <a:srgbClr val="FFFFFF"/>
                </a:solidFill>
              </a:rPr>
              <a:t>CARACTERIZAÇÃO ELÉTRICA DE DIODOS PIN  OPERANDO COMO SENSORES DE RAIOS X</a:t>
            </a:r>
          </a:p>
        </p:txBody>
      </p:sp>
      <p:sp useBgFill="1">
        <p:nvSpPr>
          <p:cNvPr id="196" name="Round Diagonal Corner Rectangle 9">
            <a:extLst>
              <a:ext uri="{FF2B5EF4-FFF2-40B4-BE49-F238E27FC236}">
                <a16:creationId xmlns:a16="http://schemas.microsoft.com/office/drawing/2014/main" id="{66D4F5BA-1D71-49B2-8A7F-6B4EB94D7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8950" y="808057"/>
            <a:ext cx="5286376" cy="5234394"/>
          </a:xfrm>
          <a:prstGeom prst="round2DiagRect">
            <a:avLst>
              <a:gd name="adj1" fmla="val 741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DE18DBAC-6919-5783-AB8F-69DBDDBDA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4437" y="1147145"/>
            <a:ext cx="4424685" cy="4567773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1AEA05-CBF1-1E37-A25D-09B587F56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9957" y="1895473"/>
            <a:ext cx="4747087" cy="494823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800" b="1" dirty="0">
                <a:solidFill>
                  <a:srgbClr val="FFFFFF"/>
                </a:solidFill>
              </a:rPr>
              <a:t>  Metodologia – Estruturas e equipamentos utilizados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pt-BR" sz="1800" b="1" dirty="0">
                <a:solidFill>
                  <a:srgbClr val="FFFFFF"/>
                </a:solidFill>
              </a:rPr>
              <a:t>Sistema de Raios X em miniatura marca Amptek, modelo mini X (~21 keV)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pt-BR" sz="1800" b="1" dirty="0">
                <a:solidFill>
                  <a:srgbClr val="FFFFFF"/>
                </a:solidFill>
              </a:rPr>
              <a:t>Tubo emissor a 2 cm de distância, com fluxo em torno de 500 </a:t>
            </a:r>
            <a:r>
              <a:rPr lang="pt-BR" sz="1800" b="1" dirty="0" err="1">
                <a:solidFill>
                  <a:srgbClr val="FFFFFF"/>
                </a:solidFill>
              </a:rPr>
              <a:t>mSv</a:t>
            </a:r>
            <a:r>
              <a:rPr lang="pt-BR" sz="1800" b="1" dirty="0">
                <a:solidFill>
                  <a:srgbClr val="FFFFFF"/>
                </a:solidFill>
              </a:rPr>
              <a:t>/h para tensão e corrente do tubo de raios X de 40 kV e 100 µA, respectivamente, em um ângulo de cone de 120º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pt-BR" sz="1800" b="1" dirty="0">
                <a:solidFill>
                  <a:srgbClr val="FFFFFF"/>
                </a:solidFill>
              </a:rPr>
              <a:t>Compõe-se por um tubo de raios X Ag, uma janela de berílio, um plugue de segurança de latão.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pt-BR" sz="1800" b="1" dirty="0">
                <a:solidFill>
                  <a:srgbClr val="FFFFFF"/>
                </a:solidFill>
              </a:rPr>
              <a:t>A fonte de alimentação de alta tensão varia de 10 a 40 kV  e produz uma tensão de polarização entre o alvo Ag (que é aterrado) e o filamento para corrente na faixa de 5 a 100 µA.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5DF9800B-AB26-BA16-987F-C436E83BE312}"/>
              </a:ext>
            </a:extLst>
          </p:cNvPr>
          <p:cNvSpPr txBox="1"/>
          <p:nvPr/>
        </p:nvSpPr>
        <p:spPr>
          <a:xfrm>
            <a:off x="3039035" y="3244334"/>
            <a:ext cx="6104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BR" dirty="0"/>
              <a:t> 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68595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Rectangle 250">
            <a:extLst>
              <a:ext uri="{FF2B5EF4-FFF2-40B4-BE49-F238E27FC236}">
                <a16:creationId xmlns:a16="http://schemas.microsoft.com/office/drawing/2014/main" id="{3CBA50DB-DBC7-4B6E-B3C1-8FF1EA519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1DED8FB6-AF8D-4D98-913D-E6486FEC10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1902285" cy="6858001"/>
            <a:chOff x="0" y="0"/>
            <a:chExt cx="11902285" cy="6858001"/>
          </a:xfrm>
        </p:grpSpPr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0A805ED2-113B-4584-8827-567B5792F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bg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66" name="Rectangle 5">
                <a:extLst>
                  <a:ext uri="{FF2B5EF4-FFF2-40B4-BE49-F238E27FC236}">
                    <a16:creationId xmlns:a16="http://schemas.microsoft.com/office/drawing/2014/main" id="{C6CF21D8-CC72-4F35-A29E-3AF9E6DA13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67" name="Freeform 6">
                <a:extLst>
                  <a:ext uri="{FF2B5EF4-FFF2-40B4-BE49-F238E27FC236}">
                    <a16:creationId xmlns:a16="http://schemas.microsoft.com/office/drawing/2014/main" id="{8E60A7C3-087D-47B4-AB5A-C8B1042FD20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8" name="Freeform 7">
                <a:extLst>
                  <a:ext uri="{FF2B5EF4-FFF2-40B4-BE49-F238E27FC236}">
                    <a16:creationId xmlns:a16="http://schemas.microsoft.com/office/drawing/2014/main" id="{1885EECE-F6D9-4128-BC90-01583BF269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9" name="Freeform 8">
                <a:extLst>
                  <a:ext uri="{FF2B5EF4-FFF2-40B4-BE49-F238E27FC236}">
                    <a16:creationId xmlns:a16="http://schemas.microsoft.com/office/drawing/2014/main" id="{F44AA128-AA96-4FF2-A1C3-F9D2E7FD38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0" name="Freeform 9">
                <a:extLst>
                  <a:ext uri="{FF2B5EF4-FFF2-40B4-BE49-F238E27FC236}">
                    <a16:creationId xmlns:a16="http://schemas.microsoft.com/office/drawing/2014/main" id="{7E52DC12-230B-4892-B284-F2FE9DE16A7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1" name="Freeform 10">
                <a:extLst>
                  <a:ext uri="{FF2B5EF4-FFF2-40B4-BE49-F238E27FC236}">
                    <a16:creationId xmlns:a16="http://schemas.microsoft.com/office/drawing/2014/main" id="{A68FBF9E-B81A-41D0-8A03-6CFC30811D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2" name="Freeform 11">
                <a:extLst>
                  <a:ext uri="{FF2B5EF4-FFF2-40B4-BE49-F238E27FC236}">
                    <a16:creationId xmlns:a16="http://schemas.microsoft.com/office/drawing/2014/main" id="{B0047F84-8480-494F-9241-39FF17CFFF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3" name="Freeform 12">
                <a:extLst>
                  <a:ext uri="{FF2B5EF4-FFF2-40B4-BE49-F238E27FC236}">
                    <a16:creationId xmlns:a16="http://schemas.microsoft.com/office/drawing/2014/main" id="{8CAF76D8-4B95-4A8E-9EE5-8CCC0A7AD2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4" name="Freeform 13">
                <a:extLst>
                  <a:ext uri="{FF2B5EF4-FFF2-40B4-BE49-F238E27FC236}">
                    <a16:creationId xmlns:a16="http://schemas.microsoft.com/office/drawing/2014/main" id="{792F82F3-05A8-4A55-8C5B-81F6678B59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5" name="Freeform 14">
                <a:extLst>
                  <a:ext uri="{FF2B5EF4-FFF2-40B4-BE49-F238E27FC236}">
                    <a16:creationId xmlns:a16="http://schemas.microsoft.com/office/drawing/2014/main" id="{B8472536-021A-4E59-BD59-DDC090A18A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6" name="Freeform 15">
                <a:extLst>
                  <a:ext uri="{FF2B5EF4-FFF2-40B4-BE49-F238E27FC236}">
                    <a16:creationId xmlns:a16="http://schemas.microsoft.com/office/drawing/2014/main" id="{AEBEF646-3C12-469F-B194-A161A7A95D2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7" name="Line 16">
                <a:extLst>
                  <a:ext uri="{FF2B5EF4-FFF2-40B4-BE49-F238E27FC236}">
                    <a16:creationId xmlns:a16="http://schemas.microsoft.com/office/drawing/2014/main" id="{D4501159-D7AC-4307-9DFC-C8F3A94341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278" name="Freeform 17">
                <a:extLst>
                  <a:ext uri="{FF2B5EF4-FFF2-40B4-BE49-F238E27FC236}">
                    <a16:creationId xmlns:a16="http://schemas.microsoft.com/office/drawing/2014/main" id="{B5244C41-454C-47D8-A6A9-C17EC2A366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9" name="Freeform 18">
                <a:extLst>
                  <a:ext uri="{FF2B5EF4-FFF2-40B4-BE49-F238E27FC236}">
                    <a16:creationId xmlns:a16="http://schemas.microsoft.com/office/drawing/2014/main" id="{8FA883B8-99FB-4540-B573-F0674BFB1C2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0" name="Freeform 19">
                <a:extLst>
                  <a:ext uri="{FF2B5EF4-FFF2-40B4-BE49-F238E27FC236}">
                    <a16:creationId xmlns:a16="http://schemas.microsoft.com/office/drawing/2014/main" id="{F1178B7C-5A00-4E5B-9010-B1477621E0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1" name="Freeform 20">
                <a:extLst>
                  <a:ext uri="{FF2B5EF4-FFF2-40B4-BE49-F238E27FC236}">
                    <a16:creationId xmlns:a16="http://schemas.microsoft.com/office/drawing/2014/main" id="{E359D5D8-EE2E-4714-A40A-C3A6D91F989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2" name="Rectangle 21">
                <a:extLst>
                  <a:ext uri="{FF2B5EF4-FFF2-40B4-BE49-F238E27FC236}">
                    <a16:creationId xmlns:a16="http://schemas.microsoft.com/office/drawing/2014/main" id="{8A89C2E5-F892-4666-85FB-995578FBC7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83" name="Freeform 22">
                <a:extLst>
                  <a:ext uri="{FF2B5EF4-FFF2-40B4-BE49-F238E27FC236}">
                    <a16:creationId xmlns:a16="http://schemas.microsoft.com/office/drawing/2014/main" id="{6DC6174B-0EC3-4A81-A0D1-D10DBB869A5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4" name="Freeform 23">
                <a:extLst>
                  <a:ext uri="{FF2B5EF4-FFF2-40B4-BE49-F238E27FC236}">
                    <a16:creationId xmlns:a16="http://schemas.microsoft.com/office/drawing/2014/main" id="{2CB96070-0553-4F79-984C-8DABB1CD5DB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5" name="Freeform 24">
                <a:extLst>
                  <a:ext uri="{FF2B5EF4-FFF2-40B4-BE49-F238E27FC236}">
                    <a16:creationId xmlns:a16="http://schemas.microsoft.com/office/drawing/2014/main" id="{BA23B6E2-3718-4009-B80E-9279154B19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6" name="Freeform 25">
                <a:extLst>
                  <a:ext uri="{FF2B5EF4-FFF2-40B4-BE49-F238E27FC236}">
                    <a16:creationId xmlns:a16="http://schemas.microsoft.com/office/drawing/2014/main" id="{CAFB32D5-E528-419B-80EE-1475633970A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7" name="Freeform 26">
                <a:extLst>
                  <a:ext uri="{FF2B5EF4-FFF2-40B4-BE49-F238E27FC236}">
                    <a16:creationId xmlns:a16="http://schemas.microsoft.com/office/drawing/2014/main" id="{A68ADD35-4FEA-404D-B2F3-23556E6E8F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8" name="Freeform 27">
                <a:extLst>
                  <a:ext uri="{FF2B5EF4-FFF2-40B4-BE49-F238E27FC236}">
                    <a16:creationId xmlns:a16="http://schemas.microsoft.com/office/drawing/2014/main" id="{89CF17CA-49E3-4B4A-836A-4FD55C67BEC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9" name="Freeform 28">
                <a:extLst>
                  <a:ext uri="{FF2B5EF4-FFF2-40B4-BE49-F238E27FC236}">
                    <a16:creationId xmlns:a16="http://schemas.microsoft.com/office/drawing/2014/main" id="{AB394F2E-F3E7-4CED-84A9-35C47AB287C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0" name="Freeform 29">
                <a:extLst>
                  <a:ext uri="{FF2B5EF4-FFF2-40B4-BE49-F238E27FC236}">
                    <a16:creationId xmlns:a16="http://schemas.microsoft.com/office/drawing/2014/main" id="{FF816C2F-3999-4A9F-8395-5D68ED33A41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1" name="Freeform 30">
                <a:extLst>
                  <a:ext uri="{FF2B5EF4-FFF2-40B4-BE49-F238E27FC236}">
                    <a16:creationId xmlns:a16="http://schemas.microsoft.com/office/drawing/2014/main" id="{82AD6AC6-71D5-4BD8-9185-D3062968B5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2" name="Freeform 31">
                <a:extLst>
                  <a:ext uri="{FF2B5EF4-FFF2-40B4-BE49-F238E27FC236}">
                    <a16:creationId xmlns:a16="http://schemas.microsoft.com/office/drawing/2014/main" id="{743A50C2-65CF-4F4C-B412-6149A93ACFE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6C0E7A88-FEDF-4C4F-A6B4-F7DDE9DE92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227597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bg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56" name="Freeform 32">
                <a:extLst>
                  <a:ext uri="{FF2B5EF4-FFF2-40B4-BE49-F238E27FC236}">
                    <a16:creationId xmlns:a16="http://schemas.microsoft.com/office/drawing/2014/main" id="{AE94B3EE-D5C0-4BDE-B6AA-7599F0486E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7" name="Freeform 33">
                <a:extLst>
                  <a:ext uri="{FF2B5EF4-FFF2-40B4-BE49-F238E27FC236}">
                    <a16:creationId xmlns:a16="http://schemas.microsoft.com/office/drawing/2014/main" id="{5EF110E8-C00D-454E-8F3A-ECF2D35667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8" name="Freeform 34">
                <a:extLst>
                  <a:ext uri="{FF2B5EF4-FFF2-40B4-BE49-F238E27FC236}">
                    <a16:creationId xmlns:a16="http://schemas.microsoft.com/office/drawing/2014/main" id="{BFC5F327-6927-4F35-9AF6-C45527BB45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9" name="Freeform 35">
                <a:extLst>
                  <a:ext uri="{FF2B5EF4-FFF2-40B4-BE49-F238E27FC236}">
                    <a16:creationId xmlns:a16="http://schemas.microsoft.com/office/drawing/2014/main" id="{BF2D314D-AEDE-418D-9702-D3CDB98C30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0" name="Freeform 36">
                <a:extLst>
                  <a:ext uri="{FF2B5EF4-FFF2-40B4-BE49-F238E27FC236}">
                    <a16:creationId xmlns:a16="http://schemas.microsoft.com/office/drawing/2014/main" id="{64FD07F8-3CA6-4209-9A9E-30609FE9A36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1" name="Freeform 37">
                <a:extLst>
                  <a:ext uri="{FF2B5EF4-FFF2-40B4-BE49-F238E27FC236}">
                    <a16:creationId xmlns:a16="http://schemas.microsoft.com/office/drawing/2014/main" id="{AB0AE24D-CD49-4B57-82E0-780F62AE4F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2" name="Freeform 38">
                <a:extLst>
                  <a:ext uri="{FF2B5EF4-FFF2-40B4-BE49-F238E27FC236}">
                    <a16:creationId xmlns:a16="http://schemas.microsoft.com/office/drawing/2014/main" id="{66803AF8-6368-45E6-A0B7-C0C4CFFEEB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3" name="Freeform 39">
                <a:extLst>
                  <a:ext uri="{FF2B5EF4-FFF2-40B4-BE49-F238E27FC236}">
                    <a16:creationId xmlns:a16="http://schemas.microsoft.com/office/drawing/2014/main" id="{B4761E05-2792-472B-A814-9616151CF3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4" name="Freeform 40">
                <a:extLst>
                  <a:ext uri="{FF2B5EF4-FFF2-40B4-BE49-F238E27FC236}">
                    <a16:creationId xmlns:a16="http://schemas.microsoft.com/office/drawing/2014/main" id="{40B6A261-9427-4E70-9564-048AD009BD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5" name="Rectangle 41">
                <a:extLst>
                  <a:ext uri="{FF2B5EF4-FFF2-40B4-BE49-F238E27FC236}">
                    <a16:creationId xmlns:a16="http://schemas.microsoft.com/office/drawing/2014/main" id="{68BFDFBE-2286-4123-9436-E1DF84AF49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6="http://schemas.microsoft.com/office/drawing/2014/main" xmlns:p14="http://schemas.microsoft.com/office/powerpoint/2010/main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pic>
        <p:nvPicPr>
          <p:cNvPr id="294" name="Picture 2">
            <a:extLst>
              <a:ext uri="{FF2B5EF4-FFF2-40B4-BE49-F238E27FC236}">
                <a16:creationId xmlns:a16="http://schemas.microsoft.com/office/drawing/2014/main" id="{5B3DE270-418F-47A7-B311-C4D876041D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6799219-E1BD-418A-049F-454AF4D0E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6041" y="618518"/>
            <a:ext cx="3281003" cy="1478570"/>
          </a:xfrm>
        </p:spPr>
        <p:txBody>
          <a:bodyPr anchor="b">
            <a:normAutofit/>
          </a:bodyPr>
          <a:lstStyle/>
          <a:p>
            <a:r>
              <a:rPr lang="pt-BR" sz="2200" dirty="0">
                <a:solidFill>
                  <a:srgbClr val="FFFFFF"/>
                </a:solidFill>
              </a:rPr>
              <a:t>CARACTERIZAÇÃO ELÉTRICA DE DIODOS PIN OPERANDO COMO SENSORES DE RAIOS X</a:t>
            </a:r>
          </a:p>
        </p:txBody>
      </p:sp>
      <p:sp useBgFill="1">
        <p:nvSpPr>
          <p:cNvPr id="296" name="Round Diagonal Corner Rectangle 11">
            <a:extLst>
              <a:ext uri="{FF2B5EF4-FFF2-40B4-BE49-F238E27FC236}">
                <a16:creationId xmlns:a16="http://schemas.microsoft.com/office/drawing/2014/main" id="{A1351C6B-7343-451F-AB4A-1CE294A4E9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8949" y="808057"/>
            <a:ext cx="6752461" cy="5234394"/>
          </a:xfrm>
          <a:prstGeom prst="round2DiagRect">
            <a:avLst>
              <a:gd name="adj1" fmla="val 741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10568C9E-342E-A160-A350-6B96B5012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88" y="1798848"/>
            <a:ext cx="6112382" cy="3254842"/>
          </a:xfrm>
          <a:prstGeom prst="rect">
            <a:avLst/>
          </a:prstGeom>
        </p:spPr>
      </p:pic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1AEA05-CBF1-1E37-A25D-09B587F56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6041" y="2249487"/>
            <a:ext cx="3277281" cy="354171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pt-BR" sz="1800" b="1" dirty="0">
                <a:solidFill>
                  <a:srgbClr val="FFFFFF"/>
                </a:solidFill>
              </a:rPr>
              <a:t> -  </a:t>
            </a:r>
            <a:r>
              <a:rPr lang="pt-BR" sz="2200" b="1" dirty="0">
                <a:solidFill>
                  <a:srgbClr val="FFFFFF"/>
                </a:solidFill>
              </a:rPr>
              <a:t>Resultados – Diodo PIN</a:t>
            </a:r>
          </a:p>
          <a:p>
            <a:pPr marL="0" indent="0">
              <a:buNone/>
            </a:pPr>
            <a:r>
              <a:rPr lang="pt-BR" sz="2200" b="1" dirty="0">
                <a:solidFill>
                  <a:srgbClr val="FFFFFF"/>
                </a:solidFill>
              </a:rPr>
              <a:t>Resposta de tensão do PIN no modo de tensão constante (-5V) para o tubo de raios X polarizado com 40 kV e corrente de filamento de 100 µA (~ 500 mSv/h)</a:t>
            </a:r>
          </a:p>
          <a:p>
            <a:pPr marL="0" indent="0">
              <a:buNone/>
            </a:pPr>
            <a:endParaRPr lang="pt-BR" sz="1800" b="1" dirty="0">
              <a:solidFill>
                <a:srgbClr val="FFFFFF"/>
              </a:solidFill>
            </a:endParaRPr>
          </a:p>
          <a:p>
            <a:pPr marL="0" indent="0">
              <a:buNone/>
            </a:pPr>
            <a:r>
              <a:rPr lang="pt-BR" sz="1800" b="1" dirty="0">
                <a:solidFill>
                  <a:srgbClr val="FFFFFF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615100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Rectangle 250">
            <a:extLst>
              <a:ext uri="{FF2B5EF4-FFF2-40B4-BE49-F238E27FC236}">
                <a16:creationId xmlns:a16="http://schemas.microsoft.com/office/drawing/2014/main" id="{3CBA50DB-DBC7-4B6E-B3C1-8FF1EA519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1DED8FB6-AF8D-4D98-913D-E6486FEC10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1902285" cy="6858001"/>
            <a:chOff x="0" y="0"/>
            <a:chExt cx="11902285" cy="6858001"/>
          </a:xfrm>
        </p:grpSpPr>
        <p:grpSp>
          <p:nvGrpSpPr>
            <p:cNvPr id="254" name="Group 253">
              <a:extLst>
                <a:ext uri="{FF2B5EF4-FFF2-40B4-BE49-F238E27FC236}">
                  <a16:creationId xmlns:a16="http://schemas.microsoft.com/office/drawing/2014/main" id="{0A805ED2-113B-4584-8827-567B5792F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0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bg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66" name="Rectangle 5">
                <a:extLst>
                  <a:ext uri="{FF2B5EF4-FFF2-40B4-BE49-F238E27FC236}">
                    <a16:creationId xmlns:a16="http://schemas.microsoft.com/office/drawing/2014/main" id="{C6CF21D8-CC72-4F35-A29E-3AF9E6DA13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67" name="Freeform 6">
                <a:extLst>
                  <a:ext uri="{FF2B5EF4-FFF2-40B4-BE49-F238E27FC236}">
                    <a16:creationId xmlns:a16="http://schemas.microsoft.com/office/drawing/2014/main" id="{8E60A7C3-087D-47B4-AB5A-C8B1042FD20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8" name="Freeform 7">
                <a:extLst>
                  <a:ext uri="{FF2B5EF4-FFF2-40B4-BE49-F238E27FC236}">
                    <a16:creationId xmlns:a16="http://schemas.microsoft.com/office/drawing/2014/main" id="{1885EECE-F6D9-4128-BC90-01583BF269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9" name="Freeform 8">
                <a:extLst>
                  <a:ext uri="{FF2B5EF4-FFF2-40B4-BE49-F238E27FC236}">
                    <a16:creationId xmlns:a16="http://schemas.microsoft.com/office/drawing/2014/main" id="{F44AA128-AA96-4FF2-A1C3-F9D2E7FD38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0" name="Freeform 9">
                <a:extLst>
                  <a:ext uri="{FF2B5EF4-FFF2-40B4-BE49-F238E27FC236}">
                    <a16:creationId xmlns:a16="http://schemas.microsoft.com/office/drawing/2014/main" id="{7E52DC12-230B-4892-B284-F2FE9DE16A7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1" name="Freeform 10">
                <a:extLst>
                  <a:ext uri="{FF2B5EF4-FFF2-40B4-BE49-F238E27FC236}">
                    <a16:creationId xmlns:a16="http://schemas.microsoft.com/office/drawing/2014/main" id="{A68FBF9E-B81A-41D0-8A03-6CFC30811D1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2" name="Freeform 11">
                <a:extLst>
                  <a:ext uri="{FF2B5EF4-FFF2-40B4-BE49-F238E27FC236}">
                    <a16:creationId xmlns:a16="http://schemas.microsoft.com/office/drawing/2014/main" id="{B0047F84-8480-494F-9241-39FF17CFFFA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3" name="Freeform 12">
                <a:extLst>
                  <a:ext uri="{FF2B5EF4-FFF2-40B4-BE49-F238E27FC236}">
                    <a16:creationId xmlns:a16="http://schemas.microsoft.com/office/drawing/2014/main" id="{8CAF76D8-4B95-4A8E-9EE5-8CCC0A7AD2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4" name="Freeform 13">
                <a:extLst>
                  <a:ext uri="{FF2B5EF4-FFF2-40B4-BE49-F238E27FC236}">
                    <a16:creationId xmlns:a16="http://schemas.microsoft.com/office/drawing/2014/main" id="{792F82F3-05A8-4A55-8C5B-81F6678B595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5" name="Freeform 14">
                <a:extLst>
                  <a:ext uri="{FF2B5EF4-FFF2-40B4-BE49-F238E27FC236}">
                    <a16:creationId xmlns:a16="http://schemas.microsoft.com/office/drawing/2014/main" id="{B8472536-021A-4E59-BD59-DDC090A18AB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6" name="Freeform 15">
                <a:extLst>
                  <a:ext uri="{FF2B5EF4-FFF2-40B4-BE49-F238E27FC236}">
                    <a16:creationId xmlns:a16="http://schemas.microsoft.com/office/drawing/2014/main" id="{AEBEF646-3C12-469F-B194-A161A7A95D2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7" name="Line 16">
                <a:extLst>
                  <a:ext uri="{FF2B5EF4-FFF2-40B4-BE49-F238E27FC236}">
                    <a16:creationId xmlns:a16="http://schemas.microsoft.com/office/drawing/2014/main" id="{D4501159-D7AC-4307-9DFC-C8F3A94341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278" name="Freeform 17">
                <a:extLst>
                  <a:ext uri="{FF2B5EF4-FFF2-40B4-BE49-F238E27FC236}">
                    <a16:creationId xmlns:a16="http://schemas.microsoft.com/office/drawing/2014/main" id="{B5244C41-454C-47D8-A6A9-C17EC2A3663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9" name="Freeform 18">
                <a:extLst>
                  <a:ext uri="{FF2B5EF4-FFF2-40B4-BE49-F238E27FC236}">
                    <a16:creationId xmlns:a16="http://schemas.microsoft.com/office/drawing/2014/main" id="{8FA883B8-99FB-4540-B573-F0674BFB1C2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0" name="Freeform 19">
                <a:extLst>
                  <a:ext uri="{FF2B5EF4-FFF2-40B4-BE49-F238E27FC236}">
                    <a16:creationId xmlns:a16="http://schemas.microsoft.com/office/drawing/2014/main" id="{F1178B7C-5A00-4E5B-9010-B1477621E0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1" name="Freeform 20">
                <a:extLst>
                  <a:ext uri="{FF2B5EF4-FFF2-40B4-BE49-F238E27FC236}">
                    <a16:creationId xmlns:a16="http://schemas.microsoft.com/office/drawing/2014/main" id="{E359D5D8-EE2E-4714-A40A-C3A6D91F989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2" name="Rectangle 21">
                <a:extLst>
                  <a:ext uri="{FF2B5EF4-FFF2-40B4-BE49-F238E27FC236}">
                    <a16:creationId xmlns:a16="http://schemas.microsoft.com/office/drawing/2014/main" id="{8A89C2E5-F892-4666-85FB-995578FBC7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83" name="Freeform 22">
                <a:extLst>
                  <a:ext uri="{FF2B5EF4-FFF2-40B4-BE49-F238E27FC236}">
                    <a16:creationId xmlns:a16="http://schemas.microsoft.com/office/drawing/2014/main" id="{6DC6174B-0EC3-4A81-A0D1-D10DBB869A5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4" name="Freeform 23">
                <a:extLst>
                  <a:ext uri="{FF2B5EF4-FFF2-40B4-BE49-F238E27FC236}">
                    <a16:creationId xmlns:a16="http://schemas.microsoft.com/office/drawing/2014/main" id="{2CB96070-0553-4F79-984C-8DABB1CD5DB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5" name="Freeform 24">
                <a:extLst>
                  <a:ext uri="{FF2B5EF4-FFF2-40B4-BE49-F238E27FC236}">
                    <a16:creationId xmlns:a16="http://schemas.microsoft.com/office/drawing/2014/main" id="{BA23B6E2-3718-4009-B80E-9279154B19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6" name="Freeform 25">
                <a:extLst>
                  <a:ext uri="{FF2B5EF4-FFF2-40B4-BE49-F238E27FC236}">
                    <a16:creationId xmlns:a16="http://schemas.microsoft.com/office/drawing/2014/main" id="{CAFB32D5-E528-419B-80EE-1475633970A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7" name="Freeform 26">
                <a:extLst>
                  <a:ext uri="{FF2B5EF4-FFF2-40B4-BE49-F238E27FC236}">
                    <a16:creationId xmlns:a16="http://schemas.microsoft.com/office/drawing/2014/main" id="{A68ADD35-4FEA-404D-B2F3-23556E6E8F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8" name="Freeform 27">
                <a:extLst>
                  <a:ext uri="{FF2B5EF4-FFF2-40B4-BE49-F238E27FC236}">
                    <a16:creationId xmlns:a16="http://schemas.microsoft.com/office/drawing/2014/main" id="{89CF17CA-49E3-4B4A-836A-4FD55C67BEC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9" name="Freeform 28">
                <a:extLst>
                  <a:ext uri="{FF2B5EF4-FFF2-40B4-BE49-F238E27FC236}">
                    <a16:creationId xmlns:a16="http://schemas.microsoft.com/office/drawing/2014/main" id="{AB394F2E-F3E7-4CED-84A9-35C47AB287C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0" name="Freeform 29">
                <a:extLst>
                  <a:ext uri="{FF2B5EF4-FFF2-40B4-BE49-F238E27FC236}">
                    <a16:creationId xmlns:a16="http://schemas.microsoft.com/office/drawing/2014/main" id="{FF816C2F-3999-4A9F-8395-5D68ED33A41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1" name="Freeform 30">
                <a:extLst>
                  <a:ext uri="{FF2B5EF4-FFF2-40B4-BE49-F238E27FC236}">
                    <a16:creationId xmlns:a16="http://schemas.microsoft.com/office/drawing/2014/main" id="{82AD6AC6-71D5-4BD8-9185-D3062968B5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2" name="Freeform 31">
                <a:extLst>
                  <a:ext uri="{FF2B5EF4-FFF2-40B4-BE49-F238E27FC236}">
                    <a16:creationId xmlns:a16="http://schemas.microsoft.com/office/drawing/2014/main" id="{743A50C2-65CF-4F4C-B412-6149A93ACFE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255" name="Group 254">
              <a:extLst>
                <a:ext uri="{FF2B5EF4-FFF2-40B4-BE49-F238E27FC236}">
                  <a16:creationId xmlns:a16="http://schemas.microsoft.com/office/drawing/2014/main" id="{6C0E7A88-FEDF-4C4F-A6B4-F7DDE9DE92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227597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bg2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56" name="Freeform 32">
                <a:extLst>
                  <a:ext uri="{FF2B5EF4-FFF2-40B4-BE49-F238E27FC236}">
                    <a16:creationId xmlns:a16="http://schemas.microsoft.com/office/drawing/2014/main" id="{AE94B3EE-D5C0-4BDE-B6AA-7599F0486EA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7" name="Freeform 33">
                <a:extLst>
                  <a:ext uri="{FF2B5EF4-FFF2-40B4-BE49-F238E27FC236}">
                    <a16:creationId xmlns:a16="http://schemas.microsoft.com/office/drawing/2014/main" id="{5EF110E8-C00D-454E-8F3A-ECF2D35667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8" name="Freeform 34">
                <a:extLst>
                  <a:ext uri="{FF2B5EF4-FFF2-40B4-BE49-F238E27FC236}">
                    <a16:creationId xmlns:a16="http://schemas.microsoft.com/office/drawing/2014/main" id="{BFC5F327-6927-4F35-9AF6-C45527BB45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9" name="Freeform 35">
                <a:extLst>
                  <a:ext uri="{FF2B5EF4-FFF2-40B4-BE49-F238E27FC236}">
                    <a16:creationId xmlns:a16="http://schemas.microsoft.com/office/drawing/2014/main" id="{BF2D314D-AEDE-418D-9702-D3CDB98C30F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0" name="Freeform 36">
                <a:extLst>
                  <a:ext uri="{FF2B5EF4-FFF2-40B4-BE49-F238E27FC236}">
                    <a16:creationId xmlns:a16="http://schemas.microsoft.com/office/drawing/2014/main" id="{64FD07F8-3CA6-4209-9A9E-30609FE9A36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1" name="Freeform 37">
                <a:extLst>
                  <a:ext uri="{FF2B5EF4-FFF2-40B4-BE49-F238E27FC236}">
                    <a16:creationId xmlns:a16="http://schemas.microsoft.com/office/drawing/2014/main" id="{AB0AE24D-CD49-4B57-82E0-780F62AE4FD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2" name="Freeform 38">
                <a:extLst>
                  <a:ext uri="{FF2B5EF4-FFF2-40B4-BE49-F238E27FC236}">
                    <a16:creationId xmlns:a16="http://schemas.microsoft.com/office/drawing/2014/main" id="{66803AF8-6368-45E6-A0B7-C0C4CFFEEB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3" name="Freeform 39">
                <a:extLst>
                  <a:ext uri="{FF2B5EF4-FFF2-40B4-BE49-F238E27FC236}">
                    <a16:creationId xmlns:a16="http://schemas.microsoft.com/office/drawing/2014/main" id="{B4761E05-2792-472B-A814-9616151CF3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4" name="Freeform 40">
                <a:extLst>
                  <a:ext uri="{FF2B5EF4-FFF2-40B4-BE49-F238E27FC236}">
                    <a16:creationId xmlns:a16="http://schemas.microsoft.com/office/drawing/2014/main" id="{40B6A261-9427-4E70-9564-048AD009BD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5" name="Rectangle 41">
                <a:extLst>
                  <a:ext uri="{FF2B5EF4-FFF2-40B4-BE49-F238E27FC236}">
                    <a16:creationId xmlns:a16="http://schemas.microsoft.com/office/drawing/2014/main" id="{68BFDFBE-2286-4123-9436-E1DF84AF494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pic>
        <p:nvPicPr>
          <p:cNvPr id="294" name="Picture 2">
            <a:extLst>
              <a:ext uri="{FF2B5EF4-FFF2-40B4-BE49-F238E27FC236}">
                <a16:creationId xmlns:a16="http://schemas.microsoft.com/office/drawing/2014/main" id="{5B3DE270-418F-47A7-B311-C4D876041D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E6799219-E1BD-418A-049F-454AF4D0E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36041" y="618518"/>
            <a:ext cx="3281003" cy="1478570"/>
          </a:xfrm>
        </p:spPr>
        <p:txBody>
          <a:bodyPr anchor="b">
            <a:normAutofit/>
          </a:bodyPr>
          <a:lstStyle/>
          <a:p>
            <a:r>
              <a:rPr lang="pt-BR" sz="2200" dirty="0">
                <a:solidFill>
                  <a:srgbClr val="FFFFFF"/>
                </a:solidFill>
              </a:rPr>
              <a:t>CARACTERIZAÇÃO ELÉTRICA DE DIODOS PIN OPERANDO COMO SENSORES DE RAIOS X</a:t>
            </a:r>
          </a:p>
        </p:txBody>
      </p:sp>
      <p:sp useBgFill="1">
        <p:nvSpPr>
          <p:cNvPr id="296" name="Round Diagonal Corner Rectangle 11">
            <a:extLst>
              <a:ext uri="{FF2B5EF4-FFF2-40B4-BE49-F238E27FC236}">
                <a16:creationId xmlns:a16="http://schemas.microsoft.com/office/drawing/2014/main" id="{A1351C6B-7343-451F-AB4A-1CE294A4E9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8949" y="808057"/>
            <a:ext cx="6752461" cy="5234394"/>
          </a:xfrm>
          <a:prstGeom prst="round2DiagRect">
            <a:avLst>
              <a:gd name="adj1" fmla="val 741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1AEA05-CBF1-1E37-A25D-09B587F56A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36041" y="2249487"/>
            <a:ext cx="3281004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1800" b="1" dirty="0">
                <a:solidFill>
                  <a:srgbClr val="FFFFFF"/>
                </a:solidFill>
              </a:rPr>
              <a:t> -  </a:t>
            </a:r>
            <a:r>
              <a:rPr lang="pt-BR" sz="2000" b="1" dirty="0">
                <a:solidFill>
                  <a:srgbClr val="FFFFFF"/>
                </a:solidFill>
              </a:rPr>
              <a:t>Resultados – Diodo PIN</a:t>
            </a:r>
          </a:p>
          <a:p>
            <a:pPr marL="0" indent="0">
              <a:buNone/>
            </a:pPr>
            <a:r>
              <a:rPr lang="pt-BR" sz="2000" b="1" dirty="0">
                <a:solidFill>
                  <a:srgbClr val="FFFFFF"/>
                </a:solidFill>
              </a:rPr>
              <a:t>Resposta da corrente do PIN no modo de tensão constante (-5 V) em função da tensão do tubo de raios X para uma corrente de filamento de 100 µA.</a:t>
            </a:r>
          </a:p>
          <a:p>
            <a:pPr marL="0" indent="0">
              <a:buNone/>
            </a:pPr>
            <a:r>
              <a:rPr lang="pt-BR" sz="1800" b="1" dirty="0">
                <a:solidFill>
                  <a:srgbClr val="FFFFFF"/>
                </a:solidFill>
              </a:rPr>
              <a:t>	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5DF9800B-AB26-BA16-987F-C436E83BE312}"/>
              </a:ext>
            </a:extLst>
          </p:cNvPr>
          <p:cNvSpPr txBox="1"/>
          <p:nvPr/>
        </p:nvSpPr>
        <p:spPr>
          <a:xfrm>
            <a:off x="3039035" y="3244334"/>
            <a:ext cx="6104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pt-BR" dirty="0"/>
              <a:t> </a:t>
            </a:r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7A985D2-C6F9-11A9-3640-AD28012632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400" y="912812"/>
            <a:ext cx="6707304" cy="5032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5210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493332"/>
              </p:ext>
            </p:extLst>
          </p:nvPr>
        </p:nvGraphicFramePr>
        <p:xfrm>
          <a:off x="379828" y="1599878"/>
          <a:ext cx="10902462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5918083">
                  <a:extLst>
                    <a:ext uri="{9D8B030D-6E8A-4147-A177-3AD203B41FA5}">
                      <a16:colId xmlns:a16="http://schemas.microsoft.com/office/drawing/2014/main" val="3582740091"/>
                    </a:ext>
                  </a:extLst>
                </a:gridCol>
                <a:gridCol w="986557">
                  <a:extLst>
                    <a:ext uri="{9D8B030D-6E8A-4147-A177-3AD203B41FA5}">
                      <a16:colId xmlns:a16="http://schemas.microsoft.com/office/drawing/2014/main" val="952978316"/>
                    </a:ext>
                  </a:extLst>
                </a:gridCol>
                <a:gridCol w="984538">
                  <a:extLst>
                    <a:ext uri="{9D8B030D-6E8A-4147-A177-3AD203B41FA5}">
                      <a16:colId xmlns:a16="http://schemas.microsoft.com/office/drawing/2014/main" val="3151245733"/>
                    </a:ext>
                  </a:extLst>
                </a:gridCol>
                <a:gridCol w="984539">
                  <a:extLst>
                    <a:ext uri="{9D8B030D-6E8A-4147-A177-3AD203B41FA5}">
                      <a16:colId xmlns:a16="http://schemas.microsoft.com/office/drawing/2014/main" val="2561927213"/>
                    </a:ext>
                  </a:extLst>
                </a:gridCol>
                <a:gridCol w="969621">
                  <a:extLst>
                    <a:ext uri="{9D8B030D-6E8A-4147-A177-3AD203B41FA5}">
                      <a16:colId xmlns:a16="http://schemas.microsoft.com/office/drawing/2014/main" val="1524200992"/>
                    </a:ext>
                  </a:extLst>
                </a:gridCol>
                <a:gridCol w="1059124">
                  <a:extLst>
                    <a:ext uri="{9D8B030D-6E8A-4147-A177-3AD203B41FA5}">
                      <a16:colId xmlns:a16="http://schemas.microsoft.com/office/drawing/2014/main" val="563371168"/>
                    </a:ext>
                  </a:extLst>
                </a:gridCol>
              </a:tblGrid>
              <a:tr h="1724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Atividade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000" b="1" baseline="30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0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Ano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000" b="1" baseline="30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000" b="1" baseline="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baseline="0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Ano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000" b="1" baseline="30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0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Ano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000" b="1" baseline="30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0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Ano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000" b="1" baseline="30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2000" b="1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Ano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3212513"/>
                  </a:ext>
                </a:extLst>
              </a:tr>
              <a:tr h="17246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Desenvolvimento</a:t>
                      </a:r>
                      <a:r>
                        <a:rPr lang="en-US" sz="2000" b="1" baseline="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do Sensor  PIN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4716721"/>
                  </a:ext>
                </a:extLst>
              </a:tr>
              <a:tr h="1724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0" baseline="0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Caracterização</a:t>
                      </a:r>
                      <a:r>
                        <a:rPr lang="en-US" sz="2000" b="0" baseline="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US" sz="2000" b="0" baseline="0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diodos</a:t>
                      </a:r>
                      <a:r>
                        <a:rPr lang="en-US" sz="2000" b="0" baseline="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PIN </a:t>
                      </a:r>
                      <a:r>
                        <a:rPr lang="en-US" sz="2000" b="0" baseline="0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Comerciais</a:t>
                      </a:r>
                      <a:endParaRPr lang="pt-BR" sz="2000" b="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3448006"/>
                  </a:ext>
                </a:extLst>
              </a:tr>
              <a:tr h="1724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Projeto do Sistema</a:t>
                      </a:r>
                      <a:r>
                        <a:rPr lang="pt-BR" sz="2000" baseline="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 Condicionamento de Sinais dos diodos PIN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1815332"/>
                  </a:ext>
                </a:extLst>
              </a:tr>
              <a:tr h="172463">
                <a:tc gridSpan="6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b="1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Desenvolvimento</a:t>
                      </a:r>
                      <a:r>
                        <a:rPr lang="en-US" sz="2000" b="1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lang="en-US" sz="2000" b="1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dispositivo</a:t>
                      </a:r>
                      <a:r>
                        <a:rPr lang="en-US" sz="2000" b="1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baseline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tipo</a:t>
                      </a:r>
                      <a:r>
                        <a:rPr lang="en-US" sz="2000" b="1" baseline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LGAD</a:t>
                      </a:r>
                      <a:r>
                        <a:rPr lang="en-US" sz="2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1523623"/>
                  </a:ext>
                </a:extLst>
              </a:tr>
              <a:tr h="1724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Projeto</a:t>
                      </a:r>
                      <a:r>
                        <a:rPr lang="en-US" sz="2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da </a:t>
                      </a:r>
                      <a:r>
                        <a:rPr lang="en-US" sz="2000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Estrutura</a:t>
                      </a:r>
                      <a:r>
                        <a:rPr lang="en-US" sz="2000" baseline="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aseline="0" dirty="0" err="1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tipo</a:t>
                      </a:r>
                      <a:r>
                        <a:rPr lang="en-US" sz="2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LGAD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0254645"/>
                  </a:ext>
                </a:extLst>
              </a:tr>
              <a:tr h="3449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Projeto do Sistema</a:t>
                      </a:r>
                      <a:r>
                        <a:rPr lang="pt-BR" sz="2000" baseline="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 Condicionamento de Sinais dos diodos PIN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pt-BR" sz="200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Cambria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 </a:t>
                      </a:r>
                      <a:endParaRPr lang="pt-BR" sz="2000" dirty="0">
                        <a:effectLst/>
                        <a:latin typeface="Cambria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74" marR="6467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9351"/>
                  </a:ext>
                </a:extLst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68023" y="676548"/>
            <a:ext cx="1018307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Cronograma de execução </a:t>
            </a:r>
            <a:endParaRPr kumimoji="0" lang="pt-BR" altLang="pt-BR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605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B6F218-F7A2-C933-A653-5AE2E4EDB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564" y="198388"/>
            <a:ext cx="9905998" cy="798390"/>
          </a:xfrm>
        </p:spPr>
        <p:txBody>
          <a:bodyPr/>
          <a:lstStyle/>
          <a:p>
            <a:r>
              <a:rPr lang="pt-BR" dirty="0"/>
              <a:t>Team </a:t>
            </a:r>
            <a:r>
              <a:rPr lang="pt-BR" dirty="0" err="1"/>
              <a:t>Members</a:t>
            </a:r>
            <a:r>
              <a:rPr lang="pt-BR" dirty="0"/>
              <a:t> </a:t>
            </a:r>
            <a:r>
              <a:rPr lang="pt-BR" dirty="0" err="1"/>
              <a:t>Group</a:t>
            </a:r>
            <a:endParaRPr lang="pt-BR" dirty="0"/>
          </a:p>
        </p:txBody>
      </p:sp>
      <p:graphicFrame>
        <p:nvGraphicFramePr>
          <p:cNvPr id="12" name="Espaço Reservado para Conteúdo 11">
            <a:extLst>
              <a:ext uri="{FF2B5EF4-FFF2-40B4-BE49-F238E27FC236}">
                <a16:creationId xmlns:a16="http://schemas.microsoft.com/office/drawing/2014/main" id="{FFA18E2C-8CEA-8B5D-E24D-B99541AB09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7701650"/>
              </p:ext>
            </p:extLst>
          </p:nvPr>
        </p:nvGraphicFramePr>
        <p:xfrm>
          <a:off x="981513" y="1115738"/>
          <a:ext cx="9454392" cy="4949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25297">
                  <a:extLst>
                    <a:ext uri="{9D8B030D-6E8A-4147-A177-3AD203B41FA5}">
                      <a16:colId xmlns:a16="http://schemas.microsoft.com/office/drawing/2014/main" val="3402576954"/>
                    </a:ext>
                  </a:extLst>
                </a:gridCol>
                <a:gridCol w="4729095">
                  <a:extLst>
                    <a:ext uri="{9D8B030D-6E8A-4147-A177-3AD203B41FA5}">
                      <a16:colId xmlns:a16="http://schemas.microsoft.com/office/drawing/2014/main" val="687853024"/>
                    </a:ext>
                  </a:extLst>
                </a:gridCol>
              </a:tblGrid>
              <a:tr h="2749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Nome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Função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/>
                </a:tc>
                <a:extLst>
                  <a:ext uri="{0D108BD9-81ED-4DB2-BD59-A6C34878D82A}">
                    <a16:rowId xmlns:a16="http://schemas.microsoft.com/office/drawing/2014/main" val="3134508596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Ronaldo Domingues Mansano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Pesquisador Principal *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423732304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Antonio Carlos Seabra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Pesquisador Associado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2681185237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Gustavo Pamplona Rehder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Pesquisador Associado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3363204295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João Antonio Martino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Pesquisador Associado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2433545953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Nilton Itiro Morimoto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Pesquisador Associado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3741745366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Paula Ghedini Der Agopian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Pesquisador Associado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718198285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Sebastião</a:t>
                      </a:r>
                      <a:r>
                        <a:rPr lang="pt-BR" sz="1100">
                          <a:effectLst/>
                        </a:rPr>
                        <a:t> Gomes dos Santos Filho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Pesquisador Associado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1614082027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Wilhelmus Adrianus Maria Van Noije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Pesquisador Associado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624253272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Marcos Norio Watanabe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Bolsista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3874813924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Adir Jose Moreira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Apoio Técnico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3842860444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Ana Neilde Rodrigues da Silva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Apoio Técnico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2244466461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Bruno Cavalcante de Souza Sanches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Apoio Técnico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967201015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Gustavo Marcati Alexandrino Alves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Apoio Técnico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2789481875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Nelson Ordonez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Apoio Técnico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4282092664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u="sng">
                          <a:effectLst/>
                        </a:rPr>
                        <a:t>Ricardo Cardoso Rangel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Apoio Técnico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3456437198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Luis da Siva Zambom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Pesquisador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3921953037"/>
                  </a:ext>
                </a:extLst>
              </a:tr>
              <a:tr h="2749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>
                          <a:effectLst/>
                        </a:rPr>
                        <a:t>Carlos Alberto Ramos</a:t>
                      </a:r>
                      <a:endParaRPr lang="pt-BR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pt-BR" sz="1100" dirty="0">
                          <a:effectLst/>
                        </a:rPr>
                        <a:t>Apoio Técnico</a:t>
                      </a:r>
                      <a:endParaRPr lang="pt-BR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2161" marR="12161" marT="12161" marB="12161" anchor="ctr"/>
                </a:tc>
                <a:extLst>
                  <a:ext uri="{0D108BD9-81ED-4DB2-BD59-A6C34878D82A}">
                    <a16:rowId xmlns:a16="http://schemas.microsoft.com/office/drawing/2014/main" val="332028991"/>
                  </a:ext>
                </a:extLst>
              </a:tr>
            </a:tbl>
          </a:graphicData>
        </a:graphic>
      </p:graphicFrame>
      <p:sp>
        <p:nvSpPr>
          <p:cNvPr id="13" name="Rectangle 3">
            <a:extLst>
              <a:ext uri="{FF2B5EF4-FFF2-40B4-BE49-F238E27FC236}">
                <a16:creationId xmlns:a16="http://schemas.microsoft.com/office/drawing/2014/main" id="{A9A60685-C108-2974-B95A-09F135A01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50649" y="-196171"/>
            <a:ext cx="15618911" cy="688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2770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B6F218-F7A2-C933-A653-5AE2E4EDB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564" y="198388"/>
            <a:ext cx="9905998" cy="798390"/>
          </a:xfrm>
        </p:spPr>
        <p:txBody>
          <a:bodyPr/>
          <a:lstStyle/>
          <a:p>
            <a:r>
              <a:rPr lang="pt-BR" dirty="0" err="1"/>
              <a:t>Infrastructure</a:t>
            </a:r>
            <a:endParaRPr lang="pt-BR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7366F26-8ABD-FD8B-AA8B-AA0AD3563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26" y="1064740"/>
            <a:ext cx="9905999" cy="4728520"/>
          </a:xfrm>
        </p:spPr>
        <p:txBody>
          <a:bodyPr/>
          <a:lstStyle/>
          <a:p>
            <a:pPr indent="180340" algn="just" hangingPunct="0">
              <a:spcAft>
                <a:spcPts val="900"/>
              </a:spcAft>
            </a:pPr>
            <a:r>
              <a:rPr lang="pt-BR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A Divisão de Microssistemas Integrados do Laboratório de Sistemas Integrados do Departamento de Engenharia de Sistemas Eletrônicos da Escola Politécnica da USP (DMI-LSI-PSI-EPUSP) dispõe da seguinte </a:t>
            </a:r>
            <a:r>
              <a:rPr lang="pt-BR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infra-estrutura</a:t>
            </a:r>
            <a:r>
              <a:rPr lang="pt-BR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de </a:t>
            </a:r>
            <a:r>
              <a:rPr lang="pt-BR" sz="1800" dirty="0" err="1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microfabricação</a:t>
            </a:r>
            <a:r>
              <a:rPr lang="pt-BR" sz="18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</a:rPr>
              <a:t> para estudo, desenvolvimento e caracterização de microdispositivos eletrônicos e micro-opto-eletro-mecânicos (MOEMS):</a:t>
            </a:r>
          </a:p>
          <a:p>
            <a:pPr marL="540385">
              <a:tabLst>
                <a:tab pos="2610485" algn="l"/>
              </a:tabLst>
            </a:pP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1) Sala Limpa Principal 	(EPUSP, Prédio Elétrica, sala A1-54)</a:t>
            </a:r>
          </a:p>
          <a:p>
            <a:pPr marL="540385">
              <a:tabLst>
                <a:tab pos="2610485" algn="l"/>
              </a:tabLst>
            </a:pP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2) Sala de Processos II 	(EPUSP, Prédio Elétrica, sala A1-50)</a:t>
            </a:r>
          </a:p>
          <a:p>
            <a:pPr marL="540385">
              <a:tabLst>
                <a:tab pos="2610485" algn="l"/>
              </a:tabLst>
            </a:pP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3) Sala de Sensores I 	(EPUSP, Prédio Elétrica, sala A1-50)</a:t>
            </a:r>
          </a:p>
          <a:p>
            <a:pPr marL="540385">
              <a:tabLst>
                <a:tab pos="2610485" algn="l"/>
              </a:tabLst>
            </a:pP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4) Sala de Sensores II 	(EPUSP, Prédio Elétrica, sala A1-54)</a:t>
            </a:r>
          </a:p>
          <a:p>
            <a:pPr marL="540385">
              <a:tabLst>
                <a:tab pos="2610485" algn="l"/>
              </a:tabLst>
            </a:pP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5) Sala de Óptica Difrativa 	(EPUSP, Prédio Elétrica, sala A1-54)</a:t>
            </a:r>
          </a:p>
          <a:p>
            <a:pPr marL="540385">
              <a:tabLst>
                <a:tab pos="2610485" algn="l"/>
              </a:tabLst>
            </a:pP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6) Sala de Caracterização I 	(EPUSP, Prédio Elétrica, sala A1-54)</a:t>
            </a:r>
          </a:p>
          <a:p>
            <a:pPr marL="540385">
              <a:tabLst>
                <a:tab pos="2610485" algn="l"/>
              </a:tabLst>
            </a:pPr>
            <a:r>
              <a:rPr lang="pt-B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7) Sala de Caracterização II 	(EPUSP, Prédio Elétrica, sala A1-54)</a:t>
            </a:r>
          </a:p>
          <a:p>
            <a:endParaRPr lang="pt-B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AA2EB67-BEA7-DD63-521B-FD10BA8CE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246" y="2215978"/>
            <a:ext cx="3919239" cy="4260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1952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3C1678-BF3A-2FD0-1A7D-8B76115B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pt-BR" sz="3600" dirty="0">
                <a:solidFill>
                  <a:schemeClr val="tx1"/>
                </a:solidFill>
              </a:rPr>
              <a:t>Participação do LSI (EPUSP) no </a:t>
            </a:r>
            <a:r>
              <a:rPr lang="pt-BR" sz="3600" dirty="0" err="1">
                <a:solidFill>
                  <a:schemeClr val="tx1"/>
                </a:solidFill>
              </a:rPr>
              <a:t>Working</a:t>
            </a:r>
            <a:r>
              <a:rPr lang="pt-BR" sz="3600" dirty="0">
                <a:solidFill>
                  <a:schemeClr val="tx1"/>
                </a:solidFill>
              </a:rPr>
              <a:t> </a:t>
            </a:r>
            <a:r>
              <a:rPr lang="pt-BR" sz="3600" dirty="0" err="1">
                <a:solidFill>
                  <a:schemeClr val="tx1"/>
                </a:solidFill>
              </a:rPr>
              <a:t>Group</a:t>
            </a:r>
            <a:r>
              <a:rPr lang="pt-BR" sz="3600" dirty="0">
                <a:solidFill>
                  <a:schemeClr val="tx1"/>
                </a:solidFill>
              </a:rPr>
              <a:t> 5.2- </a:t>
            </a:r>
            <a:r>
              <a:rPr lang="pt-BR" dirty="0"/>
              <a:t>Semicondutor </a:t>
            </a:r>
            <a:r>
              <a:rPr lang="pt-BR" dirty="0" err="1"/>
              <a:t>Sensors</a:t>
            </a:r>
            <a:r>
              <a:rPr lang="pt-BR" dirty="0"/>
              <a:t> </a:t>
            </a:r>
            <a:r>
              <a:rPr lang="pt-BR" dirty="0" err="1"/>
              <a:t>Development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Fabrication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7D75A1D0-1433-31E1-3F55-14A37E054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2513097"/>
            <a:ext cx="9905999" cy="3541714"/>
          </a:xfrm>
        </p:spPr>
        <p:txBody>
          <a:bodyPr/>
          <a:lstStyle/>
          <a:p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Three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device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structures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will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developed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tested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for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detection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X-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rays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other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ionizing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particles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</a:t>
            </a:r>
            <a:r>
              <a:rPr kumimoji="0" lang="pt-BR" altLang="pt-BR" sz="9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</a:p>
          <a:p>
            <a:endParaRPr kumimoji="0" lang="pt-BR" altLang="pt-BR" sz="900" b="0" i="0" u="none" strike="noStrike" cap="none" normalizeH="0" baseline="0" dirty="0">
              <a:ln>
                <a:noFill/>
              </a:ln>
              <a:effectLst/>
            </a:endParaRPr>
          </a:p>
          <a:p>
            <a:pPr marL="342900" indent="-342900">
              <a:buAutoNum type="alphaLcParenBoth"/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LGAD (Low Gain Avalanche Detectors)</a:t>
            </a:r>
          </a:p>
          <a:p>
            <a:pPr marL="342900" indent="-342900">
              <a:buAutoNum type="alphaLcParenBoth"/>
            </a:pPr>
            <a:r>
              <a:rPr lang="en-US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PIN Diode </a:t>
            </a:r>
          </a:p>
          <a:p>
            <a:pPr marL="342900" indent="-342900">
              <a:buAutoNum type="alphaLcParenBoth"/>
            </a:pPr>
            <a:r>
              <a:rPr lang="en-US" sz="1800" b="1" dirty="0">
                <a:latin typeface="Times New Roman" panose="02020603050405020304" pitchFamily="18" charset="0"/>
                <a:ea typeface="Calibri" panose="020F0502020204030204" pitchFamily="34" charset="0"/>
              </a:rPr>
              <a:t> HV-MOS Detector</a:t>
            </a:r>
          </a:p>
          <a:p>
            <a:endParaRPr lang="pt-BR" sz="9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kumimoji="0" lang="pt-BR" altLang="pt-BR" sz="900" b="0" i="0" u="none" strike="noStrike" cap="none" normalizeH="0" baseline="0" dirty="0">
              <a:ln>
                <a:noFill/>
              </a:ln>
              <a:effectLst/>
            </a:endParaRPr>
          </a:p>
          <a:p>
            <a:pPr marL="0" indent="0">
              <a:buNone/>
            </a:pPr>
            <a:endParaRPr kumimoji="0" lang="pt-BR" altLang="pt-BR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endParaRPr lang="pt-BR" dirty="0"/>
          </a:p>
          <a:p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AB33BFE5-15AB-65F3-8548-7BC3F6FE0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33299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530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FC88B5-25CF-5C8D-A222-A91AB7460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461432"/>
            <a:ext cx="9905998" cy="1478570"/>
          </a:xfrm>
        </p:spPr>
        <p:txBody>
          <a:bodyPr/>
          <a:lstStyle/>
          <a:p>
            <a:r>
              <a:rPr lang="pt-BR" dirty="0"/>
              <a:t>PIN </a:t>
            </a:r>
            <a:r>
              <a:rPr lang="pt-BR" dirty="0" err="1"/>
              <a:t>Diode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20ED3F-183D-2C2E-8F84-80F471C9F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741" y="1658143"/>
            <a:ext cx="10544432" cy="3541714"/>
          </a:xfrm>
        </p:spPr>
        <p:txBody>
          <a:bodyPr/>
          <a:lstStyle/>
          <a:p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device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composed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three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layers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one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P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type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one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N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type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between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them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a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layer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intrinsic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silicon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(non-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doped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),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biggest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advantage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in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manufacture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structure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are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thick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layers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smaller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number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process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steps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device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conventionally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used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in light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intensity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detectors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, for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detection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RX, it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necessary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to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increase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thickness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intrinsic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layer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</a:t>
            </a:r>
            <a:r>
              <a:rPr kumimoji="0" lang="pt-BR" altLang="pt-BR" sz="9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pt-BR" altLang="pt-BR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endParaRPr lang="pt-BR" dirty="0"/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EA063D4F-CA0B-C02B-64A6-B503AB541B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084" y="4003146"/>
            <a:ext cx="2853938" cy="23934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20391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FC88B5-25CF-5C8D-A222-A91AB7460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461432"/>
            <a:ext cx="9905998" cy="1478570"/>
          </a:xfrm>
        </p:spPr>
        <p:txBody>
          <a:bodyPr/>
          <a:lstStyle/>
          <a:p>
            <a:r>
              <a:rPr lang="pt-BR" dirty="0"/>
              <a:t>PIN </a:t>
            </a:r>
            <a:r>
              <a:rPr lang="pt-BR" dirty="0" err="1"/>
              <a:t>Diode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20ED3F-183D-2C2E-8F84-80F471C9F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741" y="1658143"/>
            <a:ext cx="10544432" cy="3541714"/>
          </a:xfrm>
        </p:spPr>
        <p:txBody>
          <a:bodyPr/>
          <a:lstStyle/>
          <a:p>
            <a:r>
              <a:rPr lang="pt-BR" dirty="0"/>
              <a:t>In </a:t>
            </a:r>
            <a:r>
              <a:rPr lang="pt-BR" dirty="0" err="1"/>
              <a:t>this</a:t>
            </a:r>
            <a:r>
              <a:rPr lang="pt-BR" dirty="0"/>
              <a:t> </a:t>
            </a:r>
            <a:r>
              <a:rPr lang="pt-BR" dirty="0" err="1"/>
              <a:t>development</a:t>
            </a:r>
            <a:r>
              <a:rPr lang="pt-BR" dirty="0"/>
              <a:t> </a:t>
            </a:r>
            <a:r>
              <a:rPr lang="pt-BR" dirty="0" err="1"/>
              <a:t>we</a:t>
            </a:r>
            <a:r>
              <a:rPr lang="pt-BR" dirty="0"/>
              <a:t> </a:t>
            </a:r>
            <a:r>
              <a:rPr lang="pt-BR" dirty="0" err="1"/>
              <a:t>working</a:t>
            </a:r>
            <a:r>
              <a:rPr lang="pt-BR" dirty="0"/>
              <a:t> in </a:t>
            </a:r>
            <a:r>
              <a:rPr lang="pt-BR" dirty="0" err="1"/>
              <a:t>thre</a:t>
            </a:r>
            <a:r>
              <a:rPr lang="pt-BR" dirty="0"/>
              <a:t> fronts;</a:t>
            </a:r>
          </a:p>
          <a:p>
            <a:endParaRPr lang="pt-BR" dirty="0"/>
          </a:p>
          <a:p>
            <a:r>
              <a:rPr lang="pt-BR" dirty="0"/>
              <a:t>(a) </a:t>
            </a:r>
            <a:r>
              <a:rPr lang="pt-BR" dirty="0" err="1"/>
              <a:t>Modification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/</a:t>
            </a:r>
            <a:r>
              <a:rPr lang="pt-BR" dirty="0" err="1"/>
              <a:t>or</a:t>
            </a:r>
            <a:r>
              <a:rPr lang="pt-BR" dirty="0"/>
              <a:t> </a:t>
            </a:r>
            <a:r>
              <a:rPr lang="pt-BR" dirty="0" err="1"/>
              <a:t>optimization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comercial PIN </a:t>
            </a:r>
            <a:r>
              <a:rPr lang="pt-BR" dirty="0" err="1"/>
              <a:t>diodes</a:t>
            </a:r>
            <a:endParaRPr lang="pt-BR" dirty="0"/>
          </a:p>
          <a:p>
            <a:r>
              <a:rPr lang="pt-BR" dirty="0"/>
              <a:t>(a) </a:t>
            </a:r>
            <a:r>
              <a:rPr lang="pt-BR" dirty="0" err="1"/>
              <a:t>Development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fabrication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structure</a:t>
            </a:r>
            <a:r>
              <a:rPr lang="pt-BR" dirty="0"/>
              <a:t> for PIN </a:t>
            </a:r>
            <a:r>
              <a:rPr lang="pt-BR" dirty="0" err="1"/>
              <a:t>diodes</a:t>
            </a:r>
            <a:endParaRPr lang="pt-BR" dirty="0"/>
          </a:p>
          <a:p>
            <a:r>
              <a:rPr lang="pt-BR" dirty="0"/>
              <a:t>(c) </a:t>
            </a:r>
            <a:r>
              <a:rPr lang="pt-BR" dirty="0" err="1"/>
              <a:t>Development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electronic</a:t>
            </a:r>
            <a:r>
              <a:rPr lang="pt-BR" dirty="0"/>
              <a:t> </a:t>
            </a:r>
            <a:r>
              <a:rPr lang="pt-BR" dirty="0" err="1"/>
              <a:t>transduction</a:t>
            </a:r>
            <a:r>
              <a:rPr lang="pt-BR" dirty="0"/>
              <a:t> </a:t>
            </a:r>
            <a:r>
              <a:rPr lang="pt-BR" dirty="0" err="1"/>
              <a:t>and</a:t>
            </a:r>
            <a:r>
              <a:rPr lang="pt-BR" dirty="0"/>
              <a:t> </a:t>
            </a:r>
            <a:r>
              <a:rPr lang="pt-BR" dirty="0" err="1"/>
              <a:t>signal</a:t>
            </a:r>
            <a:r>
              <a:rPr lang="pt-BR" dirty="0"/>
              <a:t> </a:t>
            </a:r>
            <a:r>
              <a:rPr lang="pt-BR" dirty="0" err="1"/>
              <a:t>adjustes</a:t>
            </a:r>
            <a:r>
              <a:rPr lang="pt-BR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70918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FC88B5-25CF-5C8D-A222-A91AB7460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461432"/>
            <a:ext cx="9905998" cy="1478570"/>
          </a:xfrm>
        </p:spPr>
        <p:txBody>
          <a:bodyPr/>
          <a:lstStyle/>
          <a:p>
            <a:r>
              <a:rPr lang="pt-BR" dirty="0"/>
              <a:t>PIN </a:t>
            </a:r>
            <a:r>
              <a:rPr lang="pt-BR" dirty="0" err="1"/>
              <a:t>Diode</a:t>
            </a:r>
            <a:endParaRPr lang="pt-BR" dirty="0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720ED3F-183D-2C2E-8F84-80F471C9F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741" y="1658142"/>
            <a:ext cx="10544432" cy="4923889"/>
          </a:xfrm>
        </p:spPr>
        <p:txBody>
          <a:bodyPr>
            <a:normAutofit fontScale="925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For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study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these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devices,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following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steps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will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carried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out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marL="457200" lvl="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AutoNum type="arabicPeriod"/>
            </a:pPr>
            <a:r>
              <a:rPr lang="pt-BR" altLang="pt-BR" dirty="0" err="1">
                <a:latin typeface="inherit"/>
              </a:rPr>
              <a:t>Acquisition</a:t>
            </a:r>
            <a:r>
              <a:rPr lang="pt-BR" altLang="pt-BR" dirty="0">
                <a:latin typeface="inherit"/>
              </a:rPr>
              <a:t> </a:t>
            </a:r>
            <a:r>
              <a:rPr lang="pt-BR" altLang="pt-BR" dirty="0" err="1">
                <a:latin typeface="inherit"/>
              </a:rPr>
              <a:t>of</a:t>
            </a:r>
            <a:r>
              <a:rPr lang="pt-BR" altLang="pt-BR" dirty="0">
                <a:latin typeface="inherit"/>
              </a:rPr>
              <a:t> </a:t>
            </a:r>
            <a:r>
              <a:rPr lang="pt-BR" altLang="pt-BR" dirty="0" err="1">
                <a:latin typeface="inherit"/>
              </a:rPr>
              <a:t>commercial</a:t>
            </a:r>
            <a:r>
              <a:rPr lang="pt-BR" altLang="pt-BR" dirty="0">
                <a:latin typeface="inherit"/>
              </a:rPr>
              <a:t> PIN-</a:t>
            </a:r>
            <a:r>
              <a:rPr lang="pt-BR" altLang="pt-BR" dirty="0" err="1">
                <a:latin typeface="inherit"/>
              </a:rPr>
              <a:t>type</a:t>
            </a:r>
            <a:r>
              <a:rPr lang="pt-BR" altLang="pt-BR" dirty="0">
                <a:latin typeface="inherit"/>
              </a:rPr>
              <a:t> </a:t>
            </a:r>
            <a:r>
              <a:rPr lang="pt-BR" altLang="pt-BR" dirty="0" err="1">
                <a:latin typeface="inherit"/>
              </a:rPr>
              <a:t>sensors</a:t>
            </a:r>
            <a:r>
              <a:rPr lang="pt-BR" altLang="pt-BR" dirty="0">
                <a:latin typeface="inherit"/>
              </a:rPr>
              <a:t> </a:t>
            </a:r>
          </a:p>
          <a:p>
            <a:pPr marL="457200" lvl="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AutoNum type="arabicPeriod"/>
            </a:pPr>
            <a:r>
              <a:rPr lang="pt-BR" altLang="pt-BR" dirty="0" err="1">
                <a:latin typeface="inherit"/>
              </a:rPr>
              <a:t>Development</a:t>
            </a:r>
            <a:r>
              <a:rPr lang="pt-BR" altLang="pt-BR" dirty="0">
                <a:latin typeface="inherit"/>
              </a:rPr>
              <a:t> </a:t>
            </a:r>
            <a:r>
              <a:rPr lang="pt-BR" altLang="pt-BR" dirty="0" err="1">
                <a:latin typeface="inherit"/>
              </a:rPr>
              <a:t>and</a:t>
            </a:r>
            <a:r>
              <a:rPr lang="pt-BR" altLang="pt-BR" dirty="0">
                <a:latin typeface="inherit"/>
              </a:rPr>
              <a:t> </a:t>
            </a:r>
            <a:r>
              <a:rPr lang="pt-BR" altLang="pt-BR" dirty="0" err="1">
                <a:latin typeface="inherit"/>
              </a:rPr>
              <a:t>deposition</a:t>
            </a:r>
            <a:r>
              <a:rPr lang="pt-BR" altLang="pt-BR" dirty="0">
                <a:latin typeface="inherit"/>
              </a:rPr>
              <a:t> </a:t>
            </a:r>
            <a:r>
              <a:rPr lang="pt-BR" altLang="pt-BR" dirty="0" err="1">
                <a:latin typeface="inherit"/>
              </a:rPr>
              <a:t>of</a:t>
            </a:r>
            <a:r>
              <a:rPr lang="pt-BR" altLang="pt-BR" dirty="0">
                <a:latin typeface="inherit"/>
              </a:rPr>
              <a:t> </a:t>
            </a:r>
            <a:r>
              <a:rPr lang="pt-BR" altLang="pt-BR" dirty="0" err="1">
                <a:latin typeface="inherit"/>
              </a:rPr>
              <a:t>layers</a:t>
            </a:r>
            <a:r>
              <a:rPr lang="pt-BR" altLang="pt-BR" dirty="0">
                <a:latin typeface="inherit"/>
              </a:rPr>
              <a:t> </a:t>
            </a:r>
            <a:r>
              <a:rPr lang="pt-BR" altLang="pt-BR" dirty="0" err="1">
                <a:latin typeface="inherit"/>
              </a:rPr>
              <a:t>of</a:t>
            </a:r>
            <a:r>
              <a:rPr lang="pt-BR" altLang="pt-BR" dirty="0">
                <a:latin typeface="inherit"/>
              </a:rPr>
              <a:t> </a:t>
            </a:r>
            <a:r>
              <a:rPr lang="pt-BR" altLang="pt-BR" dirty="0" err="1">
                <a:latin typeface="inherit"/>
              </a:rPr>
              <a:t>radiation</a:t>
            </a:r>
            <a:r>
              <a:rPr lang="pt-BR" altLang="pt-BR" dirty="0">
                <a:latin typeface="inherit"/>
              </a:rPr>
              <a:t> </a:t>
            </a:r>
            <a:r>
              <a:rPr lang="pt-BR" altLang="pt-BR" dirty="0" err="1">
                <a:latin typeface="inherit"/>
              </a:rPr>
              <a:t>sensitive</a:t>
            </a:r>
            <a:r>
              <a:rPr lang="pt-BR" altLang="pt-BR" dirty="0">
                <a:latin typeface="inherit"/>
              </a:rPr>
              <a:t> material </a:t>
            </a:r>
            <a:r>
              <a:rPr lang="pt-BR" altLang="pt-BR" dirty="0" err="1">
                <a:latin typeface="inherit"/>
              </a:rPr>
              <a:t>on</a:t>
            </a:r>
            <a:r>
              <a:rPr lang="pt-BR" altLang="pt-BR" dirty="0">
                <a:latin typeface="inherit"/>
              </a:rPr>
              <a:t> </a:t>
            </a:r>
            <a:r>
              <a:rPr lang="pt-BR" altLang="pt-BR" dirty="0" err="1">
                <a:latin typeface="inherit"/>
              </a:rPr>
              <a:t>commercial</a:t>
            </a:r>
            <a:r>
              <a:rPr lang="pt-BR" altLang="pt-BR" dirty="0">
                <a:latin typeface="inherit"/>
              </a:rPr>
              <a:t> pin </a:t>
            </a:r>
            <a:r>
              <a:rPr lang="pt-BR" altLang="pt-BR" dirty="0" err="1">
                <a:latin typeface="inherit"/>
              </a:rPr>
              <a:t>diodes</a:t>
            </a:r>
            <a:r>
              <a:rPr lang="pt-BR" altLang="pt-BR" dirty="0">
                <a:latin typeface="inherit"/>
              </a:rPr>
              <a:t>. </a:t>
            </a:r>
          </a:p>
          <a:p>
            <a:pPr marL="457200" lvl="0" indent="-4572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AutoNum type="arabicPeriod"/>
            </a:pPr>
            <a:r>
              <a:rPr lang="pt-BR" altLang="pt-BR" dirty="0" err="1">
                <a:latin typeface="inherit"/>
              </a:rPr>
              <a:t>Acquisition</a:t>
            </a:r>
            <a:r>
              <a:rPr lang="pt-BR" altLang="pt-BR" dirty="0"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N-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type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silicon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substrates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Acquisition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intrinsic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silicon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substrates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Study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amorphous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silicon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deposition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crystallization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in a neutral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environment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Study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P-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type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N-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type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silicon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deposition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sputtering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P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N-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type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doping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intrinsic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substrate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implantation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thermal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diffusion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Manufacture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PIN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type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sensors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Testing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sensors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with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X-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rays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Project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Pre-Amplifier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signal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conditioning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circuit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</a:t>
            </a:r>
            <a:r>
              <a:rPr kumimoji="0" lang="pt-BR" altLang="pt-BR" sz="9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pt-BR" altLang="pt-BR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986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FC88B5-25CF-5C8D-A222-A91AB7460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362578"/>
            <a:ext cx="9905998" cy="1478570"/>
          </a:xfrm>
        </p:spPr>
        <p:txBody>
          <a:bodyPr/>
          <a:lstStyle/>
          <a:p>
            <a:r>
              <a:rPr kumimoji="0" lang="pt-BR" altLang="pt-BR" sz="36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Low</a:t>
            </a:r>
            <a:r>
              <a:rPr kumimoji="0" lang="pt-BR" altLang="pt-BR" sz="36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36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Gain</a:t>
            </a:r>
            <a:r>
              <a:rPr kumimoji="0" lang="pt-BR" altLang="pt-BR" sz="36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Avalanche </a:t>
            </a:r>
            <a:r>
              <a:rPr kumimoji="0" lang="pt-BR" altLang="pt-BR" sz="36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Detectors</a:t>
            </a:r>
            <a:endParaRPr lang="pt-BR" dirty="0"/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AEE9F95C-F069-EF7E-B77C-36E102D9D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8467" y="1658142"/>
            <a:ext cx="7001048" cy="4759133"/>
          </a:xfrm>
        </p:spPr>
        <p:txBody>
          <a:bodyPr/>
          <a:lstStyle/>
          <a:p>
            <a:pPr algn="just"/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Low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Gain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Avalanche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Detectors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LGAD are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silicon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sensors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with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built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-in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signal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amplification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 The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amplification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due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to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high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field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region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realized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additional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doping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layer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below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charge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carrier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collection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electrode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 For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example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, in a PIN-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type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sensor,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additional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P-doping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used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as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multiplication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layer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This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creates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signal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amplification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with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similar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noise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levels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as standard PIN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diodes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but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multiplication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needs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to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small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enough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not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to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saturate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front-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end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readout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</a:t>
            </a:r>
            <a:r>
              <a:rPr kumimoji="0" lang="pt-BR" altLang="pt-BR" sz="9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pt-BR" altLang="pt-BR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endParaRPr lang="pt-BR" dirty="0"/>
          </a:p>
        </p:txBody>
      </p:sp>
      <p:pic>
        <p:nvPicPr>
          <p:cNvPr id="8" name="Espaço Reservado para Conteúdo 2">
            <a:extLst>
              <a:ext uri="{FF2B5EF4-FFF2-40B4-BE49-F238E27FC236}">
                <a16:creationId xmlns:a16="http://schemas.microsoft.com/office/drawing/2014/main" id="{87832D5E-235D-63EC-D604-B8B7552862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607" y="951367"/>
            <a:ext cx="3374826" cy="49552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96163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0FC88B5-25CF-5C8D-A222-A91AB7460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362578"/>
            <a:ext cx="9905998" cy="1478570"/>
          </a:xfrm>
        </p:spPr>
        <p:txBody>
          <a:bodyPr/>
          <a:lstStyle/>
          <a:p>
            <a:r>
              <a:rPr kumimoji="0" lang="pt-BR" altLang="pt-BR" sz="36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Low</a:t>
            </a:r>
            <a:r>
              <a:rPr kumimoji="0" lang="pt-BR" altLang="pt-BR" sz="36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36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Gain</a:t>
            </a:r>
            <a:r>
              <a:rPr kumimoji="0" lang="pt-BR" altLang="pt-BR" sz="36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Avalanche </a:t>
            </a:r>
            <a:r>
              <a:rPr kumimoji="0" lang="pt-BR" altLang="pt-BR" sz="36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Detectors</a:t>
            </a:r>
            <a:endParaRPr lang="pt-BR" dirty="0"/>
          </a:p>
        </p:txBody>
      </p:sp>
      <p:sp>
        <p:nvSpPr>
          <p:cNvPr id="5" name="Espaço Reservado para Conteúdo 4">
            <a:extLst>
              <a:ext uri="{FF2B5EF4-FFF2-40B4-BE49-F238E27FC236}">
                <a16:creationId xmlns:a16="http://schemas.microsoft.com/office/drawing/2014/main" id="{FCFE3C3F-4820-595C-859B-D9AB8CBDC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8417" y="1658142"/>
            <a:ext cx="9905999" cy="4767371"/>
          </a:xfrm>
        </p:spPr>
        <p:txBody>
          <a:bodyPr>
            <a:normAutofit fontScale="85000" lnSpcReduction="20000"/>
          </a:bodyPr>
          <a:lstStyle/>
          <a:p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With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experience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results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acquired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in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manufacture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PIN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diode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, a new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structure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will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proposed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for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manufacture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LGADs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, for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which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lithographic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masks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will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designed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manufactured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doping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amplifying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layer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will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studied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finally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preamplifier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will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designed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. 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which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will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act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as a front-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end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circuit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for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developed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detector. For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development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LGAD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type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detectors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,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following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steps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will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carried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out: </a:t>
            </a:r>
          </a:p>
          <a:p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1.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Acquisition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silicon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substrates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2. Design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lithographic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masks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3.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Study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simulation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doping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by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diffusion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implantation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4.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Study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simulation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the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detector device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steps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5.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Integration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oxidation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and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diffusion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steps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to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obtain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LGAD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structures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</a:p>
          <a:p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6.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Tests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of</a:t>
            </a:r>
            <a:r>
              <a:rPr kumimoji="0" lang="pt-BR" altLang="pt-BR" sz="2400" b="0" i="0" u="none" strike="noStrike" cap="none" normalizeH="0" baseline="0" dirty="0">
                <a:ln>
                  <a:noFill/>
                </a:ln>
                <a:effectLst/>
                <a:latin typeface="inherit"/>
              </a:rPr>
              <a:t> standard </a:t>
            </a:r>
            <a:r>
              <a:rPr kumimoji="0" lang="pt-BR" altLang="pt-BR" sz="2400" b="0" i="0" u="none" strike="noStrike" cap="none" normalizeH="0" baseline="0" dirty="0" err="1">
                <a:ln>
                  <a:noFill/>
                </a:ln>
                <a:effectLst/>
                <a:latin typeface="inherit"/>
              </a:rPr>
              <a:t>structures</a:t>
            </a:r>
            <a:r>
              <a:rPr kumimoji="0" lang="pt-BR" altLang="pt-BR" sz="900" b="0" i="0" u="none" strike="noStrike" cap="none" normalizeH="0" baseline="0" dirty="0">
                <a:ln>
                  <a:noFill/>
                </a:ln>
                <a:effectLst/>
              </a:rPr>
              <a:t> </a:t>
            </a:r>
            <a:endParaRPr kumimoji="0" lang="pt-BR" altLang="pt-BR" sz="2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343966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TM04033919[[fn=Circuito]]</Template>
  <TotalTime>11187</TotalTime>
  <Words>1650</Words>
  <Application>Microsoft Office PowerPoint</Application>
  <PresentationFormat>Widescreen</PresentationFormat>
  <Paragraphs>173</Paragraphs>
  <Slides>19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Cambria</vt:lpstr>
      <vt:lpstr>inherit</vt:lpstr>
      <vt:lpstr>Times New Roman</vt:lpstr>
      <vt:lpstr>Tw Cen MT</vt:lpstr>
      <vt:lpstr>Circuito</vt:lpstr>
      <vt:lpstr>Projeto Temático 2020/04867-2</vt:lpstr>
      <vt:lpstr>Team Members Group</vt:lpstr>
      <vt:lpstr>Infrastructure</vt:lpstr>
      <vt:lpstr>Participação do LSI (EPUSP) no Working Group 5.2- Semicondutor Sensors Development and Fabrication</vt:lpstr>
      <vt:lpstr>PIN Diode</vt:lpstr>
      <vt:lpstr>PIN Diode</vt:lpstr>
      <vt:lpstr>PIN Diode</vt:lpstr>
      <vt:lpstr>Low Gain Avalanche Detectors</vt:lpstr>
      <vt:lpstr>Low Gain Avalanche Detectors</vt:lpstr>
      <vt:lpstr>HV- CMOS Detectors</vt:lpstr>
      <vt:lpstr>HV - CMOS Detector</vt:lpstr>
      <vt:lpstr>Detecção de Raios X (3-60 keV) e de radiação ionizante utilizando diodos PIN e dispositivos tipo LGAD fabricados em silício</vt:lpstr>
      <vt:lpstr>Apresentação do PowerPoint</vt:lpstr>
      <vt:lpstr>Estrutura típica de um dispositivo “Low Gain avalanche detector” (LGAD)</vt:lpstr>
      <vt:lpstr>CARACTERIZAÇÃO ELÉTRICA DE DIODOS PIN OPERANDO COMO SENSORES DE RAIOS X</vt:lpstr>
      <vt:lpstr>CARACTERIZAÇÃO ELÉTRICA DE DIODOS PIN  OPERANDO COMO SENSORES DE RAIOS X</vt:lpstr>
      <vt:lpstr>CARACTERIZAÇÃO ELÉTRICA DE DIODOS PIN OPERANDO COMO SENSORES DE RAIOS X</vt:lpstr>
      <vt:lpstr>CARACTERIZAÇÃO ELÉTRICA DE DIODOS PIN OPERANDO COMO SENSORES DE RAIOS X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ELECTRICAL CHARACTERIZATION OF PIN DIODES AS X-RAY DETECTORS</dc:title>
  <dc:creator>Bruna Rodrigues de Lima Conceicao</dc:creator>
  <cp:lastModifiedBy>mansano</cp:lastModifiedBy>
  <cp:revision>44</cp:revision>
  <dcterms:created xsi:type="dcterms:W3CDTF">2022-05-25T01:21:54Z</dcterms:created>
  <dcterms:modified xsi:type="dcterms:W3CDTF">2022-08-10T02:27:05Z</dcterms:modified>
</cp:coreProperties>
</file>