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4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5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embedTrueTypeFonts="1" saveSubsetFonts="1" autoCompressPictures="0">
  <p:sldMasterIdLst>
    <p:sldMasterId id="2147483652" r:id="rId1"/>
    <p:sldMasterId id="2147483715" r:id="rId2"/>
    <p:sldMasterId id="2147483728" r:id="rId3"/>
    <p:sldMasterId id="2147483740" r:id="rId4"/>
    <p:sldMasterId id="2147483752" r:id="rId5"/>
    <p:sldMasterId id="2147483857" r:id="rId6"/>
  </p:sldMasterIdLst>
  <p:notesMasterIdLst>
    <p:notesMasterId r:id="rId23"/>
  </p:notesMasterIdLst>
  <p:sldIdLst>
    <p:sldId id="259" r:id="rId7"/>
    <p:sldId id="514" r:id="rId8"/>
    <p:sldId id="515" r:id="rId9"/>
    <p:sldId id="519" r:id="rId10"/>
    <p:sldId id="350" r:id="rId11"/>
    <p:sldId id="347" r:id="rId12"/>
    <p:sldId id="348" r:id="rId13"/>
    <p:sldId id="349" r:id="rId14"/>
    <p:sldId id="520" r:id="rId15"/>
    <p:sldId id="525" r:id="rId16"/>
    <p:sldId id="521" r:id="rId17"/>
    <p:sldId id="517" r:id="rId18"/>
    <p:sldId id="524" r:id="rId19"/>
    <p:sldId id="522" r:id="rId20"/>
    <p:sldId id="526" r:id="rId21"/>
    <p:sldId id="511" r:id="rId22"/>
  </p:sldIdLst>
  <p:sldSz cx="9144000" cy="6858000" type="screen4x3"/>
  <p:notesSz cx="6858000" cy="9144000"/>
  <p:embeddedFontLst>
    <p:embeddedFont>
      <p:font typeface="Lucida Handwriting" panose="03010101010101010101" pitchFamily="66" charset="0"/>
      <p:regular r:id="rId24"/>
    </p:embeddedFont>
    <p:embeddedFont>
      <p:font typeface="Calibri Light" panose="020F0302020204030204" pitchFamily="34" charset="0"/>
      <p:regular r:id="rId25"/>
      <p:italic r:id="rId26"/>
    </p:embeddedFont>
    <p:embeddedFont>
      <p:font typeface="Calibri" panose="020F0502020204030204" pitchFamily="34" charset="0"/>
      <p:regular r:id="rId27"/>
      <p:bold r:id="rId28"/>
      <p:italic r:id="rId29"/>
      <p:boldItalic r:id="rId30"/>
    </p:embeddedFont>
    <p:embeddedFont>
      <p:font typeface="Comic Sans MS" panose="030F0702030302020204" pitchFamily="66" charset="0"/>
      <p:regular r:id="rId31"/>
      <p:bold r:id="rId32"/>
      <p:italic r:id="rId33"/>
      <p:boldItalic r:id="rId3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99" roundtripDataSignature="AMtx7mjTwtUU2U3byVW1M9Yv4Afs6Udoeg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ssandra Tomal" initials="AT" lastIdx="1" clrIdx="0">
    <p:extLst>
      <p:ext uri="{19B8F6BF-5375-455C-9EA6-DF929625EA0E}">
        <p15:presenceInfo xmlns:p15="http://schemas.microsoft.com/office/powerpoint/2012/main" userId="58000fd87e369c1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AF65F5E-CCE3-4C39-AB4A-906FDD862E29}">
  <a:tblStyle styleId="{5AF65F5E-CCE3-4C39-AB4A-906FDD862E2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3C2FFA5D-87B4-456A-9821-1D502468CF0F}" styleName="Estilo com Tema 1 - Ênfas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1368" y="2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font" Target="fonts/font3.fntdata"/><Relationship Id="rId21" Type="http://schemas.openxmlformats.org/officeDocument/2006/relationships/slide" Target="slides/slide15.xml"/><Relationship Id="rId34" Type="http://schemas.openxmlformats.org/officeDocument/2006/relationships/font" Target="fonts/font11.fntdata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font" Target="fonts/font2.fntdata"/><Relationship Id="rId33" Type="http://schemas.openxmlformats.org/officeDocument/2006/relationships/font" Target="fonts/font10.fntdata"/><Relationship Id="rId200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20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199" Type="http://customschemas.google.com/relationships/presentationmetadata" Target="metadata"/><Relationship Id="rId203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font" Target="fonts/font8.fntdata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202" Type="http://schemas.openxmlformats.org/officeDocument/2006/relationships/viewProps" Target="viewProps.xml"/><Relationship Id="rId8" Type="http://schemas.openxmlformats.org/officeDocument/2006/relationships/slide" Target="slides/slide2.xml"/><Relationship Id="rId3" Type="http://schemas.openxmlformats.org/officeDocument/2006/relationships/slideMaster" Target="slideMasters/slideMaster3.xml"/><Relationship Id="rId201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8-03T12:05:19.780" idx="1">
    <p:pos x="10" y="10"/>
    <p:text/>
    <p:extLst>
      <p:ext uri="{C676402C-5697-4E1C-873F-D02D1690AC5C}">
        <p15:threadingInfo xmlns:p15="http://schemas.microsoft.com/office/powerpoint/2012/main" timeZoneBias="18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5" name="Google Shape;16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67 </a:t>
            </a:r>
            <a:r>
              <a:rPr lang="en-US" sz="12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anos</a:t>
            </a:r>
            <a:r>
              <a:rPr lang="en-US" sz="1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– </a:t>
            </a:r>
            <a:r>
              <a:rPr lang="en-US" sz="12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Dor</a:t>
            </a:r>
            <a:r>
              <a:rPr lang="en-US" sz="1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no </a:t>
            </a:r>
            <a:r>
              <a:rPr lang="en-US" sz="12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Tornozelo</a:t>
            </a:r>
            <a:r>
              <a:rPr lang="en-US" sz="1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12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Após</a:t>
            </a:r>
            <a:r>
              <a:rPr lang="en-US" sz="1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Churrasco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E81A4DA-E4D4-4CCC-A153-D4ED5D031603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62841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oogle Shape;23;p62" descr="Capa-01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308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62"/>
          <p:cNvSpPr txBox="1">
            <a:spLocks noGrp="1"/>
          </p:cNvSpPr>
          <p:nvPr>
            <p:ph type="ctrTitle"/>
          </p:nvPr>
        </p:nvSpPr>
        <p:spPr>
          <a:xfrm>
            <a:off x="798021" y="1725556"/>
            <a:ext cx="7576917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Calibri"/>
              <a:buNone/>
              <a:defRPr sz="440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62"/>
          <p:cNvSpPr txBox="1">
            <a:spLocks noGrp="1"/>
          </p:cNvSpPr>
          <p:nvPr>
            <p:ph type="subTitle" idx="1"/>
          </p:nvPr>
        </p:nvSpPr>
        <p:spPr>
          <a:xfrm>
            <a:off x="1371600" y="3203365"/>
            <a:ext cx="6400800" cy="7644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480"/>
              </a:spcBef>
              <a:spcAft>
                <a:spcPts val="0"/>
              </a:spcAft>
              <a:buClr>
                <a:srgbClr val="D8D8D8"/>
              </a:buClr>
              <a:buSzPts val="2400"/>
              <a:buNone/>
              <a:defRPr sz="2400">
                <a:solidFill>
                  <a:srgbClr val="D8D8D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6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6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apa-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086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8021" y="1725556"/>
            <a:ext cx="7576917" cy="1470025"/>
          </a:xfrm>
        </p:spPr>
        <p:txBody>
          <a:bodyPr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pt-BR" dirty="0"/>
              <a:t>Click </a:t>
            </a:r>
            <a:r>
              <a:rPr lang="pt-BR" dirty="0" err="1"/>
              <a:t>to</a:t>
            </a:r>
            <a:r>
              <a:rPr lang="pt-BR" dirty="0"/>
              <a:t> </a:t>
            </a:r>
            <a:r>
              <a:rPr lang="pt-BR" dirty="0" err="1"/>
              <a:t>edit</a:t>
            </a:r>
            <a:r>
              <a:rPr lang="pt-BR" dirty="0"/>
              <a:t> Master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03365"/>
            <a:ext cx="6400800" cy="764455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65F6A8-00C2-A548-B2FA-884D30304D5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8/5/2022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22163C-25BB-254F-AC3F-59411772E67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4785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dirty="0"/>
              <a:t>Click </a:t>
            </a:r>
            <a:r>
              <a:rPr lang="pt-BR" dirty="0" err="1"/>
              <a:t>to</a:t>
            </a:r>
            <a:r>
              <a:rPr lang="pt-BR" dirty="0"/>
              <a:t> </a:t>
            </a:r>
            <a:r>
              <a:rPr lang="pt-BR" dirty="0" err="1"/>
              <a:t>edit</a:t>
            </a:r>
            <a:r>
              <a:rPr lang="pt-BR" dirty="0"/>
              <a:t> Master </a:t>
            </a:r>
            <a:r>
              <a:rPr lang="pt-BR" dirty="0" err="1"/>
              <a:t>text</a:t>
            </a:r>
            <a:r>
              <a:rPr lang="pt-BR" dirty="0"/>
              <a:t> </a:t>
            </a:r>
            <a:r>
              <a:rPr lang="pt-BR" dirty="0" err="1"/>
              <a:t>styles</a:t>
            </a:r>
            <a:endParaRPr lang="pt-BR" dirty="0"/>
          </a:p>
          <a:p>
            <a:pPr lvl="1"/>
            <a:r>
              <a:rPr lang="pt-BR" dirty="0" err="1"/>
              <a:t>Second</a:t>
            </a:r>
            <a:r>
              <a:rPr lang="pt-BR" dirty="0"/>
              <a:t> </a:t>
            </a:r>
            <a:r>
              <a:rPr lang="pt-BR" dirty="0" err="1"/>
              <a:t>level</a:t>
            </a:r>
            <a:endParaRPr lang="pt-BR" dirty="0"/>
          </a:p>
          <a:p>
            <a:pPr lvl="2"/>
            <a:r>
              <a:rPr lang="pt-BR" dirty="0" err="1"/>
              <a:t>Third</a:t>
            </a:r>
            <a:r>
              <a:rPr lang="pt-BR" dirty="0"/>
              <a:t> </a:t>
            </a:r>
            <a:r>
              <a:rPr lang="pt-BR" dirty="0" err="1"/>
              <a:t>level</a:t>
            </a:r>
            <a:endParaRPr lang="pt-BR" dirty="0"/>
          </a:p>
          <a:p>
            <a:pPr lvl="3"/>
            <a:r>
              <a:rPr lang="pt-BR" dirty="0" err="1"/>
              <a:t>Fourth</a:t>
            </a:r>
            <a:r>
              <a:rPr lang="pt-BR" dirty="0"/>
              <a:t> </a:t>
            </a:r>
            <a:r>
              <a:rPr lang="pt-BR" dirty="0" err="1"/>
              <a:t>level</a:t>
            </a:r>
            <a:endParaRPr lang="pt-BR" dirty="0"/>
          </a:p>
          <a:p>
            <a:pPr lvl="4"/>
            <a:r>
              <a:rPr lang="pt-BR" dirty="0" err="1"/>
              <a:t>Fifth</a:t>
            </a:r>
            <a:r>
              <a:rPr lang="pt-BR" dirty="0"/>
              <a:t> </a:t>
            </a:r>
            <a:r>
              <a:rPr lang="pt-BR" dirty="0" err="1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65F6A8-00C2-A548-B2FA-884D30304D5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8/5/2022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22163C-25BB-254F-AC3F-59411772E67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88675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65F6A8-00C2-A548-B2FA-884D30304D5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8/5/2022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22163C-25BB-254F-AC3F-59411772E67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08823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65F6A8-00C2-A548-B2FA-884D30304D5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8/5/2022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22163C-25BB-254F-AC3F-59411772E67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48979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65F6A8-00C2-A548-B2FA-884D30304D5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8/5/2022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22163C-25BB-254F-AC3F-59411772E67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439421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65F6A8-00C2-A548-B2FA-884D30304D5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8/5/2022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22163C-25BB-254F-AC3F-59411772E67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92706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65F6A8-00C2-A548-B2FA-884D30304D5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8/5/2022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22163C-25BB-254F-AC3F-59411772E67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09766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65F6A8-00C2-A548-B2FA-884D30304D5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8/5/2022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22163C-25BB-254F-AC3F-59411772E67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802427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65F6A8-00C2-A548-B2FA-884D30304D5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8/5/2022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22163C-25BB-254F-AC3F-59411772E67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827470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65F6A8-00C2-A548-B2FA-884D30304D5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8/5/2022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22163C-25BB-254F-AC3F-59411772E67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5291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8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14C5C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68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8" name="Google Shape;38;p6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6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65F6A8-00C2-A548-B2FA-884D30304D5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8/5/2022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22163C-25BB-254F-AC3F-59411772E67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210657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680706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 baseline="0">
                <a:solidFill>
                  <a:schemeClr val="bg1"/>
                </a:solidFill>
                <a:latin typeface="Comic Sans MS" panose="030F0702030302020204" pitchFamily="66" charset="0"/>
              </a:defRPr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 dirty="0"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119116"/>
            <a:ext cx="8229600" cy="5448784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457200" indent="-457200">
              <a:spcBef>
                <a:spcPts val="0"/>
              </a:spcBef>
              <a:buFont typeface="Wingdings" panose="05000000000000000000" pitchFamily="2" charset="2"/>
              <a:buChar char="q"/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 lang="pt-BR" dirty="0"/>
          </a:p>
          <a:p>
            <a:pPr lvl="1"/>
            <a:endParaRPr lang="pt-BR" dirty="0"/>
          </a:p>
          <a:p>
            <a:pPr lvl="1"/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031337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58ACF0-72BA-47D3-985C-6762C3A567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08C9A40-F959-4476-829E-5781984F5C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5233F5A-F7A5-45C9-AD09-7A11D1926A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3F0DF0-2010-43E1-8610-E05643757CE3}" type="datetimeFigureOut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05/08/2022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2BF87A3-6151-453B-AB72-E2A2F229A0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3A7BB31-A355-414D-AA20-C6BE8B5A8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B425B3-3D23-4801-A476-E0264F532728}" type="slidenum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96929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D5867DE-EC4B-4A25-924A-9B61D05DCE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3E23D07-DAAB-4346-9D2D-762CFBE5F3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929FCEC-30DD-441F-8FA6-8B0E86DBCC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3F0DF0-2010-43E1-8610-E05643757CE3}" type="datetimeFigureOut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05/08/2022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F8E8025-6159-4307-A358-74BB67771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A886969-D976-446D-B48A-7BCFFB53E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B425B3-3D23-4801-A476-E0264F532728}" type="slidenum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402386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0883E53-C343-4340-BC24-E3F8D94E0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C77166E7-EA87-47D7-AD8E-02534977CD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14EEEA3-937E-41E4-A3CE-4144F3DC4A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3F0DF0-2010-43E1-8610-E05643757CE3}" type="datetimeFigureOut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05/08/2022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582B0AD-D94A-4393-B9DC-2C51DAE019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73022A3-4111-4EA7-BBB9-AB051310D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B425B3-3D23-4801-A476-E0264F532728}" type="slidenum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05456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A7FC2E3-A943-46BB-A9E3-9FC619D420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3362EEE-0581-4709-911D-92EF477491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3A33C63C-5901-4181-B732-21B4F84A0A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52869FE2-56F0-4F2C-9B7F-F0A5EDE6D0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3F0DF0-2010-43E1-8610-E05643757CE3}" type="datetimeFigureOut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05/08/2022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59B41654-69A2-4088-AC48-6F70A8057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9231B80-6683-4229-AC57-B57976C51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B425B3-3D23-4801-A476-E0264F532728}" type="slidenum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9737506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51AE193-3EB1-426F-B918-8A623BB74B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4669C415-2B48-49BA-A52C-8D30B40AAE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ED80C45D-6CCC-4BFA-8C16-659D55564A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3C402D9A-0C01-42D9-BE7C-300B1FABC1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876F0073-F6F2-453B-A623-8D94219885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7D90FA09-5EFC-46DF-8BF7-3C5878CA83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3F0DF0-2010-43E1-8610-E05643757CE3}" type="datetimeFigureOut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05/08/2022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09C22678-2AB2-4297-BFB5-41A1EB37D5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06EBCF06-F8DD-4C5B-AC02-AF977416D8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B425B3-3D23-4801-A476-E0264F532728}" type="slidenum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9175775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C770B6-821C-4A45-BE40-7A84ABA64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BD6C9A3D-45F6-4384-BD53-17F501901C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3F0DF0-2010-43E1-8610-E05643757CE3}" type="datetimeFigureOut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05/08/2022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3E935FD0-9F86-461E-845D-DB24E47A9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E965E61A-F274-4A15-8129-159A0153F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B425B3-3D23-4801-A476-E0264F532728}" type="slidenum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974280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E12B797F-9645-4895-B6CD-DCEC8CE90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3F0DF0-2010-43E1-8610-E05643757CE3}" type="datetimeFigureOut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05/08/2022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60EE3C28-8E31-4947-926E-6FB726A6FA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2B16F6A3-6157-45D5-8CFC-6CA4E4665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B425B3-3D23-4801-A476-E0264F532728}" type="slidenum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404494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04977AC-262F-4E78-A03B-116B1F48F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347DC83-D632-4B8F-B1EB-85C322F2F9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598D12A8-E7AF-45EE-9E6E-B1B56E579B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8DB1B75-E94E-48CE-A6D4-89953FA26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3F0DF0-2010-43E1-8610-E05643757CE3}" type="datetimeFigureOut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05/08/2022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190AB3AB-3D4D-47C9-9BAD-F28A8C73F8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AC370C1F-AA19-4498-8DD9-C28AA1B28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B425B3-3D23-4801-A476-E0264F532728}" type="slidenum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2145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69"/>
          <p:cNvSpPr txBox="1">
            <a:spLocks noGrp="1"/>
          </p:cNvSpPr>
          <p:nvPr>
            <p:ph type="title"/>
          </p:nvPr>
        </p:nvSpPr>
        <p:spPr>
          <a:xfrm>
            <a:off x="457200" y="377544"/>
            <a:ext cx="6467570" cy="9610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14C5C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4" name="Google Shape;44;p69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45" name="Google Shape;45;p6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6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6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4C9F662-8BB5-4E76-B178-62F6586E92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046769B8-096C-4AF3-8A4B-BE02EC3332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F547EE36-D89F-43C3-8AD3-76834EF7BF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3538120-470F-45E1-B80D-9A09EB0A09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3F0DF0-2010-43E1-8610-E05643757CE3}" type="datetimeFigureOut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05/08/2022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48C4ADE3-545A-4FD2-B1D9-0BE45A03F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0950D24-FAE3-4FAD-B382-5644F61F9F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B425B3-3D23-4801-A476-E0264F532728}" type="slidenum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6027664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2D2BF6-9409-4D86-8E53-0ABED0C0BF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7E1F1A6B-1BFB-4FD4-A878-0739A5FD35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F7833E3-76E1-44A8-9009-FE0D800D7C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3F0DF0-2010-43E1-8610-E05643757CE3}" type="datetimeFigureOut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05/08/2022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932F8EC-FEFA-4A96-8D22-8B5C6073B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A55A842-A05F-48EB-9D5C-56C577376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B425B3-3D23-4801-A476-E0264F532728}" type="slidenum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5135854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2CE835E2-E2BD-4680-BD01-D023FCCBD17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B2D94C8D-9B20-42B3-B878-F16C4CDE5A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C066838-DA3F-470F-9831-50E0C7860E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3F0DF0-2010-43E1-8610-E05643757CE3}" type="datetimeFigureOut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05/08/2022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CA30C52-3214-416F-B478-48A8918B5E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7BC1498-DB86-4A1F-B496-A25E64B4B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B425B3-3D23-4801-A476-E0264F532728}" type="slidenum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4331987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58ACF0-72BA-47D3-985C-6762C3A567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08C9A40-F959-4476-829E-5781984F5C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5233F5A-F7A5-45C9-AD09-7A11D1926A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3F0DF0-2010-43E1-8610-E05643757CE3}" type="datetimeFigureOut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05/08/2022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2BF87A3-6151-453B-AB72-E2A2F229A0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3A7BB31-A355-414D-AA20-C6BE8B5A8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B425B3-3D23-4801-A476-E0264F532728}" type="slidenum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9197645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D5867DE-EC4B-4A25-924A-9B61D05DCE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3E23D07-DAAB-4346-9D2D-762CFBE5F3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929FCEC-30DD-441F-8FA6-8B0E86DBCC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3F0DF0-2010-43E1-8610-E05643757CE3}" type="datetimeFigureOut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05/08/2022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F8E8025-6159-4307-A358-74BB67771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A886969-D976-446D-B48A-7BCFFB53E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B425B3-3D23-4801-A476-E0264F532728}" type="slidenum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3168526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0883E53-C343-4340-BC24-E3F8D94E0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C77166E7-EA87-47D7-AD8E-02534977CD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14EEEA3-937E-41E4-A3CE-4144F3DC4A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3F0DF0-2010-43E1-8610-E05643757CE3}" type="datetimeFigureOut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05/08/2022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582B0AD-D94A-4393-B9DC-2C51DAE019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73022A3-4111-4EA7-BBB9-AB051310D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B425B3-3D23-4801-A476-E0264F532728}" type="slidenum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583787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A7FC2E3-A943-46BB-A9E3-9FC619D420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3362EEE-0581-4709-911D-92EF477491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3A33C63C-5901-4181-B732-21B4F84A0A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52869FE2-56F0-4F2C-9B7F-F0A5EDE6D0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3F0DF0-2010-43E1-8610-E05643757CE3}" type="datetimeFigureOut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05/08/2022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59B41654-69A2-4088-AC48-6F70A8057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9231B80-6683-4229-AC57-B57976C51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B425B3-3D23-4801-A476-E0264F532728}" type="slidenum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3998641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51AE193-3EB1-426F-B918-8A623BB74B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4669C415-2B48-49BA-A52C-8D30B40AAE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ED80C45D-6CCC-4BFA-8C16-659D55564A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3C402D9A-0C01-42D9-BE7C-300B1FABC1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876F0073-F6F2-453B-A623-8D94219885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7D90FA09-5EFC-46DF-8BF7-3C5878CA83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3F0DF0-2010-43E1-8610-E05643757CE3}" type="datetimeFigureOut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05/08/2022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09C22678-2AB2-4297-BFB5-41A1EB37D5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06EBCF06-F8DD-4C5B-AC02-AF977416D8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B425B3-3D23-4801-A476-E0264F532728}" type="slidenum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493693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C770B6-821C-4A45-BE40-7A84ABA64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BD6C9A3D-45F6-4384-BD53-17F501901C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3F0DF0-2010-43E1-8610-E05643757CE3}" type="datetimeFigureOut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05/08/2022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3E935FD0-9F86-461E-845D-DB24E47A9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E965E61A-F274-4A15-8129-159A0153F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B425B3-3D23-4801-A476-E0264F532728}" type="slidenum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795966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E12B797F-9645-4895-B6CD-DCEC8CE90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3F0DF0-2010-43E1-8610-E05643757CE3}" type="datetimeFigureOut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05/08/2022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60EE3C28-8E31-4947-926E-6FB726A6FA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2B16F6A3-6157-45D5-8CFC-6CA4E4665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B425B3-3D23-4801-A476-E0264F532728}" type="slidenum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7621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70"/>
          <p:cNvSpPr txBox="1">
            <a:spLocks noGrp="1"/>
          </p:cNvSpPr>
          <p:nvPr>
            <p:ph type="title"/>
          </p:nvPr>
        </p:nvSpPr>
        <p:spPr>
          <a:xfrm>
            <a:off x="457200" y="377544"/>
            <a:ext cx="6467570" cy="9610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14C5C"/>
              </a:buClr>
              <a:buSzPts val="40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70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1" name="Google Shape;51;p70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52" name="Google Shape;52;p70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3" name="Google Shape;53;p70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54" name="Google Shape;54;p7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7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7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04977AC-262F-4E78-A03B-116B1F48F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347DC83-D632-4B8F-B1EB-85C322F2F9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598D12A8-E7AF-45EE-9E6E-B1B56E579B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8DB1B75-E94E-48CE-A6D4-89953FA26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3F0DF0-2010-43E1-8610-E05643757CE3}" type="datetimeFigureOut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05/08/2022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190AB3AB-3D4D-47C9-9BAD-F28A8C73F8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AC370C1F-AA19-4498-8DD9-C28AA1B28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B425B3-3D23-4801-A476-E0264F532728}" type="slidenum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503660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4C9F662-8BB5-4E76-B178-62F6586E92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046769B8-096C-4AF3-8A4B-BE02EC3332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F547EE36-D89F-43C3-8AD3-76834EF7BF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3538120-470F-45E1-B80D-9A09EB0A09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3F0DF0-2010-43E1-8610-E05643757CE3}" type="datetimeFigureOut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05/08/2022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48C4ADE3-545A-4FD2-B1D9-0BE45A03F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0950D24-FAE3-4FAD-B382-5644F61F9F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B425B3-3D23-4801-A476-E0264F532728}" type="slidenum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10840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2D2BF6-9409-4D86-8E53-0ABED0C0BF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7E1F1A6B-1BFB-4FD4-A878-0739A5FD35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F7833E3-76E1-44A8-9009-FE0D800D7C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3F0DF0-2010-43E1-8610-E05643757CE3}" type="datetimeFigureOut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05/08/2022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932F8EC-FEFA-4A96-8D22-8B5C6073B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A55A842-A05F-48EB-9D5C-56C577376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B425B3-3D23-4801-A476-E0264F532728}" type="slidenum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3337172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2CE835E2-E2BD-4680-BD01-D023FCCBD17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B2D94C8D-9B20-42B3-B878-F16C4CDE5A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C066838-DA3F-470F-9831-50E0C7860E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3F0DF0-2010-43E1-8610-E05643757CE3}" type="datetimeFigureOut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05/08/2022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CA30C52-3214-416F-B478-48A8918B5E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7BC1498-DB86-4A1F-B496-A25E64B4B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B425B3-3D23-4801-A476-E0264F532728}" type="slidenum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873355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58ACF0-72BA-47D3-985C-6762C3A567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08C9A40-F959-4476-829E-5781984F5C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5233F5A-F7A5-45C9-AD09-7A11D1926A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3F0DF0-2010-43E1-8610-E05643757CE3}" type="datetimeFigureOut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05/08/2022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2BF87A3-6151-453B-AB72-E2A2F229A0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3A7BB31-A355-414D-AA20-C6BE8B5A8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B425B3-3D23-4801-A476-E0264F532728}" type="slidenum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937688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D5867DE-EC4B-4A25-924A-9B61D05DCE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3E23D07-DAAB-4346-9D2D-762CFBE5F3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929FCEC-30DD-441F-8FA6-8B0E86DBCC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3F0DF0-2010-43E1-8610-E05643757CE3}" type="datetimeFigureOut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05/08/2022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F8E8025-6159-4307-A358-74BB67771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A886969-D976-446D-B48A-7BCFFB53E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B425B3-3D23-4801-A476-E0264F532728}" type="slidenum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292993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0883E53-C343-4340-BC24-E3F8D94E0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C77166E7-EA87-47D7-AD8E-02534977CD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14EEEA3-937E-41E4-A3CE-4144F3DC4A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3F0DF0-2010-43E1-8610-E05643757CE3}" type="datetimeFigureOut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05/08/2022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582B0AD-D94A-4393-B9DC-2C51DAE019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73022A3-4111-4EA7-BBB9-AB051310D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B425B3-3D23-4801-A476-E0264F532728}" type="slidenum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046538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A7FC2E3-A943-46BB-A9E3-9FC619D420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3362EEE-0581-4709-911D-92EF477491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3A33C63C-5901-4181-B732-21B4F84A0A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52869FE2-56F0-4F2C-9B7F-F0A5EDE6D0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3F0DF0-2010-43E1-8610-E05643757CE3}" type="datetimeFigureOut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05/08/2022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59B41654-69A2-4088-AC48-6F70A8057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9231B80-6683-4229-AC57-B57976C51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B425B3-3D23-4801-A476-E0264F532728}" type="slidenum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227723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51AE193-3EB1-426F-B918-8A623BB74B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4669C415-2B48-49BA-A52C-8D30B40AAE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ED80C45D-6CCC-4BFA-8C16-659D55564A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3C402D9A-0C01-42D9-BE7C-300B1FABC1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876F0073-F6F2-453B-A623-8D94219885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7D90FA09-5EFC-46DF-8BF7-3C5878CA83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3F0DF0-2010-43E1-8610-E05643757CE3}" type="datetimeFigureOut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05/08/2022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09C22678-2AB2-4297-BFB5-41A1EB37D5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06EBCF06-F8DD-4C5B-AC02-AF977416D8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B425B3-3D23-4801-A476-E0264F532728}" type="slidenum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797515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C770B6-821C-4A45-BE40-7A84ABA64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BD6C9A3D-45F6-4384-BD53-17F501901C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3F0DF0-2010-43E1-8610-E05643757CE3}" type="datetimeFigureOut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05/08/2022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3E935FD0-9F86-461E-845D-DB24E47A9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E965E61A-F274-4A15-8129-159A0153F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B425B3-3D23-4801-A476-E0264F532728}" type="slidenum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86050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7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7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7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E12B797F-9645-4895-B6CD-DCEC8CE90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3F0DF0-2010-43E1-8610-E05643757CE3}" type="datetimeFigureOut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05/08/2022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60EE3C28-8E31-4947-926E-6FB726A6FA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2B16F6A3-6157-45D5-8CFC-6CA4E4665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B425B3-3D23-4801-A476-E0264F532728}" type="slidenum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18744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04977AC-262F-4E78-A03B-116B1F48F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347DC83-D632-4B8F-B1EB-85C322F2F9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598D12A8-E7AF-45EE-9E6E-B1B56E579B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8DB1B75-E94E-48CE-A6D4-89953FA26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3F0DF0-2010-43E1-8610-E05643757CE3}" type="datetimeFigureOut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05/08/2022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190AB3AB-3D4D-47C9-9BAD-F28A8C73F8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AC370C1F-AA19-4498-8DD9-C28AA1B28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B425B3-3D23-4801-A476-E0264F532728}" type="slidenum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631923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4C9F662-8BB5-4E76-B178-62F6586E92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046769B8-096C-4AF3-8A4B-BE02EC3332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F547EE36-D89F-43C3-8AD3-76834EF7BF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3538120-470F-45E1-B80D-9A09EB0A09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3F0DF0-2010-43E1-8610-E05643757CE3}" type="datetimeFigureOut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05/08/2022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48C4ADE3-545A-4FD2-B1D9-0BE45A03F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0950D24-FAE3-4FAD-B382-5644F61F9F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B425B3-3D23-4801-A476-E0264F532728}" type="slidenum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253441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2D2BF6-9409-4D86-8E53-0ABED0C0BF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7E1F1A6B-1BFB-4FD4-A878-0739A5FD35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F7833E3-76E1-44A8-9009-FE0D800D7C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3F0DF0-2010-43E1-8610-E05643757CE3}" type="datetimeFigureOut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05/08/2022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932F8EC-FEFA-4A96-8D22-8B5C6073B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A55A842-A05F-48EB-9D5C-56C577376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B425B3-3D23-4801-A476-E0264F532728}" type="slidenum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019505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2CE835E2-E2BD-4680-BD01-D023FCCBD17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B2D94C8D-9B20-42B3-B878-F16C4CDE5A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C066838-DA3F-470F-9831-50E0C7860E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3F0DF0-2010-43E1-8610-E05643757CE3}" type="datetimeFigureOut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05/08/2022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CA30C52-3214-416F-B478-48A8918B5E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7BC1498-DB86-4A1F-B496-A25E64B4B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B425B3-3D23-4801-A476-E0264F532728}" type="slidenum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0090977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apa-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086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8021" y="1725556"/>
            <a:ext cx="7576917" cy="1470025"/>
          </a:xfrm>
        </p:spPr>
        <p:txBody>
          <a:bodyPr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pt-BR" dirty="0"/>
              <a:t>Click </a:t>
            </a:r>
            <a:r>
              <a:rPr lang="pt-BR" dirty="0" err="1"/>
              <a:t>to</a:t>
            </a:r>
            <a:r>
              <a:rPr lang="pt-BR" dirty="0"/>
              <a:t> </a:t>
            </a:r>
            <a:r>
              <a:rPr lang="pt-BR" dirty="0" err="1"/>
              <a:t>edit</a:t>
            </a:r>
            <a:r>
              <a:rPr lang="pt-BR" dirty="0"/>
              <a:t> Master </a:t>
            </a:r>
            <a:r>
              <a:rPr lang="pt-BR" dirty="0" err="1"/>
              <a:t>title</a:t>
            </a:r>
            <a:r>
              <a:rPr lang="pt-BR" dirty="0"/>
              <a:t> </a:t>
            </a:r>
            <a:r>
              <a:rPr lang="pt-BR" dirty="0" err="1"/>
              <a:t>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03365"/>
            <a:ext cx="6400800" cy="764455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65F6A8-00C2-A548-B2FA-884D30304D5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8/5/2022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22163C-25BB-254F-AC3F-59411772E67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095007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dirty="0"/>
              <a:t>Click </a:t>
            </a:r>
            <a:r>
              <a:rPr lang="pt-BR" dirty="0" err="1"/>
              <a:t>to</a:t>
            </a:r>
            <a:r>
              <a:rPr lang="pt-BR" dirty="0"/>
              <a:t> </a:t>
            </a:r>
            <a:r>
              <a:rPr lang="pt-BR" dirty="0" err="1"/>
              <a:t>edit</a:t>
            </a:r>
            <a:r>
              <a:rPr lang="pt-BR" dirty="0"/>
              <a:t> Master </a:t>
            </a:r>
            <a:r>
              <a:rPr lang="pt-BR" dirty="0" err="1"/>
              <a:t>text</a:t>
            </a:r>
            <a:r>
              <a:rPr lang="pt-BR" dirty="0"/>
              <a:t> </a:t>
            </a:r>
            <a:r>
              <a:rPr lang="pt-BR" dirty="0" err="1"/>
              <a:t>styles</a:t>
            </a:r>
            <a:endParaRPr lang="pt-BR" dirty="0"/>
          </a:p>
          <a:p>
            <a:pPr lvl="1"/>
            <a:r>
              <a:rPr lang="pt-BR" dirty="0" err="1"/>
              <a:t>Second</a:t>
            </a:r>
            <a:r>
              <a:rPr lang="pt-BR" dirty="0"/>
              <a:t> </a:t>
            </a:r>
            <a:r>
              <a:rPr lang="pt-BR" dirty="0" err="1"/>
              <a:t>level</a:t>
            </a:r>
            <a:endParaRPr lang="pt-BR" dirty="0"/>
          </a:p>
          <a:p>
            <a:pPr lvl="2"/>
            <a:r>
              <a:rPr lang="pt-BR" dirty="0" err="1"/>
              <a:t>Third</a:t>
            </a:r>
            <a:r>
              <a:rPr lang="pt-BR" dirty="0"/>
              <a:t> </a:t>
            </a:r>
            <a:r>
              <a:rPr lang="pt-BR" dirty="0" err="1"/>
              <a:t>level</a:t>
            </a:r>
            <a:endParaRPr lang="pt-BR" dirty="0"/>
          </a:p>
          <a:p>
            <a:pPr lvl="3"/>
            <a:r>
              <a:rPr lang="pt-BR" dirty="0" err="1"/>
              <a:t>Fourth</a:t>
            </a:r>
            <a:r>
              <a:rPr lang="pt-BR" dirty="0"/>
              <a:t> </a:t>
            </a:r>
            <a:r>
              <a:rPr lang="pt-BR" dirty="0" err="1"/>
              <a:t>level</a:t>
            </a:r>
            <a:endParaRPr lang="pt-BR" dirty="0"/>
          </a:p>
          <a:p>
            <a:pPr lvl="4"/>
            <a:r>
              <a:rPr lang="pt-BR" dirty="0" err="1"/>
              <a:t>Fifth</a:t>
            </a:r>
            <a:r>
              <a:rPr lang="pt-BR" dirty="0"/>
              <a:t> </a:t>
            </a:r>
            <a:r>
              <a:rPr lang="pt-BR" dirty="0" err="1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65F6A8-00C2-A548-B2FA-884D30304D5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8/5/2022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22163C-25BB-254F-AC3F-59411772E67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767901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65F6A8-00C2-A548-B2FA-884D30304D5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8/5/2022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22163C-25BB-254F-AC3F-59411772E67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140364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65F6A8-00C2-A548-B2FA-884D30304D5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8/5/2022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22163C-25BB-254F-AC3F-59411772E67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7270748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65F6A8-00C2-A548-B2FA-884D30304D5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8/5/2022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22163C-25BB-254F-AC3F-59411772E67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47937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73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14C5C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73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9" name="Google Shape;69;p73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70" name="Google Shape;70;p7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7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7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65F6A8-00C2-A548-B2FA-884D30304D5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8/5/2022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22163C-25BB-254F-AC3F-59411772E67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5642894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65F6A8-00C2-A548-B2FA-884D30304D5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8/5/2022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22163C-25BB-254F-AC3F-59411772E67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88137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65F6A8-00C2-A548-B2FA-884D30304D5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8/5/2022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22163C-25BB-254F-AC3F-59411772E67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057156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65F6A8-00C2-A548-B2FA-884D30304D5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8/5/2022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22163C-25BB-254F-AC3F-59411772E67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678851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65F6A8-00C2-A548-B2FA-884D30304D5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8/5/2022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22163C-25BB-254F-AC3F-59411772E67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711488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65F6A8-00C2-A548-B2FA-884D30304D5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8/5/2022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22163C-25BB-254F-AC3F-59411772E67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49712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74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214C5C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74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76" name="Google Shape;76;p74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77" name="Google Shape;77;p7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7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7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75"/>
          <p:cNvSpPr txBox="1">
            <a:spLocks noGrp="1"/>
          </p:cNvSpPr>
          <p:nvPr>
            <p:ph type="title"/>
          </p:nvPr>
        </p:nvSpPr>
        <p:spPr>
          <a:xfrm>
            <a:off x="457200" y="377544"/>
            <a:ext cx="6467570" cy="9610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14C5C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75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p7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7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7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76"/>
          <p:cNvSpPr txBox="1">
            <a:spLocks noGrp="1"/>
          </p:cNvSpPr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214C5C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76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9" name="Google Shape;89;p7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7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7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Relationship Id="rId14" Type="http://schemas.openxmlformats.org/officeDocument/2006/relationships/image" Target="../media/image3.jp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3" Type="http://schemas.openxmlformats.org/officeDocument/2006/relationships/slideLayout" Target="../slideLayouts/slideLayout46.xml"/><Relationship Id="rId7" Type="http://schemas.openxmlformats.org/officeDocument/2006/relationships/slideLayout" Target="../slideLayouts/slideLayout50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5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slideLayout" Target="../slideLayouts/slideLayout54.xml"/><Relationship Id="rId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53.xml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13" Type="http://schemas.openxmlformats.org/officeDocument/2006/relationships/image" Target="../media/image3.jpg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5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64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61" descr="Apresentação-01.jpg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0" y="0"/>
            <a:ext cx="9144000" cy="6856629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61"/>
          <p:cNvSpPr txBox="1">
            <a:spLocks noGrp="1"/>
          </p:cNvSpPr>
          <p:nvPr>
            <p:ph type="title"/>
          </p:nvPr>
        </p:nvSpPr>
        <p:spPr>
          <a:xfrm>
            <a:off x="457200" y="377544"/>
            <a:ext cx="6467570" cy="9610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214C5C"/>
              </a:buClr>
              <a:buSzPts val="4000"/>
              <a:buFont typeface="Calibri"/>
              <a:buNone/>
              <a:defRPr sz="4000" b="0" i="0" u="none" strike="noStrike" cap="none">
                <a:solidFill>
                  <a:srgbClr val="214C5C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" name="Google Shape;18;p6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Google Shape;19;p6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" name="Google Shape;20;p6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Google Shape;21;p6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  <p:sldLayoutId id="2147483655" r:id="rId2"/>
    <p:sldLayoutId id="2147483656" r:id="rId3"/>
    <p:sldLayoutId id="2147483657" r:id="rId4"/>
    <p:sldLayoutId id="2147483659" r:id="rId5"/>
    <p:sldLayoutId id="2147483660" r:id="rId6"/>
    <p:sldLayoutId id="2147483661" r:id="rId7"/>
    <p:sldLayoutId id="2147483662" r:id="rId8"/>
    <p:sldLayoutId id="2147483663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presentação-01.jp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6629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77544"/>
            <a:ext cx="6467570" cy="961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65F6A8-00C2-A548-B2FA-884D30304D5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8/5/2022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22163C-25BB-254F-AC3F-59411772E67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3228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solidFill>
            <a:srgbClr val="214C5C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6CFDA3D4-96F8-4C3B-A25B-EC19C29B0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049FA7A9-446F-46BD-9C30-8BA69CB23F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14F7EDA-1CEE-4A9F-841C-AB8CF6E546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3F0DF0-2010-43E1-8610-E05643757CE3}" type="datetimeFigureOut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05/08/2022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9FDEDAF-D11A-4FB8-9F0D-EC01CCA7AE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1FE2AA8-7F1A-46AB-8BAD-A72C50E000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B425B3-3D23-4801-A476-E0264F532728}" type="slidenum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F3020906-BA7E-4E0B-BA4A-1F66142E36E7}"/>
              </a:ext>
            </a:extLst>
          </p:cNvPr>
          <p:cNvSpPr/>
          <p:nvPr userDrawn="1"/>
        </p:nvSpPr>
        <p:spPr>
          <a:xfrm>
            <a:off x="42327" y="54428"/>
            <a:ext cx="9086850" cy="6792686"/>
          </a:xfrm>
          <a:prstGeom prst="rect">
            <a:avLst/>
          </a:prstGeom>
          <a:noFill/>
          <a:ln w="127000">
            <a:solidFill>
              <a:srgbClr val="6667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5481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6CFDA3D4-96F8-4C3B-A25B-EC19C29B0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049FA7A9-446F-46BD-9C30-8BA69CB23F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14F7EDA-1CEE-4A9F-841C-AB8CF6E546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3F0DF0-2010-43E1-8610-E05643757CE3}" type="datetimeFigureOut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05/08/2022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9FDEDAF-D11A-4FB8-9F0D-EC01CCA7AE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1FE2AA8-7F1A-46AB-8BAD-A72C50E000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B425B3-3D23-4801-A476-E0264F532728}" type="slidenum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F3020906-BA7E-4E0B-BA4A-1F66142E36E7}"/>
              </a:ext>
            </a:extLst>
          </p:cNvPr>
          <p:cNvSpPr/>
          <p:nvPr userDrawn="1"/>
        </p:nvSpPr>
        <p:spPr>
          <a:xfrm>
            <a:off x="42327" y="54428"/>
            <a:ext cx="9086850" cy="6792686"/>
          </a:xfrm>
          <a:prstGeom prst="rect">
            <a:avLst/>
          </a:prstGeom>
          <a:noFill/>
          <a:ln w="127000">
            <a:solidFill>
              <a:srgbClr val="6667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4307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6CFDA3D4-96F8-4C3B-A25B-EC19C29B0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049FA7A9-446F-46BD-9C30-8BA69CB23F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14F7EDA-1CEE-4A9F-841C-AB8CF6E546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3F0DF0-2010-43E1-8610-E05643757CE3}" type="datetimeFigureOut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05/08/2022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9FDEDAF-D11A-4FB8-9F0D-EC01CCA7AE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1FE2AA8-7F1A-46AB-8BAD-A72C50E000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B425B3-3D23-4801-A476-E0264F532728}" type="slidenum">
              <a:rPr kumimoji="0" lang="pt-BR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pt-BR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F3020906-BA7E-4E0B-BA4A-1F66142E36E7}"/>
              </a:ext>
            </a:extLst>
          </p:cNvPr>
          <p:cNvSpPr/>
          <p:nvPr userDrawn="1"/>
        </p:nvSpPr>
        <p:spPr>
          <a:xfrm>
            <a:off x="42327" y="54428"/>
            <a:ext cx="9086850" cy="6792686"/>
          </a:xfrm>
          <a:prstGeom prst="rect">
            <a:avLst/>
          </a:prstGeom>
          <a:noFill/>
          <a:ln w="127000">
            <a:solidFill>
              <a:srgbClr val="6667A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14173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presentação-01.jp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6629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77544"/>
            <a:ext cx="6467570" cy="961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Click to edit Master text styles</a:t>
            </a:r>
          </a:p>
          <a:p>
            <a:pPr lvl="1"/>
            <a:r>
              <a:rPr lang="pt-BR"/>
              <a:t>Second level</a:t>
            </a:r>
          </a:p>
          <a:p>
            <a:pPr lvl="2"/>
            <a:r>
              <a:rPr lang="pt-BR"/>
              <a:t>Third level</a:t>
            </a:r>
          </a:p>
          <a:p>
            <a:pPr lvl="3"/>
            <a:r>
              <a:rPr lang="pt-BR"/>
              <a:t>Fourth level</a:t>
            </a:r>
          </a:p>
          <a:p>
            <a:pPr lvl="4"/>
            <a:r>
              <a:rPr lang="pt-BR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65F6A8-00C2-A548-B2FA-884D30304D54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8/5/2022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22163C-25BB-254F-AC3F-59411772E67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2913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8" r:id="rId1"/>
    <p:sldLayoutId id="2147483859" r:id="rId2"/>
    <p:sldLayoutId id="2147483860" r:id="rId3"/>
    <p:sldLayoutId id="2147483861" r:id="rId4"/>
    <p:sldLayoutId id="2147483862" r:id="rId5"/>
    <p:sldLayoutId id="2147483863" r:id="rId6"/>
    <p:sldLayoutId id="2147483864" r:id="rId7"/>
    <p:sldLayoutId id="2147483865" r:id="rId8"/>
    <p:sldLayoutId id="2147483866" r:id="rId9"/>
    <p:sldLayoutId id="2147483867" r:id="rId10"/>
    <p:sldLayoutId id="2147483868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solidFill>
            <a:srgbClr val="214C5C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emf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8.emf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1.xml"/><Relationship Id="rId6" Type="http://schemas.openxmlformats.org/officeDocument/2006/relationships/comments" Target="../comments/comment1.xml"/><Relationship Id="rId5" Type="http://schemas.openxmlformats.org/officeDocument/2006/relationships/image" Target="../media/image43.png"/><Relationship Id="rId4" Type="http://schemas.openxmlformats.org/officeDocument/2006/relationships/image" Target="../media/image4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G"/><Relationship Id="rId3" Type="http://schemas.openxmlformats.org/officeDocument/2006/relationships/slideLayout" Target="../slideLayouts/slideLayout55.xml"/><Relationship Id="rId7" Type="http://schemas.openxmlformats.org/officeDocument/2006/relationships/image" Target="../media/image47.JP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46.JPG"/><Relationship Id="rId5" Type="http://schemas.openxmlformats.org/officeDocument/2006/relationships/image" Target="../media/image45.png"/><Relationship Id="rId4" Type="http://schemas.openxmlformats.org/officeDocument/2006/relationships/image" Target="../media/image44.jpg"/><Relationship Id="rId9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image" Target="../media/image6.emf"/><Relationship Id="rId7" Type="http://schemas.openxmlformats.org/officeDocument/2006/relationships/image" Target="../media/image10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9.png"/><Relationship Id="rId5" Type="http://schemas.openxmlformats.org/officeDocument/2006/relationships/image" Target="../media/image8.emf"/><Relationship Id="rId4" Type="http://schemas.openxmlformats.org/officeDocument/2006/relationships/image" Target="../media/image7.emf"/><Relationship Id="rId9" Type="http://schemas.openxmlformats.org/officeDocument/2006/relationships/image" Target="../media/image12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3" Type="http://schemas.openxmlformats.org/officeDocument/2006/relationships/image" Target="../media/image14.png"/><Relationship Id="rId7" Type="http://schemas.openxmlformats.org/officeDocument/2006/relationships/image" Target="../media/image18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38.xml"/><Relationship Id="rId4" Type="http://schemas.openxmlformats.org/officeDocument/2006/relationships/image" Target="../media/image24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9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4"/>
          <p:cNvSpPr txBox="1">
            <a:spLocks noGrp="1"/>
          </p:cNvSpPr>
          <p:nvPr>
            <p:ph type="ctrTitle"/>
          </p:nvPr>
        </p:nvSpPr>
        <p:spPr>
          <a:xfrm>
            <a:off x="675640" y="1795626"/>
            <a:ext cx="7772400" cy="15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buSzPts val="5400"/>
            </a:pPr>
            <a:r>
              <a:rPr lang="pt-BR" b="1" dirty="0"/>
              <a:t>Participação do GDRFM no </a:t>
            </a:r>
            <a:r>
              <a:rPr lang="pt-BR" b="1" dirty="0" err="1"/>
              <a:t>Working</a:t>
            </a:r>
            <a:r>
              <a:rPr lang="pt-BR" b="1" dirty="0"/>
              <a:t> </a:t>
            </a:r>
            <a:r>
              <a:rPr lang="pt-BR" b="1" dirty="0" err="1"/>
              <a:t>Group</a:t>
            </a:r>
            <a:r>
              <a:rPr lang="pt-BR" b="1" dirty="0"/>
              <a:t> 5.1</a:t>
            </a:r>
            <a:endParaRPr lang="en-US" sz="5400" b="1" dirty="0">
              <a:solidFill>
                <a:schemeClr val="lt1"/>
              </a:solidFill>
              <a:latin typeface="Comic Sans MS" panose="030F0702030302020204" pitchFamily="66" charset="0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4" name="CaixaDeTexto 3"/>
          <p:cNvSpPr txBox="1"/>
          <p:nvPr/>
        </p:nvSpPr>
        <p:spPr>
          <a:xfrm>
            <a:off x="284301" y="3342126"/>
            <a:ext cx="458330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>
                <a:solidFill>
                  <a:schemeClr val="bg1"/>
                </a:solidFill>
              </a:rPr>
              <a:t>Paulo R. Costa</a:t>
            </a:r>
          </a:p>
          <a:p>
            <a:r>
              <a:rPr lang="pt-BR" sz="1600" dirty="0" err="1">
                <a:solidFill>
                  <a:schemeClr val="bg1"/>
                </a:solidFill>
              </a:rPr>
              <a:t>Radiation</a:t>
            </a:r>
            <a:r>
              <a:rPr lang="pt-BR" sz="1600" dirty="0">
                <a:solidFill>
                  <a:schemeClr val="bg1"/>
                </a:solidFill>
              </a:rPr>
              <a:t> </a:t>
            </a:r>
            <a:r>
              <a:rPr lang="pt-BR" sz="1600" dirty="0" err="1">
                <a:solidFill>
                  <a:schemeClr val="bg1"/>
                </a:solidFill>
              </a:rPr>
              <a:t>Dosimetry</a:t>
            </a:r>
            <a:r>
              <a:rPr lang="pt-BR" sz="1600" dirty="0">
                <a:solidFill>
                  <a:schemeClr val="bg1"/>
                </a:solidFill>
              </a:rPr>
              <a:t> </a:t>
            </a:r>
            <a:r>
              <a:rPr lang="pt-BR" sz="1600" dirty="0" err="1">
                <a:solidFill>
                  <a:schemeClr val="bg1"/>
                </a:solidFill>
              </a:rPr>
              <a:t>and</a:t>
            </a:r>
            <a:r>
              <a:rPr lang="pt-BR" sz="1600" dirty="0">
                <a:solidFill>
                  <a:schemeClr val="bg1"/>
                </a:solidFill>
              </a:rPr>
              <a:t> Medical </a:t>
            </a:r>
            <a:r>
              <a:rPr lang="pt-BR" sz="1600" dirty="0" err="1">
                <a:solidFill>
                  <a:schemeClr val="bg1"/>
                </a:solidFill>
              </a:rPr>
              <a:t>Physics</a:t>
            </a:r>
            <a:r>
              <a:rPr lang="pt-BR" sz="1600" dirty="0">
                <a:solidFill>
                  <a:schemeClr val="bg1"/>
                </a:solidFill>
              </a:rPr>
              <a:t> </a:t>
            </a:r>
            <a:r>
              <a:rPr lang="pt-BR" sz="1600" dirty="0" err="1">
                <a:solidFill>
                  <a:schemeClr val="bg1"/>
                </a:solidFill>
              </a:rPr>
              <a:t>Group</a:t>
            </a:r>
            <a:endParaRPr lang="pt-BR" sz="1600" dirty="0">
              <a:solidFill>
                <a:schemeClr val="bg1"/>
              </a:solidFill>
            </a:endParaRPr>
          </a:p>
          <a:p>
            <a:r>
              <a:rPr lang="pt-BR" sz="1600" dirty="0" err="1">
                <a:solidFill>
                  <a:schemeClr val="bg1"/>
                </a:solidFill>
              </a:rPr>
              <a:t>Department</a:t>
            </a:r>
            <a:r>
              <a:rPr lang="pt-BR" sz="1600" dirty="0">
                <a:solidFill>
                  <a:schemeClr val="bg1"/>
                </a:solidFill>
              </a:rPr>
              <a:t> </a:t>
            </a:r>
            <a:r>
              <a:rPr lang="pt-BR" sz="1600" dirty="0" err="1">
                <a:solidFill>
                  <a:schemeClr val="bg1"/>
                </a:solidFill>
              </a:rPr>
              <a:t>of</a:t>
            </a:r>
            <a:r>
              <a:rPr lang="pt-BR" sz="1600" dirty="0">
                <a:solidFill>
                  <a:schemeClr val="bg1"/>
                </a:solidFill>
              </a:rPr>
              <a:t> Nuclear </a:t>
            </a:r>
            <a:r>
              <a:rPr lang="pt-BR" sz="1600" dirty="0" err="1">
                <a:solidFill>
                  <a:schemeClr val="bg1"/>
                </a:solidFill>
              </a:rPr>
              <a:t>Physics</a:t>
            </a:r>
            <a:endParaRPr lang="pt-BR" sz="1600" dirty="0">
              <a:solidFill>
                <a:schemeClr val="bg1"/>
              </a:solidFill>
            </a:endParaRPr>
          </a:p>
          <a:p>
            <a:r>
              <a:rPr lang="pt-BR" sz="1600" dirty="0">
                <a:solidFill>
                  <a:schemeClr val="bg1"/>
                </a:solidFill>
              </a:rPr>
              <a:t>people.if.usp.br/</a:t>
            </a:r>
            <a:r>
              <a:rPr lang="pt-BR" sz="1600" dirty="0" err="1">
                <a:solidFill>
                  <a:schemeClr val="bg1"/>
                </a:solidFill>
              </a:rPr>
              <a:t>pcosta</a:t>
            </a:r>
            <a:r>
              <a:rPr lang="pt-BR" sz="1600" dirty="0">
                <a:solidFill>
                  <a:schemeClr val="bg1"/>
                </a:solidFill>
              </a:rPr>
              <a:t>/</a:t>
            </a:r>
          </a:p>
        </p:txBody>
      </p:sp>
      <p:sp>
        <p:nvSpPr>
          <p:cNvPr id="5" name="Retângulo 4"/>
          <p:cNvSpPr/>
          <p:nvPr/>
        </p:nvSpPr>
        <p:spPr>
          <a:xfrm>
            <a:off x="132080" y="36329"/>
            <a:ext cx="71424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b="1" dirty="0" err="1">
                <a:solidFill>
                  <a:schemeClr val="bg1"/>
                </a:solidFill>
                <a:latin typeface="Comic Sans MS" panose="030F0702030302020204" pitchFamily="66" charset="0"/>
              </a:rPr>
              <a:t>Kick</a:t>
            </a:r>
            <a:r>
              <a:rPr lang="pt-BR" sz="2800" b="1" dirty="0">
                <a:solidFill>
                  <a:schemeClr val="bg1"/>
                </a:solidFill>
                <a:latin typeface="Comic Sans MS" panose="030F0702030302020204" pitchFamily="66" charset="0"/>
              </a:rPr>
              <a:t>-off Meeting - Projeto Temático FAPESP "Física e Instrumentação de Altas Energias com o LHC-CERN"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4999866" y="3342126"/>
            <a:ext cx="3839513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>
                <a:solidFill>
                  <a:schemeClr val="bg1"/>
                </a:solidFill>
              </a:rPr>
              <a:t>Alessandra Tomal</a:t>
            </a:r>
          </a:p>
          <a:p>
            <a:r>
              <a:rPr lang="en-US" sz="1800" dirty="0">
                <a:solidFill>
                  <a:schemeClr val="bg1"/>
                </a:solidFill>
              </a:rPr>
              <a:t>Group of Medical Radiation Physics</a:t>
            </a:r>
          </a:p>
          <a:p>
            <a:r>
              <a:rPr lang="pt-BR" sz="1800" dirty="0" err="1">
                <a:solidFill>
                  <a:schemeClr val="bg1"/>
                </a:solidFill>
              </a:rPr>
              <a:t>Department</a:t>
            </a:r>
            <a:r>
              <a:rPr lang="pt-BR" sz="1800" dirty="0">
                <a:solidFill>
                  <a:schemeClr val="bg1"/>
                </a:solidFill>
              </a:rPr>
              <a:t> </a:t>
            </a:r>
            <a:r>
              <a:rPr lang="pt-BR" sz="1800" dirty="0" err="1">
                <a:solidFill>
                  <a:schemeClr val="bg1"/>
                </a:solidFill>
              </a:rPr>
              <a:t>of</a:t>
            </a:r>
            <a:r>
              <a:rPr lang="pt-BR" sz="1800" dirty="0">
                <a:solidFill>
                  <a:schemeClr val="bg1"/>
                </a:solidFill>
              </a:rPr>
              <a:t> </a:t>
            </a:r>
            <a:r>
              <a:rPr lang="pt-BR" sz="1800" dirty="0" err="1">
                <a:solidFill>
                  <a:schemeClr val="bg1"/>
                </a:solidFill>
              </a:rPr>
              <a:t>Applied</a:t>
            </a:r>
            <a:r>
              <a:rPr lang="pt-BR" sz="1800" dirty="0">
                <a:solidFill>
                  <a:schemeClr val="bg1"/>
                </a:solidFill>
              </a:rPr>
              <a:t> </a:t>
            </a:r>
            <a:r>
              <a:rPr lang="pt-BR" sz="1800" dirty="0" err="1">
                <a:solidFill>
                  <a:schemeClr val="bg1"/>
                </a:solidFill>
              </a:rPr>
              <a:t>Physics</a:t>
            </a:r>
            <a:r>
              <a:rPr lang="pt-BR" sz="1800" dirty="0">
                <a:solidFill>
                  <a:schemeClr val="bg1"/>
                </a:solidFill>
              </a:rPr>
              <a:t> </a:t>
            </a:r>
          </a:p>
          <a:p>
            <a:r>
              <a:rPr lang="pt-BR" sz="1800" dirty="0">
                <a:solidFill>
                  <a:schemeClr val="bg1"/>
                </a:solidFill>
              </a:rPr>
              <a:t>IFGW - UNICAMP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Diagram illustrates the typical CEM workflow and corresponding patient                        positioning. The view order is designed to reduce patient and gantry motion                        between image acquisitions to speed up the examination. L CC = left                        craniocaudal, L MLO = left mediolateral oblique, R CC = right                        craniocaudal, R MLO = right mediolateral oblique.">
            <a:extLst>
              <a:ext uri="{FF2B5EF4-FFF2-40B4-BE49-F238E27FC236}">
                <a16:creationId xmlns:a16="http://schemas.microsoft.com/office/drawing/2014/main" id="{8BA3A889-193D-468B-A135-3803A4DDDB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97835"/>
            <a:ext cx="4876800" cy="306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BF2CE76D-AE58-4053-A4CE-9400E2C5B6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680706"/>
          </a:xfrm>
        </p:spPr>
        <p:txBody>
          <a:bodyPr>
            <a:normAutofit fontScale="90000"/>
          </a:bodyPr>
          <a:lstStyle/>
          <a:p>
            <a:r>
              <a:rPr lang="pt-BR" dirty="0"/>
              <a:t>Como</a:t>
            </a:r>
          </a:p>
        </p:txBody>
      </p:sp>
      <p:sp>
        <p:nvSpPr>
          <p:cNvPr id="6" name="AutoShape 6" descr="Contrast-enhanced Mammography: Current Applications and Future Directions">
            <a:extLst>
              <a:ext uri="{FF2B5EF4-FFF2-40B4-BE49-F238E27FC236}">
                <a16:creationId xmlns:a16="http://schemas.microsoft.com/office/drawing/2014/main" id="{3FF88F0C-1CF6-490D-8D14-24FE28113D0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8" name="AutoShape 8" descr="https://www.researchgate.net/profile/Serge-Muller-2/publication/46256927/figure/fig6/AS:277279457464323@1443119982741/nvasive-ductal-carcinoma-in-a-50-year-old-patient-Screening-mammography-with-the_W640.jpg">
            <a:extLst>
              <a:ext uri="{FF2B5EF4-FFF2-40B4-BE49-F238E27FC236}">
                <a16:creationId xmlns:a16="http://schemas.microsoft.com/office/drawing/2014/main" id="{20D38457-8BF7-4424-BBDA-54F06658606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72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id="{BBCA4EF5-7A71-4F9A-9B6C-D8633D6E30BD}"/>
              </a:ext>
            </a:extLst>
          </p:cNvPr>
          <p:cNvSpPr/>
          <p:nvPr/>
        </p:nvSpPr>
        <p:spPr>
          <a:xfrm>
            <a:off x="4224528" y="6125401"/>
            <a:ext cx="4919472" cy="6780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Retângulo 18">
            <a:extLst>
              <a:ext uri="{FF2B5EF4-FFF2-40B4-BE49-F238E27FC236}">
                <a16:creationId xmlns:a16="http://schemas.microsoft.com/office/drawing/2014/main" id="{4275A3BE-5712-4C50-AAE9-520624AA192B}"/>
              </a:ext>
            </a:extLst>
          </p:cNvPr>
          <p:cNvSpPr/>
          <p:nvPr/>
        </p:nvSpPr>
        <p:spPr>
          <a:xfrm>
            <a:off x="0" y="3062701"/>
            <a:ext cx="4876800" cy="8090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>
            <a:extLst>
              <a:ext uri="{FF2B5EF4-FFF2-40B4-BE49-F238E27FC236}">
                <a16:creationId xmlns:a16="http://schemas.microsoft.com/office/drawing/2014/main" id="{C91BBFDA-9656-4FCF-9592-48B128C2025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21"/>
          <a:stretch/>
        </p:blipFill>
        <p:spPr>
          <a:xfrm>
            <a:off x="352319" y="4560535"/>
            <a:ext cx="3796009" cy="2290951"/>
          </a:xfrm>
          <a:prstGeom prst="rect">
            <a:avLst/>
          </a:prstGeom>
        </p:spPr>
      </p:pic>
      <p:sp>
        <p:nvSpPr>
          <p:cNvPr id="20" name="CaixaDeTexto 19">
            <a:extLst>
              <a:ext uri="{FF2B5EF4-FFF2-40B4-BE49-F238E27FC236}">
                <a16:creationId xmlns:a16="http://schemas.microsoft.com/office/drawing/2014/main" id="{F9538F23-C5D0-4168-88ED-4009CFFDE564}"/>
              </a:ext>
            </a:extLst>
          </p:cNvPr>
          <p:cNvSpPr txBox="1"/>
          <p:nvPr/>
        </p:nvSpPr>
        <p:spPr>
          <a:xfrm>
            <a:off x="4224529" y="6164290"/>
            <a:ext cx="491947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/>
              <a:t>Fonte: W.F. </a:t>
            </a:r>
            <a:r>
              <a:rPr lang="pt-BR" sz="1100" dirty="0" err="1"/>
              <a:t>Sensakovic</a:t>
            </a:r>
            <a:r>
              <a:rPr lang="pt-BR" sz="1100" dirty="0"/>
              <a:t> et al. </a:t>
            </a:r>
            <a:r>
              <a:rPr lang="pt-BR" sz="1100" dirty="0" err="1"/>
              <a:t>Radiographics</a:t>
            </a:r>
            <a:r>
              <a:rPr lang="pt-BR" sz="1100" dirty="0"/>
              <a:t> DOI: 10.1148/rg.2021200167</a:t>
            </a:r>
          </a:p>
          <a:p>
            <a:r>
              <a:rPr lang="pt-BR" sz="1100" dirty="0"/>
              <a:t>            GE-</a:t>
            </a:r>
            <a:r>
              <a:rPr lang="pt-BR" sz="1100" dirty="0" err="1"/>
              <a:t>healthcare</a:t>
            </a:r>
            <a:r>
              <a:rPr lang="pt-BR" sz="1100" dirty="0"/>
              <a:t>: </a:t>
            </a:r>
            <a:r>
              <a:rPr lang="pt-BR" sz="1100" dirty="0" err="1"/>
              <a:t>Senobright</a:t>
            </a:r>
            <a:r>
              <a:rPr lang="pt-BR" sz="1100" dirty="0"/>
              <a:t> White </a:t>
            </a:r>
            <a:r>
              <a:rPr lang="pt-BR" sz="1100" dirty="0" err="1"/>
              <a:t>paper</a:t>
            </a:r>
            <a:endParaRPr lang="pt-BR" sz="1100" dirty="0"/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8148DE3E-0EAA-4104-842E-909B60CE2D89}"/>
              </a:ext>
            </a:extLst>
          </p:cNvPr>
          <p:cNvSpPr txBox="1">
            <a:spLocks/>
          </p:cNvSpPr>
          <p:nvPr/>
        </p:nvSpPr>
        <p:spPr>
          <a:xfrm>
            <a:off x="457200" y="459047"/>
            <a:ext cx="8229600" cy="680706"/>
          </a:xfrm>
          <a:prstGeom prst="rect">
            <a:avLst/>
          </a:prstGeom>
        </p:spPr>
        <p:txBody>
          <a:bodyPr vert="horz" lIns="91425" tIns="91425" rIns="91425" bIns="91425" rtlCol="0" anchor="b" anchorCtr="0">
            <a:normAutofit fontScale="90000" lnSpcReduction="10000"/>
          </a:bodyPr>
          <a:lstStyle>
            <a:lvl1pPr algn="ctr" defTabSz="457200" rtl="0" eaLnBrk="1" latinLnBrk="0" hangingPunct="1">
              <a:spcBef>
                <a:spcPts val="0"/>
              </a:spcBef>
              <a:buNone/>
              <a:defRPr sz="4000" kern="1200" baseline="0">
                <a:solidFill>
                  <a:schemeClr val="bg1"/>
                </a:solidFill>
                <a:latin typeface="Comic Sans MS" panose="030F0702030302020204" pitchFamily="66" charset="0"/>
                <a:ea typeface="+mj-ea"/>
                <a:cs typeface="+mj-cs"/>
              </a:defRPr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pPr>
              <a:buClrTx/>
              <a:buFontTx/>
            </a:pPr>
            <a:r>
              <a:rPr lang="pt-BR">
                <a:solidFill>
                  <a:schemeClr val="tx1"/>
                </a:solidFill>
              </a:rPr>
              <a:t>Como funciona? </a:t>
            </a:r>
            <a:endParaRPr lang="pt-BR" dirty="0">
              <a:solidFill>
                <a:schemeClr val="tx1"/>
              </a:solidFill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5912E533-6A3A-4263-B538-7826E9560F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6800" y="1497835"/>
            <a:ext cx="4477787" cy="306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729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2CE76D-AE58-4053-A4CE-9400E2C5B6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pt-BR" dirty="0"/>
          </a:p>
        </p:txBody>
      </p:sp>
      <p:sp>
        <p:nvSpPr>
          <p:cNvPr id="6" name="AutoShape 6" descr="Contrast-enhanced Mammography: Current Applications and Future Directions">
            <a:extLst>
              <a:ext uri="{FF2B5EF4-FFF2-40B4-BE49-F238E27FC236}">
                <a16:creationId xmlns:a16="http://schemas.microsoft.com/office/drawing/2014/main" id="{3FF88F0C-1CF6-490D-8D14-24FE28113D0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8" name="AutoShape 8" descr="https://www.researchgate.net/profile/Serge-Muller-2/publication/46256927/figure/fig6/AS:277279457464323@1443119982741/nvasive-ductal-carcinoma-in-a-50-year-old-patient-Screening-mammography-with-the_W640.jpg">
            <a:extLst>
              <a:ext uri="{FF2B5EF4-FFF2-40B4-BE49-F238E27FC236}">
                <a16:creationId xmlns:a16="http://schemas.microsoft.com/office/drawing/2014/main" id="{20D38457-8BF7-4424-BBDA-54F06658606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572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13" name="Imagem 12">
            <a:extLst>
              <a:ext uri="{FF2B5EF4-FFF2-40B4-BE49-F238E27FC236}">
                <a16:creationId xmlns:a16="http://schemas.microsoft.com/office/drawing/2014/main" id="{3AE57172-7E6C-48C3-BE48-2CAFBB6B53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289525" cy="6853228"/>
          </a:xfrm>
          <a:prstGeom prst="rect">
            <a:avLst/>
          </a:prstGeom>
        </p:spPr>
      </p:pic>
      <p:sp>
        <p:nvSpPr>
          <p:cNvPr id="15" name="Retângulo 14">
            <a:extLst>
              <a:ext uri="{FF2B5EF4-FFF2-40B4-BE49-F238E27FC236}">
                <a16:creationId xmlns:a16="http://schemas.microsoft.com/office/drawing/2014/main" id="{BBCA4EF5-7A71-4F9A-9B6C-D8633D6E30BD}"/>
              </a:ext>
            </a:extLst>
          </p:cNvPr>
          <p:cNvSpPr/>
          <p:nvPr/>
        </p:nvSpPr>
        <p:spPr>
          <a:xfrm>
            <a:off x="0" y="6499066"/>
            <a:ext cx="4876800" cy="3541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F9538F23-C5D0-4168-88ED-4009CFFDE564}"/>
              </a:ext>
            </a:extLst>
          </p:cNvPr>
          <p:cNvSpPr txBox="1"/>
          <p:nvPr/>
        </p:nvSpPr>
        <p:spPr>
          <a:xfrm>
            <a:off x="-64008" y="6499066"/>
            <a:ext cx="4876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100" dirty="0"/>
              <a:t>Fonte: W. F. </a:t>
            </a:r>
            <a:r>
              <a:rPr lang="pt-BR" sz="1100" dirty="0" err="1"/>
              <a:t>Sensakovic</a:t>
            </a:r>
            <a:r>
              <a:rPr lang="pt-BR" sz="1100" dirty="0"/>
              <a:t> et al. </a:t>
            </a:r>
            <a:r>
              <a:rPr lang="pt-BR" sz="1100" dirty="0" err="1"/>
              <a:t>Radiographics</a:t>
            </a:r>
            <a:r>
              <a:rPr lang="pt-BR" sz="1100" dirty="0"/>
              <a:t> DOI: 10.1148/rg.2021200167</a:t>
            </a:r>
          </a:p>
        </p:txBody>
      </p:sp>
      <p:pic>
        <p:nvPicPr>
          <p:cNvPr id="1026" name="Picture 2" descr="An external file that holds a picture, illustration, etc.&#10;Object name is DIR-27-1-28-g13.jpg">
            <a:extLst>
              <a:ext uri="{FF2B5EF4-FFF2-40B4-BE49-F238E27FC236}">
                <a16:creationId xmlns:a16="http://schemas.microsoft.com/office/drawing/2014/main" id="{56B8E167-4123-406A-9C8A-43F6CE5241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8481" y="2414016"/>
            <a:ext cx="4863136" cy="384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CC54CA18-230B-4802-A128-FB3F96A27CA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886" r="3290"/>
          <a:stretch/>
        </p:blipFill>
        <p:spPr>
          <a:xfrm>
            <a:off x="4300047" y="191089"/>
            <a:ext cx="4894200" cy="1975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455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18477"/>
            <a:ext cx="8229600" cy="680706"/>
          </a:xfrm>
        </p:spPr>
        <p:txBody>
          <a:bodyPr>
            <a:normAutofit fontScale="90000"/>
          </a:bodyPr>
          <a:lstStyle/>
          <a:p>
            <a:pPr algn="l"/>
            <a:r>
              <a:rPr lang="pt-BR" dirty="0">
                <a:solidFill>
                  <a:schemeClr val="tx1"/>
                </a:solidFill>
              </a:rPr>
              <a:t>O que </a:t>
            </a:r>
            <a:r>
              <a:rPr lang="pt-BR" dirty="0" smtClean="0">
                <a:solidFill>
                  <a:schemeClr val="tx1"/>
                </a:solidFill>
              </a:rPr>
              <a:t>...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74800"/>
            <a:ext cx="8229600" cy="4993100"/>
          </a:xfrm>
        </p:spPr>
        <p:txBody>
          <a:bodyPr/>
          <a:lstStyle/>
          <a:p>
            <a:r>
              <a:rPr lang="pt-BR" dirty="0"/>
              <a:t>PRETENDEMOS fazer:</a:t>
            </a:r>
          </a:p>
          <a:p>
            <a:pPr lvl="1"/>
            <a:r>
              <a:rPr lang="pt-BR" dirty="0"/>
              <a:t>PCT e CEM de bancada </a:t>
            </a:r>
            <a:r>
              <a:rPr lang="pt-BR" dirty="0" smtClean="0"/>
              <a:t>usando o GEM para </a:t>
            </a:r>
            <a:r>
              <a:rPr lang="pt-BR" dirty="0"/>
              <a:t>ensino/pesquisa</a:t>
            </a:r>
          </a:p>
          <a:p>
            <a:pPr lvl="2"/>
            <a:r>
              <a:rPr lang="pt-BR" dirty="0"/>
              <a:t>Processamento/reconstrução de imagens</a:t>
            </a:r>
          </a:p>
          <a:p>
            <a:pPr lvl="2"/>
            <a:r>
              <a:rPr lang="pt-BR" dirty="0"/>
              <a:t>Produção e testes de </a:t>
            </a:r>
            <a:r>
              <a:rPr lang="pt-BR" i="1" dirty="0" err="1"/>
              <a:t>phantoms</a:t>
            </a:r>
            <a:endParaRPr lang="pt-BR" i="1" dirty="0"/>
          </a:p>
          <a:p>
            <a:pPr lvl="2"/>
            <a:r>
              <a:rPr lang="pt-BR" smtClean="0"/>
              <a:t>Avaliação </a:t>
            </a:r>
            <a:r>
              <a:rPr lang="pt-BR" dirty="0"/>
              <a:t>quantitativa de materiais (se funcionar bem)</a:t>
            </a:r>
          </a:p>
          <a:p>
            <a:endParaRPr lang="pt-BR" dirty="0"/>
          </a:p>
          <a:p>
            <a:r>
              <a:rPr lang="pt-BR" u="sng" dirty="0"/>
              <a:t>NÃO</a:t>
            </a:r>
            <a:r>
              <a:rPr lang="pt-BR" dirty="0"/>
              <a:t> PRETENDEMOS fazer:</a:t>
            </a:r>
          </a:p>
          <a:p>
            <a:pPr lvl="1"/>
            <a:r>
              <a:rPr lang="pt-BR" dirty="0"/>
              <a:t>PCT e CRM de uso clínico</a:t>
            </a:r>
          </a:p>
          <a:p>
            <a:pPr lvl="1"/>
            <a:r>
              <a:rPr lang="pt-BR" dirty="0"/>
              <a:t>Equipamentos de grande porte</a:t>
            </a:r>
          </a:p>
        </p:txBody>
      </p:sp>
    </p:spTree>
    <p:extLst>
      <p:ext uri="{BB962C8B-B14F-4D97-AF65-F5344CB8AC3E}">
        <p14:creationId xmlns:p14="http://schemas.microsoft.com/office/powerpoint/2010/main" val="3718340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18477"/>
            <a:ext cx="8229600" cy="680706"/>
          </a:xfrm>
        </p:spPr>
        <p:txBody>
          <a:bodyPr>
            <a:normAutofit fontScale="90000"/>
          </a:bodyPr>
          <a:lstStyle/>
          <a:p>
            <a:pPr algn="l"/>
            <a:r>
              <a:rPr lang="pt-BR" dirty="0">
                <a:solidFill>
                  <a:schemeClr val="tx1"/>
                </a:solidFill>
              </a:rPr>
              <a:t>O que pretendemos fazer?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74800"/>
            <a:ext cx="8229600" cy="4993100"/>
          </a:xfrm>
        </p:spPr>
        <p:txBody>
          <a:bodyPr/>
          <a:lstStyle/>
          <a:p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7807" y="2075250"/>
            <a:ext cx="3529846" cy="2067379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136" y="2470742"/>
            <a:ext cx="3816749" cy="1515576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41" y="1563852"/>
            <a:ext cx="1401074" cy="1270788"/>
          </a:xfrm>
          <a:prstGeom prst="rect">
            <a:avLst/>
          </a:prstGeom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54246" y="1450106"/>
            <a:ext cx="1412194" cy="1232227"/>
          </a:xfrm>
          <a:prstGeom prst="rect">
            <a:avLst/>
          </a:prstGeom>
        </p:spPr>
      </p:pic>
      <p:sp>
        <p:nvSpPr>
          <p:cNvPr id="11" name="Elipse 10"/>
          <p:cNvSpPr/>
          <p:nvPr/>
        </p:nvSpPr>
        <p:spPr>
          <a:xfrm>
            <a:off x="1879600" y="2066219"/>
            <a:ext cx="995680" cy="1012261"/>
          </a:xfrm>
          <a:prstGeom prst="ellipse">
            <a:avLst/>
          </a:prstGeom>
          <a:noFill/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Retângulo 11"/>
          <p:cNvSpPr/>
          <p:nvPr/>
        </p:nvSpPr>
        <p:spPr>
          <a:xfrm>
            <a:off x="791978" y="3998382"/>
            <a:ext cx="17620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GEM</a:t>
            </a:r>
          </a:p>
        </p:txBody>
      </p:sp>
      <p:grpSp>
        <p:nvGrpSpPr>
          <p:cNvPr id="18" name="Agrupar 17"/>
          <p:cNvGrpSpPr/>
          <p:nvPr/>
        </p:nvGrpSpPr>
        <p:grpSpPr>
          <a:xfrm>
            <a:off x="70115" y="5038571"/>
            <a:ext cx="9073885" cy="1807911"/>
            <a:chOff x="70115" y="5038571"/>
            <a:chExt cx="9073885" cy="1807911"/>
          </a:xfrm>
        </p:grpSpPr>
        <p:pic>
          <p:nvPicPr>
            <p:cNvPr id="13" name="Imagem 1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553848" y="5038571"/>
              <a:ext cx="4590152" cy="1515128"/>
            </a:xfrm>
            <a:prstGeom prst="rect">
              <a:avLst/>
            </a:prstGeom>
          </p:spPr>
        </p:pic>
        <p:pic>
          <p:nvPicPr>
            <p:cNvPr id="15" name="Imagem 1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0115" y="5069638"/>
              <a:ext cx="4443654" cy="1507293"/>
            </a:xfrm>
            <a:prstGeom prst="rect">
              <a:avLst/>
            </a:prstGeom>
          </p:spPr>
        </p:pic>
        <p:sp>
          <p:nvSpPr>
            <p:cNvPr id="17" name="CaixaDeTexto 16"/>
            <p:cNvSpPr txBox="1"/>
            <p:nvPr/>
          </p:nvSpPr>
          <p:spPr>
            <a:xfrm>
              <a:off x="6108970" y="6538705"/>
              <a:ext cx="211307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>
                  <a:solidFill>
                    <a:schemeClr val="bg1"/>
                  </a:solidFill>
                </a:rPr>
                <a:t>Puerto, 2018 - mestrado</a:t>
              </a:r>
            </a:p>
          </p:txBody>
        </p:sp>
      </p:grpSp>
      <p:sp>
        <p:nvSpPr>
          <p:cNvPr id="19" name="CaixaDeTexto 18"/>
          <p:cNvSpPr txBox="1"/>
          <p:nvPr/>
        </p:nvSpPr>
        <p:spPr>
          <a:xfrm>
            <a:off x="6108970" y="4128935"/>
            <a:ext cx="21034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err="1">
                <a:solidFill>
                  <a:schemeClr val="bg1"/>
                </a:solidFill>
              </a:rPr>
              <a:t>Araujo</a:t>
            </a:r>
            <a:r>
              <a:rPr lang="pt-BR" dirty="0">
                <a:solidFill>
                  <a:schemeClr val="bg1"/>
                </a:solidFill>
              </a:rPr>
              <a:t>, 2008 - mestrado</a:t>
            </a:r>
          </a:p>
        </p:txBody>
      </p:sp>
    </p:spTree>
    <p:extLst>
      <p:ext uri="{BB962C8B-B14F-4D97-AF65-F5344CB8AC3E}">
        <p14:creationId xmlns:p14="http://schemas.microsoft.com/office/powerpoint/2010/main" val="3924073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18477"/>
            <a:ext cx="8229600" cy="680706"/>
          </a:xfrm>
        </p:spPr>
        <p:txBody>
          <a:bodyPr>
            <a:normAutofit fontScale="90000"/>
          </a:bodyPr>
          <a:lstStyle/>
          <a:p>
            <a:pPr algn="l"/>
            <a:r>
              <a:rPr lang="pt-BR" dirty="0">
                <a:solidFill>
                  <a:schemeClr val="tx1"/>
                </a:solidFill>
              </a:rPr>
              <a:t>O que pretendemos fazer?</a:t>
            </a:r>
          </a:p>
        </p:txBody>
      </p:sp>
      <p:pic>
        <p:nvPicPr>
          <p:cNvPr id="2050" name="Picture 2" descr="Figure thumbnail fx1">
            <a:extLst>
              <a:ext uri="{FF2B5EF4-FFF2-40B4-BE49-F238E27FC236}">
                <a16:creationId xmlns:a16="http://schemas.microsoft.com/office/drawing/2014/main" id="{C0D67403-12CF-4E56-A651-DEC642A693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891279"/>
            <a:ext cx="3136239" cy="2364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1C7EE000-F35C-4271-86F1-2D84368B1350}"/>
              </a:ext>
            </a:extLst>
          </p:cNvPr>
          <p:cNvSpPr txBox="1"/>
          <p:nvPr/>
        </p:nvSpPr>
        <p:spPr>
          <a:xfrm>
            <a:off x="228600" y="6302724"/>
            <a:ext cx="4544568" cy="5303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>
                <a:solidFill>
                  <a:schemeClr val="bg1"/>
                </a:solidFill>
              </a:rPr>
              <a:t>Fonte:Yi-Shuan</a:t>
            </a:r>
            <a:r>
              <a:rPr lang="pt-BR" dirty="0">
                <a:solidFill>
                  <a:schemeClr val="bg1"/>
                </a:solidFill>
              </a:rPr>
              <a:t> </a:t>
            </a:r>
            <a:r>
              <a:rPr lang="pt-BR" dirty="0" err="1">
                <a:solidFill>
                  <a:schemeClr val="bg1"/>
                </a:solidFill>
              </a:rPr>
              <a:t>Hwang</a:t>
            </a:r>
            <a:r>
              <a:rPr lang="pt-BR" dirty="0">
                <a:solidFill>
                  <a:schemeClr val="bg1"/>
                </a:solidFill>
              </a:rPr>
              <a:t> et al. </a:t>
            </a:r>
            <a:r>
              <a:rPr lang="pt-BR" dirty="0" err="1">
                <a:solidFill>
                  <a:schemeClr val="bg1"/>
                </a:solidFill>
              </a:rPr>
              <a:t>Phys</a:t>
            </a:r>
            <a:r>
              <a:rPr lang="pt-BR" dirty="0">
                <a:solidFill>
                  <a:schemeClr val="bg1"/>
                </a:solidFill>
              </a:rPr>
              <a:t> Med. DOI: 10.1016/j.ejmp.2014.07.241</a:t>
            </a:r>
          </a:p>
        </p:txBody>
      </p:sp>
      <p:pic>
        <p:nvPicPr>
          <p:cNvPr id="2052" name="Picture 4" descr="Contrast Enhanced Spectral Mammography Phantom - CIRS">
            <a:extLst>
              <a:ext uri="{FF2B5EF4-FFF2-40B4-BE49-F238E27FC236}">
                <a16:creationId xmlns:a16="http://schemas.microsoft.com/office/drawing/2014/main" id="{BAD7A567-CAF2-45A7-A7DA-A58CD41E63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3272" y="2206329"/>
            <a:ext cx="5698420" cy="4072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4185F044-0595-40AD-AFB2-3508BF679F95}"/>
              </a:ext>
            </a:extLst>
          </p:cNvPr>
          <p:cNvSpPr txBox="1"/>
          <p:nvPr/>
        </p:nvSpPr>
        <p:spPr>
          <a:xfrm>
            <a:off x="5312664" y="6253291"/>
            <a:ext cx="4544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chemeClr val="bg1"/>
                </a:solidFill>
              </a:rPr>
              <a:t>Fonte: CIRS INC. 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8662" y="1767864"/>
            <a:ext cx="2424709" cy="1818532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1793" y="1595061"/>
            <a:ext cx="1892944" cy="2164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3954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457517"/>
            <a:ext cx="8229600" cy="680706"/>
          </a:xfrm>
        </p:spPr>
        <p:txBody>
          <a:bodyPr>
            <a:normAutofit fontScale="90000"/>
          </a:bodyPr>
          <a:lstStyle/>
          <a:p>
            <a:pPr algn="l"/>
            <a:r>
              <a:rPr lang="pt-BR" dirty="0" smtClean="0">
                <a:solidFill>
                  <a:schemeClr val="tx1"/>
                </a:solidFill>
              </a:rPr>
              <a:t>Cronograma preliminar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84960"/>
            <a:ext cx="8229600" cy="4982940"/>
          </a:xfrm>
        </p:spPr>
        <p:txBody>
          <a:bodyPr/>
          <a:lstStyle/>
          <a:p>
            <a:endParaRPr lang="pt-BR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4231043"/>
              </p:ext>
            </p:extLst>
          </p:nvPr>
        </p:nvGraphicFramePr>
        <p:xfrm>
          <a:off x="199697" y="1584960"/>
          <a:ext cx="8182303" cy="498294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6144770">
                  <a:extLst>
                    <a:ext uri="{9D8B030D-6E8A-4147-A177-3AD203B41FA5}">
                      <a16:colId xmlns:a16="http://schemas.microsoft.com/office/drawing/2014/main" val="4173084528"/>
                    </a:ext>
                  </a:extLst>
                </a:gridCol>
                <a:gridCol w="2037533">
                  <a:extLst>
                    <a:ext uri="{9D8B030D-6E8A-4147-A177-3AD203B41FA5}">
                      <a16:colId xmlns:a16="http://schemas.microsoft.com/office/drawing/2014/main" val="316931037"/>
                    </a:ext>
                  </a:extLst>
                </a:gridCol>
              </a:tblGrid>
              <a:tr h="424080">
                <a:tc>
                  <a:txBody>
                    <a:bodyPr/>
                    <a:lstStyle/>
                    <a:p>
                      <a:r>
                        <a:rPr lang="pt-BR" dirty="0" smtClean="0"/>
                        <a:t>ATIVIDADE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PERÍODO</a:t>
                      </a:r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7727539"/>
                  </a:ext>
                </a:extLst>
              </a:tr>
              <a:tr h="424080">
                <a:tc>
                  <a:txBody>
                    <a:bodyPr/>
                    <a:lstStyle/>
                    <a:p>
                      <a:r>
                        <a:rPr lang="pt-BR" dirty="0" smtClean="0"/>
                        <a:t>ENCONTRAR ALUNO(S)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1º SEM 23</a:t>
                      </a:r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8212770"/>
                  </a:ext>
                </a:extLst>
              </a:tr>
              <a:tr h="424080">
                <a:tc>
                  <a:txBody>
                    <a:bodyPr/>
                    <a:lstStyle/>
                    <a:p>
                      <a:r>
                        <a:rPr lang="pt-BR" dirty="0" smtClean="0"/>
                        <a:t>REVISÃO BIBLIOGRÁFICA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/>
                        <a:t>1º SEM 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5950549"/>
                  </a:ext>
                </a:extLst>
              </a:tr>
              <a:tr h="424080">
                <a:tc>
                  <a:txBody>
                    <a:bodyPr/>
                    <a:lstStyle/>
                    <a:p>
                      <a:r>
                        <a:rPr lang="pt-BR" dirty="0" smtClean="0"/>
                        <a:t>DESENHO</a:t>
                      </a:r>
                      <a:r>
                        <a:rPr lang="pt-BR" baseline="0" dirty="0" smtClean="0"/>
                        <a:t> DOS SISTEMAS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/>
                        <a:t>1º SEM 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2301100"/>
                  </a:ext>
                </a:extLst>
              </a:tr>
              <a:tr h="424080">
                <a:tc>
                  <a:txBody>
                    <a:bodyPr/>
                    <a:lstStyle/>
                    <a:p>
                      <a:r>
                        <a:rPr lang="pt-BR" dirty="0" smtClean="0"/>
                        <a:t>DEFINIÇÃO DA(S) FONTE(S) DE RX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/>
                        <a:t>2º SEM 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3441310"/>
                  </a:ext>
                </a:extLst>
              </a:tr>
              <a:tr h="424080">
                <a:tc>
                  <a:txBody>
                    <a:bodyPr/>
                    <a:lstStyle/>
                    <a:p>
                      <a:r>
                        <a:rPr lang="pt-BR" dirty="0" smtClean="0"/>
                        <a:t>AQUISIÇÃO DE SISTEMAS MECÂNICOS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/>
                        <a:t>2º SEM 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1222967"/>
                  </a:ext>
                </a:extLst>
              </a:tr>
              <a:tr h="424080">
                <a:tc>
                  <a:txBody>
                    <a:bodyPr/>
                    <a:lstStyle/>
                    <a:p>
                      <a:r>
                        <a:rPr lang="pt-BR" dirty="0" smtClean="0"/>
                        <a:t>MONTAGENS </a:t>
                      </a:r>
                      <a:r>
                        <a:rPr lang="pt-BR" dirty="0" smtClean="0"/>
                        <a:t>PRELIMINARES (BANCO</a:t>
                      </a:r>
                      <a:r>
                        <a:rPr lang="pt-BR" baseline="0" dirty="0" smtClean="0"/>
                        <a:t> ÓPTICO)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/>
                        <a:t>2º SEM 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6565824"/>
                  </a:ext>
                </a:extLst>
              </a:tr>
              <a:tr h="742140">
                <a:tc>
                  <a:txBody>
                    <a:bodyPr/>
                    <a:lstStyle/>
                    <a:p>
                      <a:r>
                        <a:rPr lang="pt-BR" dirty="0" smtClean="0"/>
                        <a:t>DESENVOLVIMENTO DO SOFTWARE DE AQUISIÇÃO/RECONSTRUÇÃO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/>
                        <a:t>1º SEM 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5296909"/>
                  </a:ext>
                </a:extLst>
              </a:tr>
              <a:tr h="424080">
                <a:tc>
                  <a:txBody>
                    <a:bodyPr/>
                    <a:lstStyle/>
                    <a:p>
                      <a:r>
                        <a:rPr lang="pt-BR" dirty="0" smtClean="0"/>
                        <a:t>TESTES PRELIMINARES</a:t>
                      </a:r>
                      <a:r>
                        <a:rPr lang="pt-BR" baseline="0" dirty="0" smtClean="0"/>
                        <a:t> E AJUSTES/VALIDAÇÕES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/>
                        <a:t>2º SEM 24</a:t>
                      </a:r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9138708"/>
                  </a:ext>
                </a:extLst>
              </a:tr>
              <a:tr h="424080">
                <a:tc>
                  <a:txBody>
                    <a:bodyPr/>
                    <a:lstStyle/>
                    <a:p>
                      <a:r>
                        <a:rPr lang="pt-BR" dirty="0" smtClean="0"/>
                        <a:t>FINALIZAÇÃO</a:t>
                      </a:r>
                      <a:r>
                        <a:rPr lang="pt-BR" baseline="0" dirty="0" smtClean="0"/>
                        <a:t> DOS SISTEMAS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dirty="0" smtClean="0"/>
                        <a:t>2º SEM 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3625726"/>
                  </a:ext>
                </a:extLst>
              </a:tr>
              <a:tr h="424080">
                <a:tc>
                  <a:txBody>
                    <a:bodyPr/>
                    <a:lstStyle/>
                    <a:p>
                      <a:r>
                        <a:rPr lang="pt-BR" dirty="0" smtClean="0"/>
                        <a:t>PUBLICAÇÕES/RELATÓRIOS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FLUXO CONTÍNUO</a:t>
                      </a:r>
                      <a:endParaRPr lang="pt-B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90672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368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/>
          <p:cNvSpPr txBox="1"/>
          <p:nvPr/>
        </p:nvSpPr>
        <p:spPr>
          <a:xfrm>
            <a:off x="2602761" y="5501242"/>
            <a:ext cx="260500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4400" kern="1200" dirty="0" err="1">
                <a:solidFill>
                  <a:prstClr val="white"/>
                </a:solidFill>
                <a:latin typeface="Calibri"/>
                <a:ea typeface="+mn-ea"/>
                <a:cs typeface="+mn-cs"/>
              </a:rPr>
              <a:t>T</a:t>
            </a:r>
            <a:r>
              <a:rPr kumimoji="0" lang="pt-BR" sz="4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hank</a:t>
            </a:r>
            <a:r>
              <a:rPr kumimoji="0" lang="pt-BR" sz="4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pt-BR" sz="4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you</a:t>
            </a: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0939" y="1758536"/>
            <a:ext cx="1787336" cy="2678326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40939" y="0"/>
            <a:ext cx="1756547" cy="1761440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2517036" y="6242762"/>
            <a:ext cx="26757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pcosta@if.usp.br</a:t>
            </a:r>
            <a:r>
              <a:rPr kumimoji="0" lang="pt-B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468232" y="1705654"/>
            <a:ext cx="2999526" cy="2249645"/>
          </a:xfrm>
          <a:prstGeom prst="rect">
            <a:avLst/>
          </a:prstGeom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191082" y="1705185"/>
            <a:ext cx="2995771" cy="2246828"/>
          </a:xfrm>
          <a:prstGeom prst="rect">
            <a:avLst/>
          </a:prstGeom>
        </p:spPr>
      </p:pic>
      <p:pic>
        <p:nvPicPr>
          <p:cNvPr id="12" name="Imagem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410" y="330761"/>
            <a:ext cx="2144610" cy="3650400"/>
          </a:xfrm>
          <a:prstGeom prst="rect">
            <a:avLst/>
          </a:prstGeom>
        </p:spPr>
      </p:pic>
      <p:pic>
        <p:nvPicPr>
          <p:cNvPr id="13" name="WhatsApp Video 2021-10-29 at 11.50.47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6433" y="4330239"/>
            <a:ext cx="2174133" cy="2174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931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358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1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457200" y="438410"/>
            <a:ext cx="8229600" cy="680706"/>
          </a:xfrm>
        </p:spPr>
        <p:txBody>
          <a:bodyPr>
            <a:normAutofit fontScale="90000"/>
          </a:bodyPr>
          <a:lstStyle/>
          <a:p>
            <a:pPr algn="l"/>
            <a:r>
              <a:rPr lang="pt-BR" sz="3600" dirty="0">
                <a:solidFill>
                  <a:schemeClr val="tx1"/>
                </a:solidFill>
              </a:rPr>
              <a:t>Nossas contribuições ao projeto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idx="1"/>
          </p:nvPr>
        </p:nvSpPr>
        <p:spPr>
          <a:xfrm>
            <a:off x="457200" y="1595120"/>
            <a:ext cx="8229600" cy="4972780"/>
          </a:xfrm>
        </p:spPr>
        <p:txBody>
          <a:bodyPr/>
          <a:lstStyle/>
          <a:p>
            <a:r>
              <a:rPr lang="en-US" dirty="0"/>
              <a:t>Development of a </a:t>
            </a:r>
            <a:r>
              <a:rPr lang="en-US" b="1" u="sng" dirty="0"/>
              <a:t>photon-counting Computed Tomography</a:t>
            </a:r>
            <a:r>
              <a:rPr lang="en-US" dirty="0"/>
              <a:t> (CT) using GEM (or thick-GEM) based detectors;</a:t>
            </a:r>
          </a:p>
          <a:p>
            <a:endParaRPr lang="en-US" dirty="0"/>
          </a:p>
          <a:p>
            <a:r>
              <a:rPr lang="en-US" dirty="0"/>
              <a:t>Development of a hyperspectral system for </a:t>
            </a:r>
            <a:r>
              <a:rPr lang="en-US" b="1" u="sng" dirty="0"/>
              <a:t>contrast-enhanced mammography </a:t>
            </a:r>
            <a:r>
              <a:rPr lang="en-US" dirty="0"/>
              <a:t>using GEM (or thick-GEM) based detectors.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51987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487679"/>
            <a:ext cx="8229600" cy="631437"/>
          </a:xfrm>
        </p:spPr>
        <p:txBody>
          <a:bodyPr>
            <a:normAutofit fontScale="90000"/>
          </a:bodyPr>
          <a:lstStyle/>
          <a:p>
            <a:r>
              <a:rPr lang="pt-BR" dirty="0" err="1">
                <a:solidFill>
                  <a:schemeClr val="tx1"/>
                </a:solidFill>
              </a:rPr>
              <a:t>Photon</a:t>
            </a:r>
            <a:r>
              <a:rPr lang="pt-BR" dirty="0">
                <a:solidFill>
                  <a:schemeClr val="tx1"/>
                </a:solidFill>
              </a:rPr>
              <a:t> </a:t>
            </a:r>
            <a:r>
              <a:rPr lang="pt-BR" dirty="0" err="1">
                <a:solidFill>
                  <a:schemeClr val="tx1"/>
                </a:solidFill>
              </a:rPr>
              <a:t>counting</a:t>
            </a:r>
            <a:r>
              <a:rPr lang="pt-BR" dirty="0">
                <a:solidFill>
                  <a:schemeClr val="tx1"/>
                </a:solidFill>
              </a:rPr>
              <a:t> CT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6796"/>
            <a:ext cx="8493760" cy="5448784"/>
          </a:xfrm>
        </p:spPr>
        <p:txBody>
          <a:bodyPr/>
          <a:lstStyle/>
          <a:p>
            <a:r>
              <a:rPr lang="pt-BR" dirty="0"/>
              <a:t>O que é?</a:t>
            </a:r>
          </a:p>
          <a:p>
            <a:pPr lvl="1"/>
            <a:r>
              <a:rPr lang="pt-BR" dirty="0"/>
              <a:t>Nova técnica de tomografia computadorizada</a:t>
            </a:r>
          </a:p>
          <a:p>
            <a:pPr lvl="2"/>
            <a:r>
              <a:rPr lang="pt-BR" dirty="0"/>
              <a:t>Imagens </a:t>
            </a:r>
            <a:r>
              <a:rPr lang="pt-BR" dirty="0" err="1"/>
              <a:t>monoenergéticas</a:t>
            </a:r>
            <a:r>
              <a:rPr lang="pt-BR" dirty="0"/>
              <a:t> virtuais</a:t>
            </a:r>
          </a:p>
          <a:p>
            <a:pPr lvl="2"/>
            <a:r>
              <a:rPr lang="pt-BR" dirty="0"/>
              <a:t>Decomposição de materiais da amostra</a:t>
            </a:r>
          </a:p>
          <a:p>
            <a:pPr lvl="2"/>
            <a:r>
              <a:rPr lang="pt-BR" dirty="0"/>
              <a:t>Melhor resolução espacial (~150-340</a:t>
            </a:r>
            <a:r>
              <a:rPr lang="pt-BR" dirty="0">
                <a:latin typeface="Symbol" panose="05050102010706020507" pitchFamily="18" charset="2"/>
              </a:rPr>
              <a:t>m</a:t>
            </a:r>
            <a:r>
              <a:rPr lang="pt-BR" dirty="0"/>
              <a:t>m) e menor ruído</a:t>
            </a:r>
          </a:p>
          <a:p>
            <a:pPr lvl="2"/>
            <a:r>
              <a:rPr lang="pt-BR" dirty="0"/>
              <a:t>... E muito mais</a:t>
            </a:r>
          </a:p>
          <a:p>
            <a:r>
              <a:rPr lang="pt-BR" dirty="0"/>
              <a:t>Por que é importante?</a:t>
            </a:r>
          </a:p>
          <a:p>
            <a:pPr lvl="1"/>
            <a:r>
              <a:rPr lang="pt-BR" dirty="0"/>
              <a:t>Imagens quantitativas de alta qualidade</a:t>
            </a:r>
          </a:p>
          <a:p>
            <a:pPr lvl="1"/>
            <a:r>
              <a:rPr lang="pt-BR" dirty="0"/>
              <a:t>Redução de artefatos</a:t>
            </a:r>
          </a:p>
          <a:p>
            <a:pPr lvl="1"/>
            <a:r>
              <a:rPr lang="pt-BR" dirty="0"/>
              <a:t>Redução de dose sem perda de qualidade</a:t>
            </a:r>
          </a:p>
        </p:txBody>
      </p:sp>
    </p:spTree>
    <p:extLst>
      <p:ext uri="{BB962C8B-B14F-4D97-AF65-F5344CB8AC3E}">
        <p14:creationId xmlns:p14="http://schemas.microsoft.com/office/powerpoint/2010/main" val="1787621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459047"/>
            <a:ext cx="8229600" cy="680706"/>
          </a:xfrm>
        </p:spPr>
        <p:txBody>
          <a:bodyPr>
            <a:normAutofit fontScale="90000"/>
          </a:bodyPr>
          <a:lstStyle/>
          <a:p>
            <a:r>
              <a:rPr lang="pt-BR" dirty="0">
                <a:solidFill>
                  <a:schemeClr val="tx1"/>
                </a:solidFill>
              </a:rPr>
              <a:t>Como funciona? 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072" y="2485186"/>
            <a:ext cx="3962925" cy="2029867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0700" y="2485186"/>
            <a:ext cx="3986100" cy="1972200"/>
          </a:xfrm>
          <a:prstGeom prst="rect">
            <a:avLst/>
          </a:prstGeom>
        </p:spPr>
      </p:pic>
      <p:sp>
        <p:nvSpPr>
          <p:cNvPr id="6" name="Retângulo 5"/>
          <p:cNvSpPr/>
          <p:nvPr/>
        </p:nvSpPr>
        <p:spPr>
          <a:xfrm>
            <a:off x="819823" y="1387181"/>
            <a:ext cx="274947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3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Tecnologia </a:t>
            </a:r>
          </a:p>
          <a:p>
            <a:pPr algn="ctr"/>
            <a:r>
              <a:rPr lang="pt-BR" sz="36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atual</a:t>
            </a:r>
          </a:p>
        </p:txBody>
      </p:sp>
      <p:sp>
        <p:nvSpPr>
          <p:cNvPr id="7" name="Retângulo 6"/>
          <p:cNvSpPr/>
          <p:nvPr/>
        </p:nvSpPr>
        <p:spPr>
          <a:xfrm>
            <a:off x="6222721" y="1664179"/>
            <a:ext cx="110799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3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PCT</a:t>
            </a:r>
            <a:endParaRPr lang="pt-BR" sz="36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Retângulo 7"/>
          <p:cNvSpPr/>
          <p:nvPr/>
        </p:nvSpPr>
        <p:spPr>
          <a:xfrm>
            <a:off x="4700700" y="6487429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BR" dirty="0" err="1">
                <a:solidFill>
                  <a:schemeClr val="bg1"/>
                </a:solidFill>
              </a:rPr>
              <a:t>Shuai</a:t>
            </a:r>
            <a:r>
              <a:rPr lang="pt-BR" dirty="0">
                <a:solidFill>
                  <a:schemeClr val="bg1"/>
                </a:solidFill>
              </a:rPr>
              <a:t> </a:t>
            </a:r>
            <a:r>
              <a:rPr lang="pt-BR" dirty="0" err="1">
                <a:solidFill>
                  <a:schemeClr val="bg1"/>
                </a:solidFill>
              </a:rPr>
              <a:t>Leng</a:t>
            </a:r>
            <a:r>
              <a:rPr lang="pt-BR" dirty="0">
                <a:solidFill>
                  <a:schemeClr val="bg1"/>
                </a:solidFill>
              </a:rPr>
              <a:t>, et al. </a:t>
            </a:r>
            <a:r>
              <a:rPr lang="pt-BR" dirty="0" err="1">
                <a:solidFill>
                  <a:schemeClr val="bg1"/>
                </a:solidFill>
              </a:rPr>
              <a:t>RadioGraphics</a:t>
            </a:r>
            <a:r>
              <a:rPr lang="pt-BR" dirty="0">
                <a:solidFill>
                  <a:schemeClr val="bg1"/>
                </a:solidFill>
              </a:rPr>
              <a:t> 2019 39:3, 729-743</a:t>
            </a:r>
          </a:p>
        </p:txBody>
      </p:sp>
      <p:grpSp>
        <p:nvGrpSpPr>
          <p:cNvPr id="13" name="Agrupar 12"/>
          <p:cNvGrpSpPr/>
          <p:nvPr/>
        </p:nvGrpSpPr>
        <p:grpSpPr>
          <a:xfrm>
            <a:off x="90792" y="4751168"/>
            <a:ext cx="3951423" cy="2106832"/>
            <a:chOff x="90792" y="4751168"/>
            <a:chExt cx="3951423" cy="2106832"/>
          </a:xfrm>
        </p:grpSpPr>
        <p:pic>
          <p:nvPicPr>
            <p:cNvPr id="9" name="Imagem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0792" y="4751168"/>
              <a:ext cx="1597589" cy="1812191"/>
            </a:xfrm>
            <a:prstGeom prst="rect">
              <a:avLst/>
            </a:prstGeom>
          </p:spPr>
        </p:pic>
        <p:pic>
          <p:nvPicPr>
            <p:cNvPr id="10" name="Imagem 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788160" y="4899896"/>
              <a:ext cx="2254055" cy="1426323"/>
            </a:xfrm>
            <a:prstGeom prst="rect">
              <a:avLst/>
            </a:prstGeom>
          </p:spPr>
        </p:pic>
        <p:sp>
          <p:nvSpPr>
            <p:cNvPr id="11" name="Retângulo 10"/>
            <p:cNvSpPr/>
            <p:nvPr/>
          </p:nvSpPr>
          <p:spPr>
            <a:xfrm>
              <a:off x="2553018" y="6319760"/>
              <a:ext cx="641522" cy="33855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pt-BR" sz="1600" b="1" dirty="0">
                  <a:ln w="10160">
                    <a:solidFill>
                      <a:schemeClr val="accent5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</a:rPr>
                <a:t>GOS</a:t>
              </a:r>
              <a:endParaRPr lang="pt-BR" sz="16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  <p:sp>
          <p:nvSpPr>
            <p:cNvPr id="12" name="Retângulo 11"/>
            <p:cNvSpPr/>
            <p:nvPr/>
          </p:nvSpPr>
          <p:spPr>
            <a:xfrm>
              <a:off x="2057859" y="6550223"/>
              <a:ext cx="1889761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t-BR" dirty="0" err="1">
                  <a:solidFill>
                    <a:schemeClr val="bg1"/>
                  </a:solidFill>
                </a:rPr>
                <a:t>Heismann</a:t>
              </a:r>
              <a:r>
                <a:rPr lang="pt-BR" dirty="0">
                  <a:solidFill>
                    <a:schemeClr val="bg1"/>
                  </a:solidFill>
                </a:rPr>
                <a:t>, B.J, 2012</a:t>
              </a:r>
            </a:p>
          </p:txBody>
        </p:sp>
      </p:grpSp>
      <p:grpSp>
        <p:nvGrpSpPr>
          <p:cNvPr id="20" name="Agrupar 19"/>
          <p:cNvGrpSpPr/>
          <p:nvPr/>
        </p:nvGrpSpPr>
        <p:grpSpPr>
          <a:xfrm>
            <a:off x="4632127" y="4548309"/>
            <a:ext cx="4300158" cy="1828628"/>
            <a:chOff x="4632127" y="4548309"/>
            <a:chExt cx="4300158" cy="1828628"/>
          </a:xfrm>
        </p:grpSpPr>
        <p:grpSp>
          <p:nvGrpSpPr>
            <p:cNvPr id="17" name="Agrupar 16"/>
            <p:cNvGrpSpPr/>
            <p:nvPr/>
          </p:nvGrpSpPr>
          <p:grpSpPr>
            <a:xfrm>
              <a:off x="5686350" y="4548309"/>
              <a:ext cx="2014800" cy="1410360"/>
              <a:chOff x="5397037" y="4632062"/>
              <a:chExt cx="2014800" cy="1410360"/>
            </a:xfrm>
          </p:grpSpPr>
          <p:pic>
            <p:nvPicPr>
              <p:cNvPr id="14" name="Imagem 13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397037" y="4632062"/>
                <a:ext cx="2014800" cy="1410360"/>
              </a:xfrm>
              <a:prstGeom prst="rect">
                <a:avLst/>
              </a:prstGeom>
            </p:spPr>
          </p:pic>
          <p:pic>
            <p:nvPicPr>
              <p:cNvPr id="15" name="Imagem 14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879755" y="4632062"/>
                <a:ext cx="1049365" cy="310734"/>
              </a:xfrm>
              <a:prstGeom prst="rect">
                <a:avLst/>
              </a:prstGeom>
            </p:spPr>
          </p:pic>
          <p:sp>
            <p:nvSpPr>
              <p:cNvPr id="16" name="Retângulo 15"/>
              <p:cNvSpPr/>
              <p:nvPr/>
            </p:nvSpPr>
            <p:spPr>
              <a:xfrm>
                <a:off x="6056426" y="5703868"/>
                <a:ext cx="696024" cy="338554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</a:bodyPr>
              <a:lstStyle/>
              <a:p>
                <a:pPr algn="ctr"/>
                <a:r>
                  <a:rPr lang="pt-BR" sz="1600" dirty="0" err="1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CdTe</a:t>
                </a:r>
                <a:endParaRPr lang="pt-BR" sz="1600" b="1" cap="none" spc="0" dirty="0">
                  <a:ln w="10160">
                    <a:solidFill>
                      <a:schemeClr val="accent5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38100" dist="22860" dir="5400000" algn="tl" rotWithShape="0">
                      <a:srgbClr val="000000">
                        <a:alpha val="30000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18" name="Retângulo 17"/>
            <p:cNvSpPr/>
            <p:nvPr/>
          </p:nvSpPr>
          <p:spPr>
            <a:xfrm>
              <a:off x="4632127" y="6069160"/>
              <a:ext cx="4123245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pt-BR" dirty="0">
                  <a:solidFill>
                    <a:schemeClr val="bg1"/>
                  </a:solidFill>
                </a:rPr>
                <a:t>https://www.youtube.com/watch?v=9Kz7CxtqXw0</a:t>
              </a:r>
            </a:p>
          </p:txBody>
        </p:sp>
        <p:pic>
          <p:nvPicPr>
            <p:cNvPr id="19" name="Imagem 18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877822" y="4776352"/>
              <a:ext cx="1054463" cy="1026467"/>
            </a:xfrm>
            <a:prstGeom prst="rect">
              <a:avLst/>
            </a:prstGeom>
          </p:spPr>
        </p:pic>
      </p:grpSp>
      <p:pic>
        <p:nvPicPr>
          <p:cNvPr id="21" name="Imagem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818685" y="1560770"/>
            <a:ext cx="4985967" cy="4646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112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ângulo 11"/>
          <p:cNvSpPr/>
          <p:nvPr/>
        </p:nvSpPr>
        <p:spPr>
          <a:xfrm>
            <a:off x="-97004" y="400805"/>
            <a:ext cx="534954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457200" marR="0" lvl="1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0" i="0" u="none" strike="noStrike" kern="1200" cap="none" spc="0" normalizeH="0" baseline="0" noProof="0" dirty="0" err="1">
                <a:ln w="0"/>
                <a:solidFill>
                  <a:prstClr val="white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Lucida Handwriting" panose="03010101010101010101" pitchFamily="66" charset="0"/>
                <a:ea typeface="+mn-ea"/>
                <a:cs typeface="+mn-cs"/>
              </a:rPr>
              <a:t>Photon-counting</a:t>
            </a:r>
            <a:r>
              <a:rPr kumimoji="0" lang="pt-BR" sz="3200" b="0" i="0" u="none" strike="noStrike" kern="1200" cap="none" spc="0" normalizeH="0" baseline="0" noProof="0" dirty="0">
                <a:ln w="0"/>
                <a:solidFill>
                  <a:prstClr val="white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Lucida Handwriting" panose="03010101010101010101" pitchFamily="66" charset="0"/>
                <a:ea typeface="+mn-ea"/>
                <a:cs typeface="+mn-cs"/>
              </a:rPr>
              <a:t> CT</a:t>
            </a:r>
          </a:p>
        </p:txBody>
      </p:sp>
      <p:pic>
        <p:nvPicPr>
          <p:cNvPr id="19" name="Imagem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1361" y="60658"/>
            <a:ext cx="2996125" cy="2054486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176" y="1953879"/>
            <a:ext cx="8201025" cy="4571063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8176" y="2036773"/>
            <a:ext cx="8324359" cy="4643578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5344" y="2036773"/>
            <a:ext cx="8365135" cy="4710254"/>
          </a:xfrm>
          <a:prstGeom prst="rect">
            <a:avLst/>
          </a:prstGeom>
        </p:spPr>
      </p:pic>
      <p:sp>
        <p:nvSpPr>
          <p:cNvPr id="13" name="CaixaDeTexto 12"/>
          <p:cNvSpPr txBox="1"/>
          <p:nvPr/>
        </p:nvSpPr>
        <p:spPr>
          <a:xfrm>
            <a:off x="7329170" y="6442047"/>
            <a:ext cx="21070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Cortesia: Dr. Márcio </a:t>
            </a:r>
            <a:r>
              <a:rPr kumimoji="0" lang="pt-BR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Sawamura</a:t>
            </a:r>
            <a:endParaRPr kumimoji="0" lang="pt-B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4" name="Agrupar 13"/>
          <p:cNvGrpSpPr/>
          <p:nvPr/>
        </p:nvGrpSpPr>
        <p:grpSpPr>
          <a:xfrm>
            <a:off x="817300" y="1288047"/>
            <a:ext cx="7485310" cy="3497089"/>
            <a:chOff x="817300" y="1288047"/>
            <a:chExt cx="7485310" cy="3497089"/>
          </a:xfrm>
        </p:grpSpPr>
        <p:pic>
          <p:nvPicPr>
            <p:cNvPr id="15" name="Imagem 1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20251074">
              <a:off x="817300" y="1288047"/>
              <a:ext cx="7485310" cy="3497089"/>
            </a:xfrm>
            <a:prstGeom prst="rect">
              <a:avLst/>
            </a:prstGeom>
          </p:spPr>
        </p:pic>
        <p:pic>
          <p:nvPicPr>
            <p:cNvPr id="16" name="Imagem 15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20229686">
              <a:off x="4416314" y="3166830"/>
              <a:ext cx="3844040" cy="675189"/>
            </a:xfrm>
            <a:prstGeom prst="rect">
              <a:avLst/>
            </a:prstGeom>
          </p:spPr>
        </p:pic>
      </p:grpSp>
      <p:sp>
        <p:nvSpPr>
          <p:cNvPr id="17" name="Forma Livre 16"/>
          <p:cNvSpPr/>
          <p:nvPr/>
        </p:nvSpPr>
        <p:spPr>
          <a:xfrm>
            <a:off x="5833592" y="3557975"/>
            <a:ext cx="619760" cy="284480"/>
          </a:xfrm>
          <a:custGeom>
            <a:avLst/>
            <a:gdLst>
              <a:gd name="connsiteX0" fmla="*/ 0 w 619760"/>
              <a:gd name="connsiteY0" fmla="*/ 284480 h 284480"/>
              <a:gd name="connsiteX1" fmla="*/ 142240 w 619760"/>
              <a:gd name="connsiteY1" fmla="*/ 233680 h 284480"/>
              <a:gd name="connsiteX2" fmla="*/ 182880 w 619760"/>
              <a:gd name="connsiteY2" fmla="*/ 223520 h 284480"/>
              <a:gd name="connsiteX3" fmla="*/ 274320 w 619760"/>
              <a:gd name="connsiteY3" fmla="*/ 172720 h 284480"/>
              <a:gd name="connsiteX4" fmla="*/ 304800 w 619760"/>
              <a:gd name="connsiteY4" fmla="*/ 162560 h 284480"/>
              <a:gd name="connsiteX5" fmla="*/ 335280 w 619760"/>
              <a:gd name="connsiteY5" fmla="*/ 142240 h 284480"/>
              <a:gd name="connsiteX6" fmla="*/ 436880 w 619760"/>
              <a:gd name="connsiteY6" fmla="*/ 111760 h 284480"/>
              <a:gd name="connsiteX7" fmla="*/ 487680 w 619760"/>
              <a:gd name="connsiteY7" fmla="*/ 91440 h 284480"/>
              <a:gd name="connsiteX8" fmla="*/ 518160 w 619760"/>
              <a:gd name="connsiteY8" fmla="*/ 60960 h 284480"/>
              <a:gd name="connsiteX9" fmla="*/ 548640 w 619760"/>
              <a:gd name="connsiteY9" fmla="*/ 50800 h 284480"/>
              <a:gd name="connsiteX10" fmla="*/ 619760 w 619760"/>
              <a:gd name="connsiteY10" fmla="*/ 0 h 284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19760" h="284480">
                <a:moveTo>
                  <a:pt x="0" y="284480"/>
                </a:moveTo>
                <a:cubicBezTo>
                  <a:pt x="46338" y="265945"/>
                  <a:pt x="93910" y="245762"/>
                  <a:pt x="142240" y="233680"/>
                </a:cubicBezTo>
                <a:cubicBezTo>
                  <a:pt x="155787" y="230293"/>
                  <a:pt x="169805" y="228423"/>
                  <a:pt x="182880" y="223520"/>
                </a:cubicBezTo>
                <a:cubicBezTo>
                  <a:pt x="222018" y="208843"/>
                  <a:pt x="235520" y="192120"/>
                  <a:pt x="274320" y="172720"/>
                </a:cubicBezTo>
                <a:cubicBezTo>
                  <a:pt x="283899" y="167931"/>
                  <a:pt x="295221" y="167349"/>
                  <a:pt x="304800" y="162560"/>
                </a:cubicBezTo>
                <a:cubicBezTo>
                  <a:pt x="315722" y="157099"/>
                  <a:pt x="324122" y="147199"/>
                  <a:pt x="335280" y="142240"/>
                </a:cubicBezTo>
                <a:cubicBezTo>
                  <a:pt x="405940" y="110836"/>
                  <a:pt x="377773" y="131462"/>
                  <a:pt x="436880" y="111760"/>
                </a:cubicBezTo>
                <a:cubicBezTo>
                  <a:pt x="454182" y="105993"/>
                  <a:pt x="470747" y="98213"/>
                  <a:pt x="487680" y="91440"/>
                </a:cubicBezTo>
                <a:cubicBezTo>
                  <a:pt x="497840" y="81280"/>
                  <a:pt x="506205" y="68930"/>
                  <a:pt x="518160" y="60960"/>
                </a:cubicBezTo>
                <a:cubicBezTo>
                  <a:pt x="527071" y="55019"/>
                  <a:pt x="539278" y="56001"/>
                  <a:pt x="548640" y="50800"/>
                </a:cubicBezTo>
                <a:cubicBezTo>
                  <a:pt x="597349" y="23740"/>
                  <a:pt x="595516" y="24244"/>
                  <a:pt x="619760" y="0"/>
                </a:cubicBezTo>
              </a:path>
            </a:pathLst>
          </a:cu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92335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ço Reservado para Conteúdo 3" descr="Desenho de fruta&#10;&#10;Descrição gerada automaticamente com confiança média">
            <a:extLst>
              <a:ext uri="{FF2B5EF4-FFF2-40B4-BE49-F238E27FC236}">
                <a16:creationId xmlns:a16="http://schemas.microsoft.com/office/drawing/2014/main" id="{8D1B21EA-5E29-4722-A4BD-1236A44D7F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3840429" y="2284974"/>
            <a:ext cx="4932270" cy="2803174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695BA747-24D6-4901-9ACE-E0054BAE1A3D}"/>
              </a:ext>
            </a:extLst>
          </p:cNvPr>
          <p:cNvSpPr txBox="1"/>
          <p:nvPr/>
        </p:nvSpPr>
        <p:spPr>
          <a:xfrm>
            <a:off x="3840429" y="5187628"/>
            <a:ext cx="5070889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https://www.siemens-healthineers.com/perspectives/lung-cancer-screening-programs</a:t>
            </a:r>
          </a:p>
        </p:txBody>
      </p:sp>
      <p:pic>
        <p:nvPicPr>
          <p:cNvPr id="2050" name="Picture 2" descr="Figure 8.2, The first clinical CT scan, acquired October 1971 at Atkinson  Morley&amp;#39;s Hospital in London - Medical Imaging Systems - NCBI Bookshelf">
            <a:extLst>
              <a:ext uri="{FF2B5EF4-FFF2-40B4-BE49-F238E27FC236}">
                <a16:creationId xmlns:a16="http://schemas.microsoft.com/office/drawing/2014/main" id="{A869F8F5-C293-400B-8D43-644C54A19F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4" t="2473" r="6233" b="1967"/>
          <a:stretch/>
        </p:blipFill>
        <p:spPr bwMode="auto">
          <a:xfrm>
            <a:off x="469383" y="2046457"/>
            <a:ext cx="3049621" cy="3297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D10DB784-7E29-49EE-9C9F-E3A63F70088F}"/>
              </a:ext>
            </a:extLst>
          </p:cNvPr>
          <p:cNvSpPr txBox="1"/>
          <p:nvPr/>
        </p:nvSpPr>
        <p:spPr>
          <a:xfrm>
            <a:off x="1516387" y="1589442"/>
            <a:ext cx="806631" cy="461665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1971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6015C484-40F9-451D-B88A-E96120AF7580}"/>
              </a:ext>
            </a:extLst>
          </p:cNvPr>
          <p:cNvSpPr txBox="1"/>
          <p:nvPr/>
        </p:nvSpPr>
        <p:spPr>
          <a:xfrm>
            <a:off x="5798137" y="1585176"/>
            <a:ext cx="806631" cy="461665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2021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5934075" y="6448425"/>
            <a:ext cx="3068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Cortesia: Dr. Márcio </a:t>
            </a:r>
            <a:r>
              <a:rPr kumimoji="0" lang="pt-B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Sawamura</a:t>
            </a: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242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6FAC131C-D7AC-4011-B2D0-D912CC76DE4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64" t="8449" r="11785" b="21551"/>
          <a:stretch/>
        </p:blipFill>
        <p:spPr>
          <a:xfrm>
            <a:off x="254583" y="1168924"/>
            <a:ext cx="4950619" cy="4400550"/>
          </a:xfrm>
          <a:prstGeom prst="rect">
            <a:avLst/>
          </a:prstGeom>
        </p:spPr>
      </p:pic>
      <p:pic>
        <p:nvPicPr>
          <p:cNvPr id="11" name="Imagem 10" descr="Uma imagem contendo no interior, mesa, olhando, comida&#10;&#10;Descrição gerada automaticamente">
            <a:extLst>
              <a:ext uri="{FF2B5EF4-FFF2-40B4-BE49-F238E27FC236}">
                <a16:creationId xmlns:a16="http://schemas.microsoft.com/office/drawing/2014/main" id="{BBBA61C1-E257-49B7-96CC-392571336C9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18" t="27010" r="18305" b="21874"/>
          <a:stretch/>
        </p:blipFill>
        <p:spPr>
          <a:xfrm>
            <a:off x="5445588" y="958272"/>
            <a:ext cx="3445593" cy="2653394"/>
          </a:xfrm>
          <a:prstGeom prst="rect">
            <a:avLst/>
          </a:prstGeom>
        </p:spPr>
      </p:pic>
      <p:pic>
        <p:nvPicPr>
          <p:cNvPr id="3" name="Imagem 2" descr="Desenho preto e branco&#10;&#10;Descrição gerada automaticamente com confiança média">
            <a:extLst>
              <a:ext uri="{FF2B5EF4-FFF2-40B4-BE49-F238E27FC236}">
                <a16:creationId xmlns:a16="http://schemas.microsoft.com/office/drawing/2014/main" id="{3C756D83-15C7-4EAD-80DB-BB4F543C3F8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02" t="29534" r="18973" b="22029"/>
          <a:stretch/>
        </p:blipFill>
        <p:spPr>
          <a:xfrm>
            <a:off x="5445588" y="3397480"/>
            <a:ext cx="3445593" cy="2543175"/>
          </a:xfrm>
          <a:prstGeom prst="rect">
            <a:avLst/>
          </a:prstGeom>
        </p:spPr>
      </p:pic>
      <p:sp>
        <p:nvSpPr>
          <p:cNvPr id="5" name="Elipse 4">
            <a:extLst>
              <a:ext uri="{FF2B5EF4-FFF2-40B4-BE49-F238E27FC236}">
                <a16:creationId xmlns:a16="http://schemas.microsoft.com/office/drawing/2014/main" id="{2B9657D2-7590-4025-BB74-2867D00774DB}"/>
              </a:ext>
            </a:extLst>
          </p:cNvPr>
          <p:cNvSpPr/>
          <p:nvPr/>
        </p:nvSpPr>
        <p:spPr>
          <a:xfrm>
            <a:off x="5445588" y="1861206"/>
            <a:ext cx="1152427" cy="1187777"/>
          </a:xfrm>
          <a:prstGeom prst="ellipse">
            <a:avLst/>
          </a:prstGeom>
          <a:noFill/>
          <a:ln w="38100">
            <a:solidFill>
              <a:srgbClr val="EA43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" name="Conector de Seta Reta 8">
            <a:extLst>
              <a:ext uri="{FF2B5EF4-FFF2-40B4-BE49-F238E27FC236}">
                <a16:creationId xmlns:a16="http://schemas.microsoft.com/office/drawing/2014/main" id="{5BD73EF1-3FE0-4EEA-AC06-04502D7485EF}"/>
              </a:ext>
            </a:extLst>
          </p:cNvPr>
          <p:cNvCxnSpPr>
            <a:cxnSpLocks/>
          </p:cNvCxnSpPr>
          <p:nvPr/>
        </p:nvCxnSpPr>
        <p:spPr>
          <a:xfrm flipV="1">
            <a:off x="6264111" y="4887208"/>
            <a:ext cx="0" cy="530258"/>
          </a:xfrm>
          <a:prstGeom prst="straightConnector1">
            <a:avLst/>
          </a:prstGeom>
          <a:ln w="76200">
            <a:solidFill>
              <a:srgbClr val="EA435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ixaDeTexto 7"/>
          <p:cNvSpPr txBox="1"/>
          <p:nvPr/>
        </p:nvSpPr>
        <p:spPr>
          <a:xfrm>
            <a:off x="6021801" y="6457950"/>
            <a:ext cx="3068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Cortesia: Dr. Márcio </a:t>
            </a:r>
            <a:r>
              <a:rPr kumimoji="0" lang="pt-BR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Sawamura</a:t>
            </a:r>
            <a:endParaRPr kumimoji="0" lang="pt-BR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47010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25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75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animal, dark, black&#10;&#10;Description automatically generated">
            <a:extLst>
              <a:ext uri="{FF2B5EF4-FFF2-40B4-BE49-F238E27FC236}">
                <a16:creationId xmlns:a16="http://schemas.microsoft.com/office/drawing/2014/main" id="{0EE8A500-AACC-FD4C-978D-AD97D8DD87A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886" r="-1" b="12457"/>
          <a:stretch/>
        </p:blipFill>
        <p:spPr>
          <a:xfrm>
            <a:off x="241221" y="1967258"/>
            <a:ext cx="2846070" cy="2948234"/>
          </a:xfrm>
          <a:prstGeom prst="rect">
            <a:avLst/>
          </a:prstGeom>
        </p:spPr>
      </p:pic>
      <p:pic>
        <p:nvPicPr>
          <p:cNvPr id="4" name="Picture 3" descr="A picture containing invertebrate, animal, dark, indoor&#10;&#10;Description automatically generated">
            <a:extLst>
              <a:ext uri="{FF2B5EF4-FFF2-40B4-BE49-F238E27FC236}">
                <a16:creationId xmlns:a16="http://schemas.microsoft.com/office/drawing/2014/main" id="{D0E15675-5011-5D48-9C0E-7838D78853D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0527" r="2" b="9451"/>
          <a:stretch/>
        </p:blipFill>
        <p:spPr>
          <a:xfrm>
            <a:off x="3148789" y="1967258"/>
            <a:ext cx="2846070" cy="2948234"/>
          </a:xfrm>
          <a:prstGeom prst="rect">
            <a:avLst/>
          </a:prstGeom>
        </p:spPr>
      </p:pic>
      <p:pic>
        <p:nvPicPr>
          <p:cNvPr id="3" name="Picture 2" descr="A close up of a flower&#10;&#10;Description automatically generated">
            <a:extLst>
              <a:ext uri="{FF2B5EF4-FFF2-40B4-BE49-F238E27FC236}">
                <a16:creationId xmlns:a16="http://schemas.microsoft.com/office/drawing/2014/main" id="{FF1F6248-349D-184C-923F-566B620830E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962" r="1021" b="2"/>
          <a:stretch/>
        </p:blipFill>
        <p:spPr>
          <a:xfrm>
            <a:off x="6056357" y="1967258"/>
            <a:ext cx="2846070" cy="2948234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AD7C6DA6-430C-45ED-93F2-2D3F21160915}"/>
              </a:ext>
            </a:extLst>
          </p:cNvPr>
          <p:cNvSpPr txBox="1"/>
          <p:nvPr/>
        </p:nvSpPr>
        <p:spPr>
          <a:xfrm>
            <a:off x="3581007" y="6340743"/>
            <a:ext cx="5443979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3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Cortesia Dr. Paulo Victor Helito/Dr. Márcio Sawamura</a:t>
            </a:r>
            <a:endParaRPr kumimoji="0" lang="pt-BR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85409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-497840" y="548639"/>
            <a:ext cx="8229600" cy="631437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Contrast-enhanced mammography</a:t>
            </a:r>
            <a:endParaRPr lang="pt-BR" sz="3200" dirty="0">
              <a:solidFill>
                <a:schemeClr val="tx1"/>
              </a:solidFill>
            </a:endParaRP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6796"/>
            <a:ext cx="8229600" cy="5448784"/>
          </a:xfrm>
        </p:spPr>
        <p:txBody>
          <a:bodyPr>
            <a:normAutofit/>
          </a:bodyPr>
          <a:lstStyle/>
          <a:p>
            <a:r>
              <a:rPr lang="pt-BR" dirty="0"/>
              <a:t>O que é?</a:t>
            </a:r>
          </a:p>
          <a:p>
            <a:pPr lvl="1"/>
            <a:r>
              <a:rPr lang="pt-BR" dirty="0"/>
              <a:t>Nova técnica de mamografia digital</a:t>
            </a:r>
          </a:p>
          <a:p>
            <a:pPr lvl="2"/>
            <a:r>
              <a:rPr lang="pt-BR" dirty="0"/>
              <a:t>Imagens com injeção de contraste intravenoso</a:t>
            </a:r>
          </a:p>
          <a:p>
            <a:pPr lvl="2"/>
            <a:r>
              <a:rPr lang="pt-BR" dirty="0"/>
              <a:t>Realce do contraste usando técnicas de subtração</a:t>
            </a:r>
          </a:p>
          <a:p>
            <a:pPr lvl="2"/>
            <a:r>
              <a:rPr lang="pt-BR" dirty="0"/>
              <a:t>Realce de lesões com alta vascularização</a:t>
            </a:r>
          </a:p>
          <a:p>
            <a:pPr lvl="2"/>
            <a:r>
              <a:rPr lang="pt-BR" dirty="0"/>
              <a:t>Avaliação das dimensões das lesões da amostra</a:t>
            </a:r>
          </a:p>
          <a:p>
            <a:pPr lvl="2"/>
            <a:r>
              <a:rPr lang="pt-BR" dirty="0"/>
              <a:t>... E muito mais</a:t>
            </a:r>
          </a:p>
          <a:p>
            <a:r>
              <a:rPr lang="pt-BR" dirty="0"/>
              <a:t>Por que é importante?</a:t>
            </a:r>
          </a:p>
          <a:p>
            <a:pPr lvl="1"/>
            <a:r>
              <a:rPr lang="pt-BR" dirty="0"/>
              <a:t>Melhorar capacidade de identificação e classificação de lesões</a:t>
            </a:r>
          </a:p>
          <a:p>
            <a:pPr lvl="1"/>
            <a:r>
              <a:rPr lang="pt-BR" dirty="0"/>
              <a:t>Redução do ruído anatômico</a:t>
            </a:r>
          </a:p>
          <a:p>
            <a:pPr lvl="1"/>
            <a:r>
              <a:rPr lang="pt-BR" dirty="0"/>
              <a:t>Monitoração de lesões durante tratamentos</a:t>
            </a:r>
          </a:p>
        </p:txBody>
      </p:sp>
    </p:spTree>
    <p:extLst>
      <p:ext uri="{BB962C8B-B14F-4D97-AF65-F5344CB8AC3E}">
        <p14:creationId xmlns:p14="http://schemas.microsoft.com/office/powerpoint/2010/main" val="1627729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5_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6_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4681</TotalTime>
  <Words>473</Words>
  <Application>Microsoft Office PowerPoint</Application>
  <PresentationFormat>Apresentação na tela (4:3)</PresentationFormat>
  <Paragraphs>103</Paragraphs>
  <Slides>16</Slides>
  <Notes>2</Notes>
  <HiddenSlides>0</HiddenSlides>
  <MMClips>1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Tema</vt:lpstr>
      </vt:variant>
      <vt:variant>
        <vt:i4>6</vt:i4>
      </vt:variant>
      <vt:variant>
        <vt:lpstr>Títulos de slides</vt:lpstr>
      </vt:variant>
      <vt:variant>
        <vt:i4>16</vt:i4>
      </vt:variant>
    </vt:vector>
  </HeadingPairs>
  <TitlesOfParts>
    <vt:vector size="29" baseType="lpstr">
      <vt:lpstr>Lucida Handwriting</vt:lpstr>
      <vt:lpstr>Arial</vt:lpstr>
      <vt:lpstr>Symbol</vt:lpstr>
      <vt:lpstr>Calibri Light</vt:lpstr>
      <vt:lpstr>Calibri</vt:lpstr>
      <vt:lpstr>Wingdings</vt:lpstr>
      <vt:lpstr>Comic Sans MS</vt:lpstr>
      <vt:lpstr>Office Theme</vt:lpstr>
      <vt:lpstr>3_Office Theme</vt:lpstr>
      <vt:lpstr>4_Tema do Office</vt:lpstr>
      <vt:lpstr>5_Tema do Office</vt:lpstr>
      <vt:lpstr>6_Tema do Office</vt:lpstr>
      <vt:lpstr>2_Office Theme</vt:lpstr>
      <vt:lpstr>Participação do GDRFM no Working Group 5.1</vt:lpstr>
      <vt:lpstr>Nossas contribuições ao projeto</vt:lpstr>
      <vt:lpstr>Photon counting CT</vt:lpstr>
      <vt:lpstr>Como funciona? </vt:lpstr>
      <vt:lpstr>Apresentação do PowerPoint</vt:lpstr>
      <vt:lpstr>Apresentação do PowerPoint</vt:lpstr>
      <vt:lpstr>Apresentação do PowerPoint</vt:lpstr>
      <vt:lpstr>Apresentação do PowerPoint</vt:lpstr>
      <vt:lpstr>Contrast-enhanced mammography</vt:lpstr>
      <vt:lpstr>Como</vt:lpstr>
      <vt:lpstr>Apresentação do PowerPoint</vt:lpstr>
      <vt:lpstr>O que ...</vt:lpstr>
      <vt:lpstr>O que pretendemos fazer?</vt:lpstr>
      <vt:lpstr>O que pretendemos fazer?</vt:lpstr>
      <vt:lpstr>Cronograma preliminar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PGF5312 – 2 FUNDAMENTOS DE PROCESSAMENTO DIGITAL DE IMAGENS MÉDICAS  Aulas 1 – ABERTURA ELEMENTOS DE PERCEPÇÃO VISUAL</dc:title>
  <dc:creator>Paulo Costa</dc:creator>
  <cp:lastModifiedBy>Paulo Costa</cp:lastModifiedBy>
  <cp:revision>131</cp:revision>
  <dcterms:modified xsi:type="dcterms:W3CDTF">2022-08-05T15:09:26Z</dcterms:modified>
</cp:coreProperties>
</file>