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67" r:id="rId5"/>
    <p:sldId id="258" r:id="rId6"/>
    <p:sldId id="259" r:id="rId7"/>
    <p:sldId id="260" r:id="rId8"/>
    <p:sldId id="261" r:id="rId9"/>
    <p:sldId id="265" r:id="rId10"/>
    <p:sldId id="268" r:id="rId11"/>
    <p:sldId id="262" r:id="rId12"/>
    <p:sldId id="263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45897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16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6608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6673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873771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047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154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088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1943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4555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6915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7812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B8449B-97E0-8F45-7B15-F3E7A4949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247" y="1301360"/>
            <a:ext cx="7392749" cy="2852737"/>
          </a:xfrm>
        </p:spPr>
        <p:txBody>
          <a:bodyPr/>
          <a:lstStyle/>
          <a:p>
            <a:r>
              <a:rPr lang="pt-BR" sz="6200" dirty="0" err="1"/>
              <a:t>Working</a:t>
            </a:r>
            <a:r>
              <a:rPr lang="pt-BR" sz="6200" dirty="0"/>
              <a:t> </a:t>
            </a:r>
            <a:r>
              <a:rPr lang="pt-BR" sz="6200" dirty="0" err="1"/>
              <a:t>Group</a:t>
            </a:r>
            <a:r>
              <a:rPr lang="pt-BR" sz="6200" dirty="0"/>
              <a:t> 6: Science </a:t>
            </a:r>
            <a:r>
              <a:rPr lang="pt-BR" sz="6200" dirty="0" err="1"/>
              <a:t>Outreach</a:t>
            </a:r>
            <a:r>
              <a:rPr lang="pt-BR" sz="6200" dirty="0"/>
              <a:t> </a:t>
            </a:r>
            <a:r>
              <a:rPr lang="pt-BR" sz="6200" dirty="0" err="1"/>
              <a:t>and</a:t>
            </a:r>
            <a:r>
              <a:rPr lang="pt-BR" sz="6200" dirty="0"/>
              <a:t> </a:t>
            </a:r>
            <a:r>
              <a:rPr lang="pt-BR" sz="6200" dirty="0" err="1"/>
              <a:t>Education</a:t>
            </a:r>
            <a:endParaRPr lang="pt-BR" sz="6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47B9667-CB9F-C957-6404-3C4AA21196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pt-BR" sz="3200" dirty="0"/>
              <a:t>Ivã Gurgel (IFUSP) </a:t>
            </a:r>
          </a:p>
          <a:p>
            <a:r>
              <a:rPr lang="pt-BR" sz="3200" dirty="0" err="1"/>
              <a:t>Graciella</a:t>
            </a:r>
            <a:r>
              <a:rPr lang="pt-BR" sz="3200" dirty="0"/>
              <a:t> Watanabe (UFABC)</a:t>
            </a:r>
          </a:p>
        </p:txBody>
      </p:sp>
    </p:spTree>
    <p:extLst>
      <p:ext uri="{BB962C8B-B14F-4D97-AF65-F5344CB8AC3E}">
        <p14:creationId xmlns:p14="http://schemas.microsoft.com/office/powerpoint/2010/main" val="3352587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36178"/>
            <a:ext cx="9601200" cy="820271"/>
          </a:xfrm>
        </p:spPr>
        <p:txBody>
          <a:bodyPr/>
          <a:lstStyle/>
          <a:p>
            <a:r>
              <a:rPr lang="pt-BR" dirty="0"/>
              <a:t>Frentes de Atuação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196790"/>
            <a:ext cx="10237694" cy="5365373"/>
          </a:xfrm>
        </p:spPr>
        <p:txBody>
          <a:bodyPr>
            <a:noAutofit/>
          </a:bodyPr>
          <a:lstStyle/>
          <a:p>
            <a:r>
              <a:rPr lang="pt-BR" sz="3200" dirty="0"/>
              <a:t>Mapeamento do tema no contexto de periódicos acadêmicos;</a:t>
            </a:r>
          </a:p>
          <a:p>
            <a:r>
              <a:rPr lang="pt-BR" sz="3200" dirty="0"/>
              <a:t>Estudos histórico-epistemológicos em Física de Partículas;</a:t>
            </a:r>
          </a:p>
          <a:p>
            <a:r>
              <a:rPr lang="pt-BR" sz="3200" dirty="0"/>
              <a:t>Estudo de temáticas relacionadas à Física de partículas em exposições de museus e centros de ciências;</a:t>
            </a:r>
          </a:p>
          <a:p>
            <a:r>
              <a:rPr lang="pt-BR" sz="3200" dirty="0"/>
              <a:t>Análise e/ou elaboração de materiais de divulgação científica;</a:t>
            </a:r>
          </a:p>
          <a:p>
            <a:r>
              <a:rPr lang="pt-BR" sz="3200" dirty="0"/>
              <a:t>Estudo dos condicionantes sociais relacionados à apreensão do conhecimento. </a:t>
            </a:r>
          </a:p>
        </p:txBody>
      </p:sp>
    </p:spTree>
    <p:extLst>
      <p:ext uri="{BB962C8B-B14F-4D97-AF65-F5344CB8AC3E}">
        <p14:creationId xmlns:p14="http://schemas.microsoft.com/office/powerpoint/2010/main" val="820560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Frentes de Atuação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75011"/>
            <a:ext cx="10237694" cy="4710953"/>
          </a:xfrm>
        </p:spPr>
        <p:txBody>
          <a:bodyPr>
            <a:noAutofit/>
          </a:bodyPr>
          <a:lstStyle/>
          <a:p>
            <a:r>
              <a:rPr lang="pt-BR" sz="3200" dirty="0"/>
              <a:t>Cursos para professores, considerando formação inicial e continuada nas modalidades presencial e on-line; </a:t>
            </a:r>
          </a:p>
          <a:p>
            <a:r>
              <a:rPr lang="pt-BR" sz="3200" dirty="0"/>
              <a:t>Realização do </a:t>
            </a:r>
            <a:r>
              <a:rPr lang="pt-BR" sz="3200" dirty="0" err="1"/>
              <a:t>Masterclasses</a:t>
            </a:r>
            <a:r>
              <a:rPr lang="pt-BR" sz="3200" dirty="0"/>
              <a:t> </a:t>
            </a:r>
            <a:r>
              <a:rPr lang="pt-BR" sz="3200" dirty="0" err="1"/>
              <a:t>Hand-on</a:t>
            </a:r>
            <a:r>
              <a:rPr lang="pt-BR" sz="3200" dirty="0"/>
              <a:t> </a:t>
            </a:r>
            <a:r>
              <a:rPr lang="pt-BR" sz="3200" dirty="0" err="1"/>
              <a:t>Particle</a:t>
            </a:r>
            <a:r>
              <a:rPr lang="pt-BR" sz="3200" dirty="0"/>
              <a:t> </a:t>
            </a:r>
            <a:r>
              <a:rPr lang="pt-BR" sz="3200" dirty="0" err="1"/>
              <a:t>Physics</a:t>
            </a:r>
            <a:r>
              <a:rPr lang="pt-BR" sz="3200" dirty="0"/>
              <a:t>;</a:t>
            </a:r>
          </a:p>
          <a:p>
            <a:r>
              <a:rPr lang="pt-BR" sz="3200" dirty="0"/>
              <a:t>Trazer ao Brasil o LHC </a:t>
            </a:r>
            <a:r>
              <a:rPr lang="pt-BR" sz="3200" dirty="0" err="1"/>
              <a:t>Interactive</a:t>
            </a:r>
            <a:r>
              <a:rPr lang="pt-BR" sz="3200" dirty="0"/>
              <a:t> </a:t>
            </a:r>
            <a:r>
              <a:rPr lang="pt-BR" sz="3200" dirty="0" err="1"/>
              <a:t>Tunnel</a:t>
            </a:r>
            <a:r>
              <a:rPr lang="pt-BR" sz="3200" dirty="0"/>
              <a:t> (LIT);</a:t>
            </a:r>
          </a:p>
          <a:p>
            <a:r>
              <a:rPr lang="pt-BR" sz="3200" dirty="0"/>
              <a:t>Atividades Hands-On nos laboratórios do IFUSP, como o LAMFI;</a:t>
            </a:r>
          </a:p>
          <a:p>
            <a:r>
              <a:rPr lang="pt-BR" sz="3200" dirty="0"/>
              <a:t>Projeto Raios Cósmicos nas Escolas;</a:t>
            </a:r>
          </a:p>
        </p:txBody>
      </p:sp>
    </p:spTree>
    <p:extLst>
      <p:ext uri="{BB962C8B-B14F-4D97-AF65-F5344CB8AC3E}">
        <p14:creationId xmlns:p14="http://schemas.microsoft.com/office/powerpoint/2010/main" val="3081759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89CFC1-9F61-DCD5-6332-2F16372D8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Metodologias de Pesquisa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443035A-1311-C8BE-9F87-A11C4DF1D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dirty="0"/>
              <a:t>Qualitativa, voltada a compreender as percepções dos/das estudantes participantes por meio de questionários e entrevistas;</a:t>
            </a:r>
          </a:p>
          <a:p>
            <a:r>
              <a:rPr lang="pt-BR" sz="3200" dirty="0"/>
              <a:t>Análise das respostas em relação a marcadores sociais;</a:t>
            </a:r>
          </a:p>
          <a:p>
            <a:r>
              <a:rPr lang="pt-BR" sz="3200" dirty="0"/>
              <a:t>Caráter crítico e cíclico, cada avaliação busca aperfeiçoar uma nova implementação.</a:t>
            </a:r>
          </a:p>
        </p:txBody>
      </p:sp>
    </p:spTree>
    <p:extLst>
      <p:ext uri="{BB962C8B-B14F-4D97-AF65-F5344CB8AC3E}">
        <p14:creationId xmlns:p14="http://schemas.microsoft.com/office/powerpoint/2010/main" val="426769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23FAAA-AFAD-A708-9F62-1D9BCAEAB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Obrigado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728F197-C272-0990-94E3-187423F409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9383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8EFFD1-140A-727A-557B-E659844CD1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1438835"/>
            <a:ext cx="8361229" cy="1086237"/>
          </a:xfrm>
        </p:spPr>
        <p:txBody>
          <a:bodyPr/>
          <a:lstStyle/>
          <a:p>
            <a:r>
              <a:rPr lang="pt-BR" sz="5200" dirty="0"/>
              <a:t>Pontos da apresentação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4EFB8A-1AA3-872D-34C0-BB1D2EC11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9481" y="3160059"/>
            <a:ext cx="8592669" cy="2312894"/>
          </a:xfrm>
        </p:spPr>
        <p:txBody>
          <a:bodyPr>
            <a:noAutofit/>
          </a:bodyPr>
          <a:lstStyle/>
          <a:p>
            <a:pPr algn="just"/>
            <a:r>
              <a:rPr lang="pt-BR" sz="3200" dirty="0"/>
              <a:t>1) Situar o trabalho do WG6 no contexto de discussões educacionais mais amplas;</a:t>
            </a:r>
          </a:p>
          <a:p>
            <a:pPr algn="just"/>
            <a:r>
              <a:rPr lang="pt-BR" sz="3200" dirty="0"/>
              <a:t>2) Pontuar as atividades a serem desenvolvidas.</a:t>
            </a:r>
          </a:p>
        </p:txBody>
      </p:sp>
    </p:spTree>
    <p:extLst>
      <p:ext uri="{BB962C8B-B14F-4D97-AF65-F5344CB8AC3E}">
        <p14:creationId xmlns:p14="http://schemas.microsoft.com/office/powerpoint/2010/main" val="1623056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8F8D9B-5374-4844-7256-CFF648801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66482"/>
          </a:xfrm>
        </p:spPr>
        <p:txBody>
          <a:bodyPr/>
          <a:lstStyle/>
          <a:p>
            <a:r>
              <a:rPr lang="pt-BR" dirty="0"/>
              <a:t>Quem somos nós!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AA20BE-0CCA-9173-D994-B9EA60DF1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058" y="2353232"/>
            <a:ext cx="11093823" cy="3133168"/>
          </a:xfrm>
        </p:spPr>
        <p:txBody>
          <a:bodyPr numCol="2">
            <a:noAutofit/>
          </a:bodyPr>
          <a:lstStyle/>
          <a:p>
            <a:r>
              <a:rPr lang="pt-BR" sz="3200" dirty="0"/>
              <a:t>Ivã Gurgel (USP)</a:t>
            </a:r>
          </a:p>
          <a:p>
            <a:r>
              <a:rPr lang="pt-BR" sz="3200" dirty="0" err="1"/>
              <a:t>Graciella</a:t>
            </a:r>
            <a:r>
              <a:rPr lang="pt-BR" sz="3200" dirty="0"/>
              <a:t> Watanabe (UFABC)</a:t>
            </a:r>
          </a:p>
          <a:p>
            <a:r>
              <a:rPr lang="pt-BR" sz="3200" dirty="0"/>
              <a:t>Adriana </a:t>
            </a:r>
            <a:r>
              <a:rPr lang="pt-BR" sz="3200" dirty="0" err="1"/>
              <a:t>Pugliesi</a:t>
            </a:r>
            <a:r>
              <a:rPr lang="pt-BR" sz="3200" dirty="0"/>
              <a:t> (UFABC) </a:t>
            </a:r>
          </a:p>
          <a:p>
            <a:endParaRPr lang="pt-BR" sz="3200" dirty="0"/>
          </a:p>
          <a:p>
            <a:endParaRPr lang="pt-BR" sz="3200" dirty="0"/>
          </a:p>
          <a:p>
            <a:r>
              <a:rPr lang="pt-BR" sz="3200" dirty="0"/>
              <a:t>Marcelo Munhoz (USP)</a:t>
            </a:r>
          </a:p>
          <a:p>
            <a:r>
              <a:rPr lang="pt-BR" sz="3200" dirty="0"/>
              <a:t>Marcia </a:t>
            </a:r>
            <a:r>
              <a:rPr lang="pt-BR" sz="3200" dirty="0" err="1"/>
              <a:t>Begalli</a:t>
            </a:r>
            <a:r>
              <a:rPr lang="pt-BR" sz="3200" dirty="0"/>
              <a:t> (UERJ) </a:t>
            </a:r>
          </a:p>
          <a:p>
            <a:r>
              <a:rPr lang="pt-BR" sz="3200" dirty="0"/>
              <a:t>Marco Leite (USP) </a:t>
            </a:r>
          </a:p>
          <a:p>
            <a:r>
              <a:rPr lang="pt-BR" sz="3200" dirty="0" err="1"/>
              <a:t>Marisilvia</a:t>
            </a:r>
            <a:r>
              <a:rPr lang="pt-BR" sz="3200" dirty="0"/>
              <a:t> </a:t>
            </a:r>
            <a:r>
              <a:rPr lang="pt-BR" sz="3200" dirty="0" err="1"/>
              <a:t>Donadelli</a:t>
            </a:r>
            <a:r>
              <a:rPr lang="pt-BR" sz="3200" dirty="0"/>
              <a:t> (USP) </a:t>
            </a:r>
          </a:p>
          <a:p>
            <a:r>
              <a:rPr lang="pt-BR" sz="3200" dirty="0"/>
              <a:t>Thiago </a:t>
            </a:r>
            <a:r>
              <a:rPr lang="pt-BR" sz="3200" dirty="0" err="1"/>
              <a:t>Fiorini</a:t>
            </a:r>
            <a:r>
              <a:rPr lang="pt-BR" sz="3200" dirty="0"/>
              <a:t> (USP)</a:t>
            </a:r>
          </a:p>
        </p:txBody>
      </p:sp>
    </p:spTree>
    <p:extLst>
      <p:ext uri="{BB962C8B-B14F-4D97-AF65-F5344CB8AC3E}">
        <p14:creationId xmlns:p14="http://schemas.microsoft.com/office/powerpoint/2010/main" val="2477194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AA20BE-0CCA-9173-D994-B9EA60DF1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058" y="309281"/>
            <a:ext cx="9022977" cy="6306671"/>
          </a:xfrm>
        </p:spPr>
        <p:txBody>
          <a:bodyPr numCol="1">
            <a:noAutofit/>
          </a:bodyPr>
          <a:lstStyle/>
          <a:p>
            <a:pPr algn="just"/>
            <a:r>
              <a:rPr lang="pt-BR" sz="3200" dirty="0"/>
              <a:t>Ivã Gurgel (USP) – Desenvolve pesquisas em História e Filosofia da Ciência, em especial Física nos séculos XIX e XX. Coordena o Grupo de Teoria e História dos Conhecimentos (</a:t>
            </a:r>
            <a:r>
              <a:rPr lang="pt-BR" sz="3200" dirty="0" err="1"/>
              <a:t>TeHCo</a:t>
            </a:r>
            <a:r>
              <a:rPr lang="pt-BR" sz="3200" dirty="0"/>
              <a:t>).</a:t>
            </a:r>
          </a:p>
          <a:p>
            <a:pPr algn="just"/>
            <a:r>
              <a:rPr lang="pt-BR" sz="3200" dirty="0" err="1"/>
              <a:t>Graciella</a:t>
            </a:r>
            <a:r>
              <a:rPr lang="pt-BR" sz="3200" dirty="0"/>
              <a:t> Watanabe (UFABC) – Desenvolve pesquisa em Sociologia da Ciência e Divulgação Científica. Coordena o Grupo de Pesquisa em Desigualdades Educacionais, Ciência e Democracia (</a:t>
            </a:r>
            <a:r>
              <a:rPr lang="pt-BR" sz="3200" dirty="0" err="1"/>
              <a:t>DECiDe</a:t>
            </a:r>
            <a:r>
              <a:rPr lang="pt-BR" sz="3200" dirty="0"/>
              <a:t>). </a:t>
            </a:r>
          </a:p>
          <a:p>
            <a:pPr algn="just"/>
            <a:r>
              <a:rPr lang="pt-BR" sz="3200" dirty="0"/>
              <a:t>Adriana </a:t>
            </a:r>
            <a:r>
              <a:rPr lang="pt-BR" sz="3200" dirty="0" err="1"/>
              <a:t>Pugliesi</a:t>
            </a:r>
            <a:r>
              <a:rPr lang="pt-BR" sz="3200" dirty="0"/>
              <a:t> (UFABC) -  Desenvolve pesquisa em Formação de professores, Currículo, Educação não formal (museus de ciências) e Divulgação Científica.</a:t>
            </a:r>
          </a:p>
          <a:p>
            <a:pPr marL="0" indent="0">
              <a:buNone/>
            </a:pPr>
            <a:endParaRPr lang="pt-BR" sz="3200" dirty="0"/>
          </a:p>
        </p:txBody>
      </p:sp>
      <p:pic>
        <p:nvPicPr>
          <p:cNvPr id="6" name="Picture 2" descr="Foto">
            <a:extLst>
              <a:ext uri="{FF2B5EF4-FFF2-40B4-BE49-F238E27FC236}">
                <a16:creationId xmlns:a16="http://schemas.microsoft.com/office/drawing/2014/main" id="{7E299157-D447-B04F-9A9E-73B384A3D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6209" y="4866535"/>
            <a:ext cx="18669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307A944-A3AE-63A3-C15E-C577144CF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3376" y="2454648"/>
            <a:ext cx="1849634" cy="1942539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D1F8F871-3155-635C-1F66-F46002B14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33376" y="403413"/>
            <a:ext cx="1849634" cy="184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79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36A01E-55C7-41BA-D347-55D7EE521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Desafios atuais para a Educação/Divulgação Científica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BA86161-CF36-74A2-82AF-A8DBA757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904564"/>
            <a:ext cx="9601200" cy="2962835"/>
          </a:xfrm>
        </p:spPr>
        <p:txBody>
          <a:bodyPr>
            <a:normAutofit fontScale="92500" lnSpcReduction="10000"/>
          </a:bodyPr>
          <a:lstStyle/>
          <a:p>
            <a:r>
              <a:rPr lang="pt-BR" sz="3200" dirty="0"/>
              <a:t>Promover a formação de uma cultura científica voltada para a vida em sociedade, isto é, promover a Alfabetização Científica dos cidadãos e das cidadãs. </a:t>
            </a:r>
          </a:p>
          <a:p>
            <a:endParaRPr lang="pt-BR" sz="3200" dirty="0"/>
          </a:p>
          <a:p>
            <a:r>
              <a:rPr lang="pt-BR" sz="3200" dirty="0"/>
              <a:t>Reduzir as desigualdades em relação ao acesso ao conhecimento. </a:t>
            </a:r>
          </a:p>
        </p:txBody>
      </p:sp>
    </p:spTree>
    <p:extLst>
      <p:ext uri="{BB962C8B-B14F-4D97-AF65-F5344CB8AC3E}">
        <p14:creationId xmlns:p14="http://schemas.microsoft.com/office/powerpoint/2010/main" val="1985715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09B6A3-57C2-55C2-8FB5-CEC9FF25C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Compõe a Cultura Científica?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373445-9383-9D79-2543-2B08FEFBC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171700"/>
            <a:ext cx="8969189" cy="4377018"/>
          </a:xfrm>
        </p:spPr>
        <p:txBody>
          <a:bodyPr>
            <a:normAutofit/>
          </a:bodyPr>
          <a:lstStyle/>
          <a:p>
            <a:r>
              <a:rPr lang="pt-BR" sz="3200" dirty="0"/>
              <a:t>Leis, modelos e conceitos científicos;</a:t>
            </a:r>
          </a:p>
          <a:p>
            <a:r>
              <a:rPr lang="pt-BR" sz="3200" dirty="0"/>
              <a:t>Entendimento de como a Ciência é Produzida;</a:t>
            </a:r>
          </a:p>
          <a:p>
            <a:r>
              <a:rPr lang="pt-BR" sz="3200" dirty="0"/>
              <a:t>Compreensão do papel do Conhecimento na Sociedade. </a:t>
            </a:r>
          </a:p>
          <a:p>
            <a:endParaRPr lang="en-US" sz="2800" dirty="0"/>
          </a:p>
          <a:p>
            <a:pPr marL="0" indent="0" algn="just">
              <a:buNone/>
            </a:pPr>
            <a:r>
              <a:rPr lang="en-US" sz="1800" dirty="0"/>
              <a:t>D. Roberts and R. Bybee. Scientific Literacy, Science Literacy, and Science Education. In: S. </a:t>
            </a:r>
            <a:r>
              <a:rPr lang="en-US" sz="1800" dirty="0" err="1"/>
              <a:t>K.Abell</a:t>
            </a:r>
            <a:r>
              <a:rPr lang="en-US" sz="1800" dirty="0"/>
              <a:t> and N. G. </a:t>
            </a:r>
            <a:r>
              <a:rPr lang="en-US" sz="1800" dirty="0" err="1"/>
              <a:t>Lerderman</a:t>
            </a:r>
            <a:r>
              <a:rPr lang="en-US" sz="1800" dirty="0"/>
              <a:t> (Eds.) Second Handbook of Research on Science Education. </a:t>
            </a:r>
            <a:r>
              <a:rPr lang="en-US" sz="1800" dirty="0" err="1"/>
              <a:t>Lawewncw</a:t>
            </a:r>
            <a:r>
              <a:rPr lang="en-US" sz="1800" dirty="0"/>
              <a:t> Erlbaum </a:t>
            </a:r>
            <a:r>
              <a:rPr lang="en-US" sz="1800" dirty="0" err="1"/>
              <a:t>Associetes</a:t>
            </a:r>
            <a:r>
              <a:rPr lang="en-US" sz="1800" dirty="0"/>
              <a:t>, Publishers, Mahwah, Nex Jersey: London, 2014.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125357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09B6A3-57C2-55C2-8FB5-CEC9FF25C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Compõe a Cultura Científica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373445-9383-9D79-2543-2B08FEFBC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90164"/>
            <a:ext cx="8942294" cy="4585447"/>
          </a:xfrm>
        </p:spPr>
        <p:txBody>
          <a:bodyPr>
            <a:normAutofit/>
          </a:bodyPr>
          <a:lstStyle/>
          <a:p>
            <a:r>
              <a:rPr lang="pt-BR" sz="2600" dirty="0"/>
              <a:t>Leis, modelos e conceitos científicos;</a:t>
            </a:r>
          </a:p>
          <a:p>
            <a:r>
              <a:rPr lang="pt-BR" sz="2600" dirty="0"/>
              <a:t>Conhecimento de como o Conhecimento é Produzido;</a:t>
            </a:r>
          </a:p>
          <a:p>
            <a:r>
              <a:rPr lang="pt-BR" sz="2600" dirty="0"/>
              <a:t>Compreensão do papel do Conhecimento na Sociedade. </a:t>
            </a:r>
            <a:endParaRPr lang="pt-BR" sz="3200" dirty="0"/>
          </a:p>
          <a:p>
            <a:pPr marL="0" indent="0">
              <a:buNone/>
            </a:pPr>
            <a:r>
              <a:rPr lang="pt-BR" sz="3200" dirty="0"/>
              <a:t>=&gt; O atual contexto de Fake News e negacionismo revelou a importância destas dimensões. </a:t>
            </a:r>
          </a:p>
          <a:p>
            <a:pPr marL="0" indent="0">
              <a:buNone/>
            </a:pPr>
            <a:endParaRPr lang="pt-BR" sz="2300" dirty="0"/>
          </a:p>
          <a:p>
            <a:pPr marL="0" indent="0" algn="just">
              <a:buNone/>
            </a:pPr>
            <a:r>
              <a:rPr lang="pt-BR" sz="1800" dirty="0"/>
              <a:t>F. Pereira </a:t>
            </a:r>
            <a:r>
              <a:rPr lang="pt-BR" sz="1800" dirty="0" err="1"/>
              <a:t>and</a:t>
            </a:r>
            <a:r>
              <a:rPr lang="pt-BR" sz="1800" dirty="0"/>
              <a:t> I. Gurgel. O ensino da Natureza da Ciência como forma de resistência aos movimentos </a:t>
            </a:r>
            <a:r>
              <a:rPr lang="pt-BR" sz="1800" dirty="0" err="1"/>
              <a:t>Anticiência</a:t>
            </a:r>
            <a:r>
              <a:rPr lang="pt-BR" sz="1800" dirty="0"/>
              <a:t>: o realismo estrutural como contraponto ao relativismo epistêmico. Caderno Brasileiro de Ensino de Física, v. 37, n. 3, p. 1278-1319, 2020.</a:t>
            </a:r>
          </a:p>
        </p:txBody>
      </p:sp>
    </p:spTree>
    <p:extLst>
      <p:ext uri="{BB962C8B-B14F-4D97-AF65-F5344CB8AC3E}">
        <p14:creationId xmlns:p14="http://schemas.microsoft.com/office/powerpoint/2010/main" val="2258282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5F0933-FD5D-F6AC-DFBE-8571F1AAC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Desigualdade, Ciência e Democracia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6C97BD-C319-D9D4-D5F3-F3744974E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3200" dirty="0"/>
              <a:t>Discutir o papel do conhecimento científico nas desigualdades educacionais;</a:t>
            </a:r>
          </a:p>
          <a:p>
            <a:r>
              <a:rPr lang="pt-BR" sz="3200" dirty="0"/>
              <a:t>Promover o acesso ao saber da ciência como forma de democratização do conhecimento;</a:t>
            </a:r>
          </a:p>
          <a:p>
            <a:r>
              <a:rPr lang="pt-BR" sz="3200" dirty="0"/>
              <a:t>Realizar a divulgação científica como forma justiça social. </a:t>
            </a:r>
          </a:p>
        </p:txBody>
      </p:sp>
    </p:spTree>
    <p:extLst>
      <p:ext uri="{BB962C8B-B14F-4D97-AF65-F5344CB8AC3E}">
        <p14:creationId xmlns:p14="http://schemas.microsoft.com/office/powerpoint/2010/main" val="738846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5F0933-FD5D-F6AC-DFBE-8571F1AAC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510989"/>
            <a:ext cx="9601200" cy="779929"/>
          </a:xfrm>
        </p:spPr>
        <p:txBody>
          <a:bodyPr/>
          <a:lstStyle/>
          <a:p>
            <a:r>
              <a:rPr lang="pt-BR" dirty="0"/>
              <a:t>Desigualdade, Ciência e Democracia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6C97BD-C319-D9D4-D5F3-F3744974E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1506072"/>
            <a:ext cx="10313895" cy="5230904"/>
          </a:xfrm>
        </p:spPr>
        <p:txBody>
          <a:bodyPr>
            <a:normAutofit/>
          </a:bodyPr>
          <a:lstStyle/>
          <a:p>
            <a:r>
              <a:rPr lang="pt-BR" sz="2600" dirty="0"/>
              <a:t>Discutir o papel do conhecimento científico nas desigualdades educacionais;</a:t>
            </a:r>
          </a:p>
          <a:p>
            <a:r>
              <a:rPr lang="pt-BR" sz="2600" dirty="0"/>
              <a:t>Promover o acesso ao saber da ciência como forma de democratização do conhecimento</a:t>
            </a:r>
          </a:p>
          <a:p>
            <a:r>
              <a:rPr lang="pt-BR" sz="2600" dirty="0"/>
              <a:t>Realizar a divulgação científica como forma justiça social. </a:t>
            </a:r>
          </a:p>
          <a:p>
            <a:pPr marL="0" indent="0">
              <a:buNone/>
            </a:pPr>
            <a:r>
              <a:rPr lang="pt-BR" sz="3200" dirty="0"/>
              <a:t>=&gt; Reconhecer que a ciência tem um papel nos processos democráticos e trabalhar a divulgação científica como forma de reduzir as desigualdades sociais.</a:t>
            </a:r>
          </a:p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G. Watanabe. Estado, Escola e Democracia: desafios para o ensino de ciências. Caderno Brasileiro de Ensino de Física, v. 39, n. 1, p. 1-9, 2022.</a:t>
            </a:r>
          </a:p>
          <a:p>
            <a:pPr marL="0" indent="0">
              <a:buNone/>
            </a:pPr>
            <a:endParaRPr lang="pt-BR" sz="3200" dirty="0"/>
          </a:p>
          <a:p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888366297"/>
      </p:ext>
    </p:extLst>
  </p:cSld>
  <p:clrMapOvr>
    <a:masterClrMapping/>
  </p:clrMapOvr>
</p:sld>
</file>

<file path=ppt/theme/theme1.xml><?xml version="1.0" encoding="utf-8"?>
<a:theme xmlns:a="http://schemas.openxmlformats.org/drawingml/2006/main" name="Cortar">
  <a:themeElements>
    <a:clrScheme name="Cortar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ortar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rta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TM10001105[[fn=Cortar]]</Template>
  <TotalTime>264</TotalTime>
  <Words>702</Words>
  <Application>Microsoft Office PowerPoint</Application>
  <PresentationFormat>Widescreen</PresentationFormat>
  <Paragraphs>65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5" baseType="lpstr">
      <vt:lpstr>Franklin Gothic Book</vt:lpstr>
      <vt:lpstr>Cortar</vt:lpstr>
      <vt:lpstr>Working Group 6: Science Outreach and Education</vt:lpstr>
      <vt:lpstr>Pontos da apresentação</vt:lpstr>
      <vt:lpstr>Quem somos nós! </vt:lpstr>
      <vt:lpstr>Apresentação do PowerPoint</vt:lpstr>
      <vt:lpstr>Desafios atuais para a Educação/Divulgação Científica </vt:lpstr>
      <vt:lpstr>O que Compõe a Cultura Científica?</vt:lpstr>
      <vt:lpstr>O que Compõe a Cultura Científica</vt:lpstr>
      <vt:lpstr>Desigualdade, Ciência e Democracia </vt:lpstr>
      <vt:lpstr>Desigualdade, Ciência e Democracia </vt:lpstr>
      <vt:lpstr>Frentes de Atuação</vt:lpstr>
      <vt:lpstr>Frentes de Atuação</vt:lpstr>
      <vt:lpstr>Metodologias de Pesquisa</vt:lpstr>
      <vt:lpstr>Obrigado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Group 6 Outreach</dc:title>
  <dc:creator>Ivã Gurgel</dc:creator>
  <cp:lastModifiedBy>Ivã Gurgel</cp:lastModifiedBy>
  <cp:revision>7</cp:revision>
  <dcterms:created xsi:type="dcterms:W3CDTF">2022-08-09T12:05:09Z</dcterms:created>
  <dcterms:modified xsi:type="dcterms:W3CDTF">2022-08-09T21:22:38Z</dcterms:modified>
</cp:coreProperties>
</file>