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</p:sldMasterIdLst>
  <p:sldIdLst>
    <p:sldId id="256" r:id="rId11"/>
    <p:sldId id="257" r:id="rId12"/>
    <p:sldId id="263" r:id="rId13"/>
    <p:sldId id="259" r:id="rId14"/>
    <p:sldId id="260" r:id="rId15"/>
    <p:sldId id="261" r:id="rId16"/>
    <p:sldId id="265" r:id="rId17"/>
    <p:sldId id="266" r:id="rId18"/>
    <p:sldId id="268" r:id="rId19"/>
    <p:sldId id="269" r:id="rId20"/>
    <p:sldId id="262" r:id="rId21"/>
    <p:sldId id="267" r:id="rId22"/>
    <p:sldId id="270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12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9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0068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759279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432951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331798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17216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684343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11201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16736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79621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73415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4094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197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1500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98157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2736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889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0792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7403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0623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5155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3453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88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18677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22739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77490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25793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7165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5802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4961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8980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12134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3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3077741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15703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83130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73109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84204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687622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292676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19742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8863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06224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7388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804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0291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7121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53638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51186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3234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343153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5531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1585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97662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338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57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843894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2140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95372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7977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44370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508967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640070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8442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1210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604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996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672798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85631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4904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06619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8937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3216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7052854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962524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554898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3605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9597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94427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153278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253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160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193715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579470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84811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351053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136940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029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21728381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6574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335224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722027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920761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55346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817175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416345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622463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813062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677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20583387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63762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86828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321853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706647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9587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22644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1491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14917"/>
            <a:ext cx="5111750" cy="37797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8001"/>
            <a:ext cx="3008313" cy="28166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473234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40833"/>
            <a:ext cx="5486400" cy="28048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22919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935909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9084"/>
            <a:ext cx="2057400" cy="38855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9084"/>
            <a:ext cx="6019800" cy="388553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1930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290766"/>
            <a:ext cx="9143429" cy="485273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01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1"/>
            <a:ext cx="9143429" cy="513949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185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290038"/>
            <a:ext cx="9143429" cy="485346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348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" y="0"/>
            <a:ext cx="9142324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05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" y="0"/>
            <a:ext cx="9142324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298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" y="0"/>
            <a:ext cx="9142324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458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" y="0"/>
            <a:ext cx="9142324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611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"/>
            <a:ext cx="9143429" cy="514292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8309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"/>
            <a:ext cx="9143429" cy="514292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170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" y="0"/>
            <a:ext cx="9142324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738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3166"/>
            <a:ext cx="8229600" cy="1895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4283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 Sans Bold Lining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139B44-C836-A68D-6E1C-21B66329C5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WG-4 – </a:t>
            </a:r>
            <a:r>
              <a:rPr lang="pt-BR" dirty="0" err="1"/>
              <a:t>Analysis</a:t>
            </a:r>
            <a:r>
              <a:rPr lang="pt-BR" dirty="0"/>
              <a:t> </a:t>
            </a:r>
            <a:r>
              <a:rPr lang="pt-BR" dirty="0" err="1"/>
              <a:t>techniques</a:t>
            </a: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FFDB3FC-EFDE-D066-3ED0-533671202B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err="1"/>
              <a:t>Machine</a:t>
            </a:r>
            <a:r>
              <a:rPr lang="pt-BR" dirty="0"/>
              <a:t> </a:t>
            </a:r>
            <a:r>
              <a:rPr lang="pt-BR" dirty="0" err="1"/>
              <a:t>learning</a:t>
            </a:r>
            <a:r>
              <a:rPr lang="pt-BR" dirty="0"/>
              <a:t> in Alice </a:t>
            </a:r>
            <a:r>
              <a:rPr lang="pt-BR" dirty="0" err="1"/>
              <a:t>and</a:t>
            </a:r>
            <a:r>
              <a:rPr lang="pt-BR" dirty="0"/>
              <a:t> Atlas</a:t>
            </a:r>
          </a:p>
          <a:p>
            <a:endParaRPr lang="pt-BR" dirty="0"/>
          </a:p>
          <a:p>
            <a:r>
              <a:rPr lang="pt-BR" dirty="0"/>
              <a:t>Alexandre Suaide</a:t>
            </a:r>
          </a:p>
        </p:txBody>
      </p:sp>
    </p:spTree>
    <p:extLst>
      <p:ext uri="{BB962C8B-B14F-4D97-AF65-F5344CB8AC3E}">
        <p14:creationId xmlns:p14="http://schemas.microsoft.com/office/powerpoint/2010/main" val="1278519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FC4CED-7B8E-A5D5-7F37-3A9B03699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Machine</a:t>
            </a:r>
            <a:r>
              <a:rPr lang="pt-BR" dirty="0"/>
              <a:t> </a:t>
            </a:r>
            <a:r>
              <a:rPr lang="pt-BR" dirty="0" err="1"/>
              <a:t>learning</a:t>
            </a:r>
            <a:r>
              <a:rPr lang="pt-BR" dirty="0"/>
              <a:t> e jatos no LHC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2F5BFE3-C806-21FC-38BF-36D954986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882179"/>
            <a:ext cx="3065161" cy="1466584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79736216-BA79-2B66-29CA-12999897F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40" y="718027"/>
            <a:ext cx="3152856" cy="2109952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BBCB9094-C210-4F3C-3F2A-A3DC4B2745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550" y="2827979"/>
            <a:ext cx="3409711" cy="194991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BF61F00B-142C-01F8-6866-BCF72B7590F7}"/>
              </a:ext>
            </a:extLst>
          </p:cNvPr>
          <p:cNvSpPr txBox="1"/>
          <p:nvPr/>
        </p:nvSpPr>
        <p:spPr>
          <a:xfrm>
            <a:off x="457201" y="354448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arXiv:2203.14569</a:t>
            </a:r>
          </a:p>
        </p:txBody>
      </p:sp>
    </p:spTree>
    <p:extLst>
      <p:ext uri="{BB962C8B-B14F-4D97-AF65-F5344CB8AC3E}">
        <p14:creationId xmlns:p14="http://schemas.microsoft.com/office/powerpoint/2010/main" val="2319783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5D251B-1BFA-4654-9AFB-63F696C67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Infraestrutura</a:t>
            </a:r>
            <a:br>
              <a:rPr lang="pt-BR" dirty="0"/>
            </a:br>
            <a:r>
              <a:rPr lang="pt-BR" dirty="0"/>
              <a:t>Cluster SAMPA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B7929D2-A6B3-9D2C-0188-31C32D83EFB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Configuração atual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2408 cores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dirty="0"/>
              <a:t>18.7 kHS06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0.85 TB de armazenamento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2 GPU Tesla K20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Uso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Processamento em GRID do ALICE e ATLAS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Análise de dados e simulações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Processamento em geral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Desenvolvimento</a:t>
            </a:r>
          </a:p>
        </p:txBody>
      </p:sp>
      <p:pic>
        <p:nvPicPr>
          <p:cNvPr id="5" name="Espaço Reservado para Conteúdo 6">
            <a:extLst>
              <a:ext uri="{FF2B5EF4-FFF2-40B4-BE49-F238E27FC236}">
                <a16:creationId xmlns:a16="http://schemas.microsoft.com/office/drawing/2014/main" id="{34EFF102-9B97-F34F-89E4-9451CC6019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44720"/>
          <a:stretch/>
        </p:blipFill>
        <p:spPr>
          <a:xfrm>
            <a:off x="4725619" y="656064"/>
            <a:ext cx="3849151" cy="424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668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4E7346-DFF9-54C3-8438-77ED9B9D5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368" y="2013932"/>
            <a:ext cx="3008313" cy="871538"/>
          </a:xfrm>
        </p:spPr>
        <p:txBody>
          <a:bodyPr/>
          <a:lstStyle/>
          <a:p>
            <a:r>
              <a:rPr lang="pt-BR" dirty="0"/>
              <a:t>Cronograma de upgrades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302937B-C397-CA5D-A77E-F009B698C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615" y="772153"/>
            <a:ext cx="4441256" cy="2218511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D3793E0-44A4-BF0B-AB49-27FF7D2D7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615" y="2973548"/>
            <a:ext cx="4365048" cy="185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6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3A8B345E-D3E0-93DD-5220-A9EBF09DF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Atividades planejadas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D2D3D0D-C0B8-C3AD-A492-B6BA21DBB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3166"/>
            <a:ext cx="8486964" cy="2755004"/>
          </a:xfrm>
        </p:spPr>
        <p:txBody>
          <a:bodyPr>
            <a:normAutofit/>
          </a:bodyPr>
          <a:lstStyle/>
          <a:p>
            <a:r>
              <a:rPr lang="pt-BR" dirty="0"/>
              <a:t>Aprendizado e formação em ciência de dados</a:t>
            </a:r>
          </a:p>
          <a:p>
            <a:r>
              <a:rPr lang="pt-BR" dirty="0"/>
              <a:t>Análises de dados e desenvolvimento</a:t>
            </a:r>
          </a:p>
          <a:p>
            <a:r>
              <a:rPr lang="pt-BR" dirty="0"/>
              <a:t>Gerenciamento de infraestrutura</a:t>
            </a:r>
          </a:p>
          <a:p>
            <a:r>
              <a:rPr lang="pt-BR" dirty="0"/>
              <a:t>Service </a:t>
            </a:r>
            <a:r>
              <a:rPr lang="pt-BR" dirty="0" err="1"/>
              <a:t>work</a:t>
            </a:r>
            <a:r>
              <a:rPr lang="pt-BR" dirty="0"/>
              <a:t> com viés computacional no ALICE</a:t>
            </a:r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12792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7D8DEC-4133-674A-C88C-5960D24FC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Organização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BD9C16-54E7-0BFD-A44C-94C1153365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Algoritmos e técnicas</a:t>
            </a:r>
          </a:p>
          <a:p>
            <a:r>
              <a:rPr lang="pt-BR" dirty="0"/>
              <a:t>Infraestrutura (cluster e grid)</a:t>
            </a:r>
          </a:p>
          <a:p>
            <a:r>
              <a:rPr lang="pt-BR" dirty="0"/>
              <a:t>Cronograma de atividades</a:t>
            </a:r>
          </a:p>
        </p:txBody>
      </p:sp>
    </p:spTree>
    <p:extLst>
      <p:ext uri="{BB962C8B-B14F-4D97-AF65-F5344CB8AC3E}">
        <p14:creationId xmlns:p14="http://schemas.microsoft.com/office/powerpoint/2010/main" val="4010367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C415E9-FE8F-BC45-3E5D-B0213C947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Objetivos do WG-4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353A355-3B34-301A-EE26-A65786AFD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14531"/>
            <a:ext cx="8519459" cy="2560669"/>
          </a:xfrm>
        </p:spPr>
        <p:txBody>
          <a:bodyPr>
            <a:normAutofit fontScale="77500" lnSpcReduction="20000"/>
          </a:bodyPr>
          <a:lstStyle/>
          <a:p>
            <a:r>
              <a:rPr lang="pt-BR" dirty="0"/>
              <a:t>Desenvolver técnicas de análise e simulações envolvendo ML</a:t>
            </a:r>
          </a:p>
          <a:p>
            <a:pPr lvl="1"/>
            <a:r>
              <a:rPr lang="pt-BR" dirty="0"/>
              <a:t>Incorporar essas técnicas ao dia-a-dia das análises no Alice e Atlas</a:t>
            </a:r>
          </a:p>
          <a:p>
            <a:pPr lvl="1"/>
            <a:r>
              <a:rPr lang="pt-BR" dirty="0"/>
              <a:t>Grande interface com demais grupos</a:t>
            </a:r>
          </a:p>
          <a:p>
            <a:pPr lvl="1"/>
            <a:r>
              <a:rPr lang="pt-BR" dirty="0"/>
              <a:t>Grande envolvimento dos estudantes do projeto</a:t>
            </a:r>
          </a:p>
          <a:p>
            <a:endParaRPr lang="pt-BR" dirty="0"/>
          </a:p>
          <a:p>
            <a:r>
              <a:rPr lang="pt-BR" dirty="0"/>
              <a:t>Infraestrutura computacional do projeto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9055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0177C34-85FA-4B50-01A0-CDD904094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53" y="0"/>
            <a:ext cx="3472329" cy="490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4B97A0B7-D781-8D51-D0C4-A7EF21312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796988"/>
            <a:ext cx="4255247" cy="871538"/>
          </a:xfrm>
        </p:spPr>
        <p:txBody>
          <a:bodyPr/>
          <a:lstStyle/>
          <a:p>
            <a:r>
              <a:rPr lang="pt-BR" dirty="0"/>
              <a:t>Ciência de dados</a:t>
            </a: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388850D4-C6D1-B0D5-2AC1-49F9ED6C5A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42541" y="2026024"/>
            <a:ext cx="3884706" cy="255067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Tecnologia da informação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400" dirty="0"/>
              <a:t>Software + 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Dados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400" dirty="0"/>
              <a:t>Pré-processamento e estruturação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400" dirty="0"/>
              <a:t>Visualização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Matemática e estatística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Aprendizado de máquina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400" dirty="0"/>
              <a:t>Um tópico em Inteligência Artificial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617301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ta: Curva para Cima 5">
            <a:extLst>
              <a:ext uri="{FF2B5EF4-FFF2-40B4-BE49-F238E27FC236}">
                <a16:creationId xmlns:a16="http://schemas.microsoft.com/office/drawing/2014/main" id="{320A68C5-E428-272F-5CD8-53E0A71D0A75}"/>
              </a:ext>
            </a:extLst>
          </p:cNvPr>
          <p:cNvSpPr/>
          <p:nvPr/>
        </p:nvSpPr>
        <p:spPr>
          <a:xfrm>
            <a:off x="741711" y="3095812"/>
            <a:ext cx="5736784" cy="1470212"/>
          </a:xfrm>
          <a:prstGeom prst="curvedUpArrow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2050" name="Picture 2" descr="deep learning | GIS&amp;T Body of Knowledge">
            <a:extLst>
              <a:ext uri="{FF2B5EF4-FFF2-40B4-BE49-F238E27FC236}">
                <a16:creationId xmlns:a16="http://schemas.microsoft.com/office/drawing/2014/main" id="{6A9B8DE3-8F9F-554D-0B72-CC6821592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751" y="914400"/>
            <a:ext cx="4966447" cy="348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lanning and machine learning in artificial intelligence cheap buy online">
            <a:extLst>
              <a:ext uri="{FF2B5EF4-FFF2-40B4-BE49-F238E27FC236}">
                <a16:creationId xmlns:a16="http://schemas.microsoft.com/office/drawing/2014/main" id="{99DB8045-3173-8382-A8F3-514AB06F3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53" y="998069"/>
            <a:ext cx="3565593" cy="295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593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4AB523-60B7-8A11-725F-52C611D0D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Aprendizado de máquina em HEP</a:t>
            </a:r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B1967091-5BDF-0653-DE05-F87C53D360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885"/>
          <a:stretch/>
        </p:blipFill>
        <p:spPr>
          <a:xfrm>
            <a:off x="4134741" y="709528"/>
            <a:ext cx="4306295" cy="2136945"/>
          </a:xfrm>
        </p:spPr>
      </p:pic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D4735A8-5C26-068F-B027-D5ED605AEB3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t-BR" dirty="0"/>
              <a:t>Número de artigos e citações envolvendo “</a:t>
            </a:r>
            <a:r>
              <a:rPr lang="pt-BR" dirty="0" err="1"/>
              <a:t>Machine</a:t>
            </a:r>
            <a:r>
              <a:rPr lang="pt-BR" dirty="0"/>
              <a:t> </a:t>
            </a:r>
            <a:r>
              <a:rPr lang="pt-BR" dirty="0" err="1"/>
              <a:t>learning</a:t>
            </a:r>
            <a:r>
              <a:rPr lang="pt-BR" dirty="0"/>
              <a:t>” e “LHC” tem aumentado consideravelmente nos últimos anos</a:t>
            </a:r>
          </a:p>
          <a:p>
            <a:endParaRPr lang="pt-BR" dirty="0"/>
          </a:p>
          <a:p>
            <a:r>
              <a:rPr lang="pt-BR" dirty="0"/>
              <a:t>Uma fração considerável desses artigos está relacionada a jatos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~ 1/3 das publicações e ~ 1/2 das citações em 2021</a:t>
            </a:r>
          </a:p>
          <a:p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CAB210A9-A5F3-F946-D3C8-1FEEA161DC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933"/>
          <a:stretch/>
        </p:blipFill>
        <p:spPr>
          <a:xfrm>
            <a:off x="4176469" y="2792943"/>
            <a:ext cx="4264567" cy="213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541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2E9CAB-BA79-2582-16DD-74612F312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Identificação de partículas</a:t>
            </a:r>
            <a:br>
              <a:rPr lang="pt-BR" dirty="0"/>
            </a:br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3A4527C-3E35-418A-E246-96F980BF2C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441267"/>
            <a:ext cx="3295424" cy="1288241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DC9C519F-0762-5CDA-B30C-5050C5489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4288" y="871392"/>
            <a:ext cx="4521698" cy="3594496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A16EC0BF-A580-CE65-688A-93E767247E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02223"/>
            <a:ext cx="4303674" cy="1426360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A23CD322-CB0D-6062-08D5-02B2C32D9878}"/>
              </a:ext>
            </a:extLst>
          </p:cNvPr>
          <p:cNvSpPr txBox="1"/>
          <p:nvPr/>
        </p:nvSpPr>
        <p:spPr>
          <a:xfrm>
            <a:off x="239198" y="450129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arXiv:2207.13587</a:t>
            </a:r>
          </a:p>
        </p:txBody>
      </p:sp>
    </p:spTree>
    <p:extLst>
      <p:ext uri="{BB962C8B-B14F-4D97-AF65-F5344CB8AC3E}">
        <p14:creationId xmlns:p14="http://schemas.microsoft.com/office/powerpoint/2010/main" val="3420939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FC4CED-7B8E-A5D5-7F37-3A9B03699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Machine</a:t>
            </a:r>
            <a:r>
              <a:rPr lang="pt-BR" dirty="0"/>
              <a:t> </a:t>
            </a:r>
            <a:r>
              <a:rPr lang="pt-BR" dirty="0" err="1"/>
              <a:t>learning</a:t>
            </a:r>
            <a:r>
              <a:rPr lang="pt-BR" dirty="0"/>
              <a:t> e jatos no LHC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61DAF92-DF88-6F4E-9192-9E68E3515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894289"/>
            <a:ext cx="3317846" cy="159104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12FF8F8A-3797-3FA2-843C-1941C2F22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476" y="730137"/>
            <a:ext cx="3739015" cy="4024719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8F96660-74C6-7C7C-7C51-236E38FA130A}"/>
              </a:ext>
            </a:extLst>
          </p:cNvPr>
          <p:cNvSpPr txBox="1"/>
          <p:nvPr/>
        </p:nvSpPr>
        <p:spPr>
          <a:xfrm>
            <a:off x="457201" y="369316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arXiv:2206.01628</a:t>
            </a:r>
          </a:p>
        </p:txBody>
      </p:sp>
    </p:spTree>
    <p:extLst>
      <p:ext uri="{BB962C8B-B14F-4D97-AF65-F5344CB8AC3E}">
        <p14:creationId xmlns:p14="http://schemas.microsoft.com/office/powerpoint/2010/main" val="3457437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FC4CED-7B8E-A5D5-7F37-3A9B03699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Machine</a:t>
            </a:r>
            <a:r>
              <a:rPr lang="pt-BR" dirty="0"/>
              <a:t> </a:t>
            </a:r>
            <a:r>
              <a:rPr lang="pt-BR" dirty="0" err="1"/>
              <a:t>learning</a:t>
            </a:r>
            <a:r>
              <a:rPr lang="pt-BR" dirty="0"/>
              <a:t> e jatos no LHC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F6EF6E1-31F3-3712-2CE6-9DE60442C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47" y="1887453"/>
            <a:ext cx="2582618" cy="1477596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0B8CBD5E-E91C-5AC9-0283-DD3A59F4F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274" y="642715"/>
            <a:ext cx="3090268" cy="4283404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A757B880-78A8-E234-025A-FBB6F983AB89}"/>
              </a:ext>
            </a:extLst>
          </p:cNvPr>
          <p:cNvSpPr txBox="1"/>
          <p:nvPr/>
        </p:nvSpPr>
        <p:spPr>
          <a:xfrm>
            <a:off x="457201" y="345704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arXiv:2202.13943</a:t>
            </a:r>
          </a:p>
        </p:txBody>
      </p:sp>
    </p:spTree>
    <p:extLst>
      <p:ext uri="{BB962C8B-B14F-4D97-AF65-F5344CB8AC3E}">
        <p14:creationId xmlns:p14="http://schemas.microsoft.com/office/powerpoint/2010/main" val="5802707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_16-9_FINAL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_16-9_FINAL" id="{8669DA39-BECB-4CDD-90C1-97A05631B522}" vid="{48376EDE-475D-47D3-80C1-8460027072E2}"/>
    </a:ext>
  </a:extLst>
</a:theme>
</file>

<file path=ppt/theme/theme10.xml><?xml version="1.0" encoding="utf-8"?>
<a:theme xmlns:a="http://schemas.openxmlformats.org/drawingml/2006/main" name="9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HEPIC-IF16-9</Template>
  <TotalTime>4492</TotalTime>
  <Words>228</Words>
  <Application>Microsoft Office PowerPoint</Application>
  <PresentationFormat>Apresentação na tela (16:9)</PresentationFormat>
  <Paragraphs>54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10</vt:i4>
      </vt:variant>
      <vt:variant>
        <vt:lpstr>Títulos de slides</vt:lpstr>
      </vt:variant>
      <vt:variant>
        <vt:i4>13</vt:i4>
      </vt:variant>
    </vt:vector>
  </HeadingPairs>
  <TitlesOfParts>
    <vt:vector size="27" baseType="lpstr">
      <vt:lpstr>Arial</vt:lpstr>
      <vt:lpstr>Eau</vt:lpstr>
      <vt:lpstr>Eau Sans Bold</vt:lpstr>
      <vt:lpstr>Eau Sans Bold Lining</vt:lpstr>
      <vt:lpstr>TEMA_16-9_FINAL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WG-4 – Analysis techniques</vt:lpstr>
      <vt:lpstr>Organização</vt:lpstr>
      <vt:lpstr>Objetivos do WG-4</vt:lpstr>
      <vt:lpstr>Ciência de dados</vt:lpstr>
      <vt:lpstr>Apresentação do PowerPoint</vt:lpstr>
      <vt:lpstr>Aprendizado de máquina em HEP</vt:lpstr>
      <vt:lpstr>Identificação de partículas </vt:lpstr>
      <vt:lpstr>Machine learning e jatos no LHC</vt:lpstr>
      <vt:lpstr>Machine learning e jatos no LHC</vt:lpstr>
      <vt:lpstr>Machine learning e jatos no LHC</vt:lpstr>
      <vt:lpstr>Infraestrutura Cluster SAMPA</vt:lpstr>
      <vt:lpstr>Cronograma de upgrades</vt:lpstr>
      <vt:lpstr>Atividades planejadas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Alexandre Asuaide</dc:creator>
  <cp:lastModifiedBy>Alexandre Asuaide</cp:lastModifiedBy>
  <cp:revision>46</cp:revision>
  <dcterms:created xsi:type="dcterms:W3CDTF">2022-08-02T12:31:34Z</dcterms:created>
  <dcterms:modified xsi:type="dcterms:W3CDTF">2022-08-10T11:01:34Z</dcterms:modified>
</cp:coreProperties>
</file>