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g" ContentType="video/m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notesMasterIdLst>
    <p:notesMasterId r:id="rId36"/>
  </p:notesMasterIdLst>
  <p:handoutMasterIdLst>
    <p:handoutMasterId r:id="rId37"/>
  </p:handoutMasterIdLst>
  <p:sldIdLst>
    <p:sldId id="256" r:id="rId11"/>
    <p:sldId id="598" r:id="rId12"/>
    <p:sldId id="402" r:id="rId13"/>
    <p:sldId id="427" r:id="rId14"/>
    <p:sldId id="599" r:id="rId15"/>
    <p:sldId id="600" r:id="rId16"/>
    <p:sldId id="533" r:id="rId17"/>
    <p:sldId id="346" r:id="rId18"/>
    <p:sldId id="601" r:id="rId19"/>
    <p:sldId id="260" r:id="rId20"/>
    <p:sldId id="303" r:id="rId21"/>
    <p:sldId id="480" r:id="rId22"/>
    <p:sldId id="523" r:id="rId23"/>
    <p:sldId id="267" r:id="rId24"/>
    <p:sldId id="347" r:id="rId25"/>
    <p:sldId id="431" r:id="rId26"/>
    <p:sldId id="483" r:id="rId27"/>
    <p:sldId id="275" r:id="rId28"/>
    <p:sldId id="602" r:id="rId29"/>
    <p:sldId id="532" r:id="rId30"/>
    <p:sldId id="604" r:id="rId31"/>
    <p:sldId id="605" r:id="rId32"/>
    <p:sldId id="534" r:id="rId33"/>
    <p:sldId id="603" r:id="rId34"/>
    <p:sldId id="588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8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867"/>
    <p:restoredTop sz="94974"/>
  </p:normalViewPr>
  <p:slideViewPr>
    <p:cSldViewPr snapToGrid="0" snapToObjects="1">
      <p:cViewPr varScale="1">
        <p:scale>
          <a:sx n="152" d="100"/>
          <a:sy n="152" d="100"/>
        </p:scale>
        <p:origin x="200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viewProps" Target="viewProps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C1838-71EF-6F41-8C64-EA32F0BCD0CF}" type="datetimeFigureOut">
              <a:rPr lang="en-US" smtClean="0"/>
              <a:t>8/5/22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D486C-B5C0-E544-B2EB-95ABECAD42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71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6D388-9B59-344B-881C-040397B4DFA0}" type="datetimeFigureOut">
              <a:rPr lang="en-US" smtClean="0"/>
              <a:t>8/5/22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22476-6D07-164A-9DCD-DB12D32723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371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Trocar figura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922476-6D07-164A-9DCD-DB12D32723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912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Mudar para falar algo sobre a caracterização macroscópica e microscópica do QGP</a:t>
            </a:r>
          </a:p>
          <a:p>
            <a:pPr marL="171450" indent="-171450">
              <a:buFontTx/>
              <a:buChar char="-"/>
            </a:pPr>
            <a:r>
              <a:rPr lang="pt-BR" dirty="0"/>
              <a:t>Caracterização macroscópica (comprimentos de onda longo) do QGP</a:t>
            </a:r>
          </a:p>
          <a:p>
            <a:pPr marL="171450" indent="-171450">
              <a:buFontTx/>
              <a:buChar char="-"/>
            </a:pPr>
            <a:r>
              <a:rPr lang="pt-BR" dirty="0"/>
              <a:t>Caracterização microscópica (comprimentos de onda curto ou quase-partículas) do QGP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922476-6D07-164A-9DCD-DB12D327235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80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E4852-DABC-DA4A-9D8C-99980D7F4BD8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6167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E4852-DABC-DA4A-9D8C-99980D7F4BD8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6736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922476-6D07-164A-9DCD-DB12D327235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37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59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006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22919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590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3037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927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2951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31798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216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434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201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167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197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7962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73415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9426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00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8" y="8502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1725" b="1" baseline="0"/>
            </a:lvl1pPr>
          </a:lstStyle>
          <a:p>
            <a:r>
              <a:rPr lang="fr-CH" dirty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37456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350" b="1"/>
            </a:lvl1pPr>
          </a:lstStyle>
          <a:p>
            <a:pPr lvl="0"/>
            <a:r>
              <a:rPr lang="fr-CH" dirty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268112" y="2027238"/>
            <a:ext cx="8607778" cy="4000500"/>
          </a:xfrm>
        </p:spPr>
        <p:txBody>
          <a:bodyPr lIns="108000" tIns="0" rIns="108000" bIns="0">
            <a:noAutofit/>
          </a:bodyPr>
          <a:lstStyle>
            <a:lvl1pPr marL="214313" indent="-214313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9516" y="6356352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68112" y="6348591"/>
            <a:ext cx="4873924" cy="36512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13970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C9E0-886C-E94C-8EFC-18CF849F0383}" type="datetime1">
              <a:rPr lang="pt-BR" smtClean="0"/>
              <a:t>05/08/2022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Marcelo G. Munhoz - PIC2018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82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D91F-2072-A04D-B046-5221F1FB978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0682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57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36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8893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79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03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56799"/>
            <a:ext cx="646694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2199"/>
            <a:ext cx="8229600" cy="4384240"/>
          </a:xfrm>
        </p:spPr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288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155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453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1867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739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490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931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650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58025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6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741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807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13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379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15703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8313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109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4204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622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676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974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699852"/>
            <a:ext cx="645259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80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637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224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80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0291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7121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53638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186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34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153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31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57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1585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662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820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389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2140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5372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7977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370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89672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0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996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442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12100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430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279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631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49047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0661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9379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16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2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9597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24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489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36058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4427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3278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3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160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9371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579470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28381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1053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9406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990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65740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3522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202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761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55346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81717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4163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78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338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2463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46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46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13062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753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762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86828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185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6647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587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26441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086556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473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s3_7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47841" y="6579949"/>
            <a:ext cx="2133600" cy="2780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5" name="Picture 4" descr="logo ifusp fundo escuro.png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88"/>
          <a:stretch/>
        </p:blipFill>
        <p:spPr>
          <a:xfrm>
            <a:off x="258869" y="6579771"/>
            <a:ext cx="249132" cy="262256"/>
          </a:xfrm>
          <a:prstGeom prst="rect">
            <a:avLst/>
          </a:prstGeom>
        </p:spPr>
      </p:pic>
      <p:pic>
        <p:nvPicPr>
          <p:cNvPr id="6" name="Picture 5" descr="logo_simples.jp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778" y="260961"/>
            <a:ext cx="1884487" cy="60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1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82" r:id="rId12"/>
    <p:sldLayoutId id="2147483783" r:id="rId13"/>
    <p:sldLayoutId id="2147483784" r:id="rId14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85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s3_8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8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9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5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98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8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1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309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4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70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5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5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83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slide" Target="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png"/><Relationship Id="rId5" Type="http://schemas.openxmlformats.org/officeDocument/2006/relationships/image" Target="../media/image34.tiff"/><Relationship Id="rId4" Type="http://schemas.openxmlformats.org/officeDocument/2006/relationships/image" Target="../media/image33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emf"/><Relationship Id="rId4" Type="http://schemas.openxmlformats.org/officeDocument/2006/relationships/image" Target="../media/image4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tif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tiff"/><Relationship Id="rId3" Type="http://schemas.openxmlformats.org/officeDocument/2006/relationships/image" Target="../media/image53.jpeg"/><Relationship Id="rId7" Type="http://schemas.openxmlformats.org/officeDocument/2006/relationships/image" Target="../media/image34.tif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tiff"/><Relationship Id="rId5" Type="http://schemas.openxmlformats.org/officeDocument/2006/relationships/image" Target="../media/image32.tiff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2.mpg"/><Relationship Id="rId7" Type="http://schemas.openxmlformats.org/officeDocument/2006/relationships/image" Target="../media/image21.png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06287"/>
            <a:ext cx="7772400" cy="2294164"/>
          </a:xfrm>
        </p:spPr>
        <p:txBody>
          <a:bodyPr>
            <a:normAutofit fontScale="90000"/>
          </a:bodyPr>
          <a:lstStyle/>
          <a:p>
            <a:r>
              <a:rPr lang="pt-BR" dirty="0"/>
              <a:t>Projeto Temático</a:t>
            </a:r>
            <a:br>
              <a:rPr lang="pt-BR" dirty="0"/>
            </a:br>
            <a:r>
              <a:rPr lang="pt-BR" dirty="0"/>
              <a:t>2020/04867-2</a:t>
            </a:r>
            <a:br>
              <a:rPr lang="pt-BR" dirty="0"/>
            </a:br>
            <a:r>
              <a:rPr lang="pt-BR" i="1" dirty="0" err="1"/>
              <a:t>Kick</a:t>
            </a:r>
            <a:r>
              <a:rPr lang="pt-BR" i="1" dirty="0"/>
              <a:t>-off Meeting</a:t>
            </a:r>
            <a:br>
              <a:rPr lang="pt-BR" i="1" dirty="0"/>
            </a:br>
            <a:r>
              <a:rPr lang="pt-BR" i="1" dirty="0" err="1"/>
              <a:t>Working</a:t>
            </a:r>
            <a:r>
              <a:rPr lang="pt-BR" i="1" dirty="0"/>
              <a:t> </a:t>
            </a:r>
            <a:r>
              <a:rPr lang="pt-BR" i="1" dirty="0" err="1"/>
              <a:t>Group</a:t>
            </a:r>
            <a:r>
              <a:rPr lang="pt-BR" i="1" dirty="0"/>
              <a:t> </a:t>
            </a:r>
            <a:r>
              <a:rPr lang="pt-BR" dirty="0"/>
              <a:t>- 1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pt-BR" sz="2400" b="1" i="1" dirty="0"/>
              <a:t>Marcelo Gameiro Munhoz</a:t>
            </a:r>
          </a:p>
          <a:p>
            <a:r>
              <a:rPr lang="en-US" sz="2000" dirty="0"/>
              <a:t>Instituto de </a:t>
            </a:r>
            <a:r>
              <a:rPr lang="en-US" sz="2000" dirty="0" err="1"/>
              <a:t>Física</a:t>
            </a:r>
            <a:endParaRPr lang="en-US" sz="2000" dirty="0"/>
          </a:p>
          <a:p>
            <a:r>
              <a:rPr lang="en-US" sz="2000" dirty="0" err="1"/>
              <a:t>Universidade</a:t>
            </a:r>
            <a:r>
              <a:rPr lang="en-US" sz="2000" dirty="0"/>
              <a:t> de São Paulo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10518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6548"/>
            <a:ext cx="4248152" cy="4513401"/>
          </a:xfrm>
        </p:spPr>
        <p:txBody>
          <a:bodyPr>
            <a:normAutofit fontScale="85000" lnSpcReduction="20000"/>
          </a:bodyPr>
          <a:lstStyle/>
          <a:p>
            <a:r>
              <a:rPr lang="pt-BR" b="1" dirty="0">
                <a:ea typeface="ＭＳ Ｐゴシック" charset="0"/>
                <a:cs typeface="ＭＳ Ｐゴシック" charset="0"/>
              </a:rPr>
              <a:t>Colisões entre íons pesados a energias relativísticas</a:t>
            </a:r>
            <a:endParaRPr lang="en-US" sz="2400" dirty="0">
              <a:latin typeface="+mn-lt"/>
            </a:endParaRPr>
          </a:p>
          <a:p>
            <a:r>
              <a:rPr lang="en-US" b="1" dirty="0">
                <a:latin typeface="+mn-lt"/>
              </a:rPr>
              <a:t>Large Hadron Collider</a:t>
            </a:r>
            <a:endParaRPr lang="en-US" sz="2400" b="1" dirty="0">
              <a:latin typeface="+mn-lt"/>
            </a:endParaRPr>
          </a:p>
          <a:p>
            <a:pPr lvl="1"/>
            <a:r>
              <a:rPr lang="en-US" dirty="0" err="1">
                <a:latin typeface="Eau-SansBook"/>
                <a:cs typeface="Eau-SansBook"/>
              </a:rPr>
              <a:t>Maior</a:t>
            </a:r>
            <a:r>
              <a:rPr lang="en-US" dirty="0">
                <a:latin typeface="Eau-SansBook"/>
                <a:cs typeface="Eau-SansBook"/>
              </a:rPr>
              <a:t> </a:t>
            </a:r>
            <a:r>
              <a:rPr lang="en-US" dirty="0" err="1">
                <a:latin typeface="Eau-SansBook"/>
                <a:cs typeface="Eau-SansBook"/>
              </a:rPr>
              <a:t>acelerador</a:t>
            </a:r>
            <a:r>
              <a:rPr lang="en-US" dirty="0">
                <a:latin typeface="Eau-SansBook"/>
                <a:cs typeface="Eau-SansBook"/>
              </a:rPr>
              <a:t> </a:t>
            </a:r>
            <a:r>
              <a:rPr lang="en-US" dirty="0" err="1">
                <a:latin typeface="Eau-SansBook"/>
                <a:cs typeface="Eau-SansBook"/>
              </a:rPr>
              <a:t>já</a:t>
            </a:r>
            <a:r>
              <a:rPr lang="en-US" dirty="0">
                <a:latin typeface="Eau-SansBook"/>
                <a:cs typeface="Eau-SansBook"/>
              </a:rPr>
              <a:t> </a:t>
            </a:r>
            <a:r>
              <a:rPr lang="en-US" dirty="0" err="1">
                <a:latin typeface="Eau-SansBook"/>
                <a:cs typeface="Eau-SansBook"/>
              </a:rPr>
              <a:t>construído</a:t>
            </a:r>
            <a:endParaRPr lang="en-US" dirty="0">
              <a:latin typeface="Eau-SansBook"/>
              <a:cs typeface="Eau-SansBook"/>
            </a:endParaRPr>
          </a:p>
          <a:p>
            <a:pPr lvl="2"/>
            <a:r>
              <a:rPr lang="en-US" sz="2400" dirty="0">
                <a:latin typeface="Eau-SansBook"/>
                <a:cs typeface="Eau-SansBook"/>
              </a:rPr>
              <a:t>27 km de </a:t>
            </a:r>
            <a:r>
              <a:rPr lang="en-US" sz="2400" dirty="0" err="1">
                <a:latin typeface="Eau-SansBook"/>
                <a:cs typeface="Eau-SansBook"/>
              </a:rPr>
              <a:t>circunferência</a:t>
            </a:r>
            <a:endParaRPr lang="en-US" sz="1600" dirty="0">
              <a:latin typeface="Eau-SansBook"/>
              <a:cs typeface="Eau-SansBook"/>
            </a:endParaRPr>
          </a:p>
          <a:p>
            <a:pPr lvl="1"/>
            <a:r>
              <a:rPr lang="en-US" dirty="0" err="1">
                <a:latin typeface="Eau-SansBook"/>
                <a:cs typeface="Eau-SansBook"/>
              </a:rPr>
              <a:t>Mais</a:t>
            </a:r>
            <a:r>
              <a:rPr lang="en-US" dirty="0">
                <a:latin typeface="Eau-SansBook"/>
                <a:cs typeface="Eau-SansBook"/>
              </a:rPr>
              <a:t> </a:t>
            </a:r>
            <a:r>
              <a:rPr lang="en-US" dirty="0" err="1">
                <a:latin typeface="Eau-SansBook"/>
                <a:cs typeface="Eau-SansBook"/>
              </a:rPr>
              <a:t>altas</a:t>
            </a:r>
            <a:r>
              <a:rPr lang="en-US" dirty="0">
                <a:latin typeface="Eau-SansBook"/>
                <a:cs typeface="Eau-SansBook"/>
              </a:rPr>
              <a:t> </a:t>
            </a:r>
            <a:r>
              <a:rPr lang="en-US" dirty="0" err="1">
                <a:latin typeface="Eau-SansBook"/>
                <a:cs typeface="Eau-SansBook"/>
              </a:rPr>
              <a:t>energias</a:t>
            </a:r>
            <a:r>
              <a:rPr lang="en-US" dirty="0">
                <a:latin typeface="Eau-SansBook"/>
                <a:cs typeface="Eau-SansBook"/>
              </a:rPr>
              <a:t> de </a:t>
            </a:r>
            <a:r>
              <a:rPr lang="en-US" dirty="0" err="1">
                <a:latin typeface="Eau-SansBook"/>
                <a:cs typeface="Eau-SansBook"/>
              </a:rPr>
              <a:t>colisão</a:t>
            </a:r>
            <a:r>
              <a:rPr lang="en-US" dirty="0">
                <a:latin typeface="Eau-SansBook"/>
                <a:cs typeface="Eau-SansBook"/>
              </a:rPr>
              <a:t> (√</a:t>
            </a:r>
            <a:r>
              <a:rPr lang="en-US" dirty="0" err="1">
                <a:latin typeface="Eau-SansBook"/>
                <a:cs typeface="Eau-SansBook"/>
              </a:rPr>
              <a:t>s</a:t>
            </a:r>
            <a:r>
              <a:rPr lang="en-US" baseline="-25000" dirty="0" err="1">
                <a:latin typeface="Eau-SansBook"/>
                <a:cs typeface="Eau-SansBook"/>
              </a:rPr>
              <a:t>NN</a:t>
            </a:r>
            <a:r>
              <a:rPr lang="en-US" dirty="0">
                <a:latin typeface="Eau-SansBook"/>
                <a:cs typeface="Eau-SansBook"/>
              </a:rPr>
              <a:t> </a:t>
            </a:r>
            <a:r>
              <a:rPr lang="en-US" dirty="0" err="1">
                <a:latin typeface="Eau-SansBook"/>
                <a:cs typeface="Eau-SansBook"/>
              </a:rPr>
              <a:t>em</a:t>
            </a:r>
            <a:r>
              <a:rPr lang="en-US" dirty="0">
                <a:latin typeface="Eau-SansBook"/>
                <a:cs typeface="Eau-SansBook"/>
              </a:rPr>
              <a:t> </a:t>
            </a:r>
            <a:r>
              <a:rPr lang="en-US" dirty="0" err="1">
                <a:latin typeface="Eau-SansBook"/>
                <a:cs typeface="Eau-SansBook"/>
              </a:rPr>
              <a:t>TeV</a:t>
            </a:r>
            <a:r>
              <a:rPr lang="en-US" dirty="0">
                <a:latin typeface="Eau-SansBook"/>
                <a:cs typeface="Eau-SansBook"/>
              </a:rPr>
              <a:t>)</a:t>
            </a:r>
            <a:endParaRPr lang="en-US" sz="1800" dirty="0">
              <a:latin typeface="Eau-SansBook"/>
              <a:cs typeface="Eau-SansBook"/>
            </a:endParaRPr>
          </a:p>
          <a:p>
            <a:pPr lvl="2"/>
            <a:r>
              <a:rPr lang="en-US" sz="2400" dirty="0" err="1">
                <a:latin typeface="Eau-SansBook"/>
                <a:cs typeface="Eau-SansBook"/>
              </a:rPr>
              <a:t>p+p</a:t>
            </a:r>
            <a:r>
              <a:rPr lang="en-US" sz="2400" dirty="0">
                <a:latin typeface="Eau-SansBook"/>
                <a:cs typeface="Eau-SansBook"/>
              </a:rPr>
              <a:t> (0.9, 2.36, 2.76, 5.02, 7, 8, 13)</a:t>
            </a:r>
          </a:p>
          <a:p>
            <a:pPr lvl="2"/>
            <a:r>
              <a:rPr lang="en-US" sz="2400" dirty="0" err="1">
                <a:latin typeface="Eau-SansBook"/>
                <a:cs typeface="Eau-SansBook"/>
              </a:rPr>
              <a:t>p+Pb</a:t>
            </a:r>
            <a:r>
              <a:rPr lang="en-US" sz="2400" dirty="0">
                <a:latin typeface="Eau-SansBook"/>
                <a:cs typeface="Eau-SansBook"/>
              </a:rPr>
              <a:t> (5.02, 8.16) </a:t>
            </a:r>
          </a:p>
          <a:p>
            <a:pPr lvl="2"/>
            <a:r>
              <a:rPr lang="en-US" sz="2400" dirty="0" err="1">
                <a:latin typeface="Eau-SansBook"/>
                <a:cs typeface="Eau-SansBook"/>
              </a:rPr>
              <a:t>Xe+Xe</a:t>
            </a:r>
            <a:r>
              <a:rPr lang="en-US" sz="2400" dirty="0">
                <a:latin typeface="Eau-SansBook"/>
                <a:cs typeface="Eau-SansBook"/>
              </a:rPr>
              <a:t> (5.44)</a:t>
            </a:r>
          </a:p>
          <a:p>
            <a:pPr lvl="2"/>
            <a:r>
              <a:rPr lang="en-US" sz="2400" dirty="0" err="1">
                <a:latin typeface="Eau-SansBook"/>
                <a:cs typeface="Eau-SansBook"/>
              </a:rPr>
              <a:t>Pb+Pb</a:t>
            </a:r>
            <a:r>
              <a:rPr lang="en-US" sz="2400" dirty="0">
                <a:latin typeface="Eau-SansBook"/>
                <a:cs typeface="Eau-SansBook"/>
              </a:rPr>
              <a:t> (2.76, 5.02)</a:t>
            </a:r>
            <a:endParaRPr lang="en-US" sz="1600" b="1" dirty="0">
              <a:latin typeface="+mn-lt"/>
            </a:endParaRPr>
          </a:p>
        </p:txBody>
      </p:sp>
      <p:pic>
        <p:nvPicPr>
          <p:cNvPr id="6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3388" r="3388"/>
          <a:stretch>
            <a:fillRect/>
          </a:stretch>
        </p:blipFill>
        <p:spPr/>
      </p:pic>
      <p:sp>
        <p:nvSpPr>
          <p:cNvPr id="10" name="Rectangle 39"/>
          <p:cNvSpPr>
            <a:spLocks noGrp="1" noChangeArrowheads="1"/>
          </p:cNvSpPr>
          <p:nvPr>
            <p:ph type="title"/>
          </p:nvPr>
        </p:nvSpPr>
        <p:spPr>
          <a:xfrm>
            <a:off x="457200" y="656798"/>
            <a:ext cx="7547648" cy="1143000"/>
          </a:xfrm>
        </p:spPr>
        <p:txBody>
          <a:bodyPr>
            <a:noAutofit/>
          </a:bodyPr>
          <a:lstStyle/>
          <a:p>
            <a:r>
              <a:rPr lang="pt-BR" sz="4000" dirty="0"/>
              <a:t>Como estudar o QGP experimentalmente?</a:t>
            </a:r>
            <a:endParaRPr lang="en-US" sz="40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osca 8">
            <a:extLst>
              <a:ext uri="{FF2B5EF4-FFF2-40B4-BE49-F238E27FC236}">
                <a16:creationId xmlns:a16="http://schemas.microsoft.com/office/drawing/2014/main" id="{43544ED8-6ECA-BB4D-87BE-BDEFD1594AB0}"/>
              </a:ext>
            </a:extLst>
          </p:cNvPr>
          <p:cNvSpPr/>
          <p:nvPr/>
        </p:nvSpPr>
        <p:spPr>
          <a:xfrm>
            <a:off x="4705352" y="2271712"/>
            <a:ext cx="714375" cy="400050"/>
          </a:xfrm>
          <a:prstGeom prst="donut">
            <a:avLst>
              <a:gd name="adj" fmla="val 10390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E3DE3EB4-6418-7D4E-9CE3-5E12565E98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3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6" descr="91050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193" y="1733335"/>
            <a:ext cx="6725614" cy="448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742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defRPr/>
            </a:pPr>
            <a:r>
              <a:rPr lang="en-US" sz="4000" i="1" dirty="0">
                <a:solidFill>
                  <a:srgbClr val="2682C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charset="0"/>
                <a:cs typeface="ＭＳ Ｐゴシック" charset="0"/>
              </a:rPr>
              <a:t>Large Hadron Collider</a:t>
            </a:r>
          </a:p>
        </p:txBody>
      </p:sp>
      <p:pic>
        <p:nvPicPr>
          <p:cNvPr id="5" name="Picture 22" descr="Picture 22">
            <a:extLst>
              <a:ext uri="{FF2B5EF4-FFF2-40B4-BE49-F238E27FC236}">
                <a16:creationId xmlns:a16="http://schemas.microsoft.com/office/drawing/2014/main" id="{D6EA609A-9B99-DE40-BCDA-444A39FE6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36" y="3429000"/>
            <a:ext cx="2009180" cy="1473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2" descr="CERN Logo - Significado, História e PNG">
            <a:extLst>
              <a:ext uri="{FF2B5EF4-FFF2-40B4-BE49-F238E27FC236}">
                <a16:creationId xmlns:a16="http://schemas.microsoft.com/office/drawing/2014/main" id="{12EDDD14-ADED-EB4F-9C89-987EBA367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841" y="251992"/>
            <a:ext cx="2032000" cy="1143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0566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824A1A7-27C0-E44E-AA78-004B1D51C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285" y="2896139"/>
            <a:ext cx="5700737" cy="2580177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0D0914DD-EDE0-C140-8EA8-633D90C9B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The ALICE </a:t>
            </a:r>
            <a:r>
              <a:rPr lang="pt-BR" dirty="0" err="1"/>
              <a:t>Experiment</a:t>
            </a:r>
            <a:endParaRPr lang="pt-BR" dirty="0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299FE917-753F-9149-8A26-EDF837DED0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3534720" cy="4362715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+mn-lt"/>
              </a:rPr>
              <a:t>Optimized to study collisions of nuclei at the ultra-relativistic energies</a:t>
            </a:r>
          </a:p>
          <a:p>
            <a:pPr lvl="1"/>
            <a:r>
              <a:rPr lang="en-US" dirty="0">
                <a:latin typeface="+mn-lt"/>
              </a:rPr>
              <a:t>40 countries</a:t>
            </a:r>
          </a:p>
          <a:p>
            <a:pPr lvl="1"/>
            <a:r>
              <a:rPr lang="en-US" dirty="0">
                <a:latin typeface="+mn-lt"/>
              </a:rPr>
              <a:t>170 institutes</a:t>
            </a:r>
          </a:p>
          <a:p>
            <a:pPr lvl="1"/>
            <a:r>
              <a:rPr lang="en-US" dirty="0">
                <a:latin typeface="+mn-lt"/>
              </a:rPr>
              <a:t>1972 members</a:t>
            </a:r>
          </a:p>
          <a:p>
            <a:r>
              <a:rPr lang="en-US" dirty="0">
                <a:latin typeface="+mn-lt"/>
              </a:rPr>
              <a:t>The study of matter under extreme conditions: </a:t>
            </a:r>
          </a:p>
          <a:p>
            <a:pPr lvl="1"/>
            <a:r>
              <a:rPr lang="en-US" dirty="0">
                <a:latin typeface="+mn-lt"/>
              </a:rPr>
              <a:t>Emergent QCD phenomena</a:t>
            </a:r>
          </a:p>
          <a:p>
            <a:pPr lvl="2"/>
            <a:r>
              <a:rPr lang="en-US" dirty="0">
                <a:latin typeface="+mn-lt"/>
              </a:rPr>
              <a:t>Quark-gluon plasma characterization</a:t>
            </a:r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A61F4CB-B84C-8F4C-B605-0DEDA1724E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059888D6-98F4-4942-BA13-68B42089661E}"/>
              </a:ext>
            </a:extLst>
          </p:cNvPr>
          <p:cNvSpPr/>
          <p:nvPr/>
        </p:nvSpPr>
        <p:spPr>
          <a:xfrm>
            <a:off x="6909799" y="127591"/>
            <a:ext cx="2171641" cy="8314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Picture 2" descr="Logo of the ALICE Experiment - CERN Document Server">
            <a:extLst>
              <a:ext uri="{FF2B5EF4-FFF2-40B4-BE49-F238E27FC236}">
                <a16:creationId xmlns:a16="http://schemas.microsoft.com/office/drawing/2014/main" id="{01A3A76F-6A00-C141-82E1-90B51D428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553" y="167240"/>
            <a:ext cx="1400175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Botão de Ação: Retornar 11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C7E20A25-B5D0-BC43-AB61-355279F1F7F2}"/>
              </a:ext>
            </a:extLst>
          </p:cNvPr>
          <p:cNvSpPr/>
          <p:nvPr/>
        </p:nvSpPr>
        <p:spPr>
          <a:xfrm>
            <a:off x="8484103" y="5922057"/>
            <a:ext cx="492919" cy="507207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34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BB9B34-E89F-FE47-BE3C-020172943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567" y="762395"/>
            <a:ext cx="6262273" cy="994172"/>
          </a:xfrm>
        </p:spPr>
        <p:txBody>
          <a:bodyPr>
            <a:normAutofit/>
          </a:bodyPr>
          <a:lstStyle/>
          <a:p>
            <a:pPr algn="l"/>
            <a:r>
              <a:rPr lang="pt-BR" dirty="0" err="1"/>
              <a:t>Brazil</a:t>
            </a:r>
            <a:r>
              <a:rPr lang="pt-BR" dirty="0"/>
              <a:t> in ALICE</a:t>
            </a:r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973C4A-D991-1449-A4D6-B3ED5FECEC0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568" y="1800941"/>
            <a:ext cx="6725325" cy="3233914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Current personnel:</a:t>
            </a:r>
          </a:p>
          <a:p>
            <a:pPr lvl="1"/>
            <a:r>
              <a:rPr lang="en-US" dirty="0">
                <a:latin typeface="+mn-lt"/>
              </a:rPr>
              <a:t>4 Institutes</a:t>
            </a:r>
          </a:p>
          <a:p>
            <a:pPr lvl="1"/>
            <a:r>
              <a:rPr lang="en-US" dirty="0">
                <a:latin typeface="+mn-lt"/>
              </a:rPr>
              <a:t>10 faculty researchers + 1 postdoc (1.75% of ALICE)</a:t>
            </a:r>
          </a:p>
          <a:p>
            <a:pPr lvl="1"/>
            <a:r>
              <a:rPr lang="en-US" dirty="0">
                <a:latin typeface="+mn-lt"/>
              </a:rPr>
              <a:t>12 PhD thesis defended + 8 PhD active students (1.5% of ALICE)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01EA6D1-8E1E-C14E-8367-EEA11D9B9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" y="5288887"/>
            <a:ext cx="1481196" cy="1109468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5ABF2175-CD7B-AA49-8AD2-A2D051AE1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849" y="5217319"/>
            <a:ext cx="2477980" cy="134054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95FB314-871D-4C46-B62D-0CD7F57D8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044" y="5217319"/>
            <a:ext cx="1269453" cy="125260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7FF4321-CB62-974D-88A4-EFBA09FDEF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8278" y="5261289"/>
            <a:ext cx="2236791" cy="1252603"/>
          </a:xfrm>
          <a:prstGeom prst="rect">
            <a:avLst/>
          </a:prstGeom>
        </p:spPr>
      </p:pic>
      <p:sp>
        <p:nvSpPr>
          <p:cNvPr id="8" name="Espaço Reservado para Número de Slide 7">
            <a:extLst>
              <a:ext uri="{FF2B5EF4-FFF2-40B4-BE49-F238E27FC236}">
                <a16:creationId xmlns:a16="http://schemas.microsoft.com/office/drawing/2014/main" id="{774C89B2-CD9E-7B4F-BEB8-4AB46ECB5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D91F-2072-A04D-B046-5221F1FB978B}" type="slidenum">
              <a:rPr lang="pt-BR" smtClean="0"/>
              <a:t>13</a:t>
            </a:fld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2B0C6D68-478A-AE43-AF01-901CBDD5850A}"/>
              </a:ext>
            </a:extLst>
          </p:cNvPr>
          <p:cNvSpPr/>
          <p:nvPr/>
        </p:nvSpPr>
        <p:spPr>
          <a:xfrm>
            <a:off x="6909799" y="127591"/>
            <a:ext cx="2171641" cy="8314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Picture 2" descr="Logo of the ALICE Experiment - CERN Document Server">
            <a:extLst>
              <a:ext uri="{FF2B5EF4-FFF2-40B4-BE49-F238E27FC236}">
                <a16:creationId xmlns:a16="http://schemas.microsoft.com/office/drawing/2014/main" id="{3FD8155C-FBBD-7E48-9C6F-7D2D3F980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553" y="167240"/>
            <a:ext cx="1400175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550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23" name="Rectangle 3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pt-BR" dirty="0">
                <a:ea typeface="ＭＳ Ｐゴシック" charset="0"/>
                <a:cs typeface="ＭＳ Ｐゴシック" charset="0"/>
              </a:rPr>
              <a:t>Metodologia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Content Placeholder 32"/>
          <p:cNvSpPr>
            <a:spLocks noGrp="1"/>
          </p:cNvSpPr>
          <p:nvPr>
            <p:ph idx="1"/>
          </p:nvPr>
        </p:nvSpPr>
        <p:spPr>
          <a:xfrm>
            <a:off x="457200" y="1693891"/>
            <a:ext cx="8229600" cy="2202697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pt-BR" b="1" dirty="0">
                <a:latin typeface="+mn-lt"/>
                <a:ea typeface="ＭＳ Ｐゴシック" charset="0"/>
                <a:cs typeface="Eau-SansBook"/>
              </a:rPr>
              <a:t>Compreender a dinâmica dessas colisões a partir de processos fundamentais da QCD</a:t>
            </a:r>
          </a:p>
          <a:p>
            <a:pPr lvl="1"/>
            <a:r>
              <a:rPr lang="pt-BR" dirty="0">
                <a:latin typeface="+mn-lt"/>
              </a:rPr>
              <a:t>Quais observáveis nos fornecem informações sobre essa dinâmica? </a:t>
            </a:r>
          </a:p>
          <a:p>
            <a:pPr lvl="1"/>
            <a:r>
              <a:rPr lang="pt-BR" dirty="0">
                <a:latin typeface="+mn-lt"/>
              </a:rPr>
              <a:t>Como podemos aprender sobre o QGP e processos fundamentais da QCD a partir da descrição desses observáveis?</a:t>
            </a:r>
          </a:p>
          <a:p>
            <a:pPr lvl="1"/>
            <a:endParaRPr lang="pt-BR" dirty="0">
              <a:latin typeface="+mn-lt"/>
            </a:endParaRPr>
          </a:p>
          <a:p>
            <a:pPr lvl="1"/>
            <a:endParaRPr lang="pt-BR" dirty="0">
              <a:latin typeface="+mn-lt"/>
            </a:endParaRPr>
          </a:p>
          <a:p>
            <a:pPr eaLnBrk="1" hangingPunct="1"/>
            <a:endParaRPr lang="pt-BR" sz="2800" dirty="0">
              <a:latin typeface="Calisto MT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pt-BR" sz="2800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ED60CD25-3965-CF40-8B09-FA1E62E577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3" name="Group 52">
            <a:extLst>
              <a:ext uri="{FF2B5EF4-FFF2-40B4-BE49-F238E27FC236}">
                <a16:creationId xmlns:a16="http://schemas.microsoft.com/office/drawing/2014/main" id="{9A9136C5-0AC3-0EE5-8001-321CD79A302F}"/>
              </a:ext>
            </a:extLst>
          </p:cNvPr>
          <p:cNvGrpSpPr>
            <a:grpSpLocks/>
          </p:cNvGrpSpPr>
          <p:nvPr/>
        </p:nvGrpSpPr>
        <p:grpSpPr bwMode="auto">
          <a:xfrm>
            <a:off x="400050" y="3790375"/>
            <a:ext cx="8578850" cy="2057400"/>
            <a:chOff x="247650" y="3429000"/>
            <a:chExt cx="8578850" cy="2057400"/>
          </a:xfrm>
        </p:grpSpPr>
        <p:grpSp>
          <p:nvGrpSpPr>
            <p:cNvPr id="4" name="Group 51">
              <a:extLst>
                <a:ext uri="{FF2B5EF4-FFF2-40B4-BE49-F238E27FC236}">
                  <a16:creationId xmlns:a16="http://schemas.microsoft.com/office/drawing/2014/main" id="{926F23C5-F017-153A-371B-2CBA710F57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400" y="3505200"/>
              <a:ext cx="8293100" cy="1981200"/>
              <a:chOff x="533400" y="3505200"/>
              <a:chExt cx="8293100" cy="1981200"/>
            </a:xfrm>
          </p:grpSpPr>
          <p:pic>
            <p:nvPicPr>
              <p:cNvPr id="6" name="Picture 2" descr="cartoon">
                <a:extLst>
                  <a:ext uri="{FF2B5EF4-FFF2-40B4-BE49-F238E27FC236}">
                    <a16:creationId xmlns:a16="http://schemas.microsoft.com/office/drawing/2014/main" id="{D5FB0A87-44C7-6B96-3013-B0EFE48737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29"/>
              <a:stretch>
                <a:fillRect/>
              </a:stretch>
            </p:blipFill>
            <p:spPr bwMode="auto">
              <a:xfrm>
                <a:off x="4648200" y="3729038"/>
                <a:ext cx="1447800" cy="1066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3" descr="cartoon">
                <a:extLst>
                  <a:ext uri="{FF2B5EF4-FFF2-40B4-BE49-F238E27FC236}">
                    <a16:creationId xmlns:a16="http://schemas.microsoft.com/office/drawing/2014/main" id="{28D98271-4144-3233-4B23-2F09884CA4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22" r="26323"/>
              <a:stretch>
                <a:fillRect/>
              </a:stretch>
            </p:blipFill>
            <p:spPr bwMode="auto">
              <a:xfrm>
                <a:off x="533400" y="3670300"/>
                <a:ext cx="4038600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7" descr="cartoon">
                <a:extLst>
                  <a:ext uri="{FF2B5EF4-FFF2-40B4-BE49-F238E27FC236}">
                    <a16:creationId xmlns:a16="http://schemas.microsoft.com/office/drawing/2014/main" id="{7819EB2C-D785-2741-951D-4994699E54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29"/>
              <a:stretch>
                <a:fillRect/>
              </a:stretch>
            </p:blipFill>
            <p:spPr bwMode="auto">
              <a:xfrm>
                <a:off x="6400800" y="3505200"/>
                <a:ext cx="2057400" cy="151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74F03292-E346-83A0-55C2-79DC66932C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5800" y="4876800"/>
                <a:ext cx="8140700" cy="366713"/>
                <a:chOff x="432" y="1824"/>
                <a:chExt cx="5128" cy="231"/>
              </a:xfrm>
            </p:grpSpPr>
            <p:sp>
              <p:nvSpPr>
                <p:cNvPr id="11" name="Line 9">
                  <a:extLst>
                    <a:ext uri="{FF2B5EF4-FFF2-40B4-BE49-F238E27FC236}">
                      <a16:creationId xmlns:a16="http://schemas.microsoft.com/office/drawing/2014/main" id="{9AFA6453-980E-0DE9-8FDD-12A094E8BD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2" y="1968"/>
                  <a:ext cx="4800" cy="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" name="Text Box 10">
                  <a:extLst>
                    <a:ext uri="{FF2B5EF4-FFF2-40B4-BE49-F238E27FC236}">
                      <a16:creationId xmlns:a16="http://schemas.microsoft.com/office/drawing/2014/main" id="{47C49F49-9085-42C3-2637-56CB7069D11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96" y="1824"/>
                  <a:ext cx="364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800" i="1">
                      <a:solidFill>
                        <a:schemeClr val="bg2"/>
                      </a:solidFill>
                      <a:latin typeface="Times New Roman" charset="0"/>
                    </a:rPr>
                    <a:t>time</a:t>
                  </a:r>
                </a:p>
              </p:txBody>
            </p:sp>
          </p:grpSp>
          <p:sp>
            <p:nvSpPr>
              <p:cNvPr id="10" name="Text Box 14">
                <a:extLst>
                  <a:ext uri="{FF2B5EF4-FFF2-40B4-BE49-F238E27FC236}">
                    <a16:creationId xmlns:a16="http://schemas.microsoft.com/office/drawing/2014/main" id="{46D38FCC-B178-0952-C380-475D7A29E5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96000" y="5149850"/>
                <a:ext cx="235585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600" i="1">
                    <a:latin typeface="Times New Roman" charset="0"/>
                  </a:rPr>
                  <a:t>Decreasing energy density</a:t>
                </a:r>
              </a:p>
            </p:txBody>
          </p:sp>
        </p:grpSp>
        <p:sp>
          <p:nvSpPr>
            <p:cNvPr id="5" name="Text Box 15">
              <a:extLst>
                <a:ext uri="{FF2B5EF4-FFF2-40B4-BE49-F238E27FC236}">
                  <a16:creationId xmlns:a16="http://schemas.microsoft.com/office/drawing/2014/main" id="{2A4E7C81-FD21-1579-43E7-C61ACAB5E2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650" y="3429000"/>
              <a:ext cx="1981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i="1">
                  <a:solidFill>
                    <a:schemeClr val="folHlink"/>
                  </a:solidFill>
                </a:rPr>
                <a:t>Courtesy of S. Bass</a:t>
              </a:r>
            </a:p>
          </p:txBody>
        </p:sp>
      </p:grpSp>
      <p:grpSp>
        <p:nvGrpSpPr>
          <p:cNvPr id="13" name="Group 50">
            <a:extLst>
              <a:ext uri="{FF2B5EF4-FFF2-40B4-BE49-F238E27FC236}">
                <a16:creationId xmlns:a16="http://schemas.microsoft.com/office/drawing/2014/main" id="{1BF9416F-52E8-F04E-FE90-429AFCBFF155}"/>
              </a:ext>
            </a:extLst>
          </p:cNvPr>
          <p:cNvGrpSpPr>
            <a:grpSpLocks/>
          </p:cNvGrpSpPr>
          <p:nvPr/>
        </p:nvGrpSpPr>
        <p:grpSpPr bwMode="auto">
          <a:xfrm>
            <a:off x="609600" y="4628575"/>
            <a:ext cx="8077200" cy="1981200"/>
            <a:chOff x="457200" y="4267200"/>
            <a:chExt cx="8077200" cy="1981200"/>
          </a:xfrm>
        </p:grpSpPr>
        <p:sp>
          <p:nvSpPr>
            <p:cNvPr id="14" name="Text Box 4">
              <a:extLst>
                <a:ext uri="{FF2B5EF4-FFF2-40B4-BE49-F238E27FC236}">
                  <a16:creationId xmlns:a16="http://schemas.microsoft.com/office/drawing/2014/main" id="{166F27CA-4EAE-4355-F981-90E0BED780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200" y="5106988"/>
              <a:ext cx="100024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dirty="0">
                  <a:solidFill>
                    <a:srgbClr val="FF0000"/>
                  </a:solidFill>
                  <a:latin typeface="Arial Rounded MT Bold" charset="0"/>
                </a:rPr>
                <a:t>initial state</a:t>
              </a:r>
            </a:p>
          </p:txBody>
        </p:sp>
        <p:sp>
          <p:nvSpPr>
            <p:cNvPr id="15" name="Text Box 5">
              <a:extLst>
                <a:ext uri="{FF2B5EF4-FFF2-40B4-BE49-F238E27FC236}">
                  <a16:creationId xmlns:a16="http://schemas.microsoft.com/office/drawing/2014/main" id="{30648337-B473-BC37-F160-08E3EBD9A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6663" y="5334000"/>
              <a:ext cx="1327181" cy="498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sz="1200" dirty="0">
                  <a:solidFill>
                    <a:srgbClr val="FF0000"/>
                  </a:solidFill>
                  <a:latin typeface="Arial Rounded MT Bold" charset="0"/>
                </a:rPr>
                <a:t>initial stage</a:t>
              </a:r>
            </a:p>
            <a:p>
              <a:pPr algn="ctr" eaLnBrk="1" hangingPunct="1">
                <a:spcBef>
                  <a:spcPct val="20000"/>
                </a:spcBef>
              </a:pPr>
              <a:r>
                <a:rPr lang="en-US" sz="1200" dirty="0">
                  <a:solidFill>
                    <a:srgbClr val="FF0000"/>
                  </a:solidFill>
                  <a:latin typeface="Arial Rounded MT Bold" charset="0"/>
                </a:rPr>
                <a:t>pre-equilibrium</a:t>
              </a:r>
            </a:p>
          </p:txBody>
        </p:sp>
        <p:sp>
          <p:nvSpPr>
            <p:cNvPr id="16" name="Text Box 6">
              <a:extLst>
                <a:ext uri="{FF2B5EF4-FFF2-40B4-BE49-F238E27FC236}">
                  <a16:creationId xmlns:a16="http://schemas.microsoft.com/office/drawing/2014/main" id="{6D57488E-68AE-B574-D24B-7D525ED6CC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7400" y="5791200"/>
              <a:ext cx="14573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dirty="0">
                  <a:solidFill>
                    <a:srgbClr val="FF3300"/>
                  </a:solidFill>
                  <a:latin typeface="Arial Rounded MT Bold" charset="0"/>
                </a:rPr>
                <a:t>early stage</a:t>
              </a:r>
            </a:p>
            <a:p>
              <a:pPr algn="ctr" eaLnBrk="1" hangingPunct="1"/>
              <a:r>
                <a:rPr lang="en-US" sz="1200" dirty="0">
                  <a:solidFill>
                    <a:srgbClr val="FF3300"/>
                  </a:solidFill>
                  <a:latin typeface="Arial Rounded MT Bold" charset="0"/>
                </a:rPr>
                <a:t>medium expansion</a:t>
              </a:r>
            </a:p>
          </p:txBody>
        </p:sp>
        <p:sp>
          <p:nvSpPr>
            <p:cNvPr id="17" name="Text Box 12">
              <a:extLst>
                <a:ext uri="{FF2B5EF4-FFF2-40B4-BE49-F238E27FC236}">
                  <a16:creationId xmlns:a16="http://schemas.microsoft.com/office/drawing/2014/main" id="{7EFB53D7-1FBB-E58C-78CB-435FF2FFE1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8600" y="5715000"/>
              <a:ext cx="2590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dirty="0">
                  <a:solidFill>
                    <a:srgbClr val="0000FF"/>
                  </a:solidFill>
                  <a:latin typeface="Arial Rounded MT Bold" charset="0"/>
                </a:rPr>
                <a:t>chemical </a:t>
              </a:r>
              <a:r>
                <a:rPr lang="en-US" sz="1200" dirty="0" err="1">
                  <a:solidFill>
                    <a:srgbClr val="0000FF"/>
                  </a:solidFill>
                  <a:latin typeface="Arial Rounded MT Bold" charset="0"/>
                </a:rPr>
                <a:t>freezeout</a:t>
              </a:r>
              <a:endParaRPr lang="en-US" sz="1200" dirty="0">
                <a:solidFill>
                  <a:srgbClr val="0000FF"/>
                </a:solidFill>
                <a:latin typeface="Arial Rounded MT Bold" charset="0"/>
              </a:endParaRPr>
            </a:p>
            <a:p>
              <a:pPr algn="ctr" eaLnBrk="1" hangingPunct="1"/>
              <a:r>
                <a:rPr lang="en-US" sz="1200" dirty="0">
                  <a:solidFill>
                    <a:srgbClr val="0000FF"/>
                  </a:solidFill>
                  <a:latin typeface="Arial Rounded MT Bold" charset="0"/>
                </a:rPr>
                <a:t>inelastic scattering stops</a:t>
              </a:r>
            </a:p>
          </p:txBody>
        </p:sp>
        <p:sp>
          <p:nvSpPr>
            <p:cNvPr id="18" name="Text Box 17">
              <a:extLst>
                <a:ext uri="{FF2B5EF4-FFF2-40B4-BE49-F238E27FC236}">
                  <a16:creationId xmlns:a16="http://schemas.microsoft.com/office/drawing/2014/main" id="{CC2D3D94-C6C1-DC26-ED04-9EC7EF004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24600" y="5638800"/>
              <a:ext cx="22098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dirty="0">
                  <a:solidFill>
                    <a:srgbClr val="0000FF"/>
                  </a:solidFill>
                  <a:latin typeface="Arial Rounded MT Bold" charset="0"/>
                </a:rPr>
                <a:t>kinetic </a:t>
              </a:r>
              <a:r>
                <a:rPr lang="en-US" sz="1200" dirty="0" err="1">
                  <a:solidFill>
                    <a:srgbClr val="0000FF"/>
                  </a:solidFill>
                  <a:latin typeface="Arial Rounded MT Bold" charset="0"/>
                </a:rPr>
                <a:t>freezeout</a:t>
              </a:r>
              <a:endParaRPr lang="en-US" sz="1200" dirty="0">
                <a:solidFill>
                  <a:srgbClr val="0000FF"/>
                </a:solidFill>
                <a:latin typeface="Arial Rounded MT Bold" charset="0"/>
              </a:endParaRPr>
            </a:p>
            <a:p>
              <a:pPr algn="ctr" eaLnBrk="1" hangingPunct="1"/>
              <a:r>
                <a:rPr lang="en-US" sz="1200" dirty="0">
                  <a:solidFill>
                    <a:srgbClr val="0000FF"/>
                  </a:solidFill>
                  <a:latin typeface="Arial Rounded MT Bold" charset="0"/>
                </a:rPr>
                <a:t>elastic scattering stops</a:t>
              </a:r>
            </a:p>
          </p:txBody>
        </p:sp>
        <p:sp>
          <p:nvSpPr>
            <p:cNvPr id="19" name="Line 18">
              <a:extLst>
                <a:ext uri="{FF2B5EF4-FFF2-40B4-BE49-F238E27FC236}">
                  <a16:creationId xmlns:a16="http://schemas.microsoft.com/office/drawing/2014/main" id="{96B07762-E06F-3B41-D497-81CDFB241B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38598" y="4267200"/>
              <a:ext cx="45719" cy="106680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 type="oval" w="lg" len="lg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9">
              <a:extLst>
                <a:ext uri="{FF2B5EF4-FFF2-40B4-BE49-F238E27FC236}">
                  <a16:creationId xmlns:a16="http://schemas.microsoft.com/office/drawing/2014/main" id="{DAD8BAA0-5A52-28F9-BF1C-C197098D4F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19400" y="4267200"/>
              <a:ext cx="0" cy="144780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 type="oval" w="lg" len="lg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20">
              <a:extLst>
                <a:ext uri="{FF2B5EF4-FFF2-40B4-BE49-F238E27FC236}">
                  <a16:creationId xmlns:a16="http://schemas.microsoft.com/office/drawing/2014/main" id="{8C65007A-9D35-E468-E4B2-3433B67D5F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05000" y="4267200"/>
              <a:ext cx="0" cy="106680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 type="oval" w="lg" len="lg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1">
              <a:extLst>
                <a:ext uri="{FF2B5EF4-FFF2-40B4-BE49-F238E27FC236}">
                  <a16:creationId xmlns:a16="http://schemas.microsoft.com/office/drawing/2014/main" id="{29238FF2-0AF8-87EB-9A53-E977986EB8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90600" y="4267200"/>
              <a:ext cx="0" cy="76200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 type="oval" w="lg" len="lg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30">
              <a:extLst>
                <a:ext uri="{FF2B5EF4-FFF2-40B4-BE49-F238E27FC236}">
                  <a16:creationId xmlns:a16="http://schemas.microsoft.com/office/drawing/2014/main" id="{ED0A842C-6F37-E5EC-9978-427EDA5894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5200" y="5334000"/>
              <a:ext cx="122822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>
                  <a:solidFill>
                    <a:srgbClr val="FF0000"/>
                  </a:solidFill>
                  <a:latin typeface="Arial Rounded MT Bold" charset="0"/>
                </a:rPr>
                <a:t>Hadronization</a:t>
              </a:r>
            </a:p>
          </p:txBody>
        </p:sp>
        <p:sp>
          <p:nvSpPr>
            <p:cNvPr id="24" name="Line 22">
              <a:extLst>
                <a:ext uri="{FF2B5EF4-FFF2-40B4-BE49-F238E27FC236}">
                  <a16:creationId xmlns:a16="http://schemas.microsoft.com/office/drawing/2014/main" id="{3859E180-02FD-D0B1-0655-8712137782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467599" y="4267200"/>
              <a:ext cx="45719" cy="137160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 type="oval" w="lg" len="lg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3">
              <a:extLst>
                <a:ext uri="{FF2B5EF4-FFF2-40B4-BE49-F238E27FC236}">
                  <a16:creationId xmlns:a16="http://schemas.microsoft.com/office/drawing/2014/main" id="{0FD3382F-1383-9287-58DF-3ACCD3CAA7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333998" y="4267200"/>
              <a:ext cx="45719" cy="137160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 type="oval" w="lg" len="lg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37520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uiExpand="1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23" name="Rectangle 39"/>
          <p:cNvSpPr>
            <a:spLocks noGrp="1" noChangeArrowheads="1"/>
          </p:cNvSpPr>
          <p:nvPr>
            <p:ph type="title"/>
          </p:nvPr>
        </p:nvSpPr>
        <p:spPr>
          <a:xfrm>
            <a:off x="457200" y="656798"/>
            <a:ext cx="6900863" cy="1143000"/>
          </a:xfrm>
        </p:spPr>
        <p:txBody>
          <a:bodyPr>
            <a:noAutofit/>
          </a:bodyPr>
          <a:lstStyle/>
          <a:p>
            <a:r>
              <a:rPr lang="pt-BR" sz="4000" dirty="0">
                <a:ea typeface="ＭＳ Ｐゴシック" charset="0"/>
                <a:cs typeface="ＭＳ Ｐゴシック" charset="0"/>
              </a:rPr>
              <a:t>Como extrair dos dados as propriedades do QGP?</a:t>
            </a:r>
            <a:endParaRPr lang="en-US" sz="4000" dirty="0"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247650" y="2280040"/>
            <a:ext cx="8578850" cy="2057400"/>
            <a:chOff x="247650" y="3429000"/>
            <a:chExt cx="8578850" cy="2057400"/>
          </a:xfrm>
        </p:grpSpPr>
        <p:grpSp>
          <p:nvGrpSpPr>
            <p:cNvPr id="19474" name="Group 51"/>
            <p:cNvGrpSpPr>
              <a:grpSpLocks/>
            </p:cNvGrpSpPr>
            <p:nvPr/>
          </p:nvGrpSpPr>
          <p:grpSpPr bwMode="auto">
            <a:xfrm>
              <a:off x="533400" y="3505200"/>
              <a:ext cx="8293100" cy="1981200"/>
              <a:chOff x="533400" y="3505200"/>
              <a:chExt cx="8293100" cy="1981200"/>
            </a:xfrm>
          </p:grpSpPr>
          <p:pic>
            <p:nvPicPr>
              <p:cNvPr id="19476" name="Picture 2" descr="cartoon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29"/>
              <a:stretch>
                <a:fillRect/>
              </a:stretch>
            </p:blipFill>
            <p:spPr bwMode="auto">
              <a:xfrm>
                <a:off x="4648200" y="3729038"/>
                <a:ext cx="1447800" cy="1066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77" name="Picture 3" descr="cartoon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22" r="26323"/>
              <a:stretch>
                <a:fillRect/>
              </a:stretch>
            </p:blipFill>
            <p:spPr bwMode="auto">
              <a:xfrm>
                <a:off x="533400" y="3670300"/>
                <a:ext cx="4038600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78" name="Picture 7" descr="cartoon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29"/>
              <a:stretch>
                <a:fillRect/>
              </a:stretch>
            </p:blipFill>
            <p:spPr bwMode="auto">
              <a:xfrm>
                <a:off x="6400800" y="3505200"/>
                <a:ext cx="2057400" cy="151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9479" name="Group 8"/>
              <p:cNvGrpSpPr>
                <a:grpSpLocks/>
              </p:cNvGrpSpPr>
              <p:nvPr/>
            </p:nvGrpSpPr>
            <p:grpSpPr bwMode="auto">
              <a:xfrm>
                <a:off x="685800" y="4876800"/>
                <a:ext cx="8140700" cy="366713"/>
                <a:chOff x="432" y="1824"/>
                <a:chExt cx="5128" cy="231"/>
              </a:xfrm>
            </p:grpSpPr>
            <p:sp>
              <p:nvSpPr>
                <p:cNvPr id="19481" name="Line 9"/>
                <p:cNvSpPr>
                  <a:spLocks noChangeShapeType="1"/>
                </p:cNvSpPr>
                <p:nvPr/>
              </p:nvSpPr>
              <p:spPr bwMode="auto">
                <a:xfrm>
                  <a:off x="432" y="1968"/>
                  <a:ext cx="4800" cy="0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5196" y="1824"/>
                  <a:ext cx="364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800" i="1">
                      <a:solidFill>
                        <a:schemeClr val="bg2"/>
                      </a:solidFill>
                      <a:latin typeface="Times New Roman" charset="0"/>
                    </a:rPr>
                    <a:t>time</a:t>
                  </a:r>
                </a:p>
              </p:txBody>
            </p:sp>
          </p:grpSp>
          <p:sp>
            <p:nvSpPr>
              <p:cNvPr id="19480" name="Text Box 14"/>
              <p:cNvSpPr txBox="1">
                <a:spLocks noChangeArrowheads="1"/>
              </p:cNvSpPr>
              <p:nvPr/>
            </p:nvSpPr>
            <p:spPr bwMode="auto">
              <a:xfrm>
                <a:off x="6096000" y="5149850"/>
                <a:ext cx="235585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600" i="1">
                    <a:latin typeface="Times New Roman" charset="0"/>
                  </a:rPr>
                  <a:t>Decreasing energy density</a:t>
                </a:r>
              </a:p>
            </p:txBody>
          </p:sp>
        </p:grpSp>
        <p:sp>
          <p:nvSpPr>
            <p:cNvPr id="19475" name="Text Box 15"/>
            <p:cNvSpPr txBox="1">
              <a:spLocks noChangeArrowheads="1"/>
            </p:cNvSpPr>
            <p:nvPr/>
          </p:nvSpPr>
          <p:spPr bwMode="auto">
            <a:xfrm>
              <a:off x="247650" y="3429000"/>
              <a:ext cx="19812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i="1">
                  <a:solidFill>
                    <a:schemeClr val="folHlink"/>
                  </a:solidFill>
                </a:rPr>
                <a:t>Courtesy of S. Bass</a:t>
              </a:r>
            </a:p>
          </p:txBody>
        </p:sp>
      </p:grpSp>
      <p:sp>
        <p:nvSpPr>
          <p:cNvPr id="5" name="Right Arrow 4"/>
          <p:cNvSpPr/>
          <p:nvPr/>
        </p:nvSpPr>
        <p:spPr>
          <a:xfrm>
            <a:off x="2937939" y="2941898"/>
            <a:ext cx="5748861" cy="274091"/>
          </a:xfrm>
          <a:prstGeom prst="rightArrow">
            <a:avLst/>
          </a:prstGeom>
          <a:gradFill flip="none" rotWithShape="1">
            <a:gsLst>
              <a:gs pos="0">
                <a:srgbClr val="FF0000">
                  <a:alpha val="56000"/>
                </a:srgbClr>
              </a:gs>
              <a:gs pos="100000">
                <a:srgbClr val="FFFFFF">
                  <a:alpha val="5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2393933" y="2978442"/>
            <a:ext cx="374623" cy="20102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18615064">
            <a:off x="2948368" y="2557865"/>
            <a:ext cx="374623" cy="201020"/>
          </a:xfrm>
          <a:prstGeom prst="right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32">
            <a:extLst>
              <a:ext uri="{FF2B5EF4-FFF2-40B4-BE49-F238E27FC236}">
                <a16:creationId xmlns:a16="http://schemas.microsoft.com/office/drawing/2014/main" id="{C5C9EBDB-D815-6143-A0A2-81895FF93E72}"/>
              </a:ext>
            </a:extLst>
          </p:cNvPr>
          <p:cNvSpPr txBox="1">
            <a:spLocks/>
          </p:cNvSpPr>
          <p:nvPr/>
        </p:nvSpPr>
        <p:spPr>
          <a:xfrm>
            <a:off x="457200" y="4337440"/>
            <a:ext cx="8229600" cy="2095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800" dirty="0">
                <a:latin typeface="Eau-SansBook"/>
                <a:cs typeface="Eau-SansBook"/>
              </a:rPr>
              <a:t>Caracterização macroscópica (comprimentos de onda longos) do QGP </a:t>
            </a:r>
          </a:p>
          <a:p>
            <a:pPr lvl="1"/>
            <a:r>
              <a:rPr lang="pt-BR" sz="1600" dirty="0">
                <a:latin typeface="Eau-SansBook"/>
                <a:cs typeface="Eau-SansBook"/>
              </a:rPr>
              <a:t>Observáveis globais (</a:t>
            </a:r>
            <a:r>
              <a:rPr lang="pt-BR" sz="1600" i="1" dirty="0">
                <a:latin typeface="Eau-SansBook"/>
                <a:cs typeface="Eau-SansBook"/>
              </a:rPr>
              <a:t>bulk</a:t>
            </a:r>
            <a:r>
              <a:rPr lang="pt-BR" sz="1600" dirty="0">
                <a:latin typeface="Eau-SansBook"/>
                <a:cs typeface="Eau-SansBook"/>
              </a:rPr>
              <a:t>) do estado de </a:t>
            </a:r>
            <a:r>
              <a:rPr lang="pt-BR" sz="1600" i="1" dirty="0" err="1">
                <a:latin typeface="Eau-SansBook"/>
                <a:cs typeface="Eau-SansBook"/>
              </a:rPr>
              <a:t>freeze</a:t>
            </a:r>
            <a:r>
              <a:rPr lang="pt-BR" sz="1600" i="1" dirty="0">
                <a:latin typeface="Eau-SansBook"/>
                <a:cs typeface="Eau-SansBook"/>
              </a:rPr>
              <a:t>-out</a:t>
            </a:r>
          </a:p>
          <a:p>
            <a:r>
              <a:rPr lang="pt-BR" sz="1800" dirty="0">
                <a:latin typeface="Eau-SansBook"/>
                <a:cs typeface="Eau-SansBook"/>
              </a:rPr>
              <a:t>Caracterização microscópica (comprimentos de onda curtos ou quase-partículas) do QGP</a:t>
            </a:r>
          </a:p>
          <a:p>
            <a:pPr lvl="1"/>
            <a:r>
              <a:rPr lang="pt-BR" sz="1600" dirty="0">
                <a:latin typeface="Eau-SansBook"/>
                <a:cs typeface="Eau-SansBook"/>
              </a:rPr>
              <a:t>Pontas de prova de alta energia (</a:t>
            </a:r>
            <a:r>
              <a:rPr lang="pt-BR" sz="1600" i="1" dirty="0">
                <a:latin typeface="Eau-SansBook"/>
                <a:cs typeface="Eau-SansBook"/>
              </a:rPr>
              <a:t>Hard </a:t>
            </a:r>
            <a:r>
              <a:rPr lang="pt-BR" sz="1600" i="1" dirty="0" err="1">
                <a:latin typeface="Eau-SansBook"/>
                <a:cs typeface="Eau-SansBook"/>
              </a:rPr>
              <a:t>Probes</a:t>
            </a:r>
            <a:r>
              <a:rPr lang="pt-BR" sz="1600" dirty="0">
                <a:latin typeface="Eau-SansBook"/>
                <a:cs typeface="Eau-SansBook"/>
              </a:rPr>
              <a:t>)</a:t>
            </a:r>
          </a:p>
          <a:p>
            <a:r>
              <a:rPr lang="pt-BR" sz="2000" dirty="0">
                <a:latin typeface="Eau-SansBook"/>
                <a:cs typeface="Eau-SansBook"/>
              </a:rPr>
              <a:t>Em ambos os casos, é essencial a comparação com colisões mais elementares, tipo </a:t>
            </a:r>
            <a:r>
              <a:rPr lang="pt-BR" sz="2000" dirty="0" err="1">
                <a:latin typeface="Eau-SansBook"/>
                <a:cs typeface="Eau-SansBook"/>
              </a:rPr>
              <a:t>p-p</a:t>
            </a:r>
            <a:r>
              <a:rPr lang="pt-BR" sz="2000" dirty="0">
                <a:latin typeface="Eau-SansBook"/>
                <a:cs typeface="Eau-SansBook"/>
              </a:rPr>
              <a:t> e </a:t>
            </a:r>
            <a:r>
              <a:rPr lang="pt-BR" sz="2000" dirty="0" err="1">
                <a:latin typeface="Eau-SansBook"/>
                <a:cs typeface="Eau-SansBook"/>
              </a:rPr>
              <a:t>p-Pb</a:t>
            </a:r>
            <a:endParaRPr lang="pt-BR" sz="2000" dirty="0">
              <a:latin typeface="Eau-SansBook"/>
              <a:cs typeface="Eau-SansBook"/>
            </a:endParaRP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F7F26BD6-0821-744C-8B45-46AEF84D28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33BA09B-74D9-0B57-DA96-01D7580AF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9470" y="2003907"/>
            <a:ext cx="3816350" cy="1170056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CB3F6174-1202-9A26-9AB4-EB1CA10619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1966" y="3166261"/>
            <a:ext cx="3883025" cy="97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2499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9" grpId="0" animBg="1"/>
      <p:bldP spid="31" grpId="0" animBg="1"/>
      <p:bldP spid="20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Strangeness Enhancement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BDC98E5-8618-2548-8066-2E7712D1EE8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latin typeface="+mn-lt"/>
              </a:rPr>
              <a:t>Direct production of strange hadrons via color string breaking is suppressed </a:t>
            </a:r>
          </a:p>
          <a:p>
            <a:pPr lvl="1"/>
            <a:r>
              <a:rPr lang="en-US" dirty="0" err="1">
                <a:latin typeface="+mn-lt"/>
              </a:rPr>
              <a:t>multistrange</a:t>
            </a:r>
            <a:r>
              <a:rPr lang="en-US" dirty="0">
                <a:latin typeface="+mn-lt"/>
              </a:rPr>
              <a:t> is even more suppressed 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Hadron reaction from single strange to </a:t>
            </a:r>
            <a:r>
              <a:rPr lang="en-US" dirty="0" err="1">
                <a:latin typeface="+mn-lt"/>
              </a:rPr>
              <a:t>multistrange</a:t>
            </a:r>
            <a:r>
              <a:rPr lang="en-US" dirty="0">
                <a:latin typeface="+mn-lt"/>
              </a:rPr>
              <a:t> is slow and kinetically disfavored</a:t>
            </a:r>
          </a:p>
          <a:p>
            <a:endParaRPr lang="en-US" dirty="0">
              <a:latin typeface="+mn-lt"/>
            </a:endParaRPr>
          </a:p>
          <a:p>
            <a:r>
              <a:rPr lang="en-US" b="1" dirty="0">
                <a:latin typeface="+mn-lt"/>
              </a:rPr>
              <a:t>QGP scenario brings enhanced production of strange hadrons</a:t>
            </a:r>
          </a:p>
        </p:txBody>
      </p:sp>
      <p:pic>
        <p:nvPicPr>
          <p:cNvPr id="5" name="Picture 4" descr="JRfigs_StrangeAntibary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622" y="2728948"/>
            <a:ext cx="3218178" cy="2772201"/>
          </a:xfrm>
          <a:prstGeom prst="rect">
            <a:avLst/>
          </a:prstGeom>
        </p:spPr>
      </p:pic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6E0F076-C0CE-9E46-A642-D266F5A3D5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5B36110F-02B7-3D4B-842C-3EEF10A3B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5078" y="1945904"/>
            <a:ext cx="3565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1600" dirty="0">
                <a:latin typeface="+mn-lt"/>
              </a:rPr>
              <a:t>J. </a:t>
            </a:r>
            <a:r>
              <a:rPr lang="pt-BR" sz="1600" dirty="0" err="1">
                <a:latin typeface="+mn-lt"/>
              </a:rPr>
              <a:t>Rafelski</a:t>
            </a:r>
            <a:r>
              <a:rPr lang="pt-BR" sz="1600" dirty="0">
                <a:latin typeface="+mn-lt"/>
              </a:rPr>
              <a:t> e B. Müller, PRL48, 1982</a:t>
            </a:r>
          </a:p>
        </p:txBody>
      </p:sp>
    </p:spTree>
    <p:extLst>
      <p:ext uri="{BB962C8B-B14F-4D97-AF65-F5344CB8AC3E}">
        <p14:creationId xmlns:p14="http://schemas.microsoft.com/office/powerpoint/2010/main" val="385753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Strangeness Enhancement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A0F6674-7667-CD41-8DD6-B74177D1B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198" y="1842852"/>
            <a:ext cx="4038600" cy="4362715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spcAft>
                <a:spcPts val="1800"/>
              </a:spcAft>
            </a:pPr>
            <a:r>
              <a:rPr lang="en-US" dirty="0">
                <a:latin typeface="+mn-lt"/>
                <a:cs typeface="Century Gothic"/>
              </a:rPr>
              <a:t>Strangeness Enhancement in pp data, where no QGP expected</a:t>
            </a:r>
          </a:p>
          <a:p>
            <a:pPr marL="342900" indent="-342900">
              <a:spcAft>
                <a:spcPts val="1800"/>
              </a:spcAft>
            </a:pPr>
            <a:r>
              <a:rPr lang="en-US" dirty="0">
                <a:latin typeface="+mn-lt"/>
                <a:cs typeface="Century Gothic"/>
              </a:rPr>
              <a:t>Models fail to describe observed enhancement</a:t>
            </a:r>
          </a:p>
          <a:p>
            <a:pPr marL="342900" indent="-342900">
              <a:spcAft>
                <a:spcPts val="1800"/>
              </a:spcAft>
            </a:pPr>
            <a:r>
              <a:rPr lang="en-US" dirty="0">
                <a:latin typeface="+mn-lt"/>
                <a:cs typeface="Century Gothic"/>
              </a:rPr>
              <a:t>Charged particle density scales strangeness enhancement measured in different systems and different energies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487159-734E-BC4E-8AB2-F9705C86A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61" y="1842852"/>
            <a:ext cx="3244131" cy="45864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2EB5C7-7F57-9D4F-86B0-31EA51A854B5}"/>
              </a:ext>
            </a:extLst>
          </p:cNvPr>
          <p:cNvSpPr txBox="1"/>
          <p:nvPr/>
        </p:nvSpPr>
        <p:spPr>
          <a:xfrm>
            <a:off x="1328564" y="1566707"/>
            <a:ext cx="2779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i="1" dirty="0">
                <a:cs typeface="Century Gothic"/>
              </a:rPr>
              <a:t>ALICE, </a:t>
            </a:r>
            <a:r>
              <a:rPr lang="pt-BR" sz="1200" i="1" dirty="0" err="1">
                <a:cs typeface="Century Gothic"/>
              </a:rPr>
              <a:t>Nature</a:t>
            </a:r>
            <a:r>
              <a:rPr lang="pt-BR" sz="1200" i="1" dirty="0">
                <a:cs typeface="Century Gothic"/>
              </a:rPr>
              <a:t> </a:t>
            </a:r>
            <a:r>
              <a:rPr lang="pt-BR" sz="1200" i="1" dirty="0" err="1">
                <a:cs typeface="Century Gothic"/>
              </a:rPr>
              <a:t>Phys</a:t>
            </a:r>
            <a:r>
              <a:rPr lang="pt-BR" sz="1200" i="1" dirty="0">
                <a:cs typeface="Century Gothic"/>
              </a:rPr>
              <a:t>. 13, (2017) 535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0AB8B7A-0898-6C40-A0A7-4EEA8E9551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E875B094-D225-3546-AD70-49F9DB7542E5}"/>
              </a:ext>
            </a:extLst>
          </p:cNvPr>
          <p:cNvSpPr/>
          <p:nvPr/>
        </p:nvSpPr>
        <p:spPr>
          <a:xfrm>
            <a:off x="1603947" y="2051437"/>
            <a:ext cx="1043837" cy="25682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8D4405B-3980-9C43-855A-E7FD396F0962}"/>
              </a:ext>
            </a:extLst>
          </p:cNvPr>
          <p:cNvSpPr/>
          <p:nvPr/>
        </p:nvSpPr>
        <p:spPr>
          <a:xfrm>
            <a:off x="1708879" y="4619708"/>
            <a:ext cx="652658" cy="14301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F07DFA80-A922-864F-A0FF-58B202F8EC7E}"/>
              </a:ext>
            </a:extLst>
          </p:cNvPr>
          <p:cNvSpPr/>
          <p:nvPr/>
        </p:nvSpPr>
        <p:spPr>
          <a:xfrm>
            <a:off x="2361537" y="5306283"/>
            <a:ext cx="1550505" cy="5935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295E107D-F296-C243-BA71-93E1245C6CE2}"/>
              </a:ext>
            </a:extLst>
          </p:cNvPr>
          <p:cNvSpPr/>
          <p:nvPr/>
        </p:nvSpPr>
        <p:spPr>
          <a:xfrm>
            <a:off x="2394667" y="5021705"/>
            <a:ext cx="1550505" cy="1345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365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uiExpand="1" build="p"/>
      <p:bldP spid="3" grpId="0" animBg="1"/>
      <p:bldP spid="9" grpId="0" animBg="1"/>
      <p:bldP spid="10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Jet Quenching and </a:t>
            </a:r>
            <a:br>
              <a:rPr lang="en-US" dirty="0"/>
            </a:br>
            <a:r>
              <a:rPr lang="en-US" dirty="0"/>
              <a:t>Heavy Flavor </a:t>
            </a:r>
          </a:p>
        </p:txBody>
      </p:sp>
      <p:pic>
        <p:nvPicPr>
          <p:cNvPr id="13" name="Picture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6" r="-2396"/>
          <a:stretch>
            <a:fillRect/>
          </a:stretch>
        </p:blipFill>
        <p:spPr bwMode="auto">
          <a:xfrm>
            <a:off x="4768370" y="1247643"/>
            <a:ext cx="4038600" cy="436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2066549"/>
            <a:ext cx="4038600" cy="4362714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lang="en-US" dirty="0">
                <a:latin typeface="Eau-SansBook"/>
                <a:cs typeface="Eau-SansBook"/>
              </a:rPr>
              <a:t>Hard scattering of </a:t>
            </a:r>
            <a:r>
              <a:rPr lang="en-US" dirty="0" err="1">
                <a:latin typeface="Eau-SansBook"/>
                <a:cs typeface="Eau-SansBook"/>
              </a:rPr>
              <a:t>partons</a:t>
            </a:r>
            <a:r>
              <a:rPr lang="en-US" dirty="0">
                <a:latin typeface="Eau-SansBook"/>
                <a:cs typeface="Eau-SansBook"/>
              </a:rPr>
              <a:t> during the collision</a:t>
            </a:r>
          </a:p>
          <a:p>
            <a:endParaRPr lang="en-US" dirty="0">
              <a:latin typeface="Eau-SansBook"/>
              <a:cs typeface="Eau-SansBook"/>
            </a:endParaRPr>
          </a:p>
          <a:p>
            <a:r>
              <a:rPr lang="en-US" dirty="0">
                <a:latin typeface="Eau-SansBook"/>
                <a:cs typeface="Eau-SansBook"/>
              </a:rPr>
              <a:t>Excellent probe of the medium properties due to energy loss</a:t>
            </a:r>
          </a:p>
          <a:p>
            <a:endParaRPr lang="en-US" dirty="0">
              <a:latin typeface="Eau-SansBook"/>
              <a:cs typeface="Eau-SansBook"/>
            </a:endParaRPr>
          </a:p>
          <a:p>
            <a:r>
              <a:rPr lang="en-US" dirty="0">
                <a:latin typeface="Eau-SansBook"/>
                <a:cs typeface="Eau-SansBook"/>
              </a:rPr>
              <a:t>Heavy quarks of special interest since they are produced at the early stages of the collision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Espaço Reservado para Conteúdo 7">
            <a:extLst>
              <a:ext uri="{FF2B5EF4-FFF2-40B4-BE49-F238E27FC236}">
                <a16:creationId xmlns:a16="http://schemas.microsoft.com/office/drawing/2014/main" id="{18E30DCF-8100-8446-BD10-45AED8F1496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8000"/>
          </a:blip>
          <a:stretch>
            <a:fillRect/>
          </a:stretch>
        </p:blipFill>
        <p:spPr>
          <a:xfrm rot="18879560">
            <a:off x="4875509" y="611354"/>
            <a:ext cx="4038598" cy="5553303"/>
          </a:xfrm>
          <a:prstGeom prst="rect">
            <a:avLst/>
          </a:prstGeom>
        </p:spPr>
      </p:pic>
      <p:sp>
        <p:nvSpPr>
          <p:cNvPr id="8" name="Rosca 7">
            <a:extLst>
              <a:ext uri="{FF2B5EF4-FFF2-40B4-BE49-F238E27FC236}">
                <a16:creationId xmlns:a16="http://schemas.microsoft.com/office/drawing/2014/main" id="{BE208D5D-2B79-5742-B3EB-0976CB408F1E}"/>
              </a:ext>
            </a:extLst>
          </p:cNvPr>
          <p:cNvSpPr/>
          <p:nvPr/>
        </p:nvSpPr>
        <p:spPr>
          <a:xfrm>
            <a:off x="5249949" y="278051"/>
            <a:ext cx="1738957" cy="1692371"/>
          </a:xfrm>
          <a:prstGeom prst="donut">
            <a:avLst>
              <a:gd name="adj" fmla="val 2632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08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65E39-D4C2-1F48-AD1D-CD4F2ACBC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9852"/>
            <a:ext cx="8026903" cy="1143000"/>
          </a:xfrm>
        </p:spPr>
        <p:txBody>
          <a:bodyPr>
            <a:noAutofit/>
          </a:bodyPr>
          <a:lstStyle/>
          <a:p>
            <a:r>
              <a:rPr lang="en-US" sz="3600" dirty="0" err="1"/>
              <a:t>Fator</a:t>
            </a:r>
            <a:r>
              <a:rPr lang="en-US" sz="3600" dirty="0"/>
              <a:t> de </a:t>
            </a:r>
            <a:r>
              <a:rPr lang="en-US" sz="3600" dirty="0" err="1"/>
              <a:t>Modificação</a:t>
            </a:r>
            <a:r>
              <a:rPr lang="en-US" sz="3600" dirty="0"/>
              <a:t> Nuclear</a:t>
            </a:r>
            <a:br>
              <a:rPr lang="en-US" sz="3600" dirty="0"/>
            </a:br>
            <a:r>
              <a:rPr lang="en-US" sz="2800" i="1" dirty="0"/>
              <a:t>Heavy Flavor Hadrons</a:t>
            </a:r>
            <a:endParaRPr lang="en-US" sz="3600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5A5CCBB-5032-F945-BCC7-7335C24269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36869" y="1842851"/>
            <a:ext cx="4700805" cy="1968693"/>
          </a:xfrm>
        </p:spPr>
        <p:txBody>
          <a:bodyPr>
            <a:normAutofit fontScale="70000" lnSpcReduction="20000"/>
          </a:bodyPr>
          <a:lstStyle/>
          <a:p>
            <a:r>
              <a:rPr lang="pt-BR" dirty="0">
                <a:latin typeface="Eau-SansBook"/>
                <a:cs typeface="Eau-SansBook"/>
              </a:rPr>
              <a:t>Elétrons oriundos do decaimento de quarks pesados em função da centralidade</a:t>
            </a:r>
          </a:p>
          <a:p>
            <a:r>
              <a:rPr lang="pt-BR" b="1" dirty="0">
                <a:latin typeface="Eau-SansBook"/>
                <a:cs typeface="Eau-SansBook"/>
              </a:rPr>
              <a:t>Clara supressão em colisões </a:t>
            </a:r>
            <a:r>
              <a:rPr lang="pt-BR" b="1" dirty="0" err="1">
                <a:latin typeface="Eau-SansBook"/>
                <a:cs typeface="Eau-SansBook"/>
              </a:rPr>
              <a:t>Pb-Pb</a:t>
            </a:r>
            <a:r>
              <a:rPr lang="pt-BR" b="1" dirty="0">
                <a:latin typeface="Eau-SansBook"/>
                <a:cs typeface="Eau-SansBook"/>
              </a:rPr>
              <a:t> mais centrais!</a:t>
            </a:r>
            <a:r>
              <a:rPr lang="pt-BR" dirty="0">
                <a:latin typeface="Eau-SansBook"/>
                <a:cs typeface="Eau-SansBook"/>
              </a:rPr>
              <a:t> </a:t>
            </a:r>
          </a:p>
          <a:p>
            <a:r>
              <a:rPr lang="pt-BR" dirty="0">
                <a:latin typeface="Eau-SansBook"/>
                <a:cs typeface="Eau-SansBook"/>
              </a:rPr>
              <a:t>Consistente com a unidade em colisões </a:t>
            </a:r>
            <a:r>
              <a:rPr lang="pt-BR" dirty="0" err="1">
                <a:latin typeface="Eau-SansBook"/>
                <a:cs typeface="Eau-SansBook"/>
              </a:rPr>
              <a:t>p-Pb</a:t>
            </a:r>
            <a:endParaRPr lang="en-US" dirty="0">
              <a:latin typeface="Eau-SansBook"/>
              <a:cs typeface="Eau-SansBook"/>
            </a:endParaRPr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09B8164-473D-2646-9A1D-D7705875CE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7" name="Object 2">
            <a:extLst>
              <a:ext uri="{FF2B5EF4-FFF2-40B4-BE49-F238E27FC236}">
                <a16:creationId xmlns:a16="http://schemas.microsoft.com/office/drawing/2014/main" id="{0C2A265F-E508-B447-A07C-686F239F8C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0116" y="1997075"/>
          <a:ext cx="3360737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26920" imgH="736560" progId="Equation.3">
                  <p:embed/>
                </p:oleObj>
              </mc:Choice>
              <mc:Fallback>
                <p:oleObj name="Equation" r:id="rId2" imgW="1726920" imgH="736560" progId="Equation.3">
                  <p:embed/>
                  <p:pic>
                    <p:nvPicPr>
                      <p:cNvPr id="7" name="Object 2">
                        <a:extLst>
                          <a:ext uri="{FF2B5EF4-FFF2-40B4-BE49-F238E27FC236}">
                            <a16:creationId xmlns:a16="http://schemas.microsoft.com/office/drawing/2014/main" id="{0C2A265F-E508-B447-A07C-686F239F8C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116" y="1997075"/>
                        <a:ext cx="3360737" cy="143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aixaDeTexto 13">
            <a:extLst>
              <a:ext uri="{FF2B5EF4-FFF2-40B4-BE49-F238E27FC236}">
                <a16:creationId xmlns:a16="http://schemas.microsoft.com/office/drawing/2014/main" id="{D1E015B5-584E-554C-A542-FC13AF238398}"/>
              </a:ext>
            </a:extLst>
          </p:cNvPr>
          <p:cNvSpPr txBox="1"/>
          <p:nvPr/>
        </p:nvSpPr>
        <p:spPr>
          <a:xfrm>
            <a:off x="485498" y="3610760"/>
            <a:ext cx="2029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/>
              <a:t>PLB 804 (2020) 135377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29A1B12-F9EF-106C-3943-915B2429B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8176" y="3842624"/>
            <a:ext cx="2629498" cy="254043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7E4F0791-F976-9AE2-9353-82C35CB5F7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236" y="3887759"/>
            <a:ext cx="6218808" cy="2574298"/>
          </a:xfrm>
          <a:prstGeom prst="rect">
            <a:avLst/>
          </a:prstGeom>
        </p:spPr>
      </p:pic>
      <p:sp>
        <p:nvSpPr>
          <p:cNvPr id="5" name="Rosca 4">
            <a:extLst>
              <a:ext uri="{FF2B5EF4-FFF2-40B4-BE49-F238E27FC236}">
                <a16:creationId xmlns:a16="http://schemas.microsoft.com/office/drawing/2014/main" id="{490FD68C-11EA-E66E-2CF9-3C09B6199A27}"/>
              </a:ext>
            </a:extLst>
          </p:cNvPr>
          <p:cNvSpPr/>
          <p:nvPr/>
        </p:nvSpPr>
        <p:spPr>
          <a:xfrm>
            <a:off x="999073" y="4038523"/>
            <a:ext cx="743919" cy="759762"/>
          </a:xfrm>
          <a:prstGeom prst="donut">
            <a:avLst>
              <a:gd name="adj" fmla="val 6969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" name="Rosca 7">
            <a:extLst>
              <a:ext uri="{FF2B5EF4-FFF2-40B4-BE49-F238E27FC236}">
                <a16:creationId xmlns:a16="http://schemas.microsoft.com/office/drawing/2014/main" id="{8F65830E-A189-C8B0-20D9-07D2E4BAF9A2}"/>
              </a:ext>
            </a:extLst>
          </p:cNvPr>
          <p:cNvSpPr/>
          <p:nvPr/>
        </p:nvSpPr>
        <p:spPr>
          <a:xfrm>
            <a:off x="1151473" y="4051441"/>
            <a:ext cx="743919" cy="759762"/>
          </a:xfrm>
          <a:prstGeom prst="donut">
            <a:avLst>
              <a:gd name="adj" fmla="val 5798"/>
            </a:avLst>
          </a:prstGeom>
          <a:solidFill>
            <a:srgbClr val="2682C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Rosca 9">
            <a:extLst>
              <a:ext uri="{FF2B5EF4-FFF2-40B4-BE49-F238E27FC236}">
                <a16:creationId xmlns:a16="http://schemas.microsoft.com/office/drawing/2014/main" id="{5305AF04-A47E-AB39-D2B4-36E8F7CD668B}"/>
              </a:ext>
            </a:extLst>
          </p:cNvPr>
          <p:cNvSpPr/>
          <p:nvPr/>
        </p:nvSpPr>
        <p:spPr>
          <a:xfrm>
            <a:off x="2850125" y="4050650"/>
            <a:ext cx="743919" cy="759762"/>
          </a:xfrm>
          <a:prstGeom prst="donut">
            <a:avLst>
              <a:gd name="adj" fmla="val 5798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Rosca 10">
            <a:extLst>
              <a:ext uri="{FF2B5EF4-FFF2-40B4-BE49-F238E27FC236}">
                <a16:creationId xmlns:a16="http://schemas.microsoft.com/office/drawing/2014/main" id="{8FB6396D-60CA-4F33-B1F9-86E27E732537}"/>
              </a:ext>
            </a:extLst>
          </p:cNvPr>
          <p:cNvSpPr/>
          <p:nvPr/>
        </p:nvSpPr>
        <p:spPr>
          <a:xfrm>
            <a:off x="3095513" y="4063568"/>
            <a:ext cx="743919" cy="759762"/>
          </a:xfrm>
          <a:prstGeom prst="donut">
            <a:avLst>
              <a:gd name="adj" fmla="val 6841"/>
            </a:avLst>
          </a:prstGeom>
          <a:solidFill>
            <a:srgbClr val="2682C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969E52C2-8BC6-81FC-4248-12BD0894517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92972"/>
          <a:stretch/>
        </p:blipFill>
        <p:spPr>
          <a:xfrm>
            <a:off x="2012912" y="3887931"/>
            <a:ext cx="437049" cy="2574298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793E86EA-8524-51C8-5873-40619DD02C80}"/>
              </a:ext>
            </a:extLst>
          </p:cNvPr>
          <p:cNvSpPr/>
          <p:nvPr/>
        </p:nvSpPr>
        <p:spPr>
          <a:xfrm>
            <a:off x="164236" y="3841417"/>
            <a:ext cx="1869997" cy="25742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C721A692-8F27-0B82-5CA0-39A4FE8F1915}"/>
              </a:ext>
            </a:extLst>
          </p:cNvPr>
          <p:cNvSpPr/>
          <p:nvPr/>
        </p:nvSpPr>
        <p:spPr>
          <a:xfrm>
            <a:off x="2038183" y="3811545"/>
            <a:ext cx="2394361" cy="25742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FE2FB7B5-A711-E8DD-30FF-AFD549AF4B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92972"/>
          <a:stretch/>
        </p:blipFill>
        <p:spPr>
          <a:xfrm>
            <a:off x="3985887" y="3887759"/>
            <a:ext cx="437049" cy="2574298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3F61D5A5-292A-707D-F8F2-85F943DFF83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500" t="6798" r="68958" b="78478"/>
          <a:stretch/>
        </p:blipFill>
        <p:spPr>
          <a:xfrm>
            <a:off x="4619243" y="4088543"/>
            <a:ext cx="1339619" cy="379029"/>
          </a:xfrm>
          <a:prstGeom prst="rect">
            <a:avLst/>
          </a:prstGeom>
        </p:spPr>
      </p:pic>
      <p:sp>
        <p:nvSpPr>
          <p:cNvPr id="13" name="Rosca 12">
            <a:extLst>
              <a:ext uri="{FF2B5EF4-FFF2-40B4-BE49-F238E27FC236}">
                <a16:creationId xmlns:a16="http://schemas.microsoft.com/office/drawing/2014/main" id="{13A3B610-56D2-1FF9-2864-629C1F90FA9A}"/>
              </a:ext>
            </a:extLst>
          </p:cNvPr>
          <p:cNvSpPr/>
          <p:nvPr/>
        </p:nvSpPr>
        <p:spPr>
          <a:xfrm>
            <a:off x="5177998" y="4050650"/>
            <a:ext cx="743919" cy="759762"/>
          </a:xfrm>
          <a:prstGeom prst="donut">
            <a:avLst>
              <a:gd name="adj" fmla="val 6968"/>
            </a:avLst>
          </a:prstGeom>
          <a:solidFill>
            <a:srgbClr val="2682C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2" name="Rosca 11">
            <a:extLst>
              <a:ext uri="{FF2B5EF4-FFF2-40B4-BE49-F238E27FC236}">
                <a16:creationId xmlns:a16="http://schemas.microsoft.com/office/drawing/2014/main" id="{61F34274-7A4B-057B-A1DE-7799F8A4BB70}"/>
              </a:ext>
            </a:extLst>
          </p:cNvPr>
          <p:cNvSpPr/>
          <p:nvPr/>
        </p:nvSpPr>
        <p:spPr>
          <a:xfrm>
            <a:off x="4701848" y="4050650"/>
            <a:ext cx="743919" cy="759762"/>
          </a:xfrm>
          <a:prstGeom prst="donut">
            <a:avLst>
              <a:gd name="adj" fmla="val 5798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00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4" grpId="0"/>
      <p:bldP spid="5" grpId="0" animBg="1"/>
      <p:bldP spid="8" grpId="0" animBg="1"/>
      <p:bldP spid="10" grpId="0" animBg="1"/>
      <p:bldP spid="11" grpId="0" animBg="1"/>
      <p:bldP spid="18" grpId="0" animBg="1"/>
      <p:bldP spid="15" grpId="0" animBg="1"/>
      <p:bldP spid="13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5A0270-F0C7-6ADF-3E63-6B94CA546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i="1" dirty="0" err="1"/>
              <a:t>Working</a:t>
            </a:r>
            <a:r>
              <a:rPr lang="pt-BR" i="1" dirty="0"/>
              <a:t> </a:t>
            </a:r>
            <a:r>
              <a:rPr lang="pt-BR" i="1" dirty="0" err="1"/>
              <a:t>Group</a:t>
            </a:r>
            <a:r>
              <a:rPr lang="pt-BR" i="1" dirty="0"/>
              <a:t> </a:t>
            </a:r>
            <a:r>
              <a:rPr lang="pt-BR" dirty="0"/>
              <a:t>1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4A0C3F8-C04C-44FA-1992-1BEF9A98D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b="1" dirty="0"/>
              <a:t>Strong Sector </a:t>
            </a:r>
            <a:r>
              <a:rPr lang="pt-BR" b="1" dirty="0" err="1"/>
              <a:t>of</a:t>
            </a:r>
            <a:r>
              <a:rPr lang="pt-BR" b="1" dirty="0"/>
              <a:t> </a:t>
            </a:r>
            <a:r>
              <a:rPr lang="pt-BR" b="1" dirty="0" err="1"/>
              <a:t>the</a:t>
            </a:r>
            <a:r>
              <a:rPr lang="pt-BR" b="1" dirty="0"/>
              <a:t> Standard Model</a:t>
            </a:r>
          </a:p>
          <a:p>
            <a:r>
              <a:rPr lang="pt-BR" dirty="0"/>
              <a:t>ALICE data </a:t>
            </a:r>
            <a:r>
              <a:rPr lang="pt-BR" dirty="0" err="1"/>
              <a:t>analysis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detector upgrade</a:t>
            </a:r>
          </a:p>
          <a:p>
            <a:r>
              <a:rPr lang="pt-BR" dirty="0"/>
              <a:t>Experimental </a:t>
            </a:r>
            <a:r>
              <a:rPr lang="pt-BR" dirty="0" err="1"/>
              <a:t>Study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Properties</a:t>
            </a:r>
            <a:endParaRPr lang="pt-BR" dirty="0"/>
          </a:p>
          <a:p>
            <a:pPr lvl="1"/>
            <a:r>
              <a:rPr lang="pt-BR" dirty="0" err="1"/>
              <a:t>Strangeness</a:t>
            </a:r>
            <a:r>
              <a:rPr lang="pt-BR" dirty="0"/>
              <a:t> </a:t>
            </a:r>
            <a:r>
              <a:rPr lang="pt-BR" dirty="0" err="1"/>
              <a:t>Production</a:t>
            </a:r>
            <a:r>
              <a:rPr lang="pt-BR" dirty="0"/>
              <a:t> in </a:t>
            </a:r>
            <a:r>
              <a:rPr lang="pt-BR" dirty="0" err="1"/>
              <a:t>Relativistic</a:t>
            </a:r>
            <a:r>
              <a:rPr lang="pt-BR" dirty="0"/>
              <a:t> Heavy Ion </a:t>
            </a:r>
            <a:r>
              <a:rPr lang="pt-BR" dirty="0" err="1"/>
              <a:t>Collisions</a:t>
            </a:r>
            <a:endParaRPr lang="pt-BR" dirty="0"/>
          </a:p>
          <a:p>
            <a:pPr lvl="1"/>
            <a:r>
              <a:rPr lang="pt-BR" dirty="0"/>
              <a:t>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Tomography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Hard </a:t>
            </a:r>
            <a:r>
              <a:rPr lang="pt-BR" dirty="0" err="1"/>
              <a:t>Probes</a:t>
            </a:r>
            <a:endParaRPr lang="pt-BR" dirty="0"/>
          </a:p>
          <a:p>
            <a:r>
              <a:rPr lang="pt-BR" dirty="0"/>
              <a:t>The ALICE </a:t>
            </a:r>
            <a:r>
              <a:rPr lang="pt-BR" dirty="0" err="1"/>
              <a:t>Experiment</a:t>
            </a:r>
            <a:r>
              <a:rPr lang="pt-BR" dirty="0"/>
              <a:t> Upgrade</a:t>
            </a:r>
          </a:p>
          <a:p>
            <a:pPr lvl="1"/>
            <a:r>
              <a:rPr lang="pt-BR" dirty="0"/>
              <a:t>ALICE-TPC </a:t>
            </a:r>
            <a:r>
              <a:rPr lang="pt-BR" dirty="0" err="1"/>
              <a:t>Aging</a:t>
            </a:r>
            <a:r>
              <a:rPr lang="pt-BR" dirty="0"/>
              <a:t> </a:t>
            </a:r>
            <a:r>
              <a:rPr lang="pt-BR" dirty="0" err="1"/>
              <a:t>Studies</a:t>
            </a:r>
            <a:endParaRPr lang="pt-BR" dirty="0"/>
          </a:p>
          <a:p>
            <a:pPr lvl="1"/>
            <a:r>
              <a:rPr lang="pt-BR" dirty="0"/>
              <a:t>ALICE </a:t>
            </a:r>
            <a:r>
              <a:rPr lang="pt-BR" dirty="0" err="1"/>
              <a:t>Forward</a:t>
            </a:r>
            <a:r>
              <a:rPr lang="pt-BR" dirty="0"/>
              <a:t> </a:t>
            </a:r>
            <a:r>
              <a:rPr lang="pt-BR" dirty="0" err="1"/>
              <a:t>Calorimeter</a:t>
            </a:r>
            <a:endParaRPr lang="pt-BR" dirty="0"/>
          </a:p>
          <a:p>
            <a:pPr lvl="1"/>
            <a:r>
              <a:rPr lang="pt-BR" dirty="0"/>
              <a:t>ALICE 3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57A352-A1F0-500A-91E9-B50EBE6510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78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812658-B538-B971-0426-147934547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656799"/>
            <a:ext cx="8229598" cy="1143000"/>
          </a:xfrm>
        </p:spPr>
        <p:txBody>
          <a:bodyPr>
            <a:noAutofit/>
          </a:bodyPr>
          <a:lstStyle/>
          <a:p>
            <a:r>
              <a:rPr lang="pt-BR" sz="3600" dirty="0"/>
              <a:t>O que é necessário para se avançar no entendimento do QGP?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FDACF5D-EF07-C091-7340-4F5CFC3BF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>
                <a:latin typeface="+mn-lt"/>
              </a:rPr>
              <a:t>Medidas mais precisas da produção de partículas, principalmente hádrons pesados (mais estatística)</a:t>
            </a:r>
          </a:p>
          <a:p>
            <a:r>
              <a:rPr lang="pt-BR" dirty="0">
                <a:latin typeface="+mn-lt"/>
              </a:rPr>
              <a:t>Medidas mais diferenciais de jatos</a:t>
            </a:r>
          </a:p>
          <a:p>
            <a:pPr lvl="1"/>
            <a:r>
              <a:rPr lang="pt-BR" dirty="0">
                <a:latin typeface="+mn-lt"/>
              </a:rPr>
              <a:t>Como </a:t>
            </a:r>
            <a:r>
              <a:rPr lang="pt-BR" dirty="0" err="1">
                <a:latin typeface="+mn-lt"/>
              </a:rPr>
              <a:t>sub-estruturas</a:t>
            </a:r>
            <a:r>
              <a:rPr lang="pt-BR" dirty="0">
                <a:latin typeface="+mn-lt"/>
              </a:rPr>
              <a:t> de jatos</a:t>
            </a:r>
          </a:p>
          <a:p>
            <a:r>
              <a:rPr lang="pt-BR" dirty="0">
                <a:latin typeface="+mn-lt"/>
              </a:rPr>
              <a:t>Para isso, precisamos de mais estatística e precisão nos dados (resolução em momento)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030D51F-61D4-2E06-A1F3-B046E4FB36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3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9175BB-A20B-514E-89A1-8F7227452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9852"/>
            <a:ext cx="8240232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ALICE Upgrade para o </a:t>
            </a:r>
            <a:r>
              <a:rPr lang="pt-BR" dirty="0" err="1"/>
              <a:t>Run</a:t>
            </a:r>
            <a:r>
              <a:rPr lang="pt-BR" dirty="0"/>
              <a:t> 3 e 4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5DE46A-83CB-1D48-B58B-850C2DE524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3955312"/>
            <a:ext cx="8240233" cy="2473952"/>
          </a:xfrm>
        </p:spPr>
        <p:txBody>
          <a:bodyPr>
            <a:noAutofit/>
          </a:bodyPr>
          <a:lstStyle/>
          <a:p>
            <a:pPr marL="279400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1800" dirty="0">
                <a:latin typeface="+mn-lt"/>
              </a:rPr>
              <a:t>Estratégia : aumentar de 1 kHz para 50kHz a taxa de medida de colisões </a:t>
            </a:r>
            <a:r>
              <a:rPr lang="pt-BR" sz="1800" dirty="0" err="1">
                <a:latin typeface="+mn-lt"/>
              </a:rPr>
              <a:t>Pb-Pb</a:t>
            </a:r>
            <a:r>
              <a:rPr lang="pt-BR" sz="1800" dirty="0">
                <a:latin typeface="+mn-lt"/>
              </a:rPr>
              <a:t> nos </a:t>
            </a:r>
            <a:r>
              <a:rPr lang="pt-BR" sz="1800" dirty="0" err="1">
                <a:latin typeface="+mn-lt"/>
              </a:rPr>
              <a:t>Run</a:t>
            </a:r>
            <a:r>
              <a:rPr lang="pt-BR" sz="1800" dirty="0">
                <a:latin typeface="+mn-lt"/>
              </a:rPr>
              <a:t> 3 e Run4 do LHC</a:t>
            </a:r>
          </a:p>
          <a:p>
            <a:pPr marL="279400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1800" dirty="0">
                <a:latin typeface="+mn-lt"/>
              </a:rPr>
              <a:t>A fim de atingir esse objetivo foi preciso:</a:t>
            </a:r>
          </a:p>
          <a:p>
            <a:pPr marL="679450" lvl="1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1600" dirty="0">
                <a:latin typeface="+mn-lt"/>
              </a:rPr>
              <a:t>Um novo de detetor de vértice (</a:t>
            </a:r>
            <a:r>
              <a:rPr lang="pt-BR" sz="1600" i="1" dirty="0" err="1">
                <a:latin typeface="+mn-lt"/>
              </a:rPr>
              <a:t>Inner</a:t>
            </a:r>
            <a:r>
              <a:rPr lang="pt-BR" sz="1600" i="1" dirty="0">
                <a:latin typeface="+mn-lt"/>
              </a:rPr>
              <a:t> Tracking System</a:t>
            </a:r>
            <a:r>
              <a:rPr lang="pt-BR" sz="1600" dirty="0">
                <a:latin typeface="+mn-lt"/>
              </a:rPr>
              <a:t>)</a:t>
            </a:r>
          </a:p>
          <a:p>
            <a:pPr marL="679450" lvl="1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1600" b="1" dirty="0">
                <a:latin typeface="+mn-lt"/>
              </a:rPr>
              <a:t>Leituras mais rápidas e contínuas de sinal do </a:t>
            </a:r>
            <a:r>
              <a:rPr lang="pt-BR" sz="1600" b="1" i="1" dirty="0">
                <a:latin typeface="+mn-lt"/>
              </a:rPr>
              <a:t>Time </a:t>
            </a:r>
            <a:r>
              <a:rPr lang="pt-BR" sz="1600" b="1" i="1" dirty="0" err="1">
                <a:latin typeface="+mn-lt"/>
              </a:rPr>
              <a:t>Projection</a:t>
            </a:r>
            <a:r>
              <a:rPr lang="pt-BR" sz="1600" b="1" i="1" dirty="0">
                <a:latin typeface="+mn-lt"/>
              </a:rPr>
              <a:t> Chamber</a:t>
            </a:r>
            <a:r>
              <a:rPr lang="pt-BR" sz="1600" b="1" dirty="0">
                <a:latin typeface="+mn-lt"/>
              </a:rPr>
              <a:t> (TPC) e </a:t>
            </a:r>
            <a:r>
              <a:rPr lang="pt-BR" sz="1600" b="1" i="1" dirty="0" err="1">
                <a:latin typeface="+mn-lt"/>
              </a:rPr>
              <a:t>Muon</a:t>
            </a:r>
            <a:r>
              <a:rPr lang="pt-BR" sz="1600" b="1" i="1" dirty="0">
                <a:latin typeface="+mn-lt"/>
              </a:rPr>
              <a:t> Chamber</a:t>
            </a:r>
            <a:r>
              <a:rPr lang="pt-BR" sz="1600" b="1" dirty="0">
                <a:latin typeface="+mn-lt"/>
              </a:rPr>
              <a:t> (MCH)</a:t>
            </a:r>
            <a:endParaRPr lang="pt-BR" sz="1600" dirty="0">
              <a:latin typeface="+mn-lt"/>
            </a:endParaRPr>
          </a:p>
          <a:p>
            <a:pPr marL="679450" lvl="1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1600" dirty="0">
                <a:latin typeface="+mn-lt"/>
              </a:rPr>
              <a:t>Inclusão de um </a:t>
            </a:r>
            <a:r>
              <a:rPr lang="pt-BR" sz="1600" i="1" dirty="0" err="1">
                <a:latin typeface="+mn-lt"/>
              </a:rPr>
              <a:t>Muon</a:t>
            </a:r>
            <a:r>
              <a:rPr lang="pt-BR" sz="1600" i="1" dirty="0">
                <a:latin typeface="+mn-lt"/>
              </a:rPr>
              <a:t> </a:t>
            </a:r>
            <a:r>
              <a:rPr lang="pt-BR" sz="1600" i="1" dirty="0" err="1">
                <a:latin typeface="+mn-lt"/>
              </a:rPr>
              <a:t>Forward</a:t>
            </a:r>
            <a:r>
              <a:rPr lang="pt-BR" sz="1600" i="1" dirty="0">
                <a:latin typeface="+mn-lt"/>
              </a:rPr>
              <a:t> Detector </a:t>
            </a:r>
            <a:r>
              <a:rPr lang="pt-BR" sz="1600" dirty="0">
                <a:latin typeface="+mn-lt"/>
              </a:rPr>
              <a:t>(MFT)</a:t>
            </a:r>
          </a:p>
          <a:p>
            <a:pPr marL="679450" lvl="1" indent="-222250" defTabSz="914400">
              <a:spcBef>
                <a:spcPts val="600"/>
              </a:spcBef>
              <a:buClr>
                <a:srgbClr val="000000"/>
              </a:buClr>
              <a:buSzPct val="100000"/>
              <a:defRPr sz="1800"/>
            </a:pPr>
            <a:r>
              <a:rPr lang="pt-BR" sz="1600" dirty="0">
                <a:latin typeface="+mn-lt"/>
              </a:rPr>
              <a:t>Novo calorímetro frontal (</a:t>
            </a:r>
            <a:r>
              <a:rPr lang="pt-BR" sz="1600" dirty="0" err="1">
                <a:latin typeface="+mn-lt"/>
              </a:rPr>
              <a:t>FoCal</a:t>
            </a:r>
            <a:r>
              <a:rPr lang="pt-BR" sz="1600" dirty="0">
                <a:latin typeface="+mn-lt"/>
              </a:rPr>
              <a:t>) para a medida de fótons de alta rapidez</a:t>
            </a:r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3CD047C0-B3E5-C34F-B8B8-B3CCC2CBE9A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199" y="1699362"/>
            <a:ext cx="8474149" cy="2098444"/>
          </a:xfrm>
          <a:prstGeom prst="rect">
            <a:avLst/>
          </a:prstGeom>
        </p:spPr>
      </p:pic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0BE92D4-BEBB-6B4F-93D7-42CAD077D8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790FB71-5286-7245-8EA7-FB957C149DC1}"/>
              </a:ext>
            </a:extLst>
          </p:cNvPr>
          <p:cNvSpPr/>
          <p:nvPr/>
        </p:nvSpPr>
        <p:spPr>
          <a:xfrm>
            <a:off x="5829300" y="1719394"/>
            <a:ext cx="2857498" cy="1360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4BD6682-55BE-279A-4FDE-9A2179300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01232"/>
            <a:ext cx="9144000" cy="655535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28047063-9315-42E6-8C74-875C142E1793}"/>
              </a:ext>
            </a:extLst>
          </p:cNvPr>
          <p:cNvSpPr/>
          <p:nvPr/>
        </p:nvSpPr>
        <p:spPr>
          <a:xfrm>
            <a:off x="665825" y="1777061"/>
            <a:ext cx="5539666" cy="1360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A65547D4-F0F2-C84F-B83C-5A37832EC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757" y="1545838"/>
            <a:ext cx="2910285" cy="217551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C9060A-2EF4-054A-9FB5-E584E05A9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9852"/>
            <a:ext cx="8294914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ALICE Upgrade para o </a:t>
            </a:r>
            <a:r>
              <a:rPr lang="pt-BR" dirty="0" err="1"/>
              <a:t>Run</a:t>
            </a:r>
            <a:r>
              <a:rPr lang="pt-BR" dirty="0"/>
              <a:t> 3 e 4</a:t>
            </a:r>
            <a:endParaRPr lang="en-US" dirty="0"/>
          </a:p>
        </p:txBody>
      </p:sp>
      <p:pic>
        <p:nvPicPr>
          <p:cNvPr id="6" name="Content Placeholder 6" descr="Nova Versão do Chip Sampa Foto- Marcos Santos-USP Imagens-14.jpg">
            <a:extLst>
              <a:ext uri="{FF2B5EF4-FFF2-40B4-BE49-F238E27FC236}">
                <a16:creationId xmlns:a16="http://schemas.microsoft.com/office/drawing/2014/main" id="{34174A68-CACC-1845-B43D-455CAE056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1" r="19141"/>
          <a:stretch>
            <a:fillRect/>
          </a:stretch>
        </p:blipFill>
        <p:spPr>
          <a:xfrm>
            <a:off x="7770309" y="4876175"/>
            <a:ext cx="1150082" cy="1242306"/>
          </a:xfrm>
          <a:prstGeom prst="rect">
            <a:avLst/>
          </a:prstGeom>
        </p:spPr>
      </p:pic>
      <p:grpSp>
        <p:nvGrpSpPr>
          <p:cNvPr id="10" name="Group 1">
            <a:extLst>
              <a:ext uri="{FF2B5EF4-FFF2-40B4-BE49-F238E27FC236}">
                <a16:creationId xmlns:a16="http://schemas.microsoft.com/office/drawing/2014/main" id="{A03AEA60-42EA-2A40-BCB5-304929647036}"/>
              </a:ext>
            </a:extLst>
          </p:cNvPr>
          <p:cNvGrpSpPr>
            <a:grpSpLocks noChangeAspect="1"/>
          </p:cNvGrpSpPr>
          <p:nvPr/>
        </p:nvGrpSpPr>
        <p:grpSpPr>
          <a:xfrm>
            <a:off x="4198891" y="4105846"/>
            <a:ext cx="3609702" cy="1569198"/>
            <a:chOff x="751905" y="1799798"/>
            <a:chExt cx="7658116" cy="3329102"/>
          </a:xfrm>
        </p:grpSpPr>
        <p:pic>
          <p:nvPicPr>
            <p:cNvPr id="11" name="Picture 4" descr="FE_ASIC.pdf">
              <a:extLst>
                <a:ext uri="{FF2B5EF4-FFF2-40B4-BE49-F238E27FC236}">
                  <a16:creationId xmlns:a16="http://schemas.microsoft.com/office/drawing/2014/main" id="{AAF09D09-EB78-2846-9B27-E14E467FC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905" y="1799798"/>
              <a:ext cx="7658116" cy="3329102"/>
            </a:xfrm>
            <a:prstGeom prst="rect">
              <a:avLst/>
            </a:prstGeom>
          </p:spPr>
        </p:pic>
        <p:sp>
          <p:nvSpPr>
            <p:cNvPr id="12" name="TextBox 6">
              <a:extLst>
                <a:ext uri="{FF2B5EF4-FFF2-40B4-BE49-F238E27FC236}">
                  <a16:creationId xmlns:a16="http://schemas.microsoft.com/office/drawing/2014/main" id="{3BA6CC77-E88E-4E49-B0C8-A7B7E70B4A61}"/>
                </a:ext>
              </a:extLst>
            </p:cNvPr>
            <p:cNvSpPr txBox="1"/>
            <p:nvPr/>
          </p:nvSpPr>
          <p:spPr>
            <a:xfrm>
              <a:off x="6337179" y="2864842"/>
              <a:ext cx="2025703" cy="1138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50" dirty="0">
                  <a:latin typeface="Book Antiqua"/>
                  <a:cs typeface="Book Antiqua"/>
                </a:rPr>
                <a:t>11 </a:t>
              </a:r>
              <a:r>
                <a:rPr lang="en-GB" sz="1050" dirty="0" err="1">
                  <a:latin typeface="Book Antiqua"/>
                  <a:cs typeface="Book Antiqua"/>
                </a:rPr>
                <a:t>elinks</a:t>
              </a:r>
              <a:r>
                <a:rPr lang="en-GB" sz="1050" dirty="0">
                  <a:latin typeface="Book Antiqua"/>
                  <a:cs typeface="Book Antiqua"/>
                </a:rPr>
                <a:t> </a:t>
              </a:r>
            </a:p>
            <a:p>
              <a:pPr algn="ctr"/>
              <a:r>
                <a:rPr lang="en-GB" sz="1050" dirty="0">
                  <a:latin typeface="Book Antiqua"/>
                  <a:cs typeface="Book Antiqua"/>
                </a:rPr>
                <a:t>×</a:t>
              </a:r>
            </a:p>
          </p:txBody>
        </p:sp>
      </p:grp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D9F6756-C01A-484B-9660-A831C617A9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4AFE0D-09C0-1645-A180-9610FEF3D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2769" y="2066549"/>
            <a:ext cx="3837648" cy="4362715"/>
          </a:xfrm>
        </p:spPr>
        <p:txBody>
          <a:bodyPr>
            <a:normAutofit lnSpcReduction="10000"/>
          </a:bodyPr>
          <a:lstStyle/>
          <a:p>
            <a:r>
              <a:rPr lang="pt-BR" i="1" dirty="0">
                <a:latin typeface="+mn-lt"/>
              </a:rPr>
              <a:t>Time </a:t>
            </a:r>
            <a:r>
              <a:rPr lang="pt-BR" i="1" dirty="0" err="1">
                <a:latin typeface="+mn-lt"/>
              </a:rPr>
              <a:t>Projection</a:t>
            </a:r>
            <a:r>
              <a:rPr lang="pt-BR" i="1" dirty="0">
                <a:latin typeface="+mn-lt"/>
              </a:rPr>
              <a:t> Chamber</a:t>
            </a:r>
            <a:r>
              <a:rPr lang="pt-BR" dirty="0">
                <a:latin typeface="+mn-lt"/>
              </a:rPr>
              <a:t> (TPC)</a:t>
            </a:r>
          </a:p>
          <a:p>
            <a:r>
              <a:rPr lang="pt-BR" dirty="0">
                <a:latin typeface="+mn-lt"/>
              </a:rPr>
              <a:t>Nova eletrônica:</a:t>
            </a:r>
          </a:p>
          <a:p>
            <a:pPr lvl="1"/>
            <a:r>
              <a:rPr lang="pt-BR" b="1" dirty="0">
                <a:latin typeface="+mn-lt"/>
              </a:rPr>
              <a:t>SAMPA chip</a:t>
            </a:r>
          </a:p>
          <a:p>
            <a:pPr lvl="2"/>
            <a:r>
              <a:rPr lang="pt-BR" dirty="0">
                <a:latin typeface="+mn-lt"/>
              </a:rPr>
              <a:t>Um ASIC com 32 canais de entrada feito em tecnologia CMOS de 130 </a:t>
            </a:r>
            <a:r>
              <a:rPr lang="pt-BR" dirty="0" err="1">
                <a:latin typeface="+mn-lt"/>
              </a:rPr>
              <a:t>nm</a:t>
            </a:r>
            <a:endParaRPr lang="pt-BR" dirty="0">
              <a:latin typeface="+mn-lt"/>
            </a:endParaRPr>
          </a:p>
          <a:p>
            <a:pPr lvl="2"/>
            <a:r>
              <a:rPr lang="pt-BR" dirty="0">
                <a:latin typeface="+mn-lt"/>
              </a:rPr>
              <a:t>Combina no mesmo chip funcionalidades analógica e digital</a:t>
            </a:r>
          </a:p>
          <a:p>
            <a:pPr lvl="2"/>
            <a:r>
              <a:rPr lang="pt-BR" dirty="0">
                <a:latin typeface="+mn-lt"/>
              </a:rPr>
              <a:t>Leitura contínua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8C40E562-6A24-224E-9253-62769E61B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8042" y="2130649"/>
            <a:ext cx="2686271" cy="1970405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DDF4E298-1DBD-334F-8C59-50C5EA7864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7757" y="1568149"/>
            <a:ext cx="3030973" cy="343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5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8C8C3E22-4D64-1C48-8231-3633C0B757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02644" y="3932755"/>
            <a:ext cx="4038600" cy="213939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C29DF92-C642-764A-8AAE-C874A0B4D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333" y="2030084"/>
            <a:ext cx="3038667" cy="1714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7C9060A-2EF4-054A-9FB5-E584E05A9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ALICE Upgrade for </a:t>
            </a:r>
            <a:r>
              <a:rPr lang="pt-BR" dirty="0" err="1"/>
              <a:t>Run</a:t>
            </a:r>
            <a:r>
              <a:rPr lang="pt-BR" dirty="0"/>
              <a:t> 4</a:t>
            </a:r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4AFE0D-09C0-1645-A180-9610FEF3D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842853"/>
            <a:ext cx="5254355" cy="4737096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+mn-lt"/>
              </a:rPr>
              <a:t>Explore the small-x </a:t>
            </a:r>
            <a:r>
              <a:rPr lang="en-US" dirty="0" err="1">
                <a:latin typeface="+mn-lt"/>
              </a:rPr>
              <a:t>parton</a:t>
            </a:r>
            <a:r>
              <a:rPr lang="en-US" dirty="0">
                <a:latin typeface="+mn-lt"/>
              </a:rPr>
              <a:t> structure of nucleons and nuclei</a:t>
            </a:r>
          </a:p>
          <a:p>
            <a:r>
              <a:rPr lang="en-US" dirty="0">
                <a:latin typeface="+mn-lt"/>
              </a:rPr>
              <a:t>Electromagnetic calorimeter</a:t>
            </a:r>
          </a:p>
          <a:p>
            <a:pPr lvl="1"/>
            <a:r>
              <a:rPr lang="en-US" dirty="0">
                <a:latin typeface="+mn-lt"/>
              </a:rPr>
              <a:t>Tungsten </a:t>
            </a:r>
          </a:p>
          <a:p>
            <a:pPr lvl="1"/>
            <a:r>
              <a:rPr lang="en-US" dirty="0">
                <a:latin typeface="+mn-lt"/>
              </a:rPr>
              <a:t>Silicon Pixel (2 layers)</a:t>
            </a:r>
          </a:p>
          <a:p>
            <a:pPr lvl="1"/>
            <a:r>
              <a:rPr lang="en-US" dirty="0">
                <a:latin typeface="+mn-lt"/>
              </a:rPr>
              <a:t>Silicon Pad (18 layers)  </a:t>
            </a:r>
          </a:p>
          <a:p>
            <a:r>
              <a:rPr lang="en-US" dirty="0">
                <a:latin typeface="+mn-lt"/>
              </a:rPr>
              <a:t>Contribute to electronics of Pad Si layers</a:t>
            </a:r>
          </a:p>
          <a:p>
            <a:r>
              <a:rPr lang="en-US" dirty="0">
                <a:latin typeface="+mn-lt"/>
              </a:rPr>
              <a:t>Contribute to simulations</a:t>
            </a:r>
          </a:p>
          <a:p>
            <a:r>
              <a:rPr lang="en-US" dirty="0">
                <a:latin typeface="+mn-lt"/>
              </a:rPr>
              <a:t>First common project of all Brazilian groups in ALICE!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2DE52D3-80AA-B24A-ACE4-AA33655992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0808" y="3937747"/>
            <a:ext cx="2362561" cy="2220401"/>
          </a:xfrm>
          <a:prstGeom prst="rect">
            <a:avLst/>
          </a:prstGeom>
        </p:spPr>
      </p:pic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02F6F250-060A-A84A-9E1D-DBECA9666C29}"/>
              </a:ext>
            </a:extLst>
          </p:cNvPr>
          <p:cNvCxnSpPr>
            <a:cxnSpLocks/>
          </p:cNvCxnSpPr>
          <p:nvPr/>
        </p:nvCxnSpPr>
        <p:spPr>
          <a:xfrm flipV="1">
            <a:off x="5897068" y="2924605"/>
            <a:ext cx="533689" cy="922153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A9913D6-BAB3-E948-B7D4-DAD648463F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97B9F09F-5948-5242-85E7-45987C36A2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3566" y="236047"/>
            <a:ext cx="1317045" cy="71250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6ACAC9EF-CBDB-5A40-842B-76477F21F6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5313" y="1059344"/>
            <a:ext cx="748253" cy="738321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11CAA841-D184-1547-B915-5E13AE7383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5098" y="1229837"/>
            <a:ext cx="1013979" cy="567828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12849212-5E68-D649-8D46-630B368DD5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7842" y="209383"/>
            <a:ext cx="986822" cy="73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3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E38F5A-F47B-9641-AE74-29C49A7E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Run</a:t>
            </a:r>
            <a:r>
              <a:rPr lang="pt-BR" dirty="0"/>
              <a:t> 5 e além: ALICE 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E20E481-A535-D446-9F14-37565A5B3D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4051004"/>
            <a:ext cx="8272130" cy="2378259"/>
          </a:xfrm>
        </p:spPr>
        <p:txBody>
          <a:bodyPr>
            <a:normAutofit fontScale="77500" lnSpcReduction="20000"/>
          </a:bodyPr>
          <a:lstStyle/>
          <a:p>
            <a:r>
              <a:rPr lang="pt-BR" i="1" dirty="0">
                <a:latin typeface="+mn-lt"/>
              </a:rPr>
              <a:t>Next-</a:t>
            </a:r>
            <a:r>
              <a:rPr lang="pt-BR" i="1" dirty="0" err="1">
                <a:latin typeface="+mn-lt"/>
              </a:rPr>
              <a:t>generation</a:t>
            </a:r>
            <a:r>
              <a:rPr lang="pt-BR" i="1" dirty="0">
                <a:latin typeface="+mn-lt"/>
              </a:rPr>
              <a:t> heavy-</a:t>
            </a:r>
            <a:r>
              <a:rPr lang="pt-BR" i="1" dirty="0" err="1">
                <a:latin typeface="+mn-lt"/>
              </a:rPr>
              <a:t>ion</a:t>
            </a:r>
            <a:r>
              <a:rPr lang="pt-BR" i="1" dirty="0">
                <a:latin typeface="+mn-lt"/>
              </a:rPr>
              <a:t> </a:t>
            </a:r>
            <a:r>
              <a:rPr lang="pt-BR" i="1" dirty="0" err="1">
                <a:latin typeface="+mn-lt"/>
              </a:rPr>
              <a:t>programme</a:t>
            </a:r>
            <a:r>
              <a:rPr lang="pt-BR" i="1" dirty="0">
                <a:latin typeface="+mn-lt"/>
              </a:rPr>
              <a:t> </a:t>
            </a:r>
            <a:r>
              <a:rPr lang="pt-BR" i="1" dirty="0" err="1">
                <a:latin typeface="+mn-lt"/>
              </a:rPr>
              <a:t>at</a:t>
            </a:r>
            <a:r>
              <a:rPr lang="pt-BR" i="1" dirty="0">
                <a:latin typeface="+mn-lt"/>
              </a:rPr>
              <a:t> </a:t>
            </a:r>
            <a:r>
              <a:rPr lang="pt-BR" i="1" dirty="0" err="1">
                <a:latin typeface="+mn-lt"/>
              </a:rPr>
              <a:t>the</a:t>
            </a:r>
            <a:r>
              <a:rPr lang="pt-BR" i="1" dirty="0">
                <a:latin typeface="+mn-lt"/>
              </a:rPr>
              <a:t> LHC</a:t>
            </a:r>
          </a:p>
          <a:p>
            <a:pPr lvl="1"/>
            <a:r>
              <a:rPr lang="pt-BR" dirty="0">
                <a:latin typeface="+mn-lt"/>
              </a:rPr>
              <a:t>Entre outros objetivos, permitir medidas muito mais precisas e com muito mais estatística de hádrons de heavy </a:t>
            </a:r>
            <a:r>
              <a:rPr lang="pt-BR" dirty="0" err="1">
                <a:latin typeface="+mn-lt"/>
              </a:rPr>
              <a:t>flavor</a:t>
            </a:r>
            <a:r>
              <a:rPr lang="pt-BR" dirty="0">
                <a:latin typeface="+mn-lt"/>
              </a:rPr>
              <a:t> (hádrons </a:t>
            </a:r>
            <a:r>
              <a:rPr lang="pt-BR" dirty="0" err="1">
                <a:latin typeface="+mn-lt"/>
              </a:rPr>
              <a:t>multicharmosos</a:t>
            </a:r>
            <a:r>
              <a:rPr lang="pt-BR" dirty="0">
                <a:latin typeface="+mn-lt"/>
              </a:rPr>
              <a:t>, </a:t>
            </a:r>
            <a:r>
              <a:rPr lang="pt-BR" dirty="0" err="1">
                <a:latin typeface="+mn-lt"/>
              </a:rPr>
              <a:t>quarkonia</a:t>
            </a:r>
            <a:r>
              <a:rPr lang="pt-BR" dirty="0">
                <a:latin typeface="+mn-lt"/>
              </a:rPr>
              <a:t> e hádrons exóticos)</a:t>
            </a:r>
          </a:p>
          <a:p>
            <a:pPr lvl="1"/>
            <a:r>
              <a:rPr lang="pt-BR" dirty="0">
                <a:latin typeface="+mn-lt"/>
              </a:rPr>
              <a:t>Foco na região de baixo </a:t>
            </a:r>
            <a:r>
              <a:rPr lang="pt-BR" dirty="0" err="1">
                <a:latin typeface="+mn-lt"/>
              </a:rPr>
              <a:t>p</a:t>
            </a:r>
            <a:r>
              <a:rPr lang="pt-BR" baseline="-25000" dirty="0" err="1">
                <a:latin typeface="+mn-lt"/>
              </a:rPr>
              <a:t>T</a:t>
            </a:r>
            <a:r>
              <a:rPr lang="pt-BR" dirty="0">
                <a:latin typeface="+mn-lt"/>
              </a:rPr>
              <a:t> e excelente identificação de vértices</a:t>
            </a:r>
          </a:p>
          <a:p>
            <a:r>
              <a:rPr lang="pt-BR" dirty="0">
                <a:latin typeface="+mn-lt"/>
              </a:rPr>
              <a:t>Detetor com praticamente apenas sensores de Si</a:t>
            </a:r>
          </a:p>
          <a:p>
            <a:pPr lvl="1"/>
            <a:r>
              <a:rPr lang="pt-BR" dirty="0">
                <a:latin typeface="+mn-lt"/>
              </a:rPr>
              <a:t>Excelente oportunidade tecnológica, principalmente para </a:t>
            </a:r>
            <a:r>
              <a:rPr lang="pt-BR" b="1" dirty="0">
                <a:latin typeface="+mn-lt"/>
              </a:rPr>
              <a:t>sensores de Si </a:t>
            </a:r>
            <a:r>
              <a:rPr lang="pt-BR" b="1" dirty="0" err="1">
                <a:latin typeface="+mn-lt"/>
              </a:rPr>
              <a:t>ultra-rápidos</a:t>
            </a:r>
            <a:endParaRPr lang="pt-BR" b="1" dirty="0">
              <a:latin typeface="+mn-lt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147BE4-6033-3649-8989-4910458CAB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Espaço Reservado para Conteúdo 5">
            <a:extLst>
              <a:ext uri="{FF2B5EF4-FFF2-40B4-BE49-F238E27FC236}">
                <a16:creationId xmlns:a16="http://schemas.microsoft.com/office/drawing/2014/main" id="{55E384BC-4EF4-5745-BD66-EC504F454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99362"/>
            <a:ext cx="8474149" cy="209844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63C56C28-4EF4-97F2-589A-EEC4C52CA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01232"/>
            <a:ext cx="9144000" cy="65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11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5E2959-6C6B-EF40-ACD6-1DBA9D5D5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Considerações Finais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E61C46-171B-9046-B741-A0801BC89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Dinâmica do WG-1</a:t>
            </a:r>
          </a:p>
          <a:p>
            <a:pPr lvl="1"/>
            <a:r>
              <a:rPr lang="pt-BR" dirty="0"/>
              <a:t>Plataforma </a:t>
            </a:r>
            <a:r>
              <a:rPr lang="pt-BR" dirty="0" err="1"/>
              <a:t>Teams</a:t>
            </a:r>
            <a:endParaRPr lang="pt-BR" dirty="0"/>
          </a:p>
          <a:p>
            <a:pPr lvl="2"/>
            <a:r>
              <a:rPr lang="pt-BR" dirty="0"/>
              <a:t>Convites serão enviados a todos</a:t>
            </a:r>
          </a:p>
          <a:p>
            <a:pPr lvl="2"/>
            <a:r>
              <a:rPr lang="pt-BR" dirty="0"/>
              <a:t>Estrutura será apresentada na primeira reunião do WG-1</a:t>
            </a:r>
          </a:p>
          <a:p>
            <a:pPr lvl="1"/>
            <a:r>
              <a:rPr lang="pt-BR" dirty="0"/>
              <a:t>Reuniões quinzenais (data a combinar)</a:t>
            </a:r>
          </a:p>
          <a:p>
            <a:pPr lvl="2"/>
            <a:r>
              <a:rPr lang="pt-BR" dirty="0"/>
              <a:t>Atualizações das Análises de Dados</a:t>
            </a:r>
          </a:p>
          <a:p>
            <a:pPr lvl="2"/>
            <a:r>
              <a:rPr lang="pt-BR" dirty="0"/>
              <a:t>Atualizações dos Detector Upgrades</a:t>
            </a:r>
          </a:p>
          <a:p>
            <a:pPr lvl="2"/>
            <a:r>
              <a:rPr lang="pt-BR" dirty="0"/>
              <a:t>Discussão sobre artigos do ALICE</a:t>
            </a:r>
          </a:p>
          <a:p>
            <a:pPr lvl="2"/>
            <a:r>
              <a:rPr lang="pt-BR" dirty="0"/>
              <a:t>Convidados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7752511-4EF5-264E-BDA2-753D67AFE0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64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Minfographic_image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017" b="-22017"/>
          <a:stretch>
            <a:fillRect/>
          </a:stretch>
        </p:blipFill>
        <p:spPr>
          <a:xfrm>
            <a:off x="4941170" y="2066549"/>
            <a:ext cx="4038600" cy="4362714"/>
          </a:xfrm>
        </p:spPr>
      </p:pic>
      <p:sp>
        <p:nvSpPr>
          <p:cNvPr id="7" name="Rounded Rectangle 6"/>
          <p:cNvSpPr/>
          <p:nvPr/>
        </p:nvSpPr>
        <p:spPr>
          <a:xfrm>
            <a:off x="5456317" y="3288101"/>
            <a:ext cx="2319226" cy="974614"/>
          </a:xfrm>
          <a:prstGeom prst="roundRect">
            <a:avLst>
              <a:gd name="adj" fmla="val 14568"/>
            </a:avLst>
          </a:prstGeom>
          <a:noFill/>
          <a:ln w="38100" cmpd="sng">
            <a:solidFill>
              <a:srgbClr val="2682C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4483970" cy="4362714"/>
          </a:xfrm>
        </p:spPr>
        <p:txBody>
          <a:bodyPr>
            <a:normAutofit lnSpcReduction="10000"/>
          </a:bodyPr>
          <a:lstStyle/>
          <a:p>
            <a:r>
              <a:rPr lang="pt-BR" sz="24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Teoria que descreve as p</a:t>
            </a:r>
            <a:r>
              <a:rPr lang="pt-BR" sz="2400" dirty="0">
                <a:solidFill>
                  <a:srgbClr val="5A5B5E"/>
                </a:solidFill>
                <a:latin typeface="Eau-SansBook"/>
                <a:cs typeface="Eau-SansBook"/>
              </a:rPr>
              <a:t>ropriedades mais fundamentais dos quarks e suas interações</a:t>
            </a:r>
            <a:endParaRPr lang="en-GB" sz="2400" dirty="0">
              <a:solidFill>
                <a:srgbClr val="5A5B5E"/>
              </a:solidFill>
              <a:latin typeface="Eau-SansBook"/>
              <a:cs typeface="Eau-SansBook"/>
              <a:sym typeface="Symbol" charset="0"/>
            </a:endParaRPr>
          </a:p>
          <a:p>
            <a:pPr lvl="1"/>
            <a:r>
              <a:rPr lang="en-GB" sz="20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Quarks </a:t>
            </a:r>
            <a:r>
              <a:rPr lang="en-GB" sz="20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carregam</a:t>
            </a:r>
            <a:r>
              <a:rPr lang="en-GB" sz="20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</a:t>
            </a:r>
            <a:r>
              <a:rPr lang="en-GB" sz="20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carga</a:t>
            </a:r>
            <a:r>
              <a:rPr lang="en-GB" sz="20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de </a:t>
            </a:r>
            <a:r>
              <a:rPr lang="en-GB" sz="20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cor</a:t>
            </a:r>
            <a:endParaRPr lang="en-GB" sz="2000" dirty="0">
              <a:solidFill>
                <a:srgbClr val="5A5B5E"/>
              </a:solidFill>
              <a:latin typeface="Eau-SansBook"/>
              <a:cs typeface="Eau-SansBook"/>
              <a:sym typeface="Symbol" charset="0"/>
            </a:endParaRPr>
          </a:p>
          <a:p>
            <a:pPr lvl="1"/>
            <a:r>
              <a:rPr lang="en-GB" sz="20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Interação</a:t>
            </a:r>
            <a:r>
              <a:rPr lang="en-GB" sz="20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entre quarks: </a:t>
            </a:r>
            <a:r>
              <a:rPr lang="en-GB" sz="20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medidada</a:t>
            </a:r>
            <a:r>
              <a:rPr lang="en-GB" sz="20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</a:t>
            </a:r>
            <a:r>
              <a:rPr lang="en-GB" sz="20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pelos</a:t>
            </a:r>
            <a:r>
              <a:rPr lang="en-GB" sz="20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</a:t>
            </a:r>
            <a:r>
              <a:rPr lang="en-GB" sz="2000" i="1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gluons</a:t>
            </a:r>
          </a:p>
          <a:p>
            <a:r>
              <a:rPr lang="en-GB" sz="24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A QCD </a:t>
            </a:r>
            <a:r>
              <a:rPr lang="en-GB" sz="24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tem</a:t>
            </a:r>
            <a:r>
              <a:rPr lang="en-GB" sz="24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</a:t>
            </a:r>
            <a:r>
              <a:rPr lang="en-GB" sz="24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duas</a:t>
            </a:r>
            <a:r>
              <a:rPr lang="en-GB" sz="24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</a:t>
            </a:r>
            <a:r>
              <a:rPr lang="en-GB" sz="24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características</a:t>
            </a:r>
            <a:r>
              <a:rPr lang="en-GB" sz="24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</a:t>
            </a:r>
            <a:r>
              <a:rPr lang="en-GB" sz="24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únicas</a:t>
            </a:r>
            <a:r>
              <a:rPr lang="en-GB" sz="24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</a:t>
            </a:r>
            <a:r>
              <a:rPr lang="en-GB" sz="24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muito</a:t>
            </a:r>
            <a:r>
              <a:rPr lang="en-GB" sz="24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 </a:t>
            </a:r>
            <a:r>
              <a:rPr lang="en-GB" sz="24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importantes</a:t>
            </a:r>
            <a:r>
              <a:rPr lang="en-GB" sz="24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:</a:t>
            </a:r>
          </a:p>
          <a:p>
            <a:pPr lvl="1"/>
            <a:r>
              <a:rPr lang="en-GB" sz="2000" dirty="0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Liberdade </a:t>
            </a:r>
            <a:r>
              <a:rPr lang="en-GB" sz="20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Assintótica</a:t>
            </a:r>
            <a:endParaRPr lang="en-GB" sz="2000" dirty="0">
              <a:solidFill>
                <a:srgbClr val="5A5B5E"/>
              </a:solidFill>
              <a:latin typeface="Eau-SansBook"/>
              <a:cs typeface="Eau-SansBook"/>
              <a:sym typeface="Symbol" charset="0"/>
            </a:endParaRPr>
          </a:p>
          <a:p>
            <a:pPr lvl="1"/>
            <a:r>
              <a:rPr lang="en-GB" sz="2000" dirty="0" err="1">
                <a:solidFill>
                  <a:srgbClr val="5A5B5E"/>
                </a:solidFill>
                <a:latin typeface="Eau-SansBook"/>
                <a:cs typeface="Eau-SansBook"/>
                <a:sym typeface="Symbol" charset="0"/>
              </a:rPr>
              <a:t>Confinamento</a:t>
            </a:r>
            <a:endParaRPr lang="en-GB" sz="2000" dirty="0">
              <a:solidFill>
                <a:srgbClr val="5A5B5E"/>
              </a:solidFill>
              <a:latin typeface="Eau-SansBook"/>
              <a:cs typeface="Eau-SansBook"/>
              <a:sym typeface="Symbo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EB71261-5303-25BA-6586-528F99EA369A}"/>
              </a:ext>
            </a:extLst>
          </p:cNvPr>
          <p:cNvSpPr txBox="1">
            <a:spLocks/>
          </p:cNvSpPr>
          <p:nvPr/>
        </p:nvSpPr>
        <p:spPr>
          <a:xfrm>
            <a:off x="457199" y="753115"/>
            <a:ext cx="645259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rgbClr val="2B77B1"/>
                </a:solidFill>
                <a:latin typeface="Eau-SansBoldLining"/>
                <a:ea typeface="+mj-ea"/>
                <a:cs typeface="+mj-cs"/>
              </a:defRPr>
            </a:lvl1pPr>
          </a:lstStyle>
          <a:p>
            <a:r>
              <a:rPr lang="en-US" dirty="0" err="1"/>
              <a:t>Modelo</a:t>
            </a:r>
            <a:r>
              <a:rPr lang="en-US" dirty="0"/>
              <a:t> </a:t>
            </a:r>
            <a:r>
              <a:rPr lang="en-US" dirty="0" err="1"/>
              <a:t>Padrão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852"/>
            <a:ext cx="7446936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/>
              <a:t>Quantum Chromo Dynamics (QCD)</a:t>
            </a:r>
          </a:p>
        </p:txBody>
      </p:sp>
    </p:spTree>
    <p:extLst>
      <p:ext uri="{BB962C8B-B14F-4D97-AF65-F5344CB8AC3E}">
        <p14:creationId xmlns:p14="http://schemas.microsoft.com/office/powerpoint/2010/main" val="3474532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build="p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">
            <a:extLst>
              <a:ext uri="{FF2B5EF4-FFF2-40B4-BE49-F238E27FC236}">
                <a16:creationId xmlns:a16="http://schemas.microsoft.com/office/drawing/2014/main" id="{3A42F9A7-B0CE-BE4F-33A4-62D9DFE7B9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102" y="2066548"/>
            <a:ext cx="311150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5F9B31A9-01FF-BA45-B3E2-4757A1668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Liberdade Assintótica e Confinamento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A40584B-49BF-8D43-AA5A-8EA8B10B47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2066548"/>
            <a:ext cx="4587431" cy="4476403"/>
          </a:xfrm>
        </p:spPr>
        <p:txBody>
          <a:bodyPr>
            <a:normAutofit fontScale="77500" lnSpcReduction="20000"/>
          </a:bodyPr>
          <a:lstStyle/>
          <a:p>
            <a:r>
              <a:rPr lang="pt-BR" b="1" dirty="0">
                <a:latin typeface="+mn-lt"/>
              </a:rPr>
              <a:t>Liberdade Assintótica:</a:t>
            </a:r>
          </a:p>
          <a:p>
            <a:endParaRPr lang="pt-BR" dirty="0">
              <a:latin typeface="+mn-lt"/>
            </a:endParaRPr>
          </a:p>
          <a:p>
            <a:endParaRPr lang="pt-BR" dirty="0">
              <a:latin typeface="+mn-lt"/>
            </a:endParaRPr>
          </a:p>
          <a:p>
            <a:endParaRPr lang="pt-BR" dirty="0">
              <a:latin typeface="+mn-lt"/>
            </a:endParaRPr>
          </a:p>
          <a:p>
            <a:r>
              <a:rPr lang="pt-BR" b="1" dirty="0">
                <a:latin typeface="+mn-lt"/>
              </a:rPr>
              <a:t>Confinamento:</a:t>
            </a:r>
          </a:p>
          <a:p>
            <a:pPr lvl="1"/>
            <a:r>
              <a:rPr lang="pt-BR" dirty="0">
                <a:latin typeface="+mn-lt"/>
              </a:rPr>
              <a:t>Quarks não são observados livres!</a:t>
            </a:r>
          </a:p>
          <a:p>
            <a:pPr lvl="1"/>
            <a:r>
              <a:rPr lang="pt-BR" dirty="0">
                <a:latin typeface="+mn-lt"/>
              </a:rPr>
              <a:t>A interação aumenta para distâncias grandes, inviabilizando cálculos perturbativos </a:t>
            </a:r>
          </a:p>
          <a:p>
            <a:pPr lvl="1"/>
            <a:r>
              <a:rPr lang="pt-BR" dirty="0">
                <a:latin typeface="+mn-lt"/>
              </a:rPr>
              <a:t>Cálculos numéricos de </a:t>
            </a:r>
            <a:r>
              <a:rPr lang="pt-BR" b="1" dirty="0">
                <a:latin typeface="+mn-lt"/>
              </a:rPr>
              <a:t>QCD na Rede</a:t>
            </a:r>
            <a:r>
              <a:rPr lang="pt-BR" dirty="0">
                <a:latin typeface="+mn-lt"/>
              </a:rPr>
              <a:t> (não-perturbativos) são necessários e indicam um aumento linear do potencial entre quarks pesados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3BDF84E-5B11-3B46-AB2B-9773F43323D8}"/>
              </a:ext>
            </a:extLst>
          </p:cNvPr>
          <p:cNvSpPr txBox="1"/>
          <p:nvPr/>
        </p:nvSpPr>
        <p:spPr>
          <a:xfrm>
            <a:off x="6375163" y="1400703"/>
            <a:ext cx="2558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i="1" dirty="0"/>
              <a:t>PDG </a:t>
            </a:r>
            <a:r>
              <a:rPr lang="pt-BR" sz="1400" i="1" dirty="0" err="1"/>
              <a:t>Review</a:t>
            </a:r>
            <a:r>
              <a:rPr lang="pt-BR" sz="1400" i="1" dirty="0"/>
              <a:t> </a:t>
            </a:r>
            <a:r>
              <a:rPr lang="pt-BR" sz="1400" i="1" dirty="0" err="1"/>
              <a:t>on</a:t>
            </a:r>
            <a:r>
              <a:rPr lang="pt-BR" sz="1400" i="1" dirty="0"/>
              <a:t> QCD (2019) 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303102E4-1A4D-274C-8977-900B4E1B2F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760" y="2372565"/>
            <a:ext cx="3074790" cy="900474"/>
          </a:xfrm>
          <a:prstGeom prst="rect">
            <a:avLst/>
          </a:prstGeom>
        </p:spPr>
      </p:pic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345D62B-8922-5F45-9F90-318475D707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Picture 4" descr="ppHt_pict">
            <a:extLst>
              <a:ext uri="{FF2B5EF4-FFF2-40B4-BE49-F238E27FC236}">
                <a16:creationId xmlns:a16="http://schemas.microsoft.com/office/drawing/2014/main" id="{ABC2F5FC-2B5C-6B91-5F57-BC9B50F00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87409">
            <a:off x="5920298" y="2829675"/>
            <a:ext cx="2495791" cy="249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5">
            <a:extLst>
              <a:ext uri="{FF2B5EF4-FFF2-40B4-BE49-F238E27FC236}">
                <a16:creationId xmlns:a16="http://schemas.microsoft.com/office/drawing/2014/main" id="{7389696E-A063-FCB4-D73D-D4A4E8AF57A6}"/>
              </a:ext>
            </a:extLst>
          </p:cNvPr>
          <p:cNvGrpSpPr>
            <a:grpSpLocks/>
          </p:cNvGrpSpPr>
          <p:nvPr/>
        </p:nvGrpSpPr>
        <p:grpSpPr bwMode="auto">
          <a:xfrm>
            <a:off x="6004934" y="2938225"/>
            <a:ext cx="3200400" cy="2438400"/>
            <a:chOff x="3528" y="816"/>
            <a:chExt cx="2016" cy="1680"/>
          </a:xfrm>
        </p:grpSpPr>
        <p:sp>
          <p:nvSpPr>
            <p:cNvPr id="16" name="Text Box 6">
              <a:extLst>
                <a:ext uri="{FF2B5EF4-FFF2-40B4-BE49-F238E27FC236}">
                  <a16:creationId xmlns:a16="http://schemas.microsoft.com/office/drawing/2014/main" id="{F1E83404-2AEA-0B4A-669F-32790C73AE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8" y="1920"/>
              <a:ext cx="50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r>
                <a:rPr lang="en-US" sz="1200" b="1">
                  <a:latin typeface="Calisto MT" charset="0"/>
                </a:rPr>
                <a:t>hadrons</a:t>
              </a:r>
              <a:endParaRPr lang="en-US" sz="1200" b="1">
                <a:latin typeface="Times New Roman" charset="0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C0E1C81F-CAAE-CBC3-FA0C-2E8729F96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" y="1439"/>
              <a:ext cx="443" cy="125"/>
            </a:xfrm>
            <a:custGeom>
              <a:avLst/>
              <a:gdLst>
                <a:gd name="T0" fmla="*/ 0 w 856"/>
                <a:gd name="T1" fmla="*/ 1 h 328"/>
                <a:gd name="T2" fmla="*/ 13 w 856"/>
                <a:gd name="T3" fmla="*/ 1 h 328"/>
                <a:gd name="T4" fmla="*/ 17 w 856"/>
                <a:gd name="T5" fmla="*/ 0 h 328"/>
                <a:gd name="T6" fmla="*/ 0 60000 65536"/>
                <a:gd name="T7" fmla="*/ 0 60000 65536"/>
                <a:gd name="T8" fmla="*/ 0 60000 65536"/>
                <a:gd name="T9" fmla="*/ 0 w 856"/>
                <a:gd name="T10" fmla="*/ 0 h 328"/>
                <a:gd name="T11" fmla="*/ 856 w 856"/>
                <a:gd name="T12" fmla="*/ 328 h 3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6" h="328">
                  <a:moveTo>
                    <a:pt x="0" y="328"/>
                  </a:moveTo>
                  <a:lnTo>
                    <a:pt x="680" y="328"/>
                  </a:lnTo>
                  <a:lnTo>
                    <a:pt x="856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sto MT" charset="0"/>
              </a:endParaRPr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BC73F7BA-A33A-0D4D-F09F-78F7CBAB63A4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4193" y="1631"/>
              <a:ext cx="444" cy="126"/>
            </a:xfrm>
            <a:custGeom>
              <a:avLst/>
              <a:gdLst>
                <a:gd name="T0" fmla="*/ 0 w 856"/>
                <a:gd name="T1" fmla="*/ 1 h 328"/>
                <a:gd name="T2" fmla="*/ 13 w 856"/>
                <a:gd name="T3" fmla="*/ 1 h 328"/>
                <a:gd name="T4" fmla="*/ 17 w 856"/>
                <a:gd name="T5" fmla="*/ 0 h 328"/>
                <a:gd name="T6" fmla="*/ 0 60000 65536"/>
                <a:gd name="T7" fmla="*/ 0 60000 65536"/>
                <a:gd name="T8" fmla="*/ 0 60000 65536"/>
                <a:gd name="T9" fmla="*/ 0 w 856"/>
                <a:gd name="T10" fmla="*/ 0 h 328"/>
                <a:gd name="T11" fmla="*/ 856 w 856"/>
                <a:gd name="T12" fmla="*/ 328 h 3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6" h="328">
                  <a:moveTo>
                    <a:pt x="0" y="328"/>
                  </a:moveTo>
                  <a:lnTo>
                    <a:pt x="680" y="328"/>
                  </a:lnTo>
                  <a:lnTo>
                    <a:pt x="856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sto MT" charset="0"/>
              </a:endParaRP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68337C3B-41C1-5995-7DEB-80D6C0B85E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" y="1392"/>
              <a:ext cx="219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r>
                <a:rPr lang="en-US" sz="1200" b="1">
                  <a:latin typeface="Times New Roman" charset="0"/>
                </a:rPr>
                <a:t>q</a:t>
              </a:r>
            </a:p>
          </p:txBody>
        </p:sp>
        <p:sp>
          <p:nvSpPr>
            <p:cNvPr id="20" name="Text Box 10">
              <a:extLst>
                <a:ext uri="{FF2B5EF4-FFF2-40B4-BE49-F238E27FC236}">
                  <a16:creationId xmlns:a16="http://schemas.microsoft.com/office/drawing/2014/main" id="{80D66495-910D-C736-0875-B1937B1A6B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4" y="1657"/>
              <a:ext cx="169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r>
                <a:rPr lang="en-US" sz="1200" b="1">
                  <a:latin typeface="Times New Roman" charset="0"/>
                </a:rPr>
                <a:t>q</a:t>
              </a:r>
            </a:p>
          </p:txBody>
        </p:sp>
        <p:sp>
          <p:nvSpPr>
            <p:cNvPr id="21" name="Line 11">
              <a:extLst>
                <a:ext uri="{FF2B5EF4-FFF2-40B4-BE49-F238E27FC236}">
                  <a16:creationId xmlns:a16="http://schemas.microsoft.com/office/drawing/2014/main" id="{4B465C03-89AD-950E-9CB2-BD75B213E21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0991552" flipV="1">
              <a:off x="4279" y="1224"/>
              <a:ext cx="50" cy="1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2">
              <a:extLst>
                <a:ext uri="{FF2B5EF4-FFF2-40B4-BE49-F238E27FC236}">
                  <a16:creationId xmlns:a16="http://schemas.microsoft.com/office/drawing/2014/main" id="{5A43861A-6DCB-7CF6-A90E-BC79D14EE5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50" y="1107"/>
              <a:ext cx="100" cy="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3">
              <a:extLst>
                <a:ext uri="{FF2B5EF4-FFF2-40B4-BE49-F238E27FC236}">
                  <a16:creationId xmlns:a16="http://schemas.microsoft.com/office/drawing/2014/main" id="{1B67FB41-7B57-274E-59D8-9C2F52BE9F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88" y="1323"/>
              <a:ext cx="88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14">
              <a:extLst>
                <a:ext uri="{FF2B5EF4-FFF2-40B4-BE49-F238E27FC236}">
                  <a16:creationId xmlns:a16="http://schemas.microsoft.com/office/drawing/2014/main" id="{479FF743-0D95-4E70-B9C5-4A13460E61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21" y="1194"/>
              <a:ext cx="46" cy="2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15">
              <a:extLst>
                <a:ext uri="{FF2B5EF4-FFF2-40B4-BE49-F238E27FC236}">
                  <a16:creationId xmlns:a16="http://schemas.microsoft.com/office/drawing/2014/main" id="{05A9CBEE-5338-38F4-2A10-8EAC2F876B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46" y="864"/>
              <a:ext cx="382" cy="55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16">
              <a:extLst>
                <a:ext uri="{FF2B5EF4-FFF2-40B4-BE49-F238E27FC236}">
                  <a16:creationId xmlns:a16="http://schemas.microsoft.com/office/drawing/2014/main" id="{2AD673D0-DF45-8E8B-08F6-E7AA6E13BE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01" y="1791"/>
              <a:ext cx="54" cy="1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17">
              <a:extLst>
                <a:ext uri="{FF2B5EF4-FFF2-40B4-BE49-F238E27FC236}">
                  <a16:creationId xmlns:a16="http://schemas.microsoft.com/office/drawing/2014/main" id="{B1CED600-5595-2FF2-2C6D-453D9DB61D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68" y="1778"/>
              <a:ext cx="87" cy="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18">
              <a:extLst>
                <a:ext uri="{FF2B5EF4-FFF2-40B4-BE49-F238E27FC236}">
                  <a16:creationId xmlns:a16="http://schemas.microsoft.com/office/drawing/2014/main" id="{399429B3-B05F-5D8E-4EA5-30E1DFDE1A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73" y="1757"/>
              <a:ext cx="203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19">
              <a:extLst>
                <a:ext uri="{FF2B5EF4-FFF2-40B4-BE49-F238E27FC236}">
                  <a16:creationId xmlns:a16="http://schemas.microsoft.com/office/drawing/2014/main" id="{A5F2514E-7C5C-26C2-FBFC-030A78D493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85" y="1782"/>
              <a:ext cx="8" cy="3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20">
              <a:extLst>
                <a:ext uri="{FF2B5EF4-FFF2-40B4-BE49-F238E27FC236}">
                  <a16:creationId xmlns:a16="http://schemas.microsoft.com/office/drawing/2014/main" id="{9BF719FF-7DB1-F241-EF33-B33CE2BB3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4" y="1775"/>
              <a:ext cx="48" cy="1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Text Box 21">
              <a:extLst>
                <a:ext uri="{FF2B5EF4-FFF2-40B4-BE49-F238E27FC236}">
                  <a16:creationId xmlns:a16="http://schemas.microsoft.com/office/drawing/2014/main" id="{FECF255D-7A3E-A5A3-DEAC-8EA42C6DCF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8" y="1152"/>
              <a:ext cx="662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r>
                <a:rPr lang="en-US" sz="1200" b="1">
                  <a:latin typeface="Calisto MT" charset="0"/>
                </a:rPr>
                <a:t>hadrons</a:t>
              </a:r>
              <a:endParaRPr lang="en-US" sz="1200" b="1">
                <a:latin typeface="Times New Roman" charset="0"/>
              </a:endParaRPr>
            </a:p>
          </p:txBody>
        </p:sp>
        <p:sp>
          <p:nvSpPr>
            <p:cNvPr id="32" name="Text Box 22">
              <a:extLst>
                <a:ext uri="{FF2B5EF4-FFF2-40B4-BE49-F238E27FC236}">
                  <a16:creationId xmlns:a16="http://schemas.microsoft.com/office/drawing/2014/main" id="{2234CD53-F89C-C50F-DEBC-35E56D05F4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3" y="816"/>
              <a:ext cx="761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r>
                <a:rPr lang="en-US" sz="1200" b="1" dirty="0">
                  <a:solidFill>
                    <a:srgbClr val="FF0000"/>
                  </a:solidFill>
                  <a:latin typeface="Calisto MT" charset="0"/>
                </a:rPr>
                <a:t>leading</a:t>
              </a:r>
            </a:p>
            <a:p>
              <a:r>
                <a:rPr lang="en-US" sz="1200" b="1" dirty="0">
                  <a:solidFill>
                    <a:srgbClr val="FF0000"/>
                  </a:solidFill>
                  <a:latin typeface="Calisto MT" charset="0"/>
                </a:rPr>
                <a:t>particle</a:t>
              </a:r>
              <a:endParaRPr lang="en-US" sz="1200" b="1" dirty="0">
                <a:latin typeface="Times New Roman" charset="0"/>
              </a:endParaRPr>
            </a:p>
          </p:txBody>
        </p:sp>
        <p:sp>
          <p:nvSpPr>
            <p:cNvPr id="33" name="Text Box 23">
              <a:extLst>
                <a:ext uri="{FF2B5EF4-FFF2-40B4-BE49-F238E27FC236}">
                  <a16:creationId xmlns:a16="http://schemas.microsoft.com/office/drawing/2014/main" id="{FD30AA43-8EB3-979B-AE1B-6C0E2BA76A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4" y="2112"/>
              <a:ext cx="814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r>
                <a:rPr lang="en-US" sz="1200" b="1">
                  <a:solidFill>
                    <a:srgbClr val="FF0000"/>
                  </a:solidFill>
                  <a:latin typeface="Calisto MT" charset="0"/>
                </a:rPr>
                <a:t>leading particle</a:t>
              </a:r>
              <a:endParaRPr lang="en-US" sz="1200" b="1">
                <a:latin typeface="Times New Roman" charset="0"/>
              </a:endParaRPr>
            </a:p>
          </p:txBody>
        </p:sp>
        <p:sp>
          <p:nvSpPr>
            <p:cNvPr id="34" name="Text Box 24">
              <a:extLst>
                <a:ext uri="{FF2B5EF4-FFF2-40B4-BE49-F238E27FC236}">
                  <a16:creationId xmlns:a16="http://schemas.microsoft.com/office/drawing/2014/main" id="{1C4E582A-1E3E-CBB1-71C4-32754C9C79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6" y="912"/>
              <a:ext cx="116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endParaRPr lang="en-US" sz="1200" b="1">
                <a:latin typeface="Times New Roman" charset="0"/>
              </a:endParaRPr>
            </a:p>
          </p:txBody>
        </p:sp>
        <p:sp>
          <p:nvSpPr>
            <p:cNvPr id="35" name="Freeform 25">
              <a:extLst>
                <a:ext uri="{FF2B5EF4-FFF2-40B4-BE49-F238E27FC236}">
                  <a16:creationId xmlns:a16="http://schemas.microsoft.com/office/drawing/2014/main" id="{CAE1BE24-8EAB-556F-095F-94DB5BDA5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1564"/>
              <a:ext cx="63" cy="67"/>
            </a:xfrm>
            <a:custGeom>
              <a:avLst/>
              <a:gdLst>
                <a:gd name="T0" fmla="*/ 0 w 109"/>
                <a:gd name="T1" fmla="*/ 0 h 140"/>
                <a:gd name="T2" fmla="*/ 3 w 109"/>
                <a:gd name="T3" fmla="*/ 0 h 140"/>
                <a:gd name="T4" fmla="*/ 1 w 109"/>
                <a:gd name="T5" fmla="*/ 1 h 140"/>
                <a:gd name="T6" fmla="*/ 4 w 109"/>
                <a:gd name="T7" fmla="*/ 1 h 140"/>
                <a:gd name="T8" fmla="*/ 2 w 109"/>
                <a:gd name="T9" fmla="*/ 1 h 140"/>
                <a:gd name="T10" fmla="*/ 3 w 109"/>
                <a:gd name="T11" fmla="*/ 1 h 1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"/>
                <a:gd name="T19" fmla="*/ 0 h 140"/>
                <a:gd name="T20" fmla="*/ 109 w 109"/>
                <a:gd name="T21" fmla="*/ 140 h 1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" h="140">
                  <a:moveTo>
                    <a:pt x="0" y="11"/>
                  </a:moveTo>
                  <a:cubicBezTo>
                    <a:pt x="38" y="5"/>
                    <a:pt x="77" y="0"/>
                    <a:pt x="80" y="11"/>
                  </a:cubicBezTo>
                  <a:cubicBezTo>
                    <a:pt x="83" y="22"/>
                    <a:pt x="12" y="64"/>
                    <a:pt x="16" y="75"/>
                  </a:cubicBezTo>
                  <a:cubicBezTo>
                    <a:pt x="20" y="86"/>
                    <a:pt x="99" y="66"/>
                    <a:pt x="104" y="75"/>
                  </a:cubicBezTo>
                  <a:cubicBezTo>
                    <a:pt x="109" y="84"/>
                    <a:pt x="49" y="122"/>
                    <a:pt x="48" y="131"/>
                  </a:cubicBezTo>
                  <a:cubicBezTo>
                    <a:pt x="47" y="140"/>
                    <a:pt x="88" y="132"/>
                    <a:pt x="96" y="13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sto MT" charset="0"/>
              </a:endParaRPr>
            </a:p>
          </p:txBody>
        </p:sp>
        <p:sp>
          <p:nvSpPr>
            <p:cNvPr id="36" name="Line 26">
              <a:extLst>
                <a:ext uri="{FF2B5EF4-FFF2-40B4-BE49-F238E27FC236}">
                  <a16:creationId xmlns:a16="http://schemas.microsoft.com/office/drawing/2014/main" id="{BF4CD840-2D82-86C0-FEA8-2A49F7C180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08" y="1838"/>
              <a:ext cx="165" cy="65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" name="Rectangle 4">
            <a:extLst>
              <a:ext uri="{FF2B5EF4-FFF2-40B4-BE49-F238E27FC236}">
                <a16:creationId xmlns:a16="http://schemas.microsoft.com/office/drawing/2014/main" id="{589896C2-FCC7-17A9-359C-B1B672AA7561}"/>
              </a:ext>
            </a:extLst>
          </p:cNvPr>
          <p:cNvSpPr/>
          <p:nvPr/>
        </p:nvSpPr>
        <p:spPr>
          <a:xfrm>
            <a:off x="5484319" y="3141806"/>
            <a:ext cx="3382963" cy="996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Rectangle 12">
            <a:extLst>
              <a:ext uri="{FF2B5EF4-FFF2-40B4-BE49-F238E27FC236}">
                <a16:creationId xmlns:a16="http://schemas.microsoft.com/office/drawing/2014/main" id="{89AAD631-B43A-226B-9353-5FDB4060F06C}"/>
              </a:ext>
            </a:extLst>
          </p:cNvPr>
          <p:cNvSpPr/>
          <p:nvPr/>
        </p:nvSpPr>
        <p:spPr>
          <a:xfrm>
            <a:off x="5535050" y="4157425"/>
            <a:ext cx="3382963" cy="1079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13">
            <a:extLst>
              <a:ext uri="{FF2B5EF4-FFF2-40B4-BE49-F238E27FC236}">
                <a16:creationId xmlns:a16="http://schemas.microsoft.com/office/drawing/2014/main" id="{8B5390A4-D352-C5E3-97B5-7F5D658D608C}"/>
              </a:ext>
            </a:extLst>
          </p:cNvPr>
          <p:cNvSpPr/>
          <p:nvPr/>
        </p:nvSpPr>
        <p:spPr>
          <a:xfrm>
            <a:off x="5484319" y="5218256"/>
            <a:ext cx="3382963" cy="1223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0" name="Picture 8">
            <a:extLst>
              <a:ext uri="{FF2B5EF4-FFF2-40B4-BE49-F238E27FC236}">
                <a16:creationId xmlns:a16="http://schemas.microsoft.com/office/drawing/2014/main" id="{9A9ED038-7D13-01DB-EAF2-842D950887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07" r="60452" b="22183"/>
          <a:stretch>
            <a:fillRect/>
          </a:stretch>
        </p:blipFill>
        <p:spPr bwMode="auto">
          <a:xfrm>
            <a:off x="7337335" y="2054345"/>
            <a:ext cx="126365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324C3667-AF01-204E-A486-05A8B00718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5012494" y="1971978"/>
            <a:ext cx="3870693" cy="2469404"/>
          </a:xfrm>
          <a:prstGeom prst="rect">
            <a:avLst/>
          </a:prstGeom>
        </p:spPr>
      </p:pic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00DE4265-CDD6-A39A-8704-6E505F9761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59" r="-10759"/>
          <a:stretch>
            <a:fillRect/>
          </a:stretch>
        </p:blipFill>
        <p:spPr bwMode="auto">
          <a:xfrm>
            <a:off x="5020153" y="2004557"/>
            <a:ext cx="4038600" cy="436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36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7" grpId="0"/>
      <p:bldP spid="42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06C1686D-0F19-A503-1384-05A5B27A7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Alguns dos problemas em aberto da QCD</a:t>
            </a:r>
          </a:p>
        </p:txBody>
      </p: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E3AA3067-5721-9655-0DB5-9DBA28A82C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2197"/>
            <a:ext cx="8229600" cy="4527751"/>
          </a:xfrm>
        </p:spPr>
        <p:txBody>
          <a:bodyPr>
            <a:normAutofit fontScale="92500" lnSpcReduction="10000"/>
          </a:bodyPr>
          <a:lstStyle/>
          <a:p>
            <a:r>
              <a:rPr lang="pt-BR" dirty="0">
                <a:latin typeface="+mn-lt"/>
              </a:rPr>
              <a:t>A natureza do confinamento</a:t>
            </a:r>
          </a:p>
          <a:p>
            <a:r>
              <a:rPr lang="pt-BR" dirty="0">
                <a:latin typeface="+mn-lt"/>
              </a:rPr>
              <a:t>O entendimento da estrutura dos hádrons</a:t>
            </a:r>
          </a:p>
          <a:p>
            <a:r>
              <a:rPr lang="pt-BR" dirty="0">
                <a:latin typeface="+mn-lt"/>
              </a:rPr>
              <a:t>Medidas precisas de fenômenos da QCD são essenciais para a busca da Física além do Modelo Padrão</a:t>
            </a:r>
          </a:p>
          <a:p>
            <a:r>
              <a:rPr lang="pt-BR" b="1" dirty="0">
                <a:latin typeface="+mn-lt"/>
              </a:rPr>
              <a:t>Quais são as propriedades emergentes da QCD em sistemas com muitos constituintes?</a:t>
            </a:r>
          </a:p>
          <a:p>
            <a:pPr lvl="1"/>
            <a:r>
              <a:rPr lang="pt-BR" b="1" dirty="0">
                <a:latin typeface="+mn-lt"/>
              </a:rPr>
              <a:t>Uma espécie de "Matéria Condensada da QCD"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589B599-DE4E-ABAA-C199-D5E806953E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4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Espaço Reservado para Conteúdo 13">
            <a:extLst>
              <a:ext uri="{FF2B5EF4-FFF2-40B4-BE49-F238E27FC236}">
                <a16:creationId xmlns:a16="http://schemas.microsoft.com/office/drawing/2014/main" id="{0930EAD4-C2FB-69B8-CBAF-80BB36F36A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2637391"/>
            <a:ext cx="4509441" cy="322102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3288C5D-0BD5-284B-9FCF-B9C07343B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9852"/>
            <a:ext cx="6872990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Quais são as propriedades emergentes da QCD?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BDE9864-8906-6C40-8C79-828A5568D2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4343400" cy="4362714"/>
          </a:xfrm>
        </p:spPr>
        <p:txBody>
          <a:bodyPr>
            <a:normAutofit/>
          </a:bodyPr>
          <a:lstStyle/>
          <a:p>
            <a:r>
              <a:rPr lang="pt-BR" sz="2400" dirty="0">
                <a:latin typeface="+mn-lt"/>
              </a:rPr>
              <a:t>Caracterização do diagrama de fase da matéria regida pela interação forte (QCD)</a:t>
            </a:r>
          </a:p>
          <a:p>
            <a:r>
              <a:rPr lang="pt-BR" sz="2400" dirty="0">
                <a:latin typeface="+mn-lt"/>
              </a:rPr>
              <a:t>Em particular, o chamado </a:t>
            </a:r>
            <a:r>
              <a:rPr lang="pt-BR" sz="2400" b="1" dirty="0">
                <a:latin typeface="+mn-lt"/>
              </a:rPr>
              <a:t>Plasma de Quarks e </a:t>
            </a:r>
            <a:r>
              <a:rPr lang="pt-BR" sz="2400" b="1" dirty="0" err="1">
                <a:latin typeface="+mn-lt"/>
              </a:rPr>
              <a:t>Glúons</a:t>
            </a:r>
            <a:r>
              <a:rPr lang="pt-BR" sz="2400" b="1" dirty="0">
                <a:latin typeface="+mn-lt"/>
              </a:rPr>
              <a:t> (Quark-</a:t>
            </a:r>
            <a:r>
              <a:rPr lang="pt-BR" sz="2400" b="1" dirty="0" err="1">
                <a:latin typeface="+mn-lt"/>
              </a:rPr>
              <a:t>Gluon</a:t>
            </a:r>
            <a:r>
              <a:rPr lang="pt-BR" sz="2400" b="1" dirty="0">
                <a:latin typeface="+mn-lt"/>
              </a:rPr>
              <a:t> Plasma)</a:t>
            </a:r>
            <a:r>
              <a:rPr lang="pt-BR" sz="2400" dirty="0">
                <a:latin typeface="+mn-lt"/>
              </a:rPr>
              <a:t>, consequência natural da QCD em altas temperaturas e densidades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B2BBB7F-9547-B944-B96C-AA98F7EE40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osca 6">
            <a:extLst>
              <a:ext uri="{FF2B5EF4-FFF2-40B4-BE49-F238E27FC236}">
                <a16:creationId xmlns:a16="http://schemas.microsoft.com/office/drawing/2014/main" id="{A0330230-C41F-B415-C50B-B76A61CC0136}"/>
              </a:ext>
            </a:extLst>
          </p:cNvPr>
          <p:cNvSpPr/>
          <p:nvPr/>
        </p:nvSpPr>
        <p:spPr>
          <a:xfrm>
            <a:off x="6996828" y="2731877"/>
            <a:ext cx="1567543" cy="702128"/>
          </a:xfrm>
          <a:prstGeom prst="donut">
            <a:avLst>
              <a:gd name="adj" fmla="val 872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44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288C5D-0BD5-284B-9FCF-B9C07343B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656799"/>
            <a:ext cx="7022892" cy="1143000"/>
          </a:xfrm>
        </p:spPr>
        <p:txBody>
          <a:bodyPr>
            <a:normAutofit fontScale="90000"/>
          </a:bodyPr>
          <a:lstStyle/>
          <a:p>
            <a:r>
              <a:rPr lang="pt-BR" i="1" dirty="0"/>
              <a:t>Quark-</a:t>
            </a:r>
            <a:r>
              <a:rPr lang="pt-BR" i="1" dirty="0" err="1"/>
              <a:t>Gluon</a:t>
            </a:r>
            <a:r>
              <a:rPr lang="pt-BR" i="1" dirty="0"/>
              <a:t> Plasma </a:t>
            </a:r>
            <a:r>
              <a:rPr lang="pt-BR" dirty="0"/>
              <a:t>(QGP)</a:t>
            </a:r>
            <a:endParaRPr lang="pt-BR" i="1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BDE9864-8906-6C40-8C79-828A5568D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2199"/>
            <a:ext cx="8229600" cy="2017416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400" i="1" dirty="0">
                <a:latin typeface="+mn-lt"/>
                <a:cs typeface="Eau-SansBook"/>
              </a:rPr>
              <a:t>“A locally </a:t>
            </a:r>
            <a:r>
              <a:rPr lang="en-US" sz="2400" i="1" dirty="0">
                <a:solidFill>
                  <a:schemeClr val="accent6"/>
                </a:solidFill>
                <a:latin typeface="+mn-lt"/>
                <a:cs typeface="Eau-SansBook"/>
              </a:rPr>
              <a:t>thermally equilibrated state of matter </a:t>
            </a:r>
            <a:r>
              <a:rPr lang="en-US" sz="2400" i="1" dirty="0">
                <a:latin typeface="+mn-lt"/>
                <a:cs typeface="Eau-SansBook"/>
              </a:rPr>
              <a:t>in which quarks and gluons are </a:t>
            </a:r>
            <a:r>
              <a:rPr lang="en-US" sz="2400" b="1" i="1" dirty="0">
                <a:latin typeface="+mn-lt"/>
                <a:cs typeface="Eau-SansBook"/>
              </a:rPr>
              <a:t>deconfined</a:t>
            </a:r>
            <a:r>
              <a:rPr lang="en-US" sz="2400" i="1" dirty="0">
                <a:latin typeface="+mn-lt"/>
                <a:cs typeface="Eau-SansBook"/>
              </a:rPr>
              <a:t> from hadrons, so that color degrees of freedom become manifest over </a:t>
            </a:r>
            <a:r>
              <a:rPr lang="en-US" sz="2400" i="1" dirty="0">
                <a:solidFill>
                  <a:schemeClr val="accent6"/>
                </a:solidFill>
                <a:latin typeface="+mn-lt"/>
                <a:cs typeface="Eau-SansBook"/>
              </a:rPr>
              <a:t>nuclear</a:t>
            </a:r>
            <a:r>
              <a:rPr lang="en-US" sz="2400" i="1" dirty="0">
                <a:latin typeface="+mn-lt"/>
                <a:cs typeface="Eau-SansBook"/>
              </a:rPr>
              <a:t>, rather than merely nucleonic, volumes.</a:t>
            </a:r>
            <a:r>
              <a:rPr lang="ja-JP" altLang="en-US" sz="2400" i="1">
                <a:latin typeface="+mn-lt"/>
                <a:cs typeface="Eau-SansBook"/>
              </a:rPr>
              <a:t>”</a:t>
            </a:r>
            <a:endParaRPr lang="en-US" altLang="ja-JP" sz="2400" i="1" dirty="0">
              <a:latin typeface="+mn-lt"/>
              <a:cs typeface="Eau-SansBook"/>
            </a:endParaRPr>
          </a:p>
          <a:p>
            <a:pPr marL="457189" lvl="1" indent="0">
              <a:lnSpc>
                <a:spcPct val="90000"/>
              </a:lnSpc>
              <a:buNone/>
            </a:pPr>
            <a:r>
              <a:rPr lang="en-US" altLang="ja-JP" sz="1900" i="1" dirty="0">
                <a:latin typeface="+mn-lt"/>
                <a:cs typeface="Eau-SansBook"/>
              </a:rPr>
              <a:t>(</a:t>
            </a:r>
            <a:r>
              <a:rPr lang="pt-BR" sz="1900" i="1" dirty="0">
                <a:latin typeface="+mn-lt"/>
                <a:cs typeface="Eau-SansBook"/>
              </a:rPr>
              <a:t>STAR </a:t>
            </a:r>
            <a:r>
              <a:rPr lang="pt-BR" sz="1900" i="1" dirty="0" err="1">
                <a:latin typeface="+mn-lt"/>
                <a:cs typeface="Eau-SansBook"/>
              </a:rPr>
              <a:t>Collaboration’s</a:t>
            </a:r>
            <a:r>
              <a:rPr lang="pt-BR" sz="1900" i="1" dirty="0">
                <a:latin typeface="+mn-lt"/>
                <a:cs typeface="Eau-SansBook"/>
              </a:rPr>
              <a:t> </a:t>
            </a:r>
            <a:r>
              <a:rPr lang="pt-BR" sz="1900" i="1" dirty="0" err="1">
                <a:latin typeface="+mn-lt"/>
                <a:cs typeface="Eau-SansBook"/>
              </a:rPr>
              <a:t>Critical</a:t>
            </a:r>
            <a:r>
              <a:rPr lang="pt-BR" sz="1900" i="1" dirty="0">
                <a:latin typeface="+mn-lt"/>
                <a:cs typeface="Eau-SansBook"/>
              </a:rPr>
              <a:t> </a:t>
            </a:r>
            <a:r>
              <a:rPr lang="pt-BR" sz="1900" i="1" dirty="0" err="1">
                <a:latin typeface="+mn-lt"/>
                <a:cs typeface="Eau-SansBook"/>
              </a:rPr>
              <a:t>Assessment</a:t>
            </a:r>
            <a:r>
              <a:rPr lang="pt-BR" sz="1900" i="1" dirty="0">
                <a:latin typeface="+mn-lt"/>
                <a:cs typeface="Eau-SansBook"/>
              </a:rPr>
              <a:t> </a:t>
            </a:r>
            <a:r>
              <a:rPr lang="pt-BR" sz="1900" i="1" dirty="0" err="1">
                <a:latin typeface="+mn-lt"/>
                <a:cs typeface="Eau-SansBook"/>
              </a:rPr>
              <a:t>of</a:t>
            </a:r>
            <a:r>
              <a:rPr lang="pt-BR" sz="1900" i="1" dirty="0">
                <a:latin typeface="+mn-lt"/>
                <a:cs typeface="Eau-SansBook"/>
              </a:rPr>
              <a:t> </a:t>
            </a:r>
            <a:r>
              <a:rPr lang="pt-BR" sz="1900" i="1" dirty="0" err="1">
                <a:latin typeface="+mn-lt"/>
                <a:cs typeface="Eau-SansBook"/>
              </a:rPr>
              <a:t>the</a:t>
            </a:r>
            <a:r>
              <a:rPr lang="pt-BR" sz="1900" i="1" dirty="0">
                <a:latin typeface="+mn-lt"/>
                <a:cs typeface="Eau-SansBook"/>
              </a:rPr>
              <a:t> </a:t>
            </a:r>
            <a:r>
              <a:rPr lang="pt-BR" sz="1900" i="1" dirty="0" err="1">
                <a:latin typeface="+mn-lt"/>
                <a:cs typeface="Eau-SansBook"/>
              </a:rPr>
              <a:t>Evidence</a:t>
            </a:r>
            <a:r>
              <a:rPr lang="pt-BR" sz="1900" i="1" dirty="0">
                <a:latin typeface="+mn-lt"/>
                <a:cs typeface="Eau-SansBook"/>
              </a:rPr>
              <a:t> </a:t>
            </a:r>
            <a:r>
              <a:rPr lang="pt-BR" sz="1900" i="1" dirty="0" err="1">
                <a:latin typeface="+mn-lt"/>
                <a:cs typeface="Eau-SansBook"/>
              </a:rPr>
              <a:t>from</a:t>
            </a:r>
            <a:r>
              <a:rPr lang="pt-BR" sz="1900" i="1" dirty="0">
                <a:latin typeface="+mn-lt"/>
                <a:cs typeface="Eau-SansBook"/>
              </a:rPr>
              <a:t> RHIC </a:t>
            </a:r>
            <a:r>
              <a:rPr lang="pt-BR" sz="1900" i="1" dirty="0" err="1">
                <a:latin typeface="+mn-lt"/>
                <a:cs typeface="Eau-SansBook"/>
              </a:rPr>
              <a:t>Collisions</a:t>
            </a:r>
            <a:r>
              <a:rPr lang="pt-BR" sz="1900" i="1" dirty="0">
                <a:latin typeface="+mn-lt"/>
                <a:cs typeface="Eau-SansBook"/>
              </a:rPr>
              <a:t> - 2005)</a:t>
            </a:r>
            <a:endParaRPr lang="ja-JP" altLang="en-US" sz="1900" i="1">
              <a:latin typeface="+mn-lt"/>
              <a:cs typeface="Eau-SansBook"/>
            </a:endParaRPr>
          </a:p>
        </p:txBody>
      </p:sp>
      <p:pic>
        <p:nvPicPr>
          <p:cNvPr id="5" name="hadRotateSmall0.mpg">
            <a:hlinkClick r:id="" action="ppaction://media"/>
            <a:extLst>
              <a:ext uri="{FF2B5EF4-FFF2-40B4-BE49-F238E27FC236}">
                <a16:creationId xmlns:a16="http://schemas.microsoft.com/office/drawing/2014/main" id="{B27F396A-8E70-6F46-9820-DCB1BEF8B53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7017" y="4224345"/>
            <a:ext cx="3120363" cy="2145248"/>
          </a:xfrm>
          <a:prstGeom prst="rect">
            <a:avLst/>
          </a:prstGeom>
        </p:spPr>
      </p:pic>
      <p:pic>
        <p:nvPicPr>
          <p:cNvPr id="6" name="qgpRotateSmall0.mpg">
            <a:hlinkClick r:id="" action="ppaction://media"/>
            <a:extLst>
              <a:ext uri="{FF2B5EF4-FFF2-40B4-BE49-F238E27FC236}">
                <a16:creationId xmlns:a16="http://schemas.microsoft.com/office/drawing/2014/main" id="{5579F194-9B7D-F641-B350-D3DC1E18ABF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63965" y="4224345"/>
            <a:ext cx="3120363" cy="2145249"/>
          </a:xfrm>
          <a:prstGeom prst="rect">
            <a:avLst/>
          </a:prstGeom>
        </p:spPr>
      </p:pic>
      <p:sp>
        <p:nvSpPr>
          <p:cNvPr id="7" name="Right Arrow 5">
            <a:extLst>
              <a:ext uri="{FF2B5EF4-FFF2-40B4-BE49-F238E27FC236}">
                <a16:creationId xmlns:a16="http://schemas.microsoft.com/office/drawing/2014/main" id="{9798F93F-925D-DD4D-B366-965911EAE1DF}"/>
              </a:ext>
            </a:extLst>
          </p:cNvPr>
          <p:cNvSpPr/>
          <p:nvPr/>
        </p:nvSpPr>
        <p:spPr>
          <a:xfrm>
            <a:off x="4153387" y="4962772"/>
            <a:ext cx="879232" cy="547077"/>
          </a:xfrm>
          <a:prstGeom prst="rightArrow">
            <a:avLst/>
          </a:prstGeom>
          <a:solidFill>
            <a:srgbClr val="2682C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4C5DC9A-B342-2D42-890F-488C390278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hadRotateSmall0.mpg">
            <a:hlinkClick r:id="" action="ppaction://media"/>
            <a:extLst>
              <a:ext uri="{FF2B5EF4-FFF2-40B4-BE49-F238E27FC236}">
                <a16:creationId xmlns:a16="http://schemas.microsoft.com/office/drawing/2014/main" id="{A6133EB8-32E4-B91B-4ADE-AF67B8838F9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7017" y="4224345"/>
            <a:ext cx="3120362" cy="2145248"/>
          </a:xfrm>
          <a:prstGeom prst="rect">
            <a:avLst/>
          </a:prstGeom>
        </p:spPr>
      </p:pic>
      <p:pic>
        <p:nvPicPr>
          <p:cNvPr id="10" name="qgpRotateSmall0.mpg">
            <a:hlinkClick r:id="" action="ppaction://media"/>
            <a:extLst>
              <a:ext uri="{FF2B5EF4-FFF2-40B4-BE49-F238E27FC236}">
                <a16:creationId xmlns:a16="http://schemas.microsoft.com/office/drawing/2014/main" id="{28036637-631E-8665-1D46-345ACF6441F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63966" y="4224344"/>
            <a:ext cx="3120362" cy="2145249"/>
          </a:xfrm>
          <a:prstGeom prst="rect">
            <a:avLst/>
          </a:prstGeom>
        </p:spPr>
      </p:pic>
      <p:sp>
        <p:nvSpPr>
          <p:cNvPr id="11" name="Right Arrow 5">
            <a:extLst>
              <a:ext uri="{FF2B5EF4-FFF2-40B4-BE49-F238E27FC236}">
                <a16:creationId xmlns:a16="http://schemas.microsoft.com/office/drawing/2014/main" id="{A46874B3-1DD7-6221-451B-FE22C6FD6F52}"/>
              </a:ext>
            </a:extLst>
          </p:cNvPr>
          <p:cNvSpPr/>
          <p:nvPr/>
        </p:nvSpPr>
        <p:spPr>
          <a:xfrm>
            <a:off x="4153386" y="4962772"/>
            <a:ext cx="879232" cy="547077"/>
          </a:xfrm>
          <a:prstGeom prst="rightArrow">
            <a:avLst/>
          </a:prstGeom>
          <a:solidFill>
            <a:srgbClr val="2682C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6E04B8B6-6F1D-D863-88B0-AD5BEC0DFDB4}"/>
              </a:ext>
            </a:extLst>
          </p:cNvPr>
          <p:cNvSpPr/>
          <p:nvPr/>
        </p:nvSpPr>
        <p:spPr>
          <a:xfrm>
            <a:off x="3952068" y="4069615"/>
            <a:ext cx="4614915" cy="23333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558ECFFF-0999-1C3B-206E-A295D9DC0BED}"/>
              </a:ext>
            </a:extLst>
          </p:cNvPr>
          <p:cNvSpPr/>
          <p:nvPr/>
        </p:nvSpPr>
        <p:spPr>
          <a:xfrm>
            <a:off x="417704" y="4069615"/>
            <a:ext cx="3414548" cy="23333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9CF2565F-F077-CB46-AB72-AF99EB86EF70}"/>
              </a:ext>
            </a:extLst>
          </p:cNvPr>
          <p:cNvSpPr txBox="1">
            <a:spLocks/>
          </p:cNvSpPr>
          <p:nvPr/>
        </p:nvSpPr>
        <p:spPr>
          <a:xfrm>
            <a:off x="457200" y="4068558"/>
            <a:ext cx="8229600" cy="235964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8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4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2000" b="0" i="0" kern="1200">
                <a:solidFill>
                  <a:srgbClr val="505150"/>
                </a:solidFill>
                <a:latin typeface="Eau Sans Bold"/>
                <a:ea typeface="+mn-ea"/>
                <a:cs typeface="Eau Sans Bold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200" dirty="0">
                <a:latin typeface="+mn-lt"/>
              </a:rPr>
              <a:t>“</a:t>
            </a:r>
            <a:r>
              <a:rPr lang="pt-BR" sz="2200" i="1" dirty="0">
                <a:latin typeface="+mn-lt"/>
              </a:rPr>
              <a:t>It </a:t>
            </a:r>
            <a:r>
              <a:rPr lang="pt-BR" sz="2200" i="1" dirty="0" err="1">
                <a:latin typeface="+mn-lt"/>
              </a:rPr>
              <a:t>is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the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simplest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form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of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complex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matter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that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we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know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of</a:t>
            </a:r>
            <a:r>
              <a:rPr lang="pt-BR" sz="2200" i="1" dirty="0">
                <a:latin typeface="+mn-lt"/>
              </a:rPr>
              <a:t>, ..., </a:t>
            </a:r>
            <a:r>
              <a:rPr lang="pt-BR" sz="2200" i="1" dirty="0" err="1">
                <a:latin typeface="+mn-lt"/>
              </a:rPr>
              <a:t>most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directly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connected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to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the</a:t>
            </a:r>
            <a:r>
              <a:rPr lang="pt-BR" sz="2200" i="1" dirty="0">
                <a:latin typeface="+mn-lt"/>
              </a:rPr>
              <a:t> fundamental </a:t>
            </a:r>
            <a:r>
              <a:rPr lang="pt-BR" sz="2200" i="1" dirty="0" err="1">
                <a:latin typeface="+mn-lt"/>
              </a:rPr>
              <a:t>laws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that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govern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all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matter</a:t>
            </a:r>
            <a:r>
              <a:rPr lang="pt-BR" sz="2200" i="1" dirty="0">
                <a:latin typeface="+mn-lt"/>
              </a:rPr>
              <a:t> in </a:t>
            </a:r>
            <a:r>
              <a:rPr lang="pt-BR" sz="2200" i="1" dirty="0" err="1">
                <a:latin typeface="+mn-lt"/>
              </a:rPr>
              <a:t>the</a:t>
            </a:r>
            <a:r>
              <a:rPr lang="pt-BR" sz="2200" i="1" dirty="0">
                <a:latin typeface="+mn-lt"/>
              </a:rPr>
              <a:t> </a:t>
            </a:r>
            <a:r>
              <a:rPr lang="pt-BR" sz="2200" i="1" dirty="0" err="1">
                <a:latin typeface="+mn-lt"/>
              </a:rPr>
              <a:t>universe</a:t>
            </a:r>
            <a:r>
              <a:rPr lang="pt-BR" sz="2200" i="1" dirty="0">
                <a:latin typeface="+mn-lt"/>
              </a:rPr>
              <a:t>.</a:t>
            </a:r>
            <a:r>
              <a:rPr lang="pt-BR" sz="2200" dirty="0">
                <a:latin typeface="+mn-lt"/>
              </a:rPr>
              <a:t>” ﻿ </a:t>
            </a:r>
            <a:r>
              <a:rPr lang="pt-BR" sz="2000" dirty="0">
                <a:latin typeface="+mn-lt"/>
              </a:rPr>
              <a:t>﻿</a:t>
            </a:r>
          </a:p>
          <a:p>
            <a:pPr marL="0" indent="0">
              <a:buNone/>
            </a:pPr>
            <a:r>
              <a:rPr lang="pt-BR" sz="2000" i="1" dirty="0">
                <a:latin typeface="+mn-lt"/>
              </a:rPr>
              <a:t>	</a:t>
            </a:r>
            <a:r>
              <a:rPr lang="pt-BR" sz="1800" i="1" dirty="0">
                <a:latin typeface="+mn-lt"/>
              </a:rPr>
              <a:t>(W. </a:t>
            </a:r>
            <a:r>
              <a:rPr lang="pt-BR" sz="1800" i="1" dirty="0" err="1">
                <a:latin typeface="+mn-lt"/>
              </a:rPr>
              <a:t>Busza</a:t>
            </a:r>
            <a:r>
              <a:rPr lang="pt-BR" sz="1800" i="1" dirty="0">
                <a:latin typeface="+mn-lt"/>
              </a:rPr>
              <a:t>, </a:t>
            </a:r>
            <a:r>
              <a:rPr lang="pt-BR" sz="1800" i="1" dirty="0" err="1">
                <a:latin typeface="+mn-lt"/>
              </a:rPr>
              <a:t>K</a:t>
            </a:r>
            <a:r>
              <a:rPr lang="pt-BR" sz="1800" i="1" dirty="0">
                <a:latin typeface="+mn-lt"/>
              </a:rPr>
              <a:t>. </a:t>
            </a:r>
            <a:r>
              <a:rPr lang="pt-BR" sz="1800" i="1" dirty="0" err="1">
                <a:latin typeface="+mn-lt"/>
              </a:rPr>
              <a:t>Rajagopal</a:t>
            </a:r>
            <a:r>
              <a:rPr lang="pt-BR" sz="1800" i="1" dirty="0">
                <a:latin typeface="+mn-lt"/>
              </a:rPr>
              <a:t> </a:t>
            </a:r>
            <a:r>
              <a:rPr lang="pt-BR" sz="1800" i="1" dirty="0" err="1">
                <a:latin typeface="+mn-lt"/>
              </a:rPr>
              <a:t>and</a:t>
            </a:r>
            <a:r>
              <a:rPr lang="pt-BR" sz="1800" i="1" dirty="0">
                <a:latin typeface="+mn-lt"/>
              </a:rPr>
              <a:t> W. van der </a:t>
            </a:r>
            <a:r>
              <a:rPr lang="pt-BR" sz="1800" i="1" dirty="0" err="1">
                <a:latin typeface="+mn-lt"/>
              </a:rPr>
              <a:t>Schee</a:t>
            </a:r>
            <a:r>
              <a:rPr lang="pt-BR" sz="1800" i="1" dirty="0">
                <a:latin typeface="+mn-lt"/>
              </a:rPr>
              <a:t>, </a:t>
            </a:r>
          </a:p>
          <a:p>
            <a:pPr marL="0" indent="0">
              <a:buNone/>
            </a:pPr>
            <a:r>
              <a:rPr lang="pt-BR" sz="1800" i="1" dirty="0">
                <a:latin typeface="+mn-lt"/>
              </a:rPr>
              <a:t>	Ann. Rev. Nucl. Part. </a:t>
            </a:r>
            <a:r>
              <a:rPr lang="pt-BR" sz="1800" i="1" dirty="0" err="1">
                <a:latin typeface="+mn-lt"/>
              </a:rPr>
              <a:t>Sci</a:t>
            </a:r>
            <a:r>
              <a:rPr lang="pt-BR" sz="1800" i="1" dirty="0">
                <a:latin typeface="+mn-lt"/>
              </a:rPr>
              <a:t>. 2018. 68:1–49)</a:t>
            </a:r>
          </a:p>
          <a:p>
            <a:endParaRPr lang="pt-BR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486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8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90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24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12" grpId="0" animBg="1"/>
      <p:bldP spid="13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Espaço Reservado para Conteúdo 13">
            <a:extLst>
              <a:ext uri="{FF2B5EF4-FFF2-40B4-BE49-F238E27FC236}">
                <a16:creationId xmlns:a16="http://schemas.microsoft.com/office/drawing/2014/main" id="{F8017E9D-7491-94FD-814E-FA73456BF5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805793"/>
            <a:ext cx="4038600" cy="2884714"/>
          </a:xfrm>
          <a:prstGeom prst="rect">
            <a:avLst/>
          </a:prstGeom>
        </p:spPr>
      </p:pic>
      <p:sp>
        <p:nvSpPr>
          <p:cNvPr id="15" name="Rosca 14">
            <a:extLst>
              <a:ext uri="{FF2B5EF4-FFF2-40B4-BE49-F238E27FC236}">
                <a16:creationId xmlns:a16="http://schemas.microsoft.com/office/drawing/2014/main" id="{D7DF90BF-D7F9-000C-2E90-E124E55F99F3}"/>
              </a:ext>
            </a:extLst>
          </p:cNvPr>
          <p:cNvSpPr/>
          <p:nvPr/>
        </p:nvSpPr>
        <p:spPr>
          <a:xfrm rot="16200000">
            <a:off x="4702630" y="3144039"/>
            <a:ext cx="1143002" cy="466509"/>
          </a:xfrm>
          <a:prstGeom prst="donut">
            <a:avLst>
              <a:gd name="adj" fmla="val 872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21" name="Espaço Reservado para Conteúdo 5">
            <a:extLst>
              <a:ext uri="{FF2B5EF4-FFF2-40B4-BE49-F238E27FC236}">
                <a16:creationId xmlns:a16="http://schemas.microsoft.com/office/drawing/2014/main" id="{563B006F-C021-98DC-E32E-C0C4D756E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536916"/>
            <a:ext cx="4038600" cy="378416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3288C5D-0BD5-284B-9FCF-B9C07343B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9852"/>
            <a:ext cx="6962931" cy="1143000"/>
          </a:xfrm>
        </p:spPr>
        <p:txBody>
          <a:bodyPr>
            <a:normAutofit/>
          </a:bodyPr>
          <a:lstStyle/>
          <a:p>
            <a:r>
              <a:rPr lang="pt-BR" dirty="0"/>
              <a:t>Por que estudar o QGP?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BDE9864-8906-6C40-8C79-828A5568D2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906745"/>
            <a:ext cx="4038600" cy="4636092"/>
          </a:xfrm>
        </p:spPr>
        <p:txBody>
          <a:bodyPr>
            <a:normAutofit fontScale="92500" lnSpcReduction="10000"/>
          </a:bodyPr>
          <a:lstStyle/>
          <a:p>
            <a:r>
              <a:rPr lang="pt-BR" dirty="0">
                <a:latin typeface="+mn-lt"/>
              </a:rPr>
              <a:t>Essencial para a compreensão da interação forte</a:t>
            </a:r>
          </a:p>
          <a:p>
            <a:pPr lvl="1"/>
            <a:r>
              <a:rPr lang="pt-BR" dirty="0">
                <a:latin typeface="+mn-lt"/>
              </a:rPr>
              <a:t>Quais são as propriedades do QGP e qual é a relação entre elas e a interação fundamental da QCD?</a:t>
            </a:r>
          </a:p>
          <a:p>
            <a:r>
              <a:rPr lang="pt-BR" dirty="0">
                <a:latin typeface="+mn-lt"/>
              </a:rPr>
              <a:t>Laboratório para a matéria primordial do Universo e de estrelas de alta densidade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DEB978F-3927-8B43-B034-B44605171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6" name="Rosca 15">
            <a:extLst>
              <a:ext uri="{FF2B5EF4-FFF2-40B4-BE49-F238E27FC236}">
                <a16:creationId xmlns:a16="http://schemas.microsoft.com/office/drawing/2014/main" id="{A2946DF1-33C0-1B47-D98E-2ABFA27862C0}"/>
              </a:ext>
            </a:extLst>
          </p:cNvPr>
          <p:cNvSpPr/>
          <p:nvPr/>
        </p:nvSpPr>
        <p:spPr>
          <a:xfrm>
            <a:off x="6934266" y="4761672"/>
            <a:ext cx="1143002" cy="466509"/>
          </a:xfrm>
          <a:prstGeom prst="donut">
            <a:avLst>
              <a:gd name="adj" fmla="val 8721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221C9A45-CE67-697F-0FFC-A2EEB0D02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5676" y="3718576"/>
            <a:ext cx="3733800" cy="2552700"/>
          </a:xfrm>
          <a:prstGeom prst="rect">
            <a:avLst/>
          </a:prstGeom>
        </p:spPr>
      </p:pic>
      <p:sp>
        <p:nvSpPr>
          <p:cNvPr id="22" name="Quadro 21">
            <a:extLst>
              <a:ext uri="{FF2B5EF4-FFF2-40B4-BE49-F238E27FC236}">
                <a16:creationId xmlns:a16="http://schemas.microsoft.com/office/drawing/2014/main" id="{94EBA294-80CB-304D-78AA-BF6EF183B8C0}"/>
              </a:ext>
            </a:extLst>
          </p:cNvPr>
          <p:cNvSpPr/>
          <p:nvPr/>
        </p:nvSpPr>
        <p:spPr>
          <a:xfrm>
            <a:off x="5398167" y="2144056"/>
            <a:ext cx="312821" cy="365782"/>
          </a:xfrm>
          <a:prstGeom prst="frame">
            <a:avLst>
              <a:gd name="adj1" fmla="val 8500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3" name="Quadro 22">
            <a:extLst>
              <a:ext uri="{FF2B5EF4-FFF2-40B4-BE49-F238E27FC236}">
                <a16:creationId xmlns:a16="http://schemas.microsoft.com/office/drawing/2014/main" id="{6FC305AD-8BA7-791A-7950-6CFC31637E64}"/>
              </a:ext>
            </a:extLst>
          </p:cNvPr>
          <p:cNvSpPr/>
          <p:nvPr/>
        </p:nvSpPr>
        <p:spPr>
          <a:xfrm>
            <a:off x="7443484" y="5889081"/>
            <a:ext cx="1359857" cy="365782"/>
          </a:xfrm>
          <a:prstGeom prst="frame">
            <a:avLst>
              <a:gd name="adj1" fmla="val 8500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01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4 -0.00278 L -1.11111E-6 -2.22222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uiExpand="1" build="p"/>
      <p:bldP spid="16" grpId="0" animBg="1"/>
      <p:bldP spid="22" grpId="0" animBg="1"/>
      <p:bldP spid="22" grpId="1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459A43-B5AF-A5F8-5247-6C014DB1B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O que podemos aprender sobre o QGP?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E784FE4-F977-8AB8-DDFC-B5C7EB72F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sz="2400" dirty="0">
                <a:latin typeface="+mn-lt"/>
              </a:rPr>
              <a:t>Quais são as propriedades termodinâmicas e globais do QGP?</a:t>
            </a:r>
          </a:p>
          <a:p>
            <a:r>
              <a:rPr lang="pt-BR" sz="2400" dirty="0">
                <a:latin typeface="+mn-lt"/>
              </a:rPr>
              <a:t>Quais são as suas propriedades hidrodinâmicas e de transporte?</a:t>
            </a:r>
          </a:p>
          <a:p>
            <a:r>
              <a:rPr lang="pt-BR" sz="2400" dirty="0">
                <a:latin typeface="+mn-lt"/>
              </a:rPr>
              <a:t>Como o QGP afeta a formação de hádrons?</a:t>
            </a:r>
          </a:p>
          <a:p>
            <a:r>
              <a:rPr lang="pt-BR" sz="2400" dirty="0">
                <a:latin typeface="+mn-lt"/>
              </a:rPr>
              <a:t>Como o QGP afeta a propagação de </a:t>
            </a:r>
            <a:r>
              <a:rPr lang="pt-BR" sz="2400" dirty="0" err="1">
                <a:latin typeface="+mn-lt"/>
              </a:rPr>
              <a:t>partons</a:t>
            </a:r>
            <a:r>
              <a:rPr lang="pt-BR" sz="2400" dirty="0">
                <a:latin typeface="+mn-lt"/>
              </a:rPr>
              <a:t> energéticos e responde à excitação provocada por essas partículas?</a:t>
            </a:r>
          </a:p>
          <a:p>
            <a:r>
              <a:rPr lang="pt-BR" sz="2400" dirty="0">
                <a:latin typeface="+mn-lt"/>
              </a:rPr>
              <a:t>Como o não-confinamento do QGP afeta a interação forte?</a:t>
            </a:r>
          </a:p>
          <a:p>
            <a:r>
              <a:rPr lang="pt-BR" sz="2400" dirty="0">
                <a:latin typeface="+mn-lt"/>
              </a:rPr>
              <a:t>O QGP pode levar à descoberta de novos efeitos da QCD?</a:t>
            </a:r>
          </a:p>
          <a:p>
            <a:r>
              <a:rPr lang="pt-BR" sz="2400" dirty="0">
                <a:latin typeface="+mn-lt"/>
              </a:rPr>
              <a:t>Quais são os limites da formação do QGP?</a:t>
            </a:r>
          </a:p>
          <a:p>
            <a:r>
              <a:rPr lang="pt-BR" sz="2400" dirty="0">
                <a:latin typeface="+mn-lt"/>
              </a:rPr>
              <a:t>O QGP pode ajudar a elucidar a natureza das interações </a:t>
            </a:r>
            <a:r>
              <a:rPr lang="pt-BR" sz="2400" dirty="0" err="1">
                <a:latin typeface="+mn-lt"/>
              </a:rPr>
              <a:t>hádron-hádron</a:t>
            </a:r>
            <a:r>
              <a:rPr lang="pt-BR" sz="2400" dirty="0">
                <a:latin typeface="+mn-lt"/>
              </a:rPr>
              <a:t>?</a:t>
            </a:r>
          </a:p>
          <a:p>
            <a:r>
              <a:rPr lang="pt-BR" sz="2400" dirty="0">
                <a:latin typeface="+mn-lt"/>
              </a:rPr>
              <a:t>O estudo do QGP pode elucidar aspectos específicos da relação entre a QCD perturbativa e a interação forte a mais “longa distância”?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ACD8522-66BD-D92B-918B-E056F10824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03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HEPIC_4_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HEPIC_4_3.thmx</Template>
  <TotalTime>78712</TotalTime>
  <Words>1437</Words>
  <Application>Microsoft Macintosh PowerPoint</Application>
  <PresentationFormat>Apresentação na tela (4:3)</PresentationFormat>
  <Paragraphs>222</Paragraphs>
  <Slides>25</Slides>
  <Notes>5</Notes>
  <HiddenSlides>0</HiddenSlides>
  <MMClips>4</MMClips>
  <ScaleCrop>false</ScaleCrop>
  <HeadingPairs>
    <vt:vector size="8" baseType="variant">
      <vt:variant>
        <vt:lpstr>Fontes usadas</vt:lpstr>
      </vt:variant>
      <vt:variant>
        <vt:i4>10</vt:i4>
      </vt:variant>
      <vt:variant>
        <vt:lpstr>Tema</vt:lpstr>
      </vt:variant>
      <vt:variant>
        <vt:i4>10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46" baseType="lpstr">
      <vt:lpstr>Arial</vt:lpstr>
      <vt:lpstr>Arial Rounded MT Bold</vt:lpstr>
      <vt:lpstr>Book Antiqua</vt:lpstr>
      <vt:lpstr>Calibri</vt:lpstr>
      <vt:lpstr>Calisto MT</vt:lpstr>
      <vt:lpstr>Eau</vt:lpstr>
      <vt:lpstr>Eau Sans Bold</vt:lpstr>
      <vt:lpstr>Eau-SansBoldLining</vt:lpstr>
      <vt:lpstr>Eau-SansBook</vt:lpstr>
      <vt:lpstr>Times New Roman</vt:lpstr>
      <vt:lpstr>HEPIC_4_3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Equation</vt:lpstr>
      <vt:lpstr>Projeto Temático 2020/04867-2 Kick-off Meeting Working Group - 1</vt:lpstr>
      <vt:lpstr>Working Group 1 </vt:lpstr>
      <vt:lpstr>Quantum Chromo Dynamics (QCD)</vt:lpstr>
      <vt:lpstr>Liberdade Assintótica e Confinamento</vt:lpstr>
      <vt:lpstr>Alguns dos problemas em aberto da QCD</vt:lpstr>
      <vt:lpstr>Quais são as propriedades emergentes da QCD?</vt:lpstr>
      <vt:lpstr>Quark-Gluon Plasma (QGP)</vt:lpstr>
      <vt:lpstr>Por que estudar o QGP?</vt:lpstr>
      <vt:lpstr>O que podemos aprender sobre o QGP?</vt:lpstr>
      <vt:lpstr>Como estudar o QGP experimentalmente?</vt:lpstr>
      <vt:lpstr>Large Hadron Collider</vt:lpstr>
      <vt:lpstr>The ALICE Experiment</vt:lpstr>
      <vt:lpstr>Brazil in ALICE</vt:lpstr>
      <vt:lpstr>Metodologia</vt:lpstr>
      <vt:lpstr>Como extrair dos dados as propriedades do QGP?</vt:lpstr>
      <vt:lpstr>Strangeness Enhancement</vt:lpstr>
      <vt:lpstr>Strangeness Enhancement</vt:lpstr>
      <vt:lpstr>Jet Quenching and  Heavy Flavor </vt:lpstr>
      <vt:lpstr>Fator de Modificação Nuclear Heavy Flavor Hadrons</vt:lpstr>
      <vt:lpstr>O que é necessário para se avançar no entendimento do QGP?</vt:lpstr>
      <vt:lpstr>ALICE Upgrade para o Run 3 e 4 </vt:lpstr>
      <vt:lpstr>ALICE Upgrade para o Run 3 e 4</vt:lpstr>
      <vt:lpstr>ALICE Upgrade for Run 4</vt:lpstr>
      <vt:lpstr>Run 5 e além: ALICE 3</vt:lpstr>
      <vt:lpstr>Considerações Finais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Física Nuclear de Altas Energias</dc:title>
  <dc:creator>Marcelo Gameiro Munhoz</dc:creator>
  <cp:lastModifiedBy>Marcelo Munhoz</cp:lastModifiedBy>
  <cp:revision>622</cp:revision>
  <dcterms:created xsi:type="dcterms:W3CDTF">2017-05-08T22:30:05Z</dcterms:created>
  <dcterms:modified xsi:type="dcterms:W3CDTF">2022-08-09T20:29:19Z</dcterms:modified>
</cp:coreProperties>
</file>